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85" r:id="rId3"/>
    <p:sldId id="258" r:id="rId4"/>
    <p:sldId id="259" r:id="rId5"/>
    <p:sldId id="274" r:id="rId6"/>
    <p:sldId id="286" r:id="rId7"/>
    <p:sldId id="281" r:id="rId8"/>
    <p:sldId id="277" r:id="rId9"/>
    <p:sldId id="278" r:id="rId10"/>
    <p:sldId id="275" r:id="rId11"/>
    <p:sldId id="282" r:id="rId12"/>
    <p:sldId id="284" r:id="rId13"/>
    <p:sldId id="279" r:id="rId14"/>
    <p:sldId id="289" r:id="rId15"/>
    <p:sldId id="280" r:id="rId16"/>
    <p:sldId id="266" r:id="rId17"/>
    <p:sldId id="270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3"/>
    <a:srgbClr val="8D6840"/>
    <a:srgbClr val="FFF5C4"/>
    <a:srgbClr val="A57A4B"/>
    <a:srgbClr val="AB7942"/>
    <a:srgbClr val="0432FF"/>
    <a:srgbClr val="EBA862"/>
    <a:srgbClr val="FFF1BF"/>
    <a:srgbClr val="FCF3A7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66"/>
  </p:normalViewPr>
  <p:slideViewPr>
    <p:cSldViewPr snapToGrid="0" snapToObjects="1">
      <p:cViewPr>
        <p:scale>
          <a:sx n="125" d="100"/>
          <a:sy n="125" d="100"/>
        </p:scale>
        <p:origin x="1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27AE-9D27-3048-ACDA-52F10F090026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54447-42D5-8C44-849D-AFD9A9AC4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E863-E553-244F-B957-377C65F5E2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3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E863-E553-244F-B957-377C65F5E2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5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 marL="228600" indent="-228600">
              <a:buFont typeface="Wingdings" pitchFamily="2" charset="2"/>
              <a:buChar char="v"/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>
              <a:buFont typeface="Wingdings" pitchFamily="2" charset="2"/>
              <a:buChar char="Ø"/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E0F50-260C-0946-8DBA-C67E617F7116}"/>
              </a:ext>
            </a:extLst>
          </p:cNvPr>
          <p:cNvSpPr txBox="1"/>
          <p:nvPr userDrawn="1"/>
        </p:nvSpPr>
        <p:spPr>
          <a:xfrm>
            <a:off x="0" y="6550223"/>
            <a:ext cx="48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36CE11-2243-AC4B-9F0B-B110EE8FA270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5/18/18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29619"/>
            <a:ext cx="7772400" cy="14803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Some Subtleties </a:t>
            </a:r>
            <a:br>
              <a:rPr lang="en-US" sz="28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28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of </a:t>
            </a:r>
            <a:br>
              <a:rPr lang="en-US" sz="28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28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Multiplication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047874" y="4186734"/>
            <a:ext cx="3317886" cy="1588228"/>
          </a:xfrm>
        </p:spPr>
        <p:txBody>
          <a:bodyPr/>
          <a:lstStyle/>
          <a:p>
            <a:r>
              <a:rPr lang="en-US" dirty="0"/>
              <a:t>John Mason</a:t>
            </a:r>
          </a:p>
          <a:p>
            <a:r>
              <a:rPr lang="en-US" dirty="0"/>
              <a:t>Cambridge</a:t>
            </a:r>
            <a:br>
              <a:rPr lang="en-US" dirty="0"/>
            </a:br>
            <a:r>
              <a:rPr lang="en-US" dirty="0"/>
              <a:t>May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208719"/>
            <a:ext cx="28956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77612"/>
            <a:ext cx="8813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Compound 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1836875"/>
            <a:ext cx="8274190" cy="3367513"/>
          </a:xfrm>
        </p:spPr>
        <p:txBody>
          <a:bodyPr>
            <a:noAutofit/>
          </a:bodyPr>
          <a:lstStyle/>
          <a:p>
            <a:r>
              <a:rPr lang="en-GB" dirty="0"/>
              <a:t> Imagine the number line is stretched by a factor of 6 keeping 1 fixed.</a:t>
            </a:r>
          </a:p>
          <a:p>
            <a:r>
              <a:rPr lang="en-GB" dirty="0"/>
              <a:t> Now imagine the number line is further stretched by a factor of 1/3 but this time it is the original point 5 that is kept fixed.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the original 4 end up on the painted line?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the original -3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is thinking of a point on the original line; </a:t>
            </a:r>
            <a:br>
              <a:rPr lang="en-GB" dirty="0"/>
            </a:br>
            <a:r>
              <a:rPr lang="en-GB" dirty="0"/>
              <a:t>where does it end up?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460362" y="1014609"/>
            <a:ext cx="8271656" cy="662763"/>
            <a:chOff x="450313" y="3396343"/>
            <a:chExt cx="8271656" cy="66276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828" y="3923454"/>
              <a:ext cx="8264141" cy="20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78890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264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5644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0024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4405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8785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33165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7545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1925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6306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686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5066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9446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3826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82071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25873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9675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213477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657279" y="3807898"/>
              <a:ext cx="0" cy="251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59537" y="339634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03333" y="3398021"/>
              <a:ext cx="2792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57177" y="339969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1021" y="3401377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64865" y="340305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18709" y="3404733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72553" y="3406411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26397" y="3408089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Chalkboard" charset="0"/>
                  <a:ea typeface="Chalkboard" charset="0"/>
                  <a:cs typeface="Chalkboard" charset="0"/>
                </a:rPr>
                <a:t>7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80241" y="3409767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4085" y="341144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08384" y="3399556"/>
              <a:ext cx="401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57231" y="3402769"/>
              <a:ext cx="439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6078" y="3405982"/>
              <a:ext cx="432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54925" y="3409195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03772" y="3412408"/>
              <a:ext cx="4395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52619" y="3415621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1466" y="3418834"/>
              <a:ext cx="435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0313" y="3422047"/>
              <a:ext cx="4523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-8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B1725FA-68DD-8F4E-8492-5210C1FD38E2}"/>
              </a:ext>
            </a:extLst>
          </p:cNvPr>
          <p:cNvGrpSpPr/>
          <p:nvPr/>
        </p:nvGrpSpPr>
        <p:grpSpPr>
          <a:xfrm>
            <a:off x="575773" y="5398643"/>
            <a:ext cx="4391453" cy="400110"/>
            <a:chOff x="575773" y="5519666"/>
            <a:chExt cx="4391453" cy="40011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962E97-9B4E-7745-8AF2-32086F1ECC75}"/>
                </a:ext>
              </a:extLst>
            </p:cNvPr>
            <p:cNvSpPr txBox="1"/>
            <p:nvPr/>
          </p:nvSpPr>
          <p:spPr>
            <a:xfrm>
              <a:off x="1050164" y="5519666"/>
              <a:ext cx="3917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–&gt; ((     – 1)x6 + 1 – 5)/3 + 5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B96DFD1-E57E-904E-9BCA-F33EBD23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984" y="5547760"/>
              <a:ext cx="422397" cy="32584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C03591B-4460-1D44-879D-2F00D790D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773" y="5560499"/>
              <a:ext cx="422397" cy="32584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6EBD10-9909-B24F-A260-C0A439C7581B}"/>
              </a:ext>
            </a:extLst>
          </p:cNvPr>
          <p:cNvGrpSpPr/>
          <p:nvPr/>
        </p:nvGrpSpPr>
        <p:grpSpPr>
          <a:xfrm>
            <a:off x="575773" y="6032679"/>
            <a:ext cx="5629681" cy="400110"/>
            <a:chOff x="575773" y="6153702"/>
            <a:chExt cx="5629681" cy="4001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4FA0D4-09A6-8C42-B7FC-1979274B1649}"/>
                </a:ext>
              </a:extLst>
            </p:cNvPr>
            <p:cNvSpPr txBox="1"/>
            <p:nvPr/>
          </p:nvSpPr>
          <p:spPr>
            <a:xfrm>
              <a:off x="1048998" y="6153702"/>
              <a:ext cx="515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–&gt; ((     x6/3 – 1x6/3 + (1 – 5)/3 + 5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B7A3A65-545B-5F4B-8847-15A9A3BF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878" y="6193219"/>
              <a:ext cx="422397" cy="32584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90417A4-13EA-7648-91EF-83F992FD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773" y="6179772"/>
              <a:ext cx="422397" cy="325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1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74B7-2453-D94C-9BD3-918BF419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Expressing a Generality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9475-805D-4C40-ADB7-4E2674C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097416"/>
          </a:xfrm>
        </p:spPr>
        <p:txBody>
          <a:bodyPr/>
          <a:lstStyle/>
          <a:p>
            <a:r>
              <a:rPr lang="en-GB" dirty="0"/>
              <a:t> A number line is to be scaled by a factor of σ</a:t>
            </a:r>
            <a:r>
              <a:rPr lang="en-GB" baseline="-25000" dirty="0"/>
              <a:t>1</a:t>
            </a:r>
            <a:r>
              <a:rPr lang="en-GB" dirty="0"/>
              <a:t> keeping </a:t>
            </a:r>
            <a:r>
              <a:rPr lang="en-GB" i="1" dirty="0"/>
              <a:t>F</a:t>
            </a:r>
            <a:r>
              <a:rPr lang="en-GB" baseline="-25000" dirty="0"/>
              <a:t>1</a:t>
            </a:r>
            <a:r>
              <a:rPr lang="en-GB" dirty="0"/>
              <a:t> fixed.</a:t>
            </a:r>
          </a:p>
          <a:p>
            <a:r>
              <a:rPr lang="en-GB" dirty="0"/>
              <a:t> Then it is scaled by a factor of σ</a:t>
            </a:r>
            <a:r>
              <a:rPr lang="en-GB" baseline="-25000" dirty="0"/>
              <a:t>2</a:t>
            </a:r>
            <a:r>
              <a:rPr lang="en-GB" dirty="0"/>
              <a:t> keeping </a:t>
            </a:r>
            <a:r>
              <a:rPr lang="en-GB" i="1" dirty="0"/>
              <a:t>F</a:t>
            </a:r>
            <a:r>
              <a:rPr lang="en-GB" baseline="-25000" dirty="0"/>
              <a:t>2</a:t>
            </a:r>
            <a:r>
              <a:rPr lang="en-GB" dirty="0"/>
              <a:t> (on the original line) fixed.</a:t>
            </a:r>
          </a:p>
          <a:p>
            <a:r>
              <a:rPr lang="en-GB" dirty="0"/>
              <a:t> What is the combined scaling?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CC7A-05D2-D342-9269-BFADE951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70" y="3732948"/>
            <a:ext cx="404159" cy="31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33577-7EF3-A94B-A469-CA1EC6D2B883}"/>
              </a:ext>
            </a:extLst>
          </p:cNvPr>
          <p:cNvSpPr txBox="1"/>
          <p:nvPr/>
        </p:nvSpPr>
        <p:spPr>
          <a:xfrm>
            <a:off x="1771649" y="3707284"/>
            <a:ext cx="389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((     – </a:t>
            </a:r>
            <a:r>
              <a:rPr lang="en-GB" sz="2000" i="1" dirty="0">
                <a:latin typeface="Chalkboard" panose="03050602040202020205" pitchFamily="66" charset="77"/>
                <a:ea typeface="Chalkboard" charset="0"/>
                <a:cs typeface="Chalkboard" charset="0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panose="03050602040202020205" pitchFamily="66" charset="77"/>
                <a:ea typeface="Chalkboard" charset="0"/>
                <a:cs typeface="Chalkboard" charset="0"/>
              </a:rPr>
              <a:t>)</a:t>
            </a:r>
            <a:r>
              <a:rPr lang="el-GR" sz="2000" dirty="0"/>
              <a:t> 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l-GR" sz="2000" dirty="0"/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 –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EAF4D-156D-7040-B903-7E5478A6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17" y="3751449"/>
            <a:ext cx="404159" cy="311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88C4AC-4302-A841-9C01-6D5EF0D8AA63}"/>
              </a:ext>
            </a:extLst>
          </p:cNvPr>
          <p:cNvSpPr txBox="1"/>
          <p:nvPr/>
        </p:nvSpPr>
        <p:spPr>
          <a:xfrm>
            <a:off x="1771649" y="4304996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 </a:t>
            </a:r>
            <a:r>
              <a:rPr lang="en-GB" sz="2000" dirty="0">
                <a:latin typeface="Chalkboard" panose="03050602040202020205" pitchFamily="66" charset="77"/>
                <a:ea typeface="Chalkboard" charset="0"/>
                <a:cs typeface="Chalkboard" charset="0"/>
              </a:rPr>
              <a:t>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l-GR" sz="2000" dirty="0"/>
              <a:t> 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 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 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7A328-FB87-AB47-8D3A-CBAE7618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29" y="4370014"/>
            <a:ext cx="404159" cy="311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A0CAB8-C96F-DD4A-99C1-764EA892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64" y="4356567"/>
            <a:ext cx="404159" cy="31178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B1AF8F-D6F9-1940-981A-23ADCFAFD03F}"/>
              </a:ext>
            </a:extLst>
          </p:cNvPr>
          <p:cNvSpPr txBox="1">
            <a:spLocks/>
          </p:cNvSpPr>
          <p:nvPr/>
        </p:nvSpPr>
        <p:spPr>
          <a:xfrm>
            <a:off x="628650" y="4840042"/>
            <a:ext cx="6592421" cy="484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What if we had done it in the other order?</a:t>
            </a:r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0316E6-792C-1446-A979-41BE9022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97" y="5406271"/>
            <a:ext cx="404159" cy="3117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AE75C5-7439-9449-BF0F-D41576A9634F}"/>
              </a:ext>
            </a:extLst>
          </p:cNvPr>
          <p:cNvSpPr txBox="1"/>
          <p:nvPr/>
        </p:nvSpPr>
        <p:spPr>
          <a:xfrm>
            <a:off x="1854376" y="5380607"/>
            <a:ext cx="380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((     – </a:t>
            </a:r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/>
              <a:t>2</a:t>
            </a:r>
            <a:r>
              <a:rPr lang="el-GR" sz="2000" dirty="0"/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 –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 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i="1" baseline="-25000" dirty="0">
                <a:latin typeface="Chalkboard" panose="03050602040202020205" pitchFamily="66" charset="77"/>
              </a:rPr>
              <a:t>1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F992B9-B1AD-A24E-BDA3-D8A2D00D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44" y="5424772"/>
            <a:ext cx="404159" cy="3117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61D4FB-7472-214B-8B53-D18A4C218852}"/>
              </a:ext>
            </a:extLst>
          </p:cNvPr>
          <p:cNvSpPr txBox="1"/>
          <p:nvPr/>
        </p:nvSpPr>
        <p:spPr>
          <a:xfrm>
            <a:off x="1854376" y="5835411"/>
            <a:ext cx="450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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 </a:t>
            </a:r>
            <a:r>
              <a:rPr lang="en-GB" sz="2000" dirty="0">
                <a:latin typeface="Chalkboard" panose="03050602040202020205" pitchFamily="66" charset="77"/>
                <a:ea typeface="Chalkboard" charset="0"/>
                <a:cs typeface="Chalkboard" charset="0"/>
              </a:rPr>
              <a:t>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l-GR" sz="2000" dirty="0"/>
              <a:t> 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 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l-GR" sz="2000" dirty="0"/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 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8225B5-2DF0-E644-9413-3D236FB4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03" y="5900429"/>
            <a:ext cx="404159" cy="311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F6F500-721B-DF46-8E13-58CBE38A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91" y="5886982"/>
            <a:ext cx="404159" cy="3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/>
      <p:bldP spid="9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74B7-2453-D94C-9BD3-918BF419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order NOT matter?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7EDD50-C23C-024E-9F90-633EF794994C}"/>
              </a:ext>
            </a:extLst>
          </p:cNvPr>
          <p:cNvGrpSpPr/>
          <p:nvPr/>
        </p:nvGrpSpPr>
        <p:grpSpPr>
          <a:xfrm>
            <a:off x="620475" y="1573144"/>
            <a:ext cx="4281941" cy="400110"/>
            <a:chOff x="311194" y="1573144"/>
            <a:chExt cx="4281941" cy="4001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88C4AC-4302-A841-9C01-6D5EF0D8AA63}"/>
                </a:ext>
              </a:extLst>
            </p:cNvPr>
            <p:cNvSpPr txBox="1"/>
            <p:nvPr/>
          </p:nvSpPr>
          <p:spPr>
            <a:xfrm>
              <a:off x="311194" y="1573144"/>
              <a:ext cx="4281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    </a:t>
              </a:r>
              <a:r>
                <a:rPr lang="en-GB" sz="2000" dirty="0">
                  <a:latin typeface="Chalkboard" panose="03050602040202020205" pitchFamily="66" charset="77"/>
                  <a:ea typeface="Chalkboard" charset="0"/>
                  <a:cs typeface="Chalkboard" charset="0"/>
                </a:rPr>
                <a:t>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l-GR" sz="2000" dirty="0"/>
                <a:t> 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n-GB" sz="2000" dirty="0">
                  <a:latin typeface="Chalkboard" panose="03050602040202020205" pitchFamily="66" charset="77"/>
                </a:rPr>
                <a:t> + </a:t>
              </a:r>
              <a:r>
                <a:rPr lang="en-GB" sz="2000" i="1" dirty="0">
                  <a:latin typeface="Chalkboard" panose="03050602040202020205" pitchFamily="66" charset="77"/>
                </a:rPr>
                <a:t>F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n-GB" sz="2000" dirty="0">
                  <a:latin typeface="Chalkboard" panose="03050602040202020205" pitchFamily="66" charset="77"/>
                </a:rPr>
                <a:t>(1 -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n-GB" sz="2000" dirty="0">
                  <a:latin typeface="Chalkboard" panose="03050602040202020205" pitchFamily="66" charset="77"/>
                </a:rPr>
                <a:t>)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l-GR" sz="2000" dirty="0"/>
                <a:t> </a:t>
              </a:r>
              <a:r>
                <a:rPr lang="en-GB" sz="2000" dirty="0">
                  <a:latin typeface="Chalkboard" panose="03050602040202020205" pitchFamily="66" charset="77"/>
                </a:rPr>
                <a:t>+ </a:t>
              </a:r>
              <a:r>
                <a:rPr lang="en-GB" sz="2000" i="1" dirty="0">
                  <a:latin typeface="Chalkboard" panose="03050602040202020205" pitchFamily="66" charset="77"/>
                </a:rPr>
                <a:t>F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n-GB" sz="2000" dirty="0">
                  <a:latin typeface="Chalkboard" panose="03050602040202020205" pitchFamily="66" charset="77"/>
                </a:rPr>
                <a:t>(1 -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n-GB" sz="2000" dirty="0">
                  <a:latin typeface="Chalkboard" panose="03050602040202020205" pitchFamily="66" charset="77"/>
                </a:rPr>
                <a:t>) </a:t>
              </a:r>
              <a:endParaRPr lang="en-GB" sz="2000" dirty="0">
                <a:latin typeface="Chalkboard" panose="03050602040202020205" pitchFamily="66" charset="77"/>
                <a:ea typeface="Chalkboard" charset="0"/>
                <a:cs typeface="Chalkboard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77A328-FB87-AB47-8D3A-CBAE7618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505" y="1651609"/>
              <a:ext cx="404159" cy="31178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16A0C-15E6-AA41-86D2-28E18CC41D92}"/>
              </a:ext>
            </a:extLst>
          </p:cNvPr>
          <p:cNvGrpSpPr/>
          <p:nvPr/>
        </p:nvGrpSpPr>
        <p:grpSpPr>
          <a:xfrm>
            <a:off x="4490162" y="1573144"/>
            <a:ext cx="4538422" cy="400110"/>
            <a:chOff x="4490162" y="1573144"/>
            <a:chExt cx="4538422" cy="400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61D4FB-7472-214B-8B53-D18A4C218852}"/>
                </a:ext>
              </a:extLst>
            </p:cNvPr>
            <p:cNvSpPr txBox="1"/>
            <p:nvPr/>
          </p:nvSpPr>
          <p:spPr>
            <a:xfrm>
              <a:off x="4490162" y="1573144"/>
              <a:ext cx="4538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  <a:sym typeface="Wingdings" pitchFamily="2" charset="2"/>
                </a:rPr>
                <a:t>= </a:t>
              </a:r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    </a:t>
              </a:r>
              <a:r>
                <a:rPr lang="en-GB" sz="2000" dirty="0">
                  <a:latin typeface="Chalkboard" panose="03050602040202020205" pitchFamily="66" charset="77"/>
                  <a:ea typeface="Chalkboard" charset="0"/>
                  <a:cs typeface="Chalkboard" charset="0"/>
                </a:rPr>
                <a:t>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l-GR" sz="2000" dirty="0"/>
                <a:t> 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n-GB" sz="2000" dirty="0">
                  <a:latin typeface="Chalkboard" panose="03050602040202020205" pitchFamily="66" charset="77"/>
                </a:rPr>
                <a:t> + </a:t>
              </a:r>
              <a:r>
                <a:rPr lang="en-GB" sz="2000" i="1" dirty="0">
                  <a:latin typeface="Chalkboard" panose="03050602040202020205" pitchFamily="66" charset="77"/>
                </a:rPr>
                <a:t>F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n-GB" sz="2000" dirty="0">
                  <a:latin typeface="Chalkboard" panose="03050602040202020205" pitchFamily="66" charset="77"/>
                </a:rPr>
                <a:t>(1 –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2</a:t>
              </a:r>
              <a:r>
                <a:rPr lang="en-GB" sz="2000" dirty="0">
                  <a:latin typeface="Chalkboard" panose="03050602040202020205" pitchFamily="66" charset="77"/>
                </a:rPr>
                <a:t>)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l-GR" sz="2000" dirty="0"/>
                <a:t> </a:t>
              </a:r>
              <a:r>
                <a:rPr lang="en-GB" sz="2000" dirty="0">
                  <a:latin typeface="Chalkboard" panose="03050602040202020205" pitchFamily="66" charset="77"/>
                </a:rPr>
                <a:t>+ </a:t>
              </a:r>
              <a:r>
                <a:rPr lang="en-GB" sz="2000" i="1" dirty="0">
                  <a:latin typeface="Chalkboard" panose="03050602040202020205" pitchFamily="66" charset="77"/>
                </a:rPr>
                <a:t>F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n-GB" sz="2000" dirty="0">
                  <a:latin typeface="Chalkboard" panose="03050602040202020205" pitchFamily="66" charset="77"/>
                </a:rPr>
                <a:t>(1 – </a:t>
              </a:r>
              <a:r>
                <a:rPr lang="el-GR" sz="2000" dirty="0"/>
                <a:t>σ</a:t>
              </a:r>
              <a:r>
                <a:rPr lang="en-GB" sz="2000" baseline="-25000" dirty="0">
                  <a:latin typeface="Chalkboard" panose="03050602040202020205" pitchFamily="66" charset="77"/>
                </a:rPr>
                <a:t>1</a:t>
              </a:r>
              <a:r>
                <a:rPr lang="en-GB" sz="2000" dirty="0">
                  <a:latin typeface="Chalkboard" panose="03050602040202020205" pitchFamily="66" charset="77"/>
                </a:rPr>
                <a:t>) </a:t>
              </a:r>
              <a:endParaRPr lang="en-GB" sz="2000" dirty="0">
                <a:latin typeface="Chalkboard" panose="03050602040202020205" pitchFamily="66" charset="77"/>
                <a:ea typeface="Chalkboard" charset="0"/>
                <a:cs typeface="Chalkboard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38225B5-2DF0-E644-9413-3D236FB4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9413" y="1638162"/>
              <a:ext cx="404159" cy="31178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408345-EC6B-534D-AEB3-CB8A247AEB77}"/>
              </a:ext>
            </a:extLst>
          </p:cNvPr>
          <p:cNvSpPr txBox="1"/>
          <p:nvPr/>
        </p:nvSpPr>
        <p:spPr>
          <a:xfrm>
            <a:off x="1777127" y="2176323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l-GR" sz="2000" dirty="0"/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 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66B98-E999-FE4E-98F3-3D3379CC75AC}"/>
              </a:ext>
            </a:extLst>
          </p:cNvPr>
          <p:cNvSpPr txBox="1"/>
          <p:nvPr/>
        </p:nvSpPr>
        <p:spPr>
          <a:xfrm>
            <a:off x="4490162" y="2176323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=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r>
              <a:rPr lang="el-GR" sz="2000" dirty="0"/>
              <a:t> </a:t>
            </a:r>
            <a:r>
              <a:rPr lang="en-GB" sz="2000" dirty="0">
                <a:latin typeface="Chalkboard" panose="03050602040202020205" pitchFamily="66" charset="77"/>
              </a:rPr>
              <a:t>+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 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25F1E0-0D85-FF48-AF4F-45ECC2FFEB43}"/>
              </a:ext>
            </a:extLst>
          </p:cNvPr>
          <p:cNvSpPr txBox="1"/>
          <p:nvPr/>
        </p:nvSpPr>
        <p:spPr>
          <a:xfrm>
            <a:off x="4490162" y="2779502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  <a:sym typeface="Wingdings" pitchFamily="2" charset="2"/>
              </a:rPr>
              <a:t>=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)(1 –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53BB48-F865-6D4D-B155-8211E8DA6833}"/>
              </a:ext>
            </a:extLst>
          </p:cNvPr>
          <p:cNvSpPr txBox="1"/>
          <p:nvPr/>
        </p:nvSpPr>
        <p:spPr>
          <a:xfrm>
            <a:off x="2616481" y="2779502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)(1 -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) </a:t>
            </a:r>
            <a:endParaRPr lang="en-GB" sz="20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3A6D1-A638-F341-BBEE-BB9E0EEE861F}"/>
              </a:ext>
            </a:extLst>
          </p:cNvPr>
          <p:cNvSpPr txBox="1"/>
          <p:nvPr/>
        </p:nvSpPr>
        <p:spPr>
          <a:xfrm>
            <a:off x="2212899" y="3936695"/>
            <a:ext cx="395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either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 = 1 or </a:t>
            </a:r>
            <a:r>
              <a:rPr lang="el-GR" sz="2000" dirty="0"/>
              <a:t>σ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panose="03050602040202020205" pitchFamily="66" charset="77"/>
              </a:rPr>
              <a:t> = 1 or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1</a:t>
            </a:r>
            <a:r>
              <a:rPr lang="en-GB" sz="2000" dirty="0">
                <a:latin typeface="Chalkboard" panose="03050602040202020205" pitchFamily="66" charset="77"/>
              </a:rPr>
              <a:t> = </a:t>
            </a:r>
            <a:r>
              <a:rPr lang="en-GB" sz="2000" i="1" dirty="0">
                <a:latin typeface="Chalkboard" panose="03050602040202020205" pitchFamily="66" charset="77"/>
              </a:rPr>
              <a:t>F</a:t>
            </a:r>
            <a:r>
              <a:rPr lang="en-GB" sz="2000" baseline="-25000" dirty="0">
                <a:latin typeface="Chalkboard" panose="03050602040202020205" pitchFamily="66" charset="77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9C3A61-7792-C248-B0CA-5CFFDC5BAC2C}"/>
              </a:ext>
            </a:extLst>
          </p:cNvPr>
          <p:cNvSpPr txBox="1"/>
          <p:nvPr/>
        </p:nvSpPr>
        <p:spPr>
          <a:xfrm>
            <a:off x="1602720" y="3535078"/>
            <a:ext cx="6088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Multiplication as scaling is NOT commutative unless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0EA89-E971-064C-A739-143F85419546}"/>
              </a:ext>
            </a:extLst>
          </p:cNvPr>
          <p:cNvSpPr txBox="1"/>
          <p:nvPr/>
        </p:nvSpPr>
        <p:spPr>
          <a:xfrm>
            <a:off x="2886938" y="1093821"/>
            <a:ext cx="276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It would require that:</a:t>
            </a:r>
          </a:p>
        </p:txBody>
      </p:sp>
    </p:spTree>
    <p:extLst>
      <p:ext uri="{BB962C8B-B14F-4D97-AF65-F5344CB8AC3E}">
        <p14:creationId xmlns:p14="http://schemas.microsoft.com/office/powerpoint/2010/main" val="33801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3A5DC07-9177-2F4D-A178-491FA597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E818E3-94C5-E345-8843-140E303A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Scaling (2D)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CB6EA1-3C78-4048-B7BA-E074B7279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494057-4AFE-F94A-A4E5-634045E8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F133AB-DDAC-324A-932F-9EAEEEDA9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8851F9-7C31-6F4D-9F60-3A956F201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3A35F7-9B60-AF42-B136-9AE6E814E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346733-452C-8940-9EB0-458E683E7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800" y="1727200"/>
            <a:ext cx="6045200" cy="5130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FA4904-023F-D847-84EC-5EFD7EF35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906" y="1727200"/>
            <a:ext cx="6045200" cy="5130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CD51-8FCC-904F-A398-389C2438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16" y="1014609"/>
            <a:ext cx="7886700" cy="1237272"/>
          </a:xfrm>
        </p:spPr>
        <p:txBody>
          <a:bodyPr/>
          <a:lstStyle/>
          <a:p>
            <a:r>
              <a:rPr lang="en-GB" dirty="0"/>
              <a:t>What is the effect of scaling by one factor and then scaling again by another factor, using the same centres?</a:t>
            </a:r>
          </a:p>
          <a:p>
            <a:r>
              <a:rPr lang="en-GB" dirty="0"/>
              <a:t>What if </a:t>
            </a:r>
            <a:r>
              <a:rPr lang="en-GB"/>
              <a:t>the </a:t>
            </a:r>
            <a:br>
              <a:rPr lang="en-GB"/>
            </a:br>
            <a:r>
              <a:rPr lang="en-GB"/>
              <a:t>centres are </a:t>
            </a:r>
            <a:br>
              <a:rPr lang="en-GB"/>
            </a:br>
            <a:r>
              <a:rPr lang="en-GB"/>
              <a:t>different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5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CAD8-F269-0746-889F-71298FAA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Scaling in and of the Plane</a:t>
            </a:r>
          </a:p>
        </p:txBody>
      </p:sp>
      <p:pic>
        <p:nvPicPr>
          <p:cNvPr id="4" name="CindyScreenSnapz001.mov">
            <a:hlinkClick r:id="" action="ppaction://media"/>
            <a:extLst>
              <a:ext uri="{FF2B5EF4-FFF2-40B4-BE49-F238E27FC236}">
                <a16:creationId xmlns:a16="http://schemas.microsoft.com/office/drawing/2014/main" id="{3F478B5A-1047-3F4B-9CCA-85365D0E5B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8152" y="1044684"/>
            <a:ext cx="7157197" cy="54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93" y="85302"/>
            <a:ext cx="7886700" cy="649482"/>
          </a:xfrm>
        </p:spPr>
        <p:txBody>
          <a:bodyPr/>
          <a:lstStyle/>
          <a:p>
            <a:r>
              <a:rPr lang="en-GB" dirty="0"/>
              <a:t>Compound Scaling (2d): Polygons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6F5E0-1B13-A74C-AD28-D2E6883F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79000-F071-1D40-882B-A4C578C7B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3D2A4-1493-7849-B376-5F7E7D663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27B4F-0D27-C047-B6E6-68254B59D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C9C98-C6AF-5B48-843A-026040A58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A9FD04-E23A-2346-A360-3035893E7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0D5D34-90C5-D740-8507-53E2A1020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ABC5F3-77FA-FC49-933B-45EF167FC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12800"/>
            <a:ext cx="8140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Scaling Configuration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6087" y="1165609"/>
          <a:ext cx="4485961" cy="2713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425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1</a:t>
                      </a:r>
                      <a:r>
                        <a:rPr lang="en-GB" baseline="30000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st</a:t>
                      </a:r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2</a:t>
                      </a:r>
                      <a:r>
                        <a:rPr lang="en-GB" baseline="30000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nd</a:t>
                      </a:r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Combined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Image of 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6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halkboard" charset="0"/>
                          <a:ea typeface="Chalkboard" charset="0"/>
                          <a:cs typeface="Chalkboard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087" y="2042556"/>
            <a:ext cx="4478061" cy="368135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12" y="2396831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37" y="275110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62" y="311725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87" y="3483406"/>
            <a:ext cx="4485961" cy="380010"/>
          </a:xfrm>
          <a:prstGeom prst="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02" y="4775287"/>
            <a:ext cx="360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There are 48 different ways of ‘seeing’ the diagram!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1DBB7E-26F0-DE44-9EB0-A2AA5D5A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33" y="1147125"/>
            <a:ext cx="4428067" cy="3907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51ECE-6003-F24B-909A-03AE5DC3350D}"/>
              </a:ext>
            </a:extLst>
          </p:cNvPr>
          <p:cNvSpPr txBox="1"/>
          <p:nvPr/>
        </p:nvSpPr>
        <p:spPr>
          <a:xfrm>
            <a:off x="183351" y="3771894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33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524"/>
            <a:ext cx="7886700" cy="464143"/>
          </a:xfrm>
        </p:spPr>
        <p:txBody>
          <a:bodyPr/>
          <a:lstStyle/>
          <a:p>
            <a:r>
              <a:rPr lang="en-GB" dirty="0"/>
              <a:t>Depict the situation of three </a:t>
            </a:r>
            <a:r>
              <a:rPr lang="en-GB" dirty="0" err="1"/>
              <a:t>scalings</a:t>
            </a:r>
            <a:r>
              <a:rPr lang="en-GB" dirty="0"/>
              <a:t> looked at associatively.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F34F9-936D-794F-9927-942C9DCB2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6" y="1891496"/>
            <a:ext cx="85217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59E3-6E96-9545-A0EF-BE032A32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1789896"/>
            <a:ext cx="8267700" cy="467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2FED8-00AC-CD4E-A50E-3182D301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6" y="1789896"/>
            <a:ext cx="8267700" cy="467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</a:t>
            </a:r>
            <a:r>
              <a:rPr lang="en-GB" dirty="0" err="1"/>
              <a:t>Scalings</a:t>
            </a:r>
            <a:r>
              <a:rPr lang="en-GB" dirty="0"/>
              <a:t> (associativity)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0F862-FAC0-9046-838E-288C68FC9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6" y="1891496"/>
            <a:ext cx="8521700" cy="45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1F650-2858-F34F-B904-D9B7393B4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86" y="1891496"/>
            <a:ext cx="85217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6EF37-810B-1241-A938-F137F0040B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66" y="1891496"/>
            <a:ext cx="85217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ADEB42-2AD9-3E4B-850D-90AA690A3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92" y="1891496"/>
            <a:ext cx="85217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54A70C-6F1B-1446-9465-CB29902A8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2" y="1891496"/>
            <a:ext cx="8521700" cy="45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87EDB4-BEA4-D748-BB26-F185675C88BD}"/>
              </a:ext>
            </a:extLst>
          </p:cNvPr>
          <p:cNvSpPr txBox="1"/>
          <p:nvPr/>
        </p:nvSpPr>
        <p:spPr>
          <a:xfrm>
            <a:off x="3596225" y="1813489"/>
            <a:ext cx="275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Start again associating differently</a:t>
            </a:r>
          </a:p>
        </p:txBody>
      </p:sp>
    </p:spTree>
    <p:extLst>
      <p:ext uri="{BB962C8B-B14F-4D97-AF65-F5344CB8AC3E}">
        <p14:creationId xmlns:p14="http://schemas.microsoft.com/office/powerpoint/2010/main" val="11270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FD39-03E4-CE4C-BD86-043B2100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D67C-369A-274F-A24C-13D364B9F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What struck you mathematically today?</a:t>
            </a:r>
          </a:p>
          <a:p>
            <a:r>
              <a:rPr lang="en-GB" dirty="0"/>
              <a:t> What triggered emotional response?</a:t>
            </a:r>
          </a:p>
          <a:p>
            <a:r>
              <a:rPr lang="en-GB" dirty="0"/>
              <a:t> What actions might you want to consider taking in the near future?</a:t>
            </a:r>
          </a:p>
          <a:p>
            <a:r>
              <a:rPr lang="en-GB" dirty="0"/>
              <a:t> Imagine yourself working on those aspects in preparation for a lesson.</a:t>
            </a:r>
          </a:p>
        </p:txBody>
      </p:sp>
    </p:spTree>
    <p:extLst>
      <p:ext uri="{BB962C8B-B14F-4D97-AF65-F5344CB8AC3E}">
        <p14:creationId xmlns:p14="http://schemas.microsoft.com/office/powerpoint/2010/main" val="45285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934D-FDDF-9248-88A8-00B06D1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2733-F9D6-5D4D-BA32-B02B22429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John.Mason</a:t>
            </a:r>
            <a:r>
              <a:rPr lang="en-GB" dirty="0"/>
              <a:t> @ </a:t>
            </a:r>
            <a:r>
              <a:rPr lang="en-GB" dirty="0" err="1"/>
              <a:t>open.ac.uk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PMTheta.com</a:t>
            </a:r>
            <a:r>
              <a:rPr lang="en-GB" dirty="0"/>
              <a:t> go to John Mason Presentations</a:t>
            </a:r>
          </a:p>
          <a:p>
            <a:pPr lvl="1"/>
            <a:r>
              <a:rPr lang="en-GB" dirty="0"/>
              <a:t>Elastic multiplication workshop ppts</a:t>
            </a:r>
          </a:p>
          <a:p>
            <a:r>
              <a:rPr lang="en-GB" dirty="0"/>
              <a:t> Combining Geometrical Transformations: a meta-mathematical </a:t>
            </a:r>
            <a:r>
              <a:rPr lang="en-GB" dirty="0" err="1"/>
              <a:t>narratiuve</a:t>
            </a:r>
            <a:r>
              <a:rPr lang="en-GB" dirty="0"/>
              <a:t>. In R. </a:t>
            </a:r>
            <a:r>
              <a:rPr lang="en-GB" dirty="0" err="1"/>
              <a:t>Zazkis</a:t>
            </a:r>
            <a:r>
              <a:rPr lang="en-GB" dirty="0"/>
              <a:t> &amp; P. Herbst (Eds.) </a:t>
            </a:r>
            <a:r>
              <a:rPr lang="en-GB" i="1" dirty="0"/>
              <a:t>Scripting Approaches in Mathematics Education: mathematical dialogues in research and practice. </a:t>
            </a:r>
            <a:r>
              <a:rPr lang="en-GB" dirty="0"/>
              <a:t>P21-52. Springer (2018).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8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D11E-E169-5D43-91FD-38D4326C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4432-ABB9-2441-A07C-B3808BEBB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722820"/>
          </a:xfrm>
        </p:spPr>
        <p:txBody>
          <a:bodyPr/>
          <a:lstStyle/>
          <a:p>
            <a:r>
              <a:rPr lang="en-GB" dirty="0"/>
              <a:t> Everything that is said here is a CONJECTURE, which is probably articulated in order to consider whether it needs modifying.</a:t>
            </a:r>
          </a:p>
          <a:p>
            <a:r>
              <a:rPr lang="en-GB" dirty="0"/>
              <a:t> It certainly must be tested in your experience </a:t>
            </a:r>
          </a:p>
        </p:txBody>
      </p:sp>
    </p:spTree>
    <p:extLst>
      <p:ext uri="{BB962C8B-B14F-4D97-AF65-F5344CB8AC3E}">
        <p14:creationId xmlns:p14="http://schemas.microsoft.com/office/powerpoint/2010/main" val="40865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37C5-E24C-C942-BB2F-2B268B5F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FEFE-03CD-AE4B-9776-0F2691032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Multiplication is NOT repeated addition</a:t>
            </a:r>
          </a:p>
          <a:p>
            <a:pPr lvl="1"/>
            <a:r>
              <a:rPr lang="en-GB" dirty="0"/>
              <a:t>Repeated addition is one instance of multiplication</a:t>
            </a:r>
          </a:p>
          <a:p>
            <a:r>
              <a:rPr lang="en-GB" dirty="0"/>
              <a:t> Multiplication in school is Scaling</a:t>
            </a:r>
          </a:p>
          <a:p>
            <a:pPr lvl="1"/>
            <a:r>
              <a:rPr lang="en-GB" dirty="0"/>
              <a:t>In school, multiplication is commutative</a:t>
            </a:r>
          </a:p>
          <a:p>
            <a:r>
              <a:rPr lang="en-GB" dirty="0"/>
              <a:t> Multiplication in university is composition</a:t>
            </a:r>
          </a:p>
          <a:p>
            <a:pPr lvl="1"/>
            <a:r>
              <a:rPr lang="en-GB" dirty="0"/>
              <a:t>Composition is not always commutative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F3A0-0D26-7443-BB43-B21130A6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Aspects of Multiplication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F4112E-880C-9E49-84AB-5844193E57BD}"/>
              </a:ext>
            </a:extLst>
          </p:cNvPr>
          <p:cNvSpPr/>
          <p:nvPr/>
        </p:nvSpPr>
        <p:spPr>
          <a:xfrm>
            <a:off x="1068466" y="2580811"/>
            <a:ext cx="1838739" cy="1197365"/>
          </a:xfrm>
          <a:prstGeom prst="roundRect">
            <a:avLst/>
          </a:prstGeom>
          <a:solidFill>
            <a:srgbClr val="FFFE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D6840"/>
                </a:solidFill>
              </a:rPr>
              <a:t>Elastics</a:t>
            </a:r>
          </a:p>
          <a:p>
            <a:pPr algn="ctr"/>
            <a:r>
              <a:rPr lang="en-GB" sz="2000" dirty="0">
                <a:solidFill>
                  <a:srgbClr val="8D6840"/>
                </a:solidFill>
              </a:rPr>
              <a:t>in order to appreciate scaling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6F43A9-43D6-D84D-B7CB-4E017AB888DF}"/>
              </a:ext>
            </a:extLst>
          </p:cNvPr>
          <p:cNvSpPr/>
          <p:nvPr/>
        </p:nvSpPr>
        <p:spPr>
          <a:xfrm>
            <a:off x="2659969" y="3151064"/>
            <a:ext cx="1679713" cy="838200"/>
          </a:xfrm>
          <a:prstGeom prst="roundRect">
            <a:avLst/>
          </a:prstGeom>
          <a:solidFill>
            <a:srgbClr val="8D68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Scaling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number lines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314C6D4-5D43-7D44-A261-7F8CBC8D4F32}"/>
              </a:ext>
            </a:extLst>
          </p:cNvPr>
          <p:cNvSpPr/>
          <p:nvPr/>
        </p:nvSpPr>
        <p:spPr>
          <a:xfrm>
            <a:off x="4250230" y="3513842"/>
            <a:ext cx="1572867" cy="838200"/>
          </a:xfrm>
          <a:prstGeom prst="roundRect">
            <a:avLst/>
          </a:prstGeom>
          <a:solidFill>
            <a:srgbClr val="8D68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Scaling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the Plane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D85113-F5C2-2840-A013-A35910EAB1C1}"/>
              </a:ext>
            </a:extLst>
          </p:cNvPr>
          <p:cNvSpPr/>
          <p:nvPr/>
        </p:nvSpPr>
        <p:spPr>
          <a:xfrm>
            <a:off x="5577104" y="3854246"/>
            <a:ext cx="2360543" cy="838200"/>
          </a:xfrm>
          <a:prstGeom prst="roundRect">
            <a:avLst/>
          </a:prstGeom>
          <a:solidFill>
            <a:srgbClr val="8D68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Scaling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objects in the Plane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DCAE66-779B-3D43-BAA1-C17018DAEA33}"/>
              </a:ext>
            </a:extLst>
          </p:cNvPr>
          <p:cNvSpPr/>
          <p:nvPr/>
        </p:nvSpPr>
        <p:spPr>
          <a:xfrm>
            <a:off x="277064" y="4068681"/>
            <a:ext cx="1664803" cy="943664"/>
          </a:xfrm>
          <a:prstGeom prst="roundRect">
            <a:avLst/>
          </a:prstGeom>
          <a:solidFill>
            <a:srgbClr val="FFFE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D6840"/>
                </a:solidFill>
              </a:rPr>
              <a:t>Fractions as operators</a:t>
            </a:r>
            <a:br>
              <a:rPr lang="en-GB" sz="2000" dirty="0">
                <a:solidFill>
                  <a:srgbClr val="8D6840"/>
                </a:solidFill>
              </a:rPr>
            </a:br>
            <a:r>
              <a:rPr lang="en-GB" sz="2000" dirty="0">
                <a:solidFill>
                  <a:srgbClr val="8D6840"/>
                </a:solidFill>
              </a:rPr>
              <a:t>(actions)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85CC211-745E-924D-A2B8-8E538D7CA48F}"/>
              </a:ext>
            </a:extLst>
          </p:cNvPr>
          <p:cNvSpPr/>
          <p:nvPr/>
        </p:nvSpPr>
        <p:spPr>
          <a:xfrm>
            <a:off x="6288003" y="1856981"/>
            <a:ext cx="1873525" cy="79887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Multiplicative Relationships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C7FABD-9D32-3246-9C39-2E757FE1D4BF}"/>
              </a:ext>
            </a:extLst>
          </p:cNvPr>
          <p:cNvSpPr/>
          <p:nvPr/>
        </p:nvSpPr>
        <p:spPr>
          <a:xfrm>
            <a:off x="141470" y="1153078"/>
            <a:ext cx="2190355" cy="1197365"/>
          </a:xfrm>
          <a:prstGeom prst="roundRect">
            <a:avLst/>
          </a:prstGeom>
          <a:solidFill>
            <a:srgbClr val="FFFE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D6840"/>
                </a:solidFill>
              </a:rPr>
              <a:t>Arrays</a:t>
            </a:r>
          </a:p>
          <a:p>
            <a:pPr algn="ctr"/>
            <a:r>
              <a:rPr lang="en-GB" sz="2000" dirty="0">
                <a:solidFill>
                  <a:srgbClr val="8D6840"/>
                </a:solidFill>
              </a:rPr>
              <a:t>in order to appreciate repeated addition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ADEAD9-A2D3-B74E-80F5-999B7D5BFA9D}"/>
              </a:ext>
            </a:extLst>
          </p:cNvPr>
          <p:cNvSpPr/>
          <p:nvPr/>
        </p:nvSpPr>
        <p:spPr>
          <a:xfrm>
            <a:off x="3803420" y="5298214"/>
            <a:ext cx="1787801" cy="8382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Compounding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E07C79-7B8F-8042-992F-4EA8625A5BB5}"/>
              </a:ext>
            </a:extLst>
          </p:cNvPr>
          <p:cNvCxnSpPr>
            <a:cxnSpLocks/>
          </p:cNvCxnSpPr>
          <p:nvPr/>
        </p:nvCxnSpPr>
        <p:spPr>
          <a:xfrm>
            <a:off x="3662403" y="4008544"/>
            <a:ext cx="502552" cy="128967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C226B-1700-5547-8CC7-7473F5948899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4697321" y="4352042"/>
            <a:ext cx="244217" cy="94617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CC8077-C9EC-4943-BEBE-A1857898251F}"/>
              </a:ext>
            </a:extLst>
          </p:cNvPr>
          <p:cNvCxnSpPr>
            <a:cxnSpLocks/>
          </p:cNvCxnSpPr>
          <p:nvPr/>
        </p:nvCxnSpPr>
        <p:spPr>
          <a:xfrm flipH="1">
            <a:off x="5140960" y="4646846"/>
            <a:ext cx="499456" cy="65136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BB9634-AE66-D94C-AC28-0E58CB25E527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828423" y="5018891"/>
            <a:ext cx="304514" cy="279323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935E7A0-31A0-C748-801B-75472BD6B557}"/>
              </a:ext>
            </a:extLst>
          </p:cNvPr>
          <p:cNvSpPr/>
          <p:nvPr/>
        </p:nvSpPr>
        <p:spPr>
          <a:xfrm>
            <a:off x="1239036" y="5298214"/>
            <a:ext cx="1787801" cy="8382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Action on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Numbers, ...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D8D4EB-84BC-0242-A78B-59DD3EB3B12E}"/>
              </a:ext>
            </a:extLst>
          </p:cNvPr>
          <p:cNvCxnSpPr>
            <a:cxnSpLocks/>
          </p:cNvCxnSpPr>
          <p:nvPr/>
        </p:nvCxnSpPr>
        <p:spPr>
          <a:xfrm flipH="1">
            <a:off x="2475496" y="4008544"/>
            <a:ext cx="878520" cy="1289670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22E503-C25F-0A4B-9F3D-EEDF7F37F82F}"/>
              </a:ext>
            </a:extLst>
          </p:cNvPr>
          <p:cNvCxnSpPr>
            <a:cxnSpLocks/>
          </p:cNvCxnSpPr>
          <p:nvPr/>
        </p:nvCxnSpPr>
        <p:spPr>
          <a:xfrm>
            <a:off x="3053962" y="5782617"/>
            <a:ext cx="7494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3B35BD8-1710-864B-915D-97E1ECC376B8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987836" y="3778176"/>
            <a:ext cx="284928" cy="1520038"/>
          </a:xfrm>
          <a:prstGeom prst="straightConnector1">
            <a:avLst/>
          </a:prstGeom>
          <a:ln w="1905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7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Scaling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393700" y="2141949"/>
            <a:ext cx="8991600" cy="2911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Imagine an elastic copy of that number line on top of it.</a:t>
            </a:r>
          </a:p>
          <a:p>
            <a:r>
              <a:rPr lang="en-GB" dirty="0"/>
              <a:t>Imagine the elastic is stretched by a factor of 3 keeping 0 fixed.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4 end up on the painted line?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-3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is thinking of a point on the line; where does it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What can we change and still think the same way?</a:t>
            </a:r>
          </a:p>
          <a:p>
            <a:r>
              <a:rPr lang="en-GB" dirty="0"/>
              <a:t>Return the elastic line to match the original painted line.</a:t>
            </a:r>
          </a:p>
          <a:p>
            <a:endParaRPr lang="en-GB" dirty="0"/>
          </a:p>
          <a:p>
            <a:pPr lvl="1">
              <a:lnSpc>
                <a:spcPct val="100000"/>
              </a:lnSpc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AAF9-44FF-D64B-9996-3CDEEE7E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Side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519E-F3FF-114F-9820-2CCD87156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2266"/>
            <a:ext cx="8033029" cy="1491708"/>
          </a:xfrm>
        </p:spPr>
        <p:txBody>
          <a:bodyPr/>
          <a:lstStyle/>
          <a:p>
            <a:r>
              <a:rPr lang="en-GB" dirty="0"/>
              <a:t> What would it mean to have a negative scale factor?</a:t>
            </a:r>
          </a:p>
          <a:p>
            <a:pPr lvl="1"/>
            <a:r>
              <a:rPr lang="en-GB" dirty="0"/>
              <a:t>Approach 1: What scaling would send 1 to -1, 2 to -2, etc.?</a:t>
            </a:r>
          </a:p>
          <a:p>
            <a:pPr lvl="1"/>
            <a:r>
              <a:rPr lang="en-GB" dirty="0"/>
              <a:t>Approach 2: simply multiply by the negative scale factor</a:t>
            </a:r>
          </a:p>
          <a:p>
            <a:pPr lvl="1"/>
            <a:r>
              <a:rPr lang="en-GB" dirty="0"/>
              <a:t>Approach 3: make connections with the effect of rotating the number line through 180° about 0</a:t>
            </a:r>
          </a:p>
          <a:p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4FF5F-A61C-9A4A-B868-D3AC581D1AC6}"/>
              </a:ext>
            </a:extLst>
          </p:cNvPr>
          <p:cNvSpPr/>
          <p:nvPr/>
        </p:nvSpPr>
        <p:spPr>
          <a:xfrm>
            <a:off x="4693024" y="3301631"/>
            <a:ext cx="3429000" cy="200361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Note that the sequence of tasks being used for scaling could also be used for rotations through 180° about different points on the painted line</a:t>
            </a:r>
          </a:p>
        </p:txBody>
      </p:sp>
    </p:spTree>
    <p:extLst>
      <p:ext uri="{BB962C8B-B14F-4D97-AF65-F5344CB8AC3E}">
        <p14:creationId xmlns:p14="http://schemas.microsoft.com/office/powerpoint/2010/main" val="250684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Scaling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393700" y="2141949"/>
            <a:ext cx="8991600" cy="2911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Imagine an elastic copy of that number line on top of it.</a:t>
            </a:r>
          </a:p>
          <a:p>
            <a:r>
              <a:rPr lang="en-GB" dirty="0"/>
              <a:t>Imagine the elastic is stretched by a factor of –1 keeping 0 fixed.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4 end up on the painted line?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Where does -3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Someone is thinking of a point on the line; where does it end up?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What can we change and still think the same way?</a:t>
            </a:r>
          </a:p>
          <a:p>
            <a:r>
              <a:rPr lang="en-GB" dirty="0"/>
              <a:t>Return the elastic line to match the original painted line.</a:t>
            </a:r>
          </a:p>
          <a:p>
            <a:endParaRPr lang="en-GB" dirty="0"/>
          </a:p>
          <a:p>
            <a:pPr lvl="1">
              <a:lnSpc>
                <a:spcPct val="100000"/>
              </a:lnSpc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More 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152400" y="2133346"/>
            <a:ext cx="8991600" cy="28958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Imagine an elastic copy of that number line on top of it.</a:t>
            </a:r>
          </a:p>
          <a:p>
            <a:r>
              <a:rPr lang="en-GB" dirty="0"/>
              <a:t>Imagine the number line is stretched by a factor of 3 but this time it is  the point 1 that is kept fixed.</a:t>
            </a:r>
          </a:p>
          <a:p>
            <a:r>
              <a:rPr lang="en-GB" dirty="0"/>
              <a:t>Where does 4 end up on the painted line?</a:t>
            </a:r>
          </a:p>
          <a:p>
            <a:r>
              <a:rPr lang="en-GB" dirty="0"/>
              <a:t>Where does -3 end up?</a:t>
            </a:r>
          </a:p>
          <a:p>
            <a:r>
              <a:rPr lang="en-GB" dirty="0"/>
              <a:t>Someone is thinking of a point on the line: </a:t>
            </a:r>
            <a:br>
              <a:rPr lang="en-GB" dirty="0"/>
            </a:br>
            <a:r>
              <a:rPr lang="en-GB" dirty="0"/>
              <a:t>      where does it end up?</a:t>
            </a:r>
          </a:p>
          <a:p>
            <a:r>
              <a:rPr lang="en-GB" dirty="0"/>
              <a:t>What can we change and still think the same way?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66B0CA3-269C-E746-BC8E-C292F59BC516}"/>
              </a:ext>
            </a:extLst>
          </p:cNvPr>
          <p:cNvSpPr/>
          <p:nvPr/>
        </p:nvSpPr>
        <p:spPr>
          <a:xfrm>
            <a:off x="628650" y="5432021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C72A7-E79D-5E43-84CD-0A8029DE346B}"/>
              </a:ext>
            </a:extLst>
          </p:cNvPr>
          <p:cNvSpPr txBox="1"/>
          <p:nvPr/>
        </p:nvSpPr>
        <p:spPr>
          <a:xfrm>
            <a:off x="1049867" y="5355269"/>
            <a:ext cx="307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 the point to be scaled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81F69-F537-9244-83DD-CAFF8224E626}"/>
              </a:ext>
            </a:extLst>
          </p:cNvPr>
          <p:cNvSpPr txBox="1"/>
          <p:nvPr/>
        </p:nvSpPr>
        <p:spPr>
          <a:xfrm>
            <a:off x="1036975" y="6280258"/>
            <a:ext cx="2212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 the fixed point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19CDB174-0E96-0043-BA1C-C6EB3F35A1E0}"/>
              </a:ext>
            </a:extLst>
          </p:cNvPr>
          <p:cNvSpPr/>
          <p:nvPr/>
        </p:nvSpPr>
        <p:spPr>
          <a:xfrm>
            <a:off x="5878682" y="5676581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E8186-19AF-934B-80A4-E5D79632867D}"/>
              </a:ext>
            </a:extLst>
          </p:cNvPr>
          <p:cNvSpPr txBox="1"/>
          <p:nvPr/>
        </p:nvSpPr>
        <p:spPr>
          <a:xfrm>
            <a:off x="5717815" y="5681159"/>
            <a:ext cx="15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      –    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FF1B1-52F6-8D45-93AB-C4D8BD1C2E2A}"/>
              </a:ext>
            </a:extLst>
          </p:cNvPr>
          <p:cNvSpPr txBox="1"/>
          <p:nvPr/>
        </p:nvSpPr>
        <p:spPr>
          <a:xfrm>
            <a:off x="7144278" y="563675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0DBBD-F578-5849-B52A-60BF1510A82D}"/>
              </a:ext>
            </a:extLst>
          </p:cNvPr>
          <p:cNvSpPr txBox="1"/>
          <p:nvPr/>
        </p:nvSpPr>
        <p:spPr>
          <a:xfrm>
            <a:off x="7380832" y="5636750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741F5-87BF-F040-8993-3A9C8E9CE278}"/>
              </a:ext>
            </a:extLst>
          </p:cNvPr>
          <p:cNvSpPr txBox="1"/>
          <p:nvPr/>
        </p:nvSpPr>
        <p:spPr>
          <a:xfrm>
            <a:off x="6199753" y="3293339"/>
            <a:ext cx="1631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(4 - 1)x3 + 1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44545E-33AF-C14F-99C7-D08C15B33BAA}"/>
              </a:ext>
            </a:extLst>
          </p:cNvPr>
          <p:cNvSpPr txBox="1"/>
          <p:nvPr/>
        </p:nvSpPr>
        <p:spPr>
          <a:xfrm>
            <a:off x="6215171" y="3726833"/>
            <a:ext cx="1733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(-3 - 1)x3 + 1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CD45BE2-889F-0041-9DC1-A72CF0BB2D84}"/>
              </a:ext>
            </a:extLst>
          </p:cNvPr>
          <p:cNvSpPr/>
          <p:nvPr/>
        </p:nvSpPr>
        <p:spPr>
          <a:xfrm>
            <a:off x="4571829" y="5676581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A86B09-B970-6B4E-A077-FCEA7145C01A}"/>
              </a:ext>
            </a:extLst>
          </p:cNvPr>
          <p:cNvCxnSpPr/>
          <p:nvPr/>
        </p:nvCxnSpPr>
        <p:spPr>
          <a:xfrm>
            <a:off x="5226907" y="5867153"/>
            <a:ext cx="51898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9672D96-9C6C-C444-8195-AE28F9F0B410}"/>
              </a:ext>
            </a:extLst>
          </p:cNvPr>
          <p:cNvSpPr txBox="1"/>
          <p:nvPr/>
        </p:nvSpPr>
        <p:spPr>
          <a:xfrm>
            <a:off x="1025369" y="5816838"/>
            <a:ext cx="253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dirty="0" err="1"/>
              <a:t>σ</a:t>
            </a:r>
            <a:r>
              <a:rPr lang="en-GB" sz="2000" dirty="0"/>
              <a:t>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 the scale factor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EBFCFA-B3C9-C44C-92FA-E50E18E48F45}"/>
              </a:ext>
            </a:extLst>
          </p:cNvPr>
          <p:cNvSpPr/>
          <p:nvPr/>
        </p:nvSpPr>
        <p:spPr>
          <a:xfrm>
            <a:off x="6371425" y="4558900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41C1B-ABEA-8648-B9D8-8F52226059AD}"/>
              </a:ext>
            </a:extLst>
          </p:cNvPr>
          <p:cNvSpPr txBox="1"/>
          <p:nvPr/>
        </p:nvSpPr>
        <p:spPr>
          <a:xfrm>
            <a:off x="6189702" y="4512286"/>
            <a:ext cx="193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     - 1)x3 + 1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A9D3FEF8-F777-AE47-BE38-C8179A035859}"/>
              </a:ext>
            </a:extLst>
          </p:cNvPr>
          <p:cNvSpPr/>
          <p:nvPr/>
        </p:nvSpPr>
        <p:spPr>
          <a:xfrm>
            <a:off x="5596853" y="4213158"/>
            <a:ext cx="421217" cy="33866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1DBC7-7557-B14D-9FD0-DC13F0EFC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60" y="6280258"/>
            <a:ext cx="244995" cy="4590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E1983-3060-D14F-98F7-3CBCE26D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046" y="5676581"/>
            <a:ext cx="244995" cy="4590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40D162-85C4-DD45-B151-0574AC9C2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49" y="5681504"/>
            <a:ext cx="244995" cy="4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9" grpId="0"/>
      <p:bldP spid="11" grpId="0"/>
      <p:bldP spid="12" grpId="0" animBg="1"/>
      <p:bldP spid="14" grpId="0"/>
      <p:bldP spid="16" grpId="0"/>
      <p:bldP spid="18" grpId="0"/>
      <p:bldP spid="19" grpId="0"/>
      <p:bldP spid="20" grpId="0"/>
      <p:bldP spid="21" grpId="0" animBg="1"/>
      <p:bldP spid="22" grpId="0"/>
      <p:bldP spid="23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31"/>
            <a:ext cx="7886700" cy="649482"/>
          </a:xfrm>
        </p:spPr>
        <p:txBody>
          <a:bodyPr/>
          <a:lstStyle/>
          <a:p>
            <a:r>
              <a:rPr lang="en-GB" dirty="0"/>
              <a:t>Compound Scaling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5" y="849065"/>
            <a:ext cx="8274190" cy="458272"/>
          </a:xfrm>
        </p:spPr>
        <p:txBody>
          <a:bodyPr>
            <a:noAutofit/>
          </a:bodyPr>
          <a:lstStyle/>
          <a:p>
            <a:r>
              <a:rPr lang="en-GB" dirty="0"/>
              <a:t>Imagine a number line, painted on a table.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8" y="2343175"/>
            <a:ext cx="7886700" cy="562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DE6A-064E-1048-B042-6D8264D4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27093"/>
            <a:ext cx="8356600" cy="711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BEBC21-7DCB-B34D-8C3B-6423376059AB}"/>
              </a:ext>
            </a:extLst>
          </p:cNvPr>
          <p:cNvSpPr txBox="1">
            <a:spLocks/>
          </p:cNvSpPr>
          <p:nvPr/>
        </p:nvSpPr>
        <p:spPr>
          <a:xfrm>
            <a:off x="152400" y="2133345"/>
            <a:ext cx="8991600" cy="2712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charset="2"/>
              <a:buChar char="v"/>
              <a:defRPr sz="20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Imagine an elastic copy of that number line on top of it.</a:t>
            </a:r>
          </a:p>
          <a:p>
            <a:r>
              <a:rPr lang="en-GB" dirty="0"/>
              <a:t>Imagine the number line is stretched by a factor of 6 keeping the point 1 fixed</a:t>
            </a:r>
          </a:p>
          <a:p>
            <a:r>
              <a:rPr lang="en-GB" dirty="0"/>
              <a:t>Imagine that line now being scaled again by a further factor of 1/3 still keeping the point 1 fixed </a:t>
            </a:r>
          </a:p>
          <a:p>
            <a:r>
              <a:rPr lang="en-GB" dirty="0"/>
              <a:t>Where does 4 end up on the painted line?</a:t>
            </a:r>
          </a:p>
          <a:p>
            <a:r>
              <a:rPr lang="en-GB" dirty="0"/>
              <a:t>Where does -3 end up?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741F5-87BF-F040-8993-3A9C8E9CE278}"/>
              </a:ext>
            </a:extLst>
          </p:cNvPr>
          <p:cNvSpPr txBox="1"/>
          <p:nvPr/>
        </p:nvSpPr>
        <p:spPr>
          <a:xfrm>
            <a:off x="5523376" y="3976218"/>
            <a:ext cx="3492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 –&gt; (((4 - 1)x6+1) – 1)/3 + 1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44545E-33AF-C14F-99C7-D08C15B33BAA}"/>
              </a:ext>
            </a:extLst>
          </p:cNvPr>
          <p:cNvSpPr txBox="1"/>
          <p:nvPr/>
        </p:nvSpPr>
        <p:spPr>
          <a:xfrm>
            <a:off x="5402353" y="4693783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–3 –&gt; ((-3 - 1)x6+1) – 1)/3 + 1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CD13E-C980-404C-B008-CA60A91174DA}"/>
              </a:ext>
            </a:extLst>
          </p:cNvPr>
          <p:cNvSpPr/>
          <p:nvPr/>
        </p:nvSpPr>
        <p:spPr>
          <a:xfrm>
            <a:off x="157999" y="5646489"/>
            <a:ext cx="5731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</a:rPr>
              <a:t>Someone is thinking of a point on the line: </a:t>
            </a:r>
            <a:b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</a:rPr>
            </a:b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</a:rPr>
              <a:t>   where does it end up?</a:t>
            </a:r>
            <a:endParaRPr lang="en-GB" sz="2000" dirty="0">
              <a:solidFill>
                <a:srgbClr val="0432FF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000" dirty="0">
                <a:solidFill>
                  <a:srgbClr val="0432FF"/>
                </a:solidFill>
                <a:latin typeface="Calibri" panose="020F0502020204030204" pitchFamily="34" charset="0"/>
              </a:rPr>
              <a:t>What can we change and still think the same way?</a:t>
            </a:r>
            <a:endParaRPr lang="en-GB" sz="2000" dirty="0">
              <a:solidFill>
                <a:srgbClr val="0432FF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DC6A40-5213-7944-BC21-FC1288C67AD8}"/>
              </a:ext>
            </a:extLst>
          </p:cNvPr>
          <p:cNvSpPr txBox="1"/>
          <p:nvPr/>
        </p:nvSpPr>
        <p:spPr>
          <a:xfrm>
            <a:off x="5553638" y="4335987"/>
            <a:ext cx="2612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 –&gt;  (4 – 1)x6/3 + 1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F08F7F-AC73-9040-91A6-6185B5A23304}"/>
              </a:ext>
            </a:extLst>
          </p:cNvPr>
          <p:cNvGrpSpPr/>
          <p:nvPr/>
        </p:nvGrpSpPr>
        <p:grpSpPr>
          <a:xfrm>
            <a:off x="5277062" y="5936237"/>
            <a:ext cx="3130857" cy="400110"/>
            <a:chOff x="5277062" y="5680744"/>
            <a:chExt cx="3130857" cy="4001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F4FF44-8253-0542-96B7-36C7219D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0766" y="5750203"/>
              <a:ext cx="372961" cy="2877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6F197A-7752-AC4A-B271-537BF7AF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6543" y="5736943"/>
              <a:ext cx="372961" cy="28771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25F07E-8C0C-0145-8D0D-1DCA12034B2A}"/>
                </a:ext>
              </a:extLst>
            </p:cNvPr>
            <p:cNvSpPr txBox="1"/>
            <p:nvPr/>
          </p:nvSpPr>
          <p:spPr>
            <a:xfrm>
              <a:off x="5277062" y="5680744"/>
              <a:ext cx="3130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     –&gt; (      - 1)x6/3 + 1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6F75AE0-C7AA-A248-843E-0FF25C39CD54}"/>
              </a:ext>
            </a:extLst>
          </p:cNvPr>
          <p:cNvSpPr txBox="1"/>
          <p:nvPr/>
        </p:nvSpPr>
        <p:spPr>
          <a:xfrm>
            <a:off x="5400766" y="5063452"/>
            <a:ext cx="283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–3 –&gt; (-3 - 1)x6/3 + 1</a:t>
            </a:r>
          </a:p>
        </p:txBody>
      </p:sp>
    </p:spTree>
    <p:extLst>
      <p:ext uri="{BB962C8B-B14F-4D97-AF65-F5344CB8AC3E}">
        <p14:creationId xmlns:p14="http://schemas.microsoft.com/office/powerpoint/2010/main" val="10458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9" grpId="0"/>
      <p:bldP spid="20" grpId="0"/>
      <p:bldP spid="8" grpId="0" uiExpand="1" build="p"/>
      <p:bldP spid="22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5590</TotalTime>
  <Words>1261</Words>
  <Application>Microsoft Macintosh PowerPoint</Application>
  <PresentationFormat>On-screen Show (4:3)</PresentationFormat>
  <Paragraphs>182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Chalkboard</vt:lpstr>
      <vt:lpstr>Wingdings</vt:lpstr>
      <vt:lpstr>Office Theme</vt:lpstr>
      <vt:lpstr>Some Subtleties  of  Multiplication</vt:lpstr>
      <vt:lpstr>Assumptions</vt:lpstr>
      <vt:lpstr>Outline</vt:lpstr>
      <vt:lpstr>Aspects of Multiplication</vt:lpstr>
      <vt:lpstr>Scaling a Number Line</vt:lpstr>
      <vt:lpstr>Side track</vt:lpstr>
      <vt:lpstr>Scaling a Number Line</vt:lpstr>
      <vt:lpstr>More Scaling on a Number Line</vt:lpstr>
      <vt:lpstr>Compound Scaling on a Number Line</vt:lpstr>
      <vt:lpstr>Full Compound Scaling on a Number Line</vt:lpstr>
      <vt:lpstr>Expressing a Generality</vt:lpstr>
      <vt:lpstr>When does order NOT matter?</vt:lpstr>
      <vt:lpstr>Compound Scaling (2D)</vt:lpstr>
      <vt:lpstr>Compound Scaling in and of the Plane</vt:lpstr>
      <vt:lpstr>Compound Scaling (2d): Polygons</vt:lpstr>
      <vt:lpstr>The Scaling Configuration</vt:lpstr>
      <vt:lpstr>Three Scalings (associativity)</vt:lpstr>
      <vt:lpstr>Reflection</vt:lpstr>
      <vt:lpstr>Follow-Up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53</cp:revision>
  <dcterms:created xsi:type="dcterms:W3CDTF">2017-06-17T10:17:52Z</dcterms:created>
  <dcterms:modified xsi:type="dcterms:W3CDTF">2018-05-20T07:11:05Z</dcterms:modified>
</cp:coreProperties>
</file>