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1" r:id="rId2"/>
    <p:sldId id="337" r:id="rId3"/>
    <p:sldId id="257" r:id="rId4"/>
    <p:sldId id="259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33" r:id="rId18"/>
    <p:sldId id="334" r:id="rId19"/>
    <p:sldId id="324" r:id="rId20"/>
    <p:sldId id="325" r:id="rId21"/>
    <p:sldId id="326" r:id="rId22"/>
    <p:sldId id="327" r:id="rId23"/>
    <p:sldId id="328" r:id="rId24"/>
    <p:sldId id="329" r:id="rId25"/>
    <p:sldId id="330" r:id="rId26"/>
    <p:sldId id="331" r:id="rId27"/>
    <p:sldId id="335" r:id="rId28"/>
    <p:sldId id="336" r:id="rId29"/>
    <p:sldId id="332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7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4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50CC-85FE-4739-9F9A-0E16D14012F3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7AB4-51D2-4829-A9C1-BF096A73A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633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50CC-85FE-4739-9F9A-0E16D14012F3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7AB4-51D2-4829-A9C1-BF096A73A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72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50CC-85FE-4739-9F9A-0E16D14012F3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7AB4-51D2-4829-A9C1-BF096A73A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445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50CC-85FE-4739-9F9A-0E16D14012F3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7AB4-51D2-4829-A9C1-BF096A73A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513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50CC-85FE-4739-9F9A-0E16D14012F3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7AB4-51D2-4829-A9C1-BF096A73A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89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50CC-85FE-4739-9F9A-0E16D14012F3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7AB4-51D2-4829-A9C1-BF096A73A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312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50CC-85FE-4739-9F9A-0E16D14012F3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7AB4-51D2-4829-A9C1-BF096A73A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999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50CC-85FE-4739-9F9A-0E16D14012F3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7AB4-51D2-4829-A9C1-BF096A73A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160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50CC-85FE-4739-9F9A-0E16D14012F3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7AB4-51D2-4829-A9C1-BF096A73A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222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50CC-85FE-4739-9F9A-0E16D14012F3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7AB4-51D2-4829-A9C1-BF096A73A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68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50CC-85FE-4739-9F9A-0E16D14012F3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7AB4-51D2-4829-A9C1-BF096A73A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71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950CC-85FE-4739-9F9A-0E16D14012F3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F7AB4-51D2-4829-A9C1-BF096A73A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360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annewatson1089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2288A-0E3C-4C61-A24D-7D2C068C98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1050" y="2232026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Connecting concepts: clarity, caring and staying human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0908C3-E9CD-449B-81F6-18A9B53426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4450" y="4907756"/>
            <a:ext cx="6858000" cy="1655762"/>
          </a:xfrm>
        </p:spPr>
        <p:txBody>
          <a:bodyPr/>
          <a:lstStyle/>
          <a:p>
            <a:r>
              <a:rPr lang="en-GB" dirty="0"/>
              <a:t>Anne Watson</a:t>
            </a:r>
          </a:p>
          <a:p>
            <a:r>
              <a:rPr lang="en-GB" dirty="0"/>
              <a:t>for Mathematics Mastery February 2019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8D361F-05CE-4F56-89FD-9A9F2A8A04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9350"/>
          <a:stretch/>
        </p:blipFill>
        <p:spPr>
          <a:xfrm>
            <a:off x="280988" y="485775"/>
            <a:ext cx="2967038" cy="1752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CF51B1F-4663-461E-ACAC-910B3BC7E1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875" y="171450"/>
            <a:ext cx="36576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860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20165-59BD-47C5-98BA-B35DDE969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EB207-BC33-4F74-8E13-EB4F06503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Solutions to several of the problems they have posed are presented and explained and discussed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76A2BA5-C27F-426D-AEBB-A24B18E6FD02}"/>
              </a:ext>
            </a:extLst>
          </p:cNvPr>
          <p:cNvSpPr/>
          <p:nvPr/>
        </p:nvSpPr>
        <p:spPr>
          <a:xfrm>
            <a:off x="2895600" y="3117850"/>
            <a:ext cx="4724400" cy="176688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53ABB3-B546-43D0-8806-6016E8E593AB}"/>
              </a:ext>
            </a:extLst>
          </p:cNvPr>
          <p:cNvSpPr txBox="1"/>
          <p:nvPr/>
        </p:nvSpPr>
        <p:spPr>
          <a:xfrm>
            <a:off x="3419475" y="3429000"/>
            <a:ext cx="3619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Students’ ideas are respected and time given to their solutions</a:t>
            </a:r>
          </a:p>
        </p:txBody>
      </p:sp>
    </p:spTree>
    <p:extLst>
      <p:ext uri="{BB962C8B-B14F-4D97-AF65-F5344CB8AC3E}">
        <p14:creationId xmlns:p14="http://schemas.microsoft.com/office/powerpoint/2010/main" val="61734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C5989-80AE-44FC-A6FF-19CC38F20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25B6E-CC1B-47BA-89AA-692CF672D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006" y="1634207"/>
            <a:ext cx="7886700" cy="47577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Focus only on the problems involving increase:</a:t>
            </a:r>
          </a:p>
          <a:p>
            <a:pPr marL="0" indent="0">
              <a:buNone/>
            </a:pPr>
            <a:r>
              <a:rPr lang="en-US" altLang="ja-JP" dirty="0">
                <a:ea typeface="MS Mincho" panose="02020609040205080304" pitchFamily="49" charset="-128"/>
                <a:cs typeface="Times New Roman" panose="02020603050405020304" pitchFamily="18" charset="0"/>
              </a:rPr>
              <a:t>There is a pool whose capacity is 30 </a:t>
            </a:r>
            <a:r>
              <a:rPr lang="en-US" altLang="ja-JP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litres</a:t>
            </a:r>
            <a:r>
              <a:rPr lang="en-US" altLang="ja-JP" dirty="0">
                <a:ea typeface="MS Mincho" panose="02020609040205080304" pitchFamily="49" charset="-128"/>
                <a:cs typeface="Times New Roman" panose="02020603050405020304" pitchFamily="18" charset="0"/>
              </a:rPr>
              <a:t>.  3 </a:t>
            </a:r>
            <a:r>
              <a:rPr lang="en-US" altLang="ja-JP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litres</a:t>
            </a:r>
            <a:r>
              <a:rPr lang="en-US" altLang="ja-JP" dirty="0">
                <a:ea typeface="MS Mincho" panose="02020609040205080304" pitchFamily="49" charset="-128"/>
                <a:cs typeface="Times New Roman" panose="02020603050405020304" pitchFamily="18" charset="0"/>
              </a:rPr>
              <a:t> of water enter the pool in one minute.  How will it change in one minute?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0E2BEF7-31BE-48BD-BFBE-B97362FBD67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28650" y="3647316"/>
          <a:ext cx="7429965" cy="7315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84459">
                  <a:extLst>
                    <a:ext uri="{9D8B030D-6E8A-4147-A177-3AD203B41FA5}">
                      <a16:colId xmlns:a16="http://schemas.microsoft.com/office/drawing/2014/main" val="1268123931"/>
                    </a:ext>
                  </a:extLst>
                </a:gridCol>
                <a:gridCol w="524402">
                  <a:extLst>
                    <a:ext uri="{9D8B030D-6E8A-4147-A177-3AD203B41FA5}">
                      <a16:colId xmlns:a16="http://schemas.microsoft.com/office/drawing/2014/main" val="2078173824"/>
                    </a:ext>
                  </a:extLst>
                </a:gridCol>
                <a:gridCol w="524402">
                  <a:extLst>
                    <a:ext uri="{9D8B030D-6E8A-4147-A177-3AD203B41FA5}">
                      <a16:colId xmlns:a16="http://schemas.microsoft.com/office/drawing/2014/main" val="3134840746"/>
                    </a:ext>
                  </a:extLst>
                </a:gridCol>
                <a:gridCol w="524402">
                  <a:extLst>
                    <a:ext uri="{9D8B030D-6E8A-4147-A177-3AD203B41FA5}">
                      <a16:colId xmlns:a16="http://schemas.microsoft.com/office/drawing/2014/main" val="1876457770"/>
                    </a:ext>
                  </a:extLst>
                </a:gridCol>
                <a:gridCol w="524402">
                  <a:extLst>
                    <a:ext uri="{9D8B030D-6E8A-4147-A177-3AD203B41FA5}">
                      <a16:colId xmlns:a16="http://schemas.microsoft.com/office/drawing/2014/main" val="1636080041"/>
                    </a:ext>
                  </a:extLst>
                </a:gridCol>
                <a:gridCol w="525145">
                  <a:extLst>
                    <a:ext uri="{9D8B030D-6E8A-4147-A177-3AD203B41FA5}">
                      <a16:colId xmlns:a16="http://schemas.microsoft.com/office/drawing/2014/main" val="2012123759"/>
                    </a:ext>
                  </a:extLst>
                </a:gridCol>
                <a:gridCol w="524402">
                  <a:extLst>
                    <a:ext uri="{9D8B030D-6E8A-4147-A177-3AD203B41FA5}">
                      <a16:colId xmlns:a16="http://schemas.microsoft.com/office/drawing/2014/main" val="3058713213"/>
                    </a:ext>
                  </a:extLst>
                </a:gridCol>
                <a:gridCol w="524402">
                  <a:extLst>
                    <a:ext uri="{9D8B030D-6E8A-4147-A177-3AD203B41FA5}">
                      <a16:colId xmlns:a16="http://schemas.microsoft.com/office/drawing/2014/main" val="2624342198"/>
                    </a:ext>
                  </a:extLst>
                </a:gridCol>
                <a:gridCol w="524402">
                  <a:extLst>
                    <a:ext uri="{9D8B030D-6E8A-4147-A177-3AD203B41FA5}">
                      <a16:colId xmlns:a16="http://schemas.microsoft.com/office/drawing/2014/main" val="1391448760"/>
                    </a:ext>
                  </a:extLst>
                </a:gridCol>
                <a:gridCol w="524402">
                  <a:extLst>
                    <a:ext uri="{9D8B030D-6E8A-4147-A177-3AD203B41FA5}">
                      <a16:colId xmlns:a16="http://schemas.microsoft.com/office/drawing/2014/main" val="2230928779"/>
                    </a:ext>
                  </a:extLst>
                </a:gridCol>
                <a:gridCol w="525145">
                  <a:extLst>
                    <a:ext uri="{9D8B030D-6E8A-4147-A177-3AD203B41FA5}">
                      <a16:colId xmlns:a16="http://schemas.microsoft.com/office/drawing/2014/main" val="7365316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  <a:t>Time (mins)</a:t>
                      </a:r>
                      <a:endParaRPr lang="en-GB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GB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GB" sz="24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GB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GB" sz="24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GB" sz="24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GB" sz="24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GB" sz="24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GB" sz="24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GB" sz="24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52750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  <a:t>Vol. of water (l)</a:t>
                      </a:r>
                      <a:endParaRPr lang="en-GB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GB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GB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GB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GB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GB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GB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GB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GB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GB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GB" sz="2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9099465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746F85FD-5E0C-42E9-AE23-E9F483E6926D}"/>
              </a:ext>
            </a:extLst>
          </p:cNvPr>
          <p:cNvSpPr/>
          <p:nvPr/>
        </p:nvSpPr>
        <p:spPr>
          <a:xfrm>
            <a:off x="3124200" y="4581525"/>
            <a:ext cx="4724400" cy="176688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1A6AE3-9226-4B02-9674-28C861BE1DCC}"/>
              </a:ext>
            </a:extLst>
          </p:cNvPr>
          <p:cNvSpPr txBox="1"/>
          <p:nvPr/>
        </p:nvSpPr>
        <p:spPr>
          <a:xfrm>
            <a:off x="3762376" y="4864804"/>
            <a:ext cx="34575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Teacher chooses problem </a:t>
            </a:r>
          </a:p>
          <a:p>
            <a:r>
              <a:rPr lang="en-GB" sz="2400" dirty="0"/>
              <a:t>to focus on key idea</a:t>
            </a:r>
          </a:p>
        </p:txBody>
      </p:sp>
    </p:spTree>
    <p:extLst>
      <p:ext uri="{BB962C8B-B14F-4D97-AF65-F5344CB8AC3E}">
        <p14:creationId xmlns:p14="http://schemas.microsoft.com/office/powerpoint/2010/main" val="81669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F60CC1F-2466-490A-9914-A5A05235776F}"/>
              </a:ext>
            </a:extLst>
          </p:cNvPr>
          <p:cNvSpPr/>
          <p:nvPr/>
        </p:nvSpPr>
        <p:spPr>
          <a:xfrm>
            <a:off x="1079113" y="1127202"/>
            <a:ext cx="6631258" cy="3108543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457200" lvl="0" indent="-457200" defTabSz="9144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ja-JP" sz="2800" dirty="0">
                <a:ea typeface="MS Mincho" panose="02020609040205080304" pitchFamily="49" charset="-128"/>
                <a:cs typeface="Times New Roman" panose="02020603050405020304" pitchFamily="18" charset="0"/>
              </a:rPr>
              <a:t>When x increases by 1, y increases by 3</a:t>
            </a:r>
            <a:endParaRPr lang="en-GB" altLang="ja-JP" sz="2800" dirty="0"/>
          </a:p>
          <a:p>
            <a:pPr marL="457200" lvl="0" indent="-457200" defTabSz="9144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ja-JP" sz="2800" dirty="0">
                <a:ea typeface="MS Mincho" panose="02020609040205080304" pitchFamily="49" charset="-128"/>
                <a:cs typeface="Times New Roman" panose="02020603050405020304" pitchFamily="18" charset="0"/>
              </a:rPr>
              <a:t>If you multiply x by 3, you get y</a:t>
            </a:r>
            <a:endParaRPr lang="en-GB" altLang="ja-JP" sz="2800" dirty="0"/>
          </a:p>
          <a:p>
            <a:pPr marL="457200" lvl="0" indent="-457200" defTabSz="9144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ja-JP" sz="2800" dirty="0">
                <a:ea typeface="MS Mincho" panose="02020609040205080304" pitchFamily="49" charset="-128"/>
                <a:cs typeface="Times New Roman" panose="02020603050405020304" pitchFamily="18" charset="0"/>
              </a:rPr>
              <a:t>If you divide y by 3, you get x</a:t>
            </a:r>
            <a:endParaRPr lang="en-GB" altLang="ja-JP" sz="2800" dirty="0"/>
          </a:p>
          <a:p>
            <a:pPr marL="457200" lvl="0" indent="-457200" defTabSz="9144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ja-JP" sz="2800" dirty="0">
                <a:highlight>
                  <a:srgbClr val="00FFFF"/>
                </a:highlight>
                <a:ea typeface="MS Mincho" panose="02020609040205080304" pitchFamily="49" charset="-128"/>
                <a:cs typeface="Times New Roman" panose="02020603050405020304" pitchFamily="18" charset="0"/>
              </a:rPr>
              <a:t>x and y increase in proportion</a:t>
            </a:r>
            <a:endParaRPr lang="en-GB" altLang="ja-JP" sz="2800" dirty="0">
              <a:highlight>
                <a:srgbClr val="00FFFF"/>
              </a:highlight>
            </a:endParaRPr>
          </a:p>
          <a:p>
            <a:pPr marL="457200" lvl="0" indent="-457200" defTabSz="9144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ja-JP" sz="2800" dirty="0">
                <a:highlight>
                  <a:srgbClr val="00FFFF"/>
                </a:highlight>
                <a:ea typeface="MS Mincho" panose="02020609040205080304" pitchFamily="49" charset="-128"/>
                <a:cs typeface="Times New Roman" panose="02020603050405020304" pitchFamily="18" charset="0"/>
              </a:rPr>
              <a:t>x × 3 = y, y ÷ 3 = x</a:t>
            </a:r>
            <a:endParaRPr lang="en-GB" altLang="ja-JP" sz="2800" dirty="0">
              <a:highlight>
                <a:srgbClr val="00FFFF"/>
              </a:highlight>
            </a:endParaRPr>
          </a:p>
          <a:p>
            <a:pPr marL="457200" lvl="0" indent="-457200" defTabSz="9144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ja-JP" sz="2800" dirty="0">
                <a:ea typeface="MS Mincho" panose="02020609040205080304" pitchFamily="49" charset="-128"/>
                <a:cs typeface="Times New Roman" panose="02020603050405020304" pitchFamily="18" charset="0"/>
              </a:rPr>
              <a:t>When x increases 3 (4) times, y also increases 3 (4) times</a:t>
            </a:r>
            <a:endParaRPr lang="en-GB" altLang="ja-JP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1FA2B1-E8F7-4666-BDBB-73ED2E38F597}"/>
              </a:ext>
            </a:extLst>
          </p:cNvPr>
          <p:cNvSpPr txBox="1"/>
          <p:nvPr/>
        </p:nvSpPr>
        <p:spPr>
          <a:xfrm>
            <a:off x="457200" y="4677549"/>
            <a:ext cx="83915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In lesson 6 a new one is added to these: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When x decreases to ⅓ (¼), y also decreases to ⅓ (¼)</a:t>
            </a:r>
            <a:endParaRPr lang="en-GB" sz="28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7DE5C39-7052-4FD4-B39E-D8081F86F9F4}"/>
              </a:ext>
            </a:extLst>
          </p:cNvPr>
          <p:cNvSpPr/>
          <p:nvPr/>
        </p:nvSpPr>
        <p:spPr>
          <a:xfrm>
            <a:off x="3781425" y="4271158"/>
            <a:ext cx="4724400" cy="176688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D04E83-A0A6-4502-BFAD-61ED476199D5}"/>
              </a:ext>
            </a:extLst>
          </p:cNvPr>
          <p:cNvSpPr txBox="1"/>
          <p:nvPr/>
        </p:nvSpPr>
        <p:spPr>
          <a:xfrm>
            <a:off x="4276730" y="4466473"/>
            <a:ext cx="3514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Students have personal interest in formalising of their own comments</a:t>
            </a:r>
          </a:p>
        </p:txBody>
      </p:sp>
    </p:spTree>
    <p:extLst>
      <p:ext uri="{BB962C8B-B14F-4D97-AF65-F5344CB8AC3E}">
        <p14:creationId xmlns:p14="http://schemas.microsoft.com/office/powerpoint/2010/main" val="179625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343A10A-2F08-4238-AE97-5F3899DF9F7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01777" y="2569733"/>
          <a:ext cx="6443790" cy="609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36000">
                  <a:extLst>
                    <a:ext uri="{9D8B030D-6E8A-4147-A177-3AD203B41FA5}">
                      <a16:colId xmlns:a16="http://schemas.microsoft.com/office/drawing/2014/main" val="497305427"/>
                    </a:ext>
                  </a:extLst>
                </a:gridCol>
                <a:gridCol w="460779">
                  <a:extLst>
                    <a:ext uri="{9D8B030D-6E8A-4147-A177-3AD203B41FA5}">
                      <a16:colId xmlns:a16="http://schemas.microsoft.com/office/drawing/2014/main" val="2287378704"/>
                    </a:ext>
                  </a:extLst>
                </a:gridCol>
                <a:gridCol w="460779">
                  <a:extLst>
                    <a:ext uri="{9D8B030D-6E8A-4147-A177-3AD203B41FA5}">
                      <a16:colId xmlns:a16="http://schemas.microsoft.com/office/drawing/2014/main" val="321508220"/>
                    </a:ext>
                  </a:extLst>
                </a:gridCol>
                <a:gridCol w="460779">
                  <a:extLst>
                    <a:ext uri="{9D8B030D-6E8A-4147-A177-3AD203B41FA5}">
                      <a16:colId xmlns:a16="http://schemas.microsoft.com/office/drawing/2014/main" val="3220710373"/>
                    </a:ext>
                  </a:extLst>
                </a:gridCol>
                <a:gridCol w="460779">
                  <a:extLst>
                    <a:ext uri="{9D8B030D-6E8A-4147-A177-3AD203B41FA5}">
                      <a16:colId xmlns:a16="http://schemas.microsoft.com/office/drawing/2014/main" val="42889548"/>
                    </a:ext>
                  </a:extLst>
                </a:gridCol>
                <a:gridCol w="460779">
                  <a:extLst>
                    <a:ext uri="{9D8B030D-6E8A-4147-A177-3AD203B41FA5}">
                      <a16:colId xmlns:a16="http://schemas.microsoft.com/office/drawing/2014/main" val="474246454"/>
                    </a:ext>
                  </a:extLst>
                </a:gridCol>
                <a:gridCol w="460779">
                  <a:extLst>
                    <a:ext uri="{9D8B030D-6E8A-4147-A177-3AD203B41FA5}">
                      <a16:colId xmlns:a16="http://schemas.microsoft.com/office/drawing/2014/main" val="109523778"/>
                    </a:ext>
                  </a:extLst>
                </a:gridCol>
                <a:gridCol w="460779">
                  <a:extLst>
                    <a:ext uri="{9D8B030D-6E8A-4147-A177-3AD203B41FA5}">
                      <a16:colId xmlns:a16="http://schemas.microsoft.com/office/drawing/2014/main" val="389444436"/>
                    </a:ext>
                  </a:extLst>
                </a:gridCol>
                <a:gridCol w="460779">
                  <a:extLst>
                    <a:ext uri="{9D8B030D-6E8A-4147-A177-3AD203B41FA5}">
                      <a16:colId xmlns:a16="http://schemas.microsoft.com/office/drawing/2014/main" val="3301622584"/>
                    </a:ext>
                  </a:extLst>
                </a:gridCol>
                <a:gridCol w="460779">
                  <a:extLst>
                    <a:ext uri="{9D8B030D-6E8A-4147-A177-3AD203B41FA5}">
                      <a16:colId xmlns:a16="http://schemas.microsoft.com/office/drawing/2014/main" val="1176234948"/>
                    </a:ext>
                  </a:extLst>
                </a:gridCol>
                <a:gridCol w="460779">
                  <a:extLst>
                    <a:ext uri="{9D8B030D-6E8A-4147-A177-3AD203B41FA5}">
                      <a16:colId xmlns:a16="http://schemas.microsoft.com/office/drawing/2014/main" val="5534275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Time (mins)</a:t>
                      </a:r>
                      <a:endParaRPr lang="en-GB" sz="2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20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GB" sz="2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GB" sz="2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GB" sz="20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GB" sz="2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GB" sz="2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GB" sz="20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GB" sz="20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GB" sz="20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GB" sz="2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48452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Vol. water (l)</a:t>
                      </a:r>
                      <a:endParaRPr lang="en-GB" sz="2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20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GB" sz="20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GB" sz="20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GB" sz="20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GB" sz="20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GB" sz="2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GB" sz="20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GB" sz="2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GB" sz="2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GB" sz="2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90587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9FFFBFE-001A-43F2-85EC-CA576DD0D340}"/>
              </a:ext>
            </a:extLst>
          </p:cNvPr>
          <p:cNvSpPr txBox="1"/>
          <p:nvPr/>
        </p:nvSpPr>
        <p:spPr>
          <a:xfrm>
            <a:off x="1167984" y="1047178"/>
            <a:ext cx="619843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</a:pPr>
            <a:r>
              <a:rPr lang="en-US" altLang="ja-JP" sz="2800" dirty="0">
                <a:ea typeface="MS Mincho" panose="02020609040205080304" pitchFamily="49" charset="-128"/>
                <a:cs typeface="Times New Roman" panose="02020603050405020304" pitchFamily="18" charset="0"/>
              </a:rPr>
              <a:t>Another problem gave the table and observations below:</a:t>
            </a:r>
            <a:endParaRPr lang="en-GB" altLang="ja-JP" sz="2800" dirty="0"/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</a:pPr>
            <a:r>
              <a:rPr lang="en-US" altLang="ja-JP" sz="2800" dirty="0">
                <a:ea typeface="MS Mincho" panose="02020609040205080304" pitchFamily="49" charset="-128"/>
                <a:cs typeface="Times New Roman" panose="02020603050405020304" pitchFamily="18" charset="0"/>
              </a:rPr>
              <a:t>	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</a:pPr>
            <a:endParaRPr lang="en-US" altLang="ja-JP" sz="28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</a:pPr>
            <a:endParaRPr lang="en-US" altLang="ja-JP" sz="28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0" algn="l"/>
              </a:tabLst>
            </a:pPr>
            <a:endParaRPr lang="en-US" altLang="ja-JP" sz="28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lvl="0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762000" algn="l"/>
              </a:tabLst>
            </a:pPr>
            <a:r>
              <a:rPr lang="en-US" altLang="ja-JP" sz="2800" dirty="0">
                <a:ea typeface="MS Mincho" panose="02020609040205080304" pitchFamily="49" charset="-128"/>
                <a:cs typeface="Times New Roman" panose="02020603050405020304" pitchFamily="18" charset="0"/>
              </a:rPr>
              <a:t>If you divide y by 1, you get x</a:t>
            </a:r>
            <a:endParaRPr lang="en-GB" altLang="ja-JP" sz="2800" dirty="0"/>
          </a:p>
          <a:p>
            <a:pPr marL="457200" lvl="0" indent="-4572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762000" algn="l"/>
              </a:tabLst>
            </a:pPr>
            <a:r>
              <a:rPr lang="en-US" altLang="ja-JP" sz="2800" dirty="0">
                <a:ea typeface="MS Mincho" panose="02020609040205080304" pitchFamily="49" charset="-128"/>
                <a:cs typeface="Times New Roman" panose="02020603050405020304" pitchFamily="18" charset="0"/>
              </a:rPr>
              <a:t>When x increases by 1, y also increases by 1</a:t>
            </a:r>
            <a:r>
              <a:rPr lang="en-GB" altLang="ja-JP" sz="2800" dirty="0"/>
              <a:t>   </a:t>
            </a:r>
            <a:r>
              <a:rPr lang="en-GB" sz="2800" dirty="0"/>
              <a:t>etc. </a:t>
            </a:r>
          </a:p>
          <a:p>
            <a:endParaRPr lang="en-GB" sz="2800" dirty="0"/>
          </a:p>
          <a:p>
            <a:r>
              <a:rPr lang="en-GB" sz="2800" dirty="0"/>
              <a:t>These were compared to the previous table and observations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A796C51-DE8C-49B2-A697-FDA5656DA414}"/>
              </a:ext>
            </a:extLst>
          </p:cNvPr>
          <p:cNvSpPr/>
          <p:nvPr/>
        </p:nvSpPr>
        <p:spPr>
          <a:xfrm>
            <a:off x="3251616" y="4204602"/>
            <a:ext cx="4724400" cy="176688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0BBF5C-2918-438E-AA8D-2BD67CE10BE4}"/>
              </a:ext>
            </a:extLst>
          </p:cNvPr>
          <p:cNvSpPr txBox="1"/>
          <p:nvPr/>
        </p:nvSpPr>
        <p:spPr>
          <a:xfrm>
            <a:off x="3940043" y="4672547"/>
            <a:ext cx="33475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  special example of the key idea</a:t>
            </a:r>
          </a:p>
        </p:txBody>
      </p:sp>
    </p:spTree>
    <p:extLst>
      <p:ext uri="{BB962C8B-B14F-4D97-AF65-F5344CB8AC3E}">
        <p14:creationId xmlns:p14="http://schemas.microsoft.com/office/powerpoint/2010/main" val="251485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DA39A8A-7A36-4290-A771-2F80F7C73FE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60595" y="3429000"/>
          <a:ext cx="6971190" cy="1219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08000">
                  <a:extLst>
                    <a:ext uri="{9D8B030D-6E8A-4147-A177-3AD203B41FA5}">
                      <a16:colId xmlns:a16="http://schemas.microsoft.com/office/drawing/2014/main" val="4225188360"/>
                    </a:ext>
                  </a:extLst>
                </a:gridCol>
                <a:gridCol w="496315">
                  <a:extLst>
                    <a:ext uri="{9D8B030D-6E8A-4147-A177-3AD203B41FA5}">
                      <a16:colId xmlns:a16="http://schemas.microsoft.com/office/drawing/2014/main" val="2888768584"/>
                    </a:ext>
                  </a:extLst>
                </a:gridCol>
                <a:gridCol w="496315">
                  <a:extLst>
                    <a:ext uri="{9D8B030D-6E8A-4147-A177-3AD203B41FA5}">
                      <a16:colId xmlns:a16="http://schemas.microsoft.com/office/drawing/2014/main" val="2218315414"/>
                    </a:ext>
                  </a:extLst>
                </a:gridCol>
                <a:gridCol w="497056">
                  <a:extLst>
                    <a:ext uri="{9D8B030D-6E8A-4147-A177-3AD203B41FA5}">
                      <a16:colId xmlns:a16="http://schemas.microsoft.com/office/drawing/2014/main" val="3463054199"/>
                    </a:ext>
                  </a:extLst>
                </a:gridCol>
                <a:gridCol w="497056">
                  <a:extLst>
                    <a:ext uri="{9D8B030D-6E8A-4147-A177-3AD203B41FA5}">
                      <a16:colId xmlns:a16="http://schemas.microsoft.com/office/drawing/2014/main" val="2522559647"/>
                    </a:ext>
                  </a:extLst>
                </a:gridCol>
                <a:gridCol w="497056">
                  <a:extLst>
                    <a:ext uri="{9D8B030D-6E8A-4147-A177-3AD203B41FA5}">
                      <a16:colId xmlns:a16="http://schemas.microsoft.com/office/drawing/2014/main" val="70387312"/>
                    </a:ext>
                  </a:extLst>
                </a:gridCol>
                <a:gridCol w="497056">
                  <a:extLst>
                    <a:ext uri="{9D8B030D-6E8A-4147-A177-3AD203B41FA5}">
                      <a16:colId xmlns:a16="http://schemas.microsoft.com/office/drawing/2014/main" val="2754021302"/>
                    </a:ext>
                  </a:extLst>
                </a:gridCol>
                <a:gridCol w="497056">
                  <a:extLst>
                    <a:ext uri="{9D8B030D-6E8A-4147-A177-3AD203B41FA5}">
                      <a16:colId xmlns:a16="http://schemas.microsoft.com/office/drawing/2014/main" val="2355331365"/>
                    </a:ext>
                  </a:extLst>
                </a:gridCol>
                <a:gridCol w="497056">
                  <a:extLst>
                    <a:ext uri="{9D8B030D-6E8A-4147-A177-3AD203B41FA5}">
                      <a16:colId xmlns:a16="http://schemas.microsoft.com/office/drawing/2014/main" val="3207353722"/>
                    </a:ext>
                  </a:extLst>
                </a:gridCol>
                <a:gridCol w="497056">
                  <a:extLst>
                    <a:ext uri="{9D8B030D-6E8A-4147-A177-3AD203B41FA5}">
                      <a16:colId xmlns:a16="http://schemas.microsoft.com/office/drawing/2014/main" val="4194416709"/>
                    </a:ext>
                  </a:extLst>
                </a:gridCol>
                <a:gridCol w="497056">
                  <a:extLst>
                    <a:ext uri="{9D8B030D-6E8A-4147-A177-3AD203B41FA5}">
                      <a16:colId xmlns:a16="http://schemas.microsoft.com/office/drawing/2014/main" val="968688179"/>
                    </a:ext>
                  </a:extLst>
                </a:gridCol>
                <a:gridCol w="497056">
                  <a:extLst>
                    <a:ext uri="{9D8B030D-6E8A-4147-A177-3AD203B41FA5}">
                      <a16:colId xmlns:a16="http://schemas.microsoft.com/office/drawing/2014/main" val="2233139349"/>
                    </a:ext>
                  </a:extLst>
                </a:gridCol>
                <a:gridCol w="497056">
                  <a:extLst>
                    <a:ext uri="{9D8B030D-6E8A-4147-A177-3AD203B41FA5}">
                      <a16:colId xmlns:a16="http://schemas.microsoft.com/office/drawing/2014/main" val="3919070840"/>
                    </a:ext>
                  </a:extLst>
                </a:gridCol>
              </a:tblGrid>
              <a:tr h="11302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Age of older</a:t>
                      </a:r>
                      <a:endParaRPr lang="en-GB" sz="2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GB" sz="2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GB" sz="2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GB" sz="2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GB" sz="20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GB" sz="2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GB" sz="2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GB" sz="2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GB" sz="20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GB" sz="20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GB" sz="20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GB" sz="20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GB" sz="20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7614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Age of younger </a:t>
                      </a:r>
                      <a:endParaRPr lang="en-GB" sz="2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GB" sz="20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GB" sz="20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GB" sz="20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GB" sz="20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GB" sz="20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GB" sz="20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GB" sz="20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GB" sz="2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GB" sz="2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GB" sz="2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GB" sz="2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GB" sz="2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5249446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B75FBD29-DFD7-4688-9771-0BBCEA00E1C9}"/>
              </a:ext>
            </a:extLst>
          </p:cNvPr>
          <p:cNvSpPr/>
          <p:nvPr/>
        </p:nvSpPr>
        <p:spPr>
          <a:xfrm>
            <a:off x="620062" y="496379"/>
            <a:ext cx="749508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Another phenomenon brought from lesson 4:</a:t>
            </a:r>
          </a:p>
          <a:p>
            <a:r>
              <a:rPr lang="en-US" sz="2400" dirty="0"/>
              <a:t>	When one year passes, one’s age increases by one. </a:t>
            </a:r>
          </a:p>
          <a:p>
            <a:endParaRPr lang="en-US" sz="2400" dirty="0"/>
          </a:p>
          <a:p>
            <a:r>
              <a:rPr lang="en-US" sz="2400" dirty="0"/>
              <a:t>Students had posed the specific problem:</a:t>
            </a:r>
            <a:endParaRPr lang="en-GB" sz="2400" dirty="0"/>
          </a:p>
          <a:p>
            <a:pPr lvl="1"/>
            <a:r>
              <a:rPr lang="en-US" sz="2400" dirty="0"/>
              <a:t>Masako-san and her younger sister are two years apart in age.  Masako-san is now 12 years old.  As each year passes, how will the two girls’ ages change?</a:t>
            </a:r>
            <a:endParaRPr lang="en-GB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BF6DCC-E6F6-4A88-A58F-A9E8BC844BEB}"/>
              </a:ext>
            </a:extLst>
          </p:cNvPr>
          <p:cNvSpPr txBox="1"/>
          <p:nvPr/>
        </p:nvSpPr>
        <p:spPr>
          <a:xfrm>
            <a:off x="932045" y="4648200"/>
            <a:ext cx="783236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</a:pPr>
            <a:r>
              <a:rPr lang="en-US" altLang="ja-JP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</a:t>
            </a:r>
            <a:endParaRPr lang="en-GB" altLang="ja-JP" sz="800" dirty="0"/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</a:pPr>
            <a:r>
              <a:rPr lang="en-US" altLang="ja-JP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When you subtract 2 from x, you get y.  x – 2 = y.</a:t>
            </a:r>
            <a:endParaRPr lang="en-GB" altLang="ja-JP" sz="2400" dirty="0"/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</a:pPr>
            <a:r>
              <a:rPr lang="en-US" altLang="ja-JP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When you add 2 to y, you get x.  y + 2 = x.</a:t>
            </a:r>
            <a:endParaRPr lang="en-GB" altLang="ja-JP" sz="2400" dirty="0"/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</a:pPr>
            <a:r>
              <a:rPr lang="en-US" altLang="ja-JP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Division and multiplication do not work, but addition and subtraction do.</a:t>
            </a:r>
            <a:endParaRPr lang="en-GB" altLang="ja-JP" sz="24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4072595-EF73-4BA3-BCD3-1127EE7969F2}"/>
              </a:ext>
            </a:extLst>
          </p:cNvPr>
          <p:cNvSpPr/>
          <p:nvPr/>
        </p:nvSpPr>
        <p:spPr>
          <a:xfrm>
            <a:off x="3962400" y="5031581"/>
            <a:ext cx="4724400" cy="176688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A44EA4-6D46-46B6-AE9A-BDD126A589BE}"/>
              </a:ext>
            </a:extLst>
          </p:cNvPr>
          <p:cNvSpPr txBox="1"/>
          <p:nvPr/>
        </p:nvSpPr>
        <p:spPr>
          <a:xfrm>
            <a:off x="4696527" y="5405735"/>
            <a:ext cx="30352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  non-example of the key idea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540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0EB4C-1743-4D16-A43A-043563053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Review first 6 lessons: clarity, caring, staying human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1CA0D-7843-4944-8C53-DA7E1AD93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Pace </a:t>
            </a:r>
            <a:r>
              <a:rPr lang="en-GB"/>
              <a:t>starts slowly; </a:t>
            </a:r>
            <a:r>
              <a:rPr lang="en-GB" dirty="0"/>
              <a:t>every student has an opportunity to be heard</a:t>
            </a:r>
          </a:p>
          <a:p>
            <a:r>
              <a:rPr lang="en-GB" dirty="0"/>
              <a:t>Students give ideas </a:t>
            </a:r>
          </a:p>
          <a:p>
            <a:r>
              <a:rPr lang="en-GB" dirty="0"/>
              <a:t>Work in pairs or groups. Disagreements discussed in whole class.</a:t>
            </a:r>
          </a:p>
          <a:p>
            <a:r>
              <a:rPr lang="en-GB" dirty="0"/>
              <a:t>Students sort their ideas and pose related mathematical problems</a:t>
            </a:r>
          </a:p>
          <a:p>
            <a:r>
              <a:rPr lang="en-GB" dirty="0"/>
              <a:t>Solution methods are shared and discussed in whole class</a:t>
            </a:r>
          </a:p>
          <a:p>
            <a:r>
              <a:rPr lang="en-GB" dirty="0"/>
              <a:t>Teacher chooses one problem from the set</a:t>
            </a:r>
          </a:p>
          <a:p>
            <a:r>
              <a:rPr lang="en-GB" dirty="0"/>
              <a:t>Students’ observations are displayed for the rest of the task sequence</a:t>
            </a:r>
          </a:p>
          <a:p>
            <a:r>
              <a:rPr lang="en-GB" dirty="0"/>
              <a:t>Contrasting examples from the set helps precision of the key idea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918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F3918-39B8-4285-B005-B4F272123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5D070-02FF-446D-9821-C0C4D0DA0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student says: “the second value would result if you multiply the first value by something”. </a:t>
            </a:r>
          </a:p>
          <a:p>
            <a:pPr marL="0" indent="0">
              <a:buNone/>
            </a:pPr>
            <a:r>
              <a:rPr lang="en-US" dirty="0"/>
              <a:t>The teacher asked: ‘Why did you say “something”?’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1B70F87-F85D-49CF-8005-F100C52DDCED}"/>
              </a:ext>
            </a:extLst>
          </p:cNvPr>
          <p:cNvSpPr/>
          <p:nvPr/>
        </p:nvSpPr>
        <p:spPr>
          <a:xfrm>
            <a:off x="2886075" y="3542615"/>
            <a:ext cx="4724400" cy="176688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248225-6BFD-42F6-B389-298D1355F2C8}"/>
              </a:ext>
            </a:extLst>
          </p:cNvPr>
          <p:cNvSpPr txBox="1"/>
          <p:nvPr/>
        </p:nvSpPr>
        <p:spPr>
          <a:xfrm>
            <a:off x="3481387" y="4001294"/>
            <a:ext cx="3533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Making a bridge to algebra from what a student says</a:t>
            </a:r>
          </a:p>
        </p:txBody>
      </p:sp>
    </p:spTree>
    <p:extLst>
      <p:ext uri="{BB962C8B-B14F-4D97-AF65-F5344CB8AC3E}">
        <p14:creationId xmlns:p14="http://schemas.microsoft.com/office/powerpoint/2010/main" val="107636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F3918-39B8-4285-B005-B4F272123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5D070-02FF-446D-9821-C0C4D0DA0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student explained that the exact number was different in various problems: in some problems if you multiply all the x’s by the same thing, y would be the result, but in other problems there wouldn’t be a number that gives you all the y’s.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01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83575-D5BC-4748-930B-2E1785502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59E70-7392-4FCD-9F71-4E0470CB2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709" y="1398405"/>
            <a:ext cx="7886700" cy="4351338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dirty="0"/>
              <a:t>Four situations:</a:t>
            </a:r>
          </a:p>
          <a:p>
            <a:pPr lvl="0"/>
            <a:r>
              <a:rPr lang="en-US" dirty="0"/>
              <a:t>A rectangle with a height of 8 cm has a length of x cm and an area of y cm².</a:t>
            </a:r>
            <a:endParaRPr lang="en-GB" dirty="0"/>
          </a:p>
          <a:p>
            <a:pPr lvl="0"/>
            <a:r>
              <a:rPr lang="en-US" dirty="0"/>
              <a:t>When you buy x apples costing 100 yen each, the price is y yen.</a:t>
            </a:r>
            <a:endParaRPr lang="en-GB" dirty="0"/>
          </a:p>
          <a:p>
            <a:pPr lvl="0"/>
            <a:r>
              <a:rPr lang="en-US" dirty="0"/>
              <a:t>When you share 5 dl of juice between your older sister and your younger brother, your sister’s share is x dl and your brother’s is y dl.</a:t>
            </a:r>
            <a:endParaRPr lang="en-GB" dirty="0"/>
          </a:p>
          <a:p>
            <a:pPr lvl="0"/>
            <a:r>
              <a:rPr lang="en-US" dirty="0"/>
              <a:t>The radius of a circle is x cm and the circumference is y cm.</a:t>
            </a:r>
          </a:p>
          <a:p>
            <a:pPr marL="0" lvl="0" indent="0">
              <a:buNone/>
            </a:pPr>
            <a:r>
              <a:rPr lang="en-US" dirty="0"/>
              <a:t>Discuss whether these are like or not like most problems so far?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258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B8B4D-803C-49AC-9C0C-439FE55D8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0E65D-2D0E-478D-93D2-F5145D96D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From tables to graphs. </a:t>
            </a:r>
          </a:p>
          <a:p>
            <a:pPr marL="0" indent="0">
              <a:buNone/>
            </a:pPr>
            <a:r>
              <a:rPr lang="en-US" dirty="0"/>
              <a:t>What kind of graphs? </a:t>
            </a:r>
          </a:p>
          <a:p>
            <a:pPr marL="0" indent="0">
              <a:buNone/>
            </a:pPr>
            <a:r>
              <a:rPr lang="en-US" dirty="0"/>
              <a:t>Several children suggested that line graphs would be best</a:t>
            </a:r>
          </a:p>
          <a:p>
            <a:pPr marL="0" indent="0">
              <a:buNone/>
            </a:pPr>
            <a:r>
              <a:rPr lang="en-GB" dirty="0"/>
              <a:t>Axes and scales were discussed.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AF0DDF6-23C5-4708-AAFB-61A387F37AB9}"/>
              </a:ext>
            </a:extLst>
          </p:cNvPr>
          <p:cNvSpPr/>
          <p:nvPr/>
        </p:nvSpPr>
        <p:spPr>
          <a:xfrm>
            <a:off x="3657600" y="4001294"/>
            <a:ext cx="4724400" cy="176688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Students choose representation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74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1088D-D655-4B0E-8486-7F17ADDE8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A9D14-68F2-4323-AF24-C60761F85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This presentation depends hugely in the work of Peter Cave:</a:t>
            </a:r>
          </a:p>
          <a:p>
            <a:pPr marL="0" indent="0">
              <a:buNone/>
            </a:pPr>
            <a:r>
              <a:rPr lang="en-GB" dirty="0"/>
              <a:t> Chapter 4 of: </a:t>
            </a:r>
            <a:r>
              <a:rPr lang="en-US" altLang="ja-JP" i="1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Primary School in Japan: self, individuality and learning in elementary education</a:t>
            </a:r>
            <a:r>
              <a:rPr lang="en-GB" altLang="ja-JP" sz="800"/>
              <a:t> </a:t>
            </a:r>
            <a:endParaRPr lang="en-GB" altLang="ja-JP" sz="400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378B0618-D9E3-4D3E-9F46-C7E9887DF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2142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D22D6-FFC6-47F7-8C4E-00670E55CC4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99607" y="384221"/>
            <a:ext cx="7886700" cy="1325563"/>
          </a:xfrm>
        </p:spPr>
        <p:txBody>
          <a:bodyPr/>
          <a:lstStyle/>
          <a:p>
            <a:r>
              <a:rPr lang="en-GB" dirty="0"/>
              <a:t>Lesson 10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AFA4D65-009B-47A2-B6AE-A32B03825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B5B1700-4C88-4878-8328-C46F660B0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915" y="2457351"/>
            <a:ext cx="6994785" cy="2302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EE0A7AD-7122-465D-8FE4-3C3D2BD6EC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38" r="2945" b="6909"/>
          <a:stretch/>
        </p:blipFill>
        <p:spPr>
          <a:xfrm>
            <a:off x="4786942" y="483299"/>
            <a:ext cx="4028211" cy="202856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11FD9AE-C92B-4E4C-AEB2-FC2183A7EA0D}"/>
              </a:ext>
            </a:extLst>
          </p:cNvPr>
          <p:cNvSpPr txBox="1"/>
          <p:nvPr/>
        </p:nvSpPr>
        <p:spPr>
          <a:xfrm>
            <a:off x="599607" y="1259947"/>
            <a:ext cx="680740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How do they describe this graph? </a:t>
            </a: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ja-JP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continuity beyond the frame</a:t>
            </a: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ja-JP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going up</a:t>
            </a: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ja-JP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the meaning of the points</a:t>
            </a: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ja-JP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going through zero (except for two situations)</a:t>
            </a: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ja-JP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straight line</a:t>
            </a: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ja-JP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finite situations</a:t>
            </a: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ja-JP" sz="2400" dirty="0"/>
              <a:t>not negative</a:t>
            </a: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ja-JP" sz="2400" dirty="0"/>
              <a:t>different angles</a:t>
            </a: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ja-JP" sz="2400" dirty="0"/>
              <a:t>different scales for y</a:t>
            </a: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ja-JP" sz="2400" dirty="0"/>
              <a:t>no change in the way it increased</a:t>
            </a: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ja-JP" sz="2400" dirty="0"/>
              <a:t>can go from graph to table and back</a:t>
            </a: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ja-JP" sz="2400" dirty="0"/>
              <a:t>can find ‘new’ values (including not whole numbers)</a:t>
            </a: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GB" altLang="ja-JP" sz="2400" dirty="0"/>
          </a:p>
          <a:p>
            <a:endParaRPr lang="en-GB" dirty="0"/>
          </a:p>
        </p:txBody>
      </p:sp>
      <p:sp>
        <p:nvSpPr>
          <p:cNvPr id="9" name="Speech Bubble: Oval 8">
            <a:extLst>
              <a:ext uri="{FF2B5EF4-FFF2-40B4-BE49-F238E27FC236}">
                <a16:creationId xmlns:a16="http://schemas.microsoft.com/office/drawing/2014/main" id="{19BC90C3-4BD1-4DA9-935B-34622B73BB5E}"/>
              </a:ext>
            </a:extLst>
          </p:cNvPr>
          <p:cNvSpPr/>
          <p:nvPr/>
        </p:nvSpPr>
        <p:spPr>
          <a:xfrm>
            <a:off x="4918334" y="3429000"/>
            <a:ext cx="3333751" cy="1488948"/>
          </a:xfrm>
          <a:prstGeom prst="wedgeEllipse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1FFCCF-C190-4735-B14F-A82BDF9B4689}"/>
              </a:ext>
            </a:extLst>
          </p:cNvPr>
          <p:cNvSpPr txBox="1"/>
          <p:nvPr/>
        </p:nvSpPr>
        <p:spPr>
          <a:xfrm>
            <a:off x="5520128" y="3905250"/>
            <a:ext cx="2252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Spot mastery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3A314F-9794-4EF3-B5CA-27E02237A131}"/>
              </a:ext>
            </a:extLst>
          </p:cNvPr>
          <p:cNvSpPr/>
          <p:nvPr/>
        </p:nvSpPr>
        <p:spPr>
          <a:xfrm>
            <a:off x="3645419" y="4214602"/>
            <a:ext cx="4724400" cy="176688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23DCAA-F9D7-483F-ADC3-E4B393ADC408}"/>
              </a:ext>
            </a:extLst>
          </p:cNvPr>
          <p:cNvSpPr txBox="1"/>
          <p:nvPr/>
        </p:nvSpPr>
        <p:spPr>
          <a:xfrm>
            <a:off x="4197869" y="4510444"/>
            <a:ext cx="32792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Opportunity for students to express in formal and informal ways</a:t>
            </a:r>
          </a:p>
        </p:txBody>
      </p:sp>
    </p:spTree>
    <p:extLst>
      <p:ext uri="{BB962C8B-B14F-4D97-AF65-F5344CB8AC3E}">
        <p14:creationId xmlns:p14="http://schemas.microsoft.com/office/powerpoint/2010/main" val="212487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204A5-0CA5-4DBE-BF8C-40FCFAD29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D5F36-A9D6-48DB-8FFD-E2B43D2B3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Naming </a:t>
            </a:r>
            <a:r>
              <a:rPr lang="en-US" b="1" dirty="0"/>
              <a:t>proportional</a:t>
            </a:r>
            <a:r>
              <a:rPr lang="en-US" dirty="0"/>
              <a:t> and</a:t>
            </a:r>
            <a:r>
              <a:rPr lang="en-US" b="1" dirty="0"/>
              <a:t> non-proportional </a:t>
            </a:r>
            <a:r>
              <a:rPr lang="en-US" dirty="0"/>
              <a:t>relationships.</a:t>
            </a:r>
          </a:p>
          <a:p>
            <a:pPr marL="0" indent="0">
              <a:buNone/>
            </a:pPr>
            <a:r>
              <a:rPr lang="en-US" dirty="0" err="1"/>
              <a:t>Characterising</a:t>
            </a:r>
            <a:r>
              <a:rPr lang="en-US" dirty="0"/>
              <a:t> proportional relations; they say:</a:t>
            </a:r>
            <a:endParaRPr lang="en-GB" dirty="0"/>
          </a:p>
          <a:p>
            <a:r>
              <a:rPr lang="en-US" dirty="0"/>
              <a:t>	When you connect  x and y, you find the 	position of the point on the graph.</a:t>
            </a:r>
            <a:endParaRPr lang="en-GB" dirty="0"/>
          </a:p>
          <a:p>
            <a:r>
              <a:rPr lang="en-US" dirty="0"/>
              <a:t>	When you go up from the position of x axis to the graph line and then go across to the y axis, you find the value of y</a:t>
            </a:r>
            <a:endParaRPr lang="en-GB" dirty="0"/>
          </a:p>
          <a:p>
            <a:r>
              <a:rPr lang="en-US" dirty="0"/>
              <a:t>	The rules don’t change, the only things that change are certain numbers</a:t>
            </a:r>
            <a:endParaRPr lang="en-GB" dirty="0"/>
          </a:p>
          <a:p>
            <a:r>
              <a:rPr lang="en-US" dirty="0"/>
              <a:t>	x/y is always the same</a:t>
            </a:r>
            <a:endParaRPr lang="en-GB" dirty="0"/>
          </a:p>
          <a:p>
            <a:endParaRPr lang="en-GB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E658E40-04A3-4E28-95B1-E242CBE66EBE}"/>
              </a:ext>
            </a:extLst>
          </p:cNvPr>
          <p:cNvSpPr/>
          <p:nvPr/>
        </p:nvSpPr>
        <p:spPr>
          <a:xfrm>
            <a:off x="3829050" y="4631531"/>
            <a:ext cx="4724400" cy="176688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CAC048-24CF-453A-ADE3-6A9F0F28BE6D}"/>
              </a:ext>
            </a:extLst>
          </p:cNvPr>
          <p:cNvSpPr txBox="1"/>
          <p:nvPr/>
        </p:nvSpPr>
        <p:spPr>
          <a:xfrm>
            <a:off x="4686300" y="4962435"/>
            <a:ext cx="3028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Teacher gives language to ‘label’ the key idea</a:t>
            </a:r>
          </a:p>
        </p:txBody>
      </p:sp>
    </p:spTree>
    <p:extLst>
      <p:ext uri="{BB962C8B-B14F-4D97-AF65-F5344CB8AC3E}">
        <p14:creationId xmlns:p14="http://schemas.microsoft.com/office/powerpoint/2010/main" val="397037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6DD55-D097-463D-AEDC-88C37B9E0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 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EA117-0666-451C-9DAA-B51980D06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teacher sets a problem; students suggest different ways to solve it; these are compared and discussed in the whole class.</a:t>
            </a:r>
          </a:p>
        </p:txBody>
      </p:sp>
    </p:spTree>
    <p:extLst>
      <p:ext uri="{BB962C8B-B14F-4D97-AF65-F5344CB8AC3E}">
        <p14:creationId xmlns:p14="http://schemas.microsoft.com/office/powerpoint/2010/main" val="100708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2FC90-C24D-486C-B22A-1128C9155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 13 (final lesson)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78634-BFED-464B-9498-DBFCF13ED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48307"/>
            <a:ext cx="7886700" cy="4351338"/>
          </a:xfrm>
        </p:spPr>
        <p:txBody>
          <a:bodyPr>
            <a:normAutofit/>
          </a:bodyPr>
          <a:lstStyle/>
          <a:p>
            <a:r>
              <a:rPr lang="en-GB" dirty="0"/>
              <a:t>Two problems were worked on by individuals, pairs and whole class. The table and graph and student statements (still on display) are connected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US" altLang="ja-JP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				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0E2A76-CE73-4B38-8D42-CC7172959B1E}"/>
              </a:ext>
            </a:extLst>
          </p:cNvPr>
          <p:cNvSpPr/>
          <p:nvPr/>
        </p:nvSpPr>
        <p:spPr>
          <a:xfrm>
            <a:off x="1079113" y="3222702"/>
            <a:ext cx="6631258" cy="3108543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457200" lvl="0" indent="-457200" defTabSz="9144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ja-JP" sz="2800" dirty="0">
                <a:ea typeface="MS Mincho" panose="02020609040205080304" pitchFamily="49" charset="-128"/>
                <a:cs typeface="Times New Roman" panose="02020603050405020304" pitchFamily="18" charset="0"/>
              </a:rPr>
              <a:t>When x increases by 1, y increases by 3</a:t>
            </a:r>
            <a:endParaRPr lang="en-GB" altLang="ja-JP" sz="2800" dirty="0"/>
          </a:p>
          <a:p>
            <a:pPr marL="457200" lvl="0" indent="-457200" defTabSz="9144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ja-JP" sz="2800" dirty="0">
                <a:ea typeface="MS Mincho" panose="02020609040205080304" pitchFamily="49" charset="-128"/>
                <a:cs typeface="Times New Roman" panose="02020603050405020304" pitchFamily="18" charset="0"/>
              </a:rPr>
              <a:t>If you multiply x by 3, you get y</a:t>
            </a:r>
            <a:endParaRPr lang="en-GB" altLang="ja-JP" sz="2800" dirty="0"/>
          </a:p>
          <a:p>
            <a:pPr marL="457200" lvl="0" indent="-457200" defTabSz="9144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ja-JP" sz="2800" dirty="0">
                <a:ea typeface="MS Mincho" panose="02020609040205080304" pitchFamily="49" charset="-128"/>
                <a:cs typeface="Times New Roman" panose="02020603050405020304" pitchFamily="18" charset="0"/>
              </a:rPr>
              <a:t>If you divide y by 3, you get x</a:t>
            </a:r>
            <a:endParaRPr lang="en-GB" altLang="ja-JP" sz="2800" dirty="0"/>
          </a:p>
          <a:p>
            <a:pPr marL="457200" lvl="0" indent="-457200" defTabSz="9144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ja-JP" sz="2800" dirty="0">
                <a:highlight>
                  <a:srgbClr val="00FFFF"/>
                </a:highlight>
                <a:ea typeface="MS Mincho" panose="02020609040205080304" pitchFamily="49" charset="-128"/>
                <a:cs typeface="Times New Roman" panose="02020603050405020304" pitchFamily="18" charset="0"/>
              </a:rPr>
              <a:t>x and y increase in proportion</a:t>
            </a:r>
            <a:endParaRPr lang="en-GB" altLang="ja-JP" sz="2800" dirty="0">
              <a:highlight>
                <a:srgbClr val="00FFFF"/>
              </a:highlight>
            </a:endParaRPr>
          </a:p>
          <a:p>
            <a:pPr marL="457200" lvl="0" indent="-457200" defTabSz="9144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ja-JP" sz="2800" dirty="0">
                <a:highlight>
                  <a:srgbClr val="00FFFF"/>
                </a:highlight>
                <a:ea typeface="MS Mincho" panose="02020609040205080304" pitchFamily="49" charset="-128"/>
                <a:cs typeface="Times New Roman" panose="02020603050405020304" pitchFamily="18" charset="0"/>
              </a:rPr>
              <a:t>x × 3 = y, y ÷ 3 = x</a:t>
            </a:r>
            <a:endParaRPr lang="en-GB" altLang="ja-JP" sz="2800" dirty="0">
              <a:highlight>
                <a:srgbClr val="00FFFF"/>
              </a:highlight>
            </a:endParaRPr>
          </a:p>
          <a:p>
            <a:pPr marL="457200" lvl="0" indent="-457200" defTabSz="914400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ja-JP" sz="2800" dirty="0">
                <a:ea typeface="MS Mincho" panose="02020609040205080304" pitchFamily="49" charset="-128"/>
                <a:cs typeface="Times New Roman" panose="02020603050405020304" pitchFamily="18" charset="0"/>
              </a:rPr>
              <a:t>When x increases 3 (4) times, y also increases 3 (4) times</a:t>
            </a:r>
            <a:endParaRPr lang="en-GB" altLang="ja-JP" sz="2800" dirty="0"/>
          </a:p>
        </p:txBody>
      </p:sp>
    </p:spTree>
    <p:extLst>
      <p:ext uri="{BB962C8B-B14F-4D97-AF65-F5344CB8AC3E}">
        <p14:creationId xmlns:p14="http://schemas.microsoft.com/office/powerpoint/2010/main" val="64113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B10D573-CE62-436F-B440-31BBB91974A4}"/>
              </a:ext>
            </a:extLst>
          </p:cNvPr>
          <p:cNvSpPr/>
          <p:nvPr/>
        </p:nvSpPr>
        <p:spPr>
          <a:xfrm>
            <a:off x="752475" y="588541"/>
            <a:ext cx="4572000" cy="40626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/>
              <a:t>Various versions are offered by students:</a:t>
            </a:r>
          </a:p>
          <a:p>
            <a:endParaRPr lang="en-GB" sz="24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</a:pPr>
            <a:r>
              <a:rPr lang="en-US" altLang="ja-JP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	300 ÷ 120 = 2.5</a:t>
            </a:r>
            <a:endParaRPr lang="en-GB" altLang="ja-JP" sz="24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</a:pPr>
            <a:r>
              <a:rPr lang="en-US" altLang="ja-JP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	60 × 2.5 = 150		</a:t>
            </a:r>
            <a:r>
              <a:rPr lang="en-US" altLang="ja-JP" sz="2400" u="sng" dirty="0">
                <a:ea typeface="MS Mincho" panose="02020609040205080304" pitchFamily="49" charset="-128"/>
                <a:cs typeface="Times New Roman" panose="02020603050405020304" pitchFamily="18" charset="0"/>
              </a:rPr>
              <a:t>Answer: 150 cm²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</a:pPr>
            <a:endParaRPr lang="en-US" altLang="ja-JP" sz="2400" u="sng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</a:pPr>
            <a:endParaRPr lang="en-GB" altLang="ja-JP" sz="24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</a:pPr>
            <a:r>
              <a:rPr lang="en-US" altLang="ja-JP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	300 ÷ </a:t>
            </a:r>
            <a:r>
              <a:rPr lang="en-US" altLang="ja-JP" sz="2400" dirty="0">
                <a:ea typeface="MS Mincho" panose="02020609040205080304" pitchFamily="49" charset="-128"/>
                <a:cs typeface="Calibri" panose="020F0502020204030204" pitchFamily="34" charset="0"/>
              </a:rPr>
              <a:t>x</a:t>
            </a:r>
            <a:r>
              <a:rPr lang="en-US" altLang="ja-JP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= 2 ÷ 1</a:t>
            </a:r>
            <a:endParaRPr lang="en-GB" altLang="ja-JP" sz="24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</a:pPr>
            <a:r>
              <a:rPr lang="en-US" altLang="ja-JP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	300 ÷ 2 = 150 </a:t>
            </a:r>
            <a:r>
              <a:rPr lang="en-US" altLang="ja-JP" sz="2400" u="sng" dirty="0">
                <a:ea typeface="MS Mincho" panose="02020609040205080304" pitchFamily="49" charset="-128"/>
                <a:cs typeface="Times New Roman" panose="02020603050405020304" pitchFamily="18" charset="0"/>
              </a:rPr>
              <a:t>cm²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</a:pPr>
            <a:endParaRPr lang="en-GB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37CB1DA-7313-4655-B01F-8CAC3C001573}"/>
              </a:ext>
            </a:extLst>
          </p:cNvPr>
          <p:cNvSpPr/>
          <p:nvPr/>
        </p:nvSpPr>
        <p:spPr>
          <a:xfrm>
            <a:off x="3667125" y="4250531"/>
            <a:ext cx="4724400" cy="176688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>
                <a:solidFill>
                  <a:schemeClr val="tx1"/>
                </a:solidFill>
              </a:rPr>
              <a:t>Calculations follow all the previous conceptual work, so doing the calculations is purposeful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A7C36C-C548-4CD3-AEC4-2A14DDB11199}"/>
              </a:ext>
            </a:extLst>
          </p:cNvPr>
          <p:cNvSpPr txBox="1"/>
          <p:nvPr/>
        </p:nvSpPr>
        <p:spPr>
          <a:xfrm>
            <a:off x="4886325" y="308506"/>
            <a:ext cx="3867150" cy="3693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There are two iron sheets of the same thickness but different shapes.  One is rectangular, with sides of 6 cm and 10 cm, and weighs 120 grams.  The other is an irregular shape and weighs 300 grams.  Can we find the area of the second sheet?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085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FEA96-2375-466D-BB5C-A34004DA5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Review of 13 lessons: clarity, caring and staying human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73CB8-4DD3-44B4-ABE6-DA55B0CEE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Pace</a:t>
            </a:r>
          </a:p>
          <a:p>
            <a:r>
              <a:rPr lang="en-GB" dirty="0"/>
              <a:t>Learners’ ideas</a:t>
            </a:r>
          </a:p>
          <a:p>
            <a:r>
              <a:rPr lang="en-GB" dirty="0"/>
              <a:t>Caring for children, teacher and mathematics</a:t>
            </a:r>
          </a:p>
          <a:p>
            <a:r>
              <a:rPr lang="en-GB" dirty="0"/>
              <a:t>Connecting children, teacher and mathematics</a:t>
            </a:r>
          </a:p>
          <a:p>
            <a:r>
              <a:rPr lang="en-GB" dirty="0"/>
              <a:t>Mastery</a:t>
            </a:r>
          </a:p>
          <a:p>
            <a:r>
              <a:rPr lang="en-GB" dirty="0"/>
              <a:t>Variation ???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1679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5B971-5894-4B34-A9CC-0A5EF0B14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Variation used in this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B8C7E-04B7-4F85-A812-CE780C04F3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5750" y="1438274"/>
            <a:ext cx="4229100" cy="5324475"/>
          </a:xfrm>
        </p:spPr>
        <p:txBody>
          <a:bodyPr>
            <a:normAutofit fontScale="62500" lnSpcReduction="20000"/>
          </a:bodyPr>
          <a:lstStyle/>
          <a:p>
            <a:r>
              <a:rPr lang="en-GB" sz="3600" dirty="0"/>
              <a:t>Varied perceptions of situation</a:t>
            </a:r>
          </a:p>
          <a:p>
            <a:r>
              <a:rPr lang="en-GB" sz="3600" dirty="0"/>
              <a:t>Varied ways of expressing the situation</a:t>
            </a:r>
          </a:p>
          <a:p>
            <a:r>
              <a:rPr lang="en-GB" sz="3600" dirty="0"/>
              <a:t>Learners suggest varied situations in which related variables change in some way – these form the basic material for the following lessons</a:t>
            </a:r>
          </a:p>
          <a:p>
            <a:r>
              <a:rPr lang="en-GB" sz="3600" dirty="0"/>
              <a:t>Learners’ ideas are sorted mathematically</a:t>
            </a:r>
          </a:p>
          <a:p>
            <a:r>
              <a:rPr lang="en-GB" sz="3600" dirty="0"/>
              <a:t>Data is presented in which two variables are related</a:t>
            </a:r>
          </a:p>
          <a:p>
            <a:r>
              <a:rPr lang="en-GB" sz="3600" dirty="0"/>
              <a:t>Different solution methods are discussed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8129F3-BD0C-4BEF-8B1B-DCA33A1FAD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14850" y="1438274"/>
            <a:ext cx="4343400" cy="5257800"/>
          </a:xfrm>
        </p:spPr>
        <p:txBody>
          <a:bodyPr>
            <a:normAutofit fontScale="62500" lnSpcReduction="20000"/>
          </a:bodyPr>
          <a:lstStyle/>
          <a:p>
            <a:r>
              <a:rPr lang="en-GB" sz="3600" dirty="0"/>
              <a:t>Teacher selects one problem for the intended key idea</a:t>
            </a:r>
          </a:p>
          <a:p>
            <a:r>
              <a:rPr lang="en-GB" sz="3600" dirty="0"/>
              <a:t>Learners describe the  relationship between the variables</a:t>
            </a:r>
          </a:p>
          <a:p>
            <a:r>
              <a:rPr lang="en-GB" sz="3600" dirty="0"/>
              <a:t>Teacher selects extreme example and different example </a:t>
            </a:r>
          </a:p>
          <a:p>
            <a:r>
              <a:rPr lang="en-GB" sz="3600" dirty="0"/>
              <a:t>Varied forms of expression are used</a:t>
            </a:r>
          </a:p>
          <a:p>
            <a:r>
              <a:rPr lang="en-GB" sz="3600" dirty="0"/>
              <a:t>Learners choose a different representation</a:t>
            </a:r>
          </a:p>
          <a:p>
            <a:r>
              <a:rPr lang="en-GB" sz="3600" dirty="0"/>
              <a:t>Two representations are connected</a:t>
            </a:r>
          </a:p>
          <a:p>
            <a:r>
              <a:rPr lang="en-GB" sz="3600" dirty="0"/>
              <a:t>Teacher sets a problem; varied methods of solution are shared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148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7CD14-C9F0-4167-9488-F169517BD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EF14B-738C-41AC-954A-52D3F39FE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For people - it is the right thing to do</a:t>
            </a:r>
          </a:p>
          <a:p>
            <a:r>
              <a:rPr lang="en-GB" dirty="0"/>
              <a:t>For the mathematics – it is the educational responsibility</a:t>
            </a:r>
          </a:p>
          <a:p>
            <a:r>
              <a:rPr lang="en-GB" dirty="0"/>
              <a:t>Within the system – working atmosphere and healthy colleagues</a:t>
            </a:r>
          </a:p>
          <a:p>
            <a:r>
              <a:rPr lang="en-GB" dirty="0"/>
              <a:t>About targets – social inclusion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68678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7CD14-C9F0-4167-9488-F169517BD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 these lessons the teacher takes care of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EF14B-738C-41AC-954A-52D3F39FE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ideas of individual students</a:t>
            </a:r>
          </a:p>
          <a:p>
            <a:r>
              <a:rPr lang="en-GB" dirty="0"/>
              <a:t>the inclusion of all</a:t>
            </a:r>
          </a:p>
          <a:p>
            <a:r>
              <a:rPr lang="en-GB" dirty="0"/>
              <a:t>the mathematical integrity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52339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BCE83-291F-45D0-A95E-FD9464B3C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517776"/>
            <a:ext cx="7886700" cy="1325563"/>
          </a:xfrm>
        </p:spPr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676FC-281C-4969-8100-9BAC77D97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125" y="1825625"/>
            <a:ext cx="8582025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hlinkClick r:id="rId2"/>
              </a:rPr>
              <a:t>annewatson1089@gmail.com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pmtheta.com</a:t>
            </a:r>
          </a:p>
          <a:p>
            <a:pPr marL="0" indent="0">
              <a:buNone/>
            </a:pPr>
            <a:r>
              <a:rPr lang="en-GB" dirty="0"/>
              <a:t>Thinkers (ATM)</a:t>
            </a:r>
          </a:p>
          <a:p>
            <a:pPr marL="0" indent="0">
              <a:buNone/>
            </a:pPr>
            <a:r>
              <a:rPr lang="en-GB" dirty="0"/>
              <a:t>Questions and Prompts for Mathematical Thinking (ATM)</a:t>
            </a:r>
          </a:p>
          <a:p>
            <a:pPr marL="0" indent="0">
              <a:buNone/>
            </a:pPr>
            <a:r>
              <a:rPr lang="en-GB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859934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63A78-124A-4672-B342-9FE68ECDF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Connecting 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48C6D-E303-4132-BBF5-856929250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Children</a:t>
            </a:r>
          </a:p>
          <a:p>
            <a:pPr marL="0" indent="0">
              <a:buNone/>
            </a:pPr>
            <a:r>
              <a:rPr lang="en-GB" dirty="0"/>
              <a:t>Teachers</a:t>
            </a:r>
          </a:p>
          <a:p>
            <a:pPr marL="0" indent="0">
              <a:buNone/>
            </a:pPr>
            <a:r>
              <a:rPr lang="en-GB" dirty="0"/>
              <a:t>Mathematics</a:t>
            </a:r>
          </a:p>
        </p:txBody>
      </p:sp>
    </p:spTree>
    <p:extLst>
      <p:ext uri="{BB962C8B-B14F-4D97-AF65-F5344CB8AC3E}">
        <p14:creationId xmlns:p14="http://schemas.microsoft.com/office/powerpoint/2010/main" val="1975045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5B971-5894-4B34-A9CC-0A5EF0B14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Planning a task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B8C7E-04B7-4F85-A812-CE780C04F3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5750" y="1438274"/>
            <a:ext cx="4229100" cy="5324475"/>
          </a:xfrm>
        </p:spPr>
        <p:txBody>
          <a:bodyPr>
            <a:normAutofit fontScale="55000" lnSpcReduction="20000"/>
          </a:bodyPr>
          <a:lstStyle/>
          <a:p>
            <a:r>
              <a:rPr lang="en-GB" sz="3600" dirty="0"/>
              <a:t>Pace starts slow; every student has an opportunity to be heard</a:t>
            </a:r>
          </a:p>
          <a:p>
            <a:r>
              <a:rPr lang="en-GB" sz="3600" dirty="0"/>
              <a:t>Students give ideas </a:t>
            </a:r>
          </a:p>
          <a:p>
            <a:r>
              <a:rPr lang="en-GB" sz="3600" dirty="0"/>
              <a:t>Work in pairs or groups. Disagreements discussed in whole class.</a:t>
            </a:r>
          </a:p>
          <a:p>
            <a:r>
              <a:rPr lang="en-GB" sz="3600" dirty="0"/>
              <a:t>Students sort their ideas and pose related mathematical problems</a:t>
            </a:r>
          </a:p>
          <a:p>
            <a:r>
              <a:rPr lang="en-GB" sz="3600" dirty="0"/>
              <a:t>Solution methods are shared and discussed in whole class</a:t>
            </a:r>
          </a:p>
          <a:p>
            <a:r>
              <a:rPr lang="en-GB" sz="3600" dirty="0"/>
              <a:t>Teacher chooses one problem from the set</a:t>
            </a:r>
          </a:p>
          <a:p>
            <a:r>
              <a:rPr lang="en-GB" sz="3600" dirty="0"/>
              <a:t>Students’ observations are displayed for the rest of the task sequence</a:t>
            </a:r>
          </a:p>
          <a:p>
            <a:r>
              <a:rPr lang="en-GB" sz="3600" dirty="0"/>
              <a:t>A contrasting example from the set helps precision of the key idea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8129F3-BD0C-4BEF-8B1B-DCA33A1FAD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438274"/>
            <a:ext cx="4229100" cy="5257800"/>
          </a:xfrm>
        </p:spPr>
        <p:txBody>
          <a:bodyPr>
            <a:normAutofit fontScale="55000" lnSpcReduction="20000"/>
          </a:bodyPr>
          <a:lstStyle/>
          <a:p>
            <a:r>
              <a:rPr lang="en-GB" sz="3600" dirty="0"/>
              <a:t>Practice using formal ways to describe some connections</a:t>
            </a:r>
          </a:p>
          <a:p>
            <a:r>
              <a:rPr lang="en-GB" sz="3600" dirty="0"/>
              <a:t>Formal expression of the connections comes from students</a:t>
            </a:r>
          </a:p>
          <a:p>
            <a:r>
              <a:rPr lang="en-GB" sz="3600" dirty="0"/>
              <a:t>All students use formal expressions in their own examples</a:t>
            </a:r>
          </a:p>
          <a:p>
            <a:r>
              <a:rPr lang="en-GB" sz="3600" dirty="0"/>
              <a:t>Students choose different representation</a:t>
            </a:r>
          </a:p>
          <a:p>
            <a:r>
              <a:rPr lang="en-GB" sz="3600" dirty="0"/>
              <a:t>Teacher gives the language to ‘label’ the new-to-them concept</a:t>
            </a:r>
          </a:p>
          <a:p>
            <a:r>
              <a:rPr lang="en-GB" sz="3600" dirty="0"/>
              <a:t>Teacher gives a further problem; different methods of solution are shared</a:t>
            </a:r>
          </a:p>
          <a:p>
            <a:r>
              <a:rPr lang="en-GB" sz="3600" dirty="0"/>
              <a:t>Calculations methods follow the conceptual work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197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CE543FF-6510-4F24-86CD-BAF6955B4AB4}"/>
              </a:ext>
            </a:extLst>
          </p:cNvPr>
          <p:cNvSpPr/>
          <p:nvPr/>
        </p:nvSpPr>
        <p:spPr>
          <a:xfrm>
            <a:off x="838200" y="1247777"/>
            <a:ext cx="2828925" cy="1914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08DA83D-4554-4301-9D9B-9E34C9D766C0}"/>
              </a:ext>
            </a:extLst>
          </p:cNvPr>
          <p:cNvCxnSpPr/>
          <p:nvPr/>
        </p:nvCxnSpPr>
        <p:spPr>
          <a:xfrm flipV="1">
            <a:off x="838200" y="533400"/>
            <a:ext cx="0" cy="26289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D5B3DCB-0B6D-4A61-B9FC-76D7D8851753}"/>
              </a:ext>
            </a:extLst>
          </p:cNvPr>
          <p:cNvCxnSpPr/>
          <p:nvPr/>
        </p:nvCxnSpPr>
        <p:spPr>
          <a:xfrm flipV="1">
            <a:off x="3667124" y="590550"/>
            <a:ext cx="0" cy="2590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16CB6EAE-C5E7-4B8B-A19A-B5EDACC91EC3}"/>
              </a:ext>
            </a:extLst>
          </p:cNvPr>
          <p:cNvSpPr/>
          <p:nvPr/>
        </p:nvSpPr>
        <p:spPr>
          <a:xfrm>
            <a:off x="4848225" y="4362450"/>
            <a:ext cx="3352800" cy="11620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4B355A2-37F4-4646-ABCD-B6072E454C84}"/>
              </a:ext>
            </a:extLst>
          </p:cNvPr>
          <p:cNvCxnSpPr>
            <a:cxnSpLocks/>
            <a:stCxn id="8" idx="1"/>
          </p:cNvCxnSpPr>
          <p:nvPr/>
        </p:nvCxnSpPr>
        <p:spPr>
          <a:xfrm flipV="1">
            <a:off x="4848225" y="3286127"/>
            <a:ext cx="0" cy="165734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D2A13C3-AF85-4621-BCC3-F04CD6AE1EB0}"/>
              </a:ext>
            </a:extLst>
          </p:cNvPr>
          <p:cNvCxnSpPr/>
          <p:nvPr/>
        </p:nvCxnSpPr>
        <p:spPr>
          <a:xfrm flipV="1">
            <a:off x="8201025" y="3286125"/>
            <a:ext cx="0" cy="1395413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CB48178-69BC-4107-BE1A-E3EF48A32322}"/>
              </a:ext>
            </a:extLst>
          </p:cNvPr>
          <p:cNvSpPr txBox="1"/>
          <p:nvPr/>
        </p:nvSpPr>
        <p:spPr>
          <a:xfrm>
            <a:off x="4772025" y="733425"/>
            <a:ext cx="29717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What changes? What stays the same?</a:t>
            </a:r>
          </a:p>
        </p:txBody>
      </p:sp>
      <p:sp>
        <p:nvSpPr>
          <p:cNvPr id="2" name="Arrow: Bent 1">
            <a:extLst>
              <a:ext uri="{FF2B5EF4-FFF2-40B4-BE49-F238E27FC236}">
                <a16:creationId xmlns:a16="http://schemas.microsoft.com/office/drawing/2014/main" id="{4D5C2BB9-331C-412D-AB6D-9A55E87A8FD9}"/>
              </a:ext>
            </a:extLst>
          </p:cNvPr>
          <p:cNvSpPr/>
          <p:nvPr/>
        </p:nvSpPr>
        <p:spPr>
          <a:xfrm rot="5400000">
            <a:off x="3543300" y="2667000"/>
            <a:ext cx="2409825" cy="2276475"/>
          </a:xfrm>
          <a:prstGeom prst="ben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518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688DE-8114-454E-A98C-FBAA15753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1D1FA-631A-4158-B576-FE75D7EB9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00175"/>
            <a:ext cx="7886700" cy="47767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Water from one tank flows into another tank. </a:t>
            </a:r>
          </a:p>
          <a:p>
            <a:pPr marL="0" indent="0">
              <a:buNone/>
            </a:pPr>
            <a:r>
              <a:rPr lang="en-GB" dirty="0"/>
              <a:t>Q: What changes? 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weight</a:t>
            </a:r>
          </a:p>
          <a:p>
            <a:pPr marL="457200" lvl="1" indent="0">
              <a:buNone/>
            </a:pPr>
            <a:r>
              <a:rPr lang="en-US" dirty="0"/>
              <a:t>quantity of water in the top tank went down</a:t>
            </a:r>
          </a:p>
          <a:p>
            <a:pPr marL="457200" lvl="1" indent="0">
              <a:buNone/>
            </a:pPr>
            <a:r>
              <a:rPr lang="en-US" dirty="0"/>
              <a:t>water in the bottom tank increased</a:t>
            </a:r>
          </a:p>
          <a:p>
            <a:pPr marL="457200" lvl="1" indent="0">
              <a:buNone/>
            </a:pPr>
            <a:r>
              <a:rPr lang="en-US" dirty="0"/>
              <a:t>volume of water increased</a:t>
            </a:r>
          </a:p>
          <a:p>
            <a:pPr marL="457200" lvl="1" indent="0">
              <a:buNone/>
            </a:pPr>
            <a:r>
              <a:rPr lang="en-US" dirty="0"/>
              <a:t>volume in the top tank went down</a:t>
            </a:r>
          </a:p>
          <a:p>
            <a:pPr marL="457200" lvl="1" indent="0">
              <a:buNone/>
            </a:pPr>
            <a:r>
              <a:rPr lang="en-US" dirty="0"/>
              <a:t>area of the sides</a:t>
            </a:r>
          </a:p>
          <a:p>
            <a:pPr marL="457200" lvl="1" indent="0">
              <a:buNone/>
            </a:pPr>
            <a:r>
              <a:rPr lang="en-US" dirty="0"/>
              <a:t>depth</a:t>
            </a:r>
          </a:p>
          <a:p>
            <a:pPr marL="457200" lvl="1" indent="0">
              <a:buNone/>
            </a:pPr>
            <a:r>
              <a:rPr lang="en-US" dirty="0"/>
              <a:t>time</a:t>
            </a:r>
          </a:p>
          <a:p>
            <a:pPr marL="0" indent="0">
              <a:buNone/>
            </a:pPr>
            <a:r>
              <a:rPr lang="en-US" dirty="0"/>
              <a:t>Q: What didn’t change?</a:t>
            </a:r>
          </a:p>
          <a:p>
            <a:pPr marL="457200" lvl="1" indent="0">
              <a:buNone/>
            </a:pPr>
            <a:r>
              <a:rPr lang="en-US" dirty="0"/>
              <a:t>area of the base</a:t>
            </a:r>
          </a:p>
          <a:p>
            <a:pPr marL="457200" lvl="1" indent="0">
              <a:buNone/>
            </a:pPr>
            <a:r>
              <a:rPr lang="en-US" dirty="0"/>
              <a:t>total volume of water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3A98E05-CFE9-42F5-AFAC-06B90EBC81A6}"/>
              </a:ext>
            </a:extLst>
          </p:cNvPr>
          <p:cNvSpPr/>
          <p:nvPr/>
        </p:nvSpPr>
        <p:spPr>
          <a:xfrm>
            <a:off x="3790950" y="3824972"/>
            <a:ext cx="4724400" cy="176688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41104B-1C89-42CD-A178-9A22BDBA8A95}"/>
              </a:ext>
            </a:extLst>
          </p:cNvPr>
          <p:cNvSpPr txBox="1"/>
          <p:nvPr/>
        </p:nvSpPr>
        <p:spPr>
          <a:xfrm>
            <a:off x="4572001" y="4015918"/>
            <a:ext cx="36290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Slow pace</a:t>
            </a:r>
          </a:p>
          <a:p>
            <a:r>
              <a:rPr lang="en-GB" sz="2800" dirty="0"/>
              <a:t>Everyone has a right to be heard</a:t>
            </a:r>
          </a:p>
        </p:txBody>
      </p:sp>
    </p:spTree>
    <p:extLst>
      <p:ext uri="{BB962C8B-B14F-4D97-AF65-F5344CB8AC3E}">
        <p14:creationId xmlns:p14="http://schemas.microsoft.com/office/powerpoint/2010/main" val="52286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A2CB3-2535-4EBF-859F-545AD8F64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Still lesson 1: students’ suggestions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A6D32-5D87-4A62-AD34-6A84D5E71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7420"/>
            <a:ext cx="7886700" cy="49095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Q: Did you notice anything about </a:t>
            </a:r>
            <a:r>
              <a:rPr lang="en-US" i="1" dirty="0"/>
              <a:t>how</a:t>
            </a:r>
            <a:r>
              <a:rPr lang="en-US" dirty="0"/>
              <a:t> things had increased?</a:t>
            </a:r>
          </a:p>
          <a:p>
            <a:pPr marL="457200" lvl="1" indent="0">
              <a:buNone/>
            </a:pPr>
            <a:r>
              <a:rPr lang="en-US" dirty="0"/>
              <a:t>the water at the bottom increased to the extent that the water at the top decreased </a:t>
            </a:r>
          </a:p>
          <a:p>
            <a:pPr marL="457200" lvl="1" indent="0">
              <a:buNone/>
            </a:pPr>
            <a:r>
              <a:rPr lang="en-US" dirty="0"/>
              <a:t>the amount of water flowing in one minute doesn’t change  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“When __ changes, __ changes/doesn’t change”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Prompt for other situations:</a:t>
            </a:r>
          </a:p>
          <a:p>
            <a:r>
              <a:rPr lang="en-US" dirty="0"/>
              <a:t>‘when playing time increases, studying time decreases’ </a:t>
            </a:r>
            <a:endParaRPr lang="en-GB" dirty="0"/>
          </a:p>
          <a:p>
            <a:r>
              <a:rPr lang="en-US" dirty="0"/>
              <a:t>‘when speed changes, time changes.’ </a:t>
            </a:r>
            <a:endParaRPr lang="en-GB" dirty="0"/>
          </a:p>
          <a:p>
            <a:r>
              <a:rPr lang="en-US" dirty="0"/>
              <a:t> ‘when the time you sleep changes, the time you wake up changes too.’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31B6C40-109C-4F12-9EB4-06756FC81D0F}"/>
              </a:ext>
            </a:extLst>
          </p:cNvPr>
          <p:cNvSpPr/>
          <p:nvPr/>
        </p:nvSpPr>
        <p:spPr>
          <a:xfrm>
            <a:off x="2952750" y="2900362"/>
            <a:ext cx="4724400" cy="176688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61B4B4-9F78-4FC8-BA28-815638356C00}"/>
              </a:ext>
            </a:extLst>
          </p:cNvPr>
          <p:cNvSpPr txBox="1"/>
          <p:nvPr/>
        </p:nvSpPr>
        <p:spPr>
          <a:xfrm>
            <a:off x="3486149" y="3306692"/>
            <a:ext cx="3838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The next 12 lessons use these ideas from students</a:t>
            </a:r>
          </a:p>
        </p:txBody>
      </p:sp>
    </p:spTree>
    <p:extLst>
      <p:ext uri="{BB962C8B-B14F-4D97-AF65-F5344CB8AC3E}">
        <p14:creationId xmlns:p14="http://schemas.microsoft.com/office/powerpoint/2010/main" val="294745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63CEC-B3B8-4DDA-885D-7F731B96B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6F92F-EF2D-47D8-B1B1-CA0AEF819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Relationships from previous lesson are put on the board and sorted into ‘family groups’</a:t>
            </a:r>
          </a:p>
          <a:p>
            <a:pPr marL="0" indent="0">
              <a:buNone/>
            </a:pPr>
            <a:r>
              <a:rPr lang="en-GB" dirty="0"/>
              <a:t>	Increasing/decreasing</a:t>
            </a:r>
          </a:p>
          <a:p>
            <a:pPr marL="0" indent="0">
              <a:buNone/>
            </a:pPr>
            <a:r>
              <a:rPr lang="en-GB" dirty="0"/>
              <a:t>	Non-mathematical</a:t>
            </a:r>
          </a:p>
          <a:p>
            <a:pPr marL="0" indent="0">
              <a:buNone/>
            </a:pPr>
            <a:r>
              <a:rPr lang="en-GB" dirty="0"/>
              <a:t>	Other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9E49466-F507-4591-B9E0-4B4D212BFB9F}"/>
              </a:ext>
            </a:extLst>
          </p:cNvPr>
          <p:cNvSpPr/>
          <p:nvPr/>
        </p:nvSpPr>
        <p:spPr>
          <a:xfrm>
            <a:off x="2514599" y="3810000"/>
            <a:ext cx="5838825" cy="223202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ED2F55-9F1F-438B-94C2-F09763561539}"/>
              </a:ext>
            </a:extLst>
          </p:cNvPr>
          <p:cNvSpPr txBox="1"/>
          <p:nvPr/>
        </p:nvSpPr>
        <p:spPr>
          <a:xfrm>
            <a:off x="3105150" y="4309002"/>
            <a:ext cx="50387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Working in pairs or groups, decide which goes where.  Disagreements discussed in class between students.</a:t>
            </a:r>
          </a:p>
        </p:txBody>
      </p:sp>
    </p:spTree>
    <p:extLst>
      <p:ext uri="{BB962C8B-B14F-4D97-AF65-F5344CB8AC3E}">
        <p14:creationId xmlns:p14="http://schemas.microsoft.com/office/powerpoint/2010/main" val="195867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C4E3F-7D5C-4ABB-95DC-2BDFAC4AF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ED375-4B05-4006-AA8F-853CA7583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925" y="1454149"/>
            <a:ext cx="7886700" cy="4803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Teacher uses one of the student ideas:</a:t>
            </a:r>
          </a:p>
          <a:p>
            <a:pPr marL="0" indent="0">
              <a:buNone/>
            </a:pPr>
            <a:r>
              <a:rPr lang="en-US" dirty="0"/>
              <a:t>	‘As a videotape plays, time increases.’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How to investigate?  Students pose a specific problem:</a:t>
            </a:r>
            <a:endParaRPr lang="en-GB" dirty="0"/>
          </a:p>
          <a:p>
            <a:pPr marL="457200" lvl="1" indent="0">
              <a:buNone/>
            </a:pPr>
            <a:r>
              <a:rPr lang="en-US" dirty="0"/>
              <a:t>There is a videotape 10 m. long, rewound to the start on the left.  One minute after ‘play’ has been pressed, it has advanced 1 m. to the right. If it is examined at the end of each elapsed minute, how far will the right have increased?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They suggest a table of values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74BD883-15E2-4DF4-B5A3-D37BDB0A3007}"/>
              </a:ext>
            </a:extLst>
          </p:cNvPr>
          <p:cNvSpPr/>
          <p:nvPr/>
        </p:nvSpPr>
        <p:spPr>
          <a:xfrm>
            <a:off x="2743200" y="4275139"/>
            <a:ext cx="4724400" cy="176688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>
                <a:solidFill>
                  <a:schemeClr val="tx1"/>
                </a:solidFill>
              </a:rPr>
              <a:t>Students pose questions that relate to their phenomena</a:t>
            </a:r>
          </a:p>
        </p:txBody>
      </p:sp>
    </p:spTree>
    <p:extLst>
      <p:ext uri="{BB962C8B-B14F-4D97-AF65-F5344CB8AC3E}">
        <p14:creationId xmlns:p14="http://schemas.microsoft.com/office/powerpoint/2010/main" val="163134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282</TotalTime>
  <Words>1573</Words>
  <Application>Microsoft Office PowerPoint</Application>
  <PresentationFormat>On-screen Show (4:3)</PresentationFormat>
  <Paragraphs>288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MS Mincho</vt:lpstr>
      <vt:lpstr>Yu Gothic</vt:lpstr>
      <vt:lpstr>Arial</vt:lpstr>
      <vt:lpstr>Calibri</vt:lpstr>
      <vt:lpstr>Calibri Light</vt:lpstr>
      <vt:lpstr>Times New Roman</vt:lpstr>
      <vt:lpstr>Office Theme</vt:lpstr>
      <vt:lpstr>Connecting concepts: clarity, caring and staying human</vt:lpstr>
      <vt:lpstr>PowerPoint Presentation</vt:lpstr>
      <vt:lpstr>Connecting ….</vt:lpstr>
      <vt:lpstr>Planning a task sequence</vt:lpstr>
      <vt:lpstr>PowerPoint Presentation</vt:lpstr>
      <vt:lpstr>Lesson 1</vt:lpstr>
      <vt:lpstr>Still lesson 1: students’ suggestions </vt:lpstr>
      <vt:lpstr>Lesson 2</vt:lpstr>
      <vt:lpstr>Lesson 3</vt:lpstr>
      <vt:lpstr>Lesson 4</vt:lpstr>
      <vt:lpstr>Lesson 5</vt:lpstr>
      <vt:lpstr>PowerPoint Presentation</vt:lpstr>
      <vt:lpstr>PowerPoint Presentation</vt:lpstr>
      <vt:lpstr>PowerPoint Presentation</vt:lpstr>
      <vt:lpstr>Review first 6 lessons: clarity, caring, staying human</vt:lpstr>
      <vt:lpstr>Lesson 7</vt:lpstr>
      <vt:lpstr>Lesson 7</vt:lpstr>
      <vt:lpstr>Lesson 8</vt:lpstr>
      <vt:lpstr>Lesson 9</vt:lpstr>
      <vt:lpstr>Lesson 10</vt:lpstr>
      <vt:lpstr>Lesson 11</vt:lpstr>
      <vt:lpstr>Lesson 12</vt:lpstr>
      <vt:lpstr>Lesson 13 (final lesson)</vt:lpstr>
      <vt:lpstr>PowerPoint Presentation</vt:lpstr>
      <vt:lpstr>Review of 13 lessons: clarity, caring and staying human</vt:lpstr>
      <vt:lpstr>Variation used in this sequence</vt:lpstr>
      <vt:lpstr>Caring</vt:lpstr>
      <vt:lpstr>In these lessons the teacher takes care of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Connecting concepts: clarity, caring and staying human</dc:title>
  <dc:creator>AnneW</dc:creator>
  <cp:lastModifiedBy>AnneW</cp:lastModifiedBy>
  <cp:revision>25</cp:revision>
  <dcterms:created xsi:type="dcterms:W3CDTF">2018-11-17T09:18:42Z</dcterms:created>
  <dcterms:modified xsi:type="dcterms:W3CDTF">2019-02-02T15:02:32Z</dcterms:modified>
</cp:coreProperties>
</file>