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1"/>
  </p:handoutMasterIdLst>
  <p:sldIdLst>
    <p:sldId id="256" r:id="rId2"/>
    <p:sldId id="316" r:id="rId3"/>
    <p:sldId id="317" r:id="rId4"/>
    <p:sldId id="318" r:id="rId5"/>
    <p:sldId id="313" r:id="rId6"/>
    <p:sldId id="258" r:id="rId7"/>
    <p:sldId id="270" r:id="rId8"/>
    <p:sldId id="322" r:id="rId9"/>
    <p:sldId id="315" r:id="rId10"/>
    <p:sldId id="283" r:id="rId11"/>
    <p:sldId id="284" r:id="rId12"/>
    <p:sldId id="291" r:id="rId13"/>
    <p:sldId id="292" r:id="rId14"/>
    <p:sldId id="281" r:id="rId15"/>
    <p:sldId id="282" r:id="rId16"/>
    <p:sldId id="260" r:id="rId17"/>
    <p:sldId id="261" r:id="rId18"/>
    <p:sldId id="262" r:id="rId19"/>
    <p:sldId id="266" r:id="rId20"/>
    <p:sldId id="265" r:id="rId21"/>
    <p:sldId id="269" r:id="rId22"/>
    <p:sldId id="263" r:id="rId23"/>
    <p:sldId id="286" r:id="rId24"/>
    <p:sldId id="277" r:id="rId25"/>
    <p:sldId id="324" r:id="rId26"/>
    <p:sldId id="259" r:id="rId27"/>
    <p:sldId id="321" r:id="rId28"/>
    <p:sldId id="307" r:id="rId29"/>
    <p:sldId id="301" r:id="rId30"/>
    <p:sldId id="308" r:id="rId31"/>
    <p:sldId id="320" r:id="rId32"/>
    <p:sldId id="325" r:id="rId33"/>
    <p:sldId id="303" r:id="rId34"/>
    <p:sldId id="326" r:id="rId35"/>
    <p:sldId id="327" r:id="rId36"/>
    <p:sldId id="328" r:id="rId37"/>
    <p:sldId id="331" r:id="rId38"/>
    <p:sldId id="330" r:id="rId39"/>
    <p:sldId id="339" r:id="rId40"/>
    <p:sldId id="332" r:id="rId41"/>
    <p:sldId id="335" r:id="rId42"/>
    <p:sldId id="336" r:id="rId43"/>
    <p:sldId id="334" r:id="rId44"/>
    <p:sldId id="333" r:id="rId45"/>
    <p:sldId id="337" r:id="rId46"/>
    <p:sldId id="338" r:id="rId47"/>
    <p:sldId id="329" r:id="rId48"/>
    <p:sldId id="288" r:id="rId49"/>
    <p:sldId id="287" r:id="rId50"/>
  </p:sldIdLst>
  <p:sldSz cx="9144000" cy="6858000" type="screen4x3"/>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869"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63"/>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E0162402-4047-4AB7-9772-CDFF54B37E7D}" type="datetimeFigureOut">
              <a:rPr lang="en-GB" smtClean="0"/>
              <a:pPr/>
              <a:t>29/06/2017</a:t>
            </a:fld>
            <a:endParaRPr lang="en-GB"/>
          </a:p>
        </p:txBody>
      </p:sp>
      <p:sp>
        <p:nvSpPr>
          <p:cNvPr id="4" name="Footer Placeholder 3"/>
          <p:cNvSpPr>
            <a:spLocks noGrp="1"/>
          </p:cNvSpPr>
          <p:nvPr>
            <p:ph type="ftr" sz="quarter" idx="2"/>
          </p:nvPr>
        </p:nvSpPr>
        <p:spPr>
          <a:xfrm>
            <a:off x="0" y="9515475"/>
            <a:ext cx="2984500" cy="50165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02075" y="9515475"/>
            <a:ext cx="2984500" cy="501650"/>
          </a:xfrm>
          <a:prstGeom prst="rect">
            <a:avLst/>
          </a:prstGeom>
        </p:spPr>
        <p:txBody>
          <a:bodyPr vert="horz" lIns="91440" tIns="45720" rIns="91440" bIns="45720" rtlCol="0" anchor="b"/>
          <a:lstStyle>
            <a:lvl1pPr algn="r">
              <a:defRPr sz="1200"/>
            </a:lvl1pPr>
          </a:lstStyle>
          <a:p>
            <a:fld id="{5B124FEA-81F2-42E9-8E9F-FCE6551A98B4}"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CD33084-FA66-46F6-B77A-820FE09C874B}" type="datetimeFigureOut">
              <a:rPr lang="en-GB" smtClean="0"/>
              <a:pPr/>
              <a:t>29/06/2017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612484-C141-449F-8145-850B4E480E0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CD33084-FA66-46F6-B77A-820FE09C874B}" type="datetimeFigureOut">
              <a:rPr lang="en-GB" smtClean="0"/>
              <a:pPr/>
              <a:t>29/06/2017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612484-C141-449F-8145-850B4E480E0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CD33084-FA66-46F6-B77A-820FE09C874B}" type="datetimeFigureOut">
              <a:rPr lang="en-GB" smtClean="0"/>
              <a:pPr/>
              <a:t>29/06/2017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612484-C141-449F-8145-850B4E480E0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CD33084-FA66-46F6-B77A-820FE09C874B}" type="datetimeFigureOut">
              <a:rPr lang="en-GB" smtClean="0"/>
              <a:pPr/>
              <a:t>29/06/2017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612484-C141-449F-8145-850B4E480E0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D33084-FA66-46F6-B77A-820FE09C874B}" type="datetimeFigureOut">
              <a:rPr lang="en-GB" smtClean="0"/>
              <a:pPr/>
              <a:t>29/06/2017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612484-C141-449F-8145-850B4E480E0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CD33084-FA66-46F6-B77A-820FE09C874B}" type="datetimeFigureOut">
              <a:rPr lang="en-GB" smtClean="0"/>
              <a:pPr/>
              <a:t>29/06/2017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612484-C141-449F-8145-850B4E480E0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CD33084-FA66-46F6-B77A-820FE09C874B}" type="datetimeFigureOut">
              <a:rPr lang="en-GB" smtClean="0"/>
              <a:pPr/>
              <a:t>29/06/2017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9612484-C141-449F-8145-850B4E480E0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CD33084-FA66-46F6-B77A-820FE09C874B}" type="datetimeFigureOut">
              <a:rPr lang="en-GB" smtClean="0"/>
              <a:pPr/>
              <a:t>29/06/2017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9612484-C141-449F-8145-850B4E480E0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D33084-FA66-46F6-B77A-820FE09C874B}" type="datetimeFigureOut">
              <a:rPr lang="en-GB" smtClean="0"/>
              <a:pPr/>
              <a:t>29/06/2017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9612484-C141-449F-8145-850B4E480E0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D33084-FA66-46F6-B77A-820FE09C874B}" type="datetimeFigureOut">
              <a:rPr lang="en-GB" smtClean="0"/>
              <a:pPr/>
              <a:t>29/06/2017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612484-C141-449F-8145-850B4E480E0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D33084-FA66-46F6-B77A-820FE09C874B}" type="datetimeFigureOut">
              <a:rPr lang="en-GB" smtClean="0"/>
              <a:pPr/>
              <a:t>29/06/2017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612484-C141-449F-8145-850B4E480E0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D33084-FA66-46F6-B77A-820FE09C874B}" type="datetimeFigureOut">
              <a:rPr lang="en-GB" smtClean="0"/>
              <a:pPr/>
              <a:t>29/06/2017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612484-C141-449F-8145-850B4E480E0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cid:405E037C-68A7-49BE-8279-489EE28671CF" TargetMode="Externa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cid:4E710812-B99D-4AFE-BDBF-501814361D00" TargetMode="Externa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hyperlink" Target="http://www.pmtheta.com/uploads/4/7/7/8/47787337/watson_and_harel_cjsmte_si_draft.docx" TargetMode="External"/><Relationship Id="rId3" Type="http://schemas.openxmlformats.org/officeDocument/2006/relationships/hyperlink" Target="http://www.pmtheta.com/uploads/4/7/7/8/47787337/ayalon_watson_and_lerman_functions_and_sequential_data_draft_esm_2013.docx" TargetMode="External"/><Relationship Id="rId7" Type="http://schemas.openxmlformats.org/officeDocument/2006/relationships/hyperlink" Target="http://www.pmtheta.com/uploads/4/7/7/8/47787337/ayalon_lerman_watson_draft_graph_matching_situations_rme_2013.docx" TargetMode="External"/><Relationship Id="rId2" Type="http://schemas.openxmlformats.org/officeDocument/2006/relationships/hyperlink" Target="http://www.pmtheta.com/uploads/4/7/7/8/47787337/ayalon_ijsme.pdf" TargetMode="External"/><Relationship Id="rId1" Type="http://schemas.openxmlformats.org/officeDocument/2006/relationships/slideLayout" Target="../slideLayouts/slideLayout2.xml"/><Relationship Id="rId6" Type="http://schemas.openxmlformats.org/officeDocument/2006/relationships/hyperlink" Target="http://www.pmtheta.com/uploads/4/7/7/8/47787337/ayalon_lerman_watson_spatial_generalisation_bcme_2014.pdf" TargetMode="External"/><Relationship Id="rId5" Type="http://schemas.openxmlformats.org/officeDocument/2006/relationships/hyperlink" Target="http://www.pmtheta.com/uploads/4/7/7/8/47787337/ayalon_lerman_watson_functions_understanding_2013.pdf" TargetMode="External"/><Relationship Id="rId4" Type="http://schemas.openxmlformats.org/officeDocument/2006/relationships/hyperlink" Target="http://www.pmtheta.com/uploads/4/7/7/8/47787337/ayalon_watson_and_lerman_bsrlm_2014.pdf" TargetMode="External"/><Relationship Id="rId9" Type="http://schemas.openxmlformats.org/officeDocument/2006/relationships/hyperlink" Target="http://www.pmtheta.com/uploads/4/7/7/8/47787337/individual_differences_in_generalisation_strategies_bsrlm_2012.docx"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470025"/>
          </a:xfrm>
        </p:spPr>
        <p:txBody>
          <a:bodyPr/>
          <a:lstStyle/>
          <a:p>
            <a:r>
              <a:rPr lang="en-GB" dirty="0" err="1" smtClean="0"/>
              <a:t>Dysfunctioning</a:t>
            </a:r>
            <a:r>
              <a:rPr lang="en-GB" dirty="0" smtClean="0"/>
              <a:t> with functions</a:t>
            </a:r>
            <a:endParaRPr lang="en-GB" dirty="0"/>
          </a:p>
        </p:txBody>
      </p:sp>
      <p:sp>
        <p:nvSpPr>
          <p:cNvPr id="3" name="Subtitle 2"/>
          <p:cNvSpPr>
            <a:spLocks noGrp="1"/>
          </p:cNvSpPr>
          <p:nvPr>
            <p:ph type="subTitle" idx="1"/>
          </p:nvPr>
        </p:nvSpPr>
        <p:spPr/>
        <p:txBody>
          <a:bodyPr/>
          <a:lstStyle/>
          <a:p>
            <a:r>
              <a:rPr lang="en-GB" dirty="0" smtClean="0"/>
              <a:t>MEI</a:t>
            </a:r>
          </a:p>
          <a:p>
            <a:r>
              <a:rPr lang="en-GB" dirty="0" smtClean="0"/>
              <a:t>Anne Watson</a:t>
            </a:r>
          </a:p>
          <a:p>
            <a:r>
              <a:rPr lang="en-GB" dirty="0" smtClean="0"/>
              <a:t>2017</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4"/>
          <p:cNvPicPr>
            <a:picLocks noChangeAspect="1" noChangeArrowheads="1"/>
          </p:cNvPicPr>
          <p:nvPr/>
        </p:nvPicPr>
        <p:blipFill>
          <a:blip r:embed="rId2" cstate="print"/>
          <a:srcRect r="1866"/>
          <a:stretch>
            <a:fillRect/>
          </a:stretch>
        </p:blipFill>
        <p:spPr bwMode="auto">
          <a:xfrm>
            <a:off x="-19914" y="1524000"/>
            <a:ext cx="3906114" cy="2971800"/>
          </a:xfrm>
          <a:prstGeom prst="rect">
            <a:avLst/>
          </a:prstGeom>
          <a:noFill/>
          <a:ln w="9525">
            <a:noFill/>
            <a:miter lim="800000"/>
            <a:headEnd/>
            <a:tailEnd/>
          </a:ln>
        </p:spPr>
      </p:pic>
      <p:sp>
        <p:nvSpPr>
          <p:cNvPr id="2051" name="Text Box 3"/>
          <p:cNvSpPr txBox="1">
            <a:spLocks noChangeArrowheads="1"/>
          </p:cNvSpPr>
          <p:nvPr/>
        </p:nvSpPr>
        <p:spPr bwMode="auto">
          <a:xfrm>
            <a:off x="3886200" y="381000"/>
            <a:ext cx="5181600" cy="5943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1" i="0" u="none" strike="noStrike" cap="none" normalizeH="0" baseline="0" dirty="0" smtClean="0">
                <a:ln>
                  <a:noFill/>
                </a:ln>
                <a:solidFill>
                  <a:schemeClr val="tx1"/>
                </a:solidFill>
                <a:effectLst/>
                <a:cs typeface="Arial" pitchFamily="34" charset="0"/>
              </a:rPr>
              <a:t>2.1     </a:t>
            </a:r>
            <a:r>
              <a:rPr kumimoji="0" lang="en-GB" sz="2400" b="0" i="0" u="none" strike="noStrike" cap="none" normalizeH="0" baseline="0" dirty="0" smtClean="0">
                <a:ln>
                  <a:noFill/>
                </a:ln>
                <a:solidFill>
                  <a:schemeClr val="tx1"/>
                </a:solidFill>
                <a:effectLst/>
                <a:cs typeface="Arial" pitchFamily="34" charset="0"/>
              </a:rPr>
              <a:t>For </a:t>
            </a:r>
            <a:r>
              <a:rPr kumimoji="0" lang="en-GB" sz="2400" b="1" i="0" u="none" strike="noStrike" cap="none" normalizeH="0" baseline="0" dirty="0" smtClean="0">
                <a:ln>
                  <a:noFill/>
                </a:ln>
                <a:solidFill>
                  <a:schemeClr val="tx1"/>
                </a:solidFill>
                <a:effectLst/>
                <a:cs typeface="Arial" pitchFamily="34" charset="0"/>
              </a:rPr>
              <a:t>1</a:t>
            </a:r>
            <a:r>
              <a:rPr kumimoji="0" lang="en-GB" sz="2400" b="0" i="0" u="none" strike="noStrike" cap="none" normalizeH="0" baseline="0" dirty="0" smtClean="0">
                <a:ln>
                  <a:noFill/>
                </a:ln>
                <a:solidFill>
                  <a:schemeClr val="tx1"/>
                </a:solidFill>
                <a:effectLst/>
                <a:cs typeface="Arial" pitchFamily="34" charset="0"/>
              </a:rPr>
              <a:t> hexagon the perimeter is </a:t>
            </a:r>
            <a:r>
              <a:rPr kumimoji="0" lang="en-GB" sz="2400" b="1" i="0" u="none" strike="noStrike" cap="none" normalizeH="0" baseline="0" dirty="0" smtClean="0">
                <a:ln>
                  <a:noFill/>
                </a:ln>
                <a:solidFill>
                  <a:schemeClr val="tx1"/>
                </a:solidFill>
                <a:effectLst/>
                <a:cs typeface="Arial" pitchFamily="34" charset="0"/>
              </a:rPr>
              <a:t>6</a:t>
            </a:r>
            <a:endParaRPr kumimoji="0" lang="en-GB" sz="240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0" i="0" u="none" strike="noStrike" cap="none" normalizeH="0" baseline="0" dirty="0" smtClean="0">
                <a:ln>
                  <a:noFill/>
                </a:ln>
                <a:solidFill>
                  <a:schemeClr val="tx1"/>
                </a:solidFill>
                <a:effectLst/>
                <a:cs typeface="Arial" pitchFamily="34" charset="0"/>
              </a:rPr>
              <a:t>        For </a:t>
            </a:r>
            <a:r>
              <a:rPr kumimoji="0" lang="en-GB" sz="2400" b="1" i="0" u="none" strike="noStrike" cap="none" normalizeH="0" baseline="0" dirty="0" smtClean="0">
                <a:ln>
                  <a:noFill/>
                </a:ln>
                <a:solidFill>
                  <a:schemeClr val="tx1"/>
                </a:solidFill>
                <a:effectLst/>
                <a:cs typeface="Arial" pitchFamily="34" charset="0"/>
              </a:rPr>
              <a:t>3</a:t>
            </a:r>
            <a:r>
              <a:rPr kumimoji="0" lang="en-GB" sz="2400" b="0" i="0" u="none" strike="noStrike" cap="none" normalizeH="0" baseline="0" dirty="0" smtClean="0">
                <a:ln>
                  <a:noFill/>
                </a:ln>
                <a:solidFill>
                  <a:schemeClr val="tx1"/>
                </a:solidFill>
                <a:effectLst/>
                <a:cs typeface="Arial" pitchFamily="34" charset="0"/>
              </a:rPr>
              <a:t> hexagons the perimeter is </a:t>
            </a:r>
            <a:r>
              <a:rPr kumimoji="0" lang="en-GB" sz="2400" b="1" i="0" u="none" strike="noStrike" cap="none" normalizeH="0" baseline="0" dirty="0" smtClean="0">
                <a:ln>
                  <a:noFill/>
                </a:ln>
                <a:solidFill>
                  <a:schemeClr val="tx1"/>
                </a:solidFill>
                <a:effectLst/>
                <a:cs typeface="Arial" pitchFamily="34" charset="0"/>
              </a:rPr>
              <a:t>14</a:t>
            </a:r>
            <a:r>
              <a:rPr kumimoji="0" lang="en-GB" sz="2400" b="0" i="0" u="none" strike="noStrike" cap="none" normalizeH="0" baseline="0" dirty="0" smtClean="0">
                <a:ln>
                  <a:noFill/>
                </a:ln>
                <a:solidFill>
                  <a:schemeClr val="tx1"/>
                </a:solidFill>
                <a:effectLst/>
                <a:cs typeface="Arial" pitchFamily="34" charset="0"/>
              </a:rPr>
              <a:t>;</a:t>
            </a:r>
            <a:endParaRPr kumimoji="0" lang="en-GB" sz="2400" b="1"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0" i="0" u="none" strike="noStrike" cap="none" normalizeH="0" baseline="0" dirty="0" smtClean="0">
                <a:ln>
                  <a:noFill/>
                </a:ln>
                <a:solidFill>
                  <a:schemeClr val="tx1"/>
                </a:solidFill>
                <a:effectLst/>
                <a:cs typeface="Arial" pitchFamily="34" charset="0"/>
              </a:rPr>
              <a:t> For </a:t>
            </a:r>
            <a:r>
              <a:rPr kumimoji="0" lang="en-GB" sz="2400" b="1" i="0" u="none" strike="noStrike" cap="none" normalizeH="0" baseline="0" dirty="0" smtClean="0">
                <a:ln>
                  <a:noFill/>
                </a:ln>
                <a:solidFill>
                  <a:schemeClr val="tx1"/>
                </a:solidFill>
                <a:effectLst/>
                <a:cs typeface="Arial" pitchFamily="34" charset="0"/>
              </a:rPr>
              <a:t>2</a:t>
            </a:r>
            <a:r>
              <a:rPr kumimoji="0" lang="en-GB" sz="2400" b="0" i="0" u="none" strike="noStrike" cap="none" normalizeH="0" baseline="0" dirty="0" smtClean="0">
                <a:ln>
                  <a:noFill/>
                </a:ln>
                <a:solidFill>
                  <a:schemeClr val="tx1"/>
                </a:solidFill>
                <a:effectLst/>
                <a:cs typeface="Arial" pitchFamily="34" charset="0"/>
              </a:rPr>
              <a:t> hexagons the perimeter is ______</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0" i="0" u="none" strike="noStrike" cap="none" normalizeH="0" baseline="0" dirty="0" smtClean="0">
                <a:ln>
                  <a:noFill/>
                </a:ln>
                <a:solidFill>
                  <a:schemeClr val="tx1"/>
                </a:solidFill>
                <a:effectLst/>
                <a:cs typeface="Arial" pitchFamily="34" charset="0"/>
              </a:rPr>
              <a:t> For </a:t>
            </a:r>
            <a:r>
              <a:rPr kumimoji="0" lang="en-GB" sz="2400" b="1" i="0" u="none" strike="noStrike" cap="none" normalizeH="0" baseline="0" dirty="0" smtClean="0">
                <a:ln>
                  <a:noFill/>
                </a:ln>
                <a:solidFill>
                  <a:schemeClr val="tx1"/>
                </a:solidFill>
                <a:effectLst/>
                <a:cs typeface="Arial" pitchFamily="34" charset="0"/>
              </a:rPr>
              <a:t>5</a:t>
            </a:r>
            <a:r>
              <a:rPr kumimoji="0" lang="en-GB" sz="2400" b="0" i="0" u="none" strike="noStrike" cap="none" normalizeH="0" baseline="0" dirty="0" smtClean="0">
                <a:ln>
                  <a:noFill/>
                </a:ln>
                <a:solidFill>
                  <a:schemeClr val="tx1"/>
                </a:solidFill>
                <a:effectLst/>
                <a:cs typeface="Arial" pitchFamily="34" charset="0"/>
              </a:rPr>
              <a:t> hexagons the perimeter is ______</a:t>
            </a:r>
          </a:p>
          <a:p>
            <a:pPr marL="0" marR="0" lvl="0" indent="0" algn="l" defTabSz="914400" rtl="0" eaLnBrk="1" fontAlgn="base" latinLnBrk="0" hangingPunct="1">
              <a:lnSpc>
                <a:spcPct val="100000"/>
              </a:lnSpc>
              <a:spcBef>
                <a:spcPts val="600"/>
              </a:spcBef>
              <a:spcAft>
                <a:spcPts val="1000"/>
              </a:spcAft>
              <a:buClrTx/>
              <a:buSzTx/>
              <a:buFontTx/>
              <a:buNone/>
              <a:tabLst/>
            </a:pPr>
            <a:r>
              <a:rPr kumimoji="0" lang="en-GB" sz="2400" b="1" i="0" u="none" strike="noStrike" cap="none" normalizeH="0" baseline="0" dirty="0" smtClean="0">
                <a:ln>
                  <a:noFill/>
                </a:ln>
                <a:solidFill>
                  <a:schemeClr val="tx1"/>
                </a:solidFill>
                <a:effectLst/>
                <a:cs typeface="Arial" pitchFamily="34" charset="0"/>
              </a:rPr>
              <a:t>2.2</a:t>
            </a:r>
            <a:r>
              <a:rPr kumimoji="0" lang="en-GB" sz="2400" b="0" i="0" u="none" strike="noStrike" cap="none" normalizeH="0" baseline="0" dirty="0" smtClean="0">
                <a:ln>
                  <a:noFill/>
                </a:ln>
                <a:solidFill>
                  <a:schemeClr val="tx1"/>
                </a:solidFill>
                <a:effectLst/>
                <a:cs typeface="Arial" pitchFamily="34" charset="0"/>
              </a:rPr>
              <a:t> Describe the process for determining the perimeter for 100 hexagons, without knowing the perimeter for 99 hexagons.</a:t>
            </a:r>
          </a:p>
          <a:p>
            <a:pPr marL="0" marR="0" lvl="0" indent="0" algn="l" defTabSz="914400" rtl="0" eaLnBrk="1" fontAlgn="base" latinLnBrk="0" hangingPunct="1">
              <a:lnSpc>
                <a:spcPct val="100000"/>
              </a:lnSpc>
              <a:spcBef>
                <a:spcPts val="600"/>
              </a:spcBef>
              <a:spcAft>
                <a:spcPts val="1000"/>
              </a:spcAft>
              <a:buClrTx/>
              <a:buSzTx/>
              <a:buFontTx/>
              <a:buNone/>
              <a:tabLst/>
            </a:pPr>
            <a:r>
              <a:rPr kumimoji="0" lang="en-GB" sz="2400" b="1" i="0" u="none" strike="noStrike" cap="none" normalizeH="0" baseline="0" dirty="0" smtClean="0">
                <a:ln>
                  <a:noFill/>
                </a:ln>
                <a:solidFill>
                  <a:schemeClr val="tx1"/>
                </a:solidFill>
                <a:effectLst/>
                <a:cs typeface="Arial" pitchFamily="34" charset="0"/>
              </a:rPr>
              <a:t>2.3 </a:t>
            </a:r>
            <a:r>
              <a:rPr kumimoji="0" lang="en-GB" sz="2400" b="0" i="0" u="none" strike="noStrike" cap="none" normalizeH="0" baseline="0" dirty="0" smtClean="0">
                <a:ln>
                  <a:noFill/>
                </a:ln>
                <a:solidFill>
                  <a:schemeClr val="tx1"/>
                </a:solidFill>
                <a:effectLst/>
                <a:cs typeface="Arial" pitchFamily="34" charset="0"/>
              </a:rPr>
              <a:t>Write a formula to describe the perimeter for any number of hexagons in the chain (it does not need to be simplified).</a:t>
            </a:r>
          </a:p>
          <a:p>
            <a:pPr marL="0" marR="0" lvl="0" indent="0" algn="l" defTabSz="914400" rtl="0" eaLnBrk="1" fontAlgn="base" latinLnBrk="0" hangingPunct="1">
              <a:lnSpc>
                <a:spcPct val="100000"/>
              </a:lnSpc>
              <a:spcBef>
                <a:spcPts val="600"/>
              </a:spcBef>
              <a:spcAft>
                <a:spcPts val="1000"/>
              </a:spcAft>
              <a:buClrTx/>
              <a:buSzTx/>
              <a:buFontTx/>
              <a:buNone/>
              <a:tabLst/>
            </a:pPr>
            <a:endParaRPr kumimoji="0" lang="en-GB" sz="10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1043608" y="836712"/>
            <a:ext cx="1944216" cy="461665"/>
          </a:xfrm>
          <a:prstGeom prst="rect">
            <a:avLst/>
          </a:prstGeom>
          <a:noFill/>
        </p:spPr>
        <p:txBody>
          <a:bodyPr wrap="square" rtlCol="0">
            <a:spAutoFit/>
          </a:bodyPr>
          <a:lstStyle/>
          <a:p>
            <a:r>
              <a:rPr lang="en-GB" sz="2400" b="1" dirty="0" smtClean="0"/>
              <a:t>Task 2</a:t>
            </a:r>
            <a:endParaRPr lang="en-GB"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Issues from Task 2</a:t>
            </a:r>
            <a:endParaRPr lang="en-GB" dirty="0"/>
          </a:p>
        </p:txBody>
      </p:sp>
      <p:sp>
        <p:nvSpPr>
          <p:cNvPr id="3" name="Content Placeholder 2"/>
          <p:cNvSpPr>
            <a:spLocks noGrp="1"/>
          </p:cNvSpPr>
          <p:nvPr>
            <p:ph idx="1"/>
          </p:nvPr>
        </p:nvSpPr>
        <p:spPr>
          <a:xfrm>
            <a:off x="395536" y="980728"/>
            <a:ext cx="8229600" cy="5328592"/>
          </a:xfrm>
        </p:spPr>
        <p:txBody>
          <a:bodyPr>
            <a:normAutofit fontScale="85000" lnSpcReduction="20000"/>
          </a:bodyPr>
          <a:lstStyle/>
          <a:p>
            <a:endParaRPr lang="en-US" dirty="0" smtClean="0"/>
          </a:p>
          <a:p>
            <a:r>
              <a:rPr lang="en-US" dirty="0" smtClean="0"/>
              <a:t>UK curriculum: 'find the formula for the nth term in a sequence’. Israeli  curriculum: functions not </a:t>
            </a:r>
            <a:r>
              <a:rPr lang="en-US" dirty="0"/>
              <a:t>limited to </a:t>
            </a:r>
            <a:r>
              <a:rPr lang="en-US" dirty="0" err="1"/>
              <a:t>generalising</a:t>
            </a:r>
            <a:r>
              <a:rPr lang="en-US" dirty="0"/>
              <a:t> </a:t>
            </a:r>
            <a:r>
              <a:rPr lang="en-US" dirty="0" smtClean="0"/>
              <a:t>sequences in early secondary </a:t>
            </a:r>
          </a:p>
          <a:p>
            <a:r>
              <a:rPr lang="en-US" dirty="0" smtClean="0"/>
              <a:t>Correspondence</a:t>
            </a:r>
            <a:r>
              <a:rPr lang="en-US" dirty="0"/>
              <a:t>, </a:t>
            </a:r>
            <a:r>
              <a:rPr lang="en-US" dirty="0" smtClean="0"/>
              <a:t>e.g. </a:t>
            </a:r>
            <a:r>
              <a:rPr lang="en-US" dirty="0"/>
              <a:t>function </a:t>
            </a:r>
            <a:r>
              <a:rPr lang="en-US" dirty="0" smtClean="0"/>
              <a:t>machines, is not obviously connected </a:t>
            </a:r>
            <a:r>
              <a:rPr lang="en-US" dirty="0"/>
              <a:t>to </a:t>
            </a:r>
            <a:r>
              <a:rPr lang="en-US" dirty="0" err="1" smtClean="0"/>
              <a:t>generalising</a:t>
            </a:r>
            <a:r>
              <a:rPr lang="en-US" dirty="0" smtClean="0"/>
              <a:t> sequences </a:t>
            </a:r>
          </a:p>
          <a:p>
            <a:r>
              <a:rPr lang="en-US" dirty="0"/>
              <a:t>T</a:t>
            </a:r>
            <a:r>
              <a:rPr lang="en-US" dirty="0" smtClean="0"/>
              <a:t>eaching </a:t>
            </a:r>
            <a:r>
              <a:rPr lang="en-US" dirty="0"/>
              <a:t>in Israel </a:t>
            </a:r>
            <a:r>
              <a:rPr lang="en-US" dirty="0" smtClean="0"/>
              <a:t>appears </a:t>
            </a:r>
            <a:r>
              <a:rPr lang="en-US" dirty="0"/>
              <a:t>to circumvent proportional </a:t>
            </a:r>
            <a:r>
              <a:rPr lang="en-US" dirty="0" smtClean="0"/>
              <a:t>assumptions</a:t>
            </a:r>
          </a:p>
          <a:p>
            <a:r>
              <a:rPr lang="en-US" dirty="0" smtClean="0"/>
              <a:t>UK </a:t>
            </a:r>
            <a:r>
              <a:rPr lang="en-US" dirty="0"/>
              <a:t>students were more likely to be successful if they used a </a:t>
            </a:r>
            <a:r>
              <a:rPr lang="en-US" dirty="0" err="1"/>
              <a:t>covariation</a:t>
            </a:r>
            <a:r>
              <a:rPr lang="en-US" dirty="0"/>
              <a:t> </a:t>
            </a:r>
            <a:r>
              <a:rPr lang="en-US" dirty="0" smtClean="0"/>
              <a:t>approach (15/19) than correspondence (5/20). 8/11 </a:t>
            </a:r>
            <a:r>
              <a:rPr lang="en-US" dirty="0"/>
              <a:t>Israeli students used </a:t>
            </a:r>
            <a:r>
              <a:rPr lang="en-US" dirty="0" err="1" smtClean="0"/>
              <a:t>convariation</a:t>
            </a:r>
            <a:r>
              <a:rPr lang="en-US" dirty="0" smtClean="0"/>
              <a:t> successfully  cf. correspondence 33/33</a:t>
            </a:r>
            <a:endParaRPr lang="en-GB" dirty="0"/>
          </a:p>
          <a:p>
            <a:r>
              <a:rPr lang="en-US" dirty="0" smtClean="0"/>
              <a:t>Israeli </a:t>
            </a:r>
            <a:r>
              <a:rPr lang="en-US" dirty="0"/>
              <a:t>students were </a:t>
            </a:r>
            <a:r>
              <a:rPr lang="en-US" dirty="0" smtClean="0"/>
              <a:t>using methods </a:t>
            </a:r>
            <a:r>
              <a:rPr lang="en-US" dirty="0"/>
              <a:t>they had learnt </a:t>
            </a:r>
            <a:r>
              <a:rPr lang="en-US" dirty="0" smtClean="0"/>
              <a:t>in school; UK </a:t>
            </a:r>
            <a:r>
              <a:rPr lang="en-US" dirty="0"/>
              <a:t>students </a:t>
            </a:r>
            <a:r>
              <a:rPr lang="en-US" dirty="0" smtClean="0"/>
              <a:t>had to adapt learnt methods.</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28600" y="457200"/>
            <a:ext cx="10304502" cy="5943600"/>
          </a:xfrm>
          <a:prstGeom prst="rect">
            <a:avLst/>
          </a:prstGeom>
          <a:noFill/>
          <a:ln w="9525">
            <a:noFill/>
            <a:miter lim="800000"/>
            <a:headEnd/>
            <a:tailEnd/>
          </a:ln>
        </p:spPr>
      </p:pic>
      <p:sp>
        <p:nvSpPr>
          <p:cNvPr id="3" name="Rectangle 2"/>
          <p:cNvSpPr/>
          <p:nvPr/>
        </p:nvSpPr>
        <p:spPr>
          <a:xfrm>
            <a:off x="304800" y="1066800"/>
            <a:ext cx="1371600" cy="381000"/>
          </a:xfrm>
          <a:prstGeom prst="rect">
            <a:avLst/>
          </a:prstGeom>
          <a:solidFill>
            <a:schemeClr val="bg1"/>
          </a:solidFill>
        </p:spPr>
        <p:txBody>
          <a:bodyPr wrap="square">
            <a:spAutoFit/>
          </a:bodyPr>
          <a:lstStyle/>
          <a:p>
            <a:r>
              <a:rPr lang="en-GB" b="1" dirty="0" smtClean="0"/>
              <a:t>Task 3</a:t>
            </a:r>
            <a:endParaRPr lang="en-GB"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685800"/>
            <a:ext cx="9251864" cy="4876800"/>
          </a:xfrm>
          <a:prstGeom prst="rect">
            <a:avLst/>
          </a:prstGeom>
          <a:noFill/>
          <a:ln w="9525">
            <a:noFill/>
            <a:miter lim="800000"/>
            <a:headEnd/>
            <a:tailEnd/>
          </a:ln>
        </p:spPr>
      </p:pic>
      <p:sp>
        <p:nvSpPr>
          <p:cNvPr id="3" name="Rectangle 2"/>
          <p:cNvSpPr/>
          <p:nvPr/>
        </p:nvSpPr>
        <p:spPr>
          <a:xfrm>
            <a:off x="152400" y="685800"/>
            <a:ext cx="1447800" cy="369332"/>
          </a:xfrm>
          <a:prstGeom prst="rect">
            <a:avLst/>
          </a:prstGeom>
          <a:solidFill>
            <a:schemeClr val="bg1"/>
          </a:solidFill>
        </p:spPr>
        <p:txBody>
          <a:bodyPr wrap="square">
            <a:spAutoFit/>
          </a:bodyPr>
          <a:lstStyle/>
          <a:p>
            <a:r>
              <a:rPr lang="en-GB" b="1" dirty="0" smtClean="0"/>
              <a:t>Task 4</a:t>
            </a:r>
            <a:endParaRPr lang="en-GB" b="1" dirty="0"/>
          </a:p>
        </p:txBody>
      </p:sp>
      <p:sp>
        <p:nvSpPr>
          <p:cNvPr id="4" name="Rectangle 3"/>
          <p:cNvSpPr/>
          <p:nvPr/>
        </p:nvSpPr>
        <p:spPr>
          <a:xfrm>
            <a:off x="533400" y="5334000"/>
            <a:ext cx="8458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8"/>
          <p:cNvGrpSpPr>
            <a:grpSpLocks/>
          </p:cNvGrpSpPr>
          <p:nvPr/>
        </p:nvGrpSpPr>
        <p:grpSpPr bwMode="auto">
          <a:xfrm>
            <a:off x="762000" y="838200"/>
            <a:ext cx="6323013" cy="1943100"/>
            <a:chOff x="0" y="0"/>
            <a:chExt cx="63226" cy="19431"/>
          </a:xfrm>
        </p:grpSpPr>
        <p:sp>
          <p:nvSpPr>
            <p:cNvPr id="339" name="Rounded Rectangle 339"/>
            <p:cNvSpPr>
              <a:spLocks noChangeArrowheads="1"/>
            </p:cNvSpPr>
            <p:nvPr/>
          </p:nvSpPr>
          <p:spPr bwMode="auto">
            <a:xfrm>
              <a:off x="0" y="0"/>
              <a:ext cx="63226" cy="1943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endParaRPr lang="en-GB"/>
            </a:p>
          </p:txBody>
        </p:sp>
        <p:grpSp>
          <p:nvGrpSpPr>
            <p:cNvPr id="3" name="Group 340"/>
            <p:cNvGrpSpPr>
              <a:grpSpLocks/>
            </p:cNvGrpSpPr>
            <p:nvPr/>
          </p:nvGrpSpPr>
          <p:grpSpPr bwMode="auto">
            <a:xfrm>
              <a:off x="2381" y="762"/>
              <a:ext cx="58769" cy="18002"/>
              <a:chOff x="0" y="-1524"/>
              <a:chExt cx="58769" cy="18002"/>
            </a:xfrm>
          </p:grpSpPr>
          <p:pic>
            <p:nvPicPr>
              <p:cNvPr id="343" name="Picture 343"/>
              <p:cNvPicPr>
                <a:picLocks noChangeAspect="1"/>
              </p:cNvPicPr>
              <p:nvPr/>
            </p:nvPicPr>
            <p:blipFill>
              <a:blip r:embed="rId2" cstate="print"/>
              <a:srcRect l="53271" t="19540" r="40749" b="69516"/>
              <a:stretch>
                <a:fillRect/>
              </a:stretch>
            </p:blipFill>
            <p:spPr bwMode="auto">
              <a:xfrm>
                <a:off x="0" y="476"/>
                <a:ext cx="6572" cy="6763"/>
              </a:xfrm>
              <a:prstGeom prst="rect">
                <a:avLst/>
              </a:prstGeom>
              <a:noFill/>
            </p:spPr>
          </p:pic>
          <p:pic>
            <p:nvPicPr>
              <p:cNvPr id="344" name="Picture 344"/>
              <p:cNvPicPr>
                <a:picLocks noChangeAspect="1"/>
              </p:cNvPicPr>
              <p:nvPr/>
            </p:nvPicPr>
            <p:blipFill>
              <a:blip r:embed="rId2" cstate="print"/>
              <a:srcRect l="53195" t="32446" r="21304" b="57448"/>
              <a:stretch>
                <a:fillRect/>
              </a:stretch>
            </p:blipFill>
            <p:spPr bwMode="auto">
              <a:xfrm>
                <a:off x="30575" y="476"/>
                <a:ext cx="28194" cy="6286"/>
              </a:xfrm>
              <a:prstGeom prst="rect">
                <a:avLst/>
              </a:prstGeom>
              <a:noFill/>
            </p:spPr>
          </p:pic>
          <p:pic>
            <p:nvPicPr>
              <p:cNvPr id="345" name="Picture 345"/>
              <p:cNvPicPr>
                <a:picLocks noChangeAspect="1"/>
              </p:cNvPicPr>
              <p:nvPr/>
            </p:nvPicPr>
            <p:blipFill>
              <a:blip r:embed="rId2" cstate="print"/>
              <a:srcRect l="53271" t="45360" r="40096" b="44133"/>
              <a:stretch>
                <a:fillRect/>
              </a:stretch>
            </p:blipFill>
            <p:spPr bwMode="auto">
              <a:xfrm>
                <a:off x="0" y="9715"/>
                <a:ext cx="7334" cy="6572"/>
              </a:xfrm>
              <a:prstGeom prst="rect">
                <a:avLst/>
              </a:prstGeom>
              <a:noFill/>
            </p:spPr>
          </p:pic>
          <p:pic>
            <p:nvPicPr>
              <p:cNvPr id="346" name="Picture 346"/>
              <p:cNvPicPr>
                <a:picLocks noChangeAspect="1"/>
              </p:cNvPicPr>
              <p:nvPr/>
            </p:nvPicPr>
            <p:blipFill>
              <a:blip r:embed="rId2" cstate="print"/>
              <a:srcRect l="53429" t="58081" r="40376" b="31232"/>
              <a:stretch>
                <a:fillRect/>
              </a:stretch>
            </p:blipFill>
            <p:spPr bwMode="auto">
              <a:xfrm>
                <a:off x="10001" y="9715"/>
                <a:ext cx="6858" cy="6668"/>
              </a:xfrm>
              <a:prstGeom prst="rect">
                <a:avLst/>
              </a:prstGeom>
              <a:noFill/>
            </p:spPr>
          </p:pic>
          <p:pic>
            <p:nvPicPr>
              <p:cNvPr id="347" name="Picture 347"/>
              <p:cNvPicPr>
                <a:picLocks noChangeAspect="1"/>
              </p:cNvPicPr>
              <p:nvPr/>
            </p:nvPicPr>
            <p:blipFill>
              <a:blip r:embed="rId2" cstate="print"/>
              <a:srcRect l="53130" t="70975" r="21066" b="18086"/>
              <a:stretch>
                <a:fillRect/>
              </a:stretch>
            </p:blipFill>
            <p:spPr bwMode="auto">
              <a:xfrm>
                <a:off x="20669" y="9715"/>
                <a:ext cx="28289" cy="6763"/>
              </a:xfrm>
              <a:prstGeom prst="rect">
                <a:avLst/>
              </a:prstGeom>
              <a:noFill/>
            </p:spPr>
          </p:pic>
          <p:pic>
            <p:nvPicPr>
              <p:cNvPr id="348" name="Picture 348"/>
              <p:cNvPicPr>
                <a:picLocks noChangeAspect="1"/>
              </p:cNvPicPr>
              <p:nvPr/>
            </p:nvPicPr>
            <p:blipFill>
              <a:blip r:embed="rId2" cstate="print"/>
              <a:srcRect l="70895" t="55173" r="20760" b="31206"/>
              <a:stretch>
                <a:fillRect/>
              </a:stretch>
            </p:blipFill>
            <p:spPr bwMode="auto">
              <a:xfrm>
                <a:off x="7810" y="-1524"/>
                <a:ext cx="9239" cy="8477"/>
              </a:xfrm>
              <a:prstGeom prst="rect">
                <a:avLst/>
              </a:prstGeom>
              <a:noFill/>
            </p:spPr>
          </p:pic>
          <p:pic>
            <p:nvPicPr>
              <p:cNvPr id="349" name="Picture 349"/>
              <p:cNvPicPr>
                <a:picLocks noChangeAspect="1"/>
              </p:cNvPicPr>
              <p:nvPr/>
            </p:nvPicPr>
            <p:blipFill>
              <a:blip r:embed="rId2" cstate="print"/>
              <a:srcRect l="62717" t="19080" r="31203" b="69516"/>
              <a:stretch>
                <a:fillRect/>
              </a:stretch>
            </p:blipFill>
            <p:spPr bwMode="auto">
              <a:xfrm>
                <a:off x="52101" y="9429"/>
                <a:ext cx="6668" cy="7049"/>
              </a:xfrm>
              <a:prstGeom prst="rect">
                <a:avLst/>
              </a:prstGeom>
              <a:noFill/>
            </p:spPr>
          </p:pic>
          <p:pic>
            <p:nvPicPr>
              <p:cNvPr id="350" name="Picture 350"/>
              <p:cNvPicPr>
                <a:picLocks noChangeAspect="1"/>
              </p:cNvPicPr>
              <p:nvPr/>
            </p:nvPicPr>
            <p:blipFill>
              <a:blip r:embed="rId2" cstate="print"/>
              <a:srcRect l="72162" t="19234" r="20604" b="69516"/>
              <a:stretch>
                <a:fillRect/>
              </a:stretch>
            </p:blipFill>
            <p:spPr bwMode="auto">
              <a:xfrm>
                <a:off x="20097" y="285"/>
                <a:ext cx="7906" cy="6954"/>
              </a:xfrm>
              <a:prstGeom prst="rect">
                <a:avLst/>
              </a:prstGeom>
              <a:noFill/>
            </p:spPr>
          </p:pic>
        </p:grpSp>
      </p:grpSp>
      <p:sp>
        <p:nvSpPr>
          <p:cNvPr id="18" name="Rectangle 17"/>
          <p:cNvSpPr/>
          <p:nvPr/>
        </p:nvSpPr>
        <p:spPr>
          <a:xfrm>
            <a:off x="304800" y="4648200"/>
            <a:ext cx="4572000" cy="1754326"/>
          </a:xfrm>
          <a:prstGeom prst="rect">
            <a:avLst/>
          </a:prstGeom>
        </p:spPr>
        <p:txBody>
          <a:bodyPr>
            <a:spAutoFit/>
          </a:bodyPr>
          <a:lstStyle/>
          <a:p>
            <a:r>
              <a:rPr lang="en-GB" dirty="0" smtClean="0"/>
              <a:t>2. If cinema admission charges are too low, the owners will lose money. On the other hand, if they are too high, fewer people will attend and again the owner will lose money. A cinema must therefore charge a moderate price in order to stay profitable. </a:t>
            </a:r>
            <a:endParaRPr lang="en-GB" dirty="0"/>
          </a:p>
        </p:txBody>
      </p:sp>
      <p:sp>
        <p:nvSpPr>
          <p:cNvPr id="20" name="Rectangle 19"/>
          <p:cNvSpPr/>
          <p:nvPr/>
        </p:nvSpPr>
        <p:spPr>
          <a:xfrm>
            <a:off x="304800" y="2971800"/>
            <a:ext cx="4572000" cy="1477328"/>
          </a:xfrm>
          <a:prstGeom prst="rect">
            <a:avLst/>
          </a:prstGeom>
        </p:spPr>
        <p:txBody>
          <a:bodyPr>
            <a:spAutoFit/>
          </a:bodyPr>
          <a:lstStyle/>
          <a:p>
            <a:pPr lvl="0" fontAlgn="base">
              <a:spcBef>
                <a:spcPct val="0"/>
              </a:spcBef>
              <a:spcAft>
                <a:spcPts val="1000"/>
              </a:spcAft>
            </a:pPr>
            <a:r>
              <a:rPr lang="en-GB" dirty="0" smtClean="0">
                <a:latin typeface="Calibri" pitchFamily="34" charset="0"/>
                <a:cs typeface="Arial" pitchFamily="34" charset="0"/>
              </a:rPr>
              <a:t>1. After the concert there was a stunned silence. Then one person in the audience began to clap. Gradually, those around her joined in and soon everyone was applauding and cheering.</a:t>
            </a:r>
          </a:p>
        </p:txBody>
      </p:sp>
      <p:sp>
        <p:nvSpPr>
          <p:cNvPr id="21" name="Rectangle 20"/>
          <p:cNvSpPr/>
          <p:nvPr/>
        </p:nvSpPr>
        <p:spPr>
          <a:xfrm>
            <a:off x="4800600" y="3124200"/>
            <a:ext cx="4572000" cy="646331"/>
          </a:xfrm>
          <a:prstGeom prst="rect">
            <a:avLst/>
          </a:prstGeom>
        </p:spPr>
        <p:txBody>
          <a:bodyPr>
            <a:spAutoFit/>
          </a:bodyPr>
          <a:lstStyle/>
          <a:p>
            <a:r>
              <a:rPr lang="en-GB" dirty="0" smtClean="0">
                <a:cs typeface="Arial" pitchFamily="34" charset="0"/>
              </a:rPr>
              <a:t>3. Prices are now rising more slowly than at any time during the last five years</a:t>
            </a:r>
            <a:endParaRPr lang="en-GB" dirty="0"/>
          </a:p>
        </p:txBody>
      </p:sp>
      <p:sp>
        <p:nvSpPr>
          <p:cNvPr id="22" name="Rectangle 21"/>
          <p:cNvSpPr/>
          <p:nvPr/>
        </p:nvSpPr>
        <p:spPr>
          <a:xfrm>
            <a:off x="4876800" y="4724400"/>
            <a:ext cx="4572000" cy="923330"/>
          </a:xfrm>
          <a:prstGeom prst="rect">
            <a:avLst/>
          </a:prstGeom>
        </p:spPr>
        <p:txBody>
          <a:bodyPr>
            <a:spAutoFit/>
          </a:bodyPr>
          <a:lstStyle/>
          <a:p>
            <a:pPr lvl="0" fontAlgn="base"/>
            <a:r>
              <a:rPr lang="en-GB" dirty="0" smtClean="0">
                <a:cs typeface="Arial" pitchFamily="34" charset="0"/>
              </a:rPr>
              <a:t>4. In a running competition the one who </a:t>
            </a:r>
          </a:p>
          <a:p>
            <a:pPr lvl="0" fontAlgn="base"/>
            <a:r>
              <a:rPr lang="en-GB" dirty="0" smtClean="0">
                <a:cs typeface="Arial" pitchFamily="34" charset="0"/>
              </a:rPr>
              <a:t>runs the slowest will take the longest time</a:t>
            </a:r>
          </a:p>
          <a:p>
            <a:pPr lvl="0" fontAlgn="base"/>
            <a:r>
              <a:rPr lang="en-GB" dirty="0" smtClean="0">
                <a:cs typeface="Arial" pitchFamily="34" charset="0"/>
              </a:rPr>
              <a:t> to complete the race.</a:t>
            </a:r>
          </a:p>
        </p:txBody>
      </p:sp>
      <p:sp>
        <p:nvSpPr>
          <p:cNvPr id="23" name="TextBox 22"/>
          <p:cNvSpPr txBox="1"/>
          <p:nvPr/>
        </p:nvSpPr>
        <p:spPr>
          <a:xfrm>
            <a:off x="683568" y="332656"/>
            <a:ext cx="1584176" cy="461665"/>
          </a:xfrm>
          <a:prstGeom prst="rect">
            <a:avLst/>
          </a:prstGeom>
          <a:noFill/>
        </p:spPr>
        <p:txBody>
          <a:bodyPr wrap="square" rtlCol="0">
            <a:spAutoFit/>
          </a:bodyPr>
          <a:lstStyle/>
          <a:p>
            <a:r>
              <a:rPr lang="en-GB" sz="2400" b="1" dirty="0" smtClean="0"/>
              <a:t>Task 5</a:t>
            </a:r>
            <a:endParaRPr lang="en-GB" sz="2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Issues from task 5</a:t>
            </a:r>
            <a:endParaRPr lang="en-GB" dirty="0"/>
          </a:p>
        </p:txBody>
      </p:sp>
      <p:sp>
        <p:nvSpPr>
          <p:cNvPr id="3" name="Content Placeholder 2"/>
          <p:cNvSpPr>
            <a:spLocks noGrp="1"/>
          </p:cNvSpPr>
          <p:nvPr>
            <p:ph idx="1"/>
          </p:nvPr>
        </p:nvSpPr>
        <p:spPr>
          <a:xfrm>
            <a:off x="457200" y="1268760"/>
            <a:ext cx="8229600" cy="4857403"/>
          </a:xfrm>
        </p:spPr>
        <p:txBody>
          <a:bodyPr>
            <a:normAutofit fontScale="92500" lnSpcReduction="10000"/>
          </a:bodyPr>
          <a:lstStyle/>
          <a:p>
            <a:r>
              <a:rPr lang="en-US" dirty="0" smtClean="0"/>
              <a:t>combination of everyday and representational reasoning</a:t>
            </a:r>
          </a:p>
          <a:p>
            <a:r>
              <a:rPr lang="en-US" dirty="0"/>
              <a:t>d</a:t>
            </a:r>
            <a:r>
              <a:rPr lang="en-US" dirty="0" smtClean="0"/>
              <a:t>ifficulties: compound variables and not having 'time</a:t>
            </a:r>
            <a:r>
              <a:rPr lang="en-US" dirty="0"/>
              <a:t>' on the </a:t>
            </a:r>
            <a:r>
              <a:rPr lang="en-US" dirty="0" smtClean="0"/>
              <a:t>x-axis </a:t>
            </a:r>
          </a:p>
          <a:p>
            <a:r>
              <a:rPr lang="en-US" dirty="0"/>
              <a:t>n</a:t>
            </a:r>
            <a:r>
              <a:rPr lang="en-US" dirty="0" smtClean="0"/>
              <a:t>eed a sense </a:t>
            </a:r>
            <a:r>
              <a:rPr lang="en-US" dirty="0"/>
              <a:t>of </a:t>
            </a:r>
            <a:r>
              <a:rPr lang="en-US" dirty="0" err="1" smtClean="0"/>
              <a:t>covariation</a:t>
            </a:r>
            <a:r>
              <a:rPr lang="en-US" dirty="0"/>
              <a:t>:</a:t>
            </a:r>
            <a:r>
              <a:rPr lang="en-US" dirty="0" smtClean="0"/>
              <a:t> </a:t>
            </a:r>
            <a:r>
              <a:rPr lang="en-US" dirty="0"/>
              <a:t>'going up and </a:t>
            </a:r>
            <a:r>
              <a:rPr lang="en-US" dirty="0" smtClean="0"/>
              <a:t>down‘ and varying rate </a:t>
            </a:r>
            <a:r>
              <a:rPr lang="en-US" dirty="0"/>
              <a:t>of </a:t>
            </a:r>
            <a:r>
              <a:rPr lang="en-US" dirty="0" smtClean="0"/>
              <a:t>change</a:t>
            </a:r>
          </a:p>
          <a:p>
            <a:r>
              <a:rPr lang="en-US" dirty="0" smtClean="0"/>
              <a:t>in </a:t>
            </a:r>
            <a:r>
              <a:rPr lang="en-US" dirty="0"/>
              <a:t>Israel there was no overall progression that we could discern, the strongest success rate being in year </a:t>
            </a:r>
            <a:r>
              <a:rPr lang="en-US" dirty="0" smtClean="0"/>
              <a:t>10</a:t>
            </a:r>
          </a:p>
          <a:p>
            <a:r>
              <a:rPr lang="en-US" dirty="0" smtClean="0"/>
              <a:t>there was progress in success in England</a:t>
            </a:r>
          </a:p>
          <a:p>
            <a:pPr>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6: responses to statements</a:t>
            </a:r>
            <a:endParaRPr lang="en-GB" dirty="0"/>
          </a:p>
        </p:txBody>
      </p:sp>
      <p:sp>
        <p:nvSpPr>
          <p:cNvPr id="3" name="Content Placeholder 2"/>
          <p:cNvSpPr>
            <a:spLocks noGrp="1"/>
          </p:cNvSpPr>
          <p:nvPr>
            <p:ph idx="1"/>
          </p:nvPr>
        </p:nvSpPr>
        <p:spPr>
          <a:xfrm>
            <a:off x="457200" y="1219200"/>
            <a:ext cx="8229600" cy="4906963"/>
          </a:xfrm>
        </p:spPr>
        <p:txBody>
          <a:bodyPr>
            <a:normAutofit fontScale="77500" lnSpcReduction="20000"/>
          </a:bodyPr>
          <a:lstStyle/>
          <a:p>
            <a:pPr>
              <a:lnSpc>
                <a:spcPct val="120000"/>
              </a:lnSpc>
              <a:spcBef>
                <a:spcPts val="0"/>
              </a:spcBef>
            </a:pPr>
            <a:endParaRPr lang="en-GB" dirty="0"/>
          </a:p>
          <a:p>
            <a:pPr>
              <a:lnSpc>
                <a:spcPct val="120000"/>
              </a:lnSpc>
              <a:spcBef>
                <a:spcPts val="600"/>
              </a:spcBef>
            </a:pPr>
            <a:r>
              <a:rPr lang="en-GB" sz="3400" dirty="0"/>
              <a:t>I see functions as input/output machines, which receive some input and give an appropriate output. </a:t>
            </a:r>
          </a:p>
          <a:p>
            <a:pPr>
              <a:lnSpc>
                <a:spcPct val="120000"/>
              </a:lnSpc>
              <a:spcBef>
                <a:spcPts val="600"/>
              </a:spcBef>
            </a:pPr>
            <a:r>
              <a:rPr lang="en-GB" sz="3400" dirty="0"/>
              <a:t>I see function as a mapping of each element of one set to exactly one element of a second set. </a:t>
            </a:r>
          </a:p>
          <a:p>
            <a:pPr>
              <a:lnSpc>
                <a:spcPct val="120000"/>
              </a:lnSpc>
              <a:spcBef>
                <a:spcPts val="600"/>
              </a:spcBef>
            </a:pPr>
            <a:r>
              <a:rPr lang="en-GB" sz="3400" dirty="0"/>
              <a:t>Functions for me represent relations between variables. </a:t>
            </a:r>
          </a:p>
          <a:p>
            <a:pPr>
              <a:lnSpc>
                <a:spcPct val="120000"/>
              </a:lnSpc>
              <a:spcBef>
                <a:spcPts val="600"/>
              </a:spcBef>
            </a:pPr>
            <a:r>
              <a:rPr lang="en-GB" sz="3400" dirty="0"/>
              <a:t>A function shows how one variable changes in relation to another variable. </a:t>
            </a:r>
          </a:p>
          <a:p>
            <a:pPr>
              <a:lnSpc>
                <a:spcPct val="120000"/>
              </a:lnSpc>
              <a:spcBef>
                <a:spcPts val="600"/>
              </a:spcBef>
            </a:pPr>
            <a:r>
              <a:rPr lang="en-GB" sz="3400" dirty="0"/>
              <a:t>I see functions as expressions to calculate </a:t>
            </a:r>
            <a:r>
              <a:rPr lang="en-GB" sz="3400" i="1" dirty="0"/>
              <a:t>y</a:t>
            </a:r>
            <a:r>
              <a:rPr lang="en-GB" sz="3400" dirty="0"/>
              <a:t>-values from given x-values. For example, </a:t>
            </a:r>
            <a:r>
              <a:rPr lang="en-GB" sz="3400" i="1" dirty="0"/>
              <a:t>y = 4x + 7</a:t>
            </a:r>
            <a:r>
              <a:rPr lang="en-GB" sz="3400" dirty="0"/>
              <a:t>. </a:t>
            </a:r>
            <a:endParaRPr lang="en-GB" sz="3400" dirty="0" smtClean="0"/>
          </a:p>
          <a:p>
            <a:pPr>
              <a:buNone/>
            </a:pPr>
            <a:endParaRPr lang="en-GB"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219200"/>
            <a:ext cx="8229600" cy="4525963"/>
          </a:xfrm>
        </p:spPr>
        <p:txBody>
          <a:bodyPr>
            <a:normAutofit fontScale="92500" lnSpcReduction="10000"/>
          </a:bodyPr>
          <a:lstStyle/>
          <a:p>
            <a:endParaRPr lang="en-GB" dirty="0" smtClean="0"/>
          </a:p>
          <a:p>
            <a:r>
              <a:rPr lang="en-GB" dirty="0"/>
              <a:t>All functions fit X</a:t>
            </a:r>
            <a:r>
              <a:rPr lang="en-GB" dirty="0" smtClean="0"/>
              <a:t>’s </a:t>
            </a:r>
            <a:r>
              <a:rPr lang="en-GB" dirty="0"/>
              <a:t>description. 	</a:t>
            </a:r>
          </a:p>
          <a:p>
            <a:r>
              <a:rPr lang="en-GB" dirty="0"/>
              <a:t>Some functions fit X</a:t>
            </a:r>
            <a:r>
              <a:rPr lang="en-GB" dirty="0" smtClean="0"/>
              <a:t>’s </a:t>
            </a:r>
            <a:r>
              <a:rPr lang="en-GB" dirty="0"/>
              <a:t>description. 	</a:t>
            </a:r>
          </a:p>
          <a:p>
            <a:r>
              <a:rPr lang="en-GB" dirty="0"/>
              <a:t>X</a:t>
            </a:r>
            <a:r>
              <a:rPr lang="en-GB" dirty="0" smtClean="0"/>
              <a:t> </a:t>
            </a:r>
            <a:r>
              <a:rPr lang="en-GB" dirty="0"/>
              <a:t>is wrong. </a:t>
            </a:r>
            <a:endParaRPr lang="en-GB" dirty="0" smtClean="0"/>
          </a:p>
          <a:p>
            <a:r>
              <a:rPr lang="en-GB" dirty="0" smtClean="0"/>
              <a:t>Explanation</a:t>
            </a:r>
            <a:r>
              <a:rPr lang="en-GB" dirty="0"/>
              <a:t>	</a:t>
            </a:r>
            <a:r>
              <a:rPr lang="en-GB" dirty="0" smtClean="0"/>
              <a:t>……..</a:t>
            </a:r>
            <a:endParaRPr lang="en-GB" dirty="0"/>
          </a:p>
          <a:p>
            <a:pPr>
              <a:buNone/>
            </a:pPr>
            <a:endParaRPr lang="en-GB" dirty="0" smtClean="0"/>
          </a:p>
          <a:p>
            <a:endParaRPr lang="en-GB" dirty="0"/>
          </a:p>
          <a:p>
            <a:r>
              <a:rPr lang="en-GB" dirty="0" smtClean="0"/>
              <a:t>Now, after you have responded to these ideas, write what is a function for you </a:t>
            </a:r>
          </a:p>
          <a:p>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l="65928" t="24731" r="6854" b="13620"/>
          <a:stretch/>
        </p:blipFill>
        <p:spPr bwMode="auto">
          <a:xfrm>
            <a:off x="1923564" y="56477"/>
            <a:ext cx="5296871" cy="6745045"/>
          </a:xfrm>
          <a:prstGeom prst="rect">
            <a:avLst/>
          </a:prstGeom>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ext>
          </a:extLst>
        </p:spPr>
      </p:pic>
      <p:sp>
        <p:nvSpPr>
          <p:cNvPr id="3" name="TextBox 2"/>
          <p:cNvSpPr txBox="1"/>
          <p:nvPr/>
        </p:nvSpPr>
        <p:spPr>
          <a:xfrm>
            <a:off x="228600" y="1219200"/>
            <a:ext cx="1447800" cy="646331"/>
          </a:xfrm>
          <a:prstGeom prst="rect">
            <a:avLst/>
          </a:prstGeom>
          <a:noFill/>
        </p:spPr>
        <p:txBody>
          <a:bodyPr wrap="square" rtlCol="0">
            <a:spAutoFit/>
          </a:bodyPr>
          <a:lstStyle/>
          <a:p>
            <a:r>
              <a:rPr lang="en-GB" dirty="0" smtClean="0"/>
              <a:t>Task 6: UK data</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l="65928" t="24014" r="7258" b="15410"/>
          <a:stretch/>
        </p:blipFill>
        <p:spPr bwMode="auto">
          <a:xfrm>
            <a:off x="1960581" y="112955"/>
            <a:ext cx="5222838" cy="6632090"/>
          </a:xfrm>
          <a:prstGeom prst="rect">
            <a:avLst/>
          </a:prstGeom>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ext>
          </a:extLst>
        </p:spPr>
      </p:pic>
      <p:sp>
        <p:nvSpPr>
          <p:cNvPr id="4" name="TextBox 3"/>
          <p:cNvSpPr txBox="1"/>
          <p:nvPr/>
        </p:nvSpPr>
        <p:spPr>
          <a:xfrm>
            <a:off x="304800" y="1524000"/>
            <a:ext cx="1295400" cy="646331"/>
          </a:xfrm>
          <a:prstGeom prst="rect">
            <a:avLst/>
          </a:prstGeom>
          <a:noFill/>
        </p:spPr>
        <p:txBody>
          <a:bodyPr wrap="square" rtlCol="0">
            <a:spAutoFit/>
          </a:bodyPr>
          <a:lstStyle/>
          <a:p>
            <a:r>
              <a:rPr lang="en-GB" dirty="0" smtClean="0"/>
              <a:t>Task 6: Israel data</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nne\Downloads\gate (2).JPG"/>
          <p:cNvPicPr/>
          <p:nvPr/>
        </p:nvPicPr>
        <p:blipFill>
          <a:blip r:embed="rId2" cstate="print"/>
          <a:srcRect/>
          <a:stretch>
            <a:fillRect/>
          </a:stretch>
        </p:blipFill>
        <p:spPr bwMode="auto">
          <a:xfrm>
            <a:off x="838200" y="914400"/>
            <a:ext cx="70104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l="65928" t="24731" r="6854" b="51409"/>
          <a:stretch/>
        </p:blipFill>
        <p:spPr bwMode="auto">
          <a:xfrm>
            <a:off x="152400" y="381000"/>
            <a:ext cx="8991600" cy="5181600"/>
          </a:xfrm>
          <a:prstGeom prst="rect">
            <a:avLst/>
          </a:prstGeom>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457200"/>
            <a:ext cx="9144000" cy="4800600"/>
            <a:chOff x="1905000" y="56477"/>
            <a:chExt cx="5315435" cy="2325445"/>
          </a:xfrm>
        </p:grpSpPr>
        <p:pic>
          <p:nvPicPr>
            <p:cNvPr id="2" name="Picture 1"/>
            <p:cNvPicPr/>
            <p:nvPr/>
          </p:nvPicPr>
          <p:blipFill rotWithShape="1">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l="65928" t="24731" r="6854" b="70213"/>
            <a:stretch/>
          </p:blipFill>
          <p:spPr bwMode="auto">
            <a:xfrm>
              <a:off x="1923564" y="56477"/>
              <a:ext cx="5296871" cy="553123"/>
            </a:xfrm>
            <a:prstGeom prst="rect">
              <a:avLst/>
            </a:prstGeom>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ext>
            </a:extLst>
          </p:spPr>
        </p:pic>
        <p:pic>
          <p:nvPicPr>
            <p:cNvPr id="3" name="Picture 2"/>
            <p:cNvPicPr/>
            <p:nvPr/>
          </p:nvPicPr>
          <p:blipFill rotWithShape="1">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l="65928" t="71574" r="6854" b="13620"/>
            <a:stretch/>
          </p:blipFill>
          <p:spPr bwMode="auto">
            <a:xfrm>
              <a:off x="1905000" y="762000"/>
              <a:ext cx="5296871" cy="1619922"/>
            </a:xfrm>
            <a:prstGeom prst="rect">
              <a:avLst/>
            </a:prstGeom>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ext>
            </a:extLst>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l="65928" t="24014" r="7258" b="51962"/>
          <a:stretch/>
        </p:blipFill>
        <p:spPr bwMode="auto">
          <a:xfrm>
            <a:off x="76200" y="533400"/>
            <a:ext cx="9067800" cy="5410200"/>
          </a:xfrm>
          <a:prstGeom prst="rect">
            <a:avLst/>
          </a:prstGeom>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normAutofit fontScale="77500" lnSpcReduction="20000"/>
          </a:bodyPr>
          <a:lstStyle/>
          <a:p>
            <a:r>
              <a:rPr lang="en-US" dirty="0" smtClean="0"/>
              <a:t>Israeli </a:t>
            </a:r>
            <a:r>
              <a:rPr lang="en-US" dirty="0"/>
              <a:t>students </a:t>
            </a:r>
            <a:r>
              <a:rPr lang="en-US" dirty="0" smtClean="0"/>
              <a:t>less </a:t>
            </a:r>
            <a:r>
              <a:rPr lang="en-US" dirty="0"/>
              <a:t>likely to make progress in realistic graph-matching tasks than </a:t>
            </a:r>
            <a:r>
              <a:rPr lang="en-US" dirty="0" smtClean="0"/>
              <a:t>the English students</a:t>
            </a:r>
          </a:p>
          <a:p>
            <a:r>
              <a:rPr lang="en-US" dirty="0" smtClean="0"/>
              <a:t>English </a:t>
            </a:r>
            <a:r>
              <a:rPr lang="en-US" dirty="0"/>
              <a:t>students </a:t>
            </a:r>
            <a:r>
              <a:rPr lang="en-US" dirty="0" smtClean="0"/>
              <a:t>less </a:t>
            </a:r>
            <a:r>
              <a:rPr lang="en-US" dirty="0"/>
              <a:t>likely to enact the formal aspects of function </a:t>
            </a:r>
            <a:r>
              <a:rPr lang="en-US" dirty="0" smtClean="0"/>
              <a:t>understanding</a:t>
            </a:r>
          </a:p>
          <a:p>
            <a:r>
              <a:rPr lang="en-US" dirty="0" smtClean="0"/>
              <a:t>All </a:t>
            </a:r>
            <a:r>
              <a:rPr lang="en-US" dirty="0"/>
              <a:t>students displayed strengths in understanding rate of change, and in identifying key characteristics of graphs</a:t>
            </a:r>
            <a:r>
              <a:rPr lang="en-US" dirty="0" smtClean="0"/>
              <a:t>, </a:t>
            </a:r>
            <a:r>
              <a:rPr lang="en-US" i="1" dirty="0" smtClean="0"/>
              <a:t>whether formally taught or not</a:t>
            </a:r>
            <a:r>
              <a:rPr lang="en-US" dirty="0" smtClean="0"/>
              <a:t>. </a:t>
            </a:r>
          </a:p>
          <a:p>
            <a:r>
              <a:rPr lang="en-US" dirty="0" smtClean="0"/>
              <a:t>Worrying - </a:t>
            </a:r>
            <a:r>
              <a:rPr lang="en-US" dirty="0"/>
              <a:t>English students </a:t>
            </a:r>
            <a:r>
              <a:rPr lang="en-US" dirty="0" smtClean="0"/>
              <a:t>less </a:t>
            </a:r>
            <a:r>
              <a:rPr lang="en-US" dirty="0"/>
              <a:t>likely to be successful in constructing </a:t>
            </a:r>
            <a:r>
              <a:rPr lang="en-US" dirty="0" smtClean="0"/>
              <a:t>a linear </a:t>
            </a:r>
            <a:r>
              <a:rPr lang="en-US" dirty="0"/>
              <a:t>formula when data was presented in a non-sequential </a:t>
            </a:r>
            <a:r>
              <a:rPr lang="en-US" dirty="0" smtClean="0"/>
              <a:t>form</a:t>
            </a:r>
          </a:p>
          <a:p>
            <a:r>
              <a:rPr lang="en-US" dirty="0" smtClean="0"/>
              <a:t>Worrying – dominant ideas are very different: Israeli students having the idea of ‘relation’ which UK students seem fixed on ‘what you do’</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Key ideas arising through analysis of differences in response</a:t>
            </a:r>
            <a:endParaRPr lang="en-GB" dirty="0"/>
          </a:p>
        </p:txBody>
      </p:sp>
      <p:sp>
        <p:nvSpPr>
          <p:cNvPr id="3" name="Content Placeholder 2"/>
          <p:cNvSpPr>
            <a:spLocks noGrp="1"/>
          </p:cNvSpPr>
          <p:nvPr>
            <p:ph idx="1"/>
          </p:nvPr>
        </p:nvSpPr>
        <p:spPr/>
        <p:txBody>
          <a:bodyPr>
            <a:normAutofit fontScale="92500" lnSpcReduction="20000"/>
          </a:bodyPr>
          <a:lstStyle/>
          <a:p>
            <a:r>
              <a:rPr lang="en-US" dirty="0"/>
              <a:t>identification of </a:t>
            </a:r>
            <a:r>
              <a:rPr lang="en-US" dirty="0" smtClean="0"/>
              <a:t>variables:</a:t>
            </a:r>
          </a:p>
          <a:p>
            <a:pPr lvl="1"/>
            <a:r>
              <a:rPr lang="en-US" dirty="0" smtClean="0"/>
              <a:t>discrete and continuous</a:t>
            </a:r>
          </a:p>
          <a:p>
            <a:pPr lvl="1"/>
            <a:r>
              <a:rPr lang="en-US" dirty="0" smtClean="0"/>
              <a:t>simple or compound</a:t>
            </a:r>
          </a:p>
          <a:p>
            <a:r>
              <a:rPr lang="en-US" dirty="0" smtClean="0"/>
              <a:t>identifying relations between variables</a:t>
            </a:r>
          </a:p>
          <a:p>
            <a:r>
              <a:rPr lang="en-US" dirty="0" err="1" smtClean="0"/>
              <a:t>recognising</a:t>
            </a:r>
            <a:r>
              <a:rPr lang="en-US" dirty="0" smtClean="0"/>
              <a:t> </a:t>
            </a:r>
            <a:r>
              <a:rPr lang="en-US" dirty="0" err="1" smtClean="0"/>
              <a:t>covariation</a:t>
            </a:r>
            <a:endParaRPr lang="en-US" dirty="0" smtClean="0"/>
          </a:p>
          <a:p>
            <a:r>
              <a:rPr lang="en-US" dirty="0" smtClean="0"/>
              <a:t>using correspondence reasoning</a:t>
            </a:r>
          </a:p>
          <a:p>
            <a:r>
              <a:rPr lang="en-US" dirty="0" smtClean="0"/>
              <a:t>using </a:t>
            </a:r>
            <a:r>
              <a:rPr lang="en-US" dirty="0" err="1" smtClean="0"/>
              <a:t>covariation</a:t>
            </a:r>
            <a:r>
              <a:rPr lang="en-US" dirty="0" smtClean="0"/>
              <a:t> reasoning</a:t>
            </a:r>
          </a:p>
          <a:p>
            <a:r>
              <a:rPr lang="en-US" dirty="0" smtClean="0"/>
              <a:t>important role of rate of change</a:t>
            </a:r>
            <a:endParaRPr lang="en-GB" dirty="0" smtClean="0"/>
          </a:p>
          <a:p>
            <a:r>
              <a:rPr lang="en-GB" dirty="0" smtClean="0"/>
              <a:t>when and how to introduced formal expressions and keep using them</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nne\Pictures\Capture.PNG"/>
          <p:cNvPicPr>
            <a:picLocks noChangeAspect="1" noChangeArrowheads="1"/>
          </p:cNvPicPr>
          <p:nvPr/>
        </p:nvPicPr>
        <p:blipFill>
          <a:blip r:embed="rId2" cstate="print"/>
          <a:srcRect l="6250" t="17378" r="41250" b="43010"/>
          <a:stretch>
            <a:fillRect/>
          </a:stretch>
        </p:blipFill>
        <p:spPr bwMode="auto">
          <a:xfrm>
            <a:off x="609600" y="1295400"/>
            <a:ext cx="8252012" cy="4419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School textbooks</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Mêlée of: equation/graph/formula/function</a:t>
            </a:r>
          </a:p>
          <a:p>
            <a:r>
              <a:rPr lang="en-GB" dirty="0" smtClean="0"/>
              <a:t>“A function uses a rule”</a:t>
            </a:r>
          </a:p>
          <a:p>
            <a:r>
              <a:rPr lang="en-GB" dirty="0" smtClean="0"/>
              <a:t>“An equation contains an equals sign and an unknown number” </a:t>
            </a:r>
          </a:p>
          <a:p>
            <a:r>
              <a:rPr lang="en-GB" dirty="0" smtClean="0"/>
              <a:t>Represent functions as sequences of operations</a:t>
            </a:r>
          </a:p>
          <a:p>
            <a:r>
              <a:rPr lang="en-GB" dirty="0" smtClean="0"/>
              <a:t>“Functions have inverses”</a:t>
            </a:r>
          </a:p>
          <a:p>
            <a:r>
              <a:rPr lang="en-GB" dirty="0" smtClean="0"/>
              <a:t>“Functions represent real-life events”</a:t>
            </a:r>
          </a:p>
          <a:p>
            <a:r>
              <a:rPr lang="en-GB" dirty="0" smtClean="0"/>
              <a:t>“A rule that gives a unique output for a given input. The rule is usually written as an equation”</a:t>
            </a:r>
          </a:p>
          <a:p>
            <a:r>
              <a:rPr lang="en-GB" dirty="0" smtClean="0"/>
              <a:t>Function machine</a:t>
            </a:r>
          </a:p>
          <a:p>
            <a:r>
              <a:rPr lang="en-GB" dirty="0" smtClean="0"/>
              <a:t>Where does the word first appear?  Are uses and descriptions consistent throughout the learning management system (textbook or online resource suite?)</a:t>
            </a:r>
          </a:p>
          <a:p>
            <a:r>
              <a:rPr lang="en-AU" dirty="0" smtClean="0"/>
              <a:t>“When solving linear equations, if there are brackets you should always expand them first”:  6(x + 2) = 18</a:t>
            </a:r>
            <a:endParaRPr lang="en-GB" dirty="0" smtClean="0"/>
          </a:p>
          <a:p>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More textbooks …</a:t>
            </a:r>
            <a:endParaRPr lang="en-GB" dirty="0"/>
          </a:p>
        </p:txBody>
      </p:sp>
      <p:sp>
        <p:nvSpPr>
          <p:cNvPr id="3" name="Content Placeholder 2"/>
          <p:cNvSpPr>
            <a:spLocks noGrp="1"/>
          </p:cNvSpPr>
          <p:nvPr>
            <p:ph idx="1"/>
          </p:nvPr>
        </p:nvSpPr>
        <p:spPr>
          <a:xfrm>
            <a:off x="457200" y="1143000"/>
            <a:ext cx="8229600" cy="4983163"/>
          </a:xfrm>
        </p:spPr>
        <p:txBody>
          <a:bodyPr>
            <a:normAutofit fontScale="92500" lnSpcReduction="20000"/>
          </a:bodyPr>
          <a:lstStyle/>
          <a:p>
            <a:endParaRPr lang="en-AU" dirty="0" smtClean="0"/>
          </a:p>
          <a:p>
            <a:r>
              <a:rPr lang="en-AU" dirty="0" smtClean="0"/>
              <a:t>“A function is a way of expressing a relationship between two sets of values”</a:t>
            </a:r>
          </a:p>
          <a:p>
            <a:r>
              <a:rPr lang="en-AU" dirty="0" smtClean="0"/>
              <a:t>“A function is a rule that assigns to each </a:t>
            </a:r>
            <a:r>
              <a:rPr lang="en-AU" i="1" dirty="0" smtClean="0"/>
              <a:t>x</a:t>
            </a:r>
            <a:r>
              <a:rPr lang="en-AU" dirty="0" smtClean="0"/>
              <a:t> in A </a:t>
            </a:r>
            <a:r>
              <a:rPr lang="en-AU" dirty="0" err="1" smtClean="0"/>
              <a:t>a</a:t>
            </a:r>
            <a:r>
              <a:rPr lang="en-AU" dirty="0" smtClean="0"/>
              <a:t> unique element </a:t>
            </a:r>
            <a:r>
              <a:rPr lang="en-AU" i="1" dirty="0" smtClean="0"/>
              <a:t>y</a:t>
            </a:r>
            <a:r>
              <a:rPr lang="en-AU" dirty="0" smtClean="0"/>
              <a:t> in B”</a:t>
            </a:r>
          </a:p>
          <a:p>
            <a:r>
              <a:rPr lang="en-AU" dirty="0" smtClean="0"/>
              <a:t>“A function is a set of numbers that map to one another: “there are two methods”:</a:t>
            </a:r>
          </a:p>
          <a:p>
            <a:pPr lvl="1"/>
            <a:r>
              <a:rPr lang="en-AU" dirty="0" smtClean="0"/>
              <a:t>look at inputs as term numbers of a sequence and the outputs as the sequence terms and find the general term</a:t>
            </a:r>
          </a:p>
          <a:p>
            <a:pPr lvl="1"/>
            <a:r>
              <a:rPr lang="en-AU" dirty="0" smtClean="0"/>
              <a:t>look at inputs as </a:t>
            </a:r>
            <a:r>
              <a:rPr lang="en-AU" i="1" dirty="0" smtClean="0"/>
              <a:t>x</a:t>
            </a:r>
            <a:r>
              <a:rPr lang="en-AU" dirty="0" smtClean="0"/>
              <a:t>-coordinates and outputs as </a:t>
            </a:r>
            <a:r>
              <a:rPr lang="en-AU" i="1" dirty="0" smtClean="0"/>
              <a:t>y</a:t>
            </a:r>
            <a:r>
              <a:rPr lang="en-AU" dirty="0" smtClean="0"/>
              <a:t>-coordinates, plot a graph and hence find the function”</a:t>
            </a:r>
          </a:p>
          <a:p>
            <a:pPr>
              <a:buNone/>
            </a:pPr>
            <a:endParaRPr lang="en-GB"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School textbook definitions of function in UK</a:t>
            </a:r>
            <a:endParaRPr lang="en-GB" dirty="0"/>
          </a:p>
        </p:txBody>
      </p:sp>
      <p:sp>
        <p:nvSpPr>
          <p:cNvPr id="3" name="Content Placeholder 2"/>
          <p:cNvSpPr>
            <a:spLocks noGrp="1"/>
          </p:cNvSpPr>
          <p:nvPr>
            <p:ph idx="1"/>
          </p:nvPr>
        </p:nvSpPr>
        <p:spPr/>
        <p:txBody>
          <a:bodyPr>
            <a:normAutofit/>
          </a:bodyPr>
          <a:lstStyle/>
          <a:p>
            <a:pPr lvl="1">
              <a:buNone/>
            </a:pPr>
            <a:r>
              <a:rPr lang="en-AU" dirty="0" smtClean="0"/>
              <a:t>Over-simplistic and limiting </a:t>
            </a:r>
            <a:endParaRPr lang="en-GB" dirty="0" smtClean="0"/>
          </a:p>
          <a:p>
            <a:pPr lvl="1">
              <a:buNone/>
            </a:pPr>
            <a:r>
              <a:rPr lang="en-AU" dirty="0" smtClean="0"/>
              <a:t>Confuse representation with function </a:t>
            </a:r>
          </a:p>
          <a:p>
            <a:pPr lvl="1">
              <a:buNone/>
            </a:pPr>
            <a:r>
              <a:rPr lang="en-AU" dirty="0" smtClean="0"/>
              <a:t>Only apply to either discrete (sequential) or continuous data</a:t>
            </a:r>
          </a:p>
          <a:p>
            <a:pPr lvl="1">
              <a:buNone/>
            </a:pPr>
            <a:r>
              <a:rPr lang="en-AU" dirty="0" smtClean="0"/>
              <a:t>Do not focus on underlying relationships</a:t>
            </a:r>
          </a:p>
          <a:p>
            <a:pPr lvl="1">
              <a:buNone/>
            </a:pPr>
            <a:r>
              <a:rPr lang="en-AU" dirty="0" smtClean="0"/>
              <a:t>Do not connect to what students might already know about functions</a:t>
            </a:r>
            <a:endParaRPr lang="en-GB"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Standard limitations of the function concept</a:t>
            </a:r>
            <a:endParaRPr lang="en-GB" dirty="0"/>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r>
              <a:rPr lang="en-GB" dirty="0" smtClean="0"/>
              <a:t>The graph of a function is regular and systematic </a:t>
            </a:r>
          </a:p>
          <a:p>
            <a:r>
              <a:rPr lang="en-GB" dirty="0" smtClean="0"/>
              <a:t>A function must be a one-to-one correspondence</a:t>
            </a:r>
          </a:p>
          <a:p>
            <a:r>
              <a:rPr lang="en-GB" dirty="0" smtClean="0"/>
              <a:t>The correspondence defining a function should be systematic and established by a rule; arbitrary correspondences are not functions</a:t>
            </a:r>
          </a:p>
          <a:p>
            <a:r>
              <a:rPr lang="en-GB" dirty="0" smtClean="0"/>
              <a:t>The function must have an algebraic expression, formula, or equation; it is a manipulation carried out on the independent variable in order to obtain the dependent variable</a:t>
            </a:r>
          </a:p>
          <a:p>
            <a:r>
              <a:rPr lang="en-GB" dirty="0" smtClean="0"/>
              <a:t>A function has two representations, a graphical one (either a curve in a Cartesian plane or an arrow diagram) and a symbolic one given by </a:t>
            </a:r>
            <a:r>
              <a:rPr lang="en-GB" i="1" dirty="0" smtClean="0"/>
              <a:t>y = …</a:t>
            </a:r>
          </a:p>
          <a:p>
            <a:r>
              <a:rPr lang="en-GB" dirty="0" smtClean="0"/>
              <a:t>A function cannot have more than one rule; a piece-wise function is more than one function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nne\Downloads\gate (2).JPG"/>
          <p:cNvPicPr/>
          <p:nvPr/>
        </p:nvPicPr>
        <p:blipFill>
          <a:blip r:embed="rId2" cstate="print"/>
          <a:srcRect/>
          <a:stretch>
            <a:fillRect/>
          </a:stretch>
        </p:blipFill>
        <p:spPr bwMode="auto">
          <a:xfrm rot="10800000">
            <a:off x="914399" y="838200"/>
            <a:ext cx="7162800" cy="5181600"/>
          </a:xfrm>
          <a:prstGeom prst="rect">
            <a:avLst/>
          </a:prstGeom>
          <a:noFill/>
          <a:ln w="9525">
            <a:noFill/>
            <a:miter lim="800000"/>
            <a:headEnd/>
            <a:tailEnd/>
          </a:ln>
        </p:spPr>
      </p:pic>
      <p:cxnSp>
        <p:nvCxnSpPr>
          <p:cNvPr id="4" name="Straight Connector 3"/>
          <p:cNvCxnSpPr/>
          <p:nvPr/>
        </p:nvCxnSpPr>
        <p:spPr>
          <a:xfrm>
            <a:off x="2209800" y="457200"/>
            <a:ext cx="1676400" cy="426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3124200" y="1295400"/>
            <a:ext cx="2514600" cy="251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teacher views</a:t>
            </a:r>
            <a:endParaRPr lang="en-GB" dirty="0"/>
          </a:p>
        </p:txBody>
      </p:sp>
      <p:sp>
        <p:nvSpPr>
          <p:cNvPr id="3" name="Content Placeholder 2"/>
          <p:cNvSpPr>
            <a:spLocks noGrp="1"/>
          </p:cNvSpPr>
          <p:nvPr>
            <p:ph idx="1"/>
          </p:nvPr>
        </p:nvSpPr>
        <p:spPr/>
        <p:txBody>
          <a:bodyPr>
            <a:normAutofit fontScale="85000" lnSpcReduction="10000"/>
          </a:bodyPr>
          <a:lstStyle/>
          <a:p>
            <a:r>
              <a:rPr lang="en-AU" dirty="0" smtClean="0"/>
              <a:t>'this book makes the fundamental confusion between discrete and continuous data and mappings' </a:t>
            </a:r>
          </a:p>
          <a:p>
            <a:r>
              <a:rPr lang="en-AU" dirty="0" smtClean="0"/>
              <a:t>'this is why I don't ever talk about mappings' </a:t>
            </a:r>
          </a:p>
          <a:p>
            <a:r>
              <a:rPr lang="en-AU" dirty="0" smtClean="0"/>
              <a:t>Mapping diagrams give misleading visual images </a:t>
            </a:r>
          </a:p>
          <a:p>
            <a:r>
              <a:rPr lang="en-AU" dirty="0" smtClean="0"/>
              <a:t>Using the word 'function' for linear is ‘a bit pointless’ because you do not need to discuss domain and range </a:t>
            </a:r>
          </a:p>
          <a:p>
            <a:r>
              <a:rPr lang="en-AU" dirty="0" smtClean="0"/>
              <a:t>Linda said she does not use the word ‘function’ until it is necessary to describe a collection of graphs or even until they being to talk about 'functions of functions’</a:t>
            </a:r>
            <a:endParaRPr lang="en-GB"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Maverick book ……..</a:t>
            </a:r>
            <a:endParaRPr lang="en-GB" dirty="0"/>
          </a:p>
        </p:txBody>
      </p:sp>
      <p:sp>
        <p:nvSpPr>
          <p:cNvPr id="5" name="Content Placeholder 4"/>
          <p:cNvSpPr>
            <a:spLocks noGrp="1"/>
          </p:cNvSpPr>
          <p:nvPr>
            <p:ph idx="1"/>
          </p:nvPr>
        </p:nvSpPr>
        <p:spPr/>
        <p:txBody>
          <a:bodyPr>
            <a:normAutofit fontScale="92500" lnSpcReduction="20000"/>
          </a:bodyPr>
          <a:lstStyle/>
          <a:p>
            <a:r>
              <a:rPr lang="en-GB" dirty="0" smtClean="0"/>
              <a:t>“A mathematical </a:t>
            </a:r>
            <a:r>
              <a:rPr lang="en-GB" i="1" dirty="0" smtClean="0"/>
              <a:t>function</a:t>
            </a:r>
            <a:r>
              <a:rPr lang="en-GB" dirty="0" smtClean="0"/>
              <a:t> is, roughly speaking, a recipe for taking one or more values and spitting out another. They’re a big deal, mathematically speaking: being able to talk about functions in the abstract, without explaining what the recipe is, means you can do interesting things with graphs and calculus without getting bogged down in the details. For example, if you compare the graph of with the graph of , you can say, ‘The graph has moved two units to the right’ without caring whether the function is quadratic, reciprocal, trigonometric or other.”</a:t>
            </a:r>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Eye Gaze Generalisation Study</a:t>
            </a:r>
            <a:endParaRPr lang="en-GB" dirty="0"/>
          </a:p>
        </p:txBody>
      </p:sp>
      <p:sp>
        <p:nvSpPr>
          <p:cNvPr id="3" name="Content Placeholder 2"/>
          <p:cNvSpPr>
            <a:spLocks noGrp="1"/>
          </p:cNvSpPr>
          <p:nvPr>
            <p:ph idx="1"/>
          </p:nvPr>
        </p:nvSpPr>
        <p:spPr/>
        <p:txBody>
          <a:bodyPr/>
          <a:lstStyle/>
          <a:p>
            <a:pPr>
              <a:buNone/>
            </a:pPr>
            <a:r>
              <a:rPr lang="en-GB" dirty="0" smtClean="0"/>
              <a:t>Dave Hewitt</a:t>
            </a:r>
          </a:p>
          <a:p>
            <a:pPr>
              <a:buNone/>
            </a:pPr>
            <a:r>
              <a:rPr lang="en-GB" dirty="0" smtClean="0"/>
              <a:t>Irene Biza</a:t>
            </a:r>
          </a:p>
          <a:p>
            <a:pPr>
              <a:buNone/>
            </a:pPr>
            <a:r>
              <a:rPr lang="en-GB" dirty="0" smtClean="0"/>
              <a:t>Anne Watson</a:t>
            </a:r>
          </a:p>
          <a:p>
            <a:pPr>
              <a:buNone/>
            </a:pPr>
            <a:r>
              <a:rPr lang="en-GB" dirty="0" smtClean="0"/>
              <a:t>John Mason</a:t>
            </a:r>
          </a:p>
          <a:p>
            <a:pPr>
              <a:buNone/>
            </a:pPr>
            <a:endParaRPr lang="en-GB" dirty="0" smtClean="0"/>
          </a:p>
          <a:p>
            <a:pPr marL="0">
              <a:buNone/>
            </a:pPr>
            <a:r>
              <a:rPr lang="en-GB" dirty="0" smtClean="0"/>
              <a:t>Maths-related undergraduates generalising linear and quadratic functions from sequential data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3810000" y="1600200"/>
            <a:ext cx="4395047" cy="3194050"/>
          </a:xfrm>
          <a:prstGeom prst="rect">
            <a:avLst/>
          </a:prstGeom>
          <a:noFill/>
          <a:ln w="9525">
            <a:solidFill>
              <a:schemeClr val="tx1"/>
            </a:solid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1219200" y="5105400"/>
            <a:ext cx="6029325" cy="1347377"/>
          </a:xfrm>
          <a:prstGeom prst="rect">
            <a:avLst/>
          </a:prstGeom>
          <a:noFill/>
          <a:ln w="9525">
            <a:solidFill>
              <a:schemeClr val="tx1"/>
            </a:solid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609600" y="457201"/>
            <a:ext cx="2667000" cy="4419600"/>
          </a:xfrm>
          <a:prstGeom prst="rect">
            <a:avLst/>
          </a:prstGeom>
          <a:noFill/>
          <a:ln w="9525">
            <a:noFill/>
            <a:miter lim="800000"/>
            <a:headEnd/>
            <a:tailEnd/>
          </a:ln>
        </p:spPr>
      </p:pic>
      <p:sp>
        <p:nvSpPr>
          <p:cNvPr id="5" name="TextBox 4"/>
          <p:cNvSpPr txBox="1"/>
          <p:nvPr/>
        </p:nvSpPr>
        <p:spPr>
          <a:xfrm>
            <a:off x="3810000" y="609600"/>
            <a:ext cx="4114800" cy="646331"/>
          </a:xfrm>
          <a:prstGeom prst="rect">
            <a:avLst/>
          </a:prstGeom>
          <a:noFill/>
          <a:ln>
            <a:solidFill>
              <a:schemeClr val="tx1"/>
            </a:solidFill>
          </a:ln>
        </p:spPr>
        <p:txBody>
          <a:bodyPr wrap="square" rtlCol="0">
            <a:spAutoFit/>
          </a:bodyPr>
          <a:lstStyle/>
          <a:p>
            <a:r>
              <a:rPr lang="en-GB" sz="3600" b="1" dirty="0" smtClean="0"/>
              <a:t>Data presentations</a:t>
            </a:r>
            <a:endParaRPr lang="en-GB"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Tentative findings</a:t>
            </a:r>
            <a:endParaRPr lang="en-GB" dirty="0"/>
          </a:p>
        </p:txBody>
      </p:sp>
      <p:sp>
        <p:nvSpPr>
          <p:cNvPr id="3" name="Content Placeholder 2"/>
          <p:cNvSpPr>
            <a:spLocks noGrp="1"/>
          </p:cNvSpPr>
          <p:nvPr>
            <p:ph idx="1"/>
          </p:nvPr>
        </p:nvSpPr>
        <p:spPr/>
        <p:txBody>
          <a:bodyPr/>
          <a:lstStyle/>
          <a:p>
            <a:r>
              <a:rPr lang="en-GB" dirty="0" smtClean="0"/>
              <a:t>Linear functions from tabular data: </a:t>
            </a:r>
          </a:p>
          <a:p>
            <a:pPr lvl="1"/>
            <a:r>
              <a:rPr lang="en-GB" dirty="0" smtClean="0"/>
              <a:t>Check differences, check early terms</a:t>
            </a:r>
          </a:p>
          <a:p>
            <a:pPr lvl="1"/>
            <a:r>
              <a:rPr lang="en-GB" dirty="0" smtClean="0"/>
              <a:t>Some had no method</a:t>
            </a:r>
          </a:p>
          <a:p>
            <a:pPr lvl="1"/>
            <a:r>
              <a:rPr lang="en-GB" dirty="0" smtClean="0"/>
              <a:t>Very few checked independent variable</a:t>
            </a:r>
          </a:p>
          <a:p>
            <a:r>
              <a:rPr lang="en-GB" dirty="0" smtClean="0"/>
              <a:t>Quadratic functions from linear data:</a:t>
            </a:r>
          </a:p>
          <a:p>
            <a:pPr lvl="1"/>
            <a:r>
              <a:rPr lang="en-GB" dirty="0" smtClean="0"/>
              <a:t>Check differences</a:t>
            </a:r>
          </a:p>
          <a:p>
            <a:pPr lvl="1"/>
            <a:r>
              <a:rPr lang="en-GB" dirty="0" smtClean="0"/>
              <a:t>Announce difference pattern</a:t>
            </a:r>
          </a:p>
          <a:p>
            <a:pPr lvl="1"/>
            <a:r>
              <a:rPr lang="en-GB" dirty="0" smtClean="0"/>
              <a:t>Get stuck!  OR  deduce deviations from x</a:t>
            </a:r>
            <a:r>
              <a:rPr lang="en-GB" baseline="30000" dirty="0" smtClean="0"/>
              <a:t>2</a:t>
            </a:r>
            <a:endParaRPr lang="en-GB" dirty="0" smtClean="0"/>
          </a:p>
          <a:p>
            <a:pPr lvl="1"/>
            <a:endParaRPr lang="en-GB" dirty="0" smtClean="0"/>
          </a:p>
          <a:p>
            <a:pPr lvl="1">
              <a:buNone/>
            </a:pPr>
            <a:endParaRPr lang="en-GB" dirty="0" smtClean="0"/>
          </a:p>
          <a:p>
            <a:pPr lvl="1">
              <a:buNone/>
            </a:pPr>
            <a:endParaRPr lang="en-GB" dirty="0" smtClean="0"/>
          </a:p>
          <a:p>
            <a:pPr lvl="1"/>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371600" y="685798"/>
          <a:ext cx="5486400" cy="4953004"/>
        </p:xfrm>
        <a:graphic>
          <a:graphicData uri="http://schemas.openxmlformats.org/drawingml/2006/table">
            <a:tbl>
              <a:tblPr/>
              <a:tblGrid>
                <a:gridCol w="2851379"/>
                <a:gridCol w="2635021"/>
              </a:tblGrid>
              <a:tr h="707572">
                <a:tc>
                  <a:txBody>
                    <a:bodyPr/>
                    <a:lstStyle/>
                    <a:p>
                      <a:pPr algn="ctr">
                        <a:lnSpc>
                          <a:spcPct val="115000"/>
                        </a:lnSpc>
                        <a:spcAft>
                          <a:spcPts val="0"/>
                        </a:spcAft>
                      </a:pPr>
                      <a:r>
                        <a:rPr lang="en-GB" sz="2800" b="1" i="1" dirty="0">
                          <a:latin typeface="Calibri"/>
                          <a:ea typeface="Calibri"/>
                          <a:cs typeface="Calibri"/>
                        </a:rPr>
                        <a:t>x</a:t>
                      </a:r>
                      <a:endParaRPr lang="en-GB" sz="2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b="1" i="1" dirty="0">
                          <a:latin typeface="Calibri"/>
                          <a:ea typeface="Calibri"/>
                          <a:cs typeface="Calibri"/>
                        </a:rPr>
                        <a:t>y</a:t>
                      </a:r>
                      <a:endParaRPr lang="en-GB" sz="2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7572">
                <a:tc>
                  <a:txBody>
                    <a:bodyPr/>
                    <a:lstStyle/>
                    <a:p>
                      <a:pPr algn="ctr">
                        <a:lnSpc>
                          <a:spcPct val="115000"/>
                        </a:lnSpc>
                        <a:spcAft>
                          <a:spcPts val="0"/>
                        </a:spcAft>
                      </a:pPr>
                      <a:r>
                        <a:rPr lang="en-GB" sz="2800" b="1" dirty="0">
                          <a:latin typeface="Calibri"/>
                          <a:ea typeface="Calibri"/>
                          <a:cs typeface="Calibri"/>
                        </a:rPr>
                        <a:t>1</a:t>
                      </a:r>
                      <a:endParaRPr lang="en-GB" sz="2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b="1" dirty="0">
                          <a:latin typeface="Calibri"/>
                          <a:ea typeface="Calibri"/>
                          <a:cs typeface="Calibri"/>
                        </a:rPr>
                        <a:t>-2</a:t>
                      </a:r>
                      <a:endParaRPr lang="en-GB" sz="2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7572">
                <a:tc>
                  <a:txBody>
                    <a:bodyPr/>
                    <a:lstStyle/>
                    <a:p>
                      <a:pPr algn="ctr">
                        <a:lnSpc>
                          <a:spcPct val="115000"/>
                        </a:lnSpc>
                        <a:spcAft>
                          <a:spcPts val="0"/>
                        </a:spcAft>
                      </a:pPr>
                      <a:r>
                        <a:rPr lang="en-GB" sz="2800" b="1" dirty="0">
                          <a:latin typeface="Calibri"/>
                          <a:ea typeface="Calibri"/>
                          <a:cs typeface="Calibri"/>
                        </a:rPr>
                        <a:t>2</a:t>
                      </a:r>
                      <a:endParaRPr lang="en-GB" sz="2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b="1" dirty="0">
                          <a:latin typeface="Calibri"/>
                          <a:ea typeface="Calibri"/>
                          <a:cs typeface="Calibri"/>
                        </a:rPr>
                        <a:t>0</a:t>
                      </a:r>
                      <a:endParaRPr lang="en-GB" sz="2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7572">
                <a:tc>
                  <a:txBody>
                    <a:bodyPr/>
                    <a:lstStyle/>
                    <a:p>
                      <a:pPr algn="ctr">
                        <a:lnSpc>
                          <a:spcPct val="115000"/>
                        </a:lnSpc>
                        <a:spcAft>
                          <a:spcPts val="0"/>
                        </a:spcAft>
                      </a:pPr>
                      <a:r>
                        <a:rPr lang="en-GB" sz="2800" b="1" dirty="0">
                          <a:latin typeface="Calibri"/>
                          <a:ea typeface="Calibri"/>
                          <a:cs typeface="Calibri"/>
                        </a:rPr>
                        <a:t>3</a:t>
                      </a:r>
                      <a:endParaRPr lang="en-GB" sz="2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b="1" dirty="0">
                          <a:latin typeface="Calibri"/>
                          <a:ea typeface="Calibri"/>
                          <a:cs typeface="Calibri"/>
                        </a:rPr>
                        <a:t>4</a:t>
                      </a:r>
                      <a:endParaRPr lang="en-GB" sz="2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7572">
                <a:tc>
                  <a:txBody>
                    <a:bodyPr/>
                    <a:lstStyle/>
                    <a:p>
                      <a:pPr algn="ctr">
                        <a:lnSpc>
                          <a:spcPct val="115000"/>
                        </a:lnSpc>
                        <a:spcAft>
                          <a:spcPts val="0"/>
                        </a:spcAft>
                      </a:pPr>
                      <a:r>
                        <a:rPr lang="en-GB" sz="2800" b="1">
                          <a:latin typeface="Calibri"/>
                          <a:ea typeface="Calibri"/>
                          <a:cs typeface="Calibri"/>
                        </a:rPr>
                        <a:t>4</a:t>
                      </a:r>
                      <a:endParaRPr lang="en-GB" sz="2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b="1" dirty="0">
                          <a:latin typeface="Calibri"/>
                          <a:ea typeface="Calibri"/>
                          <a:cs typeface="Calibri"/>
                        </a:rPr>
                        <a:t>10</a:t>
                      </a:r>
                      <a:endParaRPr lang="en-GB" sz="2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7572">
                <a:tc>
                  <a:txBody>
                    <a:bodyPr/>
                    <a:lstStyle/>
                    <a:p>
                      <a:pPr algn="ctr">
                        <a:lnSpc>
                          <a:spcPct val="115000"/>
                        </a:lnSpc>
                        <a:spcAft>
                          <a:spcPts val="0"/>
                        </a:spcAft>
                      </a:pPr>
                      <a:r>
                        <a:rPr lang="en-GB" sz="2800" b="1">
                          <a:latin typeface="Calibri"/>
                          <a:ea typeface="Calibri"/>
                          <a:cs typeface="Calibri"/>
                        </a:rPr>
                        <a:t>5</a:t>
                      </a:r>
                      <a:endParaRPr lang="en-GB" sz="2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b="1" dirty="0">
                          <a:latin typeface="Calibri"/>
                          <a:ea typeface="Calibri"/>
                          <a:cs typeface="Calibri"/>
                        </a:rPr>
                        <a:t>18</a:t>
                      </a:r>
                      <a:endParaRPr lang="en-GB" sz="2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7572">
                <a:tc>
                  <a:txBody>
                    <a:bodyPr/>
                    <a:lstStyle/>
                    <a:p>
                      <a:pPr algn="ctr">
                        <a:lnSpc>
                          <a:spcPct val="115000"/>
                        </a:lnSpc>
                        <a:spcAft>
                          <a:spcPts val="0"/>
                        </a:spcAft>
                      </a:pPr>
                      <a:r>
                        <a:rPr lang="en-GB" sz="2800" b="1">
                          <a:latin typeface="Calibri"/>
                          <a:ea typeface="Calibri"/>
                          <a:cs typeface="Calibri"/>
                        </a:rPr>
                        <a:t>6</a:t>
                      </a:r>
                      <a:endParaRPr lang="en-GB" sz="2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b="1" dirty="0">
                          <a:latin typeface="Calibri"/>
                          <a:ea typeface="Calibri"/>
                          <a:cs typeface="Calibri"/>
                        </a:rPr>
                        <a:t>28</a:t>
                      </a:r>
                      <a:endParaRPr lang="en-GB" sz="2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Strategies </a:t>
            </a:r>
            <a:endParaRPr lang="en-GB" dirty="0"/>
          </a:p>
        </p:txBody>
      </p:sp>
      <p:sp>
        <p:nvSpPr>
          <p:cNvPr id="3" name="Content Placeholder 2"/>
          <p:cNvSpPr>
            <a:spLocks noGrp="1"/>
          </p:cNvSpPr>
          <p:nvPr>
            <p:ph idx="1"/>
          </p:nvPr>
        </p:nvSpPr>
        <p:spPr>
          <a:xfrm>
            <a:off x="457200" y="1371600"/>
            <a:ext cx="8229600" cy="4754563"/>
          </a:xfrm>
        </p:spPr>
        <p:txBody>
          <a:bodyPr>
            <a:normAutofit fontScale="92500" lnSpcReduction="20000"/>
          </a:bodyPr>
          <a:lstStyle/>
          <a:p>
            <a:r>
              <a:rPr lang="en-GB" dirty="0" smtClean="0"/>
              <a:t>fiddling  with differences (common)</a:t>
            </a:r>
          </a:p>
          <a:p>
            <a:r>
              <a:rPr lang="en-GB" dirty="0" smtClean="0"/>
              <a:t>avoid the first </a:t>
            </a:r>
            <a:r>
              <a:rPr lang="en-GB" i="1" dirty="0" smtClean="0"/>
              <a:t>y</a:t>
            </a:r>
            <a:r>
              <a:rPr lang="en-GB" dirty="0" smtClean="0"/>
              <a:t> value because it is negative (common)</a:t>
            </a:r>
          </a:p>
          <a:p>
            <a:r>
              <a:rPr lang="en-GB" dirty="0" smtClean="0"/>
              <a:t>avoid the second </a:t>
            </a:r>
            <a:r>
              <a:rPr lang="en-GB" i="1" dirty="0" smtClean="0"/>
              <a:t>y </a:t>
            </a:r>
            <a:r>
              <a:rPr lang="en-GB" dirty="0" smtClean="0"/>
              <a:t>value because it is zero (common)</a:t>
            </a:r>
          </a:p>
          <a:p>
            <a:r>
              <a:rPr lang="en-GB" dirty="0" smtClean="0"/>
              <a:t>construct a horizontal rule acting on a particular </a:t>
            </a:r>
            <a:r>
              <a:rPr lang="en-GB" i="1" dirty="0" smtClean="0"/>
              <a:t>x</a:t>
            </a:r>
            <a:r>
              <a:rPr lang="en-GB" dirty="0" smtClean="0"/>
              <a:t> value to get the </a:t>
            </a:r>
            <a:r>
              <a:rPr lang="en-GB" i="1" dirty="0" smtClean="0"/>
              <a:t>y</a:t>
            </a:r>
            <a:r>
              <a:rPr lang="en-GB" dirty="0" smtClean="0"/>
              <a:t> value, then test (common)</a:t>
            </a:r>
          </a:p>
          <a:p>
            <a:r>
              <a:rPr lang="en-GB" dirty="0" smtClean="0"/>
              <a:t>find an adjustment from </a:t>
            </a:r>
            <a:r>
              <a:rPr lang="en-GB" i="1" dirty="0" smtClean="0"/>
              <a:t>x</a:t>
            </a:r>
            <a:r>
              <a:rPr lang="en-GB" baseline="30000" dirty="0" smtClean="0"/>
              <a:t>2</a:t>
            </a:r>
            <a:r>
              <a:rPr lang="en-GB" dirty="0" smtClean="0"/>
              <a:t> values (occasional)</a:t>
            </a:r>
          </a:p>
          <a:p>
            <a:r>
              <a:rPr lang="en-GB" dirty="0" smtClean="0"/>
              <a:t>get inspiration from properties of the higher values (rare)</a:t>
            </a:r>
          </a:p>
          <a:p>
            <a:r>
              <a:rPr lang="en-GB" dirty="0" smtClean="0"/>
              <a:t>use a method of finite differences (one instance)</a:t>
            </a:r>
          </a:p>
          <a:p>
            <a:pPr>
              <a:buNone/>
            </a:pPr>
            <a:endParaRPr lang="en-GB" dirty="0" smtClean="0"/>
          </a:p>
          <a:p>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371600" y="685798"/>
          <a:ext cx="5486399" cy="5226888"/>
        </p:xfrm>
        <a:graphic>
          <a:graphicData uri="http://schemas.openxmlformats.org/drawingml/2006/table">
            <a:tbl>
              <a:tblPr/>
              <a:tblGrid>
                <a:gridCol w="1454366"/>
                <a:gridCol w="1344011"/>
                <a:gridCol w="1344011"/>
                <a:gridCol w="1344011"/>
              </a:tblGrid>
              <a:tr h="707572">
                <a:tc>
                  <a:txBody>
                    <a:bodyPr/>
                    <a:lstStyle/>
                    <a:p>
                      <a:pPr algn="ctr">
                        <a:lnSpc>
                          <a:spcPct val="115000"/>
                        </a:lnSpc>
                        <a:spcAft>
                          <a:spcPts val="0"/>
                        </a:spcAft>
                      </a:pPr>
                      <a:r>
                        <a:rPr lang="en-GB" sz="2800" b="1" i="1" dirty="0">
                          <a:latin typeface="Calibri"/>
                          <a:ea typeface="Calibri"/>
                          <a:cs typeface="Calibri"/>
                        </a:rPr>
                        <a:t>x</a:t>
                      </a:r>
                      <a:endParaRPr lang="en-GB" sz="2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b="1" i="1" dirty="0">
                          <a:latin typeface="Calibri"/>
                          <a:ea typeface="Calibri"/>
                          <a:cs typeface="Calibri"/>
                        </a:rPr>
                        <a:t>y</a:t>
                      </a:r>
                      <a:endParaRPr lang="en-GB" sz="2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800" b="1" dirty="0" smtClean="0">
                          <a:latin typeface="Calibri"/>
                          <a:ea typeface="Calibri"/>
                          <a:cs typeface="Times New Roman"/>
                        </a:rPr>
                        <a:t>Δ</a:t>
                      </a:r>
                      <a:endParaRPr lang="en-GB" sz="2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l-GR" sz="2800" b="1" dirty="0" smtClean="0">
                          <a:latin typeface="+mn-lt"/>
                          <a:ea typeface="Calibri"/>
                          <a:cs typeface="Times New Roman"/>
                        </a:rPr>
                        <a:t>Δ</a:t>
                      </a:r>
                      <a:r>
                        <a:rPr lang="en-GB" sz="2800" b="1" baseline="30000" dirty="0" smtClean="0">
                          <a:latin typeface="+mn-lt"/>
                          <a:ea typeface="Calibri"/>
                          <a:cs typeface="Times New Roman"/>
                        </a:rPr>
                        <a:t>2</a:t>
                      </a:r>
                    </a:p>
                    <a:p>
                      <a:pPr algn="ctr">
                        <a:lnSpc>
                          <a:spcPct val="115000"/>
                        </a:lnSpc>
                        <a:spcAft>
                          <a:spcPts val="0"/>
                        </a:spcAft>
                      </a:pPr>
                      <a:endParaRPr lang="en-GB" sz="2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7572">
                <a:tc>
                  <a:txBody>
                    <a:bodyPr/>
                    <a:lstStyle/>
                    <a:p>
                      <a:pPr algn="ctr">
                        <a:lnSpc>
                          <a:spcPct val="115000"/>
                        </a:lnSpc>
                        <a:spcAft>
                          <a:spcPts val="0"/>
                        </a:spcAft>
                      </a:pPr>
                      <a:r>
                        <a:rPr lang="en-GB" sz="2800" b="1">
                          <a:latin typeface="Calibri"/>
                          <a:ea typeface="Calibri"/>
                          <a:cs typeface="Calibri"/>
                        </a:rPr>
                        <a:t>1</a:t>
                      </a:r>
                      <a:endParaRPr lang="en-GB" sz="2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b="1" dirty="0" smtClean="0">
                          <a:latin typeface="Calibri"/>
                          <a:ea typeface="Calibri"/>
                          <a:cs typeface="Calibri"/>
                        </a:rPr>
                        <a:t>3</a:t>
                      </a:r>
                      <a:endParaRPr lang="en-GB" sz="2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2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2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7572">
                <a:tc>
                  <a:txBody>
                    <a:bodyPr/>
                    <a:lstStyle/>
                    <a:p>
                      <a:pPr algn="ctr">
                        <a:lnSpc>
                          <a:spcPct val="115000"/>
                        </a:lnSpc>
                        <a:spcAft>
                          <a:spcPts val="0"/>
                        </a:spcAft>
                      </a:pPr>
                      <a:r>
                        <a:rPr lang="en-GB" sz="2800" b="1">
                          <a:latin typeface="Calibri"/>
                          <a:ea typeface="Calibri"/>
                          <a:cs typeface="Calibri"/>
                        </a:rPr>
                        <a:t>2</a:t>
                      </a:r>
                      <a:endParaRPr lang="en-GB" sz="2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b="1" dirty="0">
                          <a:latin typeface="Calibri"/>
                          <a:ea typeface="Calibri"/>
                          <a:cs typeface="Calibri"/>
                        </a:rPr>
                        <a:t>8</a:t>
                      </a:r>
                      <a:endParaRPr lang="en-GB" sz="2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b="1" dirty="0" smtClean="0">
                          <a:latin typeface="Calibri"/>
                          <a:ea typeface="Calibri"/>
                          <a:cs typeface="Times New Roman"/>
                        </a:rPr>
                        <a:t>5</a:t>
                      </a:r>
                      <a:endParaRPr lang="en-GB" sz="2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2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7572">
                <a:tc>
                  <a:txBody>
                    <a:bodyPr/>
                    <a:lstStyle/>
                    <a:p>
                      <a:pPr algn="ctr">
                        <a:lnSpc>
                          <a:spcPct val="115000"/>
                        </a:lnSpc>
                        <a:spcAft>
                          <a:spcPts val="0"/>
                        </a:spcAft>
                      </a:pPr>
                      <a:r>
                        <a:rPr lang="en-GB" sz="2800" b="1">
                          <a:latin typeface="Calibri"/>
                          <a:ea typeface="Calibri"/>
                          <a:cs typeface="Calibri"/>
                        </a:rPr>
                        <a:t>3</a:t>
                      </a:r>
                      <a:endParaRPr lang="en-GB" sz="2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b="1" dirty="0" smtClean="0">
                          <a:latin typeface="Calibri"/>
                          <a:ea typeface="Calibri"/>
                          <a:cs typeface="Calibri"/>
                        </a:rPr>
                        <a:t>15</a:t>
                      </a:r>
                      <a:endParaRPr lang="en-GB" sz="2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b="1" dirty="0" smtClean="0">
                          <a:latin typeface="Calibri"/>
                          <a:ea typeface="Calibri"/>
                          <a:cs typeface="Times New Roman"/>
                        </a:rPr>
                        <a:t>7</a:t>
                      </a:r>
                      <a:endParaRPr lang="en-GB" sz="2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b="1" dirty="0" smtClean="0">
                          <a:latin typeface="Calibri"/>
                          <a:ea typeface="Calibri"/>
                          <a:cs typeface="Times New Roman"/>
                        </a:rPr>
                        <a:t>2</a:t>
                      </a:r>
                      <a:endParaRPr lang="en-GB" sz="2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7572">
                <a:tc>
                  <a:txBody>
                    <a:bodyPr/>
                    <a:lstStyle/>
                    <a:p>
                      <a:pPr algn="ctr">
                        <a:lnSpc>
                          <a:spcPct val="115000"/>
                        </a:lnSpc>
                        <a:spcAft>
                          <a:spcPts val="0"/>
                        </a:spcAft>
                      </a:pPr>
                      <a:r>
                        <a:rPr lang="en-GB" sz="2800" b="1">
                          <a:latin typeface="Calibri"/>
                          <a:ea typeface="Calibri"/>
                          <a:cs typeface="Calibri"/>
                        </a:rPr>
                        <a:t>4</a:t>
                      </a:r>
                      <a:endParaRPr lang="en-GB" sz="2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b="1" dirty="0" smtClean="0">
                          <a:latin typeface="Calibri"/>
                          <a:ea typeface="Calibri"/>
                          <a:cs typeface="Calibri"/>
                        </a:rPr>
                        <a:t>24</a:t>
                      </a:r>
                      <a:endParaRPr lang="en-GB" sz="2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b="1" dirty="0" smtClean="0">
                          <a:latin typeface="Calibri"/>
                          <a:ea typeface="Calibri"/>
                          <a:cs typeface="Times New Roman"/>
                        </a:rPr>
                        <a:t>9</a:t>
                      </a:r>
                      <a:endParaRPr lang="en-GB" sz="2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b="1" dirty="0" smtClean="0">
                          <a:latin typeface="Calibri"/>
                          <a:ea typeface="Calibri"/>
                          <a:cs typeface="Times New Roman"/>
                        </a:rPr>
                        <a:t>2</a:t>
                      </a:r>
                      <a:endParaRPr lang="en-GB" sz="2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7572">
                <a:tc>
                  <a:txBody>
                    <a:bodyPr/>
                    <a:lstStyle/>
                    <a:p>
                      <a:pPr algn="ctr">
                        <a:lnSpc>
                          <a:spcPct val="115000"/>
                        </a:lnSpc>
                        <a:spcAft>
                          <a:spcPts val="0"/>
                        </a:spcAft>
                      </a:pPr>
                      <a:r>
                        <a:rPr lang="en-GB" sz="2800" b="1">
                          <a:latin typeface="Calibri"/>
                          <a:ea typeface="Calibri"/>
                          <a:cs typeface="Calibri"/>
                        </a:rPr>
                        <a:t>5</a:t>
                      </a:r>
                      <a:endParaRPr lang="en-GB" sz="28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b="1" dirty="0" smtClean="0">
                          <a:latin typeface="Calibri"/>
                          <a:ea typeface="Calibri"/>
                          <a:cs typeface="Calibri"/>
                        </a:rPr>
                        <a:t>35</a:t>
                      </a:r>
                      <a:endParaRPr lang="en-GB" sz="2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b="1" dirty="0" smtClean="0">
                          <a:latin typeface="Calibri"/>
                          <a:ea typeface="Calibri"/>
                          <a:cs typeface="Times New Roman"/>
                        </a:rPr>
                        <a:t>11</a:t>
                      </a:r>
                      <a:endParaRPr lang="en-GB" sz="2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b="1" dirty="0" smtClean="0">
                          <a:latin typeface="Calibri"/>
                          <a:ea typeface="Calibri"/>
                          <a:cs typeface="Times New Roman"/>
                        </a:rPr>
                        <a:t>2</a:t>
                      </a:r>
                      <a:endParaRPr lang="en-GB" sz="2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7572">
                <a:tc>
                  <a:txBody>
                    <a:bodyPr/>
                    <a:lstStyle/>
                    <a:p>
                      <a:pPr algn="ctr">
                        <a:lnSpc>
                          <a:spcPct val="115000"/>
                        </a:lnSpc>
                        <a:spcAft>
                          <a:spcPts val="0"/>
                        </a:spcAft>
                      </a:pPr>
                      <a:r>
                        <a:rPr lang="en-GB" sz="2800" b="1" dirty="0">
                          <a:latin typeface="Calibri"/>
                          <a:ea typeface="Calibri"/>
                          <a:cs typeface="Calibri"/>
                        </a:rPr>
                        <a:t>6</a:t>
                      </a:r>
                      <a:endParaRPr lang="en-GB" sz="2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b="1" dirty="0" smtClean="0">
                          <a:latin typeface="Calibri"/>
                          <a:ea typeface="Calibri"/>
                          <a:cs typeface="Calibri"/>
                        </a:rPr>
                        <a:t>48</a:t>
                      </a:r>
                      <a:endParaRPr lang="en-GB" sz="2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b="1" dirty="0" smtClean="0">
                          <a:latin typeface="Calibri"/>
                          <a:ea typeface="Calibri"/>
                          <a:cs typeface="Times New Roman"/>
                        </a:rPr>
                        <a:t>13</a:t>
                      </a:r>
                      <a:endParaRPr lang="en-GB" sz="2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800" b="1" dirty="0" smtClean="0">
                          <a:latin typeface="Calibri"/>
                          <a:ea typeface="Calibri"/>
                          <a:cs typeface="Times New Roman"/>
                        </a:rPr>
                        <a:t>2</a:t>
                      </a:r>
                      <a:endParaRPr lang="en-GB" sz="2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Having established it is quadratic ….</a:t>
            </a:r>
            <a:endParaRPr lang="en-GB" dirty="0"/>
          </a:p>
        </p:txBody>
      </p:sp>
      <p:sp>
        <p:nvSpPr>
          <p:cNvPr id="3" name="Content Placeholder 2"/>
          <p:cNvSpPr>
            <a:spLocks noGrp="1"/>
          </p:cNvSpPr>
          <p:nvPr>
            <p:ph idx="1"/>
          </p:nvPr>
        </p:nvSpPr>
        <p:spPr>
          <a:xfrm>
            <a:off x="457200" y="1295400"/>
            <a:ext cx="8229600" cy="4876800"/>
          </a:xfrm>
        </p:spPr>
        <p:txBody>
          <a:bodyPr/>
          <a:lstStyle/>
          <a:p>
            <a:r>
              <a:rPr lang="en-GB" dirty="0" smtClean="0"/>
              <a:t>Look for factors in terms of </a:t>
            </a:r>
            <a:r>
              <a:rPr lang="en-GB" i="1" dirty="0" smtClean="0"/>
              <a:t>x</a:t>
            </a:r>
          </a:p>
          <a:p>
            <a:r>
              <a:rPr lang="en-GB" dirty="0" smtClean="0"/>
              <a:t>Subtract (</a:t>
            </a:r>
            <a:r>
              <a:rPr lang="en-GB" i="1" dirty="0" smtClean="0"/>
              <a:t>k)x</a:t>
            </a:r>
            <a:r>
              <a:rPr lang="en-GB" baseline="30000" dirty="0" smtClean="0"/>
              <a:t>2 </a:t>
            </a:r>
            <a:r>
              <a:rPr lang="en-GB" dirty="0" smtClean="0"/>
              <a:t>and then identify a linear term</a:t>
            </a:r>
          </a:p>
          <a:p>
            <a:r>
              <a:rPr lang="en-GB" dirty="0" err="1" smtClean="0"/>
              <a:t>Cuoco</a:t>
            </a:r>
            <a:r>
              <a:rPr lang="en-GB" dirty="0" smtClean="0"/>
              <a:t>: </a:t>
            </a:r>
          </a:p>
          <a:p>
            <a:endParaRPr lang="en-GB" dirty="0" smtClean="0"/>
          </a:p>
          <a:p>
            <a:r>
              <a:rPr lang="en-GB" dirty="0" smtClean="0"/>
              <a:t> Student:</a:t>
            </a:r>
          </a:p>
          <a:p>
            <a:endParaRPr lang="en-GB" dirty="0" smtClean="0"/>
          </a:p>
          <a:p>
            <a:r>
              <a:rPr lang="en-GB" dirty="0" smtClean="0"/>
              <a:t>Taylor series:</a:t>
            </a:r>
          </a:p>
          <a:p>
            <a:pPr>
              <a:buNone/>
            </a:pPr>
            <a:endParaRPr lang="en-GB"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102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0" y="2590800"/>
            <a:ext cx="4886401" cy="1219200"/>
          </a:xfrm>
          <a:prstGeom prst="rect">
            <a:avLst/>
          </a:prstGeom>
          <a:noFill/>
        </p:spPr>
      </p:pic>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1029"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66800" y="4114800"/>
            <a:ext cx="6705600" cy="1023794"/>
          </a:xfrm>
          <a:prstGeom prst="rect">
            <a:avLst/>
          </a:prstGeom>
          <a:noFill/>
        </p:spPr>
      </p:pic>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1031"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47799" y="5410200"/>
            <a:ext cx="6093977" cy="1066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If not sequences, then what …?</a:t>
            </a:r>
            <a:endParaRPr lang="en-GB" b="1" dirty="0"/>
          </a:p>
        </p:txBody>
      </p:sp>
      <p:sp>
        <p:nvSpPr>
          <p:cNvPr id="3" name="Content Placeholder 2"/>
          <p:cNvSpPr>
            <a:spLocks noGrp="1"/>
          </p:cNvSpPr>
          <p:nvPr>
            <p:ph idx="1"/>
          </p:nvPr>
        </p:nvSpPr>
        <p:spPr/>
        <p:txBody>
          <a:bodyPr/>
          <a:lstStyle/>
          <a:p>
            <a:pPr>
              <a:buNone/>
            </a:pPr>
            <a:r>
              <a:rPr lang="en-GB" sz="4000" dirty="0" smtClean="0"/>
              <a:t>   Move from what to do to ‘what is it?’  </a:t>
            </a:r>
          </a:p>
          <a:p>
            <a:pPr>
              <a:buNone/>
            </a:pPr>
            <a:r>
              <a:rPr lang="en-GB" sz="4000" dirty="0" smtClean="0"/>
              <a:t>   Function as object?</a:t>
            </a:r>
            <a:endParaRPr lang="en-GB" sz="4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892731" y="680254"/>
            <a:ext cx="7641669" cy="5187146"/>
          </a:xfrm>
          <a:prstGeom prst="rect">
            <a:avLst/>
          </a:prstGeom>
          <a:noFill/>
          <a:ln w="9525">
            <a:noFill/>
            <a:miter lim="800000"/>
            <a:headEnd/>
            <a:tailEnd/>
          </a:ln>
          <a:effectLst/>
        </p:spPr>
      </p:pic>
      <p:sp>
        <p:nvSpPr>
          <p:cNvPr id="3" name="Oval 2"/>
          <p:cNvSpPr/>
          <p:nvPr/>
        </p:nvSpPr>
        <p:spPr>
          <a:xfrm>
            <a:off x="2209800" y="1981200"/>
            <a:ext cx="2514600" cy="251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p:cNvCxnSpPr/>
          <p:nvPr/>
        </p:nvCxnSpPr>
        <p:spPr>
          <a:xfrm>
            <a:off x="838200" y="1219200"/>
            <a:ext cx="2286000" cy="3962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Midlands Mathematics Experiment  ‘O’ level (1965)</a:t>
            </a:r>
            <a:endParaRPr lang="en-GB" b="1" dirty="0"/>
          </a:p>
        </p:txBody>
      </p:sp>
      <p:sp>
        <p:nvSpPr>
          <p:cNvPr id="3" name="Content Placeholder 2"/>
          <p:cNvSpPr>
            <a:spLocks noGrp="1"/>
          </p:cNvSpPr>
          <p:nvPr>
            <p:ph idx="1"/>
          </p:nvPr>
        </p:nvSpPr>
        <p:spPr>
          <a:xfrm>
            <a:off x="457200" y="1828800"/>
            <a:ext cx="8229600" cy="4525963"/>
          </a:xfrm>
        </p:spPr>
        <p:txBody>
          <a:bodyPr/>
          <a:lstStyle/>
          <a:p>
            <a:pPr>
              <a:buNone/>
            </a:pPr>
            <a:r>
              <a:rPr lang="en-GB" dirty="0" smtClean="0"/>
              <a:t>   “Fasten graph paper round a plastic bottle and then make a cylinder of tracing paper which is free to slide on the bottle. Make a device for carrying out the transformations of this section of </a:t>
            </a:r>
            <a:r>
              <a:rPr lang="en-GB" i="1" dirty="0" smtClean="0"/>
              <a:t>y = x</a:t>
            </a:r>
            <a:r>
              <a:rPr lang="en-GB" i="1" baseline="30000" dirty="0" smtClean="0"/>
              <a:t>2</a:t>
            </a:r>
            <a:r>
              <a:rPr lang="en-GB" dirty="0" smtClean="0"/>
              <a:t>”</a:t>
            </a:r>
            <a:endParaRPr lang="en-GB" baseline="30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_-2051129081065220441EF17ABC9-7406-45B6-BB50-D0F8CC8F9E12" descr="cid:405E037C-68A7-49BE-8279-489EE28671CF"/>
          <p:cNvPicPr/>
          <p:nvPr/>
        </p:nvPicPr>
        <p:blipFill>
          <a:blip r:embed="rId2" r:link="rId3" cstate="print"/>
          <a:srcRect t="16667" b="10000"/>
          <a:stretch>
            <a:fillRect/>
          </a:stretch>
        </p:blipFill>
        <p:spPr bwMode="auto">
          <a:xfrm rot="5400000">
            <a:off x="1638300" y="1562100"/>
            <a:ext cx="57912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_-20511290810652204412EB36118-D88F-46E1-8042-1F2166162BDE" descr="cid:4E710812-B99D-4AFE-BDBF-501814361D00"/>
          <p:cNvPicPr/>
          <p:nvPr/>
        </p:nvPicPr>
        <p:blipFill>
          <a:blip r:embed="rId2" r:link="rId3" cstate="print"/>
          <a:srcRect t="20000" b="16667"/>
          <a:stretch>
            <a:fillRect/>
          </a:stretch>
        </p:blipFill>
        <p:spPr bwMode="auto">
          <a:xfrm rot="5400000">
            <a:off x="1905000" y="1447800"/>
            <a:ext cx="51054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t="2727" b="17273"/>
          <a:stretch>
            <a:fillRect/>
          </a:stretch>
        </p:blipFill>
        <p:spPr bwMode="auto">
          <a:xfrm rot="16200000">
            <a:off x="1594716" y="838200"/>
            <a:ext cx="59436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t="2727" b="17273"/>
          <a:stretch>
            <a:fillRect/>
          </a:stretch>
        </p:blipFill>
        <p:spPr bwMode="auto">
          <a:xfrm>
            <a:off x="5484" y="457200"/>
            <a:ext cx="9133032"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Current textbooks …</a:t>
            </a:r>
            <a:endParaRPr lang="en-GB" dirty="0"/>
          </a:p>
        </p:txBody>
      </p:sp>
      <p:sp>
        <p:nvSpPr>
          <p:cNvPr id="3" name="Content Placeholder 2"/>
          <p:cNvSpPr>
            <a:spLocks noGrp="1"/>
          </p:cNvSpPr>
          <p:nvPr>
            <p:ph idx="1"/>
          </p:nvPr>
        </p:nvSpPr>
        <p:spPr>
          <a:xfrm>
            <a:off x="457200" y="1143000"/>
            <a:ext cx="8229600" cy="5410200"/>
          </a:xfrm>
        </p:spPr>
        <p:txBody>
          <a:bodyPr>
            <a:normAutofit fontScale="70000" lnSpcReduction="20000"/>
          </a:bodyPr>
          <a:lstStyle/>
          <a:p>
            <a:endParaRPr lang="en-AU" dirty="0" smtClean="0"/>
          </a:p>
          <a:p>
            <a:r>
              <a:rPr lang="en-GB" dirty="0" smtClean="0"/>
              <a:t>A </a:t>
            </a:r>
            <a:r>
              <a:rPr lang="en-GB" dirty="0" smtClean="0"/>
              <a:t>function uses a rule</a:t>
            </a:r>
          </a:p>
          <a:p>
            <a:r>
              <a:rPr lang="en-GB" dirty="0" smtClean="0"/>
              <a:t>A functions is a sequence of operations</a:t>
            </a:r>
          </a:p>
          <a:p>
            <a:r>
              <a:rPr lang="en-GB" dirty="0" smtClean="0"/>
              <a:t>Functions have inverses</a:t>
            </a:r>
          </a:p>
          <a:p>
            <a:r>
              <a:rPr lang="en-GB" dirty="0" smtClean="0"/>
              <a:t>Functions represent real-life events</a:t>
            </a:r>
          </a:p>
          <a:p>
            <a:r>
              <a:rPr lang="en-GB" dirty="0" smtClean="0"/>
              <a:t>A rule that gives a unique output for a given input. The rule is usually written as an equation</a:t>
            </a:r>
          </a:p>
          <a:p>
            <a:r>
              <a:rPr lang="en-AU" dirty="0" smtClean="0"/>
              <a:t>A </a:t>
            </a:r>
            <a:r>
              <a:rPr lang="en-AU" dirty="0" smtClean="0"/>
              <a:t>function is a rule that assigns to each </a:t>
            </a:r>
            <a:r>
              <a:rPr lang="en-AU" i="1" dirty="0" smtClean="0"/>
              <a:t>x</a:t>
            </a:r>
            <a:r>
              <a:rPr lang="en-AU" dirty="0" smtClean="0"/>
              <a:t> in A </a:t>
            </a:r>
            <a:r>
              <a:rPr lang="en-AU" dirty="0" err="1" smtClean="0"/>
              <a:t>a</a:t>
            </a:r>
            <a:r>
              <a:rPr lang="en-AU" dirty="0" smtClean="0"/>
              <a:t> unique element </a:t>
            </a:r>
            <a:r>
              <a:rPr lang="en-AU" i="1" dirty="0" smtClean="0"/>
              <a:t>y</a:t>
            </a:r>
            <a:r>
              <a:rPr lang="en-AU" dirty="0" smtClean="0"/>
              <a:t> in </a:t>
            </a:r>
            <a:r>
              <a:rPr lang="en-AU" dirty="0" smtClean="0"/>
              <a:t>B</a:t>
            </a:r>
          </a:p>
          <a:p>
            <a:r>
              <a:rPr lang="en-AU" dirty="0" smtClean="0"/>
              <a:t>A </a:t>
            </a:r>
            <a:r>
              <a:rPr lang="en-AU" dirty="0" smtClean="0"/>
              <a:t>function is a way of expressing a relationship between two sets of </a:t>
            </a:r>
            <a:r>
              <a:rPr lang="en-AU" dirty="0" smtClean="0"/>
              <a:t>values</a:t>
            </a:r>
            <a:endParaRPr lang="en-AU" dirty="0" smtClean="0"/>
          </a:p>
          <a:p>
            <a:r>
              <a:rPr lang="en-AU" dirty="0" smtClean="0"/>
              <a:t>A function is a set of numbers that map to one another: there are two methods:</a:t>
            </a:r>
          </a:p>
          <a:p>
            <a:pPr lvl="1"/>
            <a:r>
              <a:rPr lang="en-AU" dirty="0" smtClean="0"/>
              <a:t>look at inputs as term numbers of a sequence and the outputs as the sequence terms and find the general term</a:t>
            </a:r>
          </a:p>
          <a:p>
            <a:pPr lvl="1"/>
            <a:r>
              <a:rPr lang="en-AU" dirty="0" smtClean="0"/>
              <a:t>look at inputs as </a:t>
            </a:r>
            <a:r>
              <a:rPr lang="en-AU" i="1" dirty="0" smtClean="0"/>
              <a:t>x</a:t>
            </a:r>
            <a:r>
              <a:rPr lang="en-AU" dirty="0" smtClean="0"/>
              <a:t>-coordinates and outputs as </a:t>
            </a:r>
            <a:r>
              <a:rPr lang="en-AU" i="1" dirty="0" smtClean="0"/>
              <a:t>y</a:t>
            </a:r>
            <a:r>
              <a:rPr lang="en-AU" dirty="0" smtClean="0"/>
              <a:t>-coordinates, plot a graph and hence find the function</a:t>
            </a:r>
          </a:p>
          <a:p>
            <a:pPr>
              <a:buNone/>
            </a:pPr>
            <a:endParaRPr lang="en-GB"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GB" sz="2800" b="1" dirty="0" smtClean="0"/>
              <a:t>Extreme function finding</a:t>
            </a:r>
            <a:br>
              <a:rPr lang="en-GB" sz="2800" b="1" dirty="0" smtClean="0"/>
            </a:br>
            <a:r>
              <a:rPr lang="en-GB" sz="2800" b="1" dirty="0" smtClean="0"/>
              <a:t>Find … and another of a different type … and another</a:t>
            </a:r>
            <a:endParaRPr lang="en-GB" sz="2800" b="1" dirty="0"/>
          </a:p>
        </p:txBody>
      </p:sp>
      <p:sp>
        <p:nvSpPr>
          <p:cNvPr id="3" name="Content Placeholder 2"/>
          <p:cNvSpPr>
            <a:spLocks noGrp="1"/>
          </p:cNvSpPr>
          <p:nvPr>
            <p:ph idx="1"/>
          </p:nvPr>
        </p:nvSpPr>
        <p:spPr>
          <a:xfrm>
            <a:off x="533400" y="1143000"/>
            <a:ext cx="8229600" cy="5486400"/>
          </a:xfrm>
        </p:spPr>
        <p:txBody>
          <a:bodyPr>
            <a:noAutofit/>
          </a:bodyPr>
          <a:lstStyle/>
          <a:p>
            <a:r>
              <a:rPr lang="en-GB" sz="1800" dirty="0" smtClean="0"/>
              <a:t>… a function whose graph passes through (0,1)</a:t>
            </a:r>
          </a:p>
          <a:p>
            <a:r>
              <a:rPr lang="en-GB" sz="1800" dirty="0" smtClean="0"/>
              <a:t>… a function whose graph passes through (π/2, 0)… through  (π/3, 0) ... </a:t>
            </a:r>
          </a:p>
          <a:p>
            <a:r>
              <a:rPr lang="en-GB" sz="1800" dirty="0" smtClean="0"/>
              <a:t>.... a function whose graph is symmetrical about the y-axis … about </a:t>
            </a:r>
            <a:r>
              <a:rPr lang="en-GB" sz="1800" i="1" dirty="0" smtClean="0"/>
              <a:t>y = 1  ... </a:t>
            </a:r>
          </a:p>
          <a:p>
            <a:r>
              <a:rPr lang="en-GB" sz="1800" dirty="0" smtClean="0"/>
              <a:t>… a function whose graph is symmetrical about the line </a:t>
            </a:r>
            <a:r>
              <a:rPr lang="en-GB" sz="1800" i="1" dirty="0" smtClean="0"/>
              <a:t>y = x … and another… </a:t>
            </a:r>
          </a:p>
          <a:p>
            <a:r>
              <a:rPr lang="en-GB" sz="1800" dirty="0" smtClean="0"/>
              <a:t>… a function with maximum value equal to 2 … and another…</a:t>
            </a:r>
          </a:p>
          <a:p>
            <a:r>
              <a:rPr lang="en-GB" sz="1800" dirty="0" smtClean="0"/>
              <a:t>… a function which is always increasing… and another… </a:t>
            </a:r>
          </a:p>
          <a:p>
            <a:r>
              <a:rPr lang="en-GB" sz="1800" dirty="0" smtClean="0"/>
              <a:t>… a function with no turning points… and another…. </a:t>
            </a:r>
          </a:p>
          <a:p>
            <a:r>
              <a:rPr lang="en-GB" sz="1800" dirty="0" smtClean="0"/>
              <a:t>… a function for which </a:t>
            </a:r>
            <a:r>
              <a:rPr lang="en-GB" sz="1800" i="1" dirty="0" smtClean="0"/>
              <a:t>f(x) = − f(− x) … and another… and another...</a:t>
            </a:r>
          </a:p>
          <a:p>
            <a:r>
              <a:rPr lang="en-GB" sz="1800" dirty="0" smtClean="0"/>
              <a:t>… a function whose graph has an asymptote at </a:t>
            </a:r>
            <a:r>
              <a:rPr lang="en-GB" sz="1800" i="1" dirty="0" smtClean="0"/>
              <a:t>x = 0 …  at x = 1…  at x = k ...</a:t>
            </a:r>
          </a:p>
          <a:p>
            <a:r>
              <a:rPr lang="en-GB" sz="1800" dirty="0" smtClean="0"/>
              <a:t>… a function whose graph has an asymptote at </a:t>
            </a:r>
            <a:r>
              <a:rPr lang="en-GB" sz="1800" i="1" dirty="0" smtClean="0"/>
              <a:t>y = 0 … </a:t>
            </a:r>
          </a:p>
          <a:p>
            <a:r>
              <a:rPr lang="en-GB" sz="1800" dirty="0" smtClean="0"/>
              <a:t>… a function which has one irrational root … more than one irrational root … a    	mixture of rational and irrational roots…</a:t>
            </a:r>
          </a:p>
          <a:p>
            <a:r>
              <a:rPr lang="en-GB" sz="1800" dirty="0" smtClean="0"/>
              <a:t>… a function which has no real roots … </a:t>
            </a:r>
          </a:p>
          <a:p>
            <a:r>
              <a:rPr lang="en-GB" sz="1800" dirty="0" smtClean="0"/>
              <a:t>... an exponential function that </a:t>
            </a:r>
            <a:r>
              <a:rPr lang="en-GB" sz="1800" i="1" dirty="0" smtClean="0"/>
              <a:t>doesn’t pass through (0,1) ... </a:t>
            </a:r>
          </a:p>
          <a:p>
            <a:r>
              <a:rPr lang="en-GB" sz="1800" dirty="0" smtClean="0"/>
              <a:t>… an exponential function for which </a:t>
            </a:r>
            <a:r>
              <a:rPr lang="en-GB" sz="1800" i="1" dirty="0" smtClean="0"/>
              <a:t>f(x) &lt; 0 for some values of x…</a:t>
            </a:r>
          </a:p>
          <a:p>
            <a:r>
              <a:rPr lang="en-GB" sz="1800" dirty="0" smtClean="0"/>
              <a:t>… a trigonometric function with period less than 1 … and another… </a:t>
            </a:r>
          </a:p>
          <a:p>
            <a:r>
              <a:rPr lang="en-GB" sz="1800" dirty="0" smtClean="0"/>
              <a:t>… a function such that f’(x) = f</a:t>
            </a:r>
            <a:r>
              <a:rPr lang="en-GB" sz="1800" baseline="30000" dirty="0" smtClean="0"/>
              <a:t>-1 </a:t>
            </a:r>
            <a:r>
              <a:rPr lang="en-GB" sz="1800" dirty="0" smtClean="0"/>
              <a:t>(x) … and another …?</a:t>
            </a:r>
            <a:endParaRPr lang="en-GB"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nne\Downloads\gate (2).JPG"/>
          <p:cNvPicPr/>
          <p:nvPr/>
        </p:nvPicPr>
        <p:blipFill>
          <a:blip r:embed="rId2" cstate="print"/>
          <a:srcRect/>
          <a:stretch>
            <a:fillRect/>
          </a:stretch>
        </p:blipFill>
        <p:spPr bwMode="auto">
          <a:xfrm>
            <a:off x="838200" y="914400"/>
            <a:ext cx="70104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GB" dirty="0" smtClean="0"/>
              <a:t>Publications (</a:t>
            </a:r>
            <a:r>
              <a:rPr lang="en-GB" smtClean="0"/>
              <a:t>see pmtheta.com)</a:t>
            </a:r>
            <a:endParaRPr lang="en-GB" dirty="0"/>
          </a:p>
        </p:txBody>
      </p:sp>
      <p:sp>
        <p:nvSpPr>
          <p:cNvPr id="3" name="Content Placeholder 2"/>
          <p:cNvSpPr>
            <a:spLocks noGrp="1"/>
          </p:cNvSpPr>
          <p:nvPr>
            <p:ph idx="1"/>
          </p:nvPr>
        </p:nvSpPr>
        <p:spPr>
          <a:xfrm>
            <a:off x="152400" y="533400"/>
            <a:ext cx="8839200" cy="5867400"/>
          </a:xfrm>
        </p:spPr>
        <p:txBody>
          <a:bodyPr>
            <a:noAutofit/>
          </a:bodyPr>
          <a:lstStyle/>
          <a:p>
            <a:pPr>
              <a:spcBef>
                <a:spcPts val="0"/>
              </a:spcBef>
              <a:buNone/>
            </a:pPr>
            <a:r>
              <a:rPr lang="en-GB" sz="1600" b="1" dirty="0" smtClean="0"/>
              <a:t/>
            </a:r>
            <a:br>
              <a:rPr lang="en-GB" sz="1600" b="1" dirty="0" smtClean="0"/>
            </a:br>
            <a:r>
              <a:rPr lang="en-GB" sz="1600" dirty="0" smtClean="0"/>
              <a:t>​Ayalon, M., Watson, A. &amp; Lerman, S. (2016) Students' conceptualisations of function revealed through definitions and examples</a:t>
            </a:r>
            <a:r>
              <a:rPr lang="en-GB" sz="1600" i="1" dirty="0" smtClean="0"/>
              <a:t>. Research in Mathematics Education</a:t>
            </a:r>
            <a:r>
              <a:rPr lang="en-GB" sz="1600" dirty="0" smtClean="0"/>
              <a:t>.</a:t>
            </a:r>
            <a:br>
              <a:rPr lang="en-GB" sz="1600" dirty="0" smtClean="0"/>
            </a:br>
            <a:r>
              <a:rPr lang="en-GB" sz="1600" dirty="0" smtClean="0"/>
              <a:t>Ayalon, M., Watson, A. &amp; Lerman, S.  (2016) Reasoning about variables in 11 to 18 year olds: informal, schooled and formal expression in learning about functions. </a:t>
            </a:r>
            <a:r>
              <a:rPr lang="en-GB" sz="1600" i="1" dirty="0" smtClean="0"/>
              <a:t>Mathematics Education Research Journal</a:t>
            </a:r>
            <a:r>
              <a:rPr lang="en-GB" sz="1600" dirty="0" smtClean="0"/>
              <a:t/>
            </a:r>
            <a:br>
              <a:rPr lang="en-GB" sz="1600" dirty="0" smtClean="0"/>
            </a:br>
            <a:r>
              <a:rPr lang="en-GB" sz="1600" dirty="0" smtClean="0"/>
              <a:t>Ayalon, M., Watson, A., &amp; Lerman, S. (2015).</a:t>
            </a:r>
            <a:r>
              <a:rPr lang="en-GB" sz="1600" dirty="0" smtClean="0">
                <a:hlinkClick r:id="rId2"/>
              </a:rPr>
              <a:t> </a:t>
            </a:r>
            <a:r>
              <a:rPr lang="en-GB" sz="1600" u="sng" dirty="0" smtClean="0">
                <a:hlinkClick r:id="rId2"/>
              </a:rPr>
              <a:t>Progression Towards Functions: Students’ Performance on Three Tasks About Variables from Grades 7 to 12.</a:t>
            </a:r>
            <a:r>
              <a:rPr lang="en-GB" sz="1600" u="sng" dirty="0" smtClean="0"/>
              <a:t> </a:t>
            </a:r>
            <a:r>
              <a:rPr lang="en-GB" sz="1600" i="1" dirty="0" smtClean="0"/>
              <a:t>International Journal of Science and Mathematics Education,</a:t>
            </a:r>
            <a:r>
              <a:rPr lang="en-GB" sz="1600" dirty="0" smtClean="0"/>
              <a:t> 1-21. Online DOI 10.1007/s10763-014-9611-4</a:t>
            </a:r>
            <a:br>
              <a:rPr lang="en-GB" sz="1600" dirty="0" smtClean="0"/>
            </a:br>
            <a:r>
              <a:rPr lang="en-GB" sz="1600" dirty="0" smtClean="0"/>
              <a:t>Ayalon, Watson and Lerman (2015) </a:t>
            </a:r>
            <a:r>
              <a:rPr lang="en-GB" sz="1600" dirty="0" smtClean="0">
                <a:hlinkClick r:id="rId3"/>
              </a:rPr>
              <a:t>Functions represented as linear sequential data</a:t>
            </a:r>
            <a:r>
              <a:rPr lang="en-GB" sz="1600" dirty="0" smtClean="0"/>
              <a:t>: relationships between presentation and student responses</a:t>
            </a:r>
            <a:r>
              <a:rPr lang="en-GB" sz="1600" i="1" dirty="0" smtClean="0"/>
              <a:t> Educational Studies in </a:t>
            </a:r>
            <a:r>
              <a:rPr lang="en-GB" sz="1600" i="1" dirty="0" err="1" smtClean="0"/>
              <a:t>Mathematics</a:t>
            </a:r>
            <a:r>
              <a:rPr lang="en-GB" sz="1600" dirty="0" err="1" smtClean="0"/>
              <a:t>.online</a:t>
            </a:r>
            <a:r>
              <a:rPr lang="en-GB" sz="1600" dirty="0" smtClean="0"/>
              <a:t> DRAFT</a:t>
            </a:r>
            <a:br>
              <a:rPr lang="en-GB" sz="1600" dirty="0" smtClean="0"/>
            </a:br>
            <a:r>
              <a:rPr lang="en-GB" sz="1600" dirty="0" smtClean="0"/>
              <a:t>Ayalon, M., Watson, A., and Lerman, S. (2014)  </a:t>
            </a:r>
            <a:r>
              <a:rPr lang="en-GB" sz="1600" dirty="0" smtClean="0">
                <a:hlinkClick r:id="rId4"/>
              </a:rPr>
              <a:t>Comparison of Students’ Understanding of Functions throughout School Years in Israel and England</a:t>
            </a:r>
            <a:r>
              <a:rPr lang="en-GB" sz="1600" dirty="0" smtClean="0"/>
              <a:t>. In Adams. G. (Ed.) </a:t>
            </a:r>
            <a:r>
              <a:rPr lang="en-GB" sz="1600" i="1" dirty="0" smtClean="0"/>
              <a:t>Proceedings of the British Society for Research into Learning Mathematics</a:t>
            </a:r>
            <a:r>
              <a:rPr lang="en-GB" sz="1600" dirty="0" smtClean="0"/>
              <a:t> 34(2) June 2014</a:t>
            </a:r>
            <a:br>
              <a:rPr lang="en-GB" sz="1600" dirty="0" smtClean="0"/>
            </a:br>
            <a:r>
              <a:rPr lang="en-GB" sz="1600" dirty="0" smtClean="0"/>
              <a:t>Ayalon, M., Lerman, S., &amp; Watson, A. (2013). </a:t>
            </a:r>
            <a:r>
              <a:rPr lang="en-GB" sz="1600" dirty="0" smtClean="0">
                <a:hlinkClick r:id="rId5"/>
              </a:rPr>
              <a:t>Development of Students’ Understanding of Functions throughout School Years</a:t>
            </a:r>
            <a:r>
              <a:rPr lang="en-GB" sz="1600" dirty="0" smtClean="0"/>
              <a:t> . </a:t>
            </a:r>
            <a:r>
              <a:rPr lang="en-GB" sz="1600" i="1" dirty="0" smtClean="0"/>
              <a:t>Proceedings of the BSRLM, </a:t>
            </a:r>
            <a:r>
              <a:rPr lang="en-GB" sz="1600" dirty="0" smtClean="0"/>
              <a:t>33(2), 7-12.</a:t>
            </a:r>
            <a:br>
              <a:rPr lang="en-GB" sz="1600" dirty="0" smtClean="0"/>
            </a:br>
            <a:r>
              <a:rPr lang="en-GB" sz="1600" dirty="0" smtClean="0"/>
              <a:t>Ayalon, M., Lerman, S., &amp; Watson, A. (2013) </a:t>
            </a:r>
            <a:r>
              <a:rPr lang="en-GB" sz="1600" dirty="0" smtClean="0">
                <a:hlinkClick r:id="rId6"/>
              </a:rPr>
              <a:t>Progression towards understanding functions: What does spatial generalisation contribute?</a:t>
            </a:r>
            <a:r>
              <a:rPr lang="en-GB" sz="1600" dirty="0" smtClean="0"/>
              <a:t>. </a:t>
            </a:r>
            <a:r>
              <a:rPr lang="en-GB" sz="1600" i="1" dirty="0" smtClean="0"/>
              <a:t>BCME-8</a:t>
            </a:r>
            <a:r>
              <a:rPr lang="en-GB" sz="1600" dirty="0" smtClean="0"/>
              <a:t>, 16.</a:t>
            </a:r>
            <a:br>
              <a:rPr lang="en-GB" sz="1600" dirty="0" smtClean="0"/>
            </a:br>
            <a:r>
              <a:rPr lang="en-GB" sz="1600" dirty="0" smtClean="0"/>
              <a:t>Ayalon, M., Lerman, S., &amp; Watson, A. (2013). </a:t>
            </a:r>
            <a:r>
              <a:rPr lang="en-GB" sz="1600" dirty="0" smtClean="0">
                <a:hlinkClick r:id="rId7"/>
              </a:rPr>
              <a:t>Graph-matching situations</a:t>
            </a:r>
            <a:r>
              <a:rPr lang="en-GB" sz="1600" dirty="0" smtClean="0"/>
              <a:t>: some insights from a cross year survey in the UK. </a:t>
            </a:r>
            <a:r>
              <a:rPr lang="en-GB" sz="1600" i="1" dirty="0" smtClean="0"/>
              <a:t>Research in Mathematics Education, </a:t>
            </a:r>
            <a:r>
              <a:rPr lang="en-GB" sz="1600" dirty="0" smtClean="0"/>
              <a:t>16(1) 73-74.</a:t>
            </a:r>
            <a:br>
              <a:rPr lang="en-GB" sz="1600" dirty="0" smtClean="0"/>
            </a:br>
            <a:r>
              <a:rPr lang="en-GB" sz="1600" dirty="0" smtClean="0"/>
              <a:t>Watson, Anne, and </a:t>
            </a:r>
            <a:r>
              <a:rPr lang="en-GB" sz="1600" dirty="0" err="1" smtClean="0"/>
              <a:t>Guershon</a:t>
            </a:r>
            <a:r>
              <a:rPr lang="en-GB" sz="1600" dirty="0" smtClean="0"/>
              <a:t> </a:t>
            </a:r>
            <a:r>
              <a:rPr lang="en-GB" sz="1600" dirty="0" err="1" smtClean="0"/>
              <a:t>Harel</a:t>
            </a:r>
            <a:r>
              <a:rPr lang="en-GB" sz="1600" dirty="0" smtClean="0"/>
              <a:t>. (2013</a:t>
            </a:r>
            <a:r>
              <a:rPr lang="en-GB" sz="1600" smtClean="0"/>
              <a:t>) </a:t>
            </a:r>
            <a:r>
              <a:rPr lang="en-GB" sz="1600" smtClean="0">
                <a:hlinkClick r:id="rId8"/>
              </a:rPr>
              <a:t>The </a:t>
            </a:r>
            <a:r>
              <a:rPr lang="en-GB" sz="1600" dirty="0" smtClean="0">
                <a:hlinkClick r:id="rId8"/>
              </a:rPr>
              <a:t>role of teachers’ knowledge of functions in their teaching</a:t>
            </a:r>
            <a:r>
              <a:rPr lang="en-GB" sz="1600" dirty="0" smtClean="0"/>
              <a:t>: A conceptual approach with illustrations from two </a:t>
            </a:r>
            <a:r>
              <a:rPr lang="en-GB" sz="1600" smtClean="0"/>
              <a:t>cases</a:t>
            </a:r>
            <a:r>
              <a:rPr lang="en-GB" sz="1600" smtClean="0"/>
              <a:t>. </a:t>
            </a:r>
            <a:r>
              <a:rPr lang="en-GB" sz="1600" i="1" dirty="0" smtClean="0"/>
              <a:t>Canadian Journal of Science, Mathematics and Technology Education</a:t>
            </a:r>
            <a:r>
              <a:rPr lang="en-GB" sz="1600" dirty="0" smtClean="0"/>
              <a:t> 13.2, 154-168.</a:t>
            </a:r>
            <a:br>
              <a:rPr lang="en-GB" sz="1600" dirty="0" smtClean="0"/>
            </a:br>
            <a:r>
              <a:rPr lang="en-GB" sz="1600" dirty="0" smtClean="0"/>
              <a:t>​Crisp, R., Inglis, M., Mason, J. and Watson, A. (2012) </a:t>
            </a:r>
            <a:r>
              <a:rPr lang="en-GB" sz="1600" dirty="0" smtClean="0">
                <a:hlinkClick r:id="rId9"/>
              </a:rPr>
              <a:t>Individual differences in generalization strategies</a:t>
            </a:r>
            <a:r>
              <a:rPr lang="en-GB" sz="1600" dirty="0" smtClean="0"/>
              <a:t>. </a:t>
            </a:r>
            <a:r>
              <a:rPr lang="en-GB" sz="1600" i="1" dirty="0" smtClean="0"/>
              <a:t>Research in Mathematics Education</a:t>
            </a:r>
            <a:r>
              <a:rPr lang="en-GB" sz="1600" dirty="0" smtClean="0"/>
              <a:t> 14(3) 291-292</a:t>
            </a:r>
            <a:endParaRPr lang="en-GB" sz="16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cap="none" dirty="0" smtClean="0"/>
              <a:t>pmtheta.com</a:t>
            </a:r>
            <a:endParaRPr lang="en-GB" cap="none" dirty="0"/>
          </a:p>
        </p:txBody>
      </p:sp>
      <p:sp>
        <p:nvSpPr>
          <p:cNvPr id="3" name="Text Placeholder 2"/>
          <p:cNvSpPr>
            <a:spLocks noGrp="1"/>
          </p:cNvSpPr>
          <p:nvPr>
            <p:ph type="body" idx="1"/>
          </p:nvPr>
        </p:nvSpPr>
        <p:spPr/>
        <p:txBody>
          <a:bodyPr>
            <a:normAutofit/>
          </a:bodyPr>
          <a:lstStyle/>
          <a:p>
            <a:r>
              <a:rPr lang="en-GB" sz="3600" b="1" dirty="0" smtClean="0"/>
              <a:t>anne.watson@education.ox.ac.uk</a:t>
            </a:r>
            <a:endParaRPr lang="en-GB" sz="36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normAutofit fontScale="90000"/>
          </a:bodyPr>
          <a:lstStyle/>
          <a:p>
            <a:r>
              <a:rPr lang="en-GB" dirty="0" smtClean="0"/>
              <a:t>Functions are a unifying idea in mathematics </a:t>
            </a:r>
            <a:br>
              <a:rPr lang="en-GB" dirty="0" smtClean="0"/>
            </a:br>
            <a:endParaRPr lang="en-GB" dirty="0"/>
          </a:p>
        </p:txBody>
      </p:sp>
      <p:sp>
        <p:nvSpPr>
          <p:cNvPr id="3" name="Content Placeholder 2"/>
          <p:cNvSpPr>
            <a:spLocks noGrp="1"/>
          </p:cNvSpPr>
          <p:nvPr>
            <p:ph idx="1"/>
          </p:nvPr>
        </p:nvSpPr>
        <p:spPr>
          <a:xfrm>
            <a:off x="533400" y="1981200"/>
            <a:ext cx="8229600" cy="4525963"/>
          </a:xfrm>
        </p:spPr>
        <p:txBody>
          <a:bodyPr>
            <a:normAutofit/>
          </a:bodyPr>
          <a:lstStyle/>
          <a:p>
            <a:pPr>
              <a:buNone/>
            </a:pPr>
            <a:endParaRPr lang="en-GB" dirty="0" smtClean="0"/>
          </a:p>
          <a:p>
            <a:pPr>
              <a:buNone/>
            </a:pPr>
            <a:r>
              <a:rPr lang="en-GB" dirty="0" smtClean="0"/>
              <a:t>For whom? </a:t>
            </a:r>
          </a:p>
          <a:p>
            <a:pPr>
              <a:buNone/>
            </a:pPr>
            <a:endParaRPr lang="en-GB" dirty="0"/>
          </a:p>
        </p:txBody>
      </p:sp>
      <p:pic>
        <p:nvPicPr>
          <p:cNvPr id="5" name="Picture 3" descr="Nick Gibb: We are taking the teacher shortage seriously"/>
          <p:cNvPicPr>
            <a:picLocks noChangeAspect="1" noChangeArrowheads="1"/>
          </p:cNvPicPr>
          <p:nvPr/>
        </p:nvPicPr>
        <p:blipFill>
          <a:blip r:embed="rId2" cstate="print"/>
          <a:srcRect/>
          <a:stretch>
            <a:fillRect/>
          </a:stretch>
        </p:blipFill>
        <p:spPr bwMode="auto">
          <a:xfrm>
            <a:off x="4572000" y="3429000"/>
            <a:ext cx="4191000" cy="3094355"/>
          </a:xfrm>
          <a:prstGeom prst="rect">
            <a:avLst/>
          </a:prstGeom>
          <a:noFill/>
        </p:spPr>
      </p:pic>
      <p:pic>
        <p:nvPicPr>
          <p:cNvPr id="56322" name="Picture 2" descr="Older teenager, Advanced Maths Student"/>
          <p:cNvPicPr>
            <a:picLocks noChangeAspect="1" noChangeArrowheads="1"/>
          </p:cNvPicPr>
          <p:nvPr/>
        </p:nvPicPr>
        <p:blipFill>
          <a:blip r:embed="rId3" cstate="print"/>
          <a:srcRect/>
          <a:stretch>
            <a:fillRect/>
          </a:stretch>
        </p:blipFill>
        <p:spPr bwMode="auto">
          <a:xfrm>
            <a:off x="2362200" y="4038600"/>
            <a:ext cx="5948850" cy="2511425"/>
          </a:xfrm>
          <a:prstGeom prst="rect">
            <a:avLst/>
          </a:prstGeom>
          <a:noFill/>
        </p:spPr>
      </p:pic>
      <p:pic>
        <p:nvPicPr>
          <p:cNvPr id="8" name="Picture 2" descr="C:\Users\Anne\Pictures\Capture.PNG"/>
          <p:cNvPicPr>
            <a:picLocks noChangeAspect="1" noChangeArrowheads="1"/>
          </p:cNvPicPr>
          <p:nvPr/>
        </p:nvPicPr>
        <p:blipFill>
          <a:blip r:embed="rId4" cstate="print"/>
          <a:srcRect l="6250" t="17378" r="41250" b="43010"/>
          <a:stretch>
            <a:fillRect/>
          </a:stretch>
        </p:blipFill>
        <p:spPr bwMode="auto">
          <a:xfrm>
            <a:off x="1752600" y="3810000"/>
            <a:ext cx="6400800" cy="2590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3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632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Understanding the functions concept</a:t>
            </a:r>
            <a:endParaRPr lang="en-GB" dirty="0"/>
          </a:p>
        </p:txBody>
      </p:sp>
      <p:sp>
        <p:nvSpPr>
          <p:cNvPr id="3" name="Content Placeholder 2"/>
          <p:cNvSpPr>
            <a:spLocks noGrp="1"/>
          </p:cNvSpPr>
          <p:nvPr>
            <p:ph idx="1"/>
          </p:nvPr>
        </p:nvSpPr>
        <p:spPr>
          <a:xfrm>
            <a:off x="457200" y="1600200"/>
            <a:ext cx="8229600" cy="4953000"/>
          </a:xfrm>
        </p:spPr>
        <p:txBody>
          <a:bodyPr>
            <a:normAutofit fontScale="62500" lnSpcReduction="20000"/>
          </a:bodyPr>
          <a:lstStyle/>
          <a:p>
            <a:r>
              <a:rPr lang="en-GB" dirty="0" smtClean="0"/>
              <a:t>Representations</a:t>
            </a:r>
          </a:p>
          <a:p>
            <a:r>
              <a:rPr lang="en-GB" dirty="0" err="1" smtClean="0"/>
              <a:t>Covariation</a:t>
            </a:r>
            <a:endParaRPr lang="en-GB" dirty="0" smtClean="0"/>
          </a:p>
          <a:p>
            <a:pPr lvl="1"/>
            <a:r>
              <a:rPr lang="en-GB" dirty="0" smtClean="0"/>
              <a:t>e.g. instantaneous rate of change; constant and varying rates of change; sequential step sizes</a:t>
            </a:r>
          </a:p>
          <a:p>
            <a:r>
              <a:rPr lang="en-GB" dirty="0" smtClean="0"/>
              <a:t>Correspondence</a:t>
            </a:r>
          </a:p>
          <a:p>
            <a:pPr lvl="1"/>
            <a:r>
              <a:rPr lang="en-GB" dirty="0" smtClean="0"/>
              <a:t>one-to-one; many-to-one</a:t>
            </a:r>
          </a:p>
          <a:p>
            <a:r>
              <a:rPr lang="en-GB" dirty="0" smtClean="0"/>
              <a:t>Function </a:t>
            </a:r>
            <a:r>
              <a:rPr lang="en-GB" dirty="0"/>
              <a:t>a</a:t>
            </a:r>
            <a:r>
              <a:rPr lang="en-GB" dirty="0" smtClean="0"/>
              <a:t>s an object in its own right</a:t>
            </a:r>
          </a:p>
          <a:p>
            <a:pPr lvl="1"/>
            <a:r>
              <a:rPr lang="en-GB" i="1" dirty="0" smtClean="0"/>
              <a:t>f </a:t>
            </a:r>
            <a:r>
              <a:rPr lang="en-GB" dirty="0" smtClean="0"/>
              <a:t> as the name of a function; </a:t>
            </a:r>
            <a:r>
              <a:rPr lang="en-GB" i="1" dirty="0" smtClean="0"/>
              <a:t>sin</a:t>
            </a:r>
            <a:r>
              <a:rPr lang="el-GR" i="1" dirty="0" smtClean="0"/>
              <a:t>θ</a:t>
            </a:r>
            <a:r>
              <a:rPr lang="en-GB" i="1" dirty="0" smtClean="0"/>
              <a:t> </a:t>
            </a:r>
            <a:r>
              <a:rPr lang="en-GB" dirty="0" smtClean="0"/>
              <a:t>as a function; </a:t>
            </a:r>
            <a:r>
              <a:rPr lang="en-GB" i="1" dirty="0" smtClean="0"/>
              <a:t>f(x-a) </a:t>
            </a:r>
            <a:r>
              <a:rPr lang="en-GB" dirty="0" smtClean="0"/>
              <a:t>as a function</a:t>
            </a:r>
          </a:p>
          <a:p>
            <a:r>
              <a:rPr lang="en-GB" dirty="0" smtClean="0"/>
              <a:t>Modelling: identifying variables, graphing relationships between realistic data sets</a:t>
            </a:r>
          </a:p>
          <a:p>
            <a:r>
              <a:rPr lang="en-GB" dirty="0" smtClean="0"/>
              <a:t>Algebraic  equations/ expressions to generate function values; ditto to represent functions</a:t>
            </a:r>
          </a:p>
          <a:p>
            <a:r>
              <a:rPr lang="en-GB" dirty="0" smtClean="0"/>
              <a:t>Sequence reasoning: ‘position-to-term’ generalisation</a:t>
            </a:r>
          </a:p>
          <a:p>
            <a:r>
              <a:rPr lang="en-US" dirty="0" smtClean="0">
                <a:ea typeface="Times New Roman"/>
              </a:rPr>
              <a:t>Input/output models </a:t>
            </a:r>
          </a:p>
          <a:p>
            <a:r>
              <a:rPr lang="en-US" dirty="0" smtClean="0">
                <a:ea typeface="Times New Roman"/>
              </a:rPr>
              <a:t>Expressions for mappings between sets and to </a:t>
            </a:r>
            <a:r>
              <a:rPr lang="en-US" dirty="0" smtClean="0"/>
              <a:t>describe general relationships</a:t>
            </a:r>
            <a:endParaRPr lang="en-GB" dirty="0" smtClean="0"/>
          </a:p>
          <a:p>
            <a:pPr>
              <a:buNone/>
            </a:pPr>
            <a:endParaRPr lang="en-GB"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can go wrong?</a:t>
            </a:r>
            <a:endParaRPr lang="en-GB" dirty="0"/>
          </a:p>
        </p:txBody>
      </p:sp>
      <p:sp>
        <p:nvSpPr>
          <p:cNvPr id="3" name="Content Placeholder 2"/>
          <p:cNvSpPr>
            <a:spLocks noGrp="1"/>
          </p:cNvSpPr>
          <p:nvPr>
            <p:ph idx="1"/>
          </p:nvPr>
        </p:nvSpPr>
        <p:spPr>
          <a:xfrm>
            <a:off x="457200" y="1295400"/>
            <a:ext cx="8229600" cy="4830763"/>
          </a:xfrm>
        </p:spPr>
        <p:txBody>
          <a:bodyPr>
            <a:normAutofit fontScale="92500"/>
          </a:bodyPr>
          <a:lstStyle/>
          <a:p>
            <a:r>
              <a:rPr lang="en-GB" dirty="0" smtClean="0"/>
              <a:t>mapping </a:t>
            </a:r>
            <a:r>
              <a:rPr lang="en-GB" dirty="0"/>
              <a:t>discrete sets of data to each other </a:t>
            </a:r>
            <a:endParaRPr lang="en-GB" dirty="0" smtClean="0"/>
          </a:p>
          <a:p>
            <a:r>
              <a:rPr lang="en-GB" dirty="0" smtClean="0"/>
              <a:t>anything </a:t>
            </a:r>
            <a:r>
              <a:rPr lang="en-GB" dirty="0"/>
              <a:t>that can be mapped is </a:t>
            </a:r>
            <a:r>
              <a:rPr lang="en-GB" dirty="0" smtClean="0"/>
              <a:t>a function</a:t>
            </a:r>
            <a:endParaRPr lang="en-GB" dirty="0"/>
          </a:p>
          <a:p>
            <a:r>
              <a:rPr lang="en-GB" dirty="0" smtClean="0"/>
              <a:t>all </a:t>
            </a:r>
            <a:r>
              <a:rPr lang="en-GB" dirty="0"/>
              <a:t>functions are continuous, smooth, and </a:t>
            </a:r>
            <a:r>
              <a:rPr lang="en-GB" dirty="0" smtClean="0"/>
              <a:t>calculable</a:t>
            </a:r>
            <a:endParaRPr lang="en-GB" dirty="0"/>
          </a:p>
          <a:p>
            <a:r>
              <a:rPr lang="en-GB" dirty="0" smtClean="0"/>
              <a:t>letters </a:t>
            </a:r>
            <a:r>
              <a:rPr lang="en-GB" dirty="0"/>
              <a:t>stand for </a:t>
            </a:r>
            <a:r>
              <a:rPr lang="en-GB" dirty="0" smtClean="0"/>
              <a:t>numbers</a:t>
            </a:r>
          </a:p>
          <a:p>
            <a:r>
              <a:rPr lang="en-GB" dirty="0" smtClean="0"/>
              <a:t>the representation of a function</a:t>
            </a:r>
            <a:r>
              <a:rPr lang="en-GB" i="1" dirty="0" smtClean="0"/>
              <a:t> is </a:t>
            </a:r>
            <a:r>
              <a:rPr lang="en-GB" dirty="0" smtClean="0"/>
              <a:t>the function</a:t>
            </a:r>
          </a:p>
          <a:p>
            <a:r>
              <a:rPr lang="en-GB" dirty="0" smtClean="0"/>
              <a:t>non-coordination of </a:t>
            </a:r>
            <a:r>
              <a:rPr lang="en-GB" dirty="0"/>
              <a:t>different </a:t>
            </a:r>
            <a:r>
              <a:rPr lang="en-GB" dirty="0" smtClean="0"/>
              <a:t>conceptualizations:</a:t>
            </a:r>
            <a:endParaRPr lang="en-GB" dirty="0"/>
          </a:p>
          <a:p>
            <a:pPr lvl="1"/>
            <a:r>
              <a:rPr lang="en-GB" dirty="0" smtClean="0"/>
              <a:t>function as process (e.g. </a:t>
            </a:r>
            <a:r>
              <a:rPr lang="en-GB" i="1" dirty="0" smtClean="0"/>
              <a:t>f (g(x))</a:t>
            </a:r>
          </a:p>
          <a:p>
            <a:pPr lvl="1"/>
            <a:r>
              <a:rPr lang="en-GB" dirty="0" smtClean="0"/>
              <a:t>function as object </a:t>
            </a:r>
            <a:r>
              <a:rPr lang="en-GB" i="1" dirty="0" smtClean="0"/>
              <a:t>(e.g. f </a:t>
            </a:r>
            <a:r>
              <a:rPr lang="en-GB" i="1" dirty="0"/>
              <a:t>◦ </a:t>
            </a:r>
            <a:r>
              <a:rPr lang="en-GB" i="1" dirty="0" smtClean="0"/>
              <a:t>g)</a:t>
            </a:r>
            <a:endParaRPr lang="en-GB"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154362"/>
          </a:xfrm>
        </p:spPr>
        <p:txBody>
          <a:bodyPr>
            <a:normAutofit/>
          </a:bodyPr>
          <a:lstStyle/>
          <a:p>
            <a:r>
              <a:rPr lang="en-GB" dirty="0" smtClean="0"/>
              <a:t>The Functions Project</a:t>
            </a:r>
            <a:br>
              <a:rPr lang="en-GB" dirty="0" smtClean="0"/>
            </a:br>
            <a:endParaRPr lang="en-GB" dirty="0"/>
          </a:p>
        </p:txBody>
      </p:sp>
      <p:sp>
        <p:nvSpPr>
          <p:cNvPr id="3" name="Content Placeholder 2"/>
          <p:cNvSpPr>
            <a:spLocks noGrp="1"/>
          </p:cNvSpPr>
          <p:nvPr>
            <p:ph idx="1"/>
          </p:nvPr>
        </p:nvSpPr>
        <p:spPr/>
        <p:txBody>
          <a:bodyPr/>
          <a:lstStyle/>
          <a:p>
            <a:endParaRPr lang="en-GB" dirty="0" smtClean="0"/>
          </a:p>
          <a:p>
            <a:pPr>
              <a:buNone/>
            </a:pPr>
            <a:r>
              <a:rPr lang="en-GB" dirty="0" smtClean="0"/>
              <a:t>Anne Watson</a:t>
            </a:r>
          </a:p>
          <a:p>
            <a:pPr>
              <a:buNone/>
            </a:pPr>
            <a:r>
              <a:rPr lang="en-GB" dirty="0" smtClean="0"/>
              <a:t>Michal Ayalon</a:t>
            </a:r>
          </a:p>
          <a:p>
            <a:pPr>
              <a:buNone/>
            </a:pPr>
            <a:r>
              <a:rPr lang="en-GB" dirty="0" smtClean="0"/>
              <a:t>Steve Lerman</a:t>
            </a:r>
          </a:p>
          <a:p>
            <a:pPr>
              <a:buNone/>
            </a:pPr>
            <a:endParaRPr lang="en-GB" dirty="0" smtClean="0"/>
          </a:p>
          <a:p>
            <a:pPr marL="0">
              <a:buNone/>
            </a:pPr>
            <a:r>
              <a:rPr lang="en-GB" dirty="0" smtClean="0"/>
              <a:t>Comparing Israeli and English high-performing students’ responses to function tasks, yrs 7 to 13</a:t>
            </a:r>
          </a:p>
          <a:p>
            <a:pPr>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352800" y="3810000"/>
          <a:ext cx="4419600" cy="2716965"/>
        </p:xfrm>
        <a:graphic>
          <a:graphicData uri="http://schemas.openxmlformats.org/drawingml/2006/table">
            <a:tbl>
              <a:tblPr/>
              <a:tblGrid>
                <a:gridCol w="2231794"/>
                <a:gridCol w="2187806"/>
              </a:tblGrid>
              <a:tr h="613845">
                <a:tc>
                  <a:txBody>
                    <a:bodyPr/>
                    <a:lstStyle/>
                    <a:p>
                      <a:pPr algn="l">
                        <a:lnSpc>
                          <a:spcPct val="115000"/>
                        </a:lnSpc>
                        <a:spcAft>
                          <a:spcPts val="0"/>
                        </a:spcAft>
                      </a:pPr>
                      <a:r>
                        <a:rPr lang="en-GB" sz="2400" dirty="0" smtClean="0">
                          <a:latin typeface="Calibri"/>
                          <a:ea typeface="Times New Roman"/>
                          <a:cs typeface="Times New Roman"/>
                        </a:rPr>
                        <a:t>Seconds</a:t>
                      </a:r>
                      <a:endParaRPr lang="en-GB"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2400" dirty="0">
                          <a:latin typeface="Calibri"/>
                          <a:ea typeface="Times New Roman"/>
                          <a:cs typeface="Times New Roman"/>
                        </a:rPr>
                        <a:t>Floor number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9295">
                <a:tc>
                  <a:txBody>
                    <a:bodyPr/>
                    <a:lstStyle/>
                    <a:p>
                      <a:pPr indent="457200" algn="l">
                        <a:lnSpc>
                          <a:spcPct val="115000"/>
                        </a:lnSpc>
                        <a:spcAft>
                          <a:spcPts val="0"/>
                        </a:spcAft>
                      </a:pPr>
                      <a:r>
                        <a:rPr lang="en-GB" sz="2400">
                          <a:latin typeface="Calibri"/>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15000"/>
                        </a:lnSpc>
                        <a:spcAft>
                          <a:spcPts val="0"/>
                        </a:spcAft>
                      </a:pPr>
                      <a:r>
                        <a:rPr lang="en-GB" sz="2400">
                          <a:latin typeface="Calibri"/>
                          <a:ea typeface="Times New Roman"/>
                          <a:cs typeface="Times New Roman"/>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9295">
                <a:tc>
                  <a:txBody>
                    <a:bodyPr/>
                    <a:lstStyle/>
                    <a:p>
                      <a:pPr indent="457200" algn="l">
                        <a:lnSpc>
                          <a:spcPct val="115000"/>
                        </a:lnSpc>
                        <a:spcAft>
                          <a:spcPts val="0"/>
                        </a:spcAft>
                      </a:pPr>
                      <a:r>
                        <a:rPr lang="en-GB" sz="2400">
                          <a:latin typeface="Calibri"/>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15000"/>
                        </a:lnSpc>
                        <a:spcAft>
                          <a:spcPts val="0"/>
                        </a:spcAft>
                      </a:pPr>
                      <a:r>
                        <a:rPr lang="en-GB" sz="2400">
                          <a:latin typeface="Calibri"/>
                          <a:ea typeface="Times New Roman"/>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9295">
                <a:tc>
                  <a:txBody>
                    <a:bodyPr/>
                    <a:lstStyle/>
                    <a:p>
                      <a:pPr indent="457200" algn="l">
                        <a:lnSpc>
                          <a:spcPct val="115000"/>
                        </a:lnSpc>
                        <a:spcAft>
                          <a:spcPts val="0"/>
                        </a:spcAft>
                      </a:pPr>
                      <a:r>
                        <a:rPr lang="en-GB" sz="2400">
                          <a:latin typeface="Calibri"/>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15000"/>
                        </a:lnSpc>
                        <a:spcAft>
                          <a:spcPts val="0"/>
                        </a:spcAft>
                      </a:pPr>
                      <a:r>
                        <a:rPr lang="en-GB" sz="2400">
                          <a:latin typeface="Calibri"/>
                          <a:ea typeface="Times New Roman"/>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9295">
                <a:tc>
                  <a:txBody>
                    <a:bodyPr/>
                    <a:lstStyle/>
                    <a:p>
                      <a:pPr indent="457200" algn="l">
                        <a:lnSpc>
                          <a:spcPct val="115000"/>
                        </a:lnSpc>
                        <a:spcAft>
                          <a:spcPts val="0"/>
                        </a:spcAft>
                      </a:pPr>
                      <a:r>
                        <a:rPr lang="en-GB" sz="2400">
                          <a:latin typeface="Calibri"/>
                          <a:ea typeface="Times New Roman"/>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15000"/>
                        </a:lnSpc>
                        <a:spcAft>
                          <a:spcPts val="0"/>
                        </a:spcAft>
                      </a:pPr>
                      <a:r>
                        <a:rPr lang="en-GB" sz="2400">
                          <a:latin typeface="Calibri"/>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9295">
                <a:tc>
                  <a:txBody>
                    <a:bodyPr/>
                    <a:lstStyle/>
                    <a:p>
                      <a:pPr indent="457200" algn="l">
                        <a:lnSpc>
                          <a:spcPct val="115000"/>
                        </a:lnSpc>
                        <a:spcAft>
                          <a:spcPts val="0"/>
                        </a:spcAft>
                      </a:pPr>
                      <a:r>
                        <a:rPr lang="en-GB" sz="2400">
                          <a:latin typeface="Calibri"/>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15000"/>
                        </a:lnSpc>
                        <a:spcAft>
                          <a:spcPts val="0"/>
                        </a:spcAft>
                      </a:pPr>
                      <a:r>
                        <a:rPr lang="en-GB" sz="2400" dirty="0">
                          <a:latin typeface="Calibri"/>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029" name="Rectangle 5"/>
          <p:cNvSpPr>
            <a:spLocks noChangeArrowheads="1"/>
          </p:cNvSpPr>
          <p:nvPr/>
        </p:nvSpPr>
        <p:spPr bwMode="auto">
          <a:xfrm>
            <a:off x="152400" y="1228516"/>
            <a:ext cx="7166129"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1.1</a:t>
            </a:r>
            <a:r>
              <a:rPr kumimoji="0" lang="en-GB"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Where will the lift be after seven seconds?   </a:t>
            </a:r>
            <a:r>
              <a:rPr kumimoji="0" lang="en-GB"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You</a:t>
            </a:r>
            <a:r>
              <a:rPr kumimoji="0" lang="en-GB" sz="24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c</a:t>
            </a:r>
            <a:r>
              <a:rPr kumimoji="0" lang="en-GB"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an assume constant speed. Explain </a:t>
            </a:r>
            <a:r>
              <a:rPr kumimoji="0" lang="en-GB"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your answer</a:t>
            </a:r>
            <a:r>
              <a:rPr kumimoji="0" lang="en-GB"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1.2</a:t>
            </a:r>
            <a:r>
              <a:rPr kumimoji="0" lang="en-GB"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what </a:t>
            </a:r>
            <a:r>
              <a:rPr kumimoji="0" lang="en-GB"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rate </a:t>
            </a:r>
            <a:r>
              <a:rPr kumimoji="0" lang="en-GB"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does the lift descend? Explain your 	answer.</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1.3</a:t>
            </a:r>
            <a:r>
              <a:rPr kumimoji="0" lang="en-GB"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You might want to check whether your answer 	to question 1.2</a:t>
            </a:r>
            <a:r>
              <a:rPr kumimoji="0" lang="en-GB" sz="24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en-GB"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fits with your answer to 1.1</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6934200" y="762000"/>
            <a:ext cx="766748" cy="369332"/>
          </a:xfrm>
          <a:prstGeom prst="rect">
            <a:avLst/>
          </a:prstGeom>
        </p:spPr>
        <p:txBody>
          <a:bodyPr wrap="none">
            <a:spAutoFit/>
          </a:bodyPr>
          <a:lstStyle/>
          <a:p>
            <a:r>
              <a:rPr lang="en-GB" b="1" dirty="0" smtClean="0"/>
              <a:t>Task 1</a:t>
            </a:r>
            <a:endParaRPr lang="en-GB"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613</TotalTime>
  <Words>2046</Words>
  <Application>Microsoft Office PowerPoint</Application>
  <PresentationFormat>On-screen Show (4:3)</PresentationFormat>
  <Paragraphs>266</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Dysfunctioning with functions</vt:lpstr>
      <vt:lpstr>Slide 2</vt:lpstr>
      <vt:lpstr>Slide 3</vt:lpstr>
      <vt:lpstr>Slide 4</vt:lpstr>
      <vt:lpstr>Functions are a unifying idea in mathematics  </vt:lpstr>
      <vt:lpstr>Understanding the functions concept</vt:lpstr>
      <vt:lpstr>What can go wrong?</vt:lpstr>
      <vt:lpstr>The Functions Project </vt:lpstr>
      <vt:lpstr>Slide 9</vt:lpstr>
      <vt:lpstr>Slide 10</vt:lpstr>
      <vt:lpstr>Issues from Task 2</vt:lpstr>
      <vt:lpstr>Slide 12</vt:lpstr>
      <vt:lpstr>Slide 13</vt:lpstr>
      <vt:lpstr>Slide 14</vt:lpstr>
      <vt:lpstr>Issues from task 5</vt:lpstr>
      <vt:lpstr>Task 6: responses to statements</vt:lpstr>
      <vt:lpstr>Slide 17</vt:lpstr>
      <vt:lpstr>Slide 18</vt:lpstr>
      <vt:lpstr>Slide 19</vt:lpstr>
      <vt:lpstr>Slide 20</vt:lpstr>
      <vt:lpstr>Slide 21</vt:lpstr>
      <vt:lpstr>Slide 22</vt:lpstr>
      <vt:lpstr>Summary</vt:lpstr>
      <vt:lpstr>Key ideas arising through analysis of differences in response</vt:lpstr>
      <vt:lpstr>Slide 25</vt:lpstr>
      <vt:lpstr>School textbooks</vt:lpstr>
      <vt:lpstr>More textbooks …</vt:lpstr>
      <vt:lpstr>School textbook definitions of function in UK</vt:lpstr>
      <vt:lpstr>Standard limitations of the function concept</vt:lpstr>
      <vt:lpstr>Some teacher views</vt:lpstr>
      <vt:lpstr>Maverick book ……..</vt:lpstr>
      <vt:lpstr>Eye Gaze Generalisation Study</vt:lpstr>
      <vt:lpstr>Slide 33</vt:lpstr>
      <vt:lpstr>Tentative findings</vt:lpstr>
      <vt:lpstr>Slide 35</vt:lpstr>
      <vt:lpstr>Strategies </vt:lpstr>
      <vt:lpstr>Slide 37</vt:lpstr>
      <vt:lpstr>Having established it is quadratic ….</vt:lpstr>
      <vt:lpstr>If not sequences, then what …?</vt:lpstr>
      <vt:lpstr>Midlands Mathematics Experiment  ‘O’ level (1965)</vt:lpstr>
      <vt:lpstr>Slide 41</vt:lpstr>
      <vt:lpstr>Slide 42</vt:lpstr>
      <vt:lpstr>Slide 43</vt:lpstr>
      <vt:lpstr>Slide 44</vt:lpstr>
      <vt:lpstr>Current textbooks …</vt:lpstr>
      <vt:lpstr>Extreme function finding Find … and another of a different type … and another</vt:lpstr>
      <vt:lpstr>Slide 47</vt:lpstr>
      <vt:lpstr>Publications (see pmtheta.com)</vt:lpstr>
      <vt:lpstr>pmtheta.com</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Disfunctioning with functions</dc:title>
  <dc:creator>Anne Watson</dc:creator>
  <cp:lastModifiedBy>Anne Watson</cp:lastModifiedBy>
  <cp:revision>37</cp:revision>
  <dcterms:created xsi:type="dcterms:W3CDTF">2017-02-06T16:04:52Z</dcterms:created>
  <dcterms:modified xsi:type="dcterms:W3CDTF">2017-06-29T18:10:35Z</dcterms:modified>
</cp:coreProperties>
</file>