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3650" r:id="rId3"/>
  </p:sldMasterIdLst>
  <p:notesMasterIdLst>
    <p:notesMasterId r:id="rId44"/>
  </p:notesMasterIdLst>
  <p:handoutMasterIdLst>
    <p:handoutMasterId r:id="rId45"/>
  </p:handoutMasterIdLst>
  <p:sldIdLst>
    <p:sldId id="336" r:id="rId4"/>
    <p:sldId id="739" r:id="rId5"/>
    <p:sldId id="542" r:id="rId6"/>
    <p:sldId id="663" r:id="rId7"/>
    <p:sldId id="745" r:id="rId8"/>
    <p:sldId id="709" r:id="rId9"/>
    <p:sldId id="713" r:id="rId10"/>
    <p:sldId id="738" r:id="rId11"/>
    <p:sldId id="710" r:id="rId12"/>
    <p:sldId id="718" r:id="rId13"/>
    <p:sldId id="736" r:id="rId14"/>
    <p:sldId id="673" r:id="rId15"/>
    <p:sldId id="726" r:id="rId16"/>
    <p:sldId id="714" r:id="rId17"/>
    <p:sldId id="715" r:id="rId18"/>
    <p:sldId id="727" r:id="rId19"/>
    <p:sldId id="728" r:id="rId20"/>
    <p:sldId id="721" r:id="rId21"/>
    <p:sldId id="729" r:id="rId22"/>
    <p:sldId id="730" r:id="rId23"/>
    <p:sldId id="731" r:id="rId24"/>
    <p:sldId id="724" r:id="rId25"/>
    <p:sldId id="746" r:id="rId26"/>
    <p:sldId id="719" r:id="rId27"/>
    <p:sldId id="733" r:id="rId28"/>
    <p:sldId id="734" r:id="rId29"/>
    <p:sldId id="735" r:id="rId30"/>
    <p:sldId id="720" r:id="rId31"/>
    <p:sldId id="741" r:id="rId32"/>
    <p:sldId id="743" r:id="rId33"/>
    <p:sldId id="606" r:id="rId34"/>
    <p:sldId id="634" r:id="rId35"/>
    <p:sldId id="723" r:id="rId36"/>
    <p:sldId id="740" r:id="rId37"/>
    <p:sldId id="732" r:id="rId38"/>
    <p:sldId id="430" r:id="rId39"/>
    <p:sldId id="737" r:id="rId40"/>
    <p:sldId id="742" r:id="rId41"/>
    <p:sldId id="547" r:id="rId42"/>
    <p:sldId id="492" r:id="rId43"/>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p:defaultTextStyle>
  <p:extLst>
    <p:ext uri="{521415D9-36F7-43E2-AB2F-B90AF26B5E84}">
      <p14:sectionLst xmlns:p14="http://schemas.microsoft.com/office/powerpoint/2010/main">
        <p14:section name="Part One" id="{74451F8A-9042-8A41-8C55-BD4A25B159F1}">
          <p14:sldIdLst>
            <p14:sldId id="336"/>
            <p14:sldId id="739"/>
            <p14:sldId id="542"/>
            <p14:sldId id="663"/>
            <p14:sldId id="745"/>
            <p14:sldId id="709"/>
            <p14:sldId id="713"/>
            <p14:sldId id="738"/>
            <p14:sldId id="710"/>
          </p14:sldIdLst>
        </p14:section>
        <p14:section name="Tasks" id="{4131257C-C41B-8F43-9403-CB72D8EBD286}">
          <p14:sldIdLst>
            <p14:sldId id="718"/>
            <p14:sldId id="736"/>
            <p14:sldId id="673"/>
            <p14:sldId id="726"/>
            <p14:sldId id="714"/>
            <p14:sldId id="715"/>
            <p14:sldId id="727"/>
            <p14:sldId id="728"/>
            <p14:sldId id="721"/>
            <p14:sldId id="729"/>
            <p14:sldId id="730"/>
            <p14:sldId id="731"/>
            <p14:sldId id="724"/>
            <p14:sldId id="746"/>
            <p14:sldId id="719"/>
            <p14:sldId id="733"/>
            <p14:sldId id="734"/>
            <p14:sldId id="735"/>
            <p14:sldId id="720"/>
            <p14:sldId id="741"/>
            <p14:sldId id="743"/>
            <p14:sldId id="606"/>
            <p14:sldId id="634"/>
            <p14:sldId id="723"/>
            <p14:sldId id="740"/>
          </p14:sldIdLst>
        </p14:section>
        <p14:section name="Reflection" id="{8E6F4565-849B-F04C-AE4C-9C28A378A08B}">
          <p14:sldIdLst>
            <p14:sldId id="732"/>
            <p14:sldId id="430"/>
            <p14:sldId id="737"/>
            <p14:sldId id="742"/>
            <p14:sldId id="547"/>
            <p14:sldId id="492"/>
          </p14:sldIdLst>
        </p14:section>
        <p14:section name="Task Sheet" id="{9E917482-968F-6E4B-8D7B-6B00A31DA424}">
          <p14:sldIdLst/>
        </p14:section>
        <p14:section name="Extra Tasks" id="{D385ECF5-A1FB-AD4B-8BDD-9379933D03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4CB"/>
    <a:srgbClr val="F5F5CB"/>
    <a:srgbClr val="008B00"/>
    <a:srgbClr val="000000"/>
    <a:srgbClr val="00FFFF"/>
    <a:srgbClr val="00279F"/>
    <a:srgbClr val="3400FF"/>
    <a:srgbClr val="FFFFFF"/>
    <a:srgbClr val="666666"/>
    <a:srgbClr val="8E8E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41" autoAdjust="0"/>
    <p:restoredTop sz="94660"/>
  </p:normalViewPr>
  <p:slideViewPr>
    <p:cSldViewPr>
      <p:cViewPr>
        <p:scale>
          <a:sx n="81" d="100"/>
          <a:sy n="81" d="100"/>
        </p:scale>
        <p:origin x="-10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1" Type="http://schemas.openxmlformats.org/officeDocument/2006/relationships/image" Target="../media/image30.emf"/><Relationship Id="rId2"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C6EA9-F035-8544-AAF2-C7382EBC22C9}" type="datetimeFigureOut">
              <a:t>22/01/16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B61370-A4E2-FA4B-ACC9-505EA8ADA227}" type="slidenum">
              <a:t>‹#›</a:t>
            </a:fld>
            <a:endParaRPr lang="en-GB"/>
          </a:p>
        </p:txBody>
      </p:sp>
    </p:spTree>
    <p:extLst>
      <p:ext uri="{BB962C8B-B14F-4D97-AF65-F5344CB8AC3E}">
        <p14:creationId xmlns:p14="http://schemas.microsoft.com/office/powerpoint/2010/main" val="2466556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Lucida Grande" charset="0"/>
              </a:defRPr>
            </a:lvl1pPr>
          </a:lstStyle>
          <a:p>
            <a:pPr>
              <a:defRPr/>
            </a:pPr>
            <a:endParaRPr lang="en-GB"/>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Lucida Grande" charset="0"/>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Lucida Grande" charset="0"/>
              </a:defRPr>
            </a:lvl1pPr>
          </a:lstStyle>
          <a:p>
            <a:pPr>
              <a:defRPr/>
            </a:pPr>
            <a:endParaRPr lang="en-GB"/>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Lucida Grande" charset="0"/>
              </a:defRPr>
            </a:lvl1pPr>
          </a:lstStyle>
          <a:p>
            <a:pPr>
              <a:defRPr/>
            </a:pPr>
            <a:fld id="{A0FCEBD3-A582-5442-AF13-50C2B7E2B653}" type="slidenum">
              <a:rPr lang="en-US"/>
              <a:pPr>
                <a:defRPr/>
              </a:pPr>
              <a:t>‹#›</a:t>
            </a:fld>
            <a:endParaRPr lang="en-US"/>
          </a:p>
        </p:txBody>
      </p:sp>
    </p:spTree>
    <p:extLst>
      <p:ext uri="{BB962C8B-B14F-4D97-AF65-F5344CB8AC3E}">
        <p14:creationId xmlns:p14="http://schemas.microsoft.com/office/powerpoint/2010/main" val="243371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Chalkboard" charset="0"/>
                <a:ea typeface="ＭＳ Ｐゴシック" charset="0"/>
                <a:cs typeface="ＭＳ Ｐゴシック" charset="0"/>
              </a:defRPr>
            </a:lvl1pPr>
            <a:lvl2pPr marL="742950" indent="-285750" eaLnBrk="0" hangingPunct="0">
              <a:defRPr sz="2800" b="1">
                <a:solidFill>
                  <a:schemeClr val="tx1"/>
                </a:solidFill>
                <a:latin typeface="Chalkboard" charset="0"/>
                <a:ea typeface="ＭＳ Ｐゴシック" charset="0"/>
              </a:defRPr>
            </a:lvl2pPr>
            <a:lvl3pPr marL="1143000" indent="-228600" eaLnBrk="0" hangingPunct="0">
              <a:defRPr sz="2800" b="1">
                <a:solidFill>
                  <a:schemeClr val="tx1"/>
                </a:solidFill>
                <a:latin typeface="Chalkboard" charset="0"/>
                <a:ea typeface="ＭＳ Ｐゴシック" charset="0"/>
              </a:defRPr>
            </a:lvl3pPr>
            <a:lvl4pPr marL="1600200" indent="-228600" eaLnBrk="0" hangingPunct="0">
              <a:defRPr sz="2800" b="1">
                <a:solidFill>
                  <a:schemeClr val="tx1"/>
                </a:solidFill>
                <a:latin typeface="Chalkboard" charset="0"/>
                <a:ea typeface="ＭＳ Ｐゴシック" charset="0"/>
              </a:defRPr>
            </a:lvl4pPr>
            <a:lvl5pPr marL="2057400" indent="-228600" eaLnBrk="0" hangingPunct="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BC56F3F2-643C-DD4E-A6A5-10B6C7802342}" type="slidenum">
              <a:rPr lang="en-US" sz="1200" b="0">
                <a:latin typeface="Lucida Grande" charset="0"/>
              </a:rPr>
              <a:pPr/>
              <a:t>1</a:t>
            </a:fld>
            <a:endParaRPr lang="en-US" sz="1200" b="0">
              <a:latin typeface="Lucida Grande"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 x 4 + 1</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12</a:t>
            </a:fld>
            <a:endParaRPr lang="en-US"/>
          </a:p>
        </p:txBody>
      </p:sp>
    </p:spTree>
    <p:extLst>
      <p:ext uri="{BB962C8B-B14F-4D97-AF65-F5344CB8AC3E}">
        <p14:creationId xmlns:p14="http://schemas.microsoft.com/office/powerpoint/2010/main" val="65090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Counting seems pretty </a:t>
            </a:r>
            <a:r>
              <a:rPr lang="en-GB" dirty="0" err="1" smtClean="0"/>
              <a:t>straigtforward</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13</a:t>
            </a:fld>
            <a:endParaRPr lang="en-US"/>
          </a:p>
        </p:txBody>
      </p:sp>
    </p:spTree>
    <p:extLst>
      <p:ext uri="{BB962C8B-B14F-4D97-AF65-F5344CB8AC3E}">
        <p14:creationId xmlns:p14="http://schemas.microsoft.com/office/powerpoint/2010/main" val="184359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a:t>
            </a:r>
            <a:r>
              <a:rPr lang="en-GB" dirty="0" err="1" smtClean="0"/>
              <a:t>twitter.com</a:t>
            </a:r>
            <a:r>
              <a:rPr lang="en-GB" dirty="0" smtClean="0"/>
              <a:t>/</a:t>
            </a:r>
            <a:r>
              <a:rPr lang="en-GB" dirty="0" err="1" smtClean="0"/>
              <a:t>OxfordEdMaths?ref_src</a:t>
            </a:r>
            <a:r>
              <a:rPr lang="en-GB" smtClean="0"/>
              <a:t>=twsrc%5Etfw</a:t>
            </a:r>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16</a:t>
            </a:fld>
            <a:endParaRPr lang="en-US"/>
          </a:p>
        </p:txBody>
      </p:sp>
    </p:spTree>
    <p:extLst>
      <p:ext uri="{BB962C8B-B14F-4D97-AF65-F5344CB8AC3E}">
        <p14:creationId xmlns:p14="http://schemas.microsoft.com/office/powerpoint/2010/main" val="1243467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Snappy Maths </a:t>
            </a:r>
          </a:p>
          <a:p>
            <a:r>
              <a:rPr lang="en-GB" dirty="0" smtClean="0"/>
              <a:t>http://</a:t>
            </a:r>
            <a:r>
              <a:rPr lang="en-GB" dirty="0" err="1" smtClean="0"/>
              <a:t>www.snappymaths.com</a:t>
            </a:r>
            <a:r>
              <a:rPr lang="en-GB" dirty="0" smtClean="0"/>
              <a:t>/counting/fractions/</a:t>
            </a:r>
            <a:r>
              <a:rPr lang="en-GB" dirty="0" err="1" smtClean="0"/>
              <a:t>fractions.htm</a:t>
            </a:r>
            <a:endParaRPr lang="en-GB" dirty="0"/>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30</a:t>
            </a:fld>
            <a:endParaRPr lang="en-US"/>
          </a:p>
        </p:txBody>
      </p:sp>
    </p:spTree>
    <p:extLst>
      <p:ext uri="{BB962C8B-B14F-4D97-AF65-F5344CB8AC3E}">
        <p14:creationId xmlns:p14="http://schemas.microsoft.com/office/powerpoint/2010/main" val="115865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Ways of initiating</a:t>
            </a:r>
            <a:r>
              <a:rPr lang="en-GB" baseline="0"/>
              <a:t> activity through presentation of a task</a:t>
            </a:r>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31</a:t>
            </a:fld>
            <a:endParaRPr lang="en-US"/>
          </a:p>
        </p:txBody>
      </p:sp>
    </p:spTree>
    <p:extLst>
      <p:ext uri="{BB962C8B-B14F-4D97-AF65-F5344CB8AC3E}">
        <p14:creationId xmlns:p14="http://schemas.microsoft.com/office/powerpoint/2010/main" val="177928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Drc=6, Dr=4 Dc=3</a:t>
            </a:r>
            <a:r>
              <a:rPr lang="en-US" baseline="0">
                <a:ea typeface="ＭＳ Ｐゴシック" charset="0"/>
                <a:cs typeface="ＭＳ Ｐゴシック" charset="0"/>
              </a:rPr>
              <a:t> S=1  –&gt; numbers that are the product of two numbers, one odd, the other congruent to 1 mod 3</a:t>
            </a:r>
          </a:p>
          <a:p>
            <a:r>
              <a:rPr lang="en-US" baseline="0">
                <a:ea typeface="ＭＳ Ｐゴシック" charset="0"/>
                <a:cs typeface="ＭＳ Ｐゴシック" charset="0"/>
              </a:rPr>
              <a:t>Drc*rc+r(Dr-Drc)+c(Dc-Drc)+Drc-Dr-Dc+S</a:t>
            </a:r>
          </a:p>
          <a:p>
            <a:endParaRPr lang="en-US">
              <a:ea typeface="ＭＳ Ｐゴシック" charset="0"/>
              <a:cs typeface="ＭＳ Ｐゴシック" charset="0"/>
            </a:endParaRPr>
          </a:p>
          <a:p>
            <a:r>
              <a:rPr lang="en-US">
                <a:ea typeface="ＭＳ Ｐゴシック" charset="0"/>
                <a:cs typeface="ＭＳ Ｐゴシック" charset="0"/>
              </a:rPr>
              <a:t>Disturbance; challenge + Trust that it is not excessive</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3EC8C975-A9FD-0E46-A558-CB4188F0386C}" type="slidenum">
              <a:rPr lang="en-US" sz="1200" b="0">
                <a:latin typeface="Lucida Grande" charset="0"/>
              </a:rPr>
              <a:pPr/>
              <a:t>32</a:t>
            </a:fld>
            <a:endParaRPr lang="en-US" sz="1200" b="0">
              <a:latin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 et al</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39</a:t>
            </a:fld>
            <a:endParaRPr lang="en-US" dirty="0"/>
          </a:p>
        </p:txBody>
      </p:sp>
    </p:spTree>
    <p:extLst>
      <p:ext uri="{BB962C8B-B14F-4D97-AF65-F5344CB8AC3E}">
        <p14:creationId xmlns:p14="http://schemas.microsoft.com/office/powerpoint/2010/main" val="2675006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Tree>
    <p:extLst>
      <p:ext uri="{BB962C8B-B14F-4D97-AF65-F5344CB8AC3E}">
        <p14:creationId xmlns:p14="http://schemas.microsoft.com/office/powerpoint/2010/main" val="83179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836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52400"/>
            <a:ext cx="2103437" cy="5638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152400"/>
            <a:ext cx="6157913" cy="5638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2963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81873C-8276-E449-9733-905D3995D321}" type="slidenum">
              <a:rPr lang="en-US"/>
              <a:pPr>
                <a:defRPr/>
              </a:pPr>
              <a:t>‹#›</a:t>
            </a:fld>
            <a:endParaRPr lang="en-US"/>
          </a:p>
        </p:txBody>
      </p:sp>
    </p:spTree>
    <p:extLst>
      <p:ext uri="{BB962C8B-B14F-4D97-AF65-F5344CB8AC3E}">
        <p14:creationId xmlns:p14="http://schemas.microsoft.com/office/powerpoint/2010/main" val="216377040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A4A3CEBE-BB09-FF47-976F-58E9EA93EF95}" type="slidenum">
              <a:rPr lang="en-US"/>
              <a:pPr>
                <a:defRPr/>
              </a:pPr>
              <a:t>‹#›</a:t>
            </a:fld>
            <a:endParaRPr lang="en-US"/>
          </a:p>
        </p:txBody>
      </p:sp>
    </p:spTree>
    <p:extLst>
      <p:ext uri="{BB962C8B-B14F-4D97-AF65-F5344CB8AC3E}">
        <p14:creationId xmlns:p14="http://schemas.microsoft.com/office/powerpoint/2010/main" val="394589224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4C7E853A-A83C-3A4B-B9BD-B0175DFF883E}" type="slidenum">
              <a:rPr lang="en-US"/>
              <a:pPr>
                <a:defRPr/>
              </a:pPr>
              <a:t>‹#›</a:t>
            </a:fld>
            <a:endParaRPr lang="en-US"/>
          </a:p>
        </p:txBody>
      </p:sp>
    </p:spTree>
    <p:extLst>
      <p:ext uri="{BB962C8B-B14F-4D97-AF65-F5344CB8AC3E}">
        <p14:creationId xmlns:p14="http://schemas.microsoft.com/office/powerpoint/2010/main" val="190338421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5240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51485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Box 4"/>
          <p:cNvSpPr txBox="1">
            <a:spLocks noGrp="1" noChangeArrowheads="1"/>
          </p:cNvSpPr>
          <p:nvPr>
            <p:ph type="sldNum" sz="quarter" idx="10"/>
          </p:nvPr>
        </p:nvSpPr>
        <p:spPr>
          <a:ln/>
        </p:spPr>
        <p:txBody>
          <a:bodyPr/>
          <a:lstStyle>
            <a:lvl1pPr>
              <a:defRPr/>
            </a:lvl1pPr>
          </a:lstStyle>
          <a:p>
            <a:pPr>
              <a:defRPr/>
            </a:pPr>
            <a:fld id="{123E941A-E36A-9545-AB27-523028EFB6ED}" type="slidenum">
              <a:rPr lang="en-US"/>
              <a:pPr>
                <a:defRPr/>
              </a:pPr>
              <a:t>‹#›</a:t>
            </a:fld>
            <a:endParaRPr lang="en-US"/>
          </a:p>
        </p:txBody>
      </p:sp>
    </p:spTree>
    <p:extLst>
      <p:ext uri="{BB962C8B-B14F-4D97-AF65-F5344CB8AC3E}">
        <p14:creationId xmlns:p14="http://schemas.microsoft.com/office/powerpoint/2010/main" val="340151284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Text Box 4"/>
          <p:cNvSpPr txBox="1">
            <a:spLocks noGrp="1" noChangeArrowheads="1"/>
          </p:cNvSpPr>
          <p:nvPr>
            <p:ph type="sldNum" sz="quarter" idx="10"/>
          </p:nvPr>
        </p:nvSpPr>
        <p:spPr>
          <a:ln/>
        </p:spPr>
        <p:txBody>
          <a:bodyPr/>
          <a:lstStyle>
            <a:lvl1pPr>
              <a:defRPr/>
            </a:lvl1pPr>
          </a:lstStyle>
          <a:p>
            <a:pPr>
              <a:defRPr/>
            </a:pPr>
            <a:fld id="{F3B41067-1855-014B-96A8-DA7D0568624B}" type="slidenum">
              <a:rPr lang="en-US"/>
              <a:pPr>
                <a:defRPr/>
              </a:pPr>
              <a:t>‹#›</a:t>
            </a:fld>
            <a:endParaRPr lang="en-US"/>
          </a:p>
        </p:txBody>
      </p:sp>
    </p:spTree>
    <p:extLst>
      <p:ext uri="{BB962C8B-B14F-4D97-AF65-F5344CB8AC3E}">
        <p14:creationId xmlns:p14="http://schemas.microsoft.com/office/powerpoint/2010/main" val="92642131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Text Box 4"/>
          <p:cNvSpPr txBox="1">
            <a:spLocks noGrp="1" noChangeArrowheads="1"/>
          </p:cNvSpPr>
          <p:nvPr>
            <p:ph type="sldNum" sz="quarter" idx="10"/>
          </p:nvPr>
        </p:nvSpPr>
        <p:spPr>
          <a:ln/>
        </p:spPr>
        <p:txBody>
          <a:bodyPr/>
          <a:lstStyle>
            <a:lvl1pPr>
              <a:defRPr/>
            </a:lvl1pPr>
          </a:lstStyle>
          <a:p>
            <a:pPr>
              <a:defRPr/>
            </a:pPr>
            <a:fld id="{765B661D-C418-414D-A709-C47B17498711}" type="slidenum">
              <a:rPr lang="en-US"/>
              <a:pPr>
                <a:defRPr/>
              </a:pPr>
              <a:t>‹#›</a:t>
            </a:fld>
            <a:endParaRPr lang="en-US"/>
          </a:p>
        </p:txBody>
      </p:sp>
    </p:spTree>
    <p:extLst>
      <p:ext uri="{BB962C8B-B14F-4D97-AF65-F5344CB8AC3E}">
        <p14:creationId xmlns:p14="http://schemas.microsoft.com/office/powerpoint/2010/main" val="3494518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FA53DA9F-FC11-0346-B46B-99C4D4ADA3FA}" type="slidenum">
              <a:rPr lang="en-US"/>
              <a:pPr>
                <a:defRPr/>
              </a:pPr>
              <a:t>‹#›</a:t>
            </a:fld>
            <a:endParaRPr lang="en-US"/>
          </a:p>
        </p:txBody>
      </p:sp>
    </p:spTree>
    <p:extLst>
      <p:ext uri="{BB962C8B-B14F-4D97-AF65-F5344CB8AC3E}">
        <p14:creationId xmlns:p14="http://schemas.microsoft.com/office/powerpoint/2010/main" val="28199455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C45D6CA-AA83-214C-8B87-02FEE1D522B6}" type="slidenum">
              <a:rPr lang="en-US"/>
              <a:pPr>
                <a:defRPr/>
              </a:pPr>
              <a:t>‹#›</a:t>
            </a:fld>
            <a:endParaRPr lang="en-US"/>
          </a:p>
        </p:txBody>
      </p:sp>
    </p:spTree>
    <p:extLst>
      <p:ext uri="{BB962C8B-B14F-4D97-AF65-F5344CB8AC3E}">
        <p14:creationId xmlns:p14="http://schemas.microsoft.com/office/powerpoint/2010/main" val="205225412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0584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Chalkboard" pitchFamily="-111"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9EFA7021-EC8E-6A47-AB51-F5F6BA5D744A}" type="slidenum">
              <a:rPr lang="en-US"/>
              <a:pPr>
                <a:defRPr/>
              </a:pPr>
              <a:t>‹#›</a:t>
            </a:fld>
            <a:endParaRPr lang="en-US"/>
          </a:p>
        </p:txBody>
      </p:sp>
    </p:spTree>
    <p:extLst>
      <p:ext uri="{BB962C8B-B14F-4D97-AF65-F5344CB8AC3E}">
        <p14:creationId xmlns:p14="http://schemas.microsoft.com/office/powerpoint/2010/main" val="57504430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4C98BB-B838-7A4D-9242-708A09D67F66}" type="slidenum">
              <a:rPr lang="en-US"/>
              <a:pPr>
                <a:defRPr/>
              </a:pPr>
              <a:t>‹#›</a:t>
            </a:fld>
            <a:endParaRPr lang="en-US"/>
          </a:p>
        </p:txBody>
      </p:sp>
    </p:spTree>
    <p:extLst>
      <p:ext uri="{BB962C8B-B14F-4D97-AF65-F5344CB8AC3E}">
        <p14:creationId xmlns:p14="http://schemas.microsoft.com/office/powerpoint/2010/main" val="138410428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88900"/>
            <a:ext cx="2143125" cy="60833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52400" y="88900"/>
            <a:ext cx="6276975" cy="60833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05C8A354-DBA1-1A43-AFD3-900AA1A89573}" type="slidenum">
              <a:rPr lang="en-US"/>
              <a:pPr>
                <a:defRPr/>
              </a:pPr>
              <a:t>‹#›</a:t>
            </a:fld>
            <a:endParaRPr lang="en-US"/>
          </a:p>
        </p:txBody>
      </p:sp>
    </p:spTree>
    <p:extLst>
      <p:ext uri="{BB962C8B-B14F-4D97-AF65-F5344CB8AC3E}">
        <p14:creationId xmlns:p14="http://schemas.microsoft.com/office/powerpoint/2010/main" val="254361015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4D2DC9C9-3A70-9C45-8395-5050EA22361D}" type="slidenum">
              <a:rPr lang="en-US"/>
              <a:pPr>
                <a:defRPr/>
              </a:pPr>
              <a:t>‹#›</a:t>
            </a:fld>
            <a:endParaRPr lang="en-US"/>
          </a:p>
        </p:txBody>
      </p:sp>
    </p:spTree>
    <p:extLst>
      <p:ext uri="{BB962C8B-B14F-4D97-AF65-F5344CB8AC3E}">
        <p14:creationId xmlns:p14="http://schemas.microsoft.com/office/powerpoint/2010/main" val="2881832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BC1D1D25-E0D1-E74C-BB85-8721036A4BC1}" type="slidenum">
              <a:rPr lang="en-US"/>
              <a:pPr>
                <a:defRPr/>
              </a:pPr>
              <a:t>‹#›</a:t>
            </a:fld>
            <a:endParaRPr lang="en-US"/>
          </a:p>
        </p:txBody>
      </p:sp>
    </p:spTree>
    <p:extLst>
      <p:ext uri="{BB962C8B-B14F-4D97-AF65-F5344CB8AC3E}">
        <p14:creationId xmlns:p14="http://schemas.microsoft.com/office/powerpoint/2010/main" val="2190021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FEB9001D-2FE4-5243-99A1-1B469F76BFB8}" type="slidenum">
              <a:rPr lang="en-US"/>
              <a:pPr>
                <a:defRPr/>
              </a:pPr>
              <a:t>‹#›</a:t>
            </a:fld>
            <a:endParaRPr lang="en-US"/>
          </a:p>
        </p:txBody>
      </p:sp>
    </p:spTree>
    <p:extLst>
      <p:ext uri="{BB962C8B-B14F-4D97-AF65-F5344CB8AC3E}">
        <p14:creationId xmlns:p14="http://schemas.microsoft.com/office/powerpoint/2010/main" val="371712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3048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7244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Rectangle 4"/>
          <p:cNvSpPr>
            <a:spLocks noGrp="1" noChangeArrowheads="1"/>
          </p:cNvSpPr>
          <p:nvPr>
            <p:ph type="sldNum" sz="quarter" idx="10"/>
          </p:nvPr>
        </p:nvSpPr>
        <p:spPr>
          <a:ln/>
        </p:spPr>
        <p:txBody>
          <a:bodyPr/>
          <a:lstStyle>
            <a:lvl1pPr>
              <a:defRPr/>
            </a:lvl1pPr>
          </a:lstStyle>
          <a:p>
            <a:pPr>
              <a:defRPr/>
            </a:pPr>
            <a:fld id="{E76444C5-5C26-4241-8CDE-74AAD7DB01BD}" type="slidenum">
              <a:rPr lang="en-US"/>
              <a:pPr>
                <a:defRPr/>
              </a:pPr>
              <a:t>‹#›</a:t>
            </a:fld>
            <a:endParaRPr lang="en-US"/>
          </a:p>
        </p:txBody>
      </p:sp>
    </p:spTree>
    <p:extLst>
      <p:ext uri="{BB962C8B-B14F-4D97-AF65-F5344CB8AC3E}">
        <p14:creationId xmlns:p14="http://schemas.microsoft.com/office/powerpoint/2010/main" val="236586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Rectangle 4"/>
          <p:cNvSpPr>
            <a:spLocks noGrp="1" noChangeArrowheads="1"/>
          </p:cNvSpPr>
          <p:nvPr>
            <p:ph type="sldNum" sz="quarter" idx="10"/>
          </p:nvPr>
        </p:nvSpPr>
        <p:spPr>
          <a:ln/>
        </p:spPr>
        <p:txBody>
          <a:bodyPr/>
          <a:lstStyle>
            <a:lvl1pPr>
              <a:defRPr/>
            </a:lvl1pPr>
          </a:lstStyle>
          <a:p>
            <a:pPr>
              <a:defRPr/>
            </a:pPr>
            <a:fld id="{52E9DEB5-E6EF-8C42-A07C-852754A27EFF}" type="slidenum">
              <a:rPr lang="en-US"/>
              <a:pPr>
                <a:defRPr/>
              </a:pPr>
              <a:t>‹#›</a:t>
            </a:fld>
            <a:endParaRPr lang="en-US"/>
          </a:p>
        </p:txBody>
      </p:sp>
    </p:spTree>
    <p:extLst>
      <p:ext uri="{BB962C8B-B14F-4D97-AF65-F5344CB8AC3E}">
        <p14:creationId xmlns:p14="http://schemas.microsoft.com/office/powerpoint/2010/main" val="705041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C1F6DF07-0A07-D94B-817B-336108EDC8EC}" type="slidenum">
              <a:rPr lang="en-US"/>
              <a:pPr>
                <a:defRPr/>
              </a:pPr>
              <a:t>‹#›</a:t>
            </a:fld>
            <a:endParaRPr lang="en-US"/>
          </a:p>
        </p:txBody>
      </p:sp>
    </p:spTree>
    <p:extLst>
      <p:ext uri="{BB962C8B-B14F-4D97-AF65-F5344CB8AC3E}">
        <p14:creationId xmlns:p14="http://schemas.microsoft.com/office/powerpoint/2010/main" val="204530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F96F7F89-9AB1-234F-B8D1-DB51C2E6627D}" type="slidenum">
              <a:rPr lang="en-US"/>
              <a:pPr>
                <a:defRPr/>
              </a:pPr>
              <a:t>‹#›</a:t>
            </a:fld>
            <a:endParaRPr lang="en-US"/>
          </a:p>
        </p:txBody>
      </p:sp>
    </p:spTree>
    <p:extLst>
      <p:ext uri="{BB962C8B-B14F-4D97-AF65-F5344CB8AC3E}">
        <p14:creationId xmlns:p14="http://schemas.microsoft.com/office/powerpoint/2010/main" val="397099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197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03FF962-821A-2E49-8A24-F01D3C78EDF4}" type="slidenum">
              <a:rPr lang="en-US"/>
              <a:pPr>
                <a:defRPr/>
              </a:pPr>
              <a:t>‹#›</a:t>
            </a:fld>
            <a:endParaRPr lang="en-US"/>
          </a:p>
        </p:txBody>
      </p:sp>
    </p:spTree>
    <p:extLst>
      <p:ext uri="{BB962C8B-B14F-4D97-AF65-F5344CB8AC3E}">
        <p14:creationId xmlns:p14="http://schemas.microsoft.com/office/powerpoint/2010/main" val="353897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6D8B277-0E2F-AC4C-8BC7-5C1A10E8F5C1}" type="slidenum">
              <a:rPr lang="en-US"/>
              <a:pPr>
                <a:defRPr/>
              </a:pPr>
              <a:t>‹#›</a:t>
            </a:fld>
            <a:endParaRPr lang="en-US"/>
          </a:p>
        </p:txBody>
      </p:sp>
    </p:spTree>
    <p:extLst>
      <p:ext uri="{BB962C8B-B14F-4D97-AF65-F5344CB8AC3E}">
        <p14:creationId xmlns:p14="http://schemas.microsoft.com/office/powerpoint/2010/main" val="215974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9B749F9-BB89-964D-9BB0-EB0C1764E316}" type="slidenum">
              <a:rPr lang="en-US"/>
              <a:pPr>
                <a:defRPr/>
              </a:pPr>
              <a:t>‹#›</a:t>
            </a:fld>
            <a:endParaRPr lang="en-US"/>
          </a:p>
        </p:txBody>
      </p:sp>
    </p:spTree>
    <p:extLst>
      <p:ext uri="{BB962C8B-B14F-4D97-AF65-F5344CB8AC3E}">
        <p14:creationId xmlns:p14="http://schemas.microsoft.com/office/powerpoint/2010/main" val="3856679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228600"/>
            <a:ext cx="2171700" cy="6400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228600"/>
            <a:ext cx="6362700" cy="6400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BCA0568-EE28-1144-BF90-979F2E93A0B0}" type="slidenum">
              <a:rPr lang="en-US"/>
              <a:pPr>
                <a:defRPr/>
              </a:pPr>
              <a:t>‹#›</a:t>
            </a:fld>
            <a:endParaRPr lang="en-US"/>
          </a:p>
        </p:txBody>
      </p:sp>
    </p:spTree>
    <p:extLst>
      <p:ext uri="{BB962C8B-B14F-4D97-AF65-F5344CB8AC3E}">
        <p14:creationId xmlns:p14="http://schemas.microsoft.com/office/powerpoint/2010/main" val="66886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99060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93077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54082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09843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50489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99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4332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359841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304800" y="152400"/>
            <a:ext cx="7772400"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p>
            <a:pPr lvl="0"/>
            <a:r>
              <a:rPr lang="en-GB"/>
              <a:t>Click to edit Master title style</a:t>
            </a:r>
          </a:p>
        </p:txBody>
      </p:sp>
      <p:sp>
        <p:nvSpPr>
          <p:cNvPr id="3076" name="Rectangle 4"/>
          <p:cNvSpPr>
            <a:spLocks noGrp="1" noChangeArrowheads="1"/>
          </p:cNvSpPr>
          <p:nvPr>
            <p:ph type="body" idx="1"/>
          </p:nvPr>
        </p:nvSpPr>
        <p:spPr bwMode="auto">
          <a:xfrm>
            <a:off x="323528" y="1052736"/>
            <a:ext cx="8424936" cy="504056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077" name="Text Box 5"/>
          <p:cNvSpPr txBox="1">
            <a:spLocks noChangeArrowheads="1"/>
          </p:cNvSpPr>
          <p:nvPr userDrawn="1"/>
        </p:nvSpPr>
        <p:spPr bwMode="auto">
          <a:xfrm>
            <a:off x="76200" y="6505599"/>
            <a:ext cx="685800" cy="307777"/>
          </a:xfrm>
          <a:prstGeom prst="rect">
            <a:avLst/>
          </a:prstGeom>
          <a:noFill/>
          <a:ln w="9525">
            <a:noFill/>
            <a:miter lim="800000"/>
            <a:headEnd/>
            <a:tailEnd/>
          </a:ln>
          <a:effectLst/>
        </p:spPr>
        <p:txBody>
          <a:bodyPr>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spcBef>
                <a:spcPct val="50000"/>
              </a:spcBef>
              <a:defRPr/>
            </a:pPr>
            <a:fld id="{81FB3A04-3DDA-6D4B-B419-E64C2CC61434}" type="slidenum">
              <a:rPr lang="en-US" sz="1400" b="0" smtClean="0">
                <a:solidFill>
                  <a:srgbClr val="000000"/>
                </a:solidFill>
                <a:latin typeface="Lucida Grande" charset="0"/>
              </a:rPr>
              <a:pPr>
                <a:spcBef>
                  <a:spcPct val="50000"/>
                </a:spcBef>
                <a:defRPr/>
              </a:pPr>
              <a:t>‹#›</a:t>
            </a:fld>
            <a:endParaRPr lang="en-US" sz="1400" b="0" dirty="0" smtClean="0">
              <a:solidFill>
                <a:srgbClr val="000000"/>
              </a:solidFill>
              <a:latin typeface="Lucida Grande" charset="0"/>
            </a:endParaRP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bldLvl="2">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36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p:titleStyle>
    <p:body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355600" y="88900"/>
            <a:ext cx="6680200" cy="749300"/>
          </a:xfrm>
          <a:prstGeom prst="rect">
            <a:avLst/>
          </a:prstGeom>
          <a:noFill/>
          <a:ln w="12700">
            <a:noFill/>
            <a:miter lim="800000"/>
            <a:headEnd/>
            <a:tailEnd/>
          </a:ln>
          <a:effectLst>
            <a:outerShdw blurRad="25400" dist="63500"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
        <p:nvSpPr>
          <p:cNvPr id="88067" name="Rectangle 3"/>
          <p:cNvSpPr>
            <a:spLocks noGrp="1" noChangeArrowheads="1"/>
          </p:cNvSpPr>
          <p:nvPr>
            <p:ph type="body" idx="1"/>
          </p:nvPr>
        </p:nvSpPr>
        <p:spPr bwMode="auto">
          <a:xfrm>
            <a:off x="152400" y="1016000"/>
            <a:ext cx="8572500" cy="5156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square" lIns="0" tIns="0" rIns="0" bIns="0" numCol="1" anchor="t"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Hoefler Text" charset="0"/>
              </a:rPr>
              <a:t>Fourth level</a:t>
            </a:r>
          </a:p>
          <a:p>
            <a:pPr lvl="4"/>
            <a:r>
              <a:rPr lang="en-US">
                <a:sym typeface="Hoefler Text" charset="0"/>
              </a:rPr>
              <a:t>Fifth level</a:t>
            </a:r>
          </a:p>
        </p:txBody>
      </p:sp>
      <p:sp>
        <p:nvSpPr>
          <p:cNvPr id="88068" name="Text Box 4"/>
          <p:cNvSpPr txBox="1">
            <a:spLocks noGrp="1" noChangeArrowheads="1"/>
          </p:cNvSpPr>
          <p:nvPr>
            <p:ph type="sldNum" sz="quarter" idx="4"/>
          </p:nvPr>
        </p:nvSpPr>
        <p:spPr bwMode="auto">
          <a:xfrm>
            <a:off x="146050" y="6280150"/>
            <a:ext cx="469900" cy="584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none" lIns="91440" tIns="45720" rIns="91440" bIns="45720" numCol="1" anchor="t" anchorCtr="0" compatLnSpc="1">
            <a:prstTxWarp prst="textNoShape">
              <a:avLst/>
            </a:prstTxWarp>
          </a:bodyPr>
          <a:lstStyle>
            <a:lvl1pPr algn="ctr" eaLnBrk="1" hangingPunct="1">
              <a:defRPr sz="3200" b="0">
                <a:cs typeface="Chalkboard" charset="0"/>
                <a:sym typeface="Chalkboard" charset="0"/>
              </a:defRPr>
            </a:lvl1pPr>
          </a:lstStyle>
          <a:p>
            <a:pPr>
              <a:defRPr/>
            </a:pPr>
            <a:fld id="{F9BEE6A6-C067-B541-8D44-9DCE80682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xStyles>
    <p:titleStyle>
      <a:lvl1pPr algn="l" rtl="0" eaLnBrk="0" fontAlgn="base" hangingPunct="0">
        <a:spcBef>
          <a:spcPct val="0"/>
        </a:spcBef>
        <a:spcAft>
          <a:spcPct val="0"/>
        </a:spcAft>
        <a:defRPr sz="3600">
          <a:solidFill>
            <a:srgbClr val="110086"/>
          </a:solidFill>
          <a:latin typeface="+mj-lt"/>
          <a:ea typeface="+mj-ea"/>
          <a:cs typeface="+mj-cs"/>
          <a:sym typeface="Chalkboard" charset="0"/>
        </a:defRPr>
      </a:lvl1pPr>
      <a:lvl2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2pPr>
      <a:lvl3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3pPr>
      <a:lvl4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4pPr>
      <a:lvl5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5pPr>
      <a:lvl6pPr marL="4572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6pPr>
      <a:lvl7pPr marL="9144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7pPr>
      <a:lvl8pPr marL="13716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8pPr>
      <a:lvl9pPr marL="18288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9pPr>
    </p:titleStyle>
    <p:bodyStyle>
      <a:lvl1pPr marL="381000" indent="-381000" algn="l" rtl="0" eaLnBrk="0" fontAlgn="base" hangingPunct="0">
        <a:spcBef>
          <a:spcPts val="1000"/>
        </a:spcBef>
        <a:spcAft>
          <a:spcPct val="0"/>
        </a:spcAft>
        <a:buSzPct val="116000"/>
        <a:buChar char="•"/>
        <a:defRPr sz="3200">
          <a:solidFill>
            <a:srgbClr val="2300FF"/>
          </a:solidFill>
          <a:effectLst>
            <a:outerShdw blurRad="38100" dist="38100" dir="2700000" algn="tl">
              <a:srgbClr val="000000"/>
            </a:outerShdw>
          </a:effectLst>
          <a:latin typeface="+mn-lt"/>
          <a:ea typeface="+mn-ea"/>
          <a:cs typeface="+mn-cs"/>
          <a:sym typeface="Chalkboard" charset="0"/>
        </a:defRPr>
      </a:lvl1pPr>
      <a:lvl2pPr marL="769938" indent="-401638" algn="l" rtl="0" eaLnBrk="0" fontAlgn="base" hangingPunct="0">
        <a:spcBef>
          <a:spcPts val="900"/>
        </a:spcBef>
        <a:spcAft>
          <a:spcPct val="0"/>
        </a:spcAft>
        <a:buSzPct val="77000"/>
        <a:buChar char="•"/>
        <a:defRPr sz="2400">
          <a:solidFill>
            <a:srgbClr val="008400"/>
          </a:solidFill>
          <a:effectLst>
            <a:outerShdw blurRad="38100" dist="38100" dir="2700000" algn="tl">
              <a:srgbClr val="000000"/>
            </a:outerShdw>
          </a:effectLst>
          <a:latin typeface="+mn-lt"/>
          <a:ea typeface="+mn-ea"/>
          <a:cs typeface="+mn-cs"/>
          <a:sym typeface="Chalkboard" charset="0"/>
        </a:defRPr>
      </a:lvl2pPr>
      <a:lvl3pPr marL="1176338" indent="-249238" algn="l" rtl="0" eaLnBrk="0" fontAlgn="base" hangingPunct="0">
        <a:spcBef>
          <a:spcPts val="900"/>
        </a:spcBef>
        <a:spcAft>
          <a:spcPct val="0"/>
        </a:spcAft>
        <a:buClr>
          <a:srgbClr val="444229"/>
        </a:buClr>
        <a:buSzPct val="125000"/>
        <a:buFont typeface="Hoefler Text" charset="0"/>
        <a:buChar char="•"/>
        <a:defRPr sz="2400">
          <a:solidFill>
            <a:srgbClr val="940000"/>
          </a:solidFill>
          <a:effectLst>
            <a:outerShdw blurRad="38100" dist="38100" dir="2700000" algn="tl">
              <a:srgbClr val="000000"/>
            </a:outerShdw>
          </a:effectLst>
          <a:latin typeface="+mn-lt"/>
          <a:ea typeface="+mn-ea"/>
          <a:cs typeface="+mn-cs"/>
          <a:sym typeface="Chalkboard" charset="0"/>
        </a:defRPr>
      </a:lvl3pPr>
      <a:lvl4pPr marL="15446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4pPr>
      <a:lvl5pPr marL="19129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5pPr>
      <a:lvl6pPr marL="23701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6pPr>
      <a:lvl7pPr marL="28273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7pPr>
      <a:lvl8pPr marL="32845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8pPr>
      <a:lvl9pPr marL="37417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04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AutoShape 3"/>
          <p:cNvSpPr>
            <a:spLocks noGrp="1" noChangeArrowheads="1"/>
          </p:cNvSpPr>
          <p:nvPr>
            <p:ph type="body" idx="1"/>
          </p:nvPr>
        </p:nvSpPr>
        <p:spPr bwMode="auto">
          <a:xfrm>
            <a:off x="304800" y="1524000"/>
            <a:ext cx="8686800" cy="5105400"/>
          </a:xfrm>
          <a:prstGeom prst="roundRect">
            <a:avLst>
              <a:gd name="adj" fmla="val 34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sldNum" sz="quarter" idx="4"/>
          </p:nvPr>
        </p:nvSpPr>
        <p:spPr bwMode="auto">
          <a:xfrm>
            <a:off x="0" y="6400800"/>
            <a:ext cx="45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Times" charset="0"/>
              </a:defRPr>
            </a:lvl1pPr>
          </a:lstStyle>
          <a:p>
            <a:pPr>
              <a:defRPr/>
            </a:pPr>
            <a:fld id="{EDDDA3EC-EAA5-0E44-83EC-F204EA7B18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1" end="1"/>
                                            </p:txEl>
                                          </p:spTgt>
                                        </p:tgtEl>
                                        <p:attrNameLst>
                                          <p:attrName>ppt_c</p:attrName>
                                        </p:attrNameLst>
                                      </p:cBhvr>
                                      <p:to>
                                        <a:srgbClr val="66CC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2" end="2"/>
                                            </p:txEl>
                                          </p:spTgt>
                                        </p:tgtEl>
                                        <p:attrNameLst>
                                          <p:attrName>ppt_c</p:attrName>
                                        </p:attrNameLst>
                                      </p:cBhvr>
                                      <p:to>
                                        <a:srgbClr val="66CC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3" end="3"/>
                                            </p:txEl>
                                          </p:spTgt>
                                        </p:tgtEl>
                                        <p:attrNameLst>
                                          <p:attrName>ppt_c</p:attrName>
                                        </p:attrNameLst>
                                      </p:cBhvr>
                                      <p:to>
                                        <a:srgbClr val="66CC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4" end="4"/>
                                            </p:txEl>
                                          </p:spTgt>
                                        </p:tgtEl>
                                        <p:attrNameLst>
                                          <p:attrName>ppt_c</p:attrName>
                                        </p:attrNameLst>
                                      </p:cBhvr>
                                      <p:to>
                                        <a:srgbClr val="66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tmplLst>
          <p:tmpl lvl="1">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3">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4">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5">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Lst>
      </p:bldP>
    </p:bldLst>
  </p:timing>
  <p:txStyles>
    <p:titleStyle>
      <a:lvl1pPr algn="ctr" rtl="0" eaLnBrk="0" fontAlgn="base" hangingPunct="0">
        <a:spcBef>
          <a:spcPct val="0"/>
        </a:spcBef>
        <a:spcAft>
          <a:spcPct val="0"/>
        </a:spcAft>
        <a:defRPr sz="3600" b="1">
          <a:solidFill>
            <a:srgbClr val="CC99FF"/>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CC99FF"/>
          </a:solidFill>
          <a:latin typeface="Comic Sans MS" pitchFamily="-111" charset="0"/>
        </a:defRPr>
      </a:lvl6pPr>
      <a:lvl7pPr marL="914400" algn="ctr" rtl="0" eaLnBrk="0" fontAlgn="base" hangingPunct="0">
        <a:spcBef>
          <a:spcPct val="0"/>
        </a:spcBef>
        <a:spcAft>
          <a:spcPct val="0"/>
        </a:spcAft>
        <a:defRPr sz="3600" b="1">
          <a:solidFill>
            <a:srgbClr val="CC99FF"/>
          </a:solidFill>
          <a:latin typeface="Comic Sans MS" pitchFamily="-111" charset="0"/>
        </a:defRPr>
      </a:lvl7pPr>
      <a:lvl8pPr marL="1371600" algn="ctr" rtl="0" eaLnBrk="0" fontAlgn="base" hangingPunct="0">
        <a:spcBef>
          <a:spcPct val="0"/>
        </a:spcBef>
        <a:spcAft>
          <a:spcPct val="0"/>
        </a:spcAft>
        <a:defRPr sz="3600" b="1">
          <a:solidFill>
            <a:srgbClr val="CC99FF"/>
          </a:solidFill>
          <a:latin typeface="Comic Sans MS" pitchFamily="-111" charset="0"/>
        </a:defRPr>
      </a:lvl8pPr>
      <a:lvl9pPr marL="1828800" algn="ctr" rtl="0" eaLnBrk="0" fontAlgn="base" hangingPunct="0">
        <a:spcBef>
          <a:spcPct val="0"/>
        </a:spcBef>
        <a:spcAft>
          <a:spcPct val="0"/>
        </a:spcAft>
        <a:defRPr sz="3600" b="1">
          <a:solidFill>
            <a:srgbClr val="CC99FF"/>
          </a:solidFill>
          <a:latin typeface="Comic Sans MS" pitchFamily="-111" charset="0"/>
        </a:defRPr>
      </a:lvl9pPr>
    </p:titleStyle>
    <p:bodyStyle>
      <a:lvl1pPr marL="342900" indent="-342900" algn="l" rtl="0" eaLnBrk="0" fontAlgn="base" hangingPunct="0">
        <a:spcBef>
          <a:spcPct val="20000"/>
        </a:spcBef>
        <a:spcAft>
          <a:spcPct val="0"/>
        </a:spcAft>
        <a:buClr>
          <a:schemeClr val="bg1"/>
        </a:buClr>
        <a:buFont typeface="Webdings" charset="0"/>
        <a:buChar char="&quot;"/>
        <a:defRPr sz="3200" b="1">
          <a:solidFill>
            <a:srgbClr val="FFFF00"/>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bg1"/>
        </a:buClr>
        <a:buFont typeface="Wingdings" charset="0"/>
        <a:buChar char="z"/>
        <a:defRPr sz="3200" b="1">
          <a:solidFill>
            <a:srgbClr val="FFCC66"/>
          </a:solidFill>
          <a:latin typeface="Arial Narrow" pitchFamily="-111" charset="0"/>
          <a:ea typeface="ＭＳ Ｐゴシック" pitchFamily="-111" charset="-128"/>
        </a:defRPr>
      </a:lvl2pPr>
      <a:lvl3pPr marL="1143000" indent="-228600" algn="l" rtl="0" eaLnBrk="0" fontAlgn="base" hangingPunct="0">
        <a:spcBef>
          <a:spcPct val="20000"/>
        </a:spcBef>
        <a:spcAft>
          <a:spcPct val="0"/>
        </a:spcAft>
        <a:buChar char="•"/>
        <a:defRPr sz="3200" b="1" i="1">
          <a:solidFill>
            <a:srgbClr val="FFCC66"/>
          </a:solidFill>
          <a:latin typeface="Arial Narrow" pitchFamily="-111" charset="0"/>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1.mov"/><Relationship Id="rId2" Type="http://schemas.openxmlformats.org/officeDocument/2006/relationships/video" Target="../media/media1.mo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1" Type="http://schemas.openxmlformats.org/officeDocument/2006/relationships/image" Target="../media/image33.emf"/><Relationship Id="rId12" Type="http://schemas.openxmlformats.org/officeDocument/2006/relationships/oleObject" Target="../embeddings/oleObject5.bin"/><Relationship Id="rId13" Type="http://schemas.openxmlformats.org/officeDocument/2006/relationships/image" Target="../media/image34.emf"/><Relationship Id="rId14" Type="http://schemas.openxmlformats.org/officeDocument/2006/relationships/oleObject" Target="../embeddings/oleObject6.bin"/><Relationship Id="rId15" Type="http://schemas.openxmlformats.org/officeDocument/2006/relationships/image" Target="../media/image35.emf"/><Relationship Id="rId16" Type="http://schemas.openxmlformats.org/officeDocument/2006/relationships/oleObject" Target="../embeddings/oleObject7.bin"/><Relationship Id="rId17"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30.emf"/><Relationship Id="rId6" Type="http://schemas.openxmlformats.org/officeDocument/2006/relationships/oleObject" Target="../embeddings/oleObject2.bin"/><Relationship Id="rId7" Type="http://schemas.openxmlformats.org/officeDocument/2006/relationships/image" Target="../media/image31.emf"/><Relationship Id="rId8" Type="http://schemas.openxmlformats.org/officeDocument/2006/relationships/oleObject" Target="../embeddings/oleObject3.bin"/><Relationship Id="rId9" Type="http://schemas.openxmlformats.org/officeDocument/2006/relationships/image" Target="../media/image32.emf"/><Relationship Id="rId10"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3" Type="http://schemas.openxmlformats.org/officeDocument/2006/relationships/hyperlink" Target="file://localhost/Users/jhm3/Documents/Files/%20%20%20%20Current%20Activities/%20%20%20%20%20Events%202012/%20%20%20%20Oxford/Oxford%20PGCE/Attention%20April%202012/Applets/Sundaram/Sundaram%20Full%20V2.html" TargetMode="External"/><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1" Type="http://schemas.microsoft.com/office/2007/relationships/media" Target="../media/media2.mov"/><Relationship Id="rId2" Type="http://schemas.openxmlformats.org/officeDocument/2006/relationships/video" Target="../media/media2.mo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Users/jhm3/Documents/Files/%20%20%20%20Current%20Activities/%20%20%20%20%20Events%202013/03.16-23%20Phuket%20EARCOME/Reasoning%20Reasonably/Applets/Secret%20Places/Secret%20Places%201D.html" TargetMode="Externa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425699" y="2204864"/>
            <a:ext cx="8712968" cy="1440160"/>
          </a:xfrm>
        </p:spPr>
        <p:txBody>
          <a:bodyPr anchor="t"/>
          <a:lstStyle/>
          <a:p>
            <a:pPr algn="ctr">
              <a:defRPr/>
            </a:pPr>
            <a:r>
              <a:rPr lang="en-US" sz="3200" dirty="0" smtClean="0">
                <a:latin typeface="Chalkboard" charset="0"/>
                <a:ea typeface="ＭＳ Ｐゴシック" charset="0"/>
                <a:cs typeface="ＭＳ Ｐゴシック" charset="0"/>
              </a:rPr>
              <a:t>The Mystery of Mastery:</a:t>
            </a:r>
            <a:br>
              <a:rPr lang="en-US" sz="3200" dirty="0" smtClean="0">
                <a:latin typeface="Chalkboard" charset="0"/>
                <a:ea typeface="ＭＳ Ｐゴシック" charset="0"/>
                <a:cs typeface="ＭＳ Ｐゴシック" charset="0"/>
              </a:rPr>
            </a:br>
            <a:r>
              <a:rPr lang="en-US" sz="3200" dirty="0" smtClean="0">
                <a:latin typeface="Chalkboard" charset="0"/>
                <a:ea typeface="ＭＳ Ｐゴシック" charset="0"/>
                <a:cs typeface="ＭＳ Ｐゴシック" charset="0"/>
              </a:rPr>
              <a:t>what could it mean?</a:t>
            </a:r>
            <a:endParaRPr lang="en-US" sz="3200" dirty="0">
              <a:latin typeface="Chalkboard" charset="0"/>
              <a:ea typeface="ＭＳ Ｐゴシック" charset="0"/>
              <a:cs typeface="ＭＳ Ｐゴシック" charset="0"/>
            </a:endParaRPr>
          </a:p>
        </p:txBody>
      </p:sp>
      <p:sp>
        <p:nvSpPr>
          <p:cNvPr id="18436" name="Rectangle 4"/>
          <p:cNvSpPr>
            <a:spLocks noChangeArrowheads="1"/>
          </p:cNvSpPr>
          <p:nvPr/>
        </p:nvSpPr>
        <p:spPr bwMode="auto">
          <a:xfrm>
            <a:off x="1962704" y="3861048"/>
            <a:ext cx="5154259" cy="1717393"/>
          </a:xfrm>
          <a:prstGeom prst="rect">
            <a:avLst/>
          </a:prstGeom>
          <a:noFill/>
          <a:ln w="9525">
            <a:noFill/>
            <a:miter lim="800000"/>
            <a:headEnd/>
            <a:tailEnd/>
          </a:ln>
          <a:effectLst/>
        </p:spPr>
        <p:txBody>
          <a:bodyPr wrap="none">
            <a:spAutoFit/>
          </a:bodyPr>
          <a:lstStyle/>
          <a:p>
            <a:pPr algn="ctr" eaLnBrk="0" hangingPunct="0">
              <a:spcBef>
                <a:spcPct val="20000"/>
              </a:spcBef>
              <a:buClr>
                <a:schemeClr val="tx2"/>
              </a:buClr>
              <a:buSzPct val="75000"/>
              <a:buFont typeface="Monotype Sorts" charset="0"/>
              <a:buNone/>
              <a:defRPr/>
            </a:pPr>
            <a:r>
              <a:rPr lang="en-US" sz="2400" b="0" dirty="0" smtClean="0">
                <a:solidFill>
                  <a:srgbClr val="00002A"/>
                </a:solidFill>
              </a:rPr>
              <a:t>John Mason</a:t>
            </a:r>
          </a:p>
          <a:p>
            <a:pPr algn="ctr">
              <a:spcBef>
                <a:spcPct val="20000"/>
              </a:spcBef>
              <a:buClr>
                <a:schemeClr val="tx2"/>
              </a:buClr>
              <a:buSzPct val="75000"/>
              <a:defRPr/>
            </a:pPr>
            <a:r>
              <a:rPr lang="en-US" sz="2400" b="0" dirty="0" smtClean="0">
                <a:solidFill>
                  <a:srgbClr val="00002A"/>
                </a:solidFill>
              </a:rPr>
              <a:t>Mastery in Mathematics Symposium</a:t>
            </a:r>
          </a:p>
          <a:p>
            <a:pPr algn="ctr">
              <a:spcBef>
                <a:spcPct val="20000"/>
              </a:spcBef>
              <a:buClr>
                <a:schemeClr val="tx2"/>
              </a:buClr>
              <a:buSzPct val="75000"/>
              <a:defRPr/>
            </a:pPr>
            <a:r>
              <a:rPr lang="en-US" sz="2400" b="0" dirty="0" smtClean="0">
                <a:solidFill>
                  <a:srgbClr val="00002A"/>
                </a:solidFill>
              </a:rPr>
              <a:t>Nottingham</a:t>
            </a:r>
            <a:br>
              <a:rPr lang="en-US" sz="2400" b="0" dirty="0" smtClean="0">
                <a:solidFill>
                  <a:srgbClr val="00002A"/>
                </a:solidFill>
              </a:rPr>
            </a:br>
            <a:r>
              <a:rPr lang="en-US" sz="2400" b="0" dirty="0" smtClean="0">
                <a:solidFill>
                  <a:srgbClr val="00002A"/>
                </a:solidFill>
              </a:rPr>
              <a:t>Jan 2016</a:t>
            </a:r>
            <a:endParaRPr lang="en-US" sz="2400" b="0" dirty="0">
              <a:solidFill>
                <a:srgbClr val="00002A"/>
              </a:solidFill>
            </a:endParaRPr>
          </a:p>
        </p:txBody>
      </p:sp>
      <p:grpSp>
        <p:nvGrpSpPr>
          <p:cNvPr id="28675" name="Group 13"/>
          <p:cNvGrpSpPr>
            <a:grpSpLocks/>
          </p:cNvGrpSpPr>
          <p:nvPr/>
        </p:nvGrpSpPr>
        <p:grpSpPr bwMode="auto">
          <a:xfrm>
            <a:off x="403225" y="4953000"/>
            <a:ext cx="8740775" cy="1708150"/>
            <a:chOff x="110" y="96"/>
            <a:chExt cx="5506" cy="1076"/>
          </a:xfrm>
        </p:grpSpPr>
        <p:grpSp>
          <p:nvGrpSpPr>
            <p:cNvPr id="28679" name="Group 11"/>
            <p:cNvGrpSpPr>
              <a:grpSpLocks/>
            </p:cNvGrpSpPr>
            <p:nvPr/>
          </p:nvGrpSpPr>
          <p:grpSpPr bwMode="auto">
            <a:xfrm>
              <a:off x="110" y="96"/>
              <a:ext cx="1457" cy="983"/>
              <a:chOff x="38" y="96"/>
              <a:chExt cx="1457" cy="983"/>
            </a:xfrm>
          </p:grpSpPr>
          <p:pic>
            <p:nvPicPr>
              <p:cNvPr id="2" name="Picture 6" descr="OUPowerPoint18mm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 y="96"/>
                <a:ext cx="469"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38" y="672"/>
                <a:ext cx="1457" cy="407"/>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eaLnBrk="0" hangingPunct="0">
                  <a:defRPr/>
                </a:pPr>
                <a:r>
                  <a:rPr lang="en-GB" sz="1800" b="0">
                    <a:solidFill>
                      <a:schemeClr val="accent3">
                        <a:lumMod val="10000"/>
                      </a:schemeClr>
                    </a:solidFill>
                  </a:rPr>
                  <a:t>The Open University</a:t>
                </a:r>
              </a:p>
              <a:p>
                <a:pPr algn="ctr" eaLnBrk="0" hangingPunct="0">
                  <a:defRPr/>
                </a:pPr>
                <a:r>
                  <a:rPr lang="en-GB" sz="1800" b="0">
                    <a:solidFill>
                      <a:schemeClr val="accent3">
                        <a:lumMod val="10000"/>
                      </a:schemeClr>
                    </a:solidFill>
                  </a:rPr>
                  <a:t>Maths Dept</a:t>
                </a:r>
              </a:p>
            </p:txBody>
          </p:sp>
        </p:grpSp>
        <p:grpSp>
          <p:nvGrpSpPr>
            <p:cNvPr id="28680" name="Group 12"/>
            <p:cNvGrpSpPr>
              <a:grpSpLocks/>
            </p:cNvGrpSpPr>
            <p:nvPr/>
          </p:nvGrpSpPr>
          <p:grpSpPr bwMode="auto">
            <a:xfrm>
              <a:off x="4152" y="144"/>
              <a:ext cx="1464" cy="1028"/>
              <a:chOff x="4080" y="144"/>
              <a:chExt cx="1464" cy="1028"/>
            </a:xfrm>
          </p:grpSpPr>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 y="144"/>
                <a:ext cx="48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10"/>
              <p:cNvSpPr txBox="1">
                <a:spLocks noChangeArrowheads="1"/>
              </p:cNvSpPr>
              <p:nvPr/>
            </p:nvSpPr>
            <p:spPr bwMode="auto">
              <a:xfrm>
                <a:off x="4080" y="768"/>
                <a:ext cx="1464" cy="404"/>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eaLnBrk="0" hangingPunct="0">
                  <a:defRPr/>
                </a:pPr>
                <a:r>
                  <a:rPr lang="en-GB" sz="1800" b="0">
                    <a:solidFill>
                      <a:schemeClr val="accent3">
                        <a:lumMod val="10000"/>
                      </a:schemeClr>
                    </a:solidFill>
                  </a:rPr>
                  <a:t>University of Oxford</a:t>
                </a:r>
              </a:p>
              <a:p>
                <a:pPr algn="ctr" eaLnBrk="0" hangingPunct="0">
                  <a:defRPr/>
                </a:pPr>
                <a:r>
                  <a:rPr lang="en-GB" sz="1800" b="0">
                    <a:solidFill>
                      <a:schemeClr val="accent3">
                        <a:lumMod val="10000"/>
                      </a:schemeClr>
                    </a:solidFill>
                  </a:rPr>
                  <a:t>Dept of Education</a:t>
                </a:r>
              </a:p>
            </p:txBody>
          </p:sp>
        </p:grpSp>
      </p:grpSp>
      <p:pic>
        <p:nvPicPr>
          <p:cNvPr id="2867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1701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9"/>
          <p:cNvSpPr txBox="1">
            <a:spLocks noChangeArrowheads="1"/>
          </p:cNvSpPr>
          <p:nvPr/>
        </p:nvSpPr>
        <p:spPr bwMode="auto">
          <a:xfrm>
            <a:off x="0" y="1219200"/>
            <a:ext cx="2865438" cy="307975"/>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eaLnBrk="0" hangingPunct="0">
              <a:defRPr/>
            </a:pPr>
            <a:r>
              <a:rPr lang="en-US" sz="1400" b="0">
                <a:solidFill>
                  <a:srgbClr val="00002A"/>
                </a:solidFill>
              </a:rPr>
              <a:t>Promoting Mathematical Thinking</a:t>
            </a:r>
          </a:p>
        </p:txBody>
      </p:sp>
      <p:pic>
        <p:nvPicPr>
          <p:cNvPr id="28678" name="Picture 12" descr="NCETM_CPD_Standard_Logo FINAL 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72338" y="0"/>
            <a:ext cx="1871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4565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Decimal Numbers</a:t>
            </a:r>
            <a:endParaRPr lang="en-GB" dirty="0"/>
          </a:p>
        </p:txBody>
      </p:sp>
      <p:sp>
        <p:nvSpPr>
          <p:cNvPr id="3" name="Content Placeholder 2"/>
          <p:cNvSpPr>
            <a:spLocks noGrp="1"/>
          </p:cNvSpPr>
          <p:nvPr>
            <p:ph idx="1"/>
          </p:nvPr>
        </p:nvSpPr>
        <p:spPr/>
        <p:txBody>
          <a:bodyPr/>
          <a:lstStyle/>
          <a:p>
            <a:r>
              <a:rPr lang="en-GB" dirty="0" smtClean="0"/>
              <a:t>Well known issue is ordering decimals</a:t>
            </a:r>
          </a:p>
          <a:p>
            <a:r>
              <a:rPr lang="en-GB" dirty="0" smtClean="0"/>
              <a:t>Please write down a decimal number between 3 and 4</a:t>
            </a:r>
            <a:endParaRPr lang="en-GB" dirty="0"/>
          </a:p>
          <a:p>
            <a:r>
              <a:rPr lang="en-GB" dirty="0" smtClean="0"/>
              <a:t>Please </a:t>
            </a:r>
            <a:r>
              <a:rPr lang="en-GB" dirty="0"/>
              <a:t>write down a decimal number between 3 and </a:t>
            </a:r>
            <a:r>
              <a:rPr lang="en-GB" dirty="0" smtClean="0"/>
              <a:t>4</a:t>
            </a:r>
            <a:br>
              <a:rPr lang="en-GB" dirty="0" smtClean="0"/>
            </a:br>
            <a:r>
              <a:rPr lang="en-GB" dirty="0" smtClean="0"/>
              <a:t>that </a:t>
            </a:r>
            <a:r>
              <a:rPr lang="en-GB" dirty="0"/>
              <a:t>does not use the digit 5</a:t>
            </a:r>
          </a:p>
          <a:p>
            <a:r>
              <a:rPr lang="en-GB" dirty="0" smtClean="0"/>
              <a:t>Please </a:t>
            </a:r>
            <a:r>
              <a:rPr lang="en-GB" dirty="0"/>
              <a:t>write down a decimal number between 3 and </a:t>
            </a:r>
            <a:r>
              <a:rPr lang="en-GB" dirty="0" smtClean="0"/>
              <a:t>4</a:t>
            </a:r>
            <a:br>
              <a:rPr lang="en-GB" dirty="0" smtClean="0"/>
            </a:br>
            <a:r>
              <a:rPr lang="en-GB" dirty="0" smtClean="0"/>
              <a:t>that </a:t>
            </a:r>
            <a:r>
              <a:rPr lang="en-GB" dirty="0"/>
              <a:t>does not use the digit </a:t>
            </a:r>
            <a:r>
              <a:rPr lang="en-GB" dirty="0" smtClean="0"/>
              <a:t>5</a:t>
            </a:r>
            <a:br>
              <a:rPr lang="en-GB" dirty="0" smtClean="0"/>
            </a:br>
            <a:r>
              <a:rPr lang="en-GB" dirty="0" smtClean="0"/>
              <a:t>and </a:t>
            </a:r>
            <a:r>
              <a:rPr lang="en-GB" dirty="0"/>
              <a:t>that does use the digit 8</a:t>
            </a:r>
          </a:p>
          <a:p>
            <a:r>
              <a:rPr lang="en-GB" dirty="0" smtClean="0"/>
              <a:t>Please </a:t>
            </a:r>
            <a:r>
              <a:rPr lang="en-GB" dirty="0"/>
              <a:t>write down a decimal number between 3 and </a:t>
            </a:r>
            <a:r>
              <a:rPr lang="en-GB" dirty="0" smtClean="0"/>
              <a:t>4</a:t>
            </a:r>
            <a:br>
              <a:rPr lang="en-GB" dirty="0" smtClean="0"/>
            </a:br>
            <a:r>
              <a:rPr lang="en-GB" dirty="0" smtClean="0"/>
              <a:t>that </a:t>
            </a:r>
            <a:r>
              <a:rPr lang="en-GB" dirty="0"/>
              <a:t>does not use the digit </a:t>
            </a:r>
            <a:r>
              <a:rPr lang="en-GB" dirty="0" smtClean="0"/>
              <a:t>5</a:t>
            </a:r>
            <a:br>
              <a:rPr lang="en-GB" dirty="0" smtClean="0"/>
            </a:br>
            <a:r>
              <a:rPr lang="en-GB" dirty="0" smtClean="0"/>
              <a:t>and </a:t>
            </a:r>
            <a:r>
              <a:rPr lang="en-GB" dirty="0"/>
              <a:t>that does use the digit </a:t>
            </a:r>
            <a:r>
              <a:rPr lang="en-GB" dirty="0" smtClean="0"/>
              <a:t>8</a:t>
            </a:r>
            <a:br>
              <a:rPr lang="en-GB" dirty="0" smtClean="0"/>
            </a:br>
            <a:r>
              <a:rPr lang="en-GB" dirty="0" smtClean="0"/>
              <a:t>and </a:t>
            </a:r>
            <a:r>
              <a:rPr lang="en-GB" dirty="0"/>
              <a:t>that is as close as possible in value to 7/</a:t>
            </a:r>
            <a:r>
              <a:rPr lang="en-GB" dirty="0" smtClean="0"/>
              <a:t>2</a:t>
            </a:r>
          </a:p>
          <a:p>
            <a:r>
              <a:rPr lang="en-GB" dirty="0" smtClean="0"/>
              <a:t>How close can you get?</a:t>
            </a:r>
            <a:endParaRPr lang="en-GB" dirty="0"/>
          </a:p>
        </p:txBody>
      </p:sp>
    </p:spTree>
    <p:extLst>
      <p:ext uri="{BB962C8B-B14F-4D97-AF65-F5344CB8AC3E}">
        <p14:creationId xmlns:p14="http://schemas.microsoft.com/office/powerpoint/2010/main" val="36505836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Counting</a:t>
            </a:r>
            <a:endParaRPr lang="en-GB" dirty="0"/>
          </a:p>
        </p:txBody>
      </p:sp>
      <p:sp>
        <p:nvSpPr>
          <p:cNvPr id="3" name="Content Placeholder 2"/>
          <p:cNvSpPr>
            <a:spLocks noGrp="1"/>
          </p:cNvSpPr>
          <p:nvPr>
            <p:ph idx="1"/>
          </p:nvPr>
        </p:nvSpPr>
        <p:spPr/>
        <p:txBody>
          <a:bodyPr/>
          <a:lstStyle/>
          <a:p>
            <a:r>
              <a:rPr lang="en-GB" dirty="0" smtClean="0"/>
              <a:t>1, 2, 3, 4</a:t>
            </a:r>
          </a:p>
          <a:p>
            <a:r>
              <a:rPr lang="en-GB" dirty="0" smtClean="0"/>
              <a:t>2, 3, 4, 5</a:t>
            </a:r>
          </a:p>
          <a:p>
            <a:r>
              <a:rPr lang="en-GB" dirty="0" smtClean="0"/>
              <a:t>3, 4, 5, 6</a:t>
            </a:r>
          </a:p>
          <a:p>
            <a:r>
              <a:rPr lang="is-IS" dirty="0" smtClean="0"/>
              <a:t>…</a:t>
            </a:r>
          </a:p>
          <a:p>
            <a:r>
              <a:rPr lang="en-US" dirty="0" smtClean="0"/>
              <a:t>T</a:t>
            </a:r>
            <a:r>
              <a:rPr lang="is-IS" dirty="0" smtClean="0"/>
              <a:t>o my rhythm</a:t>
            </a:r>
            <a:endParaRPr lang="en-GB" dirty="0"/>
          </a:p>
        </p:txBody>
      </p:sp>
    </p:spTree>
    <p:extLst>
      <p:ext uri="{BB962C8B-B14F-4D97-AF65-F5344CB8AC3E}">
        <p14:creationId xmlns:p14="http://schemas.microsoft.com/office/powerpoint/2010/main" val="41926902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Triangle Count</a:t>
            </a:r>
          </a:p>
        </p:txBody>
      </p:sp>
      <p:sp>
        <p:nvSpPr>
          <p:cNvPr id="3" name="Content Placeholder 2"/>
          <p:cNvSpPr>
            <a:spLocks noGrp="1"/>
          </p:cNvSpPr>
          <p:nvPr>
            <p:ph idx="1"/>
          </p:nvPr>
        </p:nvSpPr>
        <p:spPr>
          <a:xfrm>
            <a:off x="2123728" y="4869160"/>
            <a:ext cx="4896544" cy="1584176"/>
          </a:xfrm>
        </p:spPr>
        <p:txBody>
          <a:bodyPr/>
          <a:lstStyle/>
          <a:p>
            <a:r>
              <a:rPr lang="en-GB"/>
              <a:t>In how many different ways might you count the triangles?</a:t>
            </a:r>
          </a:p>
        </p:txBody>
      </p:sp>
      <p:sp>
        <p:nvSpPr>
          <p:cNvPr id="5" name="TextBox 4"/>
          <p:cNvSpPr txBox="1"/>
          <p:nvPr/>
        </p:nvSpPr>
        <p:spPr>
          <a:xfrm>
            <a:off x="899592" y="6021288"/>
            <a:ext cx="4248472" cy="461665"/>
          </a:xfrm>
          <a:prstGeom prst="rect">
            <a:avLst/>
          </a:prstGeom>
          <a:noFill/>
        </p:spPr>
        <p:txBody>
          <a:bodyPr wrap="square" rtlCol="0">
            <a:spAutoFit/>
          </a:bodyPr>
          <a:lstStyle/>
          <a:p>
            <a:r>
              <a:rPr lang="en-GB" sz="2400" b="0" dirty="0" smtClean="0">
                <a:solidFill>
                  <a:srgbClr val="000000"/>
                </a:solidFill>
              </a:rPr>
              <a:t>(5 + 4 + 3 + 2 + 1) </a:t>
            </a:r>
            <a:r>
              <a:rPr lang="en-GB" sz="2400" b="0" dirty="0">
                <a:solidFill>
                  <a:srgbClr val="000000"/>
                </a:solidFill>
              </a:rPr>
              <a:t>x 4 + 1</a:t>
            </a:r>
          </a:p>
        </p:txBody>
      </p:sp>
      <p:sp>
        <p:nvSpPr>
          <p:cNvPr id="6" name="Rounded Rectangle 5"/>
          <p:cNvSpPr/>
          <p:nvPr/>
        </p:nvSpPr>
        <p:spPr bwMode="auto">
          <a:xfrm>
            <a:off x="5220072" y="6021288"/>
            <a:ext cx="3528392" cy="432048"/>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rgbClr val="800000"/>
                </a:solidFill>
                <a:latin typeface="Chalkboard" pitchFamily="-111" charset="0"/>
              </a:rPr>
              <a:t>What are you attending to?</a:t>
            </a:r>
            <a:endParaRPr kumimoji="0" lang="en-GB" sz="2000" b="0" i="0" u="none" strike="noStrike" cap="none" normalizeH="0" baseline="0">
              <a:ln>
                <a:noFill/>
              </a:ln>
              <a:solidFill>
                <a:srgbClr val="800000"/>
              </a:solidFill>
              <a:effectLst/>
              <a:latin typeface="Chalkboard" pitchFamily="-111"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980728"/>
            <a:ext cx="6489700"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00462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79512" y="1052736"/>
            <a:ext cx="3276600" cy="3276600"/>
          </a:xfrm>
          <a:prstGeom prst="rect">
            <a:avLst/>
          </a:prstGeom>
        </p:spPr>
      </p:pic>
      <p:sp>
        <p:nvSpPr>
          <p:cNvPr id="2" name="Title 1"/>
          <p:cNvSpPr>
            <a:spLocks noGrp="1"/>
          </p:cNvSpPr>
          <p:nvPr>
            <p:ph type="title"/>
          </p:nvPr>
        </p:nvSpPr>
        <p:spPr/>
        <p:txBody>
          <a:bodyPr/>
          <a:lstStyle/>
          <a:p>
            <a:r>
              <a:rPr lang="en-GB" dirty="0" smtClean="0"/>
              <a:t>Counting</a:t>
            </a:r>
            <a:endParaRPr lang="en-GB" dirty="0"/>
          </a:p>
        </p:txBody>
      </p:sp>
      <p:sp>
        <p:nvSpPr>
          <p:cNvPr id="5" name="TextBox 4"/>
          <p:cNvSpPr txBox="1"/>
          <p:nvPr/>
        </p:nvSpPr>
        <p:spPr>
          <a:xfrm>
            <a:off x="3779912" y="1364576"/>
            <a:ext cx="4752528" cy="1200328"/>
          </a:xfrm>
          <a:prstGeom prst="rect">
            <a:avLst/>
          </a:prstGeom>
          <a:noFill/>
        </p:spPr>
        <p:txBody>
          <a:bodyPr wrap="square" rtlCol="0">
            <a:spAutoFit/>
          </a:bodyPr>
          <a:lstStyle/>
          <a:p>
            <a:r>
              <a:rPr lang="en-GB" sz="2400" b="0" dirty="0" smtClean="0">
                <a:solidFill>
                  <a:srgbClr val="000000"/>
                </a:solidFill>
              </a:rPr>
              <a:t>Here is a grid with exactly one cell in each row and column painted black.</a:t>
            </a:r>
            <a:endParaRPr lang="en-GB" sz="2400" b="0" dirty="0">
              <a:solidFill>
                <a:srgbClr val="000000"/>
              </a:solidFill>
            </a:endParaRPr>
          </a:p>
        </p:txBody>
      </p:sp>
      <p:sp>
        <p:nvSpPr>
          <p:cNvPr id="8" name="TextBox 7"/>
          <p:cNvSpPr txBox="1"/>
          <p:nvPr/>
        </p:nvSpPr>
        <p:spPr>
          <a:xfrm>
            <a:off x="3779912" y="1373867"/>
            <a:ext cx="5436096" cy="830997"/>
          </a:xfrm>
          <a:prstGeom prst="rect">
            <a:avLst/>
          </a:prstGeom>
          <a:noFill/>
        </p:spPr>
        <p:txBody>
          <a:bodyPr wrap="square" rtlCol="0">
            <a:spAutoFit/>
          </a:bodyPr>
          <a:lstStyle/>
          <a:p>
            <a:r>
              <a:rPr lang="en-GB" sz="2400" b="0" dirty="0" smtClean="0">
                <a:solidFill>
                  <a:srgbClr val="000000"/>
                </a:solidFill>
              </a:rPr>
              <a:t>Here there are exactly </a:t>
            </a:r>
            <a:r>
              <a:rPr lang="en-GB" sz="2400" b="0" dirty="0" smtClean="0">
                <a:solidFill>
                  <a:srgbClr val="FF0000"/>
                </a:solidFill>
              </a:rPr>
              <a:t>two</a:t>
            </a:r>
            <a:r>
              <a:rPr lang="en-GB" sz="2400" b="0" dirty="0" smtClean="0">
                <a:solidFill>
                  <a:srgbClr val="000000"/>
                </a:solidFill>
              </a:rPr>
              <a:t> painted cells in each row and column.</a:t>
            </a:r>
            <a:endParaRPr lang="en-GB" sz="2400" b="0" dirty="0">
              <a:solidFill>
                <a:srgbClr val="000000"/>
              </a:solidFill>
            </a:endParaRPr>
          </a:p>
        </p:txBody>
      </p:sp>
      <p:pic>
        <p:nvPicPr>
          <p:cNvPr id="9" name="Picture 8"/>
          <p:cNvPicPr>
            <a:picLocks noChangeAspect="1"/>
          </p:cNvPicPr>
          <p:nvPr/>
        </p:nvPicPr>
        <p:blipFill>
          <a:blip r:embed="rId4"/>
          <a:stretch>
            <a:fillRect/>
          </a:stretch>
        </p:blipFill>
        <p:spPr>
          <a:xfrm>
            <a:off x="179512" y="1052736"/>
            <a:ext cx="3276600" cy="3276600"/>
          </a:xfrm>
          <a:prstGeom prst="rect">
            <a:avLst/>
          </a:prstGeom>
        </p:spPr>
      </p:pic>
      <p:pic>
        <p:nvPicPr>
          <p:cNvPr id="6" name="Picture 5"/>
          <p:cNvPicPr>
            <a:picLocks noChangeAspect="1"/>
          </p:cNvPicPr>
          <p:nvPr/>
        </p:nvPicPr>
        <p:blipFill>
          <a:blip r:embed="rId5"/>
          <a:stretch>
            <a:fillRect/>
          </a:stretch>
        </p:blipFill>
        <p:spPr>
          <a:xfrm>
            <a:off x="179512" y="1052736"/>
            <a:ext cx="3276600" cy="3276600"/>
          </a:xfrm>
          <a:prstGeom prst="rect">
            <a:avLst/>
          </a:prstGeom>
        </p:spPr>
      </p:pic>
      <p:sp>
        <p:nvSpPr>
          <p:cNvPr id="11" name="TextBox 10"/>
          <p:cNvSpPr txBox="1"/>
          <p:nvPr/>
        </p:nvSpPr>
        <p:spPr>
          <a:xfrm>
            <a:off x="3779912" y="1373867"/>
            <a:ext cx="5436096" cy="830997"/>
          </a:xfrm>
          <a:prstGeom prst="rect">
            <a:avLst/>
          </a:prstGeom>
          <a:noFill/>
        </p:spPr>
        <p:txBody>
          <a:bodyPr wrap="square" rtlCol="0">
            <a:spAutoFit/>
          </a:bodyPr>
          <a:lstStyle/>
          <a:p>
            <a:r>
              <a:rPr lang="en-GB" sz="2400" b="0" dirty="0" smtClean="0">
                <a:solidFill>
                  <a:srgbClr val="000000"/>
                </a:solidFill>
              </a:rPr>
              <a:t>Here there are exactly </a:t>
            </a:r>
            <a:r>
              <a:rPr lang="en-GB" sz="2400" b="0" dirty="0" smtClean="0">
                <a:solidFill>
                  <a:srgbClr val="FF0000"/>
                </a:solidFill>
              </a:rPr>
              <a:t>three</a:t>
            </a:r>
            <a:r>
              <a:rPr lang="en-GB" sz="2400" b="0" dirty="0" smtClean="0">
                <a:solidFill>
                  <a:srgbClr val="000000"/>
                </a:solidFill>
              </a:rPr>
              <a:t> painted cells in each row and column.</a:t>
            </a:r>
            <a:endParaRPr lang="en-GB" sz="2400" b="0" dirty="0">
              <a:solidFill>
                <a:srgbClr val="000000"/>
              </a:solidFill>
            </a:endParaRPr>
          </a:p>
        </p:txBody>
      </p:sp>
      <p:sp>
        <p:nvSpPr>
          <p:cNvPr id="12" name="Rounded Rectangular Callout 11"/>
          <p:cNvSpPr/>
          <p:nvPr/>
        </p:nvSpPr>
        <p:spPr bwMode="auto">
          <a:xfrm>
            <a:off x="2267744" y="5301208"/>
            <a:ext cx="5904656" cy="504056"/>
          </a:xfrm>
          <a:prstGeom prst="wedgeRoundRectCallout">
            <a:avLst>
              <a:gd name="adj1" fmla="val -36443"/>
              <a:gd name="adj2" fmla="val -237065"/>
              <a:gd name="adj3" fmla="val 1666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400" b="0" dirty="0">
                <a:solidFill>
                  <a:srgbClr val="993300"/>
                </a:solidFill>
                <a:latin typeface="Chalkboard" pitchFamily="-111" charset="0"/>
              </a:rPr>
              <a:t>How many such paintings are there?</a:t>
            </a:r>
          </a:p>
        </p:txBody>
      </p:sp>
    </p:spTree>
    <p:extLst>
      <p:ext uri="{BB962C8B-B14F-4D97-AF65-F5344CB8AC3E}">
        <p14:creationId xmlns:p14="http://schemas.microsoft.com/office/powerpoint/2010/main" val="3588156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Covered-Up Sums</a:t>
            </a:r>
            <a:endParaRPr lang="en-GB" dirty="0"/>
          </a:p>
        </p:txBody>
      </p:sp>
      <p:sp>
        <p:nvSpPr>
          <p:cNvPr id="5" name="TextBox 4"/>
          <p:cNvSpPr txBox="1"/>
          <p:nvPr/>
        </p:nvSpPr>
        <p:spPr>
          <a:xfrm>
            <a:off x="6084168" y="980728"/>
            <a:ext cx="2376264" cy="1323439"/>
          </a:xfrm>
          <a:prstGeom prst="rect">
            <a:avLst/>
          </a:prstGeom>
          <a:noFill/>
        </p:spPr>
        <p:txBody>
          <a:bodyPr wrap="square" rtlCol="0">
            <a:spAutoFit/>
          </a:bodyPr>
          <a:lstStyle/>
          <a:p>
            <a:pPr algn="ctr"/>
            <a:r>
              <a:rPr lang="en-GB" sz="2000" b="0" dirty="0" smtClean="0">
                <a:solidFill>
                  <a:srgbClr val="993300"/>
                </a:solidFill>
              </a:rPr>
              <a:t>Cover up </a:t>
            </a:r>
            <a:r>
              <a:rPr lang="en-GB" sz="2000" b="0" dirty="0">
                <a:solidFill>
                  <a:srgbClr val="993300"/>
                </a:solidFill>
              </a:rPr>
              <a:t>4</a:t>
            </a:r>
            <a:r>
              <a:rPr lang="en-GB" sz="2000" b="0" dirty="0" smtClean="0">
                <a:solidFill>
                  <a:srgbClr val="993300"/>
                </a:solidFill>
              </a:rPr>
              <a:t> cells, exactly one from each row and column</a:t>
            </a:r>
            <a:endParaRPr lang="en-GB" sz="2000" b="0" dirty="0">
              <a:solidFill>
                <a:srgbClr val="993300"/>
              </a:solidFill>
            </a:endParaRPr>
          </a:p>
        </p:txBody>
      </p:sp>
      <p:sp>
        <p:nvSpPr>
          <p:cNvPr id="6" name="TextBox 5"/>
          <p:cNvSpPr txBox="1"/>
          <p:nvPr/>
        </p:nvSpPr>
        <p:spPr>
          <a:xfrm>
            <a:off x="6156176" y="2348880"/>
            <a:ext cx="2376264" cy="707886"/>
          </a:xfrm>
          <a:prstGeom prst="rect">
            <a:avLst/>
          </a:prstGeom>
          <a:noFill/>
        </p:spPr>
        <p:txBody>
          <a:bodyPr wrap="square" rtlCol="0">
            <a:spAutoFit/>
          </a:bodyPr>
          <a:lstStyle/>
          <a:p>
            <a:pPr algn="ctr"/>
            <a:r>
              <a:rPr lang="en-GB" sz="2000" b="0" dirty="0" smtClean="0">
                <a:solidFill>
                  <a:srgbClr val="0000FF"/>
                </a:solidFill>
              </a:rPr>
              <a:t>Add their values together</a:t>
            </a:r>
            <a:endParaRPr lang="en-GB" sz="2000" b="0" dirty="0">
              <a:solidFill>
                <a:srgbClr val="0000FF"/>
              </a:solidFill>
            </a:endParaRPr>
          </a:p>
        </p:txBody>
      </p:sp>
      <p:sp>
        <p:nvSpPr>
          <p:cNvPr id="7" name="TextBox 6"/>
          <p:cNvSpPr txBox="1"/>
          <p:nvPr/>
        </p:nvSpPr>
        <p:spPr>
          <a:xfrm>
            <a:off x="6156176" y="3284984"/>
            <a:ext cx="2376264" cy="1015663"/>
          </a:xfrm>
          <a:prstGeom prst="rect">
            <a:avLst/>
          </a:prstGeom>
          <a:noFill/>
        </p:spPr>
        <p:txBody>
          <a:bodyPr wrap="square" rtlCol="0">
            <a:spAutoFit/>
          </a:bodyPr>
          <a:lstStyle/>
          <a:p>
            <a:pPr algn="ctr"/>
            <a:r>
              <a:rPr lang="en-GB" sz="2000" b="0" dirty="0" smtClean="0">
                <a:solidFill>
                  <a:srgbClr val="000000"/>
                </a:solidFill>
              </a:rPr>
              <a:t>How many different answers can you get?</a:t>
            </a:r>
          </a:p>
        </p:txBody>
      </p:sp>
      <p:sp>
        <p:nvSpPr>
          <p:cNvPr id="3" name="TextBox 2"/>
          <p:cNvSpPr txBox="1"/>
          <p:nvPr/>
        </p:nvSpPr>
        <p:spPr>
          <a:xfrm>
            <a:off x="6012160" y="5301208"/>
            <a:ext cx="2880320" cy="461665"/>
          </a:xfrm>
          <a:prstGeom prst="rect">
            <a:avLst/>
          </a:prstGeom>
          <a:noFill/>
        </p:spPr>
        <p:txBody>
          <a:bodyPr wrap="square" rtlCol="0">
            <a:spAutoFit/>
          </a:bodyPr>
          <a:lstStyle/>
          <a:p>
            <a:r>
              <a:rPr lang="en-GB" sz="2400" b="0" dirty="0" smtClean="0">
                <a:solidFill>
                  <a:srgbClr val="FF0000"/>
                </a:solidFill>
              </a:rPr>
              <a:t>Say What You See</a:t>
            </a:r>
            <a:endParaRPr lang="en-GB" sz="2400" b="0" dirty="0">
              <a:solidFill>
                <a:srgbClr val="FF0000"/>
              </a:solidFill>
            </a:endParaRPr>
          </a:p>
        </p:txBody>
      </p:sp>
      <p:sp>
        <p:nvSpPr>
          <p:cNvPr id="8" name="TextBox 7"/>
          <p:cNvSpPr txBox="1"/>
          <p:nvPr/>
        </p:nvSpPr>
        <p:spPr>
          <a:xfrm>
            <a:off x="6012160" y="5877272"/>
            <a:ext cx="2880320" cy="830997"/>
          </a:xfrm>
          <a:prstGeom prst="rect">
            <a:avLst/>
          </a:prstGeom>
          <a:noFill/>
        </p:spPr>
        <p:txBody>
          <a:bodyPr wrap="square" rtlCol="0">
            <a:spAutoFit/>
          </a:bodyPr>
          <a:lstStyle/>
          <a:p>
            <a:pPr algn="ctr"/>
            <a:r>
              <a:rPr lang="en-GB" sz="2400" b="0" dirty="0" smtClean="0">
                <a:solidFill>
                  <a:srgbClr val="FF0000"/>
                </a:solidFill>
              </a:rPr>
              <a:t>What relationships can you find?</a:t>
            </a:r>
            <a:endParaRPr lang="en-GB" sz="2400" b="0" dirty="0">
              <a:solidFill>
                <a:srgbClr val="FF0000"/>
              </a:solidFill>
            </a:endParaRP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3940175" cy="3959225"/>
          </a:xfrm>
          <a:prstGeom prst="rect">
            <a:avLst/>
          </a:prstGeom>
          <a:noFill/>
          <a:ln>
            <a:noFill/>
          </a:ln>
        </p:spPr>
      </p:pic>
      <p:sp>
        <p:nvSpPr>
          <p:cNvPr id="9" name="TextBox 8"/>
          <p:cNvSpPr txBox="1"/>
          <p:nvPr/>
        </p:nvSpPr>
        <p:spPr>
          <a:xfrm>
            <a:off x="6156176" y="4581128"/>
            <a:ext cx="2376264" cy="400110"/>
          </a:xfrm>
          <a:prstGeom prst="rect">
            <a:avLst/>
          </a:prstGeom>
          <a:noFill/>
        </p:spPr>
        <p:txBody>
          <a:bodyPr wrap="square" rtlCol="0">
            <a:spAutoFit/>
          </a:bodyPr>
          <a:lstStyle/>
          <a:p>
            <a:pPr algn="ctr"/>
            <a:r>
              <a:rPr lang="en-GB" sz="2000" b="0" dirty="0" smtClean="0">
                <a:solidFill>
                  <a:srgbClr val="000000"/>
                </a:solidFill>
              </a:rPr>
              <a:t>How do you know?</a:t>
            </a:r>
            <a:endParaRPr lang="en-GB" sz="2000" b="0" dirty="0">
              <a:solidFill>
                <a:srgbClr val="000000"/>
              </a:solidFill>
            </a:endParaRPr>
          </a:p>
        </p:txBody>
      </p:sp>
    </p:spTree>
    <p:extLst>
      <p:ext uri="{BB962C8B-B14F-4D97-AF65-F5344CB8AC3E}">
        <p14:creationId xmlns:p14="http://schemas.microsoft.com/office/powerpoint/2010/main" val="500224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Covered-Up Products</a:t>
            </a:r>
            <a:endParaRPr lang="en-GB" dirty="0"/>
          </a:p>
        </p:txBody>
      </p:sp>
      <p:pic>
        <p:nvPicPr>
          <p:cNvPr id="4" name="Picture 3"/>
          <p:cNvPicPr>
            <a:picLocks noChangeAspect="1"/>
          </p:cNvPicPr>
          <p:nvPr/>
        </p:nvPicPr>
        <p:blipFill>
          <a:blip r:embed="rId2"/>
          <a:stretch>
            <a:fillRect/>
          </a:stretch>
        </p:blipFill>
        <p:spPr>
          <a:xfrm>
            <a:off x="323528" y="908720"/>
            <a:ext cx="5207000" cy="5257800"/>
          </a:xfrm>
          <a:prstGeom prst="rect">
            <a:avLst/>
          </a:prstGeom>
        </p:spPr>
      </p:pic>
      <p:sp>
        <p:nvSpPr>
          <p:cNvPr id="5" name="TextBox 4"/>
          <p:cNvSpPr txBox="1"/>
          <p:nvPr/>
        </p:nvSpPr>
        <p:spPr>
          <a:xfrm>
            <a:off x="6084168" y="980728"/>
            <a:ext cx="2376264" cy="1323439"/>
          </a:xfrm>
          <a:prstGeom prst="rect">
            <a:avLst/>
          </a:prstGeom>
          <a:noFill/>
        </p:spPr>
        <p:txBody>
          <a:bodyPr wrap="square" rtlCol="0">
            <a:spAutoFit/>
          </a:bodyPr>
          <a:lstStyle/>
          <a:p>
            <a:pPr algn="ctr"/>
            <a:r>
              <a:rPr lang="en-GB" sz="2000" b="0" dirty="0" smtClean="0">
                <a:solidFill>
                  <a:srgbClr val="993300"/>
                </a:solidFill>
              </a:rPr>
              <a:t>Cover up 4 cells, exactly one from each row and column</a:t>
            </a:r>
            <a:endParaRPr lang="en-GB" sz="2000" b="0" dirty="0">
              <a:solidFill>
                <a:srgbClr val="993300"/>
              </a:solidFill>
            </a:endParaRPr>
          </a:p>
        </p:txBody>
      </p:sp>
      <p:sp>
        <p:nvSpPr>
          <p:cNvPr id="6" name="TextBox 5"/>
          <p:cNvSpPr txBox="1"/>
          <p:nvPr/>
        </p:nvSpPr>
        <p:spPr>
          <a:xfrm>
            <a:off x="6156176" y="2348880"/>
            <a:ext cx="2376264" cy="707886"/>
          </a:xfrm>
          <a:prstGeom prst="rect">
            <a:avLst/>
          </a:prstGeom>
          <a:noFill/>
        </p:spPr>
        <p:txBody>
          <a:bodyPr wrap="square" rtlCol="0">
            <a:spAutoFit/>
          </a:bodyPr>
          <a:lstStyle/>
          <a:p>
            <a:pPr algn="ctr"/>
            <a:r>
              <a:rPr lang="en-GB" sz="2000" b="0" dirty="0" smtClean="0">
                <a:solidFill>
                  <a:srgbClr val="0000FF"/>
                </a:solidFill>
              </a:rPr>
              <a:t>Multiply their values together</a:t>
            </a:r>
            <a:endParaRPr lang="en-GB" sz="2000" b="0" dirty="0">
              <a:solidFill>
                <a:srgbClr val="0000FF"/>
              </a:solidFill>
            </a:endParaRPr>
          </a:p>
        </p:txBody>
      </p:sp>
      <p:sp>
        <p:nvSpPr>
          <p:cNvPr id="7" name="TextBox 6"/>
          <p:cNvSpPr txBox="1"/>
          <p:nvPr/>
        </p:nvSpPr>
        <p:spPr>
          <a:xfrm>
            <a:off x="6084168" y="3717032"/>
            <a:ext cx="2376264" cy="1015663"/>
          </a:xfrm>
          <a:prstGeom prst="rect">
            <a:avLst/>
          </a:prstGeom>
          <a:noFill/>
        </p:spPr>
        <p:txBody>
          <a:bodyPr wrap="square" rtlCol="0">
            <a:spAutoFit/>
          </a:bodyPr>
          <a:lstStyle/>
          <a:p>
            <a:pPr algn="ctr"/>
            <a:r>
              <a:rPr lang="en-GB" sz="2000" b="0" dirty="0" smtClean="0">
                <a:solidFill>
                  <a:srgbClr val="000000"/>
                </a:solidFill>
              </a:rPr>
              <a:t>How many different answers can you get?</a:t>
            </a:r>
          </a:p>
        </p:txBody>
      </p:sp>
      <p:sp>
        <p:nvSpPr>
          <p:cNvPr id="8" name="TextBox 7"/>
          <p:cNvSpPr txBox="1"/>
          <p:nvPr/>
        </p:nvSpPr>
        <p:spPr>
          <a:xfrm>
            <a:off x="6228184" y="5229200"/>
            <a:ext cx="2376264" cy="400110"/>
          </a:xfrm>
          <a:prstGeom prst="rect">
            <a:avLst/>
          </a:prstGeom>
          <a:noFill/>
        </p:spPr>
        <p:txBody>
          <a:bodyPr wrap="square" rtlCol="0">
            <a:spAutoFit/>
          </a:bodyPr>
          <a:lstStyle/>
          <a:p>
            <a:pPr algn="ctr"/>
            <a:r>
              <a:rPr lang="en-GB" sz="2000" b="0" dirty="0" smtClean="0">
                <a:solidFill>
                  <a:srgbClr val="000000"/>
                </a:solidFill>
              </a:rPr>
              <a:t>How do you know?</a:t>
            </a:r>
          </a:p>
        </p:txBody>
      </p:sp>
    </p:spTree>
    <p:extLst>
      <p:ext uri="{BB962C8B-B14F-4D97-AF65-F5344CB8AC3E}">
        <p14:creationId xmlns:p14="http://schemas.microsoft.com/office/powerpoint/2010/main" val="18795803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Twisted</a:t>
            </a:r>
            <a:endParaRPr lang="en-GB" dirty="0"/>
          </a:p>
        </p:txBody>
      </p:sp>
      <p:pic>
        <p:nvPicPr>
          <p:cNvPr id="4" name="Picture 3" descr="CTWrta0XAAMcWY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764704"/>
            <a:ext cx="7620000" cy="5715000"/>
          </a:xfrm>
          <a:prstGeom prst="rect">
            <a:avLst/>
          </a:prstGeom>
        </p:spPr>
      </p:pic>
      <p:sp>
        <p:nvSpPr>
          <p:cNvPr id="5" name="TextBox 4"/>
          <p:cNvSpPr txBox="1"/>
          <p:nvPr/>
        </p:nvSpPr>
        <p:spPr>
          <a:xfrm>
            <a:off x="7097653" y="6334780"/>
            <a:ext cx="2016224" cy="523220"/>
          </a:xfrm>
          <a:prstGeom prst="rect">
            <a:avLst/>
          </a:prstGeom>
          <a:noFill/>
        </p:spPr>
        <p:txBody>
          <a:bodyPr wrap="square" rtlCol="0">
            <a:spAutoFit/>
          </a:bodyPr>
          <a:lstStyle/>
          <a:p>
            <a:r>
              <a:rPr lang="en-GB" b="0" dirty="0" smtClean="0">
                <a:solidFill>
                  <a:srgbClr val="000000"/>
                </a:solidFill>
              </a:rPr>
              <a:t>Alex </a:t>
            </a:r>
            <a:r>
              <a:rPr lang="en-GB" b="0" dirty="0" err="1">
                <a:solidFill>
                  <a:srgbClr val="000000"/>
                </a:solidFill>
              </a:rPr>
              <a:t>B</a:t>
            </a:r>
            <a:r>
              <a:rPr lang="en-GB" b="0" dirty="0" err="1" smtClean="0">
                <a:solidFill>
                  <a:srgbClr val="000000"/>
                </a:solidFill>
              </a:rPr>
              <a:t>ellos</a:t>
            </a:r>
            <a:endParaRPr lang="en-GB" b="0" dirty="0">
              <a:solidFill>
                <a:srgbClr val="000000"/>
              </a:solidFill>
            </a:endParaRPr>
          </a:p>
        </p:txBody>
      </p:sp>
    </p:spTree>
    <p:extLst>
      <p:ext uri="{BB962C8B-B14F-4D97-AF65-F5344CB8AC3E}">
        <p14:creationId xmlns:p14="http://schemas.microsoft.com/office/powerpoint/2010/main" val="21460339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t>
            </a:r>
            <a:r>
              <a:rPr lang="en-GB" dirty="0" smtClean="0"/>
              <a:t>elted</a:t>
            </a:r>
            <a:endParaRPr lang="en-GB" dirty="0"/>
          </a:p>
        </p:txBody>
      </p:sp>
      <p:pic>
        <p:nvPicPr>
          <p:cNvPr id="4" name="Picture 3" descr="Belt Problem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890718"/>
            <a:ext cx="7956376" cy="5967282"/>
          </a:xfrm>
          <a:prstGeom prst="rect">
            <a:avLst/>
          </a:prstGeom>
        </p:spPr>
      </p:pic>
    </p:spTree>
    <p:extLst>
      <p:ext uri="{BB962C8B-B14F-4D97-AF65-F5344CB8AC3E}">
        <p14:creationId xmlns:p14="http://schemas.microsoft.com/office/powerpoint/2010/main" val="2613519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Ride &amp; Tie</a:t>
            </a:r>
            <a:endParaRPr lang="en-GB" dirty="0"/>
          </a:p>
        </p:txBody>
      </p:sp>
      <p:pic>
        <p:nvPicPr>
          <p:cNvPr id="4" name="Picture 3"/>
          <p:cNvPicPr>
            <a:picLocks noChangeAspect="1"/>
          </p:cNvPicPr>
          <p:nvPr/>
        </p:nvPicPr>
        <p:blipFill>
          <a:blip r:embed="rId2"/>
          <a:stretch>
            <a:fillRect/>
          </a:stretch>
        </p:blipFill>
        <p:spPr>
          <a:xfrm>
            <a:off x="0" y="965200"/>
            <a:ext cx="9144000" cy="4902643"/>
          </a:xfrm>
          <a:prstGeom prst="rect">
            <a:avLst/>
          </a:prstGeom>
        </p:spPr>
      </p:pic>
    </p:spTree>
    <p:extLst>
      <p:ext uri="{BB962C8B-B14F-4D97-AF65-F5344CB8AC3E}">
        <p14:creationId xmlns:p14="http://schemas.microsoft.com/office/powerpoint/2010/main" val="3227707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Attribute Grids: </a:t>
            </a:r>
            <a:r>
              <a:rPr lang="en-GB" dirty="0" smtClean="0"/>
              <a:t>functions</a:t>
            </a:r>
            <a:endParaRPr lang="en-GB" dirty="0"/>
          </a:p>
        </p:txBody>
      </p:sp>
      <p:cxnSp>
        <p:nvCxnSpPr>
          <p:cNvPr id="24" name="Straight Connector 23"/>
          <p:cNvCxnSpPr/>
          <p:nvPr/>
        </p:nvCxnSpPr>
        <p:spPr bwMode="auto">
          <a:xfrm>
            <a:off x="1979712" y="1268760"/>
            <a:ext cx="72008" cy="5112568"/>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25" name="Straight Connector 24"/>
          <p:cNvCxnSpPr/>
          <p:nvPr/>
        </p:nvCxnSpPr>
        <p:spPr bwMode="auto">
          <a:xfrm>
            <a:off x="3563888" y="1268760"/>
            <a:ext cx="104686" cy="5112963"/>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26" name="Straight Connector 25"/>
          <p:cNvCxnSpPr/>
          <p:nvPr/>
        </p:nvCxnSpPr>
        <p:spPr bwMode="auto">
          <a:xfrm>
            <a:off x="5148064" y="1268760"/>
            <a:ext cx="103955" cy="5112963"/>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27" name="Straight Connector 26"/>
          <p:cNvCxnSpPr/>
          <p:nvPr/>
        </p:nvCxnSpPr>
        <p:spPr bwMode="auto">
          <a:xfrm>
            <a:off x="6732240" y="1268760"/>
            <a:ext cx="118901" cy="5097283"/>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28" name="Straight Connector 27"/>
          <p:cNvCxnSpPr/>
          <p:nvPr/>
        </p:nvCxnSpPr>
        <p:spPr bwMode="auto">
          <a:xfrm flipH="1">
            <a:off x="971600" y="2060848"/>
            <a:ext cx="7200800"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31" name="Straight Connector 30"/>
          <p:cNvCxnSpPr/>
          <p:nvPr/>
        </p:nvCxnSpPr>
        <p:spPr bwMode="auto">
          <a:xfrm flipH="1">
            <a:off x="971600" y="3140968"/>
            <a:ext cx="7200800"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32" name="Straight Connector 31"/>
          <p:cNvCxnSpPr/>
          <p:nvPr/>
        </p:nvCxnSpPr>
        <p:spPr bwMode="auto">
          <a:xfrm flipH="1">
            <a:off x="971600" y="4221088"/>
            <a:ext cx="7272808"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33" name="Straight Connector 32"/>
          <p:cNvCxnSpPr/>
          <p:nvPr/>
        </p:nvCxnSpPr>
        <p:spPr bwMode="auto">
          <a:xfrm flipH="1">
            <a:off x="971600" y="5301208"/>
            <a:ext cx="7272808"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sp>
        <p:nvSpPr>
          <p:cNvPr id="50" name="TextBox 49"/>
          <p:cNvSpPr txBox="1"/>
          <p:nvPr/>
        </p:nvSpPr>
        <p:spPr>
          <a:xfrm>
            <a:off x="2123728" y="1527175"/>
            <a:ext cx="1296144" cy="461665"/>
          </a:xfrm>
          <a:prstGeom prst="rect">
            <a:avLst/>
          </a:prstGeom>
          <a:noFill/>
        </p:spPr>
        <p:txBody>
          <a:bodyPr wrap="square" rtlCol="0">
            <a:spAutoFit/>
          </a:bodyPr>
          <a:lstStyle/>
          <a:p>
            <a:pPr algn="ctr"/>
            <a:r>
              <a:rPr lang="en-GB" sz="2400" b="0" dirty="0" smtClean="0">
                <a:solidFill>
                  <a:srgbClr val="FF0000"/>
                </a:solidFill>
              </a:rPr>
              <a:t>0&lt;y&lt;1</a:t>
            </a:r>
            <a:endParaRPr lang="en-GB" sz="2400" b="0" dirty="0">
              <a:solidFill>
                <a:srgbClr val="FF0000"/>
              </a:solidFill>
            </a:endParaRPr>
          </a:p>
        </p:txBody>
      </p:sp>
      <p:sp>
        <p:nvSpPr>
          <p:cNvPr id="51" name="TextBox 50"/>
          <p:cNvSpPr txBox="1"/>
          <p:nvPr/>
        </p:nvSpPr>
        <p:spPr>
          <a:xfrm>
            <a:off x="683568" y="4551511"/>
            <a:ext cx="1512168" cy="461665"/>
          </a:xfrm>
          <a:prstGeom prst="rect">
            <a:avLst/>
          </a:prstGeom>
          <a:noFill/>
        </p:spPr>
        <p:txBody>
          <a:bodyPr wrap="square" rtlCol="0">
            <a:spAutoFit/>
          </a:bodyPr>
          <a:lstStyle/>
          <a:p>
            <a:pPr algn="ctr"/>
            <a:r>
              <a:rPr lang="en-GB" sz="2400" b="0" dirty="0" smtClean="0">
                <a:solidFill>
                  <a:srgbClr val="FF0000"/>
                </a:solidFill>
              </a:rPr>
              <a:t>0&lt;x≤1</a:t>
            </a:r>
            <a:endParaRPr lang="en-GB" sz="2400" b="0" dirty="0">
              <a:solidFill>
                <a:srgbClr val="FF0000"/>
              </a:solidFill>
            </a:endParaRPr>
          </a:p>
        </p:txBody>
      </p:sp>
      <p:sp>
        <p:nvSpPr>
          <p:cNvPr id="52" name="TextBox 51"/>
          <p:cNvSpPr txBox="1"/>
          <p:nvPr/>
        </p:nvSpPr>
        <p:spPr>
          <a:xfrm>
            <a:off x="3851920" y="1527175"/>
            <a:ext cx="1080120" cy="461665"/>
          </a:xfrm>
          <a:prstGeom prst="rect">
            <a:avLst/>
          </a:prstGeom>
          <a:noFill/>
        </p:spPr>
        <p:txBody>
          <a:bodyPr wrap="square" rtlCol="0">
            <a:spAutoFit/>
          </a:bodyPr>
          <a:lstStyle/>
          <a:p>
            <a:r>
              <a:rPr lang="en-GB" sz="2400" b="0" dirty="0" smtClean="0">
                <a:solidFill>
                  <a:srgbClr val="FF0000"/>
                </a:solidFill>
              </a:rPr>
              <a:t>0≤y&lt;1</a:t>
            </a:r>
            <a:endParaRPr lang="en-GB" sz="2400" b="0" dirty="0">
              <a:solidFill>
                <a:srgbClr val="FF0000"/>
              </a:solidFill>
            </a:endParaRPr>
          </a:p>
        </p:txBody>
      </p:sp>
      <p:sp>
        <p:nvSpPr>
          <p:cNvPr id="53" name="TextBox 52"/>
          <p:cNvSpPr txBox="1"/>
          <p:nvPr/>
        </p:nvSpPr>
        <p:spPr>
          <a:xfrm>
            <a:off x="5364088" y="1527175"/>
            <a:ext cx="1080120" cy="461665"/>
          </a:xfrm>
          <a:prstGeom prst="rect">
            <a:avLst/>
          </a:prstGeom>
          <a:noFill/>
        </p:spPr>
        <p:txBody>
          <a:bodyPr wrap="square" rtlCol="0">
            <a:spAutoFit/>
          </a:bodyPr>
          <a:lstStyle/>
          <a:p>
            <a:pPr algn="ctr"/>
            <a:r>
              <a:rPr lang="en-GB" sz="2400" b="0" dirty="0" smtClean="0">
                <a:solidFill>
                  <a:srgbClr val="FF0000"/>
                </a:solidFill>
              </a:rPr>
              <a:t>0&lt;y≤1</a:t>
            </a:r>
            <a:endParaRPr lang="en-GB" sz="2400" b="0" dirty="0">
              <a:solidFill>
                <a:srgbClr val="FF0000"/>
              </a:solidFill>
            </a:endParaRPr>
          </a:p>
        </p:txBody>
      </p:sp>
      <p:sp>
        <p:nvSpPr>
          <p:cNvPr id="54" name="TextBox 53"/>
          <p:cNvSpPr txBox="1"/>
          <p:nvPr/>
        </p:nvSpPr>
        <p:spPr>
          <a:xfrm>
            <a:off x="899592" y="3501008"/>
            <a:ext cx="1080120" cy="461665"/>
          </a:xfrm>
          <a:prstGeom prst="rect">
            <a:avLst/>
          </a:prstGeom>
          <a:noFill/>
        </p:spPr>
        <p:txBody>
          <a:bodyPr wrap="square" rtlCol="0">
            <a:spAutoFit/>
          </a:bodyPr>
          <a:lstStyle/>
          <a:p>
            <a:pPr algn="ctr"/>
            <a:r>
              <a:rPr lang="en-GB" sz="2400" b="0" dirty="0" smtClean="0">
                <a:solidFill>
                  <a:srgbClr val="FF0000"/>
                </a:solidFill>
              </a:rPr>
              <a:t>0≤x&lt;1</a:t>
            </a:r>
            <a:endParaRPr lang="en-GB" sz="2400" b="0" dirty="0">
              <a:solidFill>
                <a:srgbClr val="FF0000"/>
              </a:solidFill>
            </a:endParaRPr>
          </a:p>
        </p:txBody>
      </p:sp>
      <p:sp>
        <p:nvSpPr>
          <p:cNvPr id="55" name="TextBox 54"/>
          <p:cNvSpPr txBox="1"/>
          <p:nvPr/>
        </p:nvSpPr>
        <p:spPr>
          <a:xfrm>
            <a:off x="755576" y="2276872"/>
            <a:ext cx="1224136" cy="461665"/>
          </a:xfrm>
          <a:prstGeom prst="rect">
            <a:avLst/>
          </a:prstGeom>
          <a:noFill/>
        </p:spPr>
        <p:txBody>
          <a:bodyPr wrap="square" rtlCol="0">
            <a:spAutoFit/>
          </a:bodyPr>
          <a:lstStyle/>
          <a:p>
            <a:pPr algn="ctr"/>
            <a:r>
              <a:rPr lang="en-GB" sz="2400" b="0" dirty="0" smtClean="0">
                <a:solidFill>
                  <a:srgbClr val="FF0000"/>
                </a:solidFill>
              </a:rPr>
              <a:t>0&lt;x&lt;1</a:t>
            </a:r>
            <a:endParaRPr lang="en-GB" sz="2400" b="0" dirty="0">
              <a:solidFill>
                <a:srgbClr val="FF0000"/>
              </a:solidFill>
            </a:endParaRPr>
          </a:p>
        </p:txBody>
      </p:sp>
      <p:sp>
        <p:nvSpPr>
          <p:cNvPr id="41" name="TextBox 40"/>
          <p:cNvSpPr txBox="1"/>
          <p:nvPr/>
        </p:nvSpPr>
        <p:spPr>
          <a:xfrm>
            <a:off x="683568" y="5589240"/>
            <a:ext cx="1512168" cy="461665"/>
          </a:xfrm>
          <a:prstGeom prst="rect">
            <a:avLst/>
          </a:prstGeom>
          <a:noFill/>
        </p:spPr>
        <p:txBody>
          <a:bodyPr wrap="square" rtlCol="0">
            <a:spAutoFit/>
          </a:bodyPr>
          <a:lstStyle/>
          <a:p>
            <a:pPr algn="ctr"/>
            <a:r>
              <a:rPr lang="en-GB" sz="2400" b="0" dirty="0" smtClean="0">
                <a:solidFill>
                  <a:srgbClr val="FF0000"/>
                </a:solidFill>
              </a:rPr>
              <a:t>0≤x≤1</a:t>
            </a:r>
            <a:endParaRPr lang="en-GB" sz="2400" b="0" dirty="0">
              <a:solidFill>
                <a:srgbClr val="FF0000"/>
              </a:solidFill>
            </a:endParaRPr>
          </a:p>
        </p:txBody>
      </p:sp>
      <p:cxnSp>
        <p:nvCxnSpPr>
          <p:cNvPr id="43" name="Straight Connector 42"/>
          <p:cNvCxnSpPr/>
          <p:nvPr/>
        </p:nvCxnSpPr>
        <p:spPr bwMode="auto">
          <a:xfrm flipH="1" flipV="1">
            <a:off x="1043608" y="6381328"/>
            <a:ext cx="7234201" cy="16075"/>
          </a:xfrm>
          <a:prstGeom prst="line">
            <a:avLst/>
          </a:prstGeom>
          <a:solidFill>
            <a:schemeClr val="accent1"/>
          </a:solidFill>
          <a:ln w="28575" cap="flat" cmpd="sng" algn="ctr">
            <a:solidFill>
              <a:srgbClr val="000000"/>
            </a:solidFill>
            <a:prstDash val="solid"/>
            <a:round/>
            <a:headEnd type="none" w="med" len="med"/>
            <a:tailEnd type="none" w="med" len="med"/>
          </a:ln>
          <a:effectLst/>
        </p:spPr>
      </p:cxnSp>
      <p:cxnSp>
        <p:nvCxnSpPr>
          <p:cNvPr id="44" name="Straight Connector 43"/>
          <p:cNvCxnSpPr/>
          <p:nvPr/>
        </p:nvCxnSpPr>
        <p:spPr bwMode="auto">
          <a:xfrm>
            <a:off x="8172400" y="1340768"/>
            <a:ext cx="89731" cy="5040955"/>
          </a:xfrm>
          <a:prstGeom prst="line">
            <a:avLst/>
          </a:prstGeom>
          <a:solidFill>
            <a:schemeClr val="accent1"/>
          </a:solidFill>
          <a:ln w="28575" cap="flat" cmpd="sng" algn="ctr">
            <a:solidFill>
              <a:srgbClr val="000000"/>
            </a:solidFill>
            <a:prstDash val="solid"/>
            <a:round/>
            <a:headEnd type="none" w="med" len="med"/>
            <a:tailEnd type="none" w="med" len="med"/>
          </a:ln>
          <a:effectLst/>
        </p:spPr>
      </p:cxnSp>
      <p:sp>
        <p:nvSpPr>
          <p:cNvPr id="68" name="TextBox 67"/>
          <p:cNvSpPr txBox="1"/>
          <p:nvPr/>
        </p:nvSpPr>
        <p:spPr>
          <a:xfrm>
            <a:off x="6876256" y="1527175"/>
            <a:ext cx="1080120" cy="461665"/>
          </a:xfrm>
          <a:prstGeom prst="rect">
            <a:avLst/>
          </a:prstGeom>
          <a:noFill/>
        </p:spPr>
        <p:txBody>
          <a:bodyPr wrap="square" rtlCol="0">
            <a:spAutoFit/>
          </a:bodyPr>
          <a:lstStyle/>
          <a:p>
            <a:pPr algn="ctr"/>
            <a:r>
              <a:rPr lang="en-GB" sz="2400" b="0" smtClean="0">
                <a:solidFill>
                  <a:srgbClr val="FF0000"/>
                </a:solidFill>
              </a:rPr>
              <a:t>0≤y≤1</a:t>
            </a:r>
            <a:endParaRPr lang="en-GB" sz="2400" b="0" dirty="0">
              <a:solidFill>
                <a:srgbClr val="FF0000"/>
              </a:solidFill>
            </a:endParaRPr>
          </a:p>
        </p:txBody>
      </p:sp>
      <p:cxnSp>
        <p:nvCxnSpPr>
          <p:cNvPr id="70" name="Straight Connector 69"/>
          <p:cNvCxnSpPr/>
          <p:nvPr/>
        </p:nvCxnSpPr>
        <p:spPr bwMode="auto">
          <a:xfrm>
            <a:off x="683568" y="1052736"/>
            <a:ext cx="1296144" cy="1008112"/>
          </a:xfrm>
          <a:prstGeom prst="line">
            <a:avLst/>
          </a:prstGeom>
          <a:solidFill>
            <a:schemeClr val="accent1"/>
          </a:solidFill>
          <a:ln w="28575" cap="flat" cmpd="sng" algn="ctr">
            <a:solidFill>
              <a:srgbClr val="000000"/>
            </a:solidFill>
            <a:prstDash val="solid"/>
            <a:round/>
            <a:headEnd type="none" w="med" len="med"/>
            <a:tailEnd type="none" w="med" len="med"/>
          </a:ln>
          <a:effectLst/>
        </p:spPr>
      </p:cxnSp>
      <p:sp>
        <p:nvSpPr>
          <p:cNvPr id="71" name="TextBox 70"/>
          <p:cNvSpPr txBox="1"/>
          <p:nvPr/>
        </p:nvSpPr>
        <p:spPr>
          <a:xfrm>
            <a:off x="1115616" y="1012666"/>
            <a:ext cx="891179" cy="400110"/>
          </a:xfrm>
          <a:prstGeom prst="rect">
            <a:avLst/>
          </a:prstGeom>
          <a:noFill/>
        </p:spPr>
        <p:txBody>
          <a:bodyPr wrap="none" rtlCol="0">
            <a:spAutoFit/>
          </a:bodyPr>
          <a:lstStyle/>
          <a:p>
            <a:r>
              <a:rPr lang="en-GB" sz="2000" b="0" dirty="0" smtClean="0">
                <a:solidFill>
                  <a:srgbClr val="000000"/>
                </a:solidFill>
              </a:rPr>
              <a:t>Range</a:t>
            </a:r>
            <a:endParaRPr lang="en-GB" sz="2000" b="0" dirty="0">
              <a:solidFill>
                <a:srgbClr val="000000"/>
              </a:solidFill>
            </a:endParaRPr>
          </a:p>
        </p:txBody>
      </p:sp>
      <p:sp>
        <p:nvSpPr>
          <p:cNvPr id="72" name="TextBox 71"/>
          <p:cNvSpPr txBox="1"/>
          <p:nvPr/>
        </p:nvSpPr>
        <p:spPr>
          <a:xfrm>
            <a:off x="467544" y="1556792"/>
            <a:ext cx="1002274" cy="400110"/>
          </a:xfrm>
          <a:prstGeom prst="rect">
            <a:avLst/>
          </a:prstGeom>
          <a:noFill/>
        </p:spPr>
        <p:txBody>
          <a:bodyPr wrap="none" rtlCol="0">
            <a:spAutoFit/>
          </a:bodyPr>
          <a:lstStyle/>
          <a:p>
            <a:r>
              <a:rPr lang="en-GB" sz="2000" b="0" dirty="0" smtClean="0">
                <a:solidFill>
                  <a:srgbClr val="000000"/>
                </a:solidFill>
              </a:rPr>
              <a:t>Domain</a:t>
            </a:r>
            <a:endParaRPr lang="en-GB" sz="2000" b="0" dirty="0">
              <a:solidFill>
                <a:srgbClr val="000000"/>
              </a:solidFill>
            </a:endParaRPr>
          </a:p>
        </p:txBody>
      </p:sp>
    </p:spTree>
    <p:extLst>
      <p:ext uri="{BB962C8B-B14F-4D97-AF65-F5344CB8AC3E}">
        <p14:creationId xmlns:p14="http://schemas.microsoft.com/office/powerpoint/2010/main" val="23638674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Abstract</a:t>
            </a:r>
            <a:endParaRPr lang="en-GB" dirty="0"/>
          </a:p>
        </p:txBody>
      </p:sp>
      <p:sp>
        <p:nvSpPr>
          <p:cNvPr id="3" name="Content Placeholder 2"/>
          <p:cNvSpPr>
            <a:spLocks noGrp="1"/>
          </p:cNvSpPr>
          <p:nvPr>
            <p:ph idx="1"/>
          </p:nvPr>
        </p:nvSpPr>
        <p:spPr/>
        <p:txBody>
          <a:bodyPr/>
          <a:lstStyle/>
          <a:p>
            <a:r>
              <a:rPr lang="en-GB" dirty="0" smtClean="0"/>
              <a:t>I for one have never mastered mathematical thinking, nor ever expect to. But I know from experience that I can develop my mathematical thinking, and I can support others to do the same. Participants will be invited to engage in some mathematical thinking in order to become more attuned to opportunities for pupils to develop their thinking.</a:t>
            </a:r>
          </a:p>
        </p:txBody>
      </p:sp>
    </p:spTree>
    <p:extLst>
      <p:ext uri="{BB962C8B-B14F-4D97-AF65-F5344CB8AC3E}">
        <p14:creationId xmlns:p14="http://schemas.microsoft.com/office/powerpoint/2010/main" val="1811794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1983060"/>
            <a:ext cx="8064500" cy="4686300"/>
          </a:xfrm>
          <a:prstGeom prst="rect">
            <a:avLst/>
          </a:prstGeom>
        </p:spPr>
      </p:pic>
      <p:pic>
        <p:nvPicPr>
          <p:cNvPr id="6" name="Picture 5"/>
          <p:cNvPicPr>
            <a:picLocks noChangeAspect="1"/>
          </p:cNvPicPr>
          <p:nvPr/>
        </p:nvPicPr>
        <p:blipFill>
          <a:blip r:embed="rId3"/>
          <a:stretch>
            <a:fillRect/>
          </a:stretch>
        </p:blipFill>
        <p:spPr>
          <a:xfrm>
            <a:off x="539552" y="2055068"/>
            <a:ext cx="8051800" cy="4686300"/>
          </a:xfrm>
          <a:prstGeom prst="rect">
            <a:avLst/>
          </a:prstGeom>
        </p:spPr>
      </p:pic>
      <p:sp>
        <p:nvSpPr>
          <p:cNvPr id="2" name="Title 1"/>
          <p:cNvSpPr>
            <a:spLocks noGrp="1"/>
          </p:cNvSpPr>
          <p:nvPr>
            <p:ph type="title"/>
          </p:nvPr>
        </p:nvSpPr>
        <p:spPr/>
        <p:txBody>
          <a:bodyPr/>
          <a:lstStyle/>
          <a:p>
            <a:r>
              <a:rPr lang="en-GB" dirty="0" err="1" smtClean="0"/>
              <a:t>ZigZag</a:t>
            </a:r>
            <a:r>
              <a:rPr lang="en-GB" dirty="0" smtClean="0"/>
              <a:t> Sequences</a:t>
            </a:r>
            <a:endParaRPr lang="en-GB" dirty="0"/>
          </a:p>
        </p:txBody>
      </p:sp>
      <p:pic>
        <p:nvPicPr>
          <p:cNvPr id="5" name="Picture 4"/>
          <p:cNvPicPr>
            <a:picLocks noChangeAspect="1"/>
          </p:cNvPicPr>
          <p:nvPr/>
        </p:nvPicPr>
        <p:blipFill>
          <a:blip r:embed="rId4"/>
          <a:stretch>
            <a:fillRect/>
          </a:stretch>
        </p:blipFill>
        <p:spPr>
          <a:xfrm>
            <a:off x="539552" y="2049288"/>
            <a:ext cx="8051800" cy="4686300"/>
          </a:xfrm>
          <a:prstGeom prst="rect">
            <a:avLst/>
          </a:prstGeom>
        </p:spPr>
      </p:pic>
      <p:pic>
        <p:nvPicPr>
          <p:cNvPr id="3" name="Picture 2"/>
          <p:cNvPicPr>
            <a:picLocks noChangeAspect="1"/>
          </p:cNvPicPr>
          <p:nvPr/>
        </p:nvPicPr>
        <p:blipFill>
          <a:blip r:embed="rId5"/>
          <a:stretch>
            <a:fillRect/>
          </a:stretch>
        </p:blipFill>
        <p:spPr>
          <a:xfrm>
            <a:off x="552648" y="2055068"/>
            <a:ext cx="8051800" cy="4686300"/>
          </a:xfrm>
          <a:prstGeom prst="rect">
            <a:avLst/>
          </a:prstGeom>
        </p:spPr>
      </p:pic>
      <p:sp>
        <p:nvSpPr>
          <p:cNvPr id="7" name="Rectangle 6"/>
          <p:cNvSpPr/>
          <p:nvPr/>
        </p:nvSpPr>
        <p:spPr bwMode="auto">
          <a:xfrm>
            <a:off x="539552" y="2780928"/>
            <a:ext cx="8136904" cy="3888432"/>
          </a:xfrm>
          <a:prstGeom prst="rect">
            <a:avLst/>
          </a:prstGeom>
          <a:solidFill>
            <a:srgbClr val="FFF4C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636319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4"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grpId="3"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2"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grpId="5"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6"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P spid="7" grpId="5" animBg="1"/>
      <p:bldP spid="7" grpId="6"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Compound Functions</a:t>
            </a:r>
            <a:endParaRPr lang="en-GB" dirty="0"/>
          </a:p>
        </p:txBody>
      </p:sp>
      <p:pic>
        <p:nvPicPr>
          <p:cNvPr id="5" name="CindyScreenSnapz00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764704"/>
            <a:ext cx="8991601" cy="5791200"/>
          </a:xfrm>
          <a:prstGeom prst="rect">
            <a:avLst/>
          </a:prstGeom>
        </p:spPr>
      </p:pic>
    </p:spTree>
    <p:extLst>
      <p:ext uri="{BB962C8B-B14F-4D97-AF65-F5344CB8AC3E}">
        <p14:creationId xmlns:p14="http://schemas.microsoft.com/office/powerpoint/2010/main" val="680996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or Less</a:t>
            </a:r>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0591" y="1043511"/>
            <a:ext cx="8581889" cy="5409825"/>
          </a:xfrm>
          <a:prstGeom prst="rect">
            <a:avLst/>
          </a:prstGeom>
          <a:noFill/>
          <a:ln>
            <a:noFill/>
          </a:ln>
        </p:spPr>
      </p:pic>
    </p:spTree>
    <p:extLst>
      <p:ext uri="{BB962C8B-B14F-4D97-AF65-F5344CB8AC3E}">
        <p14:creationId xmlns:p14="http://schemas.microsoft.com/office/powerpoint/2010/main" val="42079130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or Less Extended</a:t>
            </a:r>
            <a:endParaRPr lang="en-GB" dirty="0"/>
          </a:p>
        </p:txBody>
      </p:sp>
      <p:pic>
        <p:nvPicPr>
          <p:cNvPr id="4" name="Picture 3"/>
          <p:cNvPicPr>
            <a:picLocks noChangeAspect="1"/>
          </p:cNvPicPr>
          <p:nvPr/>
        </p:nvPicPr>
        <p:blipFill>
          <a:blip r:embed="rId2"/>
          <a:stretch>
            <a:fillRect/>
          </a:stretch>
        </p:blipFill>
        <p:spPr>
          <a:xfrm>
            <a:off x="179512" y="1268760"/>
            <a:ext cx="8640960" cy="5409464"/>
          </a:xfrm>
          <a:prstGeom prst="rect">
            <a:avLst/>
          </a:prstGeom>
        </p:spPr>
      </p:pic>
      <p:sp>
        <p:nvSpPr>
          <p:cNvPr id="5" name="TextBox 4"/>
          <p:cNvSpPr txBox="1"/>
          <p:nvPr/>
        </p:nvSpPr>
        <p:spPr>
          <a:xfrm>
            <a:off x="1547664" y="836712"/>
            <a:ext cx="6624736" cy="400110"/>
          </a:xfrm>
          <a:prstGeom prst="rect">
            <a:avLst/>
          </a:prstGeom>
          <a:noFill/>
        </p:spPr>
        <p:txBody>
          <a:bodyPr wrap="square" rtlCol="0">
            <a:spAutoFit/>
          </a:bodyPr>
          <a:lstStyle/>
          <a:p>
            <a:r>
              <a:rPr lang="en-GB" sz="2000" b="0" dirty="0" smtClean="0">
                <a:solidFill>
                  <a:srgbClr val="FF0000"/>
                </a:solidFill>
              </a:rPr>
              <a:t>For each of the following, which parts cannot be filled?</a:t>
            </a:r>
            <a:endParaRPr lang="en-GB" sz="2000" b="0" dirty="0">
              <a:solidFill>
                <a:srgbClr val="FF0000"/>
              </a:solidFill>
            </a:endParaRPr>
          </a:p>
        </p:txBody>
      </p:sp>
      <p:pic>
        <p:nvPicPr>
          <p:cNvPr id="6" name="Picture 5"/>
          <p:cNvPicPr>
            <a:picLocks noChangeAspect="1"/>
          </p:cNvPicPr>
          <p:nvPr/>
        </p:nvPicPr>
        <p:blipFill>
          <a:blip r:embed="rId3"/>
          <a:stretch>
            <a:fillRect/>
          </a:stretch>
        </p:blipFill>
        <p:spPr>
          <a:xfrm>
            <a:off x="3635896" y="3501008"/>
            <a:ext cx="2577415" cy="1566664"/>
          </a:xfrm>
          <a:prstGeom prst="rect">
            <a:avLst/>
          </a:prstGeom>
        </p:spPr>
      </p:pic>
      <p:pic>
        <p:nvPicPr>
          <p:cNvPr id="8" name="Picture 7"/>
          <p:cNvPicPr>
            <a:picLocks noChangeAspect="1"/>
          </p:cNvPicPr>
          <p:nvPr/>
        </p:nvPicPr>
        <p:blipFill>
          <a:blip r:embed="rId4"/>
          <a:stretch>
            <a:fillRect/>
          </a:stretch>
        </p:blipFill>
        <p:spPr>
          <a:xfrm>
            <a:off x="3635896" y="3501008"/>
            <a:ext cx="2606225" cy="1584176"/>
          </a:xfrm>
          <a:prstGeom prst="rect">
            <a:avLst/>
          </a:prstGeom>
        </p:spPr>
      </p:pic>
    </p:spTree>
    <p:extLst>
      <p:ext uri="{BB962C8B-B14F-4D97-AF65-F5344CB8AC3E}">
        <p14:creationId xmlns:p14="http://schemas.microsoft.com/office/powerpoint/2010/main" val="4163676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HCF</a:t>
            </a:r>
            <a:endParaRPr lang="en-GB" dirty="0"/>
          </a:p>
        </p:txBody>
      </p:sp>
      <p:sp>
        <p:nvSpPr>
          <p:cNvPr id="3" name="Content Placeholder 2"/>
          <p:cNvSpPr>
            <a:spLocks noGrp="1"/>
          </p:cNvSpPr>
          <p:nvPr>
            <p:ph idx="1"/>
          </p:nvPr>
        </p:nvSpPr>
        <p:spPr>
          <a:xfrm>
            <a:off x="323528" y="764704"/>
            <a:ext cx="8424936" cy="1368152"/>
          </a:xfrm>
        </p:spPr>
        <p:txBody>
          <a:bodyPr/>
          <a:lstStyle/>
          <a:p>
            <a:r>
              <a:rPr lang="en-GB" dirty="0" smtClean="0"/>
              <a:t>What is the HCF of 12 and 18 (written (12, 18))?</a:t>
            </a:r>
          </a:p>
          <a:p>
            <a:r>
              <a:rPr lang="en-GB" dirty="0"/>
              <a:t>What are all the pairs of numbers which have 6 as their </a:t>
            </a:r>
            <a:r>
              <a:rPr lang="en-GB" dirty="0" smtClean="0"/>
              <a:t>HCF?</a:t>
            </a:r>
            <a:endParaRPr lang="en-GB" dirty="0"/>
          </a:p>
        </p:txBody>
      </p:sp>
      <p:sp>
        <p:nvSpPr>
          <p:cNvPr id="4" name="Oval 3"/>
          <p:cNvSpPr/>
          <p:nvPr/>
        </p:nvSpPr>
        <p:spPr bwMode="auto">
          <a:xfrm>
            <a:off x="2051720" y="2636912"/>
            <a:ext cx="2592288" cy="2592288"/>
          </a:xfrm>
          <a:prstGeom prst="ellipse">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5" name="Oval 4"/>
          <p:cNvSpPr/>
          <p:nvPr/>
        </p:nvSpPr>
        <p:spPr bwMode="auto">
          <a:xfrm>
            <a:off x="3491880" y="2636912"/>
            <a:ext cx="2592288" cy="2592288"/>
          </a:xfrm>
          <a:prstGeom prst="ellipse">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6" name="TextBox 5"/>
          <p:cNvSpPr txBox="1"/>
          <p:nvPr/>
        </p:nvSpPr>
        <p:spPr>
          <a:xfrm>
            <a:off x="3851920" y="3645024"/>
            <a:ext cx="720080" cy="523220"/>
          </a:xfrm>
          <a:prstGeom prst="rect">
            <a:avLst/>
          </a:prstGeom>
          <a:noFill/>
        </p:spPr>
        <p:txBody>
          <a:bodyPr wrap="square" rtlCol="0">
            <a:spAutoFit/>
          </a:bodyPr>
          <a:lstStyle/>
          <a:p>
            <a:r>
              <a:rPr lang="en-GB" b="0" dirty="0" smtClean="0">
                <a:solidFill>
                  <a:srgbClr val="993300"/>
                </a:solidFill>
              </a:rPr>
              <a:t>6</a:t>
            </a:r>
            <a:endParaRPr lang="en-GB" b="0" dirty="0">
              <a:solidFill>
                <a:srgbClr val="993300"/>
              </a:solidFill>
            </a:endParaRPr>
          </a:p>
        </p:txBody>
      </p:sp>
      <p:sp>
        <p:nvSpPr>
          <p:cNvPr id="7" name="TextBox 6"/>
          <p:cNvSpPr txBox="1"/>
          <p:nvPr/>
        </p:nvSpPr>
        <p:spPr>
          <a:xfrm>
            <a:off x="2483768" y="3573016"/>
            <a:ext cx="720080" cy="523220"/>
          </a:xfrm>
          <a:prstGeom prst="rect">
            <a:avLst/>
          </a:prstGeom>
          <a:noFill/>
        </p:spPr>
        <p:txBody>
          <a:bodyPr wrap="square" rtlCol="0">
            <a:spAutoFit/>
          </a:bodyPr>
          <a:lstStyle/>
          <a:p>
            <a:r>
              <a:rPr lang="en-GB" b="0" dirty="0">
                <a:solidFill>
                  <a:srgbClr val="993300"/>
                </a:solidFill>
              </a:rPr>
              <a:t>A</a:t>
            </a:r>
          </a:p>
        </p:txBody>
      </p:sp>
      <p:sp>
        <p:nvSpPr>
          <p:cNvPr id="8" name="TextBox 7"/>
          <p:cNvSpPr txBox="1"/>
          <p:nvPr/>
        </p:nvSpPr>
        <p:spPr>
          <a:xfrm>
            <a:off x="5076056" y="3625860"/>
            <a:ext cx="720080" cy="523220"/>
          </a:xfrm>
          <a:prstGeom prst="rect">
            <a:avLst/>
          </a:prstGeom>
          <a:noFill/>
        </p:spPr>
        <p:txBody>
          <a:bodyPr wrap="square" rtlCol="0">
            <a:spAutoFit/>
          </a:bodyPr>
          <a:lstStyle/>
          <a:p>
            <a:r>
              <a:rPr lang="en-GB" b="0" dirty="0" smtClean="0">
                <a:solidFill>
                  <a:srgbClr val="993300"/>
                </a:solidFill>
              </a:rPr>
              <a:t>B</a:t>
            </a:r>
            <a:endParaRPr lang="en-GB" b="0" dirty="0">
              <a:solidFill>
                <a:srgbClr val="993300"/>
              </a:solidFill>
            </a:endParaRPr>
          </a:p>
        </p:txBody>
      </p:sp>
      <p:sp>
        <p:nvSpPr>
          <p:cNvPr id="10" name="Rounded Rectangular Callout 9"/>
          <p:cNvSpPr/>
          <p:nvPr/>
        </p:nvSpPr>
        <p:spPr bwMode="auto">
          <a:xfrm>
            <a:off x="2195736" y="5805264"/>
            <a:ext cx="4320480" cy="1080120"/>
          </a:xfrm>
          <a:prstGeom prst="wedgeRoundRectCallout">
            <a:avLst>
              <a:gd name="adj1" fmla="val 15758"/>
              <a:gd name="adj2" fmla="val -14888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Chalkboard" pitchFamily="-111" charset="0"/>
            </a:endParaRPr>
          </a:p>
        </p:txBody>
      </p:sp>
      <p:sp>
        <p:nvSpPr>
          <p:cNvPr id="9" name="Rounded Rectangular Callout 8"/>
          <p:cNvSpPr/>
          <p:nvPr/>
        </p:nvSpPr>
        <p:spPr bwMode="auto">
          <a:xfrm>
            <a:off x="2195736" y="5805264"/>
            <a:ext cx="4320480" cy="1080120"/>
          </a:xfrm>
          <a:prstGeom prst="wedgeRoundRectCallout">
            <a:avLst>
              <a:gd name="adj1" fmla="val -28512"/>
              <a:gd name="adj2" fmla="val -14453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000000"/>
                </a:solidFill>
                <a:effectLst/>
                <a:latin typeface="Chalkboard" pitchFamily="-111" charset="0"/>
              </a:rPr>
              <a:t>A &amp;</a:t>
            </a:r>
            <a:r>
              <a:rPr kumimoji="0" lang="en-GB" sz="2400" b="0" i="0" u="none" strike="noStrike" cap="none" normalizeH="0" dirty="0" smtClean="0">
                <a:ln>
                  <a:noFill/>
                </a:ln>
                <a:solidFill>
                  <a:srgbClr val="000000"/>
                </a:solidFill>
                <a:effectLst/>
                <a:latin typeface="Chalkboard" pitchFamily="-111" charset="0"/>
              </a:rPr>
              <a:t> B are relatively prime or (A,B) = 1</a:t>
            </a:r>
            <a:endParaRPr kumimoji="0" lang="en-GB" sz="2400" b="0" i="0" u="none" strike="noStrike" cap="none" normalizeH="0" baseline="0" dirty="0">
              <a:ln>
                <a:noFill/>
              </a:ln>
              <a:solidFill>
                <a:srgbClr val="000000"/>
              </a:solidFill>
              <a:effectLst/>
              <a:latin typeface="Chalkboard" pitchFamily="-111" charset="0"/>
            </a:endParaRPr>
          </a:p>
        </p:txBody>
      </p:sp>
      <p:sp>
        <p:nvSpPr>
          <p:cNvPr id="11" name="TextBox 10"/>
          <p:cNvSpPr txBox="1"/>
          <p:nvPr/>
        </p:nvSpPr>
        <p:spPr>
          <a:xfrm>
            <a:off x="1043608" y="4149080"/>
            <a:ext cx="720080" cy="523220"/>
          </a:xfrm>
          <a:prstGeom prst="rect">
            <a:avLst/>
          </a:prstGeom>
          <a:noFill/>
        </p:spPr>
        <p:txBody>
          <a:bodyPr wrap="square" rtlCol="0">
            <a:spAutoFit/>
          </a:bodyPr>
          <a:lstStyle/>
          <a:p>
            <a:r>
              <a:rPr lang="en-GB" b="0" dirty="0" smtClean="0">
                <a:solidFill>
                  <a:srgbClr val="993300"/>
                </a:solidFill>
              </a:rPr>
              <a:t>6A</a:t>
            </a:r>
            <a:endParaRPr lang="en-GB" b="0" dirty="0">
              <a:solidFill>
                <a:srgbClr val="993300"/>
              </a:solidFill>
            </a:endParaRPr>
          </a:p>
        </p:txBody>
      </p:sp>
      <p:sp>
        <p:nvSpPr>
          <p:cNvPr id="12" name="TextBox 11"/>
          <p:cNvSpPr txBox="1"/>
          <p:nvPr/>
        </p:nvSpPr>
        <p:spPr>
          <a:xfrm>
            <a:off x="6372200" y="4149080"/>
            <a:ext cx="720080" cy="523220"/>
          </a:xfrm>
          <a:prstGeom prst="rect">
            <a:avLst/>
          </a:prstGeom>
          <a:noFill/>
        </p:spPr>
        <p:txBody>
          <a:bodyPr wrap="square" rtlCol="0">
            <a:spAutoFit/>
          </a:bodyPr>
          <a:lstStyle/>
          <a:p>
            <a:r>
              <a:rPr lang="en-GB" b="0" dirty="0" smtClean="0">
                <a:solidFill>
                  <a:srgbClr val="993300"/>
                </a:solidFill>
              </a:rPr>
              <a:t>6B</a:t>
            </a:r>
            <a:endParaRPr lang="en-GB" b="0" dirty="0">
              <a:solidFill>
                <a:srgbClr val="993300"/>
              </a:solidFill>
            </a:endParaRPr>
          </a:p>
        </p:txBody>
      </p:sp>
      <p:sp>
        <p:nvSpPr>
          <p:cNvPr id="13" name="TextBox 12"/>
          <p:cNvSpPr txBox="1"/>
          <p:nvPr/>
        </p:nvSpPr>
        <p:spPr>
          <a:xfrm>
            <a:off x="2771800" y="1916832"/>
            <a:ext cx="2232248" cy="523220"/>
          </a:xfrm>
          <a:prstGeom prst="rect">
            <a:avLst/>
          </a:prstGeom>
          <a:noFill/>
        </p:spPr>
        <p:txBody>
          <a:bodyPr wrap="square" rtlCol="0">
            <a:spAutoFit/>
          </a:bodyPr>
          <a:lstStyle/>
          <a:p>
            <a:r>
              <a:rPr lang="en-GB" b="0" dirty="0" smtClean="0">
                <a:solidFill>
                  <a:srgbClr val="993300"/>
                </a:solidFill>
              </a:rPr>
              <a:t>(6A, 6B) = 6</a:t>
            </a:r>
            <a:endParaRPr lang="en-GB" b="0" dirty="0">
              <a:solidFill>
                <a:srgbClr val="993300"/>
              </a:solidFill>
            </a:endParaRPr>
          </a:p>
        </p:txBody>
      </p:sp>
    </p:spTree>
    <p:extLst>
      <p:ext uri="{BB962C8B-B14F-4D97-AF65-F5344CB8AC3E}">
        <p14:creationId xmlns:p14="http://schemas.microsoft.com/office/powerpoint/2010/main" val="3168126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10" grpId="0" animBg="1"/>
      <p:bldP spid="9" grpId="0" animBg="1"/>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LCM</a:t>
            </a:r>
            <a:endParaRPr lang="en-GB" dirty="0"/>
          </a:p>
        </p:txBody>
      </p:sp>
      <p:sp>
        <p:nvSpPr>
          <p:cNvPr id="3" name="Content Placeholder 2"/>
          <p:cNvSpPr>
            <a:spLocks noGrp="1"/>
          </p:cNvSpPr>
          <p:nvPr>
            <p:ph idx="1"/>
          </p:nvPr>
        </p:nvSpPr>
        <p:spPr>
          <a:xfrm>
            <a:off x="323528" y="764704"/>
            <a:ext cx="8424936" cy="1728192"/>
          </a:xfrm>
        </p:spPr>
        <p:txBody>
          <a:bodyPr/>
          <a:lstStyle/>
          <a:p>
            <a:r>
              <a:rPr lang="en-GB" dirty="0" smtClean="0"/>
              <a:t>What is the LCM of 12 and 18 (written [12, 18])?</a:t>
            </a:r>
          </a:p>
          <a:p>
            <a:pPr lvl="1"/>
            <a:r>
              <a:rPr lang="en-GB" dirty="0" smtClean="0"/>
              <a:t>12 x p = 18 x q so 2p = 3q so p=3, q=2, [12, 18] = 36</a:t>
            </a:r>
          </a:p>
          <a:p>
            <a:r>
              <a:rPr lang="en-GB" dirty="0" smtClean="0"/>
              <a:t>In how many different ways can 36 be the LCM of two numbers?</a:t>
            </a:r>
          </a:p>
        </p:txBody>
      </p:sp>
      <p:grpSp>
        <p:nvGrpSpPr>
          <p:cNvPr id="12" name="Group 11"/>
          <p:cNvGrpSpPr/>
          <p:nvPr/>
        </p:nvGrpSpPr>
        <p:grpSpPr>
          <a:xfrm>
            <a:off x="2123728" y="2708920"/>
            <a:ext cx="4032448" cy="2592288"/>
            <a:chOff x="2123728" y="2564904"/>
            <a:chExt cx="4032448" cy="2592288"/>
          </a:xfrm>
        </p:grpSpPr>
        <p:sp>
          <p:nvSpPr>
            <p:cNvPr id="4" name="Oval 3"/>
            <p:cNvSpPr/>
            <p:nvPr/>
          </p:nvSpPr>
          <p:spPr bwMode="auto">
            <a:xfrm>
              <a:off x="2123728" y="2564904"/>
              <a:ext cx="2592288" cy="2592288"/>
            </a:xfrm>
            <a:prstGeom prst="ellipse">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5" name="Oval 4"/>
            <p:cNvSpPr/>
            <p:nvPr/>
          </p:nvSpPr>
          <p:spPr bwMode="auto">
            <a:xfrm>
              <a:off x="3563888" y="2564904"/>
              <a:ext cx="2592288" cy="2592288"/>
            </a:xfrm>
            <a:prstGeom prst="ellipse">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6" name="TextBox 5"/>
            <p:cNvSpPr txBox="1"/>
            <p:nvPr/>
          </p:nvSpPr>
          <p:spPr>
            <a:xfrm>
              <a:off x="3923928" y="3573016"/>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6</a:t>
              </a:r>
              <a:endParaRPr lang="en-GB" b="0" dirty="0">
                <a:solidFill>
                  <a:srgbClr val="993300"/>
                </a:solidFill>
              </a:endParaRPr>
            </a:p>
          </p:txBody>
        </p:sp>
        <p:sp>
          <p:nvSpPr>
            <p:cNvPr id="7" name="TextBox 6"/>
            <p:cNvSpPr txBox="1"/>
            <p:nvPr/>
          </p:nvSpPr>
          <p:spPr>
            <a:xfrm>
              <a:off x="2555776" y="3501008"/>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A</a:t>
              </a:r>
            </a:p>
          </p:txBody>
        </p:sp>
        <p:sp>
          <p:nvSpPr>
            <p:cNvPr id="8" name="TextBox 7"/>
            <p:cNvSpPr txBox="1"/>
            <p:nvPr/>
          </p:nvSpPr>
          <p:spPr>
            <a:xfrm>
              <a:off x="5148064" y="3553852"/>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B</a:t>
              </a:r>
              <a:endParaRPr lang="en-GB" b="0" dirty="0">
                <a:solidFill>
                  <a:srgbClr val="993300"/>
                </a:solidFill>
              </a:endParaRPr>
            </a:p>
          </p:txBody>
        </p:sp>
      </p:grpSp>
      <p:sp>
        <p:nvSpPr>
          <p:cNvPr id="9" name="Rounded Rectangular Callout 8"/>
          <p:cNvSpPr/>
          <p:nvPr/>
        </p:nvSpPr>
        <p:spPr bwMode="auto">
          <a:xfrm>
            <a:off x="2267744" y="5733256"/>
            <a:ext cx="4320480" cy="1080120"/>
          </a:xfrm>
          <a:prstGeom prst="wedgeRoundRectCallout">
            <a:avLst>
              <a:gd name="adj1" fmla="val 15758"/>
              <a:gd name="adj2" fmla="val -14888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Chalkboard" pitchFamily="-111" charset="0"/>
            </a:endParaRPr>
          </a:p>
        </p:txBody>
      </p:sp>
      <p:sp>
        <p:nvSpPr>
          <p:cNvPr id="10" name="Rounded Rectangular Callout 9"/>
          <p:cNvSpPr/>
          <p:nvPr/>
        </p:nvSpPr>
        <p:spPr bwMode="auto">
          <a:xfrm>
            <a:off x="2267744" y="5733256"/>
            <a:ext cx="4320480" cy="1080120"/>
          </a:xfrm>
          <a:prstGeom prst="wedgeRoundRectCallout">
            <a:avLst>
              <a:gd name="adj1" fmla="val -28512"/>
              <a:gd name="adj2" fmla="val -14453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000000"/>
                </a:solidFill>
                <a:effectLst/>
                <a:latin typeface="Chalkboard" pitchFamily="-111" charset="0"/>
              </a:rPr>
              <a:t>A &amp;</a:t>
            </a:r>
            <a:r>
              <a:rPr kumimoji="0" lang="en-GB" sz="2400" b="0" i="0" u="none" strike="noStrike" cap="none" normalizeH="0" dirty="0" smtClean="0">
                <a:ln>
                  <a:noFill/>
                </a:ln>
                <a:solidFill>
                  <a:srgbClr val="000000"/>
                </a:solidFill>
                <a:effectLst/>
                <a:latin typeface="Chalkboard" pitchFamily="-111" charset="0"/>
              </a:rPr>
              <a:t> B are relatively prime or (A,B) = 1</a:t>
            </a:r>
            <a:endParaRPr kumimoji="0" lang="en-GB" sz="2400" b="0" i="0" u="none" strike="noStrike" cap="none" normalizeH="0" baseline="0" dirty="0">
              <a:ln>
                <a:noFill/>
              </a:ln>
              <a:solidFill>
                <a:srgbClr val="000000"/>
              </a:solidFill>
              <a:effectLst/>
              <a:latin typeface="Chalkboard" pitchFamily="-111" charset="0"/>
            </a:endParaRPr>
          </a:p>
        </p:txBody>
      </p:sp>
      <p:sp>
        <p:nvSpPr>
          <p:cNvPr id="11" name="TextBox 10"/>
          <p:cNvSpPr txBox="1"/>
          <p:nvPr/>
        </p:nvSpPr>
        <p:spPr>
          <a:xfrm>
            <a:off x="2771800" y="2132856"/>
            <a:ext cx="2808312"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[6A, 6B] = 6AB</a:t>
            </a:r>
            <a:endParaRPr lang="en-GB" b="0" dirty="0">
              <a:solidFill>
                <a:srgbClr val="993300"/>
              </a:solidFill>
            </a:endParaRPr>
          </a:p>
        </p:txBody>
      </p:sp>
      <p:sp>
        <p:nvSpPr>
          <p:cNvPr id="13" name="TextBox 12"/>
          <p:cNvSpPr txBox="1"/>
          <p:nvPr/>
        </p:nvSpPr>
        <p:spPr>
          <a:xfrm>
            <a:off x="1043608" y="3625860"/>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6A</a:t>
            </a:r>
            <a:endParaRPr lang="en-GB" b="0" dirty="0">
              <a:solidFill>
                <a:srgbClr val="993300"/>
              </a:solidFill>
            </a:endParaRPr>
          </a:p>
        </p:txBody>
      </p:sp>
      <p:sp>
        <p:nvSpPr>
          <p:cNvPr id="14" name="TextBox 13"/>
          <p:cNvSpPr txBox="1"/>
          <p:nvPr/>
        </p:nvSpPr>
        <p:spPr>
          <a:xfrm>
            <a:off x="6372200" y="3625860"/>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6B</a:t>
            </a:r>
            <a:endParaRPr lang="en-GB" b="0" dirty="0">
              <a:solidFill>
                <a:srgbClr val="993300"/>
              </a:solidFill>
            </a:endParaRPr>
          </a:p>
        </p:txBody>
      </p:sp>
    </p:spTree>
    <p:extLst>
      <p:ext uri="{BB962C8B-B14F-4D97-AF65-F5344CB8AC3E}">
        <p14:creationId xmlns:p14="http://schemas.microsoft.com/office/powerpoint/2010/main" val="2002166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HCF with LCM</a:t>
            </a:r>
            <a:endParaRPr lang="en-GB" dirty="0"/>
          </a:p>
        </p:txBody>
      </p:sp>
      <p:sp>
        <p:nvSpPr>
          <p:cNvPr id="3" name="Content Placeholder 2"/>
          <p:cNvSpPr>
            <a:spLocks noGrp="1"/>
          </p:cNvSpPr>
          <p:nvPr>
            <p:ph idx="1"/>
          </p:nvPr>
        </p:nvSpPr>
        <p:spPr>
          <a:xfrm>
            <a:off x="323528" y="980728"/>
            <a:ext cx="5688632" cy="1440160"/>
          </a:xfrm>
        </p:spPr>
        <p:txBody>
          <a:bodyPr/>
          <a:lstStyle/>
          <a:p>
            <a:r>
              <a:rPr lang="en-US" dirty="0"/>
              <a:t>What is the same and what different about </a:t>
            </a:r>
          </a:p>
          <a:p>
            <a:pPr marL="0" indent="0">
              <a:buNone/>
            </a:pPr>
            <a:r>
              <a:rPr lang="en-US" dirty="0" smtClean="0"/>
              <a:t>     </a:t>
            </a:r>
            <a:r>
              <a:rPr lang="en-US" dirty="0"/>
              <a:t>[12, 18] x (12, 18) and 12 x 18</a:t>
            </a:r>
            <a:r>
              <a:rPr lang="en-US" dirty="0" smtClean="0"/>
              <a:t>?</a:t>
            </a:r>
            <a:endParaRPr lang="en-US" dirty="0"/>
          </a:p>
        </p:txBody>
      </p:sp>
      <p:sp>
        <p:nvSpPr>
          <p:cNvPr id="17" name="Content Placeholder 2"/>
          <p:cNvSpPr txBox="1">
            <a:spLocks/>
          </p:cNvSpPr>
          <p:nvPr/>
        </p:nvSpPr>
        <p:spPr bwMode="auto">
          <a:xfrm>
            <a:off x="0" y="2420888"/>
            <a:ext cx="5688632" cy="72008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pPr lvl="1"/>
            <a:r>
              <a:rPr lang="en-US" b="0" dirty="0" smtClean="0"/>
              <a:t>How do you know? Is it sometimes or always true?</a:t>
            </a:r>
          </a:p>
        </p:txBody>
      </p:sp>
      <p:sp>
        <p:nvSpPr>
          <p:cNvPr id="19" name="Rounded Rectangular Callout 18"/>
          <p:cNvSpPr/>
          <p:nvPr/>
        </p:nvSpPr>
        <p:spPr bwMode="auto">
          <a:xfrm>
            <a:off x="6084168" y="548680"/>
            <a:ext cx="2376264" cy="1037908"/>
          </a:xfrm>
          <a:prstGeom prst="wedgeRoundRectCallout">
            <a:avLst>
              <a:gd name="adj1" fmla="val -128632"/>
              <a:gd name="adj2" fmla="val 69376"/>
              <a:gd name="adj3" fmla="val 16667"/>
            </a:avLst>
          </a:prstGeom>
          <a:solidFill>
            <a:schemeClr val="tx2"/>
          </a:solidFill>
          <a:ln w="9525" cap="flat" cmpd="sng" algn="ctr">
            <a:solidFill>
              <a:srgbClr val="000000"/>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bg1"/>
                </a:solidFill>
                <a:effectLst/>
                <a:latin typeface="Chalkboard" pitchFamily="-111" charset="0"/>
              </a:rPr>
              <a:t>LCM of 12 and 18</a:t>
            </a:r>
          </a:p>
          <a:p>
            <a:pPr marL="0" marR="0" indent="0" algn="ctr" defTabSz="914400" rtl="0" eaLnBrk="0" fontAlgn="base" latinLnBrk="0" hangingPunct="0">
              <a:lnSpc>
                <a:spcPct val="100000"/>
              </a:lnSpc>
              <a:spcBef>
                <a:spcPct val="0"/>
              </a:spcBef>
              <a:spcAft>
                <a:spcPct val="0"/>
              </a:spcAft>
              <a:buClrTx/>
              <a:buSzTx/>
              <a:buFontTx/>
              <a:buNone/>
              <a:tabLst/>
            </a:pPr>
            <a:r>
              <a:rPr lang="en-GB" sz="2000" b="0" dirty="0" smtClean="0">
                <a:solidFill>
                  <a:schemeClr val="bg1"/>
                </a:solidFill>
                <a:latin typeface="Chalkboard" pitchFamily="-111" charset="0"/>
              </a:rPr>
              <a:t>Times</a:t>
            </a:r>
          </a:p>
          <a:p>
            <a:pPr marL="0" marR="0" indent="0" algn="ctr" defTabSz="914400" rtl="0" eaLnBrk="0" fontAlgn="base" latinLnBrk="0" hangingPunct="0">
              <a:lnSpc>
                <a:spcPct val="100000"/>
              </a:lnSpc>
              <a:spcBef>
                <a:spcPct val="0"/>
              </a:spcBef>
              <a:spcAft>
                <a:spcPct val="0"/>
              </a:spcAft>
              <a:buClrTx/>
              <a:buSzTx/>
              <a:buFontTx/>
              <a:buNone/>
              <a:tabLst/>
            </a:pPr>
            <a:r>
              <a:rPr lang="en-GB" sz="2000" b="0" dirty="0" smtClean="0">
                <a:solidFill>
                  <a:schemeClr val="bg1"/>
                </a:solidFill>
                <a:latin typeface="Chalkboard" pitchFamily="-111" charset="0"/>
              </a:rPr>
              <a:t>HCF of 12 and 18</a:t>
            </a:r>
            <a:endParaRPr kumimoji="0" lang="en-GB" sz="2000" b="0" i="0" u="none" strike="noStrike" cap="none" normalizeH="0" baseline="0" dirty="0">
              <a:ln>
                <a:noFill/>
              </a:ln>
              <a:solidFill>
                <a:schemeClr val="bg1"/>
              </a:solidFill>
              <a:effectLst/>
              <a:latin typeface="Chalkboard" pitchFamily="-111" charset="0"/>
            </a:endParaRPr>
          </a:p>
        </p:txBody>
      </p:sp>
      <p:sp>
        <p:nvSpPr>
          <p:cNvPr id="8" name="Oval 7"/>
          <p:cNvSpPr/>
          <p:nvPr/>
        </p:nvSpPr>
        <p:spPr bwMode="auto">
          <a:xfrm>
            <a:off x="4572000" y="2564904"/>
            <a:ext cx="2592288" cy="2592288"/>
          </a:xfrm>
          <a:prstGeom prst="ellipse">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9" name="Oval 8"/>
          <p:cNvSpPr/>
          <p:nvPr/>
        </p:nvSpPr>
        <p:spPr bwMode="auto">
          <a:xfrm>
            <a:off x="6012160" y="2564904"/>
            <a:ext cx="2592288" cy="2592288"/>
          </a:xfrm>
          <a:prstGeom prst="ellipse">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0" name="TextBox 9"/>
          <p:cNvSpPr txBox="1"/>
          <p:nvPr/>
        </p:nvSpPr>
        <p:spPr>
          <a:xfrm>
            <a:off x="6372200" y="3573016"/>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6</a:t>
            </a:r>
            <a:endParaRPr lang="en-GB" b="0" dirty="0">
              <a:solidFill>
                <a:srgbClr val="993300"/>
              </a:solidFill>
            </a:endParaRPr>
          </a:p>
        </p:txBody>
      </p:sp>
      <p:sp>
        <p:nvSpPr>
          <p:cNvPr id="11" name="TextBox 10"/>
          <p:cNvSpPr txBox="1"/>
          <p:nvPr/>
        </p:nvSpPr>
        <p:spPr>
          <a:xfrm>
            <a:off x="5004048" y="3501008"/>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A</a:t>
            </a:r>
          </a:p>
        </p:txBody>
      </p:sp>
      <p:sp>
        <p:nvSpPr>
          <p:cNvPr id="14" name="TextBox 13"/>
          <p:cNvSpPr txBox="1"/>
          <p:nvPr/>
        </p:nvSpPr>
        <p:spPr>
          <a:xfrm>
            <a:off x="7596336" y="3553852"/>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B</a:t>
            </a:r>
            <a:endParaRPr lang="en-GB" b="0" dirty="0">
              <a:solidFill>
                <a:srgbClr val="993300"/>
              </a:solidFill>
            </a:endParaRPr>
          </a:p>
        </p:txBody>
      </p:sp>
      <p:sp>
        <p:nvSpPr>
          <p:cNvPr id="15" name="Rounded Rectangular Callout 14"/>
          <p:cNvSpPr/>
          <p:nvPr/>
        </p:nvSpPr>
        <p:spPr bwMode="auto">
          <a:xfrm>
            <a:off x="4860032" y="5733256"/>
            <a:ext cx="4320480" cy="1080120"/>
          </a:xfrm>
          <a:prstGeom prst="wedgeRoundRectCallout">
            <a:avLst>
              <a:gd name="adj1" fmla="val 15758"/>
              <a:gd name="adj2" fmla="val -14888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Chalkboard" pitchFamily="-111" charset="0"/>
            </a:endParaRPr>
          </a:p>
        </p:txBody>
      </p:sp>
      <p:sp>
        <p:nvSpPr>
          <p:cNvPr id="16" name="Rounded Rectangular Callout 15"/>
          <p:cNvSpPr/>
          <p:nvPr/>
        </p:nvSpPr>
        <p:spPr bwMode="auto">
          <a:xfrm>
            <a:off x="4860032" y="5733256"/>
            <a:ext cx="4320480" cy="1080120"/>
          </a:xfrm>
          <a:prstGeom prst="wedgeRoundRectCallout">
            <a:avLst>
              <a:gd name="adj1" fmla="val -28512"/>
              <a:gd name="adj2" fmla="val -14453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000000"/>
                </a:solidFill>
                <a:effectLst/>
                <a:latin typeface="Chalkboard" pitchFamily="-111" charset="0"/>
              </a:rPr>
              <a:t>A &amp;</a:t>
            </a:r>
            <a:r>
              <a:rPr kumimoji="0" lang="en-GB" sz="2400" b="0" i="0" u="none" strike="noStrike" cap="none" normalizeH="0" dirty="0" smtClean="0">
                <a:ln>
                  <a:noFill/>
                </a:ln>
                <a:solidFill>
                  <a:srgbClr val="000000"/>
                </a:solidFill>
                <a:effectLst/>
                <a:latin typeface="Chalkboard" pitchFamily="-111" charset="0"/>
              </a:rPr>
              <a:t> B are relatively prime or (A,B) = 1</a:t>
            </a:r>
            <a:endParaRPr kumimoji="0" lang="en-GB" sz="2400" b="0" i="0" u="none" strike="noStrike" cap="none" normalizeH="0" baseline="0" dirty="0">
              <a:ln>
                <a:noFill/>
              </a:ln>
              <a:solidFill>
                <a:srgbClr val="000000"/>
              </a:solidFill>
              <a:effectLst/>
              <a:latin typeface="Chalkboard" pitchFamily="-111" charset="0"/>
            </a:endParaRPr>
          </a:p>
        </p:txBody>
      </p:sp>
      <p:sp>
        <p:nvSpPr>
          <p:cNvPr id="13" name="TextBox 12"/>
          <p:cNvSpPr txBox="1"/>
          <p:nvPr/>
        </p:nvSpPr>
        <p:spPr>
          <a:xfrm>
            <a:off x="3923928" y="2996952"/>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6A</a:t>
            </a:r>
            <a:endParaRPr lang="en-GB" b="0" dirty="0">
              <a:solidFill>
                <a:srgbClr val="993300"/>
              </a:solidFill>
            </a:endParaRPr>
          </a:p>
        </p:txBody>
      </p:sp>
      <p:sp>
        <p:nvSpPr>
          <p:cNvPr id="18" name="TextBox 17"/>
          <p:cNvSpPr txBox="1"/>
          <p:nvPr/>
        </p:nvSpPr>
        <p:spPr>
          <a:xfrm>
            <a:off x="8532440" y="2924944"/>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6B</a:t>
            </a:r>
            <a:endParaRPr lang="en-GB" b="0" dirty="0">
              <a:solidFill>
                <a:srgbClr val="993300"/>
              </a:solidFill>
            </a:endParaRPr>
          </a:p>
        </p:txBody>
      </p:sp>
      <p:sp>
        <p:nvSpPr>
          <p:cNvPr id="20" name="TextBox 19"/>
          <p:cNvSpPr txBox="1"/>
          <p:nvPr/>
        </p:nvSpPr>
        <p:spPr>
          <a:xfrm>
            <a:off x="971600" y="4365104"/>
            <a:ext cx="2664296"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[6A, 6B] = 6AB</a:t>
            </a:r>
            <a:endParaRPr lang="en-GB" b="0" dirty="0">
              <a:solidFill>
                <a:srgbClr val="993300"/>
              </a:solidFill>
            </a:endParaRPr>
          </a:p>
        </p:txBody>
      </p:sp>
      <p:sp>
        <p:nvSpPr>
          <p:cNvPr id="21" name="TextBox 20"/>
          <p:cNvSpPr txBox="1"/>
          <p:nvPr/>
        </p:nvSpPr>
        <p:spPr>
          <a:xfrm>
            <a:off x="971600" y="5085184"/>
            <a:ext cx="2664296"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a:t>
            </a:r>
            <a:r>
              <a:rPr lang="en-GB" b="0" dirty="0" smtClean="0">
                <a:solidFill>
                  <a:srgbClr val="993300"/>
                </a:solidFill>
              </a:rPr>
              <a:t>6A, 6B) = 6</a:t>
            </a:r>
            <a:endParaRPr lang="en-GB" b="0" dirty="0">
              <a:solidFill>
                <a:srgbClr val="993300"/>
              </a:solidFill>
            </a:endParaRPr>
          </a:p>
        </p:txBody>
      </p:sp>
    </p:spTree>
    <p:extLst>
      <p:ext uri="{BB962C8B-B14F-4D97-AF65-F5344CB8AC3E}">
        <p14:creationId xmlns:p14="http://schemas.microsoft.com/office/powerpoint/2010/main" val="3077149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P spid="9" grpId="0" animBg="1"/>
      <p:bldP spid="10" grpId="0"/>
      <p:bldP spid="11" grpId="0"/>
      <p:bldP spid="14" grpId="0"/>
      <p:bldP spid="15" grpId="0" animBg="1"/>
      <p:bldP spid="13" grpId="0"/>
      <p:bldP spid="18"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HCF &amp; LCM</a:t>
            </a:r>
            <a:endParaRPr lang="en-GB" dirty="0"/>
          </a:p>
        </p:txBody>
      </p:sp>
      <p:sp>
        <p:nvSpPr>
          <p:cNvPr id="6" name="Rounded Rectangular Callout 5"/>
          <p:cNvSpPr/>
          <p:nvPr/>
        </p:nvSpPr>
        <p:spPr bwMode="auto">
          <a:xfrm>
            <a:off x="5940152" y="44624"/>
            <a:ext cx="3168352" cy="1872208"/>
          </a:xfrm>
          <a:prstGeom prst="wedgeRoundRectCallout">
            <a:avLst>
              <a:gd name="adj1" fmla="val -73127"/>
              <a:gd name="adj2" fmla="val -706"/>
              <a:gd name="adj3" fmla="val 16667"/>
            </a:avLst>
          </a:prstGeom>
          <a:solidFill>
            <a:schemeClr val="tx2"/>
          </a:solidFill>
          <a:ln w="9525" cap="flat" cmpd="sng" algn="ctr">
            <a:solidFill>
              <a:srgbClr val="000000"/>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bg1"/>
                </a:solidFill>
                <a:effectLst/>
                <a:latin typeface="Chalkboard" pitchFamily="-111" charset="0"/>
              </a:rPr>
              <a:t>LCM of </a:t>
            </a:r>
            <a:br>
              <a:rPr kumimoji="0" lang="en-GB" sz="2000" b="0" i="0" u="none" strike="noStrike" cap="none" normalizeH="0" baseline="0" dirty="0" smtClean="0">
                <a:ln>
                  <a:noFill/>
                </a:ln>
                <a:solidFill>
                  <a:schemeClr val="bg1"/>
                </a:solidFill>
                <a:effectLst/>
                <a:latin typeface="Chalkboard" pitchFamily="-111" charset="0"/>
              </a:rPr>
            </a:br>
            <a:r>
              <a:rPr kumimoji="0" lang="en-GB" sz="2000" b="0" i="0" u="none" strike="noStrike" cap="none" normalizeH="0" baseline="0" dirty="0" smtClean="0">
                <a:ln>
                  <a:noFill/>
                </a:ln>
                <a:solidFill>
                  <a:schemeClr val="bg1"/>
                </a:solidFill>
                <a:effectLst/>
                <a:latin typeface="Chalkboard" pitchFamily="-111" charset="0"/>
              </a:rPr>
              <a:t>(the </a:t>
            </a:r>
            <a:r>
              <a:rPr lang="en-GB" sz="2000" b="0" dirty="0" smtClean="0">
                <a:solidFill>
                  <a:schemeClr val="bg1"/>
                </a:solidFill>
                <a:latin typeface="Chalkboard" pitchFamily="-111" charset="0"/>
              </a:rPr>
              <a:t>HCF</a:t>
            </a:r>
            <a:r>
              <a:rPr kumimoji="0" lang="en-GB" sz="2000" b="0" i="0" u="none" strike="noStrike" cap="none" normalizeH="0" baseline="0" dirty="0" smtClean="0">
                <a:ln>
                  <a:noFill/>
                </a:ln>
                <a:solidFill>
                  <a:schemeClr val="bg1"/>
                </a:solidFill>
                <a:effectLst/>
                <a:latin typeface="Chalkboard" pitchFamily="-111" charset="0"/>
              </a:rPr>
              <a:t> of 30 and 42, the </a:t>
            </a:r>
            <a:r>
              <a:rPr lang="en-GB" sz="2000" b="0" dirty="0" smtClean="0">
                <a:solidFill>
                  <a:schemeClr val="bg1"/>
                </a:solidFill>
                <a:latin typeface="Chalkboard" pitchFamily="-111" charset="0"/>
              </a:rPr>
              <a:t>HCF</a:t>
            </a:r>
            <a:r>
              <a:rPr kumimoji="0" lang="en-GB" sz="2000" b="0" i="0" u="none" strike="noStrike" cap="none" normalizeH="0" dirty="0" smtClean="0">
                <a:ln>
                  <a:noFill/>
                </a:ln>
                <a:solidFill>
                  <a:schemeClr val="bg1"/>
                </a:solidFill>
                <a:effectLst/>
                <a:latin typeface="Chalkboard" pitchFamily="-111" charset="0"/>
              </a:rPr>
              <a:t> of 42 and 70, and </a:t>
            </a:r>
            <a:br>
              <a:rPr kumimoji="0" lang="en-GB" sz="2000" b="0" i="0" u="none" strike="noStrike" cap="none" normalizeH="0" dirty="0" smtClean="0">
                <a:ln>
                  <a:noFill/>
                </a:ln>
                <a:solidFill>
                  <a:schemeClr val="bg1"/>
                </a:solidFill>
                <a:effectLst/>
                <a:latin typeface="Chalkboard" pitchFamily="-111" charset="0"/>
              </a:rPr>
            </a:br>
            <a:r>
              <a:rPr kumimoji="0" lang="en-GB" sz="2000" b="0" i="0" u="none" strike="noStrike" cap="none" normalizeH="0" dirty="0" smtClean="0">
                <a:ln>
                  <a:noFill/>
                </a:ln>
                <a:solidFill>
                  <a:schemeClr val="bg1"/>
                </a:solidFill>
                <a:effectLst/>
                <a:latin typeface="Chalkboard" pitchFamily="-111" charset="0"/>
              </a:rPr>
              <a:t>the </a:t>
            </a:r>
            <a:r>
              <a:rPr lang="en-GB" sz="2000" b="0" dirty="0" smtClean="0">
                <a:solidFill>
                  <a:schemeClr val="bg1"/>
                </a:solidFill>
                <a:latin typeface="Chalkboard" pitchFamily="-111" charset="0"/>
              </a:rPr>
              <a:t>HCF</a:t>
            </a:r>
            <a:r>
              <a:rPr kumimoji="0" lang="en-GB" sz="2000" b="0" i="0" u="none" strike="noStrike" cap="none" normalizeH="0" dirty="0" smtClean="0">
                <a:ln>
                  <a:noFill/>
                </a:ln>
                <a:solidFill>
                  <a:schemeClr val="bg1"/>
                </a:solidFill>
                <a:effectLst/>
                <a:latin typeface="Chalkboard" pitchFamily="-111" charset="0"/>
              </a:rPr>
              <a:t> of 70 and 30)</a:t>
            </a:r>
            <a:endParaRPr kumimoji="0" lang="en-GB" sz="2000" b="0" i="0" u="none" strike="noStrike" cap="none" normalizeH="0" baseline="0" dirty="0">
              <a:ln>
                <a:noFill/>
              </a:ln>
              <a:solidFill>
                <a:schemeClr val="bg1"/>
              </a:solidFill>
              <a:effectLst/>
              <a:latin typeface="Chalkboard" pitchFamily="-111" charset="0"/>
            </a:endParaRPr>
          </a:p>
        </p:txBody>
      </p:sp>
      <p:sp>
        <p:nvSpPr>
          <p:cNvPr id="7" name="Rounded Rectangular Callout 6"/>
          <p:cNvSpPr/>
          <p:nvPr/>
        </p:nvSpPr>
        <p:spPr bwMode="auto">
          <a:xfrm>
            <a:off x="5940152" y="4221088"/>
            <a:ext cx="3137818" cy="1772816"/>
          </a:xfrm>
          <a:prstGeom prst="wedgeRoundRectCallout">
            <a:avLst>
              <a:gd name="adj1" fmla="val -66195"/>
              <a:gd name="adj2" fmla="val -8940"/>
              <a:gd name="adj3" fmla="val 16667"/>
            </a:avLst>
          </a:prstGeom>
          <a:solidFill>
            <a:schemeClr val="tx2"/>
          </a:solidFill>
          <a:ln w="9525" cap="flat" cmpd="sng" algn="ctr">
            <a:solidFill>
              <a:srgbClr val="000000"/>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r>
              <a:rPr lang="en-GB" sz="2000" b="0" dirty="0" smtClean="0">
                <a:solidFill>
                  <a:schemeClr val="bg1"/>
                </a:solidFill>
                <a:latin typeface="Chalkboard" pitchFamily="-111" charset="0"/>
              </a:rPr>
              <a:t>HCF</a:t>
            </a:r>
            <a:r>
              <a:rPr kumimoji="0" lang="en-GB" sz="2000" b="0" i="0" u="none" strike="noStrike" cap="none" normalizeH="0" baseline="0" dirty="0" smtClean="0">
                <a:ln>
                  <a:noFill/>
                </a:ln>
                <a:solidFill>
                  <a:schemeClr val="bg1"/>
                </a:solidFill>
                <a:effectLst/>
                <a:latin typeface="Chalkboard" pitchFamily="-111" charset="0"/>
              </a:rPr>
              <a:t> of </a:t>
            </a:r>
            <a:br>
              <a:rPr kumimoji="0" lang="en-GB" sz="2000" b="0" i="0" u="none" strike="noStrike" cap="none" normalizeH="0" baseline="0" dirty="0" smtClean="0">
                <a:ln>
                  <a:noFill/>
                </a:ln>
                <a:solidFill>
                  <a:schemeClr val="bg1"/>
                </a:solidFill>
                <a:effectLst/>
                <a:latin typeface="Chalkboard" pitchFamily="-111" charset="0"/>
              </a:rPr>
            </a:br>
            <a:r>
              <a:rPr kumimoji="0" lang="en-GB" sz="2000" b="0" i="0" u="none" strike="noStrike" cap="none" normalizeH="0" baseline="0" dirty="0" smtClean="0">
                <a:ln>
                  <a:noFill/>
                </a:ln>
                <a:solidFill>
                  <a:schemeClr val="bg1"/>
                </a:solidFill>
                <a:effectLst/>
                <a:latin typeface="Chalkboard" pitchFamily="-111" charset="0"/>
              </a:rPr>
              <a:t>(the LCM of 30 and 42, the LCM </a:t>
            </a:r>
            <a:r>
              <a:rPr kumimoji="0" lang="en-GB" sz="2000" b="0" i="0" u="none" strike="noStrike" cap="none" normalizeH="0" dirty="0" smtClean="0">
                <a:ln>
                  <a:noFill/>
                </a:ln>
                <a:solidFill>
                  <a:schemeClr val="bg1"/>
                </a:solidFill>
                <a:effectLst/>
                <a:latin typeface="Chalkboard" pitchFamily="-111" charset="0"/>
              </a:rPr>
              <a:t>of 42 and 70, and </a:t>
            </a:r>
            <a:br>
              <a:rPr kumimoji="0" lang="en-GB" sz="2000" b="0" i="0" u="none" strike="noStrike" cap="none" normalizeH="0" dirty="0" smtClean="0">
                <a:ln>
                  <a:noFill/>
                </a:ln>
                <a:solidFill>
                  <a:schemeClr val="bg1"/>
                </a:solidFill>
                <a:effectLst/>
                <a:latin typeface="Chalkboard" pitchFamily="-111" charset="0"/>
              </a:rPr>
            </a:br>
            <a:r>
              <a:rPr kumimoji="0" lang="en-GB" sz="2000" b="0" i="0" u="none" strike="noStrike" cap="none" normalizeH="0" dirty="0" smtClean="0">
                <a:ln>
                  <a:noFill/>
                </a:ln>
                <a:solidFill>
                  <a:schemeClr val="bg1"/>
                </a:solidFill>
                <a:effectLst/>
                <a:latin typeface="Chalkboard" pitchFamily="-111" charset="0"/>
              </a:rPr>
              <a:t>the LCM of 70 and 30)</a:t>
            </a:r>
            <a:endParaRPr kumimoji="0" lang="en-GB" sz="2000" b="0" i="0" u="none" strike="noStrike" cap="none" normalizeH="0" baseline="0" dirty="0">
              <a:ln>
                <a:noFill/>
              </a:ln>
              <a:solidFill>
                <a:schemeClr val="bg1"/>
              </a:solidFill>
              <a:effectLst/>
              <a:latin typeface="Chalkboard" pitchFamily="-111" charset="0"/>
            </a:endParaRPr>
          </a:p>
        </p:txBody>
      </p:sp>
      <p:sp>
        <p:nvSpPr>
          <p:cNvPr id="8" name="Content Placeholder 2"/>
          <p:cNvSpPr txBox="1">
            <a:spLocks/>
          </p:cNvSpPr>
          <p:nvPr/>
        </p:nvSpPr>
        <p:spPr bwMode="auto">
          <a:xfrm>
            <a:off x="611560" y="4941168"/>
            <a:ext cx="5616624" cy="175557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defPPr>
              <a:defRPr lang="en-US"/>
            </a:defPPr>
            <a:lvl1pPr marL="342900" indent="-342900" algn="l" rtl="0" eaLnBrk="0" fontAlgn="base" hangingPunct="0">
              <a:spcBef>
                <a:spcPct val="0"/>
              </a:spcBef>
              <a:spcAft>
                <a:spcPct val="0"/>
              </a:spcAft>
              <a:buClr>
                <a:schemeClr val="bg1"/>
              </a:buClr>
              <a:buSzPct val="75000"/>
              <a:buFont typeface="Wingdings" charset="2"/>
              <a:buChar char="v"/>
              <a:defRPr sz="2800" b="1" kern="1200">
                <a:solidFill>
                  <a:schemeClr val="tx1"/>
                </a:solidFill>
                <a:effectLst/>
                <a:latin typeface="Chalkboard" charset="0"/>
                <a:ea typeface="ＭＳ Ｐゴシック" charset="0"/>
                <a:cs typeface="ＭＳ Ｐゴシック" charset="0"/>
              </a:defRPr>
            </a:lvl1pPr>
            <a:lvl2pPr marL="457200" indent="-285750" algn="l" rtl="0" eaLnBrk="0" fontAlgn="base" hangingPunct="0">
              <a:spcBef>
                <a:spcPct val="0"/>
              </a:spcBef>
              <a:spcAft>
                <a:spcPct val="0"/>
              </a:spcAft>
              <a:buClr>
                <a:schemeClr val="accent5">
                  <a:lumMod val="50000"/>
                </a:schemeClr>
              </a:buClr>
              <a:buSzPct val="100000"/>
              <a:buFontTx/>
              <a:buChar char="–"/>
              <a:defRPr sz="2800" b="1" kern="1200">
                <a:solidFill>
                  <a:schemeClr val="tx1"/>
                </a:solidFill>
                <a:effectLst/>
                <a:latin typeface="Chalkboard" charset="0"/>
                <a:ea typeface="ＭＳ Ｐゴシック" charset="0"/>
                <a:cs typeface="ＭＳ Ｐゴシック" charset="0"/>
              </a:defRPr>
            </a:lvl2pPr>
            <a:lvl3pPr marL="914400" indent="-228600" algn="l" rtl="0" eaLnBrk="0" fontAlgn="base" hangingPunct="0">
              <a:spcBef>
                <a:spcPct val="0"/>
              </a:spcBef>
              <a:spcAft>
                <a:spcPct val="0"/>
              </a:spcAft>
              <a:buClr>
                <a:srgbClr val="008000"/>
              </a:buClr>
              <a:buSzPct val="100000"/>
              <a:buFont typeface="Wingdings" charset="2"/>
              <a:buChar char="Ø"/>
              <a:defRPr sz="2800" b="1" kern="1200">
                <a:solidFill>
                  <a:schemeClr val="tx1"/>
                </a:solidFill>
                <a:latin typeface="Chalkboard" charset="0"/>
                <a:ea typeface="ＭＳ Ｐゴシック" charset="0"/>
                <a:cs typeface="ＭＳ Ｐゴシック" charset="0"/>
              </a:defRPr>
            </a:lvl3pPr>
            <a:lvl4pPr marL="1371600" indent="-228600" algn="l" rtl="0" eaLnBrk="0" fontAlgn="base" hangingPunct="0">
              <a:spcBef>
                <a:spcPct val="0"/>
              </a:spcBef>
              <a:spcAft>
                <a:spcPct val="0"/>
              </a:spcAft>
              <a:buClr>
                <a:schemeClr val="accent2"/>
              </a:buClr>
              <a:buSzPct val="65000"/>
              <a:buFont typeface="Monotype Sorts" charset="0"/>
              <a:buChar char=""/>
              <a:defRPr sz="2800" b="1" kern="1200">
                <a:solidFill>
                  <a:schemeClr val="tx1"/>
                </a:solidFill>
                <a:latin typeface="Chalkboard" charset="0"/>
                <a:ea typeface="ＭＳ Ｐゴシック" charset="0"/>
                <a:cs typeface="ＭＳ Ｐゴシック" charset="0"/>
              </a:defRPr>
            </a:lvl4pPr>
            <a:lvl5pPr marL="1828800" indent="-228600" algn="l" rtl="0" eaLnBrk="0" fontAlgn="base" hangingPunct="0">
              <a:spcBef>
                <a:spcPct val="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5pPr>
            <a:lvl6pPr marL="2286000" indent="-228600" algn="l" defTabSz="457200" rtl="0" eaLnBrk="1" fontAlgn="base" latinLnBrk="0" hangingPunct="1">
              <a:spcBef>
                <a:spcPct val="2000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6pPr>
            <a:lvl7pPr marL="2743200" indent="-228600" algn="l" defTabSz="457200" rtl="0" eaLnBrk="1" fontAlgn="base" latinLnBrk="0" hangingPunct="1">
              <a:spcBef>
                <a:spcPct val="2000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7pPr>
            <a:lvl8pPr marL="3200400" indent="-228600" algn="l" defTabSz="457200" rtl="0" eaLnBrk="1" fontAlgn="base" latinLnBrk="0" hangingPunct="1">
              <a:spcBef>
                <a:spcPct val="2000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8pPr>
            <a:lvl9pPr marL="3657600" indent="-228600" algn="l" defTabSz="457200" rtl="0" eaLnBrk="1" fontAlgn="base" latinLnBrk="0" hangingPunct="1">
              <a:spcBef>
                <a:spcPct val="2000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9pPr>
          </a:lstStyle>
          <a:p>
            <a:r>
              <a:rPr lang="en-US" sz="2400" b="0" dirty="0" smtClean="0">
                <a:solidFill>
                  <a:srgbClr val="0000FF"/>
                </a:solidFill>
              </a:rPr>
              <a:t>What is ([30,42], [42,70], [70, 30])?</a:t>
            </a:r>
          </a:p>
          <a:p>
            <a:pPr marL="171450" lvl="1" indent="0">
              <a:buFontTx/>
              <a:buNone/>
            </a:pPr>
            <a:r>
              <a:rPr lang="en-US" sz="2400" b="0" dirty="0" smtClean="0">
                <a:solidFill>
                  <a:srgbClr val="800000"/>
                </a:solidFill>
              </a:rPr>
              <a:t>(6 x 5 x 7, 6 x 7 x 5, 10 x 7 x 3) </a:t>
            </a:r>
          </a:p>
          <a:p>
            <a:pPr marL="171450" lvl="1" indent="0">
              <a:buFontTx/>
              <a:buNone/>
            </a:pPr>
            <a:r>
              <a:rPr lang="en-US" sz="2400" b="0" dirty="0" smtClean="0">
                <a:solidFill>
                  <a:srgbClr val="800000"/>
                </a:solidFill>
              </a:rPr>
              <a:t>= 2 x 3 x 5 x 7</a:t>
            </a:r>
          </a:p>
          <a:p>
            <a:r>
              <a:rPr lang="en-US" sz="2400" b="0" dirty="0" smtClean="0">
                <a:solidFill>
                  <a:srgbClr val="0000FF"/>
                </a:solidFill>
              </a:rPr>
              <a:t>Always? Sometimes?</a:t>
            </a:r>
          </a:p>
          <a:p>
            <a:endParaRPr lang="en-GB" b="0" dirty="0"/>
          </a:p>
        </p:txBody>
      </p:sp>
      <p:sp>
        <p:nvSpPr>
          <p:cNvPr id="21" name="Content Placeholder 2"/>
          <p:cNvSpPr txBox="1">
            <a:spLocks/>
          </p:cNvSpPr>
          <p:nvPr/>
        </p:nvSpPr>
        <p:spPr bwMode="auto">
          <a:xfrm>
            <a:off x="-21927" y="908720"/>
            <a:ext cx="5616624" cy="108012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defPPr>
              <a:defRPr lang="en-US"/>
            </a:defPPr>
            <a:lvl1pPr marL="342900" indent="-342900" algn="l" rtl="0" eaLnBrk="0" fontAlgn="base" hangingPunct="0">
              <a:spcBef>
                <a:spcPct val="0"/>
              </a:spcBef>
              <a:spcAft>
                <a:spcPct val="0"/>
              </a:spcAft>
              <a:buClr>
                <a:schemeClr val="bg1"/>
              </a:buClr>
              <a:buSzPct val="75000"/>
              <a:buFont typeface="Wingdings" charset="2"/>
              <a:buChar char="v"/>
              <a:defRPr sz="2800" b="1" kern="1200">
                <a:solidFill>
                  <a:schemeClr val="tx1"/>
                </a:solidFill>
                <a:effectLst/>
                <a:latin typeface="Chalkboard" charset="0"/>
                <a:ea typeface="ＭＳ Ｐゴシック" charset="0"/>
                <a:cs typeface="ＭＳ Ｐゴシック" charset="0"/>
              </a:defRPr>
            </a:lvl1pPr>
            <a:lvl2pPr marL="457200" indent="-285750" algn="l" rtl="0" eaLnBrk="0" fontAlgn="base" hangingPunct="0">
              <a:spcBef>
                <a:spcPct val="0"/>
              </a:spcBef>
              <a:spcAft>
                <a:spcPct val="0"/>
              </a:spcAft>
              <a:buClr>
                <a:schemeClr val="accent5">
                  <a:lumMod val="50000"/>
                </a:schemeClr>
              </a:buClr>
              <a:buSzPct val="100000"/>
              <a:buFontTx/>
              <a:buChar char="–"/>
              <a:defRPr sz="2800" b="1" kern="1200">
                <a:solidFill>
                  <a:schemeClr val="tx1"/>
                </a:solidFill>
                <a:effectLst/>
                <a:latin typeface="Chalkboard" charset="0"/>
                <a:ea typeface="ＭＳ Ｐゴシック" charset="0"/>
                <a:cs typeface="ＭＳ Ｐゴシック" charset="0"/>
              </a:defRPr>
            </a:lvl2pPr>
            <a:lvl3pPr marL="914400" indent="-228600" algn="l" rtl="0" eaLnBrk="0" fontAlgn="base" hangingPunct="0">
              <a:spcBef>
                <a:spcPct val="0"/>
              </a:spcBef>
              <a:spcAft>
                <a:spcPct val="0"/>
              </a:spcAft>
              <a:buClr>
                <a:srgbClr val="008000"/>
              </a:buClr>
              <a:buSzPct val="100000"/>
              <a:buFont typeface="Wingdings" charset="2"/>
              <a:buChar char="Ø"/>
              <a:defRPr sz="2800" b="1" kern="1200">
                <a:solidFill>
                  <a:schemeClr val="tx1"/>
                </a:solidFill>
                <a:latin typeface="Chalkboard" charset="0"/>
                <a:ea typeface="ＭＳ Ｐゴシック" charset="0"/>
                <a:cs typeface="ＭＳ Ｐゴシック" charset="0"/>
              </a:defRPr>
            </a:lvl3pPr>
            <a:lvl4pPr marL="1371600" indent="-228600" algn="l" rtl="0" eaLnBrk="0" fontAlgn="base" hangingPunct="0">
              <a:spcBef>
                <a:spcPct val="0"/>
              </a:spcBef>
              <a:spcAft>
                <a:spcPct val="0"/>
              </a:spcAft>
              <a:buClr>
                <a:schemeClr val="accent2"/>
              </a:buClr>
              <a:buSzPct val="65000"/>
              <a:buFont typeface="Monotype Sorts" charset="0"/>
              <a:buChar char=""/>
              <a:defRPr sz="2800" b="1" kern="1200">
                <a:solidFill>
                  <a:schemeClr val="tx1"/>
                </a:solidFill>
                <a:latin typeface="Chalkboard" charset="0"/>
                <a:ea typeface="ＭＳ Ｐゴシック" charset="0"/>
                <a:cs typeface="ＭＳ Ｐゴシック" charset="0"/>
              </a:defRPr>
            </a:lvl4pPr>
            <a:lvl5pPr marL="1828800" indent="-228600" algn="l" rtl="0" eaLnBrk="0" fontAlgn="base" hangingPunct="0">
              <a:spcBef>
                <a:spcPct val="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5pPr>
            <a:lvl6pPr marL="2286000" indent="-228600" algn="l" defTabSz="457200" rtl="0" eaLnBrk="1" fontAlgn="base" latinLnBrk="0" hangingPunct="1">
              <a:spcBef>
                <a:spcPct val="2000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6pPr>
            <a:lvl7pPr marL="2743200" indent="-228600" algn="l" defTabSz="457200" rtl="0" eaLnBrk="1" fontAlgn="base" latinLnBrk="0" hangingPunct="1">
              <a:spcBef>
                <a:spcPct val="2000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7pPr>
            <a:lvl8pPr marL="3200400" indent="-228600" algn="l" defTabSz="457200" rtl="0" eaLnBrk="1" fontAlgn="base" latinLnBrk="0" hangingPunct="1">
              <a:spcBef>
                <a:spcPct val="2000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8pPr>
            <a:lvl9pPr marL="3657600" indent="-228600" algn="l" defTabSz="457200" rtl="0" eaLnBrk="1" fontAlgn="base" latinLnBrk="0" hangingPunct="1">
              <a:spcBef>
                <a:spcPct val="20000"/>
              </a:spcBef>
              <a:spcAft>
                <a:spcPct val="0"/>
              </a:spcAft>
              <a:buClr>
                <a:schemeClr val="tx1"/>
              </a:buClr>
              <a:buSzPct val="100000"/>
              <a:buChar char="–"/>
              <a:defRPr sz="2800" b="1" kern="1200">
                <a:solidFill>
                  <a:schemeClr val="tx1"/>
                </a:solidFill>
                <a:latin typeface="Chalkboard" charset="0"/>
                <a:ea typeface="ＭＳ Ｐゴシック" charset="0"/>
                <a:cs typeface="ＭＳ Ｐゴシック" charset="0"/>
              </a:defRPr>
            </a:lvl9pPr>
          </a:lstStyle>
          <a:p>
            <a:r>
              <a:rPr lang="en-US" sz="2400" b="0" dirty="0" smtClean="0">
                <a:solidFill>
                  <a:srgbClr val="0000FF"/>
                </a:solidFill>
              </a:rPr>
              <a:t>What is [(30, 42), (42, 70), (70, 30)]?</a:t>
            </a:r>
          </a:p>
          <a:p>
            <a:pPr marL="0" indent="0">
              <a:buFont typeface="Wingdings" charset="2"/>
              <a:buNone/>
            </a:pPr>
            <a:r>
              <a:rPr lang="en-US" sz="2400" b="0" dirty="0" smtClean="0">
                <a:solidFill>
                  <a:srgbClr val="800000"/>
                </a:solidFill>
              </a:rPr>
              <a:t>      [6, 14, 10] = 2 x 3 x 5 x 7</a:t>
            </a:r>
          </a:p>
        </p:txBody>
      </p:sp>
      <p:grpSp>
        <p:nvGrpSpPr>
          <p:cNvPr id="26" name="Group 25"/>
          <p:cNvGrpSpPr/>
          <p:nvPr/>
        </p:nvGrpSpPr>
        <p:grpSpPr>
          <a:xfrm>
            <a:off x="179512" y="1844824"/>
            <a:ext cx="5400600" cy="2529572"/>
            <a:chOff x="179512" y="1844824"/>
            <a:chExt cx="5400600" cy="2529572"/>
          </a:xfrm>
        </p:grpSpPr>
        <p:sp>
          <p:nvSpPr>
            <p:cNvPr id="9" name="Oval 8"/>
            <p:cNvSpPr/>
            <p:nvPr/>
          </p:nvSpPr>
          <p:spPr bwMode="auto">
            <a:xfrm>
              <a:off x="1547664" y="2780928"/>
              <a:ext cx="1584176" cy="1584176"/>
            </a:xfrm>
            <a:prstGeom prst="ellipse">
              <a:avLst/>
            </a:prstGeom>
            <a:noFill/>
            <a:ln w="28575" cap="flat" cmpd="sng" algn="ctr">
              <a:solidFill>
                <a:srgbClr val="000000"/>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0" name="Oval 9"/>
            <p:cNvSpPr/>
            <p:nvPr/>
          </p:nvSpPr>
          <p:spPr bwMode="auto">
            <a:xfrm>
              <a:off x="2483768" y="2780928"/>
              <a:ext cx="1584176" cy="1584176"/>
            </a:xfrm>
            <a:prstGeom prst="ellipse">
              <a:avLst/>
            </a:prstGeom>
            <a:noFill/>
            <a:ln w="28575" cap="flat" cmpd="sng" algn="ctr">
              <a:solidFill>
                <a:srgbClr val="000000"/>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1" name="TextBox 10"/>
            <p:cNvSpPr txBox="1"/>
            <p:nvPr/>
          </p:nvSpPr>
          <p:spPr>
            <a:xfrm>
              <a:off x="2627784" y="2924944"/>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2</a:t>
              </a:r>
            </a:p>
          </p:txBody>
        </p:sp>
        <p:sp>
          <p:nvSpPr>
            <p:cNvPr id="12" name="TextBox 11"/>
            <p:cNvSpPr txBox="1"/>
            <p:nvPr/>
          </p:nvSpPr>
          <p:spPr>
            <a:xfrm>
              <a:off x="2627784" y="3501008"/>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5</a:t>
              </a:r>
            </a:p>
          </p:txBody>
        </p:sp>
        <p:sp>
          <p:nvSpPr>
            <p:cNvPr id="13" name="Oval 12"/>
            <p:cNvSpPr/>
            <p:nvPr/>
          </p:nvSpPr>
          <p:spPr bwMode="auto">
            <a:xfrm>
              <a:off x="1979712" y="1872208"/>
              <a:ext cx="1584176" cy="1584176"/>
            </a:xfrm>
            <a:prstGeom prst="ellipse">
              <a:avLst/>
            </a:prstGeom>
            <a:noFill/>
            <a:ln w="28575" cap="flat" cmpd="sng" algn="ctr">
              <a:solidFill>
                <a:srgbClr val="000000"/>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4" name="TextBox 13"/>
            <p:cNvSpPr txBox="1"/>
            <p:nvPr/>
          </p:nvSpPr>
          <p:spPr>
            <a:xfrm>
              <a:off x="1835696" y="3573016"/>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1</a:t>
              </a:r>
            </a:p>
          </p:txBody>
        </p:sp>
        <p:sp>
          <p:nvSpPr>
            <p:cNvPr id="15" name="TextBox 14"/>
            <p:cNvSpPr txBox="1"/>
            <p:nvPr/>
          </p:nvSpPr>
          <p:spPr>
            <a:xfrm>
              <a:off x="3059832" y="2708920"/>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smtClean="0">
                  <a:solidFill>
                    <a:srgbClr val="993300"/>
                  </a:solidFill>
                </a:rPr>
                <a:t>7</a:t>
              </a:r>
              <a:endParaRPr lang="en-GB" b="0" dirty="0">
                <a:solidFill>
                  <a:srgbClr val="993300"/>
                </a:solidFill>
              </a:endParaRPr>
            </a:p>
          </p:txBody>
        </p:sp>
        <p:sp>
          <p:nvSpPr>
            <p:cNvPr id="16" name="TextBox 15"/>
            <p:cNvSpPr txBox="1"/>
            <p:nvPr/>
          </p:nvSpPr>
          <p:spPr>
            <a:xfrm>
              <a:off x="2123728" y="2708920"/>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3</a:t>
              </a:r>
            </a:p>
          </p:txBody>
        </p:sp>
        <p:sp>
          <p:nvSpPr>
            <p:cNvPr id="17" name="TextBox 16"/>
            <p:cNvSpPr txBox="1"/>
            <p:nvPr/>
          </p:nvSpPr>
          <p:spPr>
            <a:xfrm>
              <a:off x="3491880" y="3481844"/>
              <a:ext cx="720080"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1</a:t>
              </a:r>
            </a:p>
          </p:txBody>
        </p:sp>
        <p:sp>
          <p:nvSpPr>
            <p:cNvPr id="18" name="TextBox 17"/>
            <p:cNvSpPr txBox="1"/>
            <p:nvPr/>
          </p:nvSpPr>
          <p:spPr>
            <a:xfrm>
              <a:off x="2619400" y="1988840"/>
              <a:ext cx="728464"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dirty="0">
                  <a:solidFill>
                    <a:srgbClr val="993300"/>
                  </a:solidFill>
                </a:rPr>
                <a:t>1</a:t>
              </a:r>
            </a:p>
          </p:txBody>
        </p:sp>
        <p:sp>
          <p:nvSpPr>
            <p:cNvPr id="23" name="TextBox 22"/>
            <p:cNvSpPr txBox="1"/>
            <p:nvPr/>
          </p:nvSpPr>
          <p:spPr>
            <a:xfrm>
              <a:off x="3275856" y="1844824"/>
              <a:ext cx="2304256" cy="369332"/>
            </a:xfrm>
            <a:prstGeom prst="rect">
              <a:avLst/>
            </a:prstGeom>
            <a:noFill/>
          </p:spPr>
          <p:txBody>
            <a:bodyPr wrap="square" rtlCol="0">
              <a:spAutoFit/>
            </a:bodyPr>
            <a:lstStyle/>
            <a:p>
              <a:r>
                <a:rPr lang="en-GB" sz="1800" b="0" dirty="0" smtClean="0">
                  <a:solidFill>
                    <a:srgbClr val="000000"/>
                  </a:solidFill>
                </a:rPr>
                <a:t>42 = 2x3x7x1</a:t>
              </a:r>
              <a:endParaRPr lang="en-GB" sz="1800" b="0" dirty="0">
                <a:solidFill>
                  <a:srgbClr val="000000"/>
                </a:solidFill>
              </a:endParaRPr>
            </a:p>
          </p:txBody>
        </p:sp>
        <p:sp>
          <p:nvSpPr>
            <p:cNvPr id="24" name="TextBox 23"/>
            <p:cNvSpPr txBox="1"/>
            <p:nvPr/>
          </p:nvSpPr>
          <p:spPr>
            <a:xfrm>
              <a:off x="179512" y="4005064"/>
              <a:ext cx="1728192" cy="369332"/>
            </a:xfrm>
            <a:prstGeom prst="rect">
              <a:avLst/>
            </a:prstGeom>
            <a:noFill/>
          </p:spPr>
          <p:txBody>
            <a:bodyPr wrap="square" rtlCol="0">
              <a:spAutoFit/>
            </a:bodyPr>
            <a:lstStyle/>
            <a:p>
              <a:r>
                <a:rPr lang="en-GB" sz="1800" b="0" dirty="0" smtClean="0">
                  <a:solidFill>
                    <a:srgbClr val="000000"/>
                  </a:solidFill>
                </a:rPr>
                <a:t>30 = 2x3x5x1</a:t>
              </a:r>
              <a:endParaRPr lang="en-GB" sz="1800" b="0" dirty="0">
                <a:solidFill>
                  <a:srgbClr val="000000"/>
                </a:solidFill>
              </a:endParaRPr>
            </a:p>
          </p:txBody>
        </p:sp>
        <p:sp>
          <p:nvSpPr>
            <p:cNvPr id="25" name="TextBox 24"/>
            <p:cNvSpPr txBox="1"/>
            <p:nvPr/>
          </p:nvSpPr>
          <p:spPr>
            <a:xfrm>
              <a:off x="3923928" y="3933056"/>
              <a:ext cx="1656184" cy="369332"/>
            </a:xfrm>
            <a:prstGeom prst="rect">
              <a:avLst/>
            </a:prstGeom>
            <a:noFill/>
          </p:spPr>
          <p:txBody>
            <a:bodyPr wrap="square" rtlCol="0">
              <a:spAutoFit/>
            </a:bodyPr>
            <a:lstStyle/>
            <a:p>
              <a:r>
                <a:rPr lang="en-GB" sz="1800" b="0" dirty="0">
                  <a:solidFill>
                    <a:srgbClr val="000000"/>
                  </a:solidFill>
                </a:rPr>
                <a:t>7</a:t>
              </a:r>
              <a:r>
                <a:rPr lang="en-GB" sz="1800" b="0" dirty="0" smtClean="0">
                  <a:solidFill>
                    <a:srgbClr val="000000"/>
                  </a:solidFill>
                </a:rPr>
                <a:t>0 = 2x5x7x1</a:t>
              </a:r>
              <a:endParaRPr lang="en-GB" sz="1800" b="0" dirty="0">
                <a:solidFill>
                  <a:srgbClr val="000000"/>
                </a:solidFill>
              </a:endParaRPr>
            </a:p>
          </p:txBody>
        </p:sp>
      </p:grpSp>
      <p:grpSp>
        <p:nvGrpSpPr>
          <p:cNvPr id="28" name="Group 27"/>
          <p:cNvGrpSpPr/>
          <p:nvPr/>
        </p:nvGrpSpPr>
        <p:grpSpPr>
          <a:xfrm>
            <a:off x="4067944" y="2132856"/>
            <a:ext cx="4536504" cy="1584176"/>
            <a:chOff x="4067944" y="2132856"/>
            <a:chExt cx="4536504" cy="1584176"/>
          </a:xfrm>
        </p:grpSpPr>
        <p:sp>
          <p:nvSpPr>
            <p:cNvPr id="20" name="Cloud Callout 19"/>
            <p:cNvSpPr/>
            <p:nvPr/>
          </p:nvSpPr>
          <p:spPr bwMode="auto">
            <a:xfrm>
              <a:off x="4067944" y="2132856"/>
              <a:ext cx="4536504" cy="1584176"/>
            </a:xfrm>
            <a:prstGeom prst="cloudCallout">
              <a:avLst>
                <a:gd name="adj1" fmla="val -48263"/>
                <a:gd name="adj2" fmla="val 4159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2"/>
                </a:solidFill>
                <a:effectLst/>
                <a:latin typeface="Chalkboard" pitchFamily="-111" charset="0"/>
              </a:endParaRPr>
            </a:p>
          </p:txBody>
        </p:sp>
        <p:sp>
          <p:nvSpPr>
            <p:cNvPr id="27" name="Rectangle 26"/>
            <p:cNvSpPr/>
            <p:nvPr/>
          </p:nvSpPr>
          <p:spPr>
            <a:xfrm>
              <a:off x="4734272" y="2420888"/>
              <a:ext cx="3726160" cy="1015663"/>
            </a:xfrm>
            <a:prstGeom prst="rect">
              <a:avLst/>
            </a:prstGeom>
          </p:spPr>
          <p:txBody>
            <a:bodyPr wrap="squar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sz="2000" b="0" dirty="0">
                  <a:solidFill>
                    <a:srgbClr val="FFFF00"/>
                  </a:solidFill>
                </a:rPr>
                <a:t>What is the diagram about?</a:t>
              </a:r>
            </a:p>
            <a:p>
              <a:r>
                <a:rPr lang="en-GB" sz="2000" b="0" dirty="0">
                  <a:solidFill>
                    <a:srgbClr val="FFFF00"/>
                  </a:solidFill>
                </a:rPr>
                <a:t>How is it constructed?</a:t>
              </a:r>
            </a:p>
            <a:p>
              <a:r>
                <a:rPr lang="en-GB" sz="2000" b="0" dirty="0">
                  <a:solidFill>
                    <a:srgbClr val="FFFF00"/>
                  </a:solidFill>
                </a:rPr>
                <a:t>How </a:t>
              </a:r>
              <a:r>
                <a:rPr lang="en-GB" sz="2000" b="0" dirty="0" smtClean="0">
                  <a:solidFill>
                    <a:srgbClr val="FFFF00"/>
                  </a:solidFill>
                </a:rPr>
                <a:t>can </a:t>
              </a:r>
              <a:r>
                <a:rPr lang="en-GB" sz="2000" b="0" dirty="0">
                  <a:solidFill>
                    <a:srgbClr val="FFFF00"/>
                  </a:solidFill>
                </a:rPr>
                <a:t>it </a:t>
              </a:r>
              <a:r>
                <a:rPr lang="en-GB" sz="2000" b="0" dirty="0" smtClean="0">
                  <a:solidFill>
                    <a:srgbClr val="FFFF00"/>
                  </a:solidFill>
                </a:rPr>
                <a:t>be read</a:t>
              </a:r>
              <a:r>
                <a:rPr lang="en-GB" sz="2000" b="0" dirty="0">
                  <a:solidFill>
                    <a:srgbClr val="FFFF00"/>
                  </a:solidFill>
                </a:rPr>
                <a:t>?</a:t>
              </a:r>
            </a:p>
          </p:txBody>
        </p:sp>
      </p:grpSp>
    </p:spTree>
    <p:extLst>
      <p:ext uri="{BB962C8B-B14F-4D97-AF65-F5344CB8AC3E}">
        <p14:creationId xmlns:p14="http://schemas.microsoft.com/office/powerpoint/2010/main" val="2047282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uild="p"/>
      <p:bldP spid="2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HCF &amp; LCM of Rationals</a:t>
            </a:r>
            <a:endParaRPr lang="en-GB" dirty="0"/>
          </a:p>
        </p:txBody>
      </p:sp>
      <p:sp>
        <p:nvSpPr>
          <p:cNvPr id="3" name="Content Placeholder 2"/>
          <p:cNvSpPr>
            <a:spLocks noGrp="1"/>
          </p:cNvSpPr>
          <p:nvPr>
            <p:ph idx="1"/>
          </p:nvPr>
        </p:nvSpPr>
        <p:spPr/>
        <p:txBody>
          <a:bodyPr/>
          <a:lstStyle/>
          <a:p>
            <a:r>
              <a:rPr lang="en-GB" dirty="0" smtClean="0"/>
              <a:t>The rational number a/b is said </a:t>
            </a:r>
            <a:r>
              <a:rPr lang="en-GB" i="1" dirty="0" smtClean="0"/>
              <a:t>to divide exactly into</a:t>
            </a:r>
            <a:r>
              <a:rPr lang="en-GB" dirty="0" smtClean="0"/>
              <a:t> the rational number c/d if and only if a/b divided by </a:t>
            </a:r>
            <a:r>
              <a:rPr lang="en-GB" dirty="0"/>
              <a:t/>
            </a:r>
            <a:br>
              <a:rPr lang="en-GB" dirty="0"/>
            </a:br>
            <a:r>
              <a:rPr lang="en-GB" dirty="0" smtClean="0"/>
              <a:t>c/d is an integer.</a:t>
            </a:r>
          </a:p>
          <a:p>
            <a:r>
              <a:rPr lang="en-GB" dirty="0" smtClean="0"/>
              <a:t>Make up some examples so as to get a feel for divisibility of Rationals</a:t>
            </a:r>
          </a:p>
          <a:p>
            <a:r>
              <a:rPr lang="en-GB" dirty="0" smtClean="0"/>
              <a:t>What is the HCF of 10/21 and 14/15?</a:t>
            </a:r>
          </a:p>
          <a:p>
            <a:pPr lvl="1"/>
            <a:r>
              <a:rPr lang="en-GB" dirty="0" smtClean="0"/>
              <a:t>Divisors of 10/21 are of the form x/y where 10y/21x is an integer</a:t>
            </a:r>
          </a:p>
          <a:p>
            <a:pPr lvl="1"/>
            <a:r>
              <a:rPr lang="en-GB" dirty="0" smtClean="0"/>
              <a:t>So x is a divisor of 10 and y is a multiple of 21; (x, y) = 1</a:t>
            </a:r>
          </a:p>
          <a:p>
            <a:pPr lvl="1"/>
            <a:r>
              <a:rPr lang="en-GB" dirty="0" smtClean="0"/>
              <a:t>Divisors of 14/15 are of the form x/</a:t>
            </a:r>
            <a:r>
              <a:rPr lang="en-GB" dirty="0"/>
              <a:t>y</a:t>
            </a:r>
            <a:endParaRPr lang="en-GB" dirty="0" smtClean="0"/>
          </a:p>
          <a:p>
            <a:pPr lvl="1"/>
            <a:r>
              <a:rPr lang="en-GB" dirty="0" smtClean="0"/>
              <a:t>So x is a divisor of 14, and y is a multiple of 15; (x, </a:t>
            </a:r>
            <a:r>
              <a:rPr lang="en-GB" dirty="0"/>
              <a:t>y</a:t>
            </a:r>
            <a:r>
              <a:rPr lang="en-GB" dirty="0" smtClean="0"/>
              <a:t>) = 1</a:t>
            </a:r>
          </a:p>
          <a:p>
            <a:pPr lvl="1"/>
            <a:r>
              <a:rPr lang="en-GB" dirty="0" smtClean="0"/>
              <a:t>So HCF must be (10, 14)/[21, 15]</a:t>
            </a:r>
          </a:p>
          <a:p>
            <a:r>
              <a:rPr lang="en-GB" dirty="0" smtClean="0"/>
              <a:t>What is the LCM of 10/21 and 14/15?</a:t>
            </a:r>
          </a:p>
          <a:p>
            <a:r>
              <a:rPr lang="en-GB" dirty="0" smtClean="0"/>
              <a:t>What is the product of the HCF and the LCM?</a:t>
            </a:r>
            <a:endParaRPr lang="en-GB" dirty="0"/>
          </a:p>
        </p:txBody>
      </p:sp>
    </p:spTree>
    <p:extLst>
      <p:ext uri="{BB962C8B-B14F-4D97-AF65-F5344CB8AC3E}">
        <p14:creationId xmlns:p14="http://schemas.microsoft.com/office/powerpoint/2010/main" val="33767317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Reasoning About Order</a:t>
            </a:r>
            <a:endParaRPr lang="en-GB" dirty="0"/>
          </a:p>
        </p:txBody>
      </p:sp>
      <p:pic>
        <p:nvPicPr>
          <p:cNvPr id="4" name="Picture 3"/>
          <p:cNvPicPr>
            <a:picLocks noChangeAspect="1"/>
          </p:cNvPicPr>
          <p:nvPr/>
        </p:nvPicPr>
        <p:blipFill>
          <a:blip r:embed="rId2"/>
          <a:stretch>
            <a:fillRect/>
          </a:stretch>
        </p:blipFill>
        <p:spPr>
          <a:xfrm>
            <a:off x="251520" y="908720"/>
            <a:ext cx="4191000" cy="3543300"/>
          </a:xfrm>
          <a:prstGeom prst="rect">
            <a:avLst/>
          </a:prstGeom>
        </p:spPr>
      </p:pic>
      <p:sp>
        <p:nvSpPr>
          <p:cNvPr id="3" name="Rectangle 2"/>
          <p:cNvSpPr/>
          <p:nvPr/>
        </p:nvSpPr>
        <p:spPr bwMode="auto">
          <a:xfrm>
            <a:off x="539552" y="1916832"/>
            <a:ext cx="3240360"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6" name="Rectangle 5"/>
          <p:cNvSpPr/>
          <p:nvPr/>
        </p:nvSpPr>
        <p:spPr bwMode="auto">
          <a:xfrm>
            <a:off x="539552" y="2420888"/>
            <a:ext cx="3240360"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7" name="Rectangle 6"/>
          <p:cNvSpPr/>
          <p:nvPr/>
        </p:nvSpPr>
        <p:spPr bwMode="auto">
          <a:xfrm>
            <a:off x="539552" y="2924944"/>
            <a:ext cx="3240360"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8" name="Rectangle 7"/>
          <p:cNvSpPr/>
          <p:nvPr/>
        </p:nvSpPr>
        <p:spPr bwMode="auto">
          <a:xfrm>
            <a:off x="539552" y="3356992"/>
            <a:ext cx="3240360"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pic>
        <p:nvPicPr>
          <p:cNvPr id="5" name="Picture 4"/>
          <p:cNvPicPr>
            <a:picLocks noChangeAspect="1"/>
          </p:cNvPicPr>
          <p:nvPr/>
        </p:nvPicPr>
        <p:blipFill>
          <a:blip r:embed="rId3"/>
          <a:stretch>
            <a:fillRect/>
          </a:stretch>
        </p:blipFill>
        <p:spPr>
          <a:xfrm>
            <a:off x="3749104" y="2964904"/>
            <a:ext cx="5359400" cy="3200400"/>
          </a:xfrm>
          <a:prstGeom prst="rect">
            <a:avLst/>
          </a:prstGeom>
        </p:spPr>
      </p:pic>
      <p:sp>
        <p:nvSpPr>
          <p:cNvPr id="9" name="Rectangle 8"/>
          <p:cNvSpPr/>
          <p:nvPr/>
        </p:nvSpPr>
        <p:spPr bwMode="auto">
          <a:xfrm>
            <a:off x="4037136" y="3684984"/>
            <a:ext cx="4464496"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0" name="Rectangle 9"/>
          <p:cNvSpPr/>
          <p:nvPr/>
        </p:nvSpPr>
        <p:spPr bwMode="auto">
          <a:xfrm>
            <a:off x="4037136" y="4189040"/>
            <a:ext cx="4464496"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1" name="Rectangle 10"/>
          <p:cNvSpPr/>
          <p:nvPr/>
        </p:nvSpPr>
        <p:spPr bwMode="auto">
          <a:xfrm>
            <a:off x="4037136" y="4668128"/>
            <a:ext cx="4464496"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2" name="Rectangle 11"/>
          <p:cNvSpPr/>
          <p:nvPr/>
        </p:nvSpPr>
        <p:spPr bwMode="auto">
          <a:xfrm>
            <a:off x="4037136" y="5125144"/>
            <a:ext cx="4464496"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3" name="Rectangle 12"/>
          <p:cNvSpPr/>
          <p:nvPr/>
        </p:nvSpPr>
        <p:spPr bwMode="auto">
          <a:xfrm>
            <a:off x="4037136" y="5629200"/>
            <a:ext cx="4464496" cy="360040"/>
          </a:xfrm>
          <a:prstGeom prst="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1881260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Throat Clearing</a:t>
            </a:r>
          </a:p>
        </p:txBody>
      </p:sp>
      <p:sp>
        <p:nvSpPr>
          <p:cNvPr id="5" name="Content Placeholder 4"/>
          <p:cNvSpPr>
            <a:spLocks noGrp="1"/>
          </p:cNvSpPr>
          <p:nvPr>
            <p:ph idx="1"/>
          </p:nvPr>
        </p:nvSpPr>
        <p:spPr>
          <a:xfrm>
            <a:off x="251520" y="764704"/>
            <a:ext cx="8496944" cy="2952328"/>
          </a:xfrm>
        </p:spPr>
        <p:txBody>
          <a:bodyPr/>
          <a:lstStyle/>
          <a:p>
            <a:r>
              <a:rPr lang="en-GB" dirty="0"/>
              <a:t>Everything said here is a conjecture …</a:t>
            </a:r>
          </a:p>
          <a:p>
            <a:pPr marL="457200" lvl="1" indent="0">
              <a:buNone/>
            </a:pPr>
            <a:r>
              <a:rPr lang="en-GB" dirty="0"/>
              <a:t>… to be tested in your experience</a:t>
            </a:r>
          </a:p>
          <a:p>
            <a:r>
              <a:rPr lang="en-GB" dirty="0"/>
              <a:t>My approach is fundamentally phenomenological …</a:t>
            </a:r>
            <a:br>
              <a:rPr lang="en-GB" dirty="0"/>
            </a:br>
            <a:r>
              <a:rPr lang="en-GB" dirty="0"/>
              <a:t>I am interested in lived experience.</a:t>
            </a:r>
          </a:p>
          <a:p>
            <a:r>
              <a:rPr lang="en-GB" dirty="0"/>
              <a:t>Radical version: my task is to evoke awareness (noticing)</a:t>
            </a:r>
          </a:p>
          <a:p>
            <a:r>
              <a:rPr lang="en-GB" dirty="0"/>
              <a:t>So, what you get from this session will be mostly …</a:t>
            </a:r>
          </a:p>
          <a:p>
            <a:pPr marL="457200" lvl="1" indent="0">
              <a:buNone/>
            </a:pPr>
            <a:r>
              <a:rPr lang="en-GB" dirty="0"/>
              <a:t>… what you notice happening inside you!</a:t>
            </a:r>
          </a:p>
        </p:txBody>
      </p:sp>
      <p:pic>
        <p:nvPicPr>
          <p:cNvPr id="2" name="Picture 1"/>
          <p:cNvPicPr>
            <a:picLocks noChangeAspect="1"/>
          </p:cNvPicPr>
          <p:nvPr/>
        </p:nvPicPr>
        <p:blipFill>
          <a:blip r:embed="rId2"/>
          <a:stretch>
            <a:fillRect/>
          </a:stretch>
        </p:blipFill>
        <p:spPr>
          <a:xfrm>
            <a:off x="611560" y="3789040"/>
            <a:ext cx="2235200" cy="1625600"/>
          </a:xfrm>
          <a:prstGeom prst="rect">
            <a:avLst/>
          </a:prstGeom>
        </p:spPr>
      </p:pic>
      <p:sp>
        <p:nvSpPr>
          <p:cNvPr id="3" name="TextBox 2"/>
          <p:cNvSpPr txBox="1"/>
          <p:nvPr/>
        </p:nvSpPr>
        <p:spPr>
          <a:xfrm>
            <a:off x="2915816" y="3861048"/>
            <a:ext cx="3168352" cy="1938992"/>
          </a:xfrm>
          <a:prstGeom prst="rect">
            <a:avLst/>
          </a:prstGeom>
          <a:noFill/>
        </p:spPr>
        <p:txBody>
          <a:bodyPr wrap="square" rtlCol="0">
            <a:spAutoFit/>
          </a:bodyPr>
          <a:lstStyle/>
          <a:p>
            <a:r>
              <a:rPr lang="en-GB" sz="2000" b="0" dirty="0" smtClean="0">
                <a:solidFill>
                  <a:schemeClr val="accent3">
                    <a:lumMod val="50000"/>
                  </a:schemeClr>
                </a:solidFill>
              </a:rPr>
              <a:t>Who or what is progressing towards mastery?</a:t>
            </a:r>
          </a:p>
          <a:p>
            <a:r>
              <a:rPr lang="en-GB" sz="2000" b="0" dirty="0" smtClean="0">
                <a:solidFill>
                  <a:schemeClr val="accent3">
                    <a:lumMod val="50000"/>
                  </a:schemeClr>
                </a:solidFill>
              </a:rPr>
              <a:t>Who makes choices?</a:t>
            </a:r>
          </a:p>
          <a:p>
            <a:r>
              <a:rPr lang="en-GB" sz="2000" b="0" dirty="0" smtClean="0">
                <a:solidFill>
                  <a:schemeClr val="accent3">
                    <a:lumMod val="50000"/>
                  </a:schemeClr>
                </a:solidFill>
              </a:rPr>
              <a:t>What is being attended to, and how?</a:t>
            </a:r>
            <a:endParaRPr lang="en-GB" sz="2000" b="0" dirty="0">
              <a:solidFill>
                <a:schemeClr val="bg1"/>
              </a:solidFill>
            </a:endParaRPr>
          </a:p>
        </p:txBody>
      </p:sp>
      <p:sp>
        <p:nvSpPr>
          <p:cNvPr id="7" name="AutoShape 5"/>
          <p:cNvSpPr>
            <a:spLocks noChangeArrowheads="1"/>
          </p:cNvSpPr>
          <p:nvPr/>
        </p:nvSpPr>
        <p:spPr bwMode="auto">
          <a:xfrm>
            <a:off x="6300192" y="3429000"/>
            <a:ext cx="2808312" cy="1512168"/>
          </a:xfrm>
          <a:prstGeom prst="wedgeRoundRectCallout">
            <a:avLst>
              <a:gd name="adj1" fmla="val -73601"/>
              <a:gd name="adj2" fmla="val -45377"/>
              <a:gd name="adj3" fmla="val 16667"/>
            </a:avLst>
          </a:prstGeom>
          <a:solidFill>
            <a:schemeClr val="accent1">
              <a:lumMod val="60000"/>
              <a:lumOff val="40000"/>
            </a:schemeClr>
          </a:solidFill>
          <a:ln w="9525">
            <a:solidFill>
              <a:srgbClr val="000000"/>
            </a:solidFill>
            <a:miter lim="800000"/>
            <a:headEnd/>
            <a:tailEnd/>
          </a:ln>
          <a:effectLst/>
        </p:spPr>
        <p:txBody>
          <a:bodyPr wrap="none" anchor="ct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lnSpc>
                <a:spcPct val="70000"/>
              </a:lnSpc>
              <a:defRPr/>
            </a:pPr>
            <a:endParaRPr lang="en-US" sz="1600" b="0" dirty="0">
              <a:solidFill>
                <a:srgbClr val="FFFF66"/>
              </a:solidFill>
              <a:latin typeface="Chalkboard" charset="0"/>
            </a:endParaRPr>
          </a:p>
          <a:p>
            <a:pPr algn="ctr">
              <a:lnSpc>
                <a:spcPct val="70000"/>
              </a:lnSpc>
              <a:defRPr/>
            </a:pPr>
            <a:r>
              <a:rPr lang="en-US" sz="1800" b="0" dirty="0">
                <a:solidFill>
                  <a:srgbClr val="800040"/>
                </a:solidFill>
                <a:latin typeface="Chalkboard" charset="0"/>
              </a:rPr>
              <a:t>Avoid the teaching of </a:t>
            </a:r>
            <a:br>
              <a:rPr lang="en-US" sz="1800" b="0" dirty="0">
                <a:solidFill>
                  <a:srgbClr val="800040"/>
                </a:solidFill>
                <a:latin typeface="Chalkboard" charset="0"/>
              </a:rPr>
            </a:br>
            <a:r>
              <a:rPr lang="en-US" sz="1800" b="0" dirty="0">
                <a:solidFill>
                  <a:srgbClr val="800040"/>
                </a:solidFill>
                <a:latin typeface="Chalkboard" charset="0"/>
              </a:rPr>
              <a:t>speculators,</a:t>
            </a:r>
            <a:br>
              <a:rPr lang="en-US" sz="1800" b="0" dirty="0">
                <a:solidFill>
                  <a:srgbClr val="800040"/>
                </a:solidFill>
                <a:latin typeface="Chalkboard" charset="0"/>
              </a:rPr>
            </a:br>
            <a:r>
              <a:rPr lang="en-US" sz="1800" b="0" dirty="0">
                <a:solidFill>
                  <a:srgbClr val="800040"/>
                </a:solidFill>
                <a:latin typeface="Chalkboard" charset="0"/>
              </a:rPr>
              <a:t>whose </a:t>
            </a:r>
            <a:r>
              <a:rPr lang="en-US" sz="1800" b="0" dirty="0" err="1">
                <a:solidFill>
                  <a:srgbClr val="800040"/>
                </a:solidFill>
                <a:latin typeface="Chalkboard" charset="0"/>
              </a:rPr>
              <a:t>judgements</a:t>
            </a:r>
            <a:r>
              <a:rPr lang="en-US" sz="1800" b="0" dirty="0">
                <a:solidFill>
                  <a:srgbClr val="800040"/>
                </a:solidFill>
                <a:latin typeface="Chalkboard" charset="0"/>
              </a:rPr>
              <a:t> are </a:t>
            </a:r>
            <a:br>
              <a:rPr lang="en-US" sz="1800" b="0" dirty="0">
                <a:solidFill>
                  <a:srgbClr val="800040"/>
                </a:solidFill>
                <a:latin typeface="Chalkboard" charset="0"/>
              </a:rPr>
            </a:br>
            <a:r>
              <a:rPr lang="en-US" sz="1800" b="0" dirty="0">
                <a:solidFill>
                  <a:srgbClr val="800040"/>
                </a:solidFill>
                <a:latin typeface="Chalkboard" charset="0"/>
              </a:rPr>
              <a:t>not confirmed </a:t>
            </a:r>
            <a:br>
              <a:rPr lang="en-US" sz="1800" b="0" dirty="0">
                <a:solidFill>
                  <a:srgbClr val="800040"/>
                </a:solidFill>
                <a:latin typeface="Chalkboard" charset="0"/>
              </a:rPr>
            </a:br>
            <a:r>
              <a:rPr lang="en-US" sz="1800" b="0" dirty="0">
                <a:solidFill>
                  <a:srgbClr val="800040"/>
                </a:solidFill>
                <a:latin typeface="Chalkboard" charset="0"/>
              </a:rPr>
              <a:t>by experience</a:t>
            </a:r>
            <a:r>
              <a:rPr lang="en-US" sz="1800" dirty="0">
                <a:solidFill>
                  <a:srgbClr val="800040"/>
                </a:solidFill>
                <a:latin typeface="Chalkboard" charset="0"/>
              </a:rPr>
              <a:t>.</a:t>
            </a:r>
            <a:br>
              <a:rPr lang="en-US" sz="1800" dirty="0">
                <a:solidFill>
                  <a:srgbClr val="800040"/>
                </a:solidFill>
                <a:latin typeface="Chalkboard" charset="0"/>
              </a:rPr>
            </a:br>
            <a:r>
              <a:rPr lang="en-US" sz="1600" dirty="0">
                <a:solidFill>
                  <a:srgbClr val="800040"/>
                </a:solidFill>
                <a:latin typeface="Chalkboard" charset="0"/>
              </a:rPr>
              <a:t> </a:t>
            </a:r>
            <a:r>
              <a:rPr lang="en-US" sz="1400" b="0" dirty="0">
                <a:solidFill>
                  <a:srgbClr val="800040"/>
                </a:solidFill>
                <a:latin typeface="Chalkboard" charset="0"/>
              </a:rPr>
              <a:t>(Leonardo Da Vinci</a:t>
            </a:r>
            <a:r>
              <a:rPr lang="en-US" sz="1400" dirty="0">
                <a:solidFill>
                  <a:srgbClr val="800040"/>
                </a:solidFill>
                <a:latin typeface="Chalkboard" charset="0"/>
              </a:rPr>
              <a:t>)</a:t>
            </a:r>
            <a:endParaRPr lang="en-US" sz="1400" dirty="0">
              <a:latin typeface="Chalkboard" charset="0"/>
            </a:endParaRPr>
          </a:p>
        </p:txBody>
      </p:sp>
    </p:spTree>
    <p:extLst>
      <p:ext uri="{BB962C8B-B14F-4D97-AF65-F5344CB8AC3E}">
        <p14:creationId xmlns:p14="http://schemas.microsoft.com/office/powerpoint/2010/main" val="2840997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Fraction Assessment</a:t>
            </a:r>
            <a:endParaRPr lang="en-GB" dirty="0"/>
          </a:p>
        </p:txBody>
      </p:sp>
      <p:pic>
        <p:nvPicPr>
          <p:cNvPr id="4" name="Picture 3"/>
          <p:cNvPicPr>
            <a:picLocks noChangeAspect="1"/>
          </p:cNvPicPr>
          <p:nvPr/>
        </p:nvPicPr>
        <p:blipFill>
          <a:blip r:embed="rId3"/>
          <a:stretch>
            <a:fillRect/>
          </a:stretch>
        </p:blipFill>
        <p:spPr>
          <a:xfrm>
            <a:off x="0" y="764705"/>
            <a:ext cx="4731082" cy="3024335"/>
          </a:xfrm>
          <a:prstGeom prst="rect">
            <a:avLst/>
          </a:prstGeom>
        </p:spPr>
      </p:pic>
      <p:pic>
        <p:nvPicPr>
          <p:cNvPr id="5" name="Picture 4"/>
          <p:cNvPicPr>
            <a:picLocks noChangeAspect="1"/>
          </p:cNvPicPr>
          <p:nvPr/>
        </p:nvPicPr>
        <p:blipFill>
          <a:blip r:embed="rId4"/>
          <a:stretch>
            <a:fillRect/>
          </a:stretch>
        </p:blipFill>
        <p:spPr>
          <a:xfrm>
            <a:off x="0" y="3748859"/>
            <a:ext cx="4788024" cy="2707481"/>
          </a:xfrm>
          <a:prstGeom prst="rect">
            <a:avLst/>
          </a:prstGeom>
        </p:spPr>
      </p:pic>
      <p:pic>
        <p:nvPicPr>
          <p:cNvPr id="6" name="Picture 5"/>
          <p:cNvPicPr>
            <a:picLocks noChangeAspect="1"/>
          </p:cNvPicPr>
          <p:nvPr/>
        </p:nvPicPr>
        <p:blipFill>
          <a:blip r:embed="rId5"/>
          <a:stretch>
            <a:fillRect/>
          </a:stretch>
        </p:blipFill>
        <p:spPr>
          <a:xfrm>
            <a:off x="4499992" y="764706"/>
            <a:ext cx="4547214" cy="2926636"/>
          </a:xfrm>
          <a:prstGeom prst="rect">
            <a:avLst/>
          </a:prstGeom>
        </p:spPr>
      </p:pic>
      <p:pic>
        <p:nvPicPr>
          <p:cNvPr id="7" name="Picture 6"/>
          <p:cNvPicPr>
            <a:picLocks noChangeAspect="1"/>
          </p:cNvPicPr>
          <p:nvPr/>
        </p:nvPicPr>
        <p:blipFill>
          <a:blip r:embed="rId6"/>
          <a:stretch>
            <a:fillRect/>
          </a:stretch>
        </p:blipFill>
        <p:spPr>
          <a:xfrm>
            <a:off x="4499992" y="3717032"/>
            <a:ext cx="4644008" cy="2626044"/>
          </a:xfrm>
          <a:prstGeom prst="rect">
            <a:avLst/>
          </a:prstGeom>
        </p:spPr>
      </p:pic>
      <p:cxnSp>
        <p:nvCxnSpPr>
          <p:cNvPr id="9" name="Straight Connector 8"/>
          <p:cNvCxnSpPr/>
          <p:nvPr/>
        </p:nvCxnSpPr>
        <p:spPr bwMode="auto">
          <a:xfrm>
            <a:off x="4427984" y="764704"/>
            <a:ext cx="0" cy="5688632"/>
          </a:xfrm>
          <a:prstGeom prst="line">
            <a:avLst/>
          </a:prstGeom>
          <a:solidFill>
            <a:schemeClr val="accent1"/>
          </a:solidFill>
          <a:ln w="76200" cap="flat" cmpd="sng" algn="ctr">
            <a:solidFill>
              <a:srgbClr val="000000"/>
            </a:solidFill>
            <a:prstDash val="solid"/>
            <a:round/>
            <a:headEnd type="none" w="med" len="med"/>
            <a:tailEnd type="none" w="med" len="med"/>
          </a:ln>
          <a:effectLst/>
        </p:spPr>
      </p:cxnSp>
      <p:sp>
        <p:nvSpPr>
          <p:cNvPr id="10" name="Rounded Rectangular Callout 9"/>
          <p:cNvSpPr/>
          <p:nvPr/>
        </p:nvSpPr>
        <p:spPr bwMode="auto">
          <a:xfrm>
            <a:off x="4860032" y="72008"/>
            <a:ext cx="4104456" cy="548680"/>
          </a:xfrm>
          <a:prstGeom prst="wedgeRoundRectCallout">
            <a:avLst>
              <a:gd name="adj1" fmla="val -53682"/>
              <a:gd name="adj2" fmla="val 9965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2"/>
                </a:solidFill>
                <a:effectLst/>
                <a:latin typeface="Chalkboard" pitchFamily="-111" charset="0"/>
              </a:rPr>
              <a:t>What is available to be learned?</a:t>
            </a:r>
            <a:endParaRPr kumimoji="0" lang="en-GB" sz="2000" b="0" i="0" u="none" strike="noStrike" cap="none" normalizeH="0" baseline="0" dirty="0">
              <a:ln>
                <a:noFill/>
              </a:ln>
              <a:solidFill>
                <a:schemeClr val="tx2"/>
              </a:solidFill>
              <a:effectLst/>
              <a:latin typeface="Chalkboard" pitchFamily="-111" charset="0"/>
            </a:endParaRPr>
          </a:p>
        </p:txBody>
      </p:sp>
    </p:spTree>
    <p:extLst>
      <p:ext uri="{BB962C8B-B14F-4D97-AF65-F5344CB8AC3E}">
        <p14:creationId xmlns:p14="http://schemas.microsoft.com/office/powerpoint/2010/main" val="3579947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Multi-Level Initiating of Tasks</a:t>
            </a:r>
          </a:p>
        </p:txBody>
      </p:sp>
      <p:sp>
        <p:nvSpPr>
          <p:cNvPr id="3" name="Content Placeholder 2"/>
          <p:cNvSpPr>
            <a:spLocks noGrp="1"/>
          </p:cNvSpPr>
          <p:nvPr>
            <p:ph idx="1"/>
          </p:nvPr>
        </p:nvSpPr>
        <p:spPr>
          <a:xfrm>
            <a:off x="323528" y="908720"/>
            <a:ext cx="8496944" cy="1440160"/>
          </a:xfrm>
        </p:spPr>
        <p:txBody>
          <a:bodyPr/>
          <a:lstStyle/>
          <a:p>
            <a:r>
              <a:rPr lang="en-GB"/>
              <a:t>In how many ways can a unit fraction be expressed as the difference of two unit fractions? </a:t>
            </a:r>
          </a:p>
        </p:txBody>
      </p:sp>
      <p:sp>
        <p:nvSpPr>
          <p:cNvPr id="4" name="Content Placeholder 2"/>
          <p:cNvSpPr txBox="1">
            <a:spLocks/>
          </p:cNvSpPr>
          <p:nvPr/>
        </p:nvSpPr>
        <p:spPr bwMode="auto">
          <a:xfrm>
            <a:off x="353984" y="2060848"/>
            <a:ext cx="2016224" cy="50405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Notice that  </a:t>
            </a:r>
          </a:p>
        </p:txBody>
      </p:sp>
      <p:graphicFrame>
        <p:nvGraphicFramePr>
          <p:cNvPr id="5" name="Object 4"/>
          <p:cNvGraphicFramePr>
            <a:graphicFrameLocks noChangeAspect="1"/>
          </p:cNvGraphicFramePr>
          <p:nvPr>
            <p:extLst>
              <p:ext uri="{D42A27DB-BD31-4B8C-83A1-F6EECF244321}">
                <p14:modId xmlns:p14="http://schemas.microsoft.com/office/powerpoint/2010/main" val="4149676019"/>
              </p:ext>
            </p:extLst>
          </p:nvPr>
        </p:nvGraphicFramePr>
        <p:xfrm>
          <a:off x="4381500" y="3073400"/>
          <a:ext cx="114300" cy="165100"/>
        </p:xfrm>
        <a:graphic>
          <a:graphicData uri="http://schemas.openxmlformats.org/presentationml/2006/ole">
            <mc:AlternateContent xmlns:mc="http://schemas.openxmlformats.org/markup-compatibility/2006">
              <mc:Choice xmlns:v="urn:schemas-microsoft-com:vml" Requires="v">
                <p:oleObj spid="_x0000_s1657"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4381500" y="307340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707757"/>
              </p:ext>
            </p:extLst>
          </p:nvPr>
        </p:nvGraphicFramePr>
        <p:xfrm>
          <a:off x="2226192" y="1844824"/>
          <a:ext cx="4578056" cy="829940"/>
        </p:xfrm>
        <a:graphic>
          <a:graphicData uri="http://schemas.openxmlformats.org/presentationml/2006/ole">
            <mc:AlternateContent xmlns:mc="http://schemas.openxmlformats.org/markup-compatibility/2006">
              <mc:Choice xmlns:v="urn:schemas-microsoft-com:vml" Requires="v">
                <p:oleObj spid="_x0000_s1658" name="Equation" r:id="rId6" imgW="2171700" imgH="393700" progId="Equation.DSMT4">
                  <p:embed/>
                </p:oleObj>
              </mc:Choice>
              <mc:Fallback>
                <p:oleObj name="Equation" r:id="rId6" imgW="2171700" imgH="393700" progId="Equation.DSMT4">
                  <p:embed/>
                  <p:pic>
                    <p:nvPicPr>
                      <p:cNvPr id="0" name=""/>
                      <p:cNvPicPr/>
                      <p:nvPr/>
                    </p:nvPicPr>
                    <p:blipFill>
                      <a:blip r:embed="rId7"/>
                      <a:stretch>
                        <a:fillRect/>
                      </a:stretch>
                    </p:blipFill>
                    <p:spPr>
                      <a:xfrm>
                        <a:off x="2226192" y="1844824"/>
                        <a:ext cx="4578056" cy="829940"/>
                      </a:xfrm>
                      <a:prstGeom prst="rect">
                        <a:avLst/>
                      </a:prstGeom>
                    </p:spPr>
                  </p:pic>
                </p:oleObj>
              </mc:Fallback>
            </mc:AlternateContent>
          </a:graphicData>
        </a:graphic>
      </p:graphicFrame>
      <p:sp>
        <p:nvSpPr>
          <p:cNvPr id="7" name="Content Placeholder 2"/>
          <p:cNvSpPr txBox="1">
            <a:spLocks/>
          </p:cNvSpPr>
          <p:nvPr/>
        </p:nvSpPr>
        <p:spPr bwMode="auto">
          <a:xfrm>
            <a:off x="395536" y="2924944"/>
            <a:ext cx="2016224" cy="50405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Notice that  </a:t>
            </a:r>
          </a:p>
        </p:txBody>
      </p:sp>
      <p:graphicFrame>
        <p:nvGraphicFramePr>
          <p:cNvPr id="9" name="Object 8"/>
          <p:cNvGraphicFramePr>
            <a:graphicFrameLocks noChangeAspect="1"/>
          </p:cNvGraphicFramePr>
          <p:nvPr>
            <p:extLst>
              <p:ext uri="{D42A27DB-BD31-4B8C-83A1-F6EECF244321}">
                <p14:modId xmlns:p14="http://schemas.microsoft.com/office/powerpoint/2010/main" val="1254772026"/>
              </p:ext>
            </p:extLst>
          </p:nvPr>
        </p:nvGraphicFramePr>
        <p:xfrm>
          <a:off x="1043608" y="3356992"/>
          <a:ext cx="1384861" cy="876137"/>
        </p:xfrm>
        <a:graphic>
          <a:graphicData uri="http://schemas.openxmlformats.org/presentationml/2006/ole">
            <mc:AlternateContent xmlns:mc="http://schemas.openxmlformats.org/markup-compatibility/2006">
              <mc:Choice xmlns:v="urn:schemas-microsoft-com:vml" Requires="v">
                <p:oleObj spid="_x0000_s1659" name="Equation" r:id="rId8" imgW="622300" imgH="393700" progId="Equation.DSMT4">
                  <p:embed/>
                </p:oleObj>
              </mc:Choice>
              <mc:Fallback>
                <p:oleObj name="Equation" r:id="rId8" imgW="622300" imgH="393700" progId="Equation.DSMT4">
                  <p:embed/>
                  <p:pic>
                    <p:nvPicPr>
                      <p:cNvPr id="0" name=""/>
                      <p:cNvPicPr/>
                      <p:nvPr/>
                    </p:nvPicPr>
                    <p:blipFill>
                      <a:blip r:embed="rId9"/>
                      <a:stretch>
                        <a:fillRect/>
                      </a:stretch>
                    </p:blipFill>
                    <p:spPr>
                      <a:xfrm>
                        <a:off x="1043608" y="3356992"/>
                        <a:ext cx="1384861" cy="87613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2668318"/>
              </p:ext>
            </p:extLst>
          </p:nvPr>
        </p:nvGraphicFramePr>
        <p:xfrm>
          <a:off x="1071436" y="4365104"/>
          <a:ext cx="1340324" cy="831001"/>
        </p:xfrm>
        <a:graphic>
          <a:graphicData uri="http://schemas.openxmlformats.org/presentationml/2006/ole">
            <mc:AlternateContent xmlns:mc="http://schemas.openxmlformats.org/markup-compatibility/2006">
              <mc:Choice xmlns:v="urn:schemas-microsoft-com:vml" Requires="v">
                <p:oleObj spid="_x0000_s1660" name="Equation" r:id="rId10" imgW="635000" imgH="393700" progId="Equation.DSMT4">
                  <p:embed/>
                </p:oleObj>
              </mc:Choice>
              <mc:Fallback>
                <p:oleObj name="Equation" r:id="rId10" imgW="635000" imgH="393700" progId="Equation.DSMT4">
                  <p:embed/>
                  <p:pic>
                    <p:nvPicPr>
                      <p:cNvPr id="0" name=""/>
                      <p:cNvPicPr/>
                      <p:nvPr/>
                    </p:nvPicPr>
                    <p:blipFill>
                      <a:blip r:embed="rId11"/>
                      <a:stretch>
                        <a:fillRect/>
                      </a:stretch>
                    </p:blipFill>
                    <p:spPr>
                      <a:xfrm>
                        <a:off x="1071436" y="4365104"/>
                        <a:ext cx="1340324" cy="83100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08735656"/>
              </p:ext>
            </p:extLst>
          </p:nvPr>
        </p:nvGraphicFramePr>
        <p:xfrm>
          <a:off x="1098907" y="5337444"/>
          <a:ext cx="2176949" cy="710373"/>
        </p:xfrm>
        <a:graphic>
          <a:graphicData uri="http://schemas.openxmlformats.org/presentationml/2006/ole">
            <mc:AlternateContent xmlns:mc="http://schemas.openxmlformats.org/markup-compatibility/2006">
              <mc:Choice xmlns:v="urn:schemas-microsoft-com:vml" Requires="v">
                <p:oleObj spid="_x0000_s1661" name="Equation" r:id="rId12" imgW="1206500" imgH="393700" progId="Equation.DSMT4">
                  <p:embed/>
                </p:oleObj>
              </mc:Choice>
              <mc:Fallback>
                <p:oleObj name="Equation" r:id="rId12" imgW="1206500" imgH="393700" progId="Equation.DSMT4">
                  <p:embed/>
                  <p:pic>
                    <p:nvPicPr>
                      <p:cNvPr id="0" name=""/>
                      <p:cNvPicPr/>
                      <p:nvPr/>
                    </p:nvPicPr>
                    <p:blipFill>
                      <a:blip r:embed="rId13"/>
                      <a:stretch>
                        <a:fillRect/>
                      </a:stretch>
                    </p:blipFill>
                    <p:spPr>
                      <a:xfrm>
                        <a:off x="1098907" y="5337444"/>
                        <a:ext cx="2176949" cy="71037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51032225"/>
              </p:ext>
            </p:extLst>
          </p:nvPr>
        </p:nvGraphicFramePr>
        <p:xfrm>
          <a:off x="4123242" y="3356992"/>
          <a:ext cx="1345255" cy="731630"/>
        </p:xfrm>
        <a:graphic>
          <a:graphicData uri="http://schemas.openxmlformats.org/presentationml/2006/ole">
            <mc:AlternateContent xmlns:mc="http://schemas.openxmlformats.org/markup-compatibility/2006">
              <mc:Choice xmlns:v="urn:schemas-microsoft-com:vml" Requires="v">
                <p:oleObj spid="_x0000_s1662" name="Equation" r:id="rId14" imgW="723900" imgH="393700" progId="Equation.DSMT4">
                  <p:embed/>
                </p:oleObj>
              </mc:Choice>
              <mc:Fallback>
                <p:oleObj name="Equation" r:id="rId14" imgW="723900" imgH="393700" progId="Equation.DSMT4">
                  <p:embed/>
                  <p:pic>
                    <p:nvPicPr>
                      <p:cNvPr id="0" name=""/>
                      <p:cNvPicPr/>
                      <p:nvPr/>
                    </p:nvPicPr>
                    <p:blipFill>
                      <a:blip r:embed="rId15"/>
                      <a:stretch>
                        <a:fillRect/>
                      </a:stretch>
                    </p:blipFill>
                    <p:spPr>
                      <a:xfrm>
                        <a:off x="4123242" y="3356992"/>
                        <a:ext cx="1345255" cy="73163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22947448"/>
              </p:ext>
            </p:extLst>
          </p:nvPr>
        </p:nvGraphicFramePr>
        <p:xfrm>
          <a:off x="4134026" y="4304646"/>
          <a:ext cx="4614438" cy="803638"/>
        </p:xfrm>
        <a:graphic>
          <a:graphicData uri="http://schemas.openxmlformats.org/presentationml/2006/ole">
            <mc:AlternateContent xmlns:mc="http://schemas.openxmlformats.org/markup-compatibility/2006">
              <mc:Choice xmlns:v="urn:schemas-microsoft-com:vml" Requires="v">
                <p:oleObj spid="_x0000_s1663" name="Equation" r:id="rId16" imgW="2260600" imgH="393700" progId="Equation.DSMT4">
                  <p:embed/>
                </p:oleObj>
              </mc:Choice>
              <mc:Fallback>
                <p:oleObj name="Equation" r:id="rId16" imgW="2260600" imgH="393700" progId="Equation.DSMT4">
                  <p:embed/>
                  <p:pic>
                    <p:nvPicPr>
                      <p:cNvPr id="0" name=""/>
                      <p:cNvPicPr/>
                      <p:nvPr/>
                    </p:nvPicPr>
                    <p:blipFill>
                      <a:blip r:embed="rId17"/>
                      <a:stretch>
                        <a:fillRect/>
                      </a:stretch>
                    </p:blipFill>
                    <p:spPr>
                      <a:xfrm>
                        <a:off x="4134026" y="4304646"/>
                        <a:ext cx="4614438" cy="803638"/>
                      </a:xfrm>
                      <a:prstGeom prst="rect">
                        <a:avLst/>
                      </a:prstGeom>
                    </p:spPr>
                  </p:pic>
                </p:oleObj>
              </mc:Fallback>
            </mc:AlternateContent>
          </a:graphicData>
        </a:graphic>
      </p:graphicFrame>
    </p:spTree>
    <p:extLst>
      <p:ext uri="{BB962C8B-B14F-4D97-AF65-F5344CB8AC3E}">
        <p14:creationId xmlns:p14="http://schemas.microsoft.com/office/powerpoint/2010/main" val="1744013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Chalkboard" charset="0"/>
                <a:ea typeface="ＭＳ Ｐゴシック" charset="0"/>
                <a:cs typeface="ＭＳ Ｐゴシック" charset="0"/>
              </a:rPr>
              <a:t>Sundaram Grids</a:t>
            </a:r>
          </a:p>
        </p:txBody>
      </p:sp>
      <p:pic>
        <p:nvPicPr>
          <p:cNvPr id="3" name="Picture 2">
            <a:hlinkClick r:id="rId3" action="ppaction://hlinkfile"/>
          </p:cNvPr>
          <p:cNvPicPr>
            <a:picLocks noChangeAspect="1"/>
          </p:cNvPicPr>
          <p:nvPr/>
        </p:nvPicPr>
        <p:blipFill>
          <a:blip r:embed="rId4"/>
          <a:stretch>
            <a:fillRect/>
          </a:stretch>
        </p:blipFill>
        <p:spPr>
          <a:xfrm>
            <a:off x="0" y="836712"/>
            <a:ext cx="9144000" cy="4476997"/>
          </a:xfrm>
          <a:prstGeom prst="rect">
            <a:avLst/>
          </a:prstGeom>
        </p:spPr>
      </p:pic>
      <p:sp>
        <p:nvSpPr>
          <p:cNvPr id="5" name="TextBox 4"/>
          <p:cNvSpPr txBox="1"/>
          <p:nvPr/>
        </p:nvSpPr>
        <p:spPr>
          <a:xfrm>
            <a:off x="395536" y="5517232"/>
            <a:ext cx="8424936" cy="954107"/>
          </a:xfrm>
          <a:prstGeom prst="rect">
            <a:avLst/>
          </a:prstGeom>
          <a:noFill/>
        </p:spPr>
        <p:txBody>
          <a:bodyPr wrap="square" rtlCol="0">
            <a:spAutoFit/>
          </a:bodyPr>
          <a:lstStyle/>
          <a:p>
            <a:r>
              <a:rPr lang="en-GB" b="0" dirty="0">
                <a:solidFill>
                  <a:schemeClr val="bg1">
                    <a:lumMod val="75000"/>
                  </a:schemeClr>
                </a:solidFill>
              </a:rPr>
              <a:t>All rows and columns are arithmetic progressions</a:t>
            </a:r>
          </a:p>
          <a:p>
            <a:r>
              <a:rPr lang="en-GB" b="0" dirty="0">
                <a:solidFill>
                  <a:schemeClr val="bg1">
                    <a:lumMod val="75000"/>
                  </a:schemeClr>
                </a:solidFill>
              </a:rPr>
              <a:t>How many entries do you need to fill out the grid?</a:t>
            </a:r>
          </a:p>
        </p:txBody>
      </p:sp>
      <p:sp>
        <p:nvSpPr>
          <p:cNvPr id="4" name="TextBox 3"/>
          <p:cNvSpPr txBox="1"/>
          <p:nvPr/>
        </p:nvSpPr>
        <p:spPr>
          <a:xfrm>
            <a:off x="827584" y="4437112"/>
            <a:ext cx="504056" cy="523220"/>
          </a:xfrm>
          <a:prstGeom prst="rect">
            <a:avLst/>
          </a:prstGeom>
          <a:noFill/>
        </p:spPr>
        <p:txBody>
          <a:bodyPr wrap="square" rtlCol="0">
            <a:spAutoFit/>
          </a:bodyPr>
          <a:lstStyle/>
          <a:p>
            <a:r>
              <a:rPr lang="en-GB" b="0" dirty="0" smtClean="0">
                <a:solidFill>
                  <a:srgbClr val="000000"/>
                </a:solidFill>
              </a:rPr>
              <a:t>4</a:t>
            </a:r>
            <a:endParaRPr lang="en-GB" b="0" dirty="0">
              <a:solidFill>
                <a:srgbClr val="000000"/>
              </a:solidFill>
            </a:endParaRPr>
          </a:p>
        </p:txBody>
      </p:sp>
      <p:sp>
        <p:nvSpPr>
          <p:cNvPr id="6" name="TextBox 5"/>
          <p:cNvSpPr txBox="1"/>
          <p:nvPr/>
        </p:nvSpPr>
        <p:spPr>
          <a:xfrm>
            <a:off x="2051720" y="4437112"/>
            <a:ext cx="504056" cy="523220"/>
          </a:xfrm>
          <a:prstGeom prst="rect">
            <a:avLst/>
          </a:prstGeom>
          <a:noFill/>
        </p:spPr>
        <p:txBody>
          <a:bodyPr wrap="square" rtlCol="0">
            <a:spAutoFit/>
          </a:bodyPr>
          <a:lstStyle/>
          <a:p>
            <a:r>
              <a:rPr lang="en-GB" b="0" dirty="0">
                <a:solidFill>
                  <a:srgbClr val="000000"/>
                </a:solidFill>
              </a:rPr>
              <a:t>7</a:t>
            </a:r>
          </a:p>
        </p:txBody>
      </p:sp>
      <p:sp>
        <p:nvSpPr>
          <p:cNvPr id="7" name="TextBox 6"/>
          <p:cNvSpPr txBox="1"/>
          <p:nvPr/>
        </p:nvSpPr>
        <p:spPr>
          <a:xfrm>
            <a:off x="827584" y="3933056"/>
            <a:ext cx="504056" cy="523220"/>
          </a:xfrm>
          <a:prstGeom prst="rect">
            <a:avLst/>
          </a:prstGeom>
          <a:noFill/>
        </p:spPr>
        <p:txBody>
          <a:bodyPr wrap="square" rtlCol="0">
            <a:spAutoFit/>
          </a:bodyPr>
          <a:lstStyle/>
          <a:p>
            <a:r>
              <a:rPr lang="en-GB" b="0" dirty="0">
                <a:solidFill>
                  <a:srgbClr val="000000"/>
                </a:solidFill>
              </a:rPr>
              <a:t>7</a:t>
            </a:r>
          </a:p>
        </p:txBody>
      </p:sp>
      <p:sp>
        <p:nvSpPr>
          <p:cNvPr id="8" name="TextBox 7"/>
          <p:cNvSpPr txBox="1"/>
          <p:nvPr/>
        </p:nvSpPr>
        <p:spPr>
          <a:xfrm>
            <a:off x="2051720" y="3933056"/>
            <a:ext cx="504056" cy="523220"/>
          </a:xfrm>
          <a:prstGeom prst="rect">
            <a:avLst/>
          </a:prstGeom>
          <a:noFill/>
        </p:spPr>
        <p:txBody>
          <a:bodyPr wrap="square" rtlCol="0">
            <a:spAutoFit/>
          </a:bodyPr>
          <a:lstStyle/>
          <a:p>
            <a:r>
              <a:rPr lang="en-GB" b="0" dirty="0" smtClean="0">
                <a:solidFill>
                  <a:srgbClr val="000000"/>
                </a:solidFill>
              </a:rPr>
              <a:t>12</a:t>
            </a:r>
            <a:endParaRPr lang="en-GB" b="0" dirty="0">
              <a:solidFill>
                <a:srgbClr val="000000"/>
              </a:solidFill>
            </a:endParaRPr>
          </a:p>
        </p:txBody>
      </p:sp>
      <p:sp>
        <p:nvSpPr>
          <p:cNvPr id="9" name="Rounded Rectangle 8"/>
          <p:cNvSpPr/>
          <p:nvPr/>
        </p:nvSpPr>
        <p:spPr bwMode="auto">
          <a:xfrm>
            <a:off x="107504" y="5373216"/>
            <a:ext cx="8856984" cy="1080120"/>
          </a:xfrm>
          <a:prstGeom prst="roundRect">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dirty="0" smtClean="0">
                <a:solidFill>
                  <a:schemeClr val="tx2"/>
                </a:solidFill>
                <a:latin typeface="Chalkboard" pitchFamily="-111" charset="0"/>
              </a:rPr>
              <a:t>If a</a:t>
            </a:r>
            <a:r>
              <a:rPr kumimoji="0" lang="en-GB" sz="2000" b="0" i="0" u="none" strike="noStrike" cap="none" normalizeH="0" baseline="0" dirty="0" smtClean="0">
                <a:ln>
                  <a:noFill/>
                </a:ln>
                <a:solidFill>
                  <a:schemeClr val="tx2"/>
                </a:solidFill>
                <a:effectLst/>
                <a:latin typeface="Chalkboard" pitchFamily="-111" charset="0"/>
              </a:rPr>
              <a:t> number appears </a:t>
            </a:r>
            <a:r>
              <a:rPr kumimoji="0" lang="en-GB" sz="2000" b="0" i="0" u="none" strike="noStrike" cap="none" normalizeH="0" dirty="0" smtClean="0">
                <a:ln>
                  <a:noFill/>
                </a:ln>
                <a:solidFill>
                  <a:schemeClr val="tx2"/>
                </a:solidFill>
                <a:effectLst/>
                <a:latin typeface="Chalkboard" pitchFamily="-111" charset="0"/>
              </a:rPr>
              <a:t>in this grid (extended to the right and up) then</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dirty="0" smtClean="0">
                <a:ln>
                  <a:noFill/>
                </a:ln>
                <a:solidFill>
                  <a:schemeClr val="tx2"/>
                </a:solidFill>
                <a:effectLst/>
                <a:latin typeface="Chalkboard" pitchFamily="-111" charset="0"/>
              </a:rPr>
              <a:t>doubling it and adding 1 </a:t>
            </a:r>
          </a:p>
          <a:p>
            <a:pPr marL="0" marR="0" indent="0" algn="ctr" defTabSz="914400" rtl="0" eaLnBrk="0" fontAlgn="base" latinLnBrk="0" hangingPunct="0">
              <a:lnSpc>
                <a:spcPct val="100000"/>
              </a:lnSpc>
              <a:spcBef>
                <a:spcPct val="0"/>
              </a:spcBef>
              <a:spcAft>
                <a:spcPct val="0"/>
              </a:spcAft>
              <a:buClrTx/>
              <a:buSzTx/>
              <a:buFontTx/>
              <a:buNone/>
              <a:tabLst/>
            </a:pPr>
            <a:r>
              <a:rPr lang="en-GB" sz="2000" b="0" dirty="0">
                <a:solidFill>
                  <a:schemeClr val="tx2"/>
                </a:solidFill>
                <a:latin typeface="Chalkboard" pitchFamily="-111" charset="0"/>
              </a:rPr>
              <a:t>g</a:t>
            </a:r>
            <a:r>
              <a:rPr kumimoji="0" lang="en-GB" sz="2000" b="0" i="0" u="none" strike="noStrike" cap="none" normalizeH="0" dirty="0" smtClean="0">
                <a:ln>
                  <a:noFill/>
                </a:ln>
                <a:solidFill>
                  <a:schemeClr val="tx2"/>
                </a:solidFill>
                <a:effectLst/>
                <a:latin typeface="Chalkboard" pitchFamily="-111" charset="0"/>
              </a:rPr>
              <a:t>ives a composite number.</a:t>
            </a:r>
            <a:endParaRPr kumimoji="0" lang="en-GB" sz="2000" b="0" i="0" u="none" strike="noStrike" cap="none" normalizeH="0" baseline="0" dirty="0">
              <a:ln>
                <a:noFill/>
              </a:ln>
              <a:solidFill>
                <a:schemeClr val="tx2"/>
              </a:solidFill>
              <a:effectLst/>
              <a:latin typeface="Chalkboard" pitchFamily="-111" charset="0"/>
            </a:endParaRPr>
          </a:p>
        </p:txBody>
      </p:sp>
    </p:spTree>
    <p:extLst>
      <p:ext uri="{BB962C8B-B14F-4D97-AF65-F5344CB8AC3E}">
        <p14:creationId xmlns:p14="http://schemas.microsoft.com/office/powerpoint/2010/main" val="1360781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Related Polygons</a:t>
            </a:r>
            <a:endParaRPr lang="en-GB" dirty="0"/>
          </a:p>
        </p:txBody>
      </p:sp>
      <p:pic>
        <p:nvPicPr>
          <p:cNvPr id="3" name="Square &amp; Triang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0919" y="764704"/>
            <a:ext cx="7619513" cy="5760640"/>
          </a:xfrm>
          <a:prstGeom prst="rect">
            <a:avLst/>
          </a:prstGeom>
        </p:spPr>
      </p:pic>
    </p:spTree>
    <p:extLst>
      <p:ext uri="{BB962C8B-B14F-4D97-AF65-F5344CB8AC3E}">
        <p14:creationId xmlns:p14="http://schemas.microsoft.com/office/powerpoint/2010/main" val="19880192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Secret Places</a:t>
            </a:r>
          </a:p>
        </p:txBody>
      </p:sp>
      <p:sp>
        <p:nvSpPr>
          <p:cNvPr id="3" name="Content Placeholder 2"/>
          <p:cNvSpPr>
            <a:spLocks noGrp="1"/>
          </p:cNvSpPr>
          <p:nvPr>
            <p:ph idx="1"/>
          </p:nvPr>
        </p:nvSpPr>
        <p:spPr>
          <a:xfrm>
            <a:off x="179512" y="1114400"/>
            <a:ext cx="4968552" cy="4114800"/>
          </a:xfrm>
        </p:spPr>
        <p:txBody>
          <a:bodyPr>
            <a:normAutofit fontScale="92500"/>
          </a:bodyPr>
          <a:lstStyle/>
          <a:p>
            <a:r>
              <a:rPr lang="en-GB"/>
              <a:t>One of these five places has been chosen secretly. </a:t>
            </a:r>
          </a:p>
          <a:p>
            <a:r>
              <a:rPr lang="en-GB"/>
              <a:t>You can get information by clicking on the numbers.</a:t>
            </a:r>
          </a:p>
          <a:p>
            <a:r>
              <a:rPr lang="en-GB"/>
              <a:t>If the place where you click is the secret place, or next to the secret place, it will go red (hot), otherwise it will go blue (cold).</a:t>
            </a:r>
          </a:p>
          <a:p>
            <a:r>
              <a:rPr lang="en-GB"/>
              <a:t>How few clicks can you make and be certain of finding the secret place?</a:t>
            </a:r>
          </a:p>
        </p:txBody>
      </p:sp>
      <p:pic>
        <p:nvPicPr>
          <p:cNvPr id="31" name="Picture 30">
            <a:hlinkClick r:id="rId2" action="ppaction://hlinkfile"/>
          </p:cNvPr>
          <p:cNvPicPr>
            <a:picLocks noChangeAspect="1"/>
          </p:cNvPicPr>
          <p:nvPr/>
        </p:nvPicPr>
        <p:blipFill>
          <a:blip r:embed="rId3"/>
          <a:stretch>
            <a:fillRect/>
          </a:stretch>
        </p:blipFill>
        <p:spPr>
          <a:xfrm>
            <a:off x="5220072" y="1196752"/>
            <a:ext cx="3626124" cy="3543920"/>
          </a:xfrm>
          <a:prstGeom prst="rect">
            <a:avLst/>
          </a:prstGeom>
        </p:spPr>
      </p:pic>
      <p:sp>
        <p:nvSpPr>
          <p:cNvPr id="4" name="Rounded Rectangle 3"/>
          <p:cNvSpPr/>
          <p:nvPr/>
        </p:nvSpPr>
        <p:spPr bwMode="auto">
          <a:xfrm>
            <a:off x="5436096" y="5229200"/>
            <a:ext cx="3168352" cy="936104"/>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rgbClr val="0D0D0D"/>
                </a:solidFill>
                <a:latin typeface="Chalkboard" pitchFamily="-111" charset="0"/>
              </a:rPr>
              <a:t>Can you always find it in 2 clicks? </a:t>
            </a:r>
            <a:endParaRPr kumimoji="0" lang="en-GB" sz="2000" b="0" i="0" u="none" strike="noStrike" cap="none" normalizeH="0" baseline="0">
              <a:ln>
                <a:noFill/>
              </a:ln>
              <a:solidFill>
                <a:srgbClr val="0D0D0D"/>
              </a:solidFill>
              <a:effectLst/>
              <a:latin typeface="Chalkboard" pitchFamily="-111" charset="0"/>
            </a:endParaRPr>
          </a:p>
        </p:txBody>
      </p:sp>
    </p:spTree>
    <p:extLst>
      <p:ext uri="{BB962C8B-B14F-4D97-AF65-F5344CB8AC3E}">
        <p14:creationId xmlns:p14="http://schemas.microsoft.com/office/powerpoint/2010/main" val="2093246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Vertical Scroll 5"/>
          <p:cNvSpPr>
            <a:spLocks noChangeArrowheads="1"/>
          </p:cNvSpPr>
          <p:nvPr/>
        </p:nvSpPr>
        <p:spPr bwMode="auto">
          <a:xfrm>
            <a:off x="4499992" y="332656"/>
            <a:ext cx="4419600" cy="3960440"/>
          </a:xfrm>
          <a:prstGeom prst="verticalScroll">
            <a:avLst>
              <a:gd name="adj" fmla="val 4750"/>
            </a:avLst>
          </a:prstGeom>
          <a:solidFill>
            <a:srgbClr val="008B00"/>
          </a:solidFill>
          <a:ln w="9525">
            <a:solidFill>
              <a:schemeClr val="tx1"/>
            </a:solidFill>
            <a:round/>
            <a:headEnd/>
            <a:tailEnd/>
          </a:ln>
        </p:spPr>
        <p:txBody>
          <a:bodyPr/>
          <a:lstStyle/>
          <a:p>
            <a:endParaRPr lang="en-GB" altLang="ko-KR"/>
          </a:p>
        </p:txBody>
      </p:sp>
      <p:sp>
        <p:nvSpPr>
          <p:cNvPr id="2" name="Title 1"/>
          <p:cNvSpPr>
            <a:spLocks noGrp="1"/>
          </p:cNvSpPr>
          <p:nvPr>
            <p:ph type="title"/>
          </p:nvPr>
        </p:nvSpPr>
        <p:spPr/>
        <p:txBody>
          <a:bodyPr/>
          <a:lstStyle/>
          <a:p>
            <a:r>
              <a:rPr lang="en-GB"/>
              <a:t>Frameworks</a:t>
            </a:r>
          </a:p>
        </p:txBody>
      </p:sp>
      <p:pic>
        <p:nvPicPr>
          <p:cNvPr id="5" name="Picture 5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6712"/>
            <a:ext cx="37211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2000" y="620688"/>
            <a:ext cx="4429125" cy="830997"/>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algn="ctr" eaLnBrk="1" hangingPunct="1">
              <a:defRPr/>
            </a:pPr>
            <a:r>
              <a:rPr lang="en-GB" altLang="ko-KR" sz="2400" b="0" smtClean="0">
                <a:solidFill>
                  <a:schemeClr val="tx2"/>
                </a:solidFill>
              </a:rPr>
              <a:t>Doing – Talking – Recording</a:t>
            </a:r>
            <a:br>
              <a:rPr lang="en-GB" altLang="ko-KR" sz="2400" b="0" smtClean="0">
                <a:solidFill>
                  <a:schemeClr val="tx2"/>
                </a:solidFill>
              </a:rPr>
            </a:br>
            <a:r>
              <a:rPr lang="en-GB" altLang="ko-KR" sz="2400" b="0" smtClean="0">
                <a:solidFill>
                  <a:schemeClr val="tx2"/>
                </a:solidFill>
              </a:rPr>
              <a:t>(DTR)</a:t>
            </a:r>
          </a:p>
        </p:txBody>
      </p:sp>
      <p:sp>
        <p:nvSpPr>
          <p:cNvPr id="7" name="TextBox 6"/>
          <p:cNvSpPr txBox="1"/>
          <p:nvPr/>
        </p:nvSpPr>
        <p:spPr>
          <a:xfrm>
            <a:off x="4499992" y="3255367"/>
            <a:ext cx="4429125" cy="830997"/>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algn="ctr" eaLnBrk="1" hangingPunct="1">
              <a:defRPr/>
            </a:pPr>
            <a:r>
              <a:rPr lang="en-GB" altLang="ko-KR" sz="2400" b="0" smtClean="0">
                <a:solidFill>
                  <a:schemeClr val="tx2"/>
                </a:solidFill>
              </a:rPr>
              <a:t>Enactive – Iconic – Symbolic</a:t>
            </a:r>
            <a:br>
              <a:rPr lang="en-GB" altLang="ko-KR" sz="2400" b="0" smtClean="0">
                <a:solidFill>
                  <a:schemeClr val="tx2"/>
                </a:solidFill>
              </a:rPr>
            </a:br>
            <a:r>
              <a:rPr lang="en-GB" altLang="ko-KR" sz="2400" b="0" smtClean="0">
                <a:solidFill>
                  <a:schemeClr val="tx2"/>
                </a:solidFill>
              </a:rPr>
              <a:t>(EIS)</a:t>
            </a:r>
          </a:p>
        </p:txBody>
      </p:sp>
      <p:sp>
        <p:nvSpPr>
          <p:cNvPr id="8" name="TextBox 7"/>
          <p:cNvSpPr txBox="1"/>
          <p:nvPr/>
        </p:nvSpPr>
        <p:spPr>
          <a:xfrm>
            <a:off x="4572000" y="2319263"/>
            <a:ext cx="4429125" cy="830997"/>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algn="ctr" eaLnBrk="1" hangingPunct="1">
              <a:defRPr/>
            </a:pPr>
            <a:r>
              <a:rPr lang="en-GB" altLang="ko-KR" sz="2400" b="0" smtClean="0">
                <a:solidFill>
                  <a:schemeClr val="tx2"/>
                </a:solidFill>
              </a:rPr>
              <a:t>See – Experience – Master</a:t>
            </a:r>
            <a:br>
              <a:rPr lang="en-GB" altLang="ko-KR" sz="2400" b="0" smtClean="0">
                <a:solidFill>
                  <a:schemeClr val="tx2"/>
                </a:solidFill>
              </a:rPr>
            </a:br>
            <a:r>
              <a:rPr lang="en-GB" altLang="ko-KR" sz="2400" b="0" smtClean="0">
                <a:solidFill>
                  <a:schemeClr val="tx2"/>
                </a:solidFill>
              </a:rPr>
              <a:t>(SEM)</a:t>
            </a:r>
          </a:p>
        </p:txBody>
      </p:sp>
      <p:sp>
        <p:nvSpPr>
          <p:cNvPr id="9" name="TextBox 8"/>
          <p:cNvSpPr txBox="1"/>
          <p:nvPr/>
        </p:nvSpPr>
        <p:spPr>
          <a:xfrm>
            <a:off x="4572000" y="1671191"/>
            <a:ext cx="4429125" cy="461665"/>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algn="ctr" eaLnBrk="1" hangingPunct="1">
              <a:defRPr/>
            </a:pPr>
            <a:r>
              <a:rPr lang="en-GB" altLang="ko-KR" sz="2400" b="0" smtClean="0">
                <a:solidFill>
                  <a:schemeClr val="tx2"/>
                </a:solidFill>
              </a:rPr>
              <a:t>(MGA)</a:t>
            </a:r>
          </a:p>
        </p:txBody>
      </p:sp>
      <p:sp>
        <p:nvSpPr>
          <p:cNvPr id="10" name="TextBox 9"/>
          <p:cNvSpPr txBox="1"/>
          <p:nvPr/>
        </p:nvSpPr>
        <p:spPr>
          <a:xfrm>
            <a:off x="4427984" y="5027692"/>
            <a:ext cx="4682645" cy="1569660"/>
          </a:xfrm>
          <a:prstGeom prst="rect">
            <a:avLst/>
          </a:prstGeom>
          <a:solidFill>
            <a:schemeClr val="bg1">
              <a:lumMod val="75000"/>
            </a:schemeClr>
          </a:solidFill>
        </p:spPr>
        <p:txBody>
          <a:bodyPr wrap="square">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algn="ctr" eaLnBrk="1" hangingPunct="1">
              <a:defRPr/>
            </a:pPr>
            <a:r>
              <a:rPr lang="en-GB" altLang="ko-KR" sz="2400" b="0" dirty="0" smtClean="0">
                <a:solidFill>
                  <a:srgbClr val="FFFF00"/>
                </a:solidFill>
                <a:effectLst>
                  <a:outerShdw blurRad="50800" dist="38100" dir="2700000" algn="tl" rotWithShape="0">
                    <a:srgbClr val="000000">
                      <a:alpha val="43000"/>
                    </a:srgbClr>
                  </a:outerShdw>
                </a:effectLst>
              </a:rPr>
              <a:t>Specialise … </a:t>
            </a:r>
            <a:br>
              <a:rPr lang="en-GB" altLang="ko-KR" sz="2400" b="0" dirty="0" smtClean="0">
                <a:solidFill>
                  <a:srgbClr val="FFFF00"/>
                </a:solidFill>
                <a:effectLst>
                  <a:outerShdw blurRad="50800" dist="38100" dir="2700000" algn="tl" rotWithShape="0">
                    <a:srgbClr val="000000">
                      <a:alpha val="43000"/>
                    </a:srgbClr>
                  </a:outerShdw>
                </a:effectLst>
              </a:rPr>
            </a:br>
            <a:r>
              <a:rPr lang="en-GB" altLang="ko-KR" sz="2400" b="0" dirty="0" smtClean="0">
                <a:solidFill>
                  <a:srgbClr val="FFFF00"/>
                </a:solidFill>
                <a:effectLst>
                  <a:outerShdw blurRad="50800" dist="38100" dir="2700000" algn="tl" rotWithShape="0">
                    <a:srgbClr val="000000">
                      <a:alpha val="43000"/>
                    </a:srgbClr>
                  </a:outerShdw>
                </a:effectLst>
              </a:rPr>
              <a:t>in order to locate structural relationships …</a:t>
            </a:r>
          </a:p>
          <a:p>
            <a:pPr algn="ctr" eaLnBrk="1" hangingPunct="1">
              <a:defRPr/>
            </a:pPr>
            <a:r>
              <a:rPr lang="en-GB" altLang="ko-KR" sz="2400" b="0" dirty="0">
                <a:solidFill>
                  <a:srgbClr val="FFFF00"/>
                </a:solidFill>
                <a:effectLst>
                  <a:outerShdw blurRad="50800" dist="38100" dir="2700000" algn="tl" rotWithShape="0">
                    <a:srgbClr val="000000">
                      <a:alpha val="43000"/>
                    </a:srgbClr>
                  </a:outerShdw>
                </a:effectLst>
              </a:rPr>
              <a:t>then re-Generalise for yourself</a:t>
            </a:r>
            <a:endParaRPr lang="en-GB" altLang="ko-KR" sz="2400" b="0" dirty="0" smtClean="0">
              <a:solidFill>
                <a:srgbClr val="FFFF00"/>
              </a:solidFill>
              <a:effectLst>
                <a:outerShdw blurRad="50800" dist="38100" dir="2700000" algn="tl" rotWithShape="0">
                  <a:srgbClr val="000000">
                    <a:alpha val="43000"/>
                  </a:srgbClr>
                </a:outerShdw>
              </a:effectLst>
            </a:endParaRPr>
          </a:p>
        </p:txBody>
      </p:sp>
      <p:sp>
        <p:nvSpPr>
          <p:cNvPr id="13" name="Rectangle 12"/>
          <p:cNvSpPr/>
          <p:nvPr/>
        </p:nvSpPr>
        <p:spPr>
          <a:xfrm>
            <a:off x="570229" y="5589240"/>
            <a:ext cx="2982615" cy="523220"/>
          </a:xfrm>
          <a:prstGeom prst="rect">
            <a:avLst/>
          </a:prstGeom>
          <a:solidFill>
            <a:schemeClr val="tx1">
              <a:lumMod val="20000"/>
              <a:lumOff val="80000"/>
            </a:schemeClr>
          </a:solidFill>
        </p:spPr>
        <p:txBody>
          <a:bodyPr wrap="none">
            <a:spAutoFit/>
          </a:bodyPr>
          <a:lstStyle/>
          <a:p>
            <a:pPr algn="ctr" eaLnBrk="1" hangingPunct="1">
              <a:defRPr/>
            </a:pPr>
            <a:r>
              <a:rPr lang="en-GB" altLang="ko-KR" b="0" dirty="0">
                <a:solidFill>
                  <a:srgbClr val="FF0000"/>
                </a:solidFill>
              </a:rPr>
              <a:t>What do I know?</a:t>
            </a:r>
          </a:p>
        </p:txBody>
      </p:sp>
      <p:sp>
        <p:nvSpPr>
          <p:cNvPr id="14" name="Rectangle 13"/>
          <p:cNvSpPr/>
          <p:nvPr/>
        </p:nvSpPr>
        <p:spPr>
          <a:xfrm>
            <a:off x="1195822" y="6093296"/>
            <a:ext cx="2944130" cy="523220"/>
          </a:xfrm>
          <a:prstGeom prst="rect">
            <a:avLst/>
          </a:prstGeom>
          <a:solidFill>
            <a:schemeClr val="tx1">
              <a:lumMod val="20000"/>
              <a:lumOff val="80000"/>
            </a:schemeClr>
          </a:solidFill>
        </p:spPr>
        <p:txBody>
          <a:bodyPr wrap="none">
            <a:spAutoFit/>
          </a:bodyPr>
          <a:lstStyle/>
          <a:p>
            <a:pPr algn="ctr" eaLnBrk="1" hangingPunct="1">
              <a:defRPr/>
            </a:pPr>
            <a:r>
              <a:rPr lang="en-GB" altLang="ko-KR" b="0">
                <a:solidFill>
                  <a:srgbClr val="FF0000"/>
                </a:solidFill>
              </a:rPr>
              <a:t>What do I want?</a:t>
            </a:r>
          </a:p>
        </p:txBody>
      </p:sp>
      <p:sp>
        <p:nvSpPr>
          <p:cNvPr id="11" name="Rectangle 10"/>
          <p:cNvSpPr/>
          <p:nvPr/>
        </p:nvSpPr>
        <p:spPr>
          <a:xfrm>
            <a:off x="3444222" y="5445224"/>
            <a:ext cx="1271794" cy="523220"/>
          </a:xfrm>
          <a:prstGeom prst="rect">
            <a:avLst/>
          </a:prstGeom>
          <a:solidFill>
            <a:srgbClr val="FFFF00"/>
          </a:solidFill>
        </p:spPr>
        <p:txBody>
          <a:bodyPr wrap="none">
            <a:spAutoFit/>
          </a:bodyPr>
          <a:lstStyle/>
          <a:p>
            <a:pPr algn="ctr" eaLnBrk="1" hangingPunct="1">
              <a:defRPr/>
            </a:pPr>
            <a:r>
              <a:rPr lang="en-GB" altLang="ko-KR" b="0" dirty="0">
                <a:solidFill>
                  <a:srgbClr val="FF0000"/>
                </a:solidFill>
              </a:rPr>
              <a:t>Stuck?</a:t>
            </a:r>
          </a:p>
        </p:txBody>
      </p:sp>
    </p:spTree>
    <p:extLst>
      <p:ext uri="{BB962C8B-B14F-4D97-AF65-F5344CB8AC3E}">
        <p14:creationId xmlns:p14="http://schemas.microsoft.com/office/powerpoint/2010/main" val="2028195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3" grpId="0" animBg="1"/>
      <p:bldP spid="14"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Mathematical Thinking</a:t>
            </a:r>
          </a:p>
        </p:txBody>
      </p:sp>
      <p:sp>
        <p:nvSpPr>
          <p:cNvPr id="3" name="Content Placeholder 2"/>
          <p:cNvSpPr>
            <a:spLocks noGrp="1"/>
          </p:cNvSpPr>
          <p:nvPr>
            <p:ph idx="1"/>
          </p:nvPr>
        </p:nvSpPr>
        <p:spPr/>
        <p:txBody>
          <a:bodyPr/>
          <a:lstStyle/>
          <a:p>
            <a:r>
              <a:rPr lang="en-GB" dirty="0"/>
              <a:t>How </a:t>
            </a:r>
            <a:r>
              <a:rPr lang="en-GB" dirty="0" smtClean="0"/>
              <a:t>might you describe </a:t>
            </a:r>
            <a:r>
              <a:rPr lang="en-GB" dirty="0"/>
              <a:t>the mathematical thinking you have done so far today?</a:t>
            </a:r>
          </a:p>
          <a:p>
            <a:r>
              <a:rPr lang="en-GB" dirty="0"/>
              <a:t>How could you incorporate that into students</a:t>
            </a:r>
            <a:r>
              <a:rPr lang="en-GB" dirty="0" smtClean="0"/>
              <a:t>’ </a:t>
            </a:r>
            <a:r>
              <a:rPr lang="en-GB" dirty="0"/>
              <a:t>learning</a:t>
            </a:r>
            <a:r>
              <a:rPr lang="en-GB" dirty="0" smtClean="0"/>
              <a:t>?</a:t>
            </a:r>
          </a:p>
          <a:p>
            <a:r>
              <a:rPr lang="en-GB" dirty="0" smtClean="0"/>
              <a:t>What have you been attending to:</a:t>
            </a:r>
          </a:p>
          <a:p>
            <a:pPr lvl="1"/>
            <a:r>
              <a:rPr lang="en-GB" dirty="0" smtClean="0"/>
              <a:t>Results?</a:t>
            </a:r>
          </a:p>
          <a:p>
            <a:pPr lvl="1"/>
            <a:r>
              <a:rPr lang="en-GB" dirty="0" smtClean="0"/>
              <a:t>Actions?</a:t>
            </a:r>
          </a:p>
          <a:p>
            <a:pPr lvl="1"/>
            <a:r>
              <a:rPr lang="en-GB" dirty="0" smtClean="0"/>
              <a:t>Effectiveness of actions?</a:t>
            </a:r>
          </a:p>
          <a:p>
            <a:pPr lvl="1"/>
            <a:r>
              <a:rPr lang="en-GB" dirty="0" smtClean="0"/>
              <a:t>Where effective actions came from or how they arose?</a:t>
            </a:r>
          </a:p>
          <a:p>
            <a:pPr lvl="1"/>
            <a:r>
              <a:rPr lang="en-GB" dirty="0" smtClean="0"/>
              <a:t>What you could make use of in the future?</a:t>
            </a:r>
            <a:endParaRPr lang="en-GB" dirty="0"/>
          </a:p>
        </p:txBody>
      </p:sp>
    </p:spTree>
    <p:extLst>
      <p:ext uri="{BB962C8B-B14F-4D97-AF65-F5344CB8AC3E}">
        <p14:creationId xmlns:p14="http://schemas.microsoft.com/office/powerpoint/2010/main" val="9925698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Towards Mastery</a:t>
            </a:r>
            <a:endParaRPr lang="en-GB" dirty="0"/>
          </a:p>
        </p:txBody>
      </p:sp>
      <p:sp>
        <p:nvSpPr>
          <p:cNvPr id="3" name="Content Placeholder 2"/>
          <p:cNvSpPr>
            <a:spLocks noGrp="1"/>
          </p:cNvSpPr>
          <p:nvPr>
            <p:ph idx="1"/>
          </p:nvPr>
        </p:nvSpPr>
        <p:spPr/>
        <p:txBody>
          <a:bodyPr/>
          <a:lstStyle/>
          <a:p>
            <a:r>
              <a:rPr lang="en-GB" dirty="0" smtClean="0"/>
              <a:t>“Man’s reach must exceed his grasp,</a:t>
            </a:r>
            <a:br>
              <a:rPr lang="en-GB" dirty="0" smtClean="0"/>
            </a:br>
            <a:r>
              <a:rPr lang="en-GB" dirty="0" smtClean="0"/>
              <a:t>or what’s a heaven for?” </a:t>
            </a:r>
            <a:br>
              <a:rPr lang="en-GB" dirty="0" smtClean="0"/>
            </a:br>
            <a:r>
              <a:rPr lang="en-GB" dirty="0" smtClean="0"/>
              <a:t>				     </a:t>
            </a:r>
            <a:r>
              <a:rPr lang="en-GB" sz="1800" dirty="0" smtClean="0">
                <a:solidFill>
                  <a:srgbClr val="000000"/>
                </a:solidFill>
              </a:rPr>
              <a:t>[Robert Browning: Andrea Del </a:t>
            </a:r>
            <a:r>
              <a:rPr lang="en-GB" sz="1800" dirty="0" err="1" smtClean="0">
                <a:solidFill>
                  <a:srgbClr val="000000"/>
                </a:solidFill>
              </a:rPr>
              <a:t>Sarto</a:t>
            </a:r>
            <a:r>
              <a:rPr lang="en-GB" sz="1800" dirty="0" smtClean="0">
                <a:solidFill>
                  <a:srgbClr val="000000"/>
                </a:solidFill>
              </a:rPr>
              <a:t>]</a:t>
            </a:r>
          </a:p>
          <a:p>
            <a:r>
              <a:rPr lang="en-GB" dirty="0" smtClean="0"/>
              <a:t>Mastery is an ideal, something to reach for;</a:t>
            </a:r>
            <a:br>
              <a:rPr lang="en-GB" dirty="0" smtClean="0"/>
            </a:br>
            <a:r>
              <a:rPr lang="en-GB" dirty="0" smtClean="0"/>
              <a:t>an on going developmental process, never completed</a:t>
            </a:r>
          </a:p>
          <a:p>
            <a:r>
              <a:rPr lang="en-GB" dirty="0" smtClean="0"/>
              <a:t>There are strategies for deepening appreciation and comprehension of concepts by</a:t>
            </a:r>
          </a:p>
          <a:p>
            <a:pPr lvl="1"/>
            <a:r>
              <a:rPr lang="en-GB" dirty="0" smtClean="0"/>
              <a:t>Enriching example spaces and methods of example construction</a:t>
            </a:r>
          </a:p>
          <a:p>
            <a:pPr lvl="1"/>
            <a:r>
              <a:rPr lang="en-GB" dirty="0" smtClean="0"/>
              <a:t>Refining personal narratives</a:t>
            </a:r>
          </a:p>
          <a:p>
            <a:pPr lvl="1"/>
            <a:r>
              <a:rPr lang="en-GB" dirty="0" smtClean="0"/>
              <a:t>Extending connections</a:t>
            </a:r>
          </a:p>
          <a:p>
            <a:r>
              <a:rPr lang="en-GB" dirty="0" smtClean="0"/>
              <a:t>There are ways to gain procedural facility by</a:t>
            </a:r>
          </a:p>
          <a:p>
            <a:pPr lvl="1"/>
            <a:r>
              <a:rPr lang="en-GB" dirty="0" smtClean="0"/>
              <a:t>Engaging in tasks in which the learner constructs and works examples for themselves in exploration</a:t>
            </a:r>
          </a:p>
        </p:txBody>
      </p:sp>
    </p:spTree>
    <p:extLst>
      <p:ext uri="{BB962C8B-B14F-4D97-AF65-F5344CB8AC3E}">
        <p14:creationId xmlns:p14="http://schemas.microsoft.com/office/powerpoint/2010/main" val="26949897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Everyone on the Same Topic</a:t>
            </a:r>
            <a:endParaRPr lang="en-GB" dirty="0"/>
          </a:p>
        </p:txBody>
      </p:sp>
      <p:sp>
        <p:nvSpPr>
          <p:cNvPr id="3" name="Content Placeholder 2"/>
          <p:cNvSpPr>
            <a:spLocks noGrp="1"/>
          </p:cNvSpPr>
          <p:nvPr>
            <p:ph idx="1"/>
          </p:nvPr>
        </p:nvSpPr>
        <p:spPr/>
        <p:txBody>
          <a:bodyPr/>
          <a:lstStyle/>
          <a:p>
            <a:r>
              <a:rPr lang="en-GB" dirty="0" smtClean="0"/>
              <a:t>Didactic Contract</a:t>
            </a:r>
          </a:p>
          <a:p>
            <a:pPr lvl="1"/>
            <a:r>
              <a:rPr lang="en-GB" dirty="0" smtClean="0"/>
              <a:t>Displaying ways in which learners can </a:t>
            </a:r>
            <a:r>
              <a:rPr lang="en-GB" dirty="0" err="1" smtClean="0"/>
              <a:t>complexify</a:t>
            </a:r>
            <a:r>
              <a:rPr lang="en-GB" dirty="0" smtClean="0"/>
              <a:t>, vary and extend for themselves</a:t>
            </a:r>
          </a:p>
          <a:p>
            <a:pPr lvl="1"/>
            <a:r>
              <a:rPr lang="en-GB" dirty="0" smtClean="0"/>
              <a:t>Doing &amp; Undoing</a:t>
            </a:r>
          </a:p>
          <a:p>
            <a:pPr lvl="1"/>
            <a:r>
              <a:rPr lang="en-GB" dirty="0" smtClean="0"/>
              <a:t>Extending &amp; Varying</a:t>
            </a:r>
          </a:p>
          <a:p>
            <a:r>
              <a:rPr lang="en-GB" dirty="0" smtClean="0"/>
              <a:t>Providing tasks that inspire and provoke mathematical thinking</a:t>
            </a:r>
          </a:p>
          <a:p>
            <a:pPr lvl="1"/>
            <a:r>
              <a:rPr lang="en-GB" dirty="0" smtClean="0"/>
              <a:t>Learner constructed examples for a purpose</a:t>
            </a:r>
          </a:p>
          <a:p>
            <a:pPr lvl="1"/>
            <a:r>
              <a:rPr lang="en-GB" dirty="0" smtClean="0"/>
              <a:t>Making ‘real’ through mental imagery, through posing own questions, through situations in the material world.</a:t>
            </a:r>
          </a:p>
          <a:p>
            <a:r>
              <a:rPr lang="en-GB" dirty="0" smtClean="0"/>
              <a:t>More about learner confidence and trust than about ‘material world applications’</a:t>
            </a:r>
            <a:endParaRPr lang="en-GB" dirty="0"/>
          </a:p>
        </p:txBody>
      </p:sp>
    </p:spTree>
    <p:extLst>
      <p:ext uri="{BB962C8B-B14F-4D97-AF65-F5344CB8AC3E}">
        <p14:creationId xmlns:p14="http://schemas.microsoft.com/office/powerpoint/2010/main" val="10618378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Reflection as Self-Explanation</a:t>
            </a:r>
          </a:p>
        </p:txBody>
      </p:sp>
      <p:sp>
        <p:nvSpPr>
          <p:cNvPr id="3" name="Content Placeholder 2"/>
          <p:cNvSpPr>
            <a:spLocks noGrp="1"/>
          </p:cNvSpPr>
          <p:nvPr>
            <p:ph idx="1"/>
          </p:nvPr>
        </p:nvSpPr>
        <p:spPr>
          <a:xfrm>
            <a:off x="323528" y="908720"/>
            <a:ext cx="8496944" cy="1728192"/>
          </a:xfrm>
        </p:spPr>
        <p:txBody>
          <a:bodyPr/>
          <a:lstStyle/>
          <a:p>
            <a:r>
              <a:rPr lang="en-GB" dirty="0"/>
              <a:t>What struck you during this session?</a:t>
            </a:r>
          </a:p>
          <a:p>
            <a:r>
              <a:rPr lang="en-GB" dirty="0"/>
              <a:t>What for you were the main points (cognition)?</a:t>
            </a:r>
          </a:p>
          <a:p>
            <a:r>
              <a:rPr lang="en-GB" dirty="0"/>
              <a:t>What were the dominant emotions evoked? (affect)?</a:t>
            </a:r>
          </a:p>
          <a:p>
            <a:r>
              <a:rPr lang="en-GB" dirty="0"/>
              <a:t>What actions might you want to pursue further? (Awareness)</a:t>
            </a:r>
          </a:p>
        </p:txBody>
      </p:sp>
    </p:spTree>
    <p:extLst>
      <p:ext uri="{BB962C8B-B14F-4D97-AF65-F5344CB8AC3E}">
        <p14:creationId xmlns:p14="http://schemas.microsoft.com/office/powerpoint/2010/main" val="31756557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Conjectures</a:t>
            </a:r>
            <a:endParaRPr lang="en-GB" dirty="0"/>
          </a:p>
        </p:txBody>
      </p:sp>
      <p:sp>
        <p:nvSpPr>
          <p:cNvPr id="3" name="Content Placeholder 2"/>
          <p:cNvSpPr>
            <a:spLocks noGrp="1"/>
          </p:cNvSpPr>
          <p:nvPr>
            <p:ph idx="1"/>
          </p:nvPr>
        </p:nvSpPr>
        <p:spPr>
          <a:xfrm>
            <a:off x="179512" y="1052736"/>
            <a:ext cx="8784976" cy="5328592"/>
          </a:xfrm>
        </p:spPr>
        <p:txBody>
          <a:bodyPr/>
          <a:lstStyle/>
          <a:p>
            <a:r>
              <a:rPr lang="en-GB" dirty="0" smtClean="0"/>
              <a:t>Mastery</a:t>
            </a:r>
          </a:p>
          <a:p>
            <a:pPr lvl="1"/>
            <a:r>
              <a:rPr lang="en-GB" dirty="0" smtClean="0"/>
              <a:t>What ‘things’ have you mastered so far in your life?</a:t>
            </a:r>
          </a:p>
          <a:p>
            <a:pPr lvl="1"/>
            <a:r>
              <a:rPr lang="en-GB" dirty="0" smtClean="0"/>
              <a:t>No possible surprises?</a:t>
            </a:r>
          </a:p>
          <a:p>
            <a:r>
              <a:rPr lang="en-GB" dirty="0" smtClean="0"/>
              <a:t>Mastery as a direction</a:t>
            </a:r>
          </a:p>
          <a:p>
            <a:pPr lvl="1"/>
            <a:r>
              <a:rPr lang="en-GB" dirty="0" smtClean="0"/>
              <a:t>“Man’s reach must exceed his grasp, or what’s a heaven for?”</a:t>
            </a:r>
            <a:br>
              <a:rPr lang="en-GB" dirty="0" smtClean="0"/>
            </a:br>
            <a:r>
              <a:rPr lang="en-GB" dirty="0" smtClean="0"/>
              <a:t>					(Robert Browning: Andrea del </a:t>
            </a:r>
            <a:r>
              <a:rPr lang="en-GB" dirty="0" err="1"/>
              <a:t>S</a:t>
            </a:r>
            <a:r>
              <a:rPr lang="en-GB" dirty="0" err="1" smtClean="0"/>
              <a:t>arto</a:t>
            </a:r>
            <a:r>
              <a:rPr lang="en-GB" dirty="0" smtClean="0"/>
              <a:t>)</a:t>
            </a:r>
          </a:p>
          <a:p>
            <a:r>
              <a:rPr lang="en-GB" dirty="0" smtClean="0"/>
              <a:t>Expert (relative expert)</a:t>
            </a:r>
          </a:p>
          <a:p>
            <a:pPr lvl="1"/>
            <a:r>
              <a:rPr lang="en-GB" dirty="0" smtClean="0"/>
              <a:t>Makes the difficult look easy; displays facility</a:t>
            </a:r>
          </a:p>
          <a:p>
            <a:pPr lvl="1"/>
            <a:r>
              <a:rPr lang="en-GB" dirty="0" smtClean="0"/>
              <a:t>Uses minimum attention to act, so as to notice opportunities and threats</a:t>
            </a:r>
          </a:p>
          <a:p>
            <a:pPr lvl="1"/>
            <a:r>
              <a:rPr lang="en-GB" dirty="0" smtClean="0"/>
              <a:t>Has multiple possible actions come to ‘mind’ </a:t>
            </a:r>
            <a:r>
              <a:rPr lang="en-GB" dirty="0"/>
              <a:t>(</a:t>
            </a:r>
            <a:r>
              <a:rPr lang="en-GB" dirty="0" smtClean="0"/>
              <a:t>become available) to enact</a:t>
            </a:r>
          </a:p>
        </p:txBody>
      </p:sp>
    </p:spTree>
    <p:extLst>
      <p:ext uri="{BB962C8B-B14F-4D97-AF65-F5344CB8AC3E}">
        <p14:creationId xmlns:p14="http://schemas.microsoft.com/office/powerpoint/2010/main" val="99330995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To Follow Up</a:t>
            </a:r>
          </a:p>
        </p:txBody>
      </p:sp>
      <p:sp>
        <p:nvSpPr>
          <p:cNvPr id="3" name="Content Placeholder 2"/>
          <p:cNvSpPr>
            <a:spLocks noGrp="1"/>
          </p:cNvSpPr>
          <p:nvPr>
            <p:ph idx="1"/>
          </p:nvPr>
        </p:nvSpPr>
        <p:spPr>
          <a:xfrm>
            <a:off x="323528" y="764704"/>
            <a:ext cx="7727950" cy="1008112"/>
          </a:xfrm>
        </p:spPr>
        <p:txBody>
          <a:bodyPr/>
          <a:lstStyle/>
          <a:p>
            <a:r>
              <a:rPr lang="en-GB" dirty="0" err="1" smtClean="0"/>
              <a:t>PMTh</a:t>
            </a:r>
            <a:r>
              <a:rPr lang="en-GB" dirty="0" err="1" smtClean="0">
                <a:solidFill>
                  <a:schemeClr val="accent3">
                    <a:lumMod val="50000"/>
                  </a:schemeClr>
                </a:solidFill>
              </a:rPr>
              <a:t>eta.com</a:t>
            </a:r>
            <a:r>
              <a:rPr lang="en-GB" dirty="0" smtClean="0">
                <a:solidFill>
                  <a:schemeClr val="accent3">
                    <a:lumMod val="50000"/>
                  </a:schemeClr>
                </a:solidFill>
              </a:rPr>
              <a:t> </a:t>
            </a:r>
            <a:r>
              <a:rPr lang="en-GB" dirty="0" smtClean="0">
                <a:solidFill>
                  <a:schemeClr val="bg1"/>
                </a:solidFill>
              </a:rPr>
              <a:t>and</a:t>
            </a:r>
            <a:r>
              <a:rPr lang="en-GB" dirty="0" smtClean="0">
                <a:solidFill>
                  <a:schemeClr val="accent3">
                    <a:lumMod val="50000"/>
                  </a:schemeClr>
                </a:solidFill>
              </a:rPr>
              <a:t> </a:t>
            </a:r>
            <a:r>
              <a:rPr lang="en-GB" dirty="0" err="1" smtClean="0">
                <a:solidFill>
                  <a:schemeClr val="accent3">
                    <a:lumMod val="50000"/>
                  </a:schemeClr>
                </a:solidFill>
              </a:rPr>
              <a:t>mcs.open.ac.uk</a:t>
            </a:r>
            <a:r>
              <a:rPr lang="en-GB" dirty="0" smtClean="0">
                <a:solidFill>
                  <a:schemeClr val="accent3">
                    <a:lumMod val="50000"/>
                  </a:schemeClr>
                </a:solidFill>
              </a:rPr>
              <a:t>/jhm3</a:t>
            </a:r>
            <a:endParaRPr lang="en-GB" dirty="0">
              <a:solidFill>
                <a:schemeClr val="accent3">
                  <a:lumMod val="50000"/>
                </a:schemeClr>
              </a:solidFill>
            </a:endParaRPr>
          </a:p>
          <a:p>
            <a:r>
              <a:rPr lang="en-GB" dirty="0" err="1" smtClean="0">
                <a:solidFill>
                  <a:schemeClr val="bg1"/>
                </a:solidFill>
              </a:rPr>
              <a:t>john.mason</a:t>
            </a:r>
            <a:r>
              <a:rPr lang="en-GB" dirty="0" err="1">
                <a:solidFill>
                  <a:schemeClr val="bg1"/>
                </a:solidFill>
              </a:rPr>
              <a:t>@open.ac.uk</a:t>
            </a:r>
            <a:endParaRPr lang="en-GB" dirty="0">
              <a:solidFill>
                <a:schemeClr val="bg1"/>
              </a:solidFill>
            </a:endParaRPr>
          </a:p>
        </p:txBody>
      </p:sp>
      <p:sp>
        <p:nvSpPr>
          <p:cNvPr id="4" name="Content Placeholder 2"/>
          <p:cNvSpPr txBox="1">
            <a:spLocks/>
          </p:cNvSpPr>
          <p:nvPr/>
        </p:nvSpPr>
        <p:spPr bwMode="auto">
          <a:xfrm>
            <a:off x="323528" y="1628800"/>
            <a:ext cx="8136904" cy="367240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accent3">
                  <a:lumMod val="50000"/>
                </a:schemeClr>
              </a:buClr>
              <a:buSzPct val="75000"/>
              <a:buFont typeface="Wingdings" charset="2"/>
              <a:buChar char="v"/>
              <a:defRPr sz="2800">
                <a:solidFill>
                  <a:srgbClr val="800000"/>
                </a:solidFill>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FontTx/>
              <a:buChar char="–"/>
              <a:defRPr sz="2400">
                <a:solidFill>
                  <a:schemeClr val="accent3">
                    <a:lumMod val="50000"/>
                  </a:schemeClr>
                </a:solidFill>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r>
              <a:rPr lang="en-GB" sz="2000" b="0" dirty="0" smtClean="0">
                <a:solidFill>
                  <a:srgbClr val="3400FF"/>
                </a:solidFill>
              </a:rPr>
              <a:t>A Brief Guide to Modelling in Secondary School: estimating big numbers (TEAMAT 34 p223-228)</a:t>
            </a:r>
          </a:p>
          <a:p>
            <a:r>
              <a:rPr lang="en-GB" sz="2000" b="0" dirty="0" smtClean="0">
                <a:solidFill>
                  <a:schemeClr val="bg1"/>
                </a:solidFill>
              </a:rPr>
              <a:t>Designing &amp; Using Mathematical Tasks (</a:t>
            </a:r>
            <a:r>
              <a:rPr lang="en-GB" sz="2000" b="0" dirty="0" err="1" smtClean="0">
                <a:solidFill>
                  <a:schemeClr val="bg1"/>
                </a:solidFill>
              </a:rPr>
              <a:t>Tarquin</a:t>
            </a:r>
            <a:r>
              <a:rPr lang="en-GB" sz="2000" b="0" dirty="0" smtClean="0">
                <a:solidFill>
                  <a:schemeClr val="bg1"/>
                </a:solidFill>
              </a:rPr>
              <a:t>)</a:t>
            </a:r>
          </a:p>
          <a:p>
            <a:r>
              <a:rPr lang="en-GB" sz="2000" b="0" dirty="0" smtClean="0">
                <a:solidFill>
                  <a:schemeClr val="accent3">
                    <a:lumMod val="50000"/>
                  </a:schemeClr>
                </a:solidFill>
              </a:rPr>
              <a:t>Mathematics as a Constructive Enterprise (Erlbaum)</a:t>
            </a:r>
          </a:p>
          <a:p>
            <a:r>
              <a:rPr lang="en-GB" sz="2000" b="0" dirty="0">
                <a:solidFill>
                  <a:schemeClr val="bg1"/>
                </a:solidFill>
              </a:rPr>
              <a:t>Thinking Mathematically (Pearson) </a:t>
            </a:r>
          </a:p>
          <a:p>
            <a:r>
              <a:rPr lang="en-GB" sz="2000" b="0" dirty="0" smtClean="0">
                <a:solidFill>
                  <a:schemeClr val="accent3">
                    <a:lumMod val="50000"/>
                  </a:schemeClr>
                </a:solidFill>
              </a:rPr>
              <a:t>Key </a:t>
            </a:r>
            <a:r>
              <a:rPr lang="en-GB" sz="2000" b="0" dirty="0">
                <a:solidFill>
                  <a:schemeClr val="accent3">
                    <a:lumMod val="50000"/>
                  </a:schemeClr>
                </a:solidFill>
              </a:rPr>
              <a:t>I</a:t>
            </a:r>
            <a:r>
              <a:rPr lang="en-GB" sz="2000" b="0" dirty="0" smtClean="0">
                <a:solidFill>
                  <a:schemeClr val="accent3">
                    <a:lumMod val="50000"/>
                  </a:schemeClr>
                </a:solidFill>
              </a:rPr>
              <a:t>deas </a:t>
            </a:r>
            <a:r>
              <a:rPr lang="en-GB" sz="2000" b="0" dirty="0">
                <a:solidFill>
                  <a:schemeClr val="accent3">
                    <a:lumMod val="50000"/>
                  </a:schemeClr>
                </a:solidFill>
              </a:rPr>
              <a:t>in Mathematics (OUP)</a:t>
            </a:r>
          </a:p>
          <a:p>
            <a:r>
              <a:rPr lang="en-GB" sz="2000" b="0" dirty="0" smtClean="0">
                <a:solidFill>
                  <a:schemeClr val="bg1"/>
                </a:solidFill>
              </a:rPr>
              <a:t>Researching </a:t>
            </a:r>
            <a:r>
              <a:rPr lang="en-GB" sz="2000" b="0" dirty="0">
                <a:solidFill>
                  <a:schemeClr val="bg1"/>
                </a:solidFill>
              </a:rPr>
              <a:t>Your own </a:t>
            </a:r>
            <a:r>
              <a:rPr lang="en-GB" sz="2000" b="0" dirty="0" smtClean="0">
                <a:solidFill>
                  <a:schemeClr val="bg1"/>
                </a:solidFill>
              </a:rPr>
              <a:t>Practice </a:t>
            </a:r>
            <a:r>
              <a:rPr lang="en-GB" sz="2000" b="0" dirty="0">
                <a:solidFill>
                  <a:schemeClr val="bg1"/>
                </a:solidFill>
              </a:rPr>
              <a:t>Using The Discipline of Noticing (</a:t>
            </a:r>
            <a:r>
              <a:rPr lang="en-GB" sz="2000" b="0" dirty="0" err="1">
                <a:solidFill>
                  <a:schemeClr val="bg1"/>
                </a:solidFill>
              </a:rPr>
              <a:t>RoutledgeFalmer</a:t>
            </a:r>
            <a:r>
              <a:rPr lang="en-GB" sz="2000" b="0" dirty="0">
                <a:solidFill>
                  <a:schemeClr val="bg1"/>
                </a:solidFill>
              </a:rPr>
              <a:t>)</a:t>
            </a:r>
          </a:p>
          <a:p>
            <a:r>
              <a:rPr lang="en-GB" sz="2000" b="0" dirty="0">
                <a:solidFill>
                  <a:schemeClr val="accent3">
                    <a:lumMod val="50000"/>
                  </a:schemeClr>
                </a:solidFill>
              </a:rPr>
              <a:t>Questions and Prompts</a:t>
            </a:r>
            <a:r>
              <a:rPr lang="en-GB" sz="2000" b="0" dirty="0" smtClean="0">
                <a:solidFill>
                  <a:schemeClr val="accent3">
                    <a:lumMod val="50000"/>
                  </a:schemeClr>
                </a:solidFill>
              </a:rPr>
              <a:t>: (</a:t>
            </a:r>
            <a:r>
              <a:rPr lang="en-GB" sz="2000" b="0" dirty="0">
                <a:solidFill>
                  <a:schemeClr val="accent3">
                    <a:lumMod val="50000"/>
                  </a:schemeClr>
                </a:solidFill>
              </a:rPr>
              <a:t>ATM)</a:t>
            </a:r>
          </a:p>
          <a:p>
            <a:r>
              <a:rPr lang="en-GB" altLang="ko-KR" sz="2000" b="0" dirty="0" smtClean="0">
                <a:solidFill>
                  <a:schemeClr val="bg1"/>
                </a:solidFill>
              </a:rPr>
              <a:t>Fundamental </a:t>
            </a:r>
            <a:r>
              <a:rPr lang="en-GB" altLang="ko-KR" sz="2000" b="0" dirty="0">
                <a:solidFill>
                  <a:schemeClr val="bg1"/>
                </a:solidFill>
              </a:rPr>
              <a:t>Constructs in Mathematics Education (</a:t>
            </a:r>
            <a:r>
              <a:rPr lang="en-GB" altLang="ko-KR" sz="2000" b="0" dirty="0" err="1">
                <a:solidFill>
                  <a:schemeClr val="bg1"/>
                </a:solidFill>
              </a:rPr>
              <a:t>RoutledgeFalmer</a:t>
            </a:r>
            <a:r>
              <a:rPr lang="en-GB" altLang="ko-KR" sz="2000" b="0" dirty="0" smtClean="0">
                <a:solidFill>
                  <a:schemeClr val="bg1"/>
                </a:solidFill>
              </a:rPr>
              <a:t>)</a:t>
            </a:r>
          </a:p>
          <a:p>
            <a:r>
              <a:rPr lang="en-GB" altLang="ko-KR" sz="2000" b="0" dirty="0" smtClean="0">
                <a:solidFill>
                  <a:srgbClr val="008000"/>
                </a:solidFill>
              </a:rPr>
              <a:t>Annual Institute for Mathematical Pedagogy </a:t>
            </a:r>
            <a:br>
              <a:rPr lang="en-GB" altLang="ko-KR" sz="2000" b="0" dirty="0" smtClean="0">
                <a:solidFill>
                  <a:srgbClr val="008000"/>
                </a:solidFill>
              </a:rPr>
            </a:br>
            <a:r>
              <a:rPr lang="en-GB" altLang="ko-KR" sz="2000" b="0" dirty="0" smtClean="0">
                <a:solidFill>
                  <a:srgbClr val="008000"/>
                </a:solidFill>
              </a:rPr>
              <a:t>(end of July: see </a:t>
            </a:r>
            <a:r>
              <a:rPr lang="en-GB" altLang="ko-KR" sz="2000" b="0" dirty="0" err="1" smtClean="0">
                <a:solidFill>
                  <a:srgbClr val="008000"/>
                </a:solidFill>
              </a:rPr>
              <a:t>PMTheta.com</a:t>
            </a:r>
            <a:r>
              <a:rPr lang="en-GB" altLang="ko-KR" sz="2000" b="0" dirty="0" smtClean="0">
                <a:solidFill>
                  <a:srgbClr val="008000"/>
                </a:solidFill>
              </a:rPr>
              <a:t>)</a:t>
            </a:r>
            <a:endParaRPr lang="en-GB" altLang="ko-KR" sz="2000" b="0" dirty="0">
              <a:solidFill>
                <a:srgbClr val="008000"/>
              </a:solidFill>
            </a:endParaRPr>
          </a:p>
          <a:p>
            <a:endParaRPr lang="en-GB" sz="2000" b="0" dirty="0"/>
          </a:p>
          <a:p>
            <a:endParaRPr lang="en-GB" sz="2000" b="0" dirty="0"/>
          </a:p>
          <a:p>
            <a:endParaRPr lang="en-GB" sz="2000" b="0" dirty="0"/>
          </a:p>
        </p:txBody>
      </p:sp>
    </p:spTree>
    <p:extLst>
      <p:ext uri="{BB962C8B-B14F-4D97-AF65-F5344CB8AC3E}">
        <p14:creationId xmlns:p14="http://schemas.microsoft.com/office/powerpoint/2010/main" val="1901612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‘For’ Mastery</a:t>
            </a:r>
            <a:endParaRPr lang="en-GB" dirty="0"/>
          </a:p>
        </p:txBody>
      </p:sp>
      <p:sp>
        <p:nvSpPr>
          <p:cNvPr id="3" name="Content Placeholder 2"/>
          <p:cNvSpPr>
            <a:spLocks noGrp="1"/>
          </p:cNvSpPr>
          <p:nvPr>
            <p:ph idx="1"/>
          </p:nvPr>
        </p:nvSpPr>
        <p:spPr/>
        <p:txBody>
          <a:bodyPr/>
          <a:lstStyle/>
          <a:p>
            <a:r>
              <a:rPr lang="en-GB" dirty="0" smtClean="0"/>
              <a:t>Anyone who gets to school can think mathematically by using the natural powers by which they learned and use language</a:t>
            </a:r>
          </a:p>
          <a:p>
            <a:r>
              <a:rPr lang="en-GB" dirty="0" smtClean="0"/>
              <a:t>Keeping </a:t>
            </a:r>
            <a:r>
              <a:rPr lang="en-GB" dirty="0"/>
              <a:t>everyone on the same topic, but working on what they need to work on through pedagogic variation</a:t>
            </a:r>
          </a:p>
          <a:p>
            <a:r>
              <a:rPr lang="en-GB" dirty="0"/>
              <a:t>Accessing core concepts through varying critical ‘dimensions’ in a structured manner; then inviting expressions of generality.</a:t>
            </a:r>
          </a:p>
          <a:p>
            <a:endParaRPr lang="en-GB" dirty="0"/>
          </a:p>
        </p:txBody>
      </p:sp>
    </p:spTree>
    <p:extLst>
      <p:ext uri="{BB962C8B-B14F-4D97-AF65-F5344CB8AC3E}">
        <p14:creationId xmlns:p14="http://schemas.microsoft.com/office/powerpoint/2010/main" val="3434599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Conjectures</a:t>
            </a:r>
            <a:endParaRPr lang="en-GB" dirty="0"/>
          </a:p>
        </p:txBody>
      </p:sp>
      <p:sp>
        <p:nvSpPr>
          <p:cNvPr id="3" name="Content Placeholder 2"/>
          <p:cNvSpPr>
            <a:spLocks noGrp="1"/>
          </p:cNvSpPr>
          <p:nvPr>
            <p:ph idx="1"/>
          </p:nvPr>
        </p:nvSpPr>
        <p:spPr/>
        <p:txBody>
          <a:bodyPr/>
          <a:lstStyle/>
          <a:p>
            <a:r>
              <a:rPr lang="en-GB" dirty="0"/>
              <a:t>How is progress made towards mastery?</a:t>
            </a:r>
          </a:p>
          <a:p>
            <a:pPr lvl="1"/>
            <a:r>
              <a:rPr lang="en-GB" dirty="0"/>
              <a:t>Not always monotonic: there are ups and downs</a:t>
            </a:r>
          </a:p>
          <a:p>
            <a:pPr lvl="1"/>
            <a:r>
              <a:rPr lang="en-GB" dirty="0"/>
              <a:t>Cf. Onion Model of Understanding (Pirie &amp; </a:t>
            </a:r>
            <a:r>
              <a:rPr lang="en-GB" dirty="0" err="1"/>
              <a:t>Kieren</a:t>
            </a:r>
            <a:r>
              <a:rPr lang="en-GB" dirty="0" smtClean="0"/>
              <a:t>)</a:t>
            </a:r>
          </a:p>
          <a:p>
            <a:r>
              <a:rPr lang="en-GB" dirty="0" smtClean="0"/>
              <a:t>Does practice always make perfect?</a:t>
            </a:r>
          </a:p>
          <a:p>
            <a:pPr lvl="1"/>
            <a:r>
              <a:rPr lang="en-GB" dirty="0" smtClean="0"/>
              <a:t>If more than training in behaviour is sought, then NO!</a:t>
            </a:r>
          </a:p>
          <a:p>
            <a:r>
              <a:rPr lang="en-GB" dirty="0" smtClean="0"/>
              <a:t>Progression involves transformation of </a:t>
            </a:r>
          </a:p>
          <a:p>
            <a:pPr lvl="1"/>
            <a:r>
              <a:rPr lang="en-GB" dirty="0" smtClean="0"/>
              <a:t>Opportunities noticed</a:t>
            </a:r>
          </a:p>
          <a:p>
            <a:pPr lvl="1"/>
            <a:r>
              <a:rPr lang="en-GB" dirty="0" smtClean="0"/>
              <a:t>Actions to enact</a:t>
            </a:r>
          </a:p>
          <a:p>
            <a:pPr lvl="1"/>
            <a:r>
              <a:rPr lang="en-GB" dirty="0" smtClean="0"/>
              <a:t>What is attended to</a:t>
            </a:r>
          </a:p>
          <a:p>
            <a:pPr lvl="1"/>
            <a:r>
              <a:rPr lang="en-GB" dirty="0" smtClean="0"/>
              <a:t>How attention is directed</a:t>
            </a:r>
            <a:endParaRPr lang="en-GB" dirty="0"/>
          </a:p>
          <a:p>
            <a:endParaRPr lang="en-GB" dirty="0"/>
          </a:p>
          <a:p>
            <a:endParaRPr lang="en-GB" dirty="0"/>
          </a:p>
        </p:txBody>
      </p:sp>
    </p:spTree>
    <p:extLst>
      <p:ext uri="{BB962C8B-B14F-4D97-AF65-F5344CB8AC3E}">
        <p14:creationId xmlns:p14="http://schemas.microsoft.com/office/powerpoint/2010/main" val="10469542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Concepts &amp; Procedures</a:t>
            </a:r>
            <a:endParaRPr lang="en-GB" dirty="0"/>
          </a:p>
        </p:txBody>
      </p:sp>
      <p:sp>
        <p:nvSpPr>
          <p:cNvPr id="3" name="Content Placeholder 2"/>
          <p:cNvSpPr>
            <a:spLocks noGrp="1"/>
          </p:cNvSpPr>
          <p:nvPr>
            <p:ph idx="1"/>
          </p:nvPr>
        </p:nvSpPr>
        <p:spPr>
          <a:xfrm>
            <a:off x="179512" y="764704"/>
            <a:ext cx="8964488" cy="5904656"/>
          </a:xfrm>
        </p:spPr>
        <p:txBody>
          <a:bodyPr/>
          <a:lstStyle/>
          <a:p>
            <a:r>
              <a:rPr lang="en-GB" dirty="0" smtClean="0"/>
              <a:t>What exactly is a concept?</a:t>
            </a:r>
          </a:p>
          <a:p>
            <a:pPr lvl="1"/>
            <a:r>
              <a:rPr lang="en-GB" dirty="0"/>
              <a:t>Example: </a:t>
            </a:r>
            <a:r>
              <a:rPr lang="en-GB" dirty="0" smtClean="0"/>
              <a:t>Divisor; Factor</a:t>
            </a:r>
            <a:endParaRPr lang="en-GB" dirty="0"/>
          </a:p>
          <a:p>
            <a:pPr lvl="1"/>
            <a:r>
              <a:rPr lang="en-GB" dirty="0"/>
              <a:t>Example: </a:t>
            </a:r>
            <a:r>
              <a:rPr lang="en-GB" dirty="0" smtClean="0"/>
              <a:t>Decimal; ‘close to’; greater than</a:t>
            </a:r>
            <a:endParaRPr lang="en-GB" dirty="0"/>
          </a:p>
          <a:p>
            <a:pPr lvl="1"/>
            <a:r>
              <a:rPr lang="en-GB" dirty="0"/>
              <a:t>Example: </a:t>
            </a:r>
            <a:r>
              <a:rPr lang="en-GB" dirty="0" smtClean="0"/>
              <a:t>Multiplication; Division</a:t>
            </a:r>
            <a:endParaRPr lang="en-GB" dirty="0"/>
          </a:p>
          <a:p>
            <a:r>
              <a:rPr lang="en-GB" dirty="0" smtClean="0"/>
              <a:t>What exactly is a procedure?</a:t>
            </a:r>
          </a:p>
          <a:p>
            <a:pPr lvl="1"/>
            <a:r>
              <a:rPr lang="en-GB" dirty="0" smtClean="0"/>
              <a:t>Example: Long Division</a:t>
            </a:r>
          </a:p>
          <a:p>
            <a:pPr lvl="1"/>
            <a:r>
              <a:rPr lang="en-GB" dirty="0" smtClean="0"/>
              <a:t>Example: Counting</a:t>
            </a:r>
          </a:p>
          <a:p>
            <a:r>
              <a:rPr lang="en-GB" dirty="0" smtClean="0"/>
              <a:t>Cast in terms of attention:</a:t>
            </a:r>
          </a:p>
          <a:p>
            <a:pPr lvl="1"/>
            <a:r>
              <a:rPr lang="en-GB" dirty="0" smtClean="0"/>
              <a:t>A concept is a state in which attention is organised around or based on a label for some properties that express relationships and that are supposed to hold in order to be an example</a:t>
            </a:r>
            <a:br>
              <a:rPr lang="en-GB" dirty="0" smtClean="0"/>
            </a:br>
            <a:r>
              <a:rPr lang="en-GB" dirty="0" smtClean="0"/>
              <a:t>(concept image); access to relevant actions</a:t>
            </a:r>
          </a:p>
          <a:p>
            <a:pPr lvl="1"/>
            <a:r>
              <a:rPr lang="en-GB" dirty="0" smtClean="0"/>
              <a:t>A procedure is a sequence of actions to be enacted; organised by underlying concept(s)</a:t>
            </a:r>
          </a:p>
          <a:p>
            <a:r>
              <a:rPr lang="en-GB" dirty="0" smtClean="0"/>
              <a:t>If “Knowing is Enacting”, </a:t>
            </a:r>
            <a:br>
              <a:rPr lang="en-GB" dirty="0" smtClean="0"/>
            </a:br>
            <a:r>
              <a:rPr lang="en-GB" dirty="0" smtClean="0"/>
              <a:t>what is the difference between a concept and a procedure?</a:t>
            </a:r>
          </a:p>
          <a:p>
            <a:endParaRPr lang="en-GB" dirty="0"/>
          </a:p>
        </p:txBody>
      </p:sp>
    </p:spTree>
    <p:extLst>
      <p:ext uri="{BB962C8B-B14F-4D97-AF65-F5344CB8AC3E}">
        <p14:creationId xmlns:p14="http://schemas.microsoft.com/office/powerpoint/2010/main" val="8450220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Mastering</a:t>
            </a:r>
            <a:endParaRPr lang="en-GB" dirty="0"/>
          </a:p>
        </p:txBody>
      </p:sp>
      <p:sp>
        <p:nvSpPr>
          <p:cNvPr id="3" name="Content Placeholder 2"/>
          <p:cNvSpPr>
            <a:spLocks noGrp="1"/>
          </p:cNvSpPr>
          <p:nvPr>
            <p:ph idx="1"/>
          </p:nvPr>
        </p:nvSpPr>
        <p:spPr/>
        <p:txBody>
          <a:bodyPr/>
          <a:lstStyle/>
          <a:p>
            <a:r>
              <a:rPr lang="en-GB" dirty="0"/>
              <a:t>‘Mastering a technique’ must mean reducing to a minimum the amount of attention required to carry through the technique</a:t>
            </a:r>
          </a:p>
          <a:p>
            <a:pPr lvl="1"/>
            <a:r>
              <a:rPr lang="en-GB" dirty="0" smtClean="0"/>
              <a:t>but </a:t>
            </a:r>
            <a:r>
              <a:rPr lang="en-GB" dirty="0"/>
              <a:t>this does NOT mean ‘practicing on routine </a:t>
            </a:r>
            <a:r>
              <a:rPr lang="en-GB" dirty="0" smtClean="0"/>
              <a:t>tasks.</a:t>
            </a:r>
            <a:endParaRPr lang="en-GB" dirty="0"/>
          </a:p>
          <a:p>
            <a:r>
              <a:rPr lang="en-GB" dirty="0"/>
              <a:t>‘Mastering a concept’ must mean having a strong personal narrative, awareness of all of the possible dimensions of possible variation, </a:t>
            </a:r>
            <a:r>
              <a:rPr lang="en-GB" dirty="0" smtClean="0"/>
              <a:t>using the concept to express mathematical relationships in a variety of contexts, and access to a rich space of examples and example construction</a:t>
            </a:r>
            <a:endParaRPr lang="en-GB" dirty="0"/>
          </a:p>
          <a:p>
            <a:endParaRPr lang="en-GB" dirty="0"/>
          </a:p>
        </p:txBody>
      </p:sp>
    </p:spTree>
    <p:extLst>
      <p:ext uri="{BB962C8B-B14F-4D97-AF65-F5344CB8AC3E}">
        <p14:creationId xmlns:p14="http://schemas.microsoft.com/office/powerpoint/2010/main" val="13118057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Alternative Formulation</a:t>
            </a:r>
            <a:endParaRPr lang="en-GB" dirty="0"/>
          </a:p>
        </p:txBody>
      </p:sp>
      <p:sp>
        <p:nvSpPr>
          <p:cNvPr id="3" name="Content Placeholder 2"/>
          <p:cNvSpPr>
            <a:spLocks noGrp="1"/>
          </p:cNvSpPr>
          <p:nvPr>
            <p:ph idx="1"/>
          </p:nvPr>
        </p:nvSpPr>
        <p:spPr/>
        <p:txBody>
          <a:bodyPr/>
          <a:lstStyle/>
          <a:p>
            <a:r>
              <a:rPr lang="en-GB" dirty="0" smtClean="0"/>
              <a:t>Developing Masterful Mathematical Thinking</a:t>
            </a:r>
          </a:p>
          <a:p>
            <a:pPr lvl="1"/>
            <a:r>
              <a:rPr lang="en-GB" dirty="0" smtClean="0"/>
              <a:t>Through experiencing and exploring variation</a:t>
            </a:r>
          </a:p>
          <a:p>
            <a:pPr lvl="1"/>
            <a:r>
              <a:rPr lang="en-GB" dirty="0" smtClean="0"/>
              <a:t>In contrast to mindless rehearsal and meaningless exercising</a:t>
            </a:r>
          </a:p>
          <a:p>
            <a:pPr lvl="1"/>
            <a:r>
              <a:rPr lang="en-GB" dirty="0" smtClean="0"/>
              <a:t>Nothing wrong with some memorisation, but what really matters is own-narratives making connections, integrating thought and action</a:t>
            </a:r>
            <a:endParaRPr lang="en-GB" dirty="0"/>
          </a:p>
        </p:txBody>
      </p:sp>
    </p:spTree>
    <p:extLst>
      <p:ext uri="{BB962C8B-B14F-4D97-AF65-F5344CB8AC3E}">
        <p14:creationId xmlns:p14="http://schemas.microsoft.com/office/powerpoint/2010/main" val="6576239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Yellow on Blue">
  <a:themeElements>
    <a:clrScheme name="Custom 1">
      <a:dk1>
        <a:srgbClr val="FFFF99"/>
      </a:dk1>
      <a:lt1>
        <a:srgbClr val="6699FF"/>
      </a:lt1>
      <a:dk2>
        <a:srgbClr val="993300"/>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Yellow on Blue">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Yellow on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Yellow on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Yellow on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Yellow on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Yellow on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Yellow on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Yellow on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444229"/>
      </a:dk1>
      <a:lt1>
        <a:srgbClr val="BBBDD6"/>
      </a:lt1>
      <a:dk2>
        <a:srgbClr val="000000"/>
      </a:dk2>
      <a:lt2>
        <a:srgbClr val="A46527"/>
      </a:lt2>
      <a:accent1>
        <a:srgbClr val="FF7C00"/>
      </a:accent1>
      <a:accent2>
        <a:srgbClr val="333399"/>
      </a:accent2>
      <a:accent3>
        <a:srgbClr val="DADBE8"/>
      </a:accent3>
      <a:accent4>
        <a:srgbClr val="393721"/>
      </a:accent4>
      <a:accent5>
        <a:srgbClr val="FFBFAA"/>
      </a:accent5>
      <a:accent6>
        <a:srgbClr val="2D2D8A"/>
      </a:accent6>
      <a:hlink>
        <a:srgbClr val="009999"/>
      </a:hlink>
      <a:folHlink>
        <a:srgbClr val="99CC00"/>
      </a:folHlink>
    </a:clrScheme>
    <a:fontScheme name="Title &amp; Bullets">
      <a:majorFont>
        <a:latin typeface="Chalkboard"/>
        <a:ea typeface="ヒラギノ角ゴ Pro W3"/>
        <a:cs typeface="ヒラギノ角ゴ Pro W3"/>
      </a:majorFont>
      <a:minorFont>
        <a:latin typeface="Chalkboard"/>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MaxiMac:Applications:Microsoft Office X:Templates:JHM Templates:Yellow on Blue.pot</Template>
  <TotalTime>31152</TotalTime>
  <Words>1794</Words>
  <Application>Microsoft Macintosh PowerPoint</Application>
  <PresentationFormat>On-screen Show (4:3)</PresentationFormat>
  <Paragraphs>290</Paragraphs>
  <Slides>40</Slides>
  <Notes>8</Notes>
  <HiddenSlides>0</HiddenSlides>
  <MMClips>2</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44" baseType="lpstr">
      <vt:lpstr>Yellow on Blue</vt:lpstr>
      <vt:lpstr>Title &amp; Bullets</vt:lpstr>
      <vt:lpstr>Blank Presentation</vt:lpstr>
      <vt:lpstr>Equation</vt:lpstr>
      <vt:lpstr>The Mystery of Mastery: what could it mean?</vt:lpstr>
      <vt:lpstr>Abstract</vt:lpstr>
      <vt:lpstr>Throat Clearing</vt:lpstr>
      <vt:lpstr>Conjectures</vt:lpstr>
      <vt:lpstr>Teaching ‘For’ Mastery</vt:lpstr>
      <vt:lpstr>Conjectures</vt:lpstr>
      <vt:lpstr>Concepts &amp; Procedures</vt:lpstr>
      <vt:lpstr>Mastering</vt:lpstr>
      <vt:lpstr>Alternative Formulation</vt:lpstr>
      <vt:lpstr>Decimal Numbers</vt:lpstr>
      <vt:lpstr>Counting</vt:lpstr>
      <vt:lpstr>Triangle Count</vt:lpstr>
      <vt:lpstr>Counting</vt:lpstr>
      <vt:lpstr>Covered-Up Sums</vt:lpstr>
      <vt:lpstr>Covered-Up Products</vt:lpstr>
      <vt:lpstr>Twisted</vt:lpstr>
      <vt:lpstr>Belted</vt:lpstr>
      <vt:lpstr>Ride &amp; Tie</vt:lpstr>
      <vt:lpstr>Attribute Grids: functions</vt:lpstr>
      <vt:lpstr>ZigZag Sequences</vt:lpstr>
      <vt:lpstr>Compound Functions</vt:lpstr>
      <vt:lpstr>More or Less</vt:lpstr>
      <vt:lpstr>More or Less Extended</vt:lpstr>
      <vt:lpstr>HCF</vt:lpstr>
      <vt:lpstr>LCM</vt:lpstr>
      <vt:lpstr>HCF with LCM</vt:lpstr>
      <vt:lpstr>More HCF &amp; LCM</vt:lpstr>
      <vt:lpstr>HCF &amp; LCM of Rationals</vt:lpstr>
      <vt:lpstr>Reasoning About Order</vt:lpstr>
      <vt:lpstr>Fraction Assessment</vt:lpstr>
      <vt:lpstr>Multi-Level Initiating of Tasks</vt:lpstr>
      <vt:lpstr>Sundaram Grids</vt:lpstr>
      <vt:lpstr>Related Polygons</vt:lpstr>
      <vt:lpstr>Secret Places</vt:lpstr>
      <vt:lpstr>Frameworks</vt:lpstr>
      <vt:lpstr>Mathematical Thinking</vt:lpstr>
      <vt:lpstr>Towards Mastery</vt:lpstr>
      <vt:lpstr>Everyone on the Same Topic</vt:lpstr>
      <vt:lpstr>Reflection as Self-Explanation</vt:lpstr>
      <vt:lpstr>To Follow Up</vt:lpstr>
    </vt:vector>
  </TitlesOfParts>
  <Company>CME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Mason</cp:lastModifiedBy>
  <cp:revision>953</cp:revision>
  <cp:lastPrinted>2016-01-20T22:10:46Z</cp:lastPrinted>
  <dcterms:created xsi:type="dcterms:W3CDTF">2009-05-15T05:15:20Z</dcterms:created>
  <dcterms:modified xsi:type="dcterms:W3CDTF">2016-01-22T08:06:07Z</dcterms:modified>
</cp:coreProperties>
</file>