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5"/>
  </p:notesMasterIdLst>
  <p:handoutMasterIdLst>
    <p:handoutMasterId r:id="rId46"/>
  </p:handoutMasterIdLst>
  <p:sldIdLst>
    <p:sldId id="746" r:id="rId2"/>
    <p:sldId id="747" r:id="rId3"/>
    <p:sldId id="748" r:id="rId4"/>
    <p:sldId id="749" r:id="rId5"/>
    <p:sldId id="750" r:id="rId6"/>
    <p:sldId id="751" r:id="rId7"/>
    <p:sldId id="752" r:id="rId8"/>
    <p:sldId id="745" r:id="rId9"/>
    <p:sldId id="753" r:id="rId10"/>
    <p:sldId id="723" r:id="rId11"/>
    <p:sldId id="542" r:id="rId12"/>
    <p:sldId id="722" r:id="rId13"/>
    <p:sldId id="721" r:id="rId14"/>
    <p:sldId id="760" r:id="rId15"/>
    <p:sldId id="742" r:id="rId16"/>
    <p:sldId id="743" r:id="rId17"/>
    <p:sldId id="715" r:id="rId18"/>
    <p:sldId id="744" r:id="rId19"/>
    <p:sldId id="720" r:id="rId20"/>
    <p:sldId id="761" r:id="rId21"/>
    <p:sldId id="741" r:id="rId22"/>
    <p:sldId id="740" r:id="rId23"/>
    <p:sldId id="719" r:id="rId24"/>
    <p:sldId id="757" r:id="rId25"/>
    <p:sldId id="724" r:id="rId26"/>
    <p:sldId id="729" r:id="rId27"/>
    <p:sldId id="739" r:id="rId28"/>
    <p:sldId id="727" r:id="rId29"/>
    <p:sldId id="728" r:id="rId30"/>
    <p:sldId id="717" r:id="rId31"/>
    <p:sldId id="736" r:id="rId32"/>
    <p:sldId id="755" r:id="rId33"/>
    <p:sldId id="756" r:id="rId34"/>
    <p:sldId id="732" r:id="rId35"/>
    <p:sldId id="754" r:id="rId36"/>
    <p:sldId id="733" r:id="rId37"/>
    <p:sldId id="726" r:id="rId38"/>
    <p:sldId id="734" r:id="rId39"/>
    <p:sldId id="735" r:id="rId40"/>
    <p:sldId id="716" r:id="rId41"/>
    <p:sldId id="430" r:id="rId42"/>
    <p:sldId id="547" r:id="rId43"/>
    <p:sldId id="492" r:id="rId44"/>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p:defaultTextStyle>
  <p:extLst>
    <p:ext uri="{521415D9-36F7-43E2-AB2F-B90AF26B5E84}">
      <p14:sectionLst xmlns:p14="http://schemas.microsoft.com/office/powerpoint/2010/main">
        <p14:section name="Organisation" id="{74451F8A-9042-8A41-8C55-BD4A25B159F1}">
          <p14:sldIdLst>
            <p14:sldId id="746"/>
            <p14:sldId id="747"/>
            <p14:sldId id="748"/>
            <p14:sldId id="749"/>
            <p14:sldId id="750"/>
            <p14:sldId id="751"/>
            <p14:sldId id="752"/>
            <p14:sldId id="745"/>
            <p14:sldId id="753"/>
          </p14:sldIdLst>
        </p14:section>
        <p14:section name="Plenary" id="{755EBCE0-F879-454B-9C5A-CCDAFCE331A9}">
          <p14:sldIdLst>
            <p14:sldId id="723"/>
            <p14:sldId id="542"/>
            <p14:sldId id="722"/>
            <p14:sldId id="721"/>
            <p14:sldId id="760"/>
            <p14:sldId id="742"/>
            <p14:sldId id="743"/>
            <p14:sldId id="715"/>
            <p14:sldId id="744"/>
            <p14:sldId id="720"/>
            <p14:sldId id="761"/>
            <p14:sldId id="741"/>
            <p14:sldId id="740"/>
            <p14:sldId id="719"/>
          </p14:sldIdLst>
        </p14:section>
        <p14:section name="Workshop" id="{400D36F6-5DE8-9E4B-9E15-33563AA9C63B}">
          <p14:sldIdLst>
            <p14:sldId id="757"/>
            <p14:sldId id="724"/>
            <p14:sldId id="729"/>
            <p14:sldId id="739"/>
            <p14:sldId id="727"/>
            <p14:sldId id="728"/>
            <p14:sldId id="717"/>
            <p14:sldId id="736"/>
            <p14:sldId id="755"/>
            <p14:sldId id="756"/>
            <p14:sldId id="732"/>
            <p14:sldId id="754"/>
            <p14:sldId id="733"/>
            <p14:sldId id="726"/>
            <p14:sldId id="734"/>
            <p14:sldId id="735"/>
            <p14:sldId id="716"/>
            <p14:sldId id="430"/>
            <p14:sldId id="547"/>
            <p14:sldId id="4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FFFFFF"/>
    <a:srgbClr val="000000"/>
    <a:srgbClr val="00FFFF"/>
    <a:srgbClr val="00279F"/>
    <a:srgbClr val="3400FF"/>
    <a:srgbClr val="666666"/>
    <a:srgbClr val="8E8E8E"/>
    <a:srgbClr val="999999"/>
    <a:srgbClr val="51FF1F"/>
    <a:srgbClr val="FFF2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6" autoAdjust="0"/>
    <p:restoredTop sz="94586"/>
  </p:normalViewPr>
  <p:slideViewPr>
    <p:cSldViewPr>
      <p:cViewPr>
        <p:scale>
          <a:sx n="81" d="100"/>
          <a:sy n="81" d="100"/>
        </p:scale>
        <p:origin x="344" y="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C6EA9-F035-8544-AAF2-C7382EBC22C9}" type="datetimeFigureOut">
              <a:t>14/06/2017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61370-A4E2-FA4B-ACC9-505EA8ADA227}" type="slidenum">
              <a:t>‹#›</a:t>
            </a:fld>
            <a:endParaRPr lang="en-GB"/>
          </a:p>
        </p:txBody>
      </p:sp>
    </p:spTree>
    <p:extLst>
      <p:ext uri="{BB962C8B-B14F-4D97-AF65-F5344CB8AC3E}">
        <p14:creationId xmlns:p14="http://schemas.microsoft.com/office/powerpoint/2010/main" val="246655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GB"/>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GB"/>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A0FCEBD3-A582-5442-AF13-50C2B7E2B653}" type="slidenum">
              <a:rPr lang="en-US"/>
              <a:pPr>
                <a:defRPr/>
              </a:pPr>
              <a:t>‹#›</a:t>
            </a:fld>
            <a:endParaRPr lang="en-US"/>
          </a:p>
        </p:txBody>
      </p:sp>
    </p:spTree>
    <p:extLst>
      <p:ext uri="{BB962C8B-B14F-4D97-AF65-F5344CB8AC3E}">
        <p14:creationId xmlns:p14="http://schemas.microsoft.com/office/powerpoint/2010/main" val="243371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10</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ea typeface="ＭＳ Ｐゴシック" charset="0"/>
              <a:cs typeface="ＭＳ Ｐゴシック" charset="0"/>
            </a:endParaRPr>
          </a:p>
        </p:txBody>
      </p:sp>
    </p:spTree>
    <p:extLst>
      <p:ext uri="{BB962C8B-B14F-4D97-AF65-F5344CB8AC3E}">
        <p14:creationId xmlns:p14="http://schemas.microsoft.com/office/powerpoint/2010/main" val="12285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 initiative</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26</a:t>
            </a:fld>
            <a:endParaRPr lang="en-US"/>
          </a:p>
        </p:txBody>
      </p:sp>
    </p:spTree>
    <p:extLst>
      <p:ext uri="{BB962C8B-B14F-4D97-AF65-F5344CB8AC3E}">
        <p14:creationId xmlns:p14="http://schemas.microsoft.com/office/powerpoint/2010/main" val="142660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Expressing Generality</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29</a:t>
            </a:fld>
            <a:endParaRPr lang="en-US"/>
          </a:p>
        </p:txBody>
      </p:sp>
    </p:spTree>
    <p:extLst>
      <p:ext uri="{BB962C8B-B14F-4D97-AF65-F5344CB8AC3E}">
        <p14:creationId xmlns:p14="http://schemas.microsoft.com/office/powerpoint/2010/main" val="46059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Imagine a round table …</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30</a:t>
            </a:fld>
            <a:endParaRPr lang="en-US"/>
          </a:p>
        </p:txBody>
      </p:sp>
    </p:spTree>
    <p:extLst>
      <p:ext uri="{BB962C8B-B14F-4D97-AF65-F5344CB8AC3E}">
        <p14:creationId xmlns:p14="http://schemas.microsoft.com/office/powerpoint/2010/main" val="118826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Chant the sequence of colours </a:t>
            </a:r>
            <a:r>
              <a:rPr lang="is-IS" dirty="0" smtClean="0"/>
              <a:t>… you might find your chanting</a:t>
            </a:r>
            <a:r>
              <a:rPr lang="is-IS" baseline="0" dirty="0" smtClean="0"/>
              <a:t> falling into a rhythm! (Watch What You Do)</a:t>
            </a:r>
            <a:endParaRPr lang="en-GB" dirty="0"/>
          </a:p>
        </p:txBody>
      </p:sp>
      <p:sp>
        <p:nvSpPr>
          <p:cNvPr id="4" name="Slide Number Placeholder 3"/>
          <p:cNvSpPr>
            <a:spLocks noGrp="1"/>
          </p:cNvSpPr>
          <p:nvPr>
            <p:ph type="sldNum" sz="quarter" idx="10"/>
          </p:nvPr>
        </p:nvSpPr>
        <p:spPr/>
        <p:txBody>
          <a:bodyPr/>
          <a:lstStyle/>
          <a:p>
            <a:pPr>
              <a:defRPr/>
            </a:pPr>
            <a:fld id="{A0FCEBD3-A582-5442-AF13-50C2B7E2B653}" type="slidenum">
              <a:rPr lang="en-US" smtClean="0"/>
              <a:pPr>
                <a:defRPr/>
              </a:pPr>
              <a:t>31</a:t>
            </a:fld>
            <a:endParaRPr lang="en-US"/>
          </a:p>
        </p:txBody>
      </p:sp>
    </p:spTree>
    <p:extLst>
      <p:ext uri="{BB962C8B-B14F-4D97-AF65-F5344CB8AC3E}">
        <p14:creationId xmlns:p14="http://schemas.microsoft.com/office/powerpoint/2010/main" val="142234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ea typeface="ＭＳ Ｐゴシック" charset="0"/>
                <a:cs typeface="ＭＳ Ｐゴシック" charset="0"/>
              </a:rPr>
              <a:t>Use fractions to urge practice with fractions</a:t>
            </a:r>
          </a:p>
          <a:p>
            <a:r>
              <a:rPr lang="en-GB">
                <a:ea typeface="ＭＳ Ｐゴシック" charset="0"/>
                <a:cs typeface="ＭＳ Ｐゴシック" charset="0"/>
              </a:rPr>
              <a:t>Get students to make up their own with their age or some other number as the answer</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9730DD6D-0EA4-9F47-A195-CC9C7E8D163D}" type="slidenum">
              <a:rPr lang="en-US" sz="1200" b="0">
                <a:latin typeface="Lucida Grande" charset="0"/>
              </a:rPr>
              <a:pPr/>
              <a:t>32</a:t>
            </a:fld>
            <a:endParaRPr lang="en-US" sz="1200" b="0">
              <a:latin typeface="Lucida Grande" charset="0"/>
            </a:endParaRPr>
          </a:p>
        </p:txBody>
      </p:sp>
    </p:spTree>
    <p:extLst>
      <p:ext uri="{BB962C8B-B14F-4D97-AF65-F5344CB8AC3E}">
        <p14:creationId xmlns:p14="http://schemas.microsoft.com/office/powerpoint/2010/main" val="62768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ea typeface="ＭＳ Ｐゴシック" charset="0"/>
                <a:cs typeface="ＭＳ Ｐゴシック" charset="0"/>
              </a:rPr>
              <a:t>Use fractions to urge practice with fractions</a:t>
            </a:r>
          </a:p>
          <a:p>
            <a:r>
              <a:rPr lang="en-GB">
                <a:ea typeface="ＭＳ Ｐゴシック" charset="0"/>
                <a:cs typeface="ＭＳ Ｐゴシック" charset="0"/>
              </a:rPr>
              <a:t>Get students to make up their own with their age or some other number as the answer</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C5292ACE-146F-7340-8108-9A1D9C1E202E}" type="slidenum">
              <a:rPr lang="en-US" sz="1200" b="0">
                <a:latin typeface="Lucida Grande" charset="0"/>
              </a:rPr>
              <a:pPr/>
              <a:t>33</a:t>
            </a:fld>
            <a:endParaRPr lang="en-US" sz="1200" b="0">
              <a:latin typeface="Lucida Grande" charset="0"/>
            </a:endParaRPr>
          </a:p>
        </p:txBody>
      </p:sp>
    </p:spTree>
    <p:extLst>
      <p:ext uri="{BB962C8B-B14F-4D97-AF65-F5344CB8AC3E}">
        <p14:creationId xmlns:p14="http://schemas.microsoft.com/office/powerpoint/2010/main" val="1238794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Tahta</a:t>
            </a:r>
          </a:p>
          <a:p>
            <a:r>
              <a:rPr lang="en-GB"/>
              <a:t>Bennett</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36</a:t>
            </a:fld>
            <a:endParaRPr lang="en-US"/>
          </a:p>
        </p:txBody>
      </p:sp>
    </p:spTree>
    <p:extLst>
      <p:ext uri="{BB962C8B-B14F-4D97-AF65-F5344CB8AC3E}">
        <p14:creationId xmlns:p14="http://schemas.microsoft.com/office/powerpoint/2010/main" val="112867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Chi et al</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39</a:t>
            </a:fld>
            <a:endParaRPr lang="en-US" dirty="0"/>
          </a:p>
        </p:txBody>
      </p:sp>
    </p:spTree>
    <p:extLst>
      <p:ext uri="{BB962C8B-B14F-4D97-AF65-F5344CB8AC3E}">
        <p14:creationId xmlns:p14="http://schemas.microsoft.com/office/powerpoint/2010/main" val="182355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 et al</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42</a:t>
            </a:fld>
            <a:endParaRPr lang="en-US" dirty="0"/>
          </a:p>
        </p:txBody>
      </p:sp>
    </p:spTree>
    <p:extLst>
      <p:ext uri="{BB962C8B-B14F-4D97-AF65-F5344CB8AC3E}">
        <p14:creationId xmlns:p14="http://schemas.microsoft.com/office/powerpoint/2010/main" val="267500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88ECB9E1-FC2E-4242-A657-1B36695DA48A}" type="slidenum">
              <a:rPr lang="en-US" sz="1200" b="0">
                <a:latin typeface="Lucida Grande" charset="0"/>
              </a:rPr>
              <a:pPr/>
              <a:t>14</a:t>
            </a:fld>
            <a:endParaRPr lang="en-US" sz="1200" b="0">
              <a:latin typeface="Lucida Grande"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a:ea typeface="ＭＳ Ｐゴシック" charset="0"/>
                <a:cs typeface="ＭＳ Ｐゴシック" charset="0"/>
              </a:rPr>
              <a:t>• 153 – 87 = ?  Orally; visibly; </a:t>
            </a:r>
          </a:p>
          <a:p>
            <a:pPr eaLnBrk="1" hangingPunct="1"/>
            <a:r>
              <a:rPr lang="en-GB" dirty="0">
                <a:ea typeface="ＭＳ Ｐゴシック" charset="0"/>
                <a:cs typeface="ＭＳ Ｐゴシック" charset="0"/>
              </a:rPr>
              <a:t>•That is arithmetic; Now let’s do some mathematics!</a:t>
            </a:r>
          </a:p>
          <a:p>
            <a:pPr eaLnBrk="1" hangingPunct="1"/>
            <a:r>
              <a:rPr lang="en-GB" dirty="0">
                <a:ea typeface="ＭＳ Ｐゴシック" charset="0"/>
                <a:cs typeface="ＭＳ Ｐゴシック" charset="0"/>
              </a:rPr>
              <a:t>     Two volunteers: think of a three digit number and a two digit number.</a:t>
            </a:r>
          </a:p>
          <a:p>
            <a:pPr eaLnBrk="1" hangingPunct="1"/>
            <a:r>
              <a:rPr lang="en-GB" dirty="0">
                <a:ea typeface="ＭＳ Ｐゴシック" charset="0"/>
                <a:cs typeface="ＭＳ Ｐゴシック" charset="0"/>
              </a:rPr>
              <a:t>• We’re going to subtract the smaller from the larger but before we do, lets add one to both.</a:t>
            </a:r>
          </a:p>
          <a:p>
            <a:pPr eaLnBrk="1" hangingPunct="1"/>
            <a:r>
              <a:rPr lang="en-GB" dirty="0">
                <a:ea typeface="ＭＳ Ｐゴシック" charset="0"/>
                <a:cs typeface="ＭＳ Ｐゴシック" charset="0"/>
              </a:rPr>
              <a:t>      What’s the difference now?</a:t>
            </a:r>
          </a:p>
          <a:p>
            <a:pPr eaLnBrk="1" hangingPunct="1"/>
            <a:endParaRPr lang="en-GB" dirty="0">
              <a:ea typeface="ＭＳ Ｐゴシック" charset="0"/>
              <a:cs typeface="ＭＳ Ｐゴシック" charset="0"/>
            </a:endParaRPr>
          </a:p>
        </p:txBody>
      </p:sp>
    </p:spTree>
    <p:extLst>
      <p:ext uri="{BB962C8B-B14F-4D97-AF65-F5344CB8AC3E}">
        <p14:creationId xmlns:p14="http://schemas.microsoft.com/office/powerpoint/2010/main" val="69322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88ECB9E1-FC2E-4242-A657-1B36695DA48A}" type="slidenum">
              <a:rPr lang="en-US" sz="1200" b="0">
                <a:latin typeface="Lucida Grande" charset="0"/>
              </a:rPr>
              <a:pPr/>
              <a:t>15</a:t>
            </a:fld>
            <a:endParaRPr lang="en-US" sz="1200" b="0">
              <a:latin typeface="Lucida Grande"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a:ea typeface="ＭＳ Ｐゴシック" charset="0"/>
                <a:cs typeface="ＭＳ Ｐゴシック" charset="0"/>
              </a:rPr>
              <a:t>• 153 – 87 = ?  Orally; visibly; </a:t>
            </a:r>
          </a:p>
          <a:p>
            <a:pPr eaLnBrk="1" hangingPunct="1"/>
            <a:r>
              <a:rPr lang="en-GB" dirty="0">
                <a:ea typeface="ＭＳ Ｐゴシック" charset="0"/>
                <a:cs typeface="ＭＳ Ｐゴシック" charset="0"/>
              </a:rPr>
              <a:t>•That is arithmetic; Now let’s do some mathematics!</a:t>
            </a:r>
          </a:p>
          <a:p>
            <a:pPr eaLnBrk="1" hangingPunct="1"/>
            <a:r>
              <a:rPr lang="en-GB" dirty="0">
                <a:ea typeface="ＭＳ Ｐゴシック" charset="0"/>
                <a:cs typeface="ＭＳ Ｐゴシック" charset="0"/>
              </a:rPr>
              <a:t>     Two volunteers: think of a three digit number and a two digit number.</a:t>
            </a:r>
          </a:p>
          <a:p>
            <a:pPr eaLnBrk="1" hangingPunct="1"/>
            <a:r>
              <a:rPr lang="en-GB" dirty="0">
                <a:ea typeface="ＭＳ Ｐゴシック" charset="0"/>
                <a:cs typeface="ＭＳ Ｐゴシック" charset="0"/>
              </a:rPr>
              <a:t>• We’re going to subtract the smaller from the larger but before we do, lets add one to both.</a:t>
            </a:r>
          </a:p>
          <a:p>
            <a:pPr eaLnBrk="1" hangingPunct="1"/>
            <a:r>
              <a:rPr lang="en-GB" dirty="0">
                <a:ea typeface="ＭＳ Ｐゴシック" charset="0"/>
                <a:cs typeface="ＭＳ Ｐゴシック" charset="0"/>
              </a:rPr>
              <a:t>      What’s the difference now?</a:t>
            </a:r>
          </a:p>
          <a:p>
            <a:pPr eaLnBrk="1" hangingPunct="1"/>
            <a:endParaRPr lang="en-GB" dirty="0">
              <a:ea typeface="ＭＳ Ｐゴシック" charset="0"/>
              <a:cs typeface="ＭＳ Ｐゴシック" charset="0"/>
            </a:endParaRPr>
          </a:p>
        </p:txBody>
      </p:sp>
    </p:spTree>
    <p:extLst>
      <p:ext uri="{BB962C8B-B14F-4D97-AF65-F5344CB8AC3E}">
        <p14:creationId xmlns:p14="http://schemas.microsoft.com/office/powerpoint/2010/main" val="59107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88ECB9E1-FC2E-4242-A657-1B36695DA48A}" type="slidenum">
              <a:rPr lang="en-US" sz="1200" b="0">
                <a:latin typeface="Lucida Grande" charset="0"/>
              </a:rPr>
              <a:pPr/>
              <a:t>16</a:t>
            </a:fld>
            <a:endParaRPr lang="en-US" sz="1200" b="0">
              <a:latin typeface="Lucida Grande"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a:ea typeface="ＭＳ Ｐゴシック" charset="0"/>
                <a:cs typeface="ＭＳ Ｐゴシック" charset="0"/>
              </a:rPr>
              <a:t>• 153 – 87 = ?  Orally; visibly; </a:t>
            </a:r>
          </a:p>
          <a:p>
            <a:pPr eaLnBrk="1" hangingPunct="1"/>
            <a:r>
              <a:rPr lang="en-GB" dirty="0">
                <a:ea typeface="ＭＳ Ｐゴシック" charset="0"/>
                <a:cs typeface="ＭＳ Ｐゴシック" charset="0"/>
              </a:rPr>
              <a:t>•That is arithmetic; Now let’s do some mathematics!</a:t>
            </a:r>
          </a:p>
          <a:p>
            <a:pPr eaLnBrk="1" hangingPunct="1"/>
            <a:r>
              <a:rPr lang="en-GB" dirty="0">
                <a:ea typeface="ＭＳ Ｐゴシック" charset="0"/>
                <a:cs typeface="ＭＳ Ｐゴシック" charset="0"/>
              </a:rPr>
              <a:t>     Two volunteers: think of a three digit number and a two digit number.</a:t>
            </a:r>
          </a:p>
          <a:p>
            <a:pPr eaLnBrk="1" hangingPunct="1"/>
            <a:r>
              <a:rPr lang="en-GB" dirty="0">
                <a:ea typeface="ＭＳ Ｐゴシック" charset="0"/>
                <a:cs typeface="ＭＳ Ｐゴシック" charset="0"/>
              </a:rPr>
              <a:t>• We’re going to subtract the smaller from the larger but before we do, lets add one to both.</a:t>
            </a:r>
          </a:p>
          <a:p>
            <a:pPr eaLnBrk="1" hangingPunct="1"/>
            <a:r>
              <a:rPr lang="en-GB" dirty="0">
                <a:ea typeface="ＭＳ Ｐゴシック" charset="0"/>
                <a:cs typeface="ＭＳ Ｐゴシック" charset="0"/>
              </a:rPr>
              <a:t>      What’s the difference now?</a:t>
            </a:r>
          </a:p>
          <a:p>
            <a:pPr eaLnBrk="1" hangingPunct="1"/>
            <a:endParaRPr lang="en-GB" dirty="0">
              <a:ea typeface="ＭＳ Ｐゴシック" charset="0"/>
              <a:cs typeface="ＭＳ Ｐゴシック" charset="0"/>
            </a:endParaRPr>
          </a:p>
        </p:txBody>
      </p:sp>
    </p:spTree>
    <p:extLst>
      <p:ext uri="{BB962C8B-B14F-4D97-AF65-F5344CB8AC3E}">
        <p14:creationId xmlns:p14="http://schemas.microsoft.com/office/powerpoint/2010/main" val="207687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88ECB9E1-FC2E-4242-A657-1B36695DA48A}" type="slidenum">
              <a:rPr lang="en-US" sz="1200" b="0">
                <a:latin typeface="Lucida Grande" charset="0"/>
              </a:rPr>
              <a:pPr/>
              <a:t>17</a:t>
            </a:fld>
            <a:endParaRPr lang="en-US" sz="1200" b="0">
              <a:latin typeface="Lucida Grande"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a:ea typeface="ＭＳ Ｐゴシック" charset="0"/>
                <a:cs typeface="ＭＳ Ｐゴシック" charset="0"/>
              </a:rPr>
              <a:t>• 153 – 87 = ?  Orally; visibly; </a:t>
            </a:r>
          </a:p>
          <a:p>
            <a:pPr eaLnBrk="1" hangingPunct="1"/>
            <a:r>
              <a:rPr lang="en-GB" dirty="0">
                <a:ea typeface="ＭＳ Ｐゴシック" charset="0"/>
                <a:cs typeface="ＭＳ Ｐゴシック" charset="0"/>
              </a:rPr>
              <a:t>•That is arithmetic; Now let’s do some mathematics!</a:t>
            </a:r>
          </a:p>
          <a:p>
            <a:pPr eaLnBrk="1" hangingPunct="1"/>
            <a:r>
              <a:rPr lang="en-GB" dirty="0">
                <a:ea typeface="ＭＳ Ｐゴシック" charset="0"/>
                <a:cs typeface="ＭＳ Ｐゴシック" charset="0"/>
              </a:rPr>
              <a:t>     Two volunteers: think of a three digit number and a two digit number.</a:t>
            </a:r>
          </a:p>
          <a:p>
            <a:pPr eaLnBrk="1" hangingPunct="1"/>
            <a:r>
              <a:rPr lang="en-GB" dirty="0">
                <a:ea typeface="ＭＳ Ｐゴシック" charset="0"/>
                <a:cs typeface="ＭＳ Ｐゴシック" charset="0"/>
              </a:rPr>
              <a:t>• We’re going to subtract the smaller from the larger but before we do, lets add one to both.</a:t>
            </a:r>
          </a:p>
          <a:p>
            <a:pPr eaLnBrk="1" hangingPunct="1"/>
            <a:r>
              <a:rPr lang="en-GB" dirty="0">
                <a:ea typeface="ＭＳ Ｐゴシック" charset="0"/>
                <a:cs typeface="ＭＳ Ｐゴシック" charset="0"/>
              </a:rPr>
              <a:t>      What’s the difference now?</a:t>
            </a:r>
          </a:p>
          <a:p>
            <a:pPr eaLnBrk="1" hangingPunct="1"/>
            <a:endParaRPr lang="en-GB"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C5DDF335-A5CF-F344-845D-53ACE2155617}" type="slidenum">
              <a:rPr lang="en-US" sz="1200" b="0">
                <a:latin typeface="Lucida Grande" charset="0"/>
              </a:rPr>
              <a:pPr/>
              <a:t>19</a:t>
            </a:fld>
            <a:endParaRPr lang="en-US" sz="1200" b="0">
              <a:latin typeface="Lucida Grande" charset="0"/>
            </a:endParaRPr>
          </a:p>
        </p:txBody>
      </p:sp>
      <p:sp>
        <p:nvSpPr>
          <p:cNvPr id="65538" name="Rectangle 2"/>
          <p:cNvSpPr>
            <a:spLocks noGrp="1" noRot="1" noChangeAspect="1" noChangeArrowheads="1"/>
          </p:cNvSpPr>
          <p:nvPr>
            <p:ph type="sldImg"/>
          </p:nvPr>
        </p:nvSpPr>
        <p:spPr>
          <a:xfrm>
            <a:off x="1143000" y="685800"/>
            <a:ext cx="4572000" cy="3429000"/>
          </a:xfrm>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C5DDF335-A5CF-F344-845D-53ACE2155617}" type="slidenum">
              <a:rPr lang="en-US" sz="1200" b="0">
                <a:latin typeface="Lucida Grande" charset="0"/>
              </a:rPr>
              <a:pPr/>
              <a:t>22</a:t>
            </a:fld>
            <a:endParaRPr lang="en-US" sz="1200" b="0">
              <a:latin typeface="Lucida Grande" charset="0"/>
            </a:endParaRPr>
          </a:p>
        </p:txBody>
      </p:sp>
      <p:sp>
        <p:nvSpPr>
          <p:cNvPr id="65538" name="Rectangle 2"/>
          <p:cNvSpPr>
            <a:spLocks noGrp="1" noRot="1" noChangeAspect="1" noChangeArrowheads="1"/>
          </p:cNvSpPr>
          <p:nvPr>
            <p:ph type="sldImg"/>
          </p:nvPr>
        </p:nvSpPr>
        <p:spPr>
          <a:xfrm>
            <a:off x="1143000" y="685800"/>
            <a:ext cx="4572000" cy="3429000"/>
          </a:xfrm>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Dave Hewitt</a:t>
            </a:r>
            <a:r>
              <a:rPr lang="ja-JP" altLang="en-US">
                <a:ea typeface="ＭＳ Ｐゴシック" charset="0"/>
                <a:cs typeface="ＭＳ Ｐゴシック" charset="0"/>
              </a:rPr>
              <a:t>’</a:t>
            </a:r>
            <a:r>
              <a:rPr lang="en-US" altLang="ja-JP">
                <a:ea typeface="ＭＳ Ｐゴシック" charset="0"/>
                <a:cs typeface="ＭＳ Ｐゴシック" charset="0"/>
              </a:rPr>
              <a:t>s THOAN sequences</a:t>
            </a:r>
          </a:p>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3358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C5DDF335-A5CF-F344-845D-53ACE2155617}" type="slidenum">
              <a:rPr lang="en-US" sz="1200" b="0">
                <a:latin typeface="Lucida Grande" charset="0"/>
              </a:rPr>
              <a:pPr/>
              <a:t>23</a:t>
            </a:fld>
            <a:endParaRPr lang="en-US" sz="1200" b="0">
              <a:latin typeface="Lucida Grande" charset="0"/>
            </a:endParaRPr>
          </a:p>
        </p:txBody>
      </p:sp>
      <p:sp>
        <p:nvSpPr>
          <p:cNvPr id="65538" name="Rectangle 2"/>
          <p:cNvSpPr>
            <a:spLocks noGrp="1" noRot="1" noChangeAspect="1" noChangeArrowheads="1"/>
          </p:cNvSpPr>
          <p:nvPr>
            <p:ph type="sldImg"/>
          </p:nvPr>
        </p:nvSpPr>
        <p:spPr>
          <a:xfrm>
            <a:off x="1143000" y="685800"/>
            <a:ext cx="4572000" cy="3429000"/>
          </a:xfrm>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Dave Hewitt</a:t>
            </a:r>
            <a:r>
              <a:rPr lang="ja-JP" altLang="en-US">
                <a:ea typeface="ＭＳ Ｐゴシック" charset="0"/>
                <a:cs typeface="ＭＳ Ｐゴシック" charset="0"/>
              </a:rPr>
              <a:t>’</a:t>
            </a:r>
            <a:r>
              <a:rPr lang="en-US" altLang="ja-JP">
                <a:ea typeface="ＭＳ Ｐゴシック" charset="0"/>
                <a:cs typeface="ＭＳ Ｐゴシック" charset="0"/>
              </a:rPr>
              <a:t>s THOAN sequences</a:t>
            </a:r>
          </a:p>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24</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ea typeface="ＭＳ Ｐゴシック" charset="0"/>
              <a:cs typeface="ＭＳ Ｐゴシック" charset="0"/>
            </a:endParaRPr>
          </a:p>
        </p:txBody>
      </p:sp>
    </p:spTree>
    <p:extLst>
      <p:ext uri="{BB962C8B-B14F-4D97-AF65-F5344CB8AC3E}">
        <p14:creationId xmlns:p14="http://schemas.microsoft.com/office/powerpoint/2010/main" val="182688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8317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83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82963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0584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19743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408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09843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5048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332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984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323528" y="1052736"/>
            <a:ext cx="8424936" cy="504056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77" name="Text Box 5"/>
          <p:cNvSpPr txBox="1">
            <a:spLocks noChangeArrowheads="1"/>
          </p:cNvSpPr>
          <p:nvPr userDrawn="1"/>
        </p:nvSpPr>
        <p:spPr bwMode="auto">
          <a:xfrm>
            <a:off x="76200" y="6505599"/>
            <a:ext cx="685800" cy="307777"/>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defRPr/>
            </a:pPr>
            <a:fld id="{81FB3A04-3DDA-6D4B-B419-E64C2CC61434}" type="slidenum">
              <a:rPr lang="en-US" sz="1400" b="0" smtClean="0">
                <a:solidFill>
                  <a:srgbClr val="000000"/>
                </a:solidFill>
                <a:latin typeface="Lucida Grande" charset="0"/>
              </a:rPr>
              <a:pPr>
                <a:spcBef>
                  <a:spcPct val="50000"/>
                </a:spcBef>
                <a:defRPr/>
              </a:pPr>
              <a:t>‹#›</a:t>
            </a:fld>
            <a:endParaRPr lang="en-US" sz="1400" b="0" dirty="0" smtClean="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p:titleStyle>
    <p:body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file:///localhost/Users/jhm3/Documents/Files/%20%20%20%20Current%20Activities/%20%20%20%20%20Events%202013/03.16-23%20Phuket%20EARCOME/Reasoning%20Reasonably/Applets/Secret%20Places/Secret%20Places%201D.html"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6" y="0"/>
            <a:ext cx="9131508" cy="6858000"/>
          </a:xfrm>
          <a:prstGeom prst="rect">
            <a:avLst/>
          </a:prstGeom>
        </p:spPr>
      </p:pic>
    </p:spTree>
    <p:extLst>
      <p:ext uri="{BB962C8B-B14F-4D97-AF65-F5344CB8AC3E}">
        <p14:creationId xmlns:p14="http://schemas.microsoft.com/office/powerpoint/2010/main" val="116269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22527" y="2400660"/>
            <a:ext cx="8712968" cy="1728192"/>
          </a:xfrm>
        </p:spPr>
        <p:txBody>
          <a:bodyPr anchor="t"/>
          <a:lstStyle/>
          <a:p>
            <a:pPr algn="ctr">
              <a:defRPr/>
            </a:pPr>
            <a:r>
              <a:rPr lang="en-US" sz="3200" dirty="0" smtClean="0">
                <a:latin typeface="Chalkboard" charset="0"/>
                <a:ea typeface="ＭＳ Ｐゴシック" charset="0"/>
                <a:cs typeface="ＭＳ Ｐゴシック" charset="0"/>
              </a:rPr>
              <a:t>Mastering Mastery Teaching</a:t>
            </a:r>
            <a:br>
              <a:rPr lang="en-US" sz="3200" dirty="0" smtClean="0">
                <a:latin typeface="Chalkboard" charset="0"/>
                <a:ea typeface="ＭＳ Ｐゴシック" charset="0"/>
                <a:cs typeface="ＭＳ Ｐゴシック" charset="0"/>
              </a:rPr>
            </a:br>
            <a:r>
              <a:rPr lang="en-US" sz="3200" dirty="0" smtClean="0">
                <a:latin typeface="Chalkboard" charset="0"/>
                <a:ea typeface="ＭＳ Ｐゴシック" charset="0"/>
                <a:cs typeface="ＭＳ Ｐゴシック" charset="0"/>
              </a:rPr>
              <a:t>of Primary Mathematics</a:t>
            </a:r>
            <a:endParaRPr lang="en-US" sz="3200" dirty="0">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1190003" y="4581128"/>
            <a:ext cx="6699655" cy="2160591"/>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dirty="0" smtClean="0">
                <a:solidFill>
                  <a:srgbClr val="00002A"/>
                </a:solidFill>
              </a:rPr>
              <a:t>John Mason</a:t>
            </a:r>
          </a:p>
          <a:p>
            <a:pPr algn="ctr">
              <a:spcBef>
                <a:spcPct val="20000"/>
              </a:spcBef>
              <a:buClr>
                <a:schemeClr val="tx2"/>
              </a:buClr>
              <a:buSzPct val="75000"/>
              <a:defRPr/>
            </a:pPr>
            <a:r>
              <a:rPr lang="en-GB" sz="2400" dirty="0">
                <a:solidFill>
                  <a:schemeClr val="bg1"/>
                </a:solidFill>
              </a:rPr>
              <a:t>Raising Achievement in Primary </a:t>
            </a:r>
            <a:r>
              <a:rPr lang="en-GB" sz="2400" dirty="0" smtClean="0">
                <a:solidFill>
                  <a:schemeClr val="bg1"/>
                </a:solidFill>
              </a:rPr>
              <a:t>Mathematics</a:t>
            </a:r>
            <a:endParaRPr lang="en-US" sz="2400" b="0" dirty="0" smtClean="0">
              <a:solidFill>
                <a:schemeClr val="bg1"/>
              </a:solidFill>
            </a:endParaRPr>
          </a:p>
          <a:p>
            <a:pPr algn="ctr">
              <a:spcBef>
                <a:spcPct val="20000"/>
              </a:spcBef>
              <a:buClr>
                <a:schemeClr val="tx2"/>
              </a:buClr>
              <a:buSzPct val="75000"/>
              <a:defRPr/>
            </a:pPr>
            <a:r>
              <a:rPr lang="en-US" sz="2400" b="0" dirty="0" smtClean="0">
                <a:solidFill>
                  <a:srgbClr val="00002A"/>
                </a:solidFill>
              </a:rPr>
              <a:t>School’s Choice</a:t>
            </a:r>
          </a:p>
          <a:p>
            <a:pPr algn="ctr">
              <a:spcBef>
                <a:spcPct val="20000"/>
              </a:spcBef>
              <a:buClr>
                <a:schemeClr val="tx2"/>
              </a:buClr>
              <a:buSzPct val="75000"/>
              <a:defRPr/>
            </a:pPr>
            <a:r>
              <a:rPr lang="en-US" sz="2400" b="0" dirty="0" smtClean="0">
                <a:solidFill>
                  <a:srgbClr val="00002A"/>
                </a:solidFill>
              </a:rPr>
              <a:t>Ipswich</a:t>
            </a:r>
            <a:br>
              <a:rPr lang="en-US" sz="2400" b="0" dirty="0" smtClean="0">
                <a:solidFill>
                  <a:srgbClr val="00002A"/>
                </a:solidFill>
              </a:rPr>
            </a:br>
            <a:r>
              <a:rPr lang="en-US" sz="2400" b="0" dirty="0" smtClean="0">
                <a:solidFill>
                  <a:srgbClr val="00002A"/>
                </a:solidFill>
              </a:rPr>
              <a:t>June 2017</a:t>
            </a:r>
            <a:endParaRPr lang="en-US" sz="2400" b="0" dirty="0">
              <a:solidFill>
                <a:srgbClr val="00002A"/>
              </a:solidFill>
            </a:endParaRPr>
          </a:p>
        </p:txBody>
      </p:sp>
      <p:grpSp>
        <p:nvGrpSpPr>
          <p:cNvPr id="28675" name="Group 13"/>
          <p:cNvGrpSpPr>
            <a:grpSpLocks/>
          </p:cNvGrpSpPr>
          <p:nvPr/>
        </p:nvGrpSpPr>
        <p:grpSpPr bwMode="auto">
          <a:xfrm>
            <a:off x="169442" y="165820"/>
            <a:ext cx="8740775" cy="1708150"/>
            <a:chOff x="110" y="96"/>
            <a:chExt cx="5506" cy="1076"/>
          </a:xfrm>
        </p:grpSpPr>
        <p:grpSp>
          <p:nvGrpSpPr>
            <p:cNvPr id="28679" name="Group 11"/>
            <p:cNvGrpSpPr>
              <a:grpSpLocks/>
            </p:cNvGrpSpPr>
            <p:nvPr/>
          </p:nvGrpSpPr>
          <p:grpSpPr bwMode="auto">
            <a:xfrm>
              <a:off x="110" y="96"/>
              <a:ext cx="1457" cy="983"/>
              <a:chOff x="38" y="96"/>
              <a:chExt cx="1457" cy="983"/>
            </a:xfrm>
          </p:grpSpPr>
          <p:pic>
            <p:nvPicPr>
              <p:cNvPr id="2" name="Picture 6" descr="OUPowerPoint18mm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5" name="Text Box 8"/>
              <p:cNvSpPr txBox="1">
                <a:spLocks noChangeArrowheads="1"/>
              </p:cNvSpPr>
              <p:nvPr/>
            </p:nvSpPr>
            <p:spPr bwMode="auto">
              <a:xfrm>
                <a:off x="38" y="672"/>
                <a:ext cx="1457"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The Open University</a:t>
                </a:r>
              </a:p>
              <a:p>
                <a:pPr algn="ctr" eaLnBrk="0" hangingPunct="0">
                  <a:defRPr/>
                </a:pPr>
                <a:r>
                  <a:rPr lang="en-GB" sz="1800" b="0">
                    <a:solidFill>
                      <a:schemeClr val="accent3">
                        <a:lumMod val="10000"/>
                      </a:schemeClr>
                    </a:solidFill>
                  </a:rPr>
                  <a:t>Maths Dept</a:t>
                </a:r>
              </a:p>
            </p:txBody>
          </p:sp>
        </p:grpSp>
        <p:grpSp>
          <p:nvGrpSpPr>
            <p:cNvPr id="28680"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University of Oxford</a:t>
                </a:r>
              </a:p>
              <a:p>
                <a:pPr algn="ctr" eaLnBrk="0" hangingPunct="0">
                  <a:defRPr/>
                </a:pPr>
                <a:r>
                  <a:rPr lang="en-GB" sz="1800" b="0">
                    <a:solidFill>
                      <a:schemeClr val="accent3">
                        <a:lumMod val="10000"/>
                      </a:schemeClr>
                    </a:solidFill>
                  </a:rPr>
                  <a:t>Dept of Education</a:t>
                </a:r>
              </a:p>
            </p:txBody>
          </p:sp>
        </p:grpSp>
      </p:grpSp>
      <p:pic>
        <p:nvPicPr>
          <p:cNvPr id="286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8856"/>
            <a:ext cx="17018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7" name="TextBox 9"/>
          <p:cNvSpPr txBox="1">
            <a:spLocks noChangeArrowheads="1"/>
          </p:cNvSpPr>
          <p:nvPr/>
        </p:nvSpPr>
        <p:spPr bwMode="auto">
          <a:xfrm>
            <a:off x="3158405" y="1196306"/>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00002A"/>
                </a:solidFill>
              </a:rPr>
              <a:t>Promoting Mathematical Thinking</a:t>
            </a:r>
          </a:p>
        </p:txBody>
      </p:sp>
      <p:sp>
        <p:nvSpPr>
          <p:cNvPr id="3" name="Rectangle 2"/>
          <p:cNvSpPr/>
          <p:nvPr/>
        </p:nvSpPr>
        <p:spPr bwMode="auto">
          <a:xfrm>
            <a:off x="422527" y="6597352"/>
            <a:ext cx="2277265" cy="260648"/>
          </a:xfrm>
          <a:prstGeom prst="rect">
            <a:avLst/>
          </a:prstGeom>
          <a:solidFill>
            <a:srgbClr val="FFF4C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halkboard" pitchFamily="-111" charset="0"/>
            </a:endParaRPr>
          </a:p>
        </p:txBody>
      </p:sp>
    </p:spTree>
    <p:extLst>
      <p:ext uri="{BB962C8B-B14F-4D97-AF65-F5344CB8AC3E}">
        <p14:creationId xmlns:p14="http://schemas.microsoft.com/office/powerpoint/2010/main" val="456796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Throat Clearing</a:t>
            </a:r>
          </a:p>
        </p:txBody>
      </p:sp>
      <p:sp>
        <p:nvSpPr>
          <p:cNvPr id="5" name="Content Placeholder 4"/>
          <p:cNvSpPr>
            <a:spLocks noGrp="1"/>
          </p:cNvSpPr>
          <p:nvPr>
            <p:ph idx="1"/>
          </p:nvPr>
        </p:nvSpPr>
        <p:spPr>
          <a:xfrm>
            <a:off x="251520" y="764704"/>
            <a:ext cx="8496944" cy="2952328"/>
          </a:xfrm>
        </p:spPr>
        <p:txBody>
          <a:bodyPr/>
          <a:lstStyle/>
          <a:p>
            <a:r>
              <a:rPr lang="en-GB" dirty="0"/>
              <a:t>Everything said here is a conjecture …</a:t>
            </a:r>
          </a:p>
          <a:p>
            <a:pPr marL="457200" lvl="1" indent="0">
              <a:buNone/>
            </a:pPr>
            <a:r>
              <a:rPr lang="en-GB" dirty="0"/>
              <a:t>… to be tested in your experience</a:t>
            </a:r>
          </a:p>
          <a:p>
            <a:r>
              <a:rPr lang="en-GB" dirty="0"/>
              <a:t>My approach is fundamentally phenomenological …</a:t>
            </a:r>
            <a:br>
              <a:rPr lang="en-GB" dirty="0"/>
            </a:br>
            <a:r>
              <a:rPr lang="en-GB" dirty="0"/>
              <a:t>I am interested in lived experience.</a:t>
            </a:r>
          </a:p>
          <a:p>
            <a:r>
              <a:rPr lang="en-GB" dirty="0"/>
              <a:t>Radical version: my task is to evoke awareness (noticing)</a:t>
            </a:r>
          </a:p>
          <a:p>
            <a:r>
              <a:rPr lang="en-GB" dirty="0"/>
              <a:t>So, what you get from this session will be mostly …</a:t>
            </a:r>
          </a:p>
          <a:p>
            <a:pPr marL="457200" lvl="1" indent="0">
              <a:buNone/>
            </a:pPr>
            <a:r>
              <a:rPr lang="en-GB" dirty="0"/>
              <a:t>… what you notice happening inside you!</a:t>
            </a:r>
          </a:p>
        </p:txBody>
      </p:sp>
      <p:pic>
        <p:nvPicPr>
          <p:cNvPr id="2" name="Picture 1"/>
          <p:cNvPicPr>
            <a:picLocks noChangeAspect="1"/>
          </p:cNvPicPr>
          <p:nvPr/>
        </p:nvPicPr>
        <p:blipFill>
          <a:blip r:embed="rId2"/>
          <a:stretch>
            <a:fillRect/>
          </a:stretch>
        </p:blipFill>
        <p:spPr>
          <a:xfrm>
            <a:off x="611560" y="3789040"/>
            <a:ext cx="2235200" cy="1625600"/>
          </a:xfrm>
          <a:prstGeom prst="rect">
            <a:avLst/>
          </a:prstGeom>
        </p:spPr>
      </p:pic>
      <p:sp>
        <p:nvSpPr>
          <p:cNvPr id="3" name="TextBox 2"/>
          <p:cNvSpPr txBox="1"/>
          <p:nvPr/>
        </p:nvSpPr>
        <p:spPr>
          <a:xfrm>
            <a:off x="2843808" y="3933056"/>
            <a:ext cx="3365024" cy="1015663"/>
          </a:xfrm>
          <a:prstGeom prst="rect">
            <a:avLst/>
          </a:prstGeom>
          <a:noFill/>
        </p:spPr>
        <p:txBody>
          <a:bodyPr wrap="none" rtlCol="0">
            <a:spAutoFit/>
          </a:bodyPr>
          <a:lstStyle/>
          <a:p>
            <a:r>
              <a:rPr lang="en-GB" sz="2000" b="0" dirty="0" smtClean="0">
                <a:solidFill>
                  <a:schemeClr val="accent3">
                    <a:lumMod val="50000"/>
                  </a:schemeClr>
                </a:solidFill>
              </a:rPr>
              <a:t>Who takes initiative?</a:t>
            </a:r>
          </a:p>
          <a:p>
            <a:r>
              <a:rPr lang="en-GB" sz="2000" b="0" dirty="0" smtClean="0">
                <a:solidFill>
                  <a:schemeClr val="accent3">
                    <a:lumMod val="50000"/>
                  </a:schemeClr>
                </a:solidFill>
              </a:rPr>
              <a:t>Who makes choices?</a:t>
            </a:r>
          </a:p>
          <a:p>
            <a:r>
              <a:rPr lang="en-GB" sz="2000" b="0" dirty="0" smtClean="0">
                <a:solidFill>
                  <a:schemeClr val="accent3">
                    <a:lumMod val="50000"/>
                  </a:schemeClr>
                </a:solidFill>
              </a:rPr>
              <a:t>What is being attended to?</a:t>
            </a:r>
            <a:endParaRPr lang="en-GB" sz="2000" b="0" dirty="0">
              <a:solidFill>
                <a:schemeClr val="bg1"/>
              </a:solidFill>
            </a:endParaRPr>
          </a:p>
        </p:txBody>
      </p:sp>
      <p:sp>
        <p:nvSpPr>
          <p:cNvPr id="7" name="AutoShape 5"/>
          <p:cNvSpPr>
            <a:spLocks noChangeArrowheads="1"/>
          </p:cNvSpPr>
          <p:nvPr/>
        </p:nvSpPr>
        <p:spPr bwMode="auto">
          <a:xfrm>
            <a:off x="6300192" y="3429000"/>
            <a:ext cx="2808312" cy="1512168"/>
          </a:xfrm>
          <a:prstGeom prst="wedgeRoundRectCallout">
            <a:avLst>
              <a:gd name="adj1" fmla="val -73601"/>
              <a:gd name="adj2" fmla="val -45377"/>
              <a:gd name="adj3" fmla="val 16667"/>
            </a:avLst>
          </a:prstGeom>
          <a:solidFill>
            <a:schemeClr val="accent1">
              <a:lumMod val="60000"/>
              <a:lumOff val="40000"/>
            </a:schemeClr>
          </a:solidFill>
          <a:ln w="9525">
            <a:solidFill>
              <a:srgbClr val="000000"/>
            </a:solidFill>
            <a:miter lim="800000"/>
            <a:headEnd/>
            <a:tailEnd/>
          </a:ln>
          <a:effectLst/>
        </p:spPr>
        <p:txBody>
          <a:bodyPr wrap="none" anchor="ct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algn="ctr">
              <a:lnSpc>
                <a:spcPct val="70000"/>
              </a:lnSpc>
              <a:defRPr/>
            </a:pPr>
            <a:endParaRPr lang="en-US" sz="1600" b="0" dirty="0">
              <a:solidFill>
                <a:srgbClr val="FFFF66"/>
              </a:solidFill>
              <a:latin typeface="Chalkboard" charset="0"/>
            </a:endParaRPr>
          </a:p>
          <a:p>
            <a:pPr algn="ctr">
              <a:lnSpc>
                <a:spcPct val="70000"/>
              </a:lnSpc>
              <a:defRPr/>
            </a:pPr>
            <a:r>
              <a:rPr lang="en-US" sz="1800" b="0" dirty="0">
                <a:solidFill>
                  <a:srgbClr val="800040"/>
                </a:solidFill>
                <a:latin typeface="Chalkboard" charset="0"/>
              </a:rPr>
              <a:t>Avoid the teaching of </a:t>
            </a:r>
            <a:br>
              <a:rPr lang="en-US" sz="1800" b="0" dirty="0">
                <a:solidFill>
                  <a:srgbClr val="800040"/>
                </a:solidFill>
                <a:latin typeface="Chalkboard" charset="0"/>
              </a:rPr>
            </a:br>
            <a:r>
              <a:rPr lang="en-US" sz="1800" b="0" dirty="0">
                <a:solidFill>
                  <a:srgbClr val="800040"/>
                </a:solidFill>
                <a:latin typeface="Chalkboard" charset="0"/>
              </a:rPr>
              <a:t>speculators,</a:t>
            </a:r>
            <a:br>
              <a:rPr lang="en-US" sz="1800" b="0" dirty="0">
                <a:solidFill>
                  <a:srgbClr val="800040"/>
                </a:solidFill>
                <a:latin typeface="Chalkboard" charset="0"/>
              </a:rPr>
            </a:br>
            <a:r>
              <a:rPr lang="en-US" sz="1800" b="0" dirty="0">
                <a:solidFill>
                  <a:srgbClr val="800040"/>
                </a:solidFill>
                <a:latin typeface="Chalkboard" charset="0"/>
              </a:rPr>
              <a:t>whose </a:t>
            </a:r>
            <a:r>
              <a:rPr lang="en-US" sz="1800" b="0" dirty="0" err="1">
                <a:solidFill>
                  <a:srgbClr val="800040"/>
                </a:solidFill>
                <a:latin typeface="Chalkboard" charset="0"/>
              </a:rPr>
              <a:t>judgements</a:t>
            </a:r>
            <a:r>
              <a:rPr lang="en-US" sz="1800" b="0" dirty="0">
                <a:solidFill>
                  <a:srgbClr val="800040"/>
                </a:solidFill>
                <a:latin typeface="Chalkboard" charset="0"/>
              </a:rPr>
              <a:t> are </a:t>
            </a:r>
            <a:br>
              <a:rPr lang="en-US" sz="1800" b="0" dirty="0">
                <a:solidFill>
                  <a:srgbClr val="800040"/>
                </a:solidFill>
                <a:latin typeface="Chalkboard" charset="0"/>
              </a:rPr>
            </a:br>
            <a:r>
              <a:rPr lang="en-US" sz="1800" b="0" dirty="0">
                <a:solidFill>
                  <a:srgbClr val="800040"/>
                </a:solidFill>
                <a:latin typeface="Chalkboard" charset="0"/>
              </a:rPr>
              <a:t>not confirmed </a:t>
            </a:r>
            <a:br>
              <a:rPr lang="en-US" sz="1800" b="0" dirty="0">
                <a:solidFill>
                  <a:srgbClr val="800040"/>
                </a:solidFill>
                <a:latin typeface="Chalkboard" charset="0"/>
              </a:rPr>
            </a:br>
            <a:r>
              <a:rPr lang="en-US" sz="1800" b="0" dirty="0">
                <a:solidFill>
                  <a:srgbClr val="800040"/>
                </a:solidFill>
                <a:latin typeface="Chalkboard" charset="0"/>
              </a:rPr>
              <a:t>by experience</a:t>
            </a:r>
            <a:r>
              <a:rPr lang="en-US" sz="1800" dirty="0">
                <a:solidFill>
                  <a:srgbClr val="800040"/>
                </a:solidFill>
                <a:latin typeface="Chalkboard" charset="0"/>
              </a:rPr>
              <a:t>.</a:t>
            </a:r>
            <a:br>
              <a:rPr lang="en-US" sz="1800" dirty="0">
                <a:solidFill>
                  <a:srgbClr val="800040"/>
                </a:solidFill>
                <a:latin typeface="Chalkboard" charset="0"/>
              </a:rPr>
            </a:br>
            <a:r>
              <a:rPr lang="en-US" sz="1600" dirty="0">
                <a:solidFill>
                  <a:srgbClr val="800040"/>
                </a:solidFill>
                <a:latin typeface="Chalkboard" charset="0"/>
              </a:rPr>
              <a:t> </a:t>
            </a:r>
            <a:r>
              <a:rPr lang="en-US" sz="1400" b="0" dirty="0">
                <a:solidFill>
                  <a:srgbClr val="800040"/>
                </a:solidFill>
                <a:latin typeface="Chalkboard" charset="0"/>
              </a:rPr>
              <a:t>(Leonardo Da Vinci</a:t>
            </a:r>
            <a:r>
              <a:rPr lang="en-US" sz="1400" dirty="0">
                <a:solidFill>
                  <a:srgbClr val="800040"/>
                </a:solidFill>
                <a:latin typeface="Chalkboard" charset="0"/>
              </a:rPr>
              <a:t>)</a:t>
            </a:r>
            <a:endParaRPr lang="en-US" sz="1400" dirty="0">
              <a:latin typeface="Chalkboard" charset="0"/>
            </a:endParaRPr>
          </a:p>
        </p:txBody>
      </p:sp>
    </p:spTree>
    <p:extLst>
      <p:ext uri="{BB962C8B-B14F-4D97-AF65-F5344CB8AC3E}">
        <p14:creationId xmlns:p14="http://schemas.microsoft.com/office/powerpoint/2010/main" val="28409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Blurb</a:t>
            </a:r>
            <a:endParaRPr lang="en-US" dirty="0"/>
          </a:p>
        </p:txBody>
      </p:sp>
      <p:sp>
        <p:nvSpPr>
          <p:cNvPr id="3" name="Content Placeholder 2"/>
          <p:cNvSpPr>
            <a:spLocks noGrp="1"/>
          </p:cNvSpPr>
          <p:nvPr>
            <p:ph idx="1"/>
          </p:nvPr>
        </p:nvSpPr>
        <p:spPr/>
        <p:txBody>
          <a:bodyPr/>
          <a:lstStyle/>
          <a:p>
            <a:r>
              <a:rPr lang="en-GB" dirty="0"/>
              <a:t>Participants will be invited to work together on some mathematical tasks through which it will be possible to experience something of what ‘mastery teaching’ (Shanghai style) could mean for us in our culture and situation. </a:t>
            </a:r>
            <a:endParaRPr lang="en-GB" dirty="0" smtClean="0"/>
          </a:p>
          <a:p>
            <a:r>
              <a:rPr lang="en-GB" dirty="0" smtClean="0"/>
              <a:t>We </a:t>
            </a:r>
            <a:r>
              <a:rPr lang="en-GB" dirty="0"/>
              <a:t>will probe beneath the surface of slogans such as Concrete-Pictorial-Abstract and Meet-Encounter-Begin to Master by linking these to practical actions.</a:t>
            </a:r>
          </a:p>
          <a:p>
            <a:endParaRPr lang="en-US" dirty="0"/>
          </a:p>
        </p:txBody>
      </p:sp>
    </p:spTree>
    <p:extLst>
      <p:ext uri="{BB962C8B-B14F-4D97-AF65-F5344CB8AC3E}">
        <p14:creationId xmlns:p14="http://schemas.microsoft.com/office/powerpoint/2010/main" val="262661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Arithmetic as study of relationships</a:t>
            </a:r>
          </a:p>
          <a:p>
            <a:r>
              <a:rPr lang="en-US" dirty="0" smtClean="0"/>
              <a:t>Adding &amp; Subtracting as actions</a:t>
            </a:r>
          </a:p>
          <a:p>
            <a:pPr lvl="1"/>
            <a:r>
              <a:rPr lang="en-US" dirty="0" smtClean="0"/>
              <a:t>In and out of bags</a:t>
            </a:r>
          </a:p>
          <a:p>
            <a:pPr lvl="1"/>
            <a:r>
              <a:rPr lang="en-US" dirty="0" smtClean="0"/>
              <a:t>Back &amp; Forth on </a:t>
            </a:r>
            <a:r>
              <a:rPr lang="en-US" dirty="0" smtClean="0"/>
              <a:t>the </a:t>
            </a:r>
            <a:r>
              <a:rPr lang="en-US" dirty="0" err="1" smtClean="0"/>
              <a:t>numberline</a:t>
            </a:r>
            <a:endParaRPr lang="en-US" dirty="0" smtClean="0"/>
          </a:p>
          <a:p>
            <a:pPr lvl="1"/>
            <a:r>
              <a:rPr lang="en-US" dirty="0" smtClean="0"/>
              <a:t>Working with numbers</a:t>
            </a:r>
          </a:p>
          <a:p>
            <a:r>
              <a:rPr lang="en-US" dirty="0" smtClean="0"/>
              <a:t>Multiplying and Dividing as Actions</a:t>
            </a:r>
          </a:p>
          <a:p>
            <a:pPr lvl="1"/>
            <a:r>
              <a:rPr lang="en-US" dirty="0" smtClean="0"/>
              <a:t>Elastics </a:t>
            </a:r>
            <a:r>
              <a:rPr lang="en-US" dirty="0" smtClean="0"/>
              <a:t>&amp; Scaling</a:t>
            </a:r>
            <a:endParaRPr lang="en-US" dirty="0" smtClean="0"/>
          </a:p>
          <a:p>
            <a:r>
              <a:rPr lang="en-US" dirty="0" smtClean="0"/>
              <a:t>Presenting Multiplication</a:t>
            </a:r>
            <a:endParaRPr lang="en-US" dirty="0"/>
          </a:p>
        </p:txBody>
      </p:sp>
    </p:spTree>
    <p:extLst>
      <p:ext uri="{BB962C8B-B14F-4D97-AF65-F5344CB8AC3E}">
        <p14:creationId xmlns:p14="http://schemas.microsoft.com/office/powerpoint/2010/main" val="902833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atin typeface="Chalkboard" charset="0"/>
                <a:ea typeface="ＭＳ Ｐゴシック" charset="0"/>
                <a:cs typeface="ＭＳ Ｐゴシック" charset="0"/>
              </a:rPr>
              <a:t>What</a:t>
            </a:r>
            <a:r>
              <a:rPr lang="ja-JP" altLang="en-US">
                <a:latin typeface="Chalkboard" charset="0"/>
                <a:ea typeface="ＭＳ Ｐゴシック" charset="0"/>
                <a:cs typeface="ＭＳ Ｐゴシック" charset="0"/>
              </a:rPr>
              <a:t>’</a:t>
            </a:r>
            <a:r>
              <a:rPr lang="en-US" altLang="ja-JP">
                <a:latin typeface="Chalkboard" charset="0"/>
                <a:ea typeface="ＭＳ Ｐゴシック" charset="0"/>
                <a:cs typeface="ＭＳ Ｐゴシック" charset="0"/>
              </a:rPr>
              <a:t>s The Difference?</a:t>
            </a:r>
            <a:endParaRPr lang="en-US">
              <a:latin typeface="Chalkboard" charset="0"/>
              <a:ea typeface="ＭＳ Ｐゴシック" charset="0"/>
              <a:cs typeface="ＭＳ Ｐゴシック" charset="0"/>
            </a:endParaRPr>
          </a:p>
        </p:txBody>
      </p:sp>
      <p:sp>
        <p:nvSpPr>
          <p:cNvPr id="2" name="Content Placeholder 1"/>
          <p:cNvSpPr>
            <a:spLocks noGrp="1"/>
          </p:cNvSpPr>
          <p:nvPr>
            <p:ph idx="1"/>
          </p:nvPr>
        </p:nvSpPr>
        <p:spPr>
          <a:xfrm>
            <a:off x="323528" y="1052736"/>
            <a:ext cx="8424936" cy="2160240"/>
          </a:xfrm>
        </p:spPr>
        <p:txBody>
          <a:bodyPr/>
          <a:lstStyle/>
          <a:p>
            <a:r>
              <a:rPr lang="en-US" dirty="0" smtClean="0"/>
              <a:t>I have two bags of counters, but I don’t know what is in them.</a:t>
            </a:r>
          </a:p>
          <a:p>
            <a:r>
              <a:rPr lang="en-US" dirty="0" smtClean="0"/>
              <a:t>I am going to see how many more one bag has than the other.</a:t>
            </a:r>
          </a:p>
          <a:p>
            <a:r>
              <a:rPr lang="en-US" dirty="0" smtClean="0"/>
              <a:t>But first, someone puts one new counter in each bag.</a:t>
            </a:r>
          </a:p>
          <a:p>
            <a:endParaRPr lang="en-US" dirty="0"/>
          </a:p>
        </p:txBody>
      </p:sp>
      <p:sp>
        <p:nvSpPr>
          <p:cNvPr id="54285" name="AutoShape 5"/>
          <p:cNvSpPr>
            <a:spLocks noChangeArrowheads="1"/>
          </p:cNvSpPr>
          <p:nvPr/>
        </p:nvSpPr>
        <p:spPr bwMode="auto">
          <a:xfrm>
            <a:off x="971600" y="5428034"/>
            <a:ext cx="2514600" cy="990600"/>
          </a:xfrm>
          <a:prstGeom prst="wedgeRoundRectCallout">
            <a:avLst>
              <a:gd name="adj1" fmla="val 64199"/>
              <a:gd name="adj2" fmla="val -153690"/>
              <a:gd name="adj3" fmla="val 16667"/>
            </a:avLst>
          </a:prstGeom>
          <a:solidFill>
            <a:schemeClr val="accent1"/>
          </a:solidFill>
          <a:ln w="9525">
            <a:solidFill>
              <a:schemeClr val="tx1"/>
            </a:solidFill>
            <a:miter lim="800000"/>
            <a:headEnd/>
            <a:tailEnd/>
          </a:ln>
        </p:spPr>
        <p:txBody>
          <a:bodyPr wrap="none" anchor="ctr"/>
          <a:lstStyle/>
          <a:p>
            <a:pPr algn="ctr" eaLnBrk="0" hangingPunct="0"/>
            <a:r>
              <a:rPr lang="en-US" b="0" dirty="0">
                <a:solidFill>
                  <a:srgbClr val="800000"/>
                </a:solidFill>
              </a:rPr>
              <a:t>What could </a:t>
            </a:r>
            <a:br>
              <a:rPr lang="en-US" b="0" dirty="0">
                <a:solidFill>
                  <a:srgbClr val="800000"/>
                </a:solidFill>
              </a:rPr>
            </a:br>
            <a:r>
              <a:rPr lang="en-US" b="0" dirty="0">
                <a:solidFill>
                  <a:srgbClr val="800000"/>
                </a:solidFill>
              </a:rPr>
              <a:t>be varied?</a:t>
            </a:r>
          </a:p>
        </p:txBody>
      </p:sp>
      <p:sp>
        <p:nvSpPr>
          <p:cNvPr id="112653" name="AutoShape 13"/>
          <p:cNvSpPr>
            <a:spLocks noChangeArrowheads="1"/>
          </p:cNvSpPr>
          <p:nvPr/>
        </p:nvSpPr>
        <p:spPr bwMode="auto">
          <a:xfrm>
            <a:off x="6228184" y="3068960"/>
            <a:ext cx="2763837" cy="1350962"/>
          </a:xfrm>
          <a:prstGeom prst="wedgeRoundRectCallout">
            <a:avLst>
              <a:gd name="adj1" fmla="val -87977"/>
              <a:gd name="adj2" fmla="val -40282"/>
              <a:gd name="adj3" fmla="val 16667"/>
            </a:avLst>
          </a:prstGeom>
          <a:solidFill>
            <a:schemeClr val="tx2"/>
          </a:solidFill>
          <a:ln w="9525">
            <a:solidFill>
              <a:schemeClr val="tx1"/>
            </a:solidFill>
            <a:miter lim="800000"/>
            <a:headEnd/>
            <a:tailEnd/>
          </a:ln>
        </p:spPr>
        <p:txBody>
          <a:bodyPr wrap="none" anchor="ctr"/>
          <a:lstStyle/>
          <a:p>
            <a:pPr algn="ctr" eaLnBrk="0" hangingPunct="0"/>
            <a:r>
              <a:rPr lang="en-GB" sz="2400" b="0" dirty="0" smtClean="0">
                <a:solidFill>
                  <a:srgbClr val="800000"/>
                </a:solidFill>
              </a:rPr>
              <a:t>How would </a:t>
            </a:r>
            <a:br>
              <a:rPr lang="en-GB" sz="2400" b="0" dirty="0" smtClean="0">
                <a:solidFill>
                  <a:srgbClr val="800000"/>
                </a:solidFill>
              </a:rPr>
            </a:br>
            <a:r>
              <a:rPr lang="en-GB" sz="2400" b="0" dirty="0" smtClean="0">
                <a:solidFill>
                  <a:srgbClr val="800000"/>
                </a:solidFill>
              </a:rPr>
              <a:t>the difference </a:t>
            </a:r>
            <a:br>
              <a:rPr lang="en-GB" sz="2400" b="0" dirty="0" smtClean="0">
                <a:solidFill>
                  <a:srgbClr val="800000"/>
                </a:solidFill>
              </a:rPr>
            </a:br>
            <a:r>
              <a:rPr lang="en-GB" sz="2400" b="0" dirty="0" smtClean="0">
                <a:solidFill>
                  <a:srgbClr val="800000"/>
                </a:solidFill>
              </a:rPr>
              <a:t>change?</a:t>
            </a:r>
            <a:endParaRPr lang="en-GB" sz="2400" b="0" dirty="0">
              <a:solidFill>
                <a:srgbClr val="800000"/>
              </a:solidFill>
            </a:endParaRPr>
          </a:p>
        </p:txBody>
      </p:sp>
      <p:sp>
        <p:nvSpPr>
          <p:cNvPr id="112654" name="AutoShape 14"/>
          <p:cNvSpPr>
            <a:spLocks noChangeArrowheads="1"/>
          </p:cNvSpPr>
          <p:nvPr/>
        </p:nvSpPr>
        <p:spPr bwMode="auto">
          <a:xfrm>
            <a:off x="6247762" y="4077072"/>
            <a:ext cx="2763837" cy="1350962"/>
          </a:xfrm>
          <a:prstGeom prst="wedgeRoundRectCallout">
            <a:avLst>
              <a:gd name="adj1" fmla="val -71871"/>
              <a:gd name="adj2" fmla="val -41354"/>
              <a:gd name="adj3" fmla="val 16667"/>
            </a:avLst>
          </a:prstGeom>
          <a:solidFill>
            <a:schemeClr val="tx2"/>
          </a:solidFill>
          <a:ln w="9525">
            <a:solidFill>
              <a:schemeClr val="tx1"/>
            </a:solidFill>
            <a:miter lim="800000"/>
            <a:headEnd/>
            <a:tailEnd/>
          </a:ln>
        </p:spPr>
        <p:txBody>
          <a:bodyPr wrap="none" anchor="ctr"/>
          <a:lstStyle/>
          <a:p>
            <a:pPr algn="ctr" eaLnBrk="0" hangingPunct="0">
              <a:defRPr/>
            </a:pPr>
            <a:r>
              <a:rPr lang="en-GB" sz="2400" b="0" dirty="0" smtClean="0">
                <a:solidFill>
                  <a:srgbClr val="800000"/>
                </a:solidFill>
              </a:rPr>
              <a:t>How would </a:t>
            </a:r>
            <a:br>
              <a:rPr lang="en-GB" sz="2400" b="0" dirty="0" smtClean="0">
                <a:solidFill>
                  <a:srgbClr val="800000"/>
                </a:solidFill>
              </a:rPr>
            </a:br>
            <a:r>
              <a:rPr lang="en-GB" sz="2400" b="0" dirty="0" smtClean="0">
                <a:solidFill>
                  <a:srgbClr val="800000"/>
                </a:solidFill>
              </a:rPr>
              <a:t>the difference</a:t>
            </a:r>
            <a:br>
              <a:rPr lang="en-GB" sz="2400" b="0" dirty="0" smtClean="0">
                <a:solidFill>
                  <a:srgbClr val="800000"/>
                </a:solidFill>
              </a:rPr>
            </a:br>
            <a:r>
              <a:rPr lang="en-GB" sz="2400" b="0" dirty="0" smtClean="0">
                <a:solidFill>
                  <a:srgbClr val="800000"/>
                </a:solidFill>
              </a:rPr>
              <a:t>change?</a:t>
            </a:r>
            <a:endParaRPr lang="en-GB" sz="2400" b="0" dirty="0">
              <a:solidFill>
                <a:srgbClr val="800000"/>
              </a:solidFill>
            </a:endParaRPr>
          </a:p>
        </p:txBody>
      </p:sp>
      <p:sp>
        <p:nvSpPr>
          <p:cNvPr id="15" name="Content Placeholder 1"/>
          <p:cNvSpPr txBox="1">
            <a:spLocks/>
          </p:cNvSpPr>
          <p:nvPr/>
        </p:nvSpPr>
        <p:spPr bwMode="auto">
          <a:xfrm>
            <a:off x="323528" y="3284984"/>
            <a:ext cx="8424936" cy="963116"/>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US" b="0" kern="0" dirty="0" smtClean="0"/>
              <a:t>What if instead, someone puts one new counter in the </a:t>
            </a:r>
            <a:r>
              <a:rPr lang="en-US" b="0" kern="0" smtClean="0"/>
              <a:t>bigger bag</a:t>
            </a:r>
            <a:r>
              <a:rPr lang="en-US" b="0" kern="0"/>
              <a:t> </a:t>
            </a:r>
            <a:r>
              <a:rPr lang="en-US" b="0" kern="0" smtClean="0"/>
              <a:t>and takes one away from the smaller bag?</a:t>
            </a:r>
            <a:endParaRPr lang="en-US" b="0" kern="0" dirty="0" smtClean="0"/>
          </a:p>
          <a:p>
            <a:endParaRPr lang="en-US" b="0" kern="0" dirty="0"/>
          </a:p>
        </p:txBody>
      </p:sp>
    </p:spTree>
    <p:extLst>
      <p:ext uri="{BB962C8B-B14F-4D97-AF65-F5344CB8AC3E}">
        <p14:creationId xmlns:p14="http://schemas.microsoft.com/office/powerpoint/2010/main" val="6728947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53"/>
                                        </p:tgtEl>
                                        <p:attrNameLst>
                                          <p:attrName>style.visibility</p:attrName>
                                        </p:attrNameLst>
                                      </p:cBhvr>
                                      <p:to>
                                        <p:strVal val="visible"/>
                                      </p:to>
                                    </p:set>
                                    <p:animEffect transition="in" filter="dissolve">
                                      <p:cBhvr>
                                        <p:cTn id="7" dur="500"/>
                                        <p:tgtEl>
                                          <p:spTgt spid="112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12653"/>
                                        </p:tgtEl>
                                      </p:cBhvr>
                                    </p:animEffect>
                                    <p:set>
                                      <p:cBhvr>
                                        <p:cTn id="12" dur="1" fill="hold">
                                          <p:stCondLst>
                                            <p:cond delay="499"/>
                                          </p:stCondLst>
                                        </p:cTn>
                                        <p:tgtEl>
                                          <p:spTgt spid="11265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2654"/>
                                        </p:tgtEl>
                                        <p:attrNameLst>
                                          <p:attrName>style.visibility</p:attrName>
                                        </p:attrNameLst>
                                      </p:cBhvr>
                                      <p:to>
                                        <p:strVal val="visible"/>
                                      </p:to>
                                    </p:set>
                                    <p:animEffect transition="in" filter="dissolve">
                                      <p:cBhvr>
                                        <p:cTn id="21" dur="500"/>
                                        <p:tgtEl>
                                          <p:spTgt spid="11265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12654"/>
                                        </p:tgtEl>
                                      </p:cBhvr>
                                    </p:animEffect>
                                    <p:set>
                                      <p:cBhvr>
                                        <p:cTn id="26" dur="1" fill="hold">
                                          <p:stCondLst>
                                            <p:cond delay="499"/>
                                          </p:stCondLst>
                                        </p:cTn>
                                        <p:tgtEl>
                                          <p:spTgt spid="11265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animBg="1"/>
      <p:bldP spid="112653" grpId="0" animBg="1"/>
      <p:bldP spid="112653" grpId="1" animBg="1"/>
      <p:bldP spid="112654" grpId="0" animBg="1"/>
      <p:bldP spid="112654" grpId="1"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atin typeface="Chalkboard" charset="0"/>
                <a:ea typeface="ＭＳ Ｐゴシック" charset="0"/>
                <a:cs typeface="ＭＳ Ｐゴシック" charset="0"/>
              </a:rPr>
              <a:t>What</a:t>
            </a:r>
            <a:r>
              <a:rPr lang="ja-JP" altLang="en-US">
                <a:latin typeface="Chalkboard" charset="0"/>
                <a:ea typeface="ＭＳ Ｐゴシック" charset="0"/>
                <a:cs typeface="ＭＳ Ｐゴシック" charset="0"/>
              </a:rPr>
              <a:t>’</a:t>
            </a:r>
            <a:r>
              <a:rPr lang="en-US" altLang="ja-JP">
                <a:latin typeface="Chalkboard" charset="0"/>
                <a:ea typeface="ＭＳ Ｐゴシック" charset="0"/>
                <a:cs typeface="ＭＳ Ｐゴシック" charset="0"/>
              </a:rPr>
              <a:t>s The Difference?</a:t>
            </a:r>
            <a:endParaRPr lang="en-US">
              <a:latin typeface="Chalkboard" charset="0"/>
              <a:ea typeface="ＭＳ Ｐゴシック" charset="0"/>
              <a:cs typeface="ＭＳ Ｐゴシック" charset="0"/>
            </a:endParaRPr>
          </a:p>
        </p:txBody>
      </p:sp>
      <p:sp>
        <p:nvSpPr>
          <p:cNvPr id="2" name="Content Placeholder 1"/>
          <p:cNvSpPr>
            <a:spLocks noGrp="1"/>
          </p:cNvSpPr>
          <p:nvPr>
            <p:ph idx="1"/>
          </p:nvPr>
        </p:nvSpPr>
        <p:spPr>
          <a:xfrm>
            <a:off x="323528" y="1052736"/>
            <a:ext cx="8424936" cy="2160240"/>
          </a:xfrm>
        </p:spPr>
        <p:txBody>
          <a:bodyPr/>
          <a:lstStyle/>
          <a:p>
            <a:r>
              <a:rPr lang="en-US" dirty="0" smtClean="0"/>
              <a:t>Two people are standing on a </a:t>
            </a:r>
            <a:r>
              <a:rPr lang="en-US" dirty="0" err="1" smtClean="0"/>
              <a:t>numberline</a:t>
            </a:r>
            <a:endParaRPr lang="en-US" dirty="0" smtClean="0"/>
          </a:p>
          <a:p>
            <a:r>
              <a:rPr lang="en-US" dirty="0" smtClean="0"/>
              <a:t>They want to know how far it is between them</a:t>
            </a:r>
            <a:endParaRPr lang="en-US" dirty="0" smtClean="0"/>
          </a:p>
          <a:p>
            <a:r>
              <a:rPr lang="en-US" dirty="0" smtClean="0"/>
              <a:t>Before they measure, the both take one </a:t>
            </a:r>
            <a:r>
              <a:rPr lang="en-US" dirty="0" err="1" smtClean="0"/>
              <a:t>stepto</a:t>
            </a:r>
            <a:r>
              <a:rPr lang="en-US" dirty="0" smtClean="0"/>
              <a:t> the right</a:t>
            </a:r>
            <a:endParaRPr lang="en-US" dirty="0" smtClean="0"/>
          </a:p>
          <a:p>
            <a:endParaRPr lang="en-US" dirty="0"/>
          </a:p>
        </p:txBody>
      </p:sp>
      <p:sp>
        <p:nvSpPr>
          <p:cNvPr id="54285" name="AutoShape 5"/>
          <p:cNvSpPr>
            <a:spLocks noChangeArrowheads="1"/>
          </p:cNvSpPr>
          <p:nvPr/>
        </p:nvSpPr>
        <p:spPr bwMode="auto">
          <a:xfrm>
            <a:off x="971600" y="5428034"/>
            <a:ext cx="2514600" cy="990600"/>
          </a:xfrm>
          <a:prstGeom prst="wedgeRoundRectCallout">
            <a:avLst>
              <a:gd name="adj1" fmla="val 64199"/>
              <a:gd name="adj2" fmla="val -153690"/>
              <a:gd name="adj3" fmla="val 16667"/>
            </a:avLst>
          </a:prstGeom>
          <a:solidFill>
            <a:schemeClr val="accent1"/>
          </a:solidFill>
          <a:ln w="9525">
            <a:solidFill>
              <a:schemeClr val="tx1"/>
            </a:solidFill>
            <a:miter lim="800000"/>
            <a:headEnd/>
            <a:tailEnd/>
          </a:ln>
        </p:spPr>
        <p:txBody>
          <a:bodyPr wrap="none" anchor="ctr"/>
          <a:lstStyle/>
          <a:p>
            <a:pPr algn="ctr" eaLnBrk="0" hangingPunct="0"/>
            <a:r>
              <a:rPr lang="en-US" b="0" dirty="0">
                <a:solidFill>
                  <a:srgbClr val="800000"/>
                </a:solidFill>
              </a:rPr>
              <a:t>What could </a:t>
            </a:r>
            <a:br>
              <a:rPr lang="en-US" b="0" dirty="0">
                <a:solidFill>
                  <a:srgbClr val="800000"/>
                </a:solidFill>
              </a:rPr>
            </a:br>
            <a:r>
              <a:rPr lang="en-US" b="0" dirty="0">
                <a:solidFill>
                  <a:srgbClr val="800000"/>
                </a:solidFill>
              </a:rPr>
              <a:t>be varied?</a:t>
            </a:r>
          </a:p>
        </p:txBody>
      </p:sp>
      <p:sp>
        <p:nvSpPr>
          <p:cNvPr id="112653" name="AutoShape 13"/>
          <p:cNvSpPr>
            <a:spLocks noChangeArrowheads="1"/>
          </p:cNvSpPr>
          <p:nvPr/>
        </p:nvSpPr>
        <p:spPr bwMode="auto">
          <a:xfrm>
            <a:off x="6228184" y="3068960"/>
            <a:ext cx="2763837" cy="1350962"/>
          </a:xfrm>
          <a:prstGeom prst="wedgeRoundRectCallout">
            <a:avLst>
              <a:gd name="adj1" fmla="val -87977"/>
              <a:gd name="adj2" fmla="val -40282"/>
              <a:gd name="adj3" fmla="val 16667"/>
            </a:avLst>
          </a:prstGeom>
          <a:solidFill>
            <a:schemeClr val="tx2"/>
          </a:solidFill>
          <a:ln w="9525">
            <a:solidFill>
              <a:schemeClr val="tx1"/>
            </a:solidFill>
            <a:miter lim="800000"/>
            <a:headEnd/>
            <a:tailEnd/>
          </a:ln>
        </p:spPr>
        <p:txBody>
          <a:bodyPr wrap="none" anchor="ctr"/>
          <a:lstStyle/>
          <a:p>
            <a:pPr algn="ctr" eaLnBrk="0" hangingPunct="0"/>
            <a:r>
              <a:rPr lang="en-GB" sz="2400" b="0" dirty="0" smtClean="0">
                <a:solidFill>
                  <a:srgbClr val="800000"/>
                </a:solidFill>
              </a:rPr>
              <a:t>How would </a:t>
            </a:r>
            <a:br>
              <a:rPr lang="en-GB" sz="2400" b="0" dirty="0" smtClean="0">
                <a:solidFill>
                  <a:srgbClr val="800000"/>
                </a:solidFill>
              </a:rPr>
            </a:br>
            <a:r>
              <a:rPr lang="en-GB" sz="2400" b="0" dirty="0" smtClean="0">
                <a:solidFill>
                  <a:srgbClr val="800000"/>
                </a:solidFill>
              </a:rPr>
              <a:t>the difference </a:t>
            </a:r>
            <a:br>
              <a:rPr lang="en-GB" sz="2400" b="0" dirty="0" smtClean="0">
                <a:solidFill>
                  <a:srgbClr val="800000"/>
                </a:solidFill>
              </a:rPr>
            </a:br>
            <a:r>
              <a:rPr lang="en-GB" sz="2400" b="0" dirty="0" smtClean="0">
                <a:solidFill>
                  <a:srgbClr val="800000"/>
                </a:solidFill>
              </a:rPr>
              <a:t>change?</a:t>
            </a:r>
            <a:endParaRPr lang="en-GB" sz="2400" b="0" dirty="0">
              <a:solidFill>
                <a:srgbClr val="800000"/>
              </a:solidFill>
            </a:endParaRPr>
          </a:p>
        </p:txBody>
      </p:sp>
      <p:sp>
        <p:nvSpPr>
          <p:cNvPr id="112654" name="AutoShape 14"/>
          <p:cNvSpPr>
            <a:spLocks noChangeArrowheads="1"/>
          </p:cNvSpPr>
          <p:nvPr/>
        </p:nvSpPr>
        <p:spPr bwMode="auto">
          <a:xfrm>
            <a:off x="6247762" y="4077072"/>
            <a:ext cx="2763837" cy="1350962"/>
          </a:xfrm>
          <a:prstGeom prst="wedgeRoundRectCallout">
            <a:avLst>
              <a:gd name="adj1" fmla="val -71871"/>
              <a:gd name="adj2" fmla="val -41354"/>
              <a:gd name="adj3" fmla="val 16667"/>
            </a:avLst>
          </a:prstGeom>
          <a:solidFill>
            <a:schemeClr val="tx2"/>
          </a:solidFill>
          <a:ln w="9525">
            <a:solidFill>
              <a:schemeClr val="tx1"/>
            </a:solidFill>
            <a:miter lim="800000"/>
            <a:headEnd/>
            <a:tailEnd/>
          </a:ln>
        </p:spPr>
        <p:txBody>
          <a:bodyPr wrap="none" anchor="ctr"/>
          <a:lstStyle/>
          <a:p>
            <a:pPr algn="ctr" eaLnBrk="0" hangingPunct="0">
              <a:defRPr/>
            </a:pPr>
            <a:r>
              <a:rPr lang="en-GB" sz="2400" b="0" dirty="0" smtClean="0">
                <a:solidFill>
                  <a:srgbClr val="800000"/>
                </a:solidFill>
              </a:rPr>
              <a:t>How would </a:t>
            </a:r>
            <a:br>
              <a:rPr lang="en-GB" sz="2400" b="0" dirty="0" smtClean="0">
                <a:solidFill>
                  <a:srgbClr val="800000"/>
                </a:solidFill>
              </a:rPr>
            </a:br>
            <a:r>
              <a:rPr lang="en-GB" sz="2400" b="0" dirty="0" smtClean="0">
                <a:solidFill>
                  <a:srgbClr val="800000"/>
                </a:solidFill>
              </a:rPr>
              <a:t>the difference</a:t>
            </a:r>
            <a:br>
              <a:rPr lang="en-GB" sz="2400" b="0" dirty="0" smtClean="0">
                <a:solidFill>
                  <a:srgbClr val="800000"/>
                </a:solidFill>
              </a:rPr>
            </a:br>
            <a:r>
              <a:rPr lang="en-GB" sz="2400" b="0" dirty="0" smtClean="0">
                <a:solidFill>
                  <a:srgbClr val="800000"/>
                </a:solidFill>
              </a:rPr>
              <a:t>change?</a:t>
            </a:r>
            <a:endParaRPr lang="en-GB" sz="2400" b="0" dirty="0">
              <a:solidFill>
                <a:srgbClr val="800000"/>
              </a:solidFill>
            </a:endParaRPr>
          </a:p>
        </p:txBody>
      </p:sp>
      <p:sp>
        <p:nvSpPr>
          <p:cNvPr id="15" name="Content Placeholder 1"/>
          <p:cNvSpPr txBox="1">
            <a:spLocks/>
          </p:cNvSpPr>
          <p:nvPr/>
        </p:nvSpPr>
        <p:spPr bwMode="auto">
          <a:xfrm>
            <a:off x="343106" y="2886815"/>
            <a:ext cx="8424936" cy="1176436"/>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US" b="0" kern="0" dirty="0" smtClean="0"/>
              <a:t>What if instead, </a:t>
            </a:r>
            <a:r>
              <a:rPr lang="en-US" b="0" kern="0" dirty="0"/>
              <a:t>o</a:t>
            </a:r>
            <a:r>
              <a:rPr lang="en-US" b="0" kern="0" dirty="0" smtClean="0"/>
              <a:t>ne of them walks two steps away from the other, and the other takes one step </a:t>
            </a:r>
            <a:r>
              <a:rPr lang="en-US" b="0" kern="0" dirty="0" err="1" smtClean="0"/>
              <a:t>twpoards</a:t>
            </a:r>
            <a:r>
              <a:rPr lang="en-US" b="0" kern="0" dirty="0" smtClean="0"/>
              <a:t> the first? </a:t>
            </a:r>
            <a:endParaRPr lang="en-US" b="0" kern="0" dirty="0" smtClean="0"/>
          </a:p>
          <a:p>
            <a:endParaRPr lang="en-US" b="0" kern="0" dirty="0"/>
          </a:p>
        </p:txBody>
      </p:sp>
    </p:spTree>
    <p:extLst>
      <p:ext uri="{BB962C8B-B14F-4D97-AF65-F5344CB8AC3E}">
        <p14:creationId xmlns:p14="http://schemas.microsoft.com/office/powerpoint/2010/main" val="20223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53"/>
                                        </p:tgtEl>
                                        <p:attrNameLst>
                                          <p:attrName>style.visibility</p:attrName>
                                        </p:attrNameLst>
                                      </p:cBhvr>
                                      <p:to>
                                        <p:strVal val="visible"/>
                                      </p:to>
                                    </p:set>
                                    <p:animEffect transition="in" filter="dissolve">
                                      <p:cBhvr>
                                        <p:cTn id="7" dur="500"/>
                                        <p:tgtEl>
                                          <p:spTgt spid="112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12653"/>
                                        </p:tgtEl>
                                      </p:cBhvr>
                                    </p:animEffect>
                                    <p:set>
                                      <p:cBhvr>
                                        <p:cTn id="12" dur="1" fill="hold">
                                          <p:stCondLst>
                                            <p:cond delay="499"/>
                                          </p:stCondLst>
                                        </p:cTn>
                                        <p:tgtEl>
                                          <p:spTgt spid="11265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2654"/>
                                        </p:tgtEl>
                                        <p:attrNameLst>
                                          <p:attrName>style.visibility</p:attrName>
                                        </p:attrNameLst>
                                      </p:cBhvr>
                                      <p:to>
                                        <p:strVal val="visible"/>
                                      </p:to>
                                    </p:set>
                                    <p:animEffect transition="in" filter="dissolve">
                                      <p:cBhvr>
                                        <p:cTn id="21" dur="500"/>
                                        <p:tgtEl>
                                          <p:spTgt spid="11265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12654"/>
                                        </p:tgtEl>
                                      </p:cBhvr>
                                    </p:animEffect>
                                    <p:set>
                                      <p:cBhvr>
                                        <p:cTn id="26" dur="1" fill="hold">
                                          <p:stCondLst>
                                            <p:cond delay="499"/>
                                          </p:stCondLst>
                                        </p:cTn>
                                        <p:tgtEl>
                                          <p:spTgt spid="11265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animBg="1"/>
      <p:bldP spid="112653" grpId="0" animBg="1"/>
      <p:bldP spid="112653" grpId="1" animBg="1"/>
      <p:bldP spid="112654" grpId="0" animBg="1"/>
      <p:bldP spid="112654" grpId="1"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atin typeface="Chalkboard" charset="0"/>
                <a:ea typeface="ＭＳ Ｐゴシック" charset="0"/>
                <a:cs typeface="ＭＳ Ｐゴシック" charset="0"/>
              </a:rPr>
              <a:t>What</a:t>
            </a:r>
            <a:r>
              <a:rPr lang="ja-JP" altLang="en-US">
                <a:latin typeface="Chalkboard" charset="0"/>
                <a:ea typeface="ＭＳ Ｐゴシック" charset="0"/>
                <a:cs typeface="ＭＳ Ｐゴシック" charset="0"/>
              </a:rPr>
              <a:t>’</a:t>
            </a:r>
            <a:r>
              <a:rPr lang="en-US" altLang="ja-JP">
                <a:latin typeface="Chalkboard" charset="0"/>
                <a:ea typeface="ＭＳ Ｐゴシック" charset="0"/>
                <a:cs typeface="ＭＳ Ｐゴシック" charset="0"/>
              </a:rPr>
              <a:t>s The Difference?</a:t>
            </a:r>
            <a:endParaRPr lang="en-US">
              <a:latin typeface="Chalkboard" charset="0"/>
              <a:ea typeface="ＭＳ Ｐゴシック" charset="0"/>
              <a:cs typeface="ＭＳ Ｐゴシック" charset="0"/>
            </a:endParaRPr>
          </a:p>
        </p:txBody>
      </p:sp>
      <p:sp>
        <p:nvSpPr>
          <p:cNvPr id="2" name="Content Placeholder 1"/>
          <p:cNvSpPr>
            <a:spLocks noGrp="1"/>
          </p:cNvSpPr>
          <p:nvPr>
            <p:ph idx="1"/>
          </p:nvPr>
        </p:nvSpPr>
        <p:spPr>
          <a:xfrm>
            <a:off x="323528" y="1052736"/>
            <a:ext cx="8424936" cy="2376264"/>
          </a:xfrm>
        </p:spPr>
        <p:txBody>
          <a:bodyPr/>
          <a:lstStyle/>
          <a:p>
            <a:r>
              <a:rPr lang="en-US" dirty="0" smtClean="0"/>
              <a:t>There are some people standing at a bus stop, and when the bus arrives, there are people on the bus.</a:t>
            </a:r>
          </a:p>
          <a:p>
            <a:r>
              <a:rPr lang="en-US" dirty="0" smtClean="0"/>
              <a:t>I am going to see how many more people are on the bus than in the queue.</a:t>
            </a:r>
          </a:p>
          <a:p>
            <a:r>
              <a:rPr lang="en-US" dirty="0" smtClean="0"/>
              <a:t>But first, someone sneaks off the bus, and someone leaves the queue.</a:t>
            </a:r>
            <a:endParaRPr lang="en-US" dirty="0"/>
          </a:p>
        </p:txBody>
      </p:sp>
      <p:sp>
        <p:nvSpPr>
          <p:cNvPr id="54285" name="AutoShape 5"/>
          <p:cNvSpPr>
            <a:spLocks noChangeArrowheads="1"/>
          </p:cNvSpPr>
          <p:nvPr/>
        </p:nvSpPr>
        <p:spPr bwMode="auto">
          <a:xfrm>
            <a:off x="971600" y="5428034"/>
            <a:ext cx="2514600" cy="990600"/>
          </a:xfrm>
          <a:prstGeom prst="wedgeRoundRectCallout">
            <a:avLst>
              <a:gd name="adj1" fmla="val 64199"/>
              <a:gd name="adj2" fmla="val -153690"/>
              <a:gd name="adj3" fmla="val 16667"/>
            </a:avLst>
          </a:prstGeom>
          <a:solidFill>
            <a:schemeClr val="accent1"/>
          </a:solidFill>
          <a:ln w="9525">
            <a:solidFill>
              <a:schemeClr val="tx1"/>
            </a:solidFill>
            <a:miter lim="800000"/>
            <a:headEnd/>
            <a:tailEnd/>
          </a:ln>
        </p:spPr>
        <p:txBody>
          <a:bodyPr wrap="none" anchor="ctr"/>
          <a:lstStyle/>
          <a:p>
            <a:pPr algn="ctr" eaLnBrk="0" hangingPunct="0"/>
            <a:r>
              <a:rPr lang="en-US" b="0" dirty="0">
                <a:solidFill>
                  <a:srgbClr val="800000"/>
                </a:solidFill>
              </a:rPr>
              <a:t>What could </a:t>
            </a:r>
            <a:br>
              <a:rPr lang="en-US" b="0" dirty="0">
                <a:solidFill>
                  <a:srgbClr val="800000"/>
                </a:solidFill>
              </a:rPr>
            </a:br>
            <a:r>
              <a:rPr lang="en-US" b="0" dirty="0">
                <a:solidFill>
                  <a:srgbClr val="800000"/>
                </a:solidFill>
              </a:rPr>
              <a:t>be varied?</a:t>
            </a:r>
          </a:p>
        </p:txBody>
      </p:sp>
      <p:sp>
        <p:nvSpPr>
          <p:cNvPr id="112653" name="AutoShape 13"/>
          <p:cNvSpPr>
            <a:spLocks noChangeArrowheads="1"/>
          </p:cNvSpPr>
          <p:nvPr/>
        </p:nvSpPr>
        <p:spPr bwMode="auto">
          <a:xfrm>
            <a:off x="6228184" y="3068960"/>
            <a:ext cx="2763837" cy="1350962"/>
          </a:xfrm>
          <a:prstGeom prst="wedgeRoundRectCallout">
            <a:avLst>
              <a:gd name="adj1" fmla="val -87977"/>
              <a:gd name="adj2" fmla="val -40282"/>
              <a:gd name="adj3" fmla="val 16667"/>
            </a:avLst>
          </a:prstGeom>
          <a:solidFill>
            <a:schemeClr val="tx2"/>
          </a:solidFill>
          <a:ln w="9525">
            <a:solidFill>
              <a:schemeClr val="tx1"/>
            </a:solidFill>
            <a:miter lim="800000"/>
            <a:headEnd/>
            <a:tailEnd/>
          </a:ln>
        </p:spPr>
        <p:txBody>
          <a:bodyPr wrap="none" anchor="ctr"/>
          <a:lstStyle/>
          <a:p>
            <a:pPr algn="ctr" eaLnBrk="0" hangingPunct="0"/>
            <a:r>
              <a:rPr lang="en-GB" sz="2400" b="0" dirty="0" smtClean="0">
                <a:solidFill>
                  <a:srgbClr val="800000"/>
                </a:solidFill>
              </a:rPr>
              <a:t>How would </a:t>
            </a:r>
            <a:br>
              <a:rPr lang="en-GB" sz="2400" b="0" dirty="0" smtClean="0">
                <a:solidFill>
                  <a:srgbClr val="800000"/>
                </a:solidFill>
              </a:rPr>
            </a:br>
            <a:r>
              <a:rPr lang="en-GB" sz="2400" b="0" dirty="0" smtClean="0">
                <a:solidFill>
                  <a:srgbClr val="800000"/>
                </a:solidFill>
              </a:rPr>
              <a:t>the difference </a:t>
            </a:r>
            <a:br>
              <a:rPr lang="en-GB" sz="2400" b="0" dirty="0" smtClean="0">
                <a:solidFill>
                  <a:srgbClr val="800000"/>
                </a:solidFill>
              </a:rPr>
            </a:br>
            <a:r>
              <a:rPr lang="en-GB" sz="2400" b="0" dirty="0" smtClean="0">
                <a:solidFill>
                  <a:srgbClr val="800000"/>
                </a:solidFill>
              </a:rPr>
              <a:t>change?</a:t>
            </a:r>
            <a:endParaRPr lang="en-GB" sz="2400" b="0" dirty="0">
              <a:solidFill>
                <a:srgbClr val="800000"/>
              </a:solidFill>
            </a:endParaRPr>
          </a:p>
        </p:txBody>
      </p:sp>
      <p:sp>
        <p:nvSpPr>
          <p:cNvPr id="112654" name="AutoShape 14"/>
          <p:cNvSpPr>
            <a:spLocks noChangeArrowheads="1"/>
          </p:cNvSpPr>
          <p:nvPr/>
        </p:nvSpPr>
        <p:spPr bwMode="auto">
          <a:xfrm>
            <a:off x="6247762" y="4077072"/>
            <a:ext cx="2763837" cy="1350962"/>
          </a:xfrm>
          <a:prstGeom prst="wedgeRoundRectCallout">
            <a:avLst>
              <a:gd name="adj1" fmla="val -71871"/>
              <a:gd name="adj2" fmla="val -41354"/>
              <a:gd name="adj3" fmla="val 16667"/>
            </a:avLst>
          </a:prstGeom>
          <a:solidFill>
            <a:schemeClr val="tx2"/>
          </a:solidFill>
          <a:ln w="9525">
            <a:solidFill>
              <a:schemeClr val="tx1"/>
            </a:solidFill>
            <a:miter lim="800000"/>
            <a:headEnd/>
            <a:tailEnd/>
          </a:ln>
        </p:spPr>
        <p:txBody>
          <a:bodyPr wrap="none" anchor="ctr"/>
          <a:lstStyle/>
          <a:p>
            <a:pPr algn="ctr" eaLnBrk="0" hangingPunct="0">
              <a:defRPr/>
            </a:pPr>
            <a:r>
              <a:rPr lang="en-GB" sz="2400" b="0" dirty="0" smtClean="0">
                <a:solidFill>
                  <a:srgbClr val="800000"/>
                </a:solidFill>
              </a:rPr>
              <a:t>How would </a:t>
            </a:r>
            <a:br>
              <a:rPr lang="en-GB" sz="2400" b="0" dirty="0" smtClean="0">
                <a:solidFill>
                  <a:srgbClr val="800000"/>
                </a:solidFill>
              </a:rPr>
            </a:br>
            <a:r>
              <a:rPr lang="en-GB" sz="2400" b="0" dirty="0" smtClean="0">
                <a:solidFill>
                  <a:srgbClr val="800000"/>
                </a:solidFill>
              </a:rPr>
              <a:t>the difference</a:t>
            </a:r>
            <a:br>
              <a:rPr lang="en-GB" sz="2400" b="0" dirty="0" smtClean="0">
                <a:solidFill>
                  <a:srgbClr val="800000"/>
                </a:solidFill>
              </a:rPr>
            </a:br>
            <a:r>
              <a:rPr lang="en-GB" sz="2400" b="0" dirty="0" smtClean="0">
                <a:solidFill>
                  <a:srgbClr val="800000"/>
                </a:solidFill>
              </a:rPr>
              <a:t>change?</a:t>
            </a:r>
            <a:endParaRPr lang="en-GB" sz="2400" b="0" dirty="0">
              <a:solidFill>
                <a:srgbClr val="800000"/>
              </a:solidFill>
            </a:endParaRPr>
          </a:p>
        </p:txBody>
      </p:sp>
      <p:sp>
        <p:nvSpPr>
          <p:cNvPr id="15" name="Content Placeholder 1"/>
          <p:cNvSpPr txBox="1">
            <a:spLocks/>
          </p:cNvSpPr>
          <p:nvPr/>
        </p:nvSpPr>
        <p:spPr bwMode="auto">
          <a:xfrm>
            <a:off x="323528" y="3690020"/>
            <a:ext cx="8424936" cy="963116"/>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US" b="0" kern="0" dirty="0" smtClean="0"/>
              <a:t>What if instead, someone sneaks on the bus and someone leaves the queue, before I do the comparison?</a:t>
            </a:r>
          </a:p>
          <a:p>
            <a:endParaRPr lang="en-US" b="0" kern="0" dirty="0"/>
          </a:p>
        </p:txBody>
      </p:sp>
    </p:spTree>
    <p:extLst>
      <p:ext uri="{BB962C8B-B14F-4D97-AF65-F5344CB8AC3E}">
        <p14:creationId xmlns:p14="http://schemas.microsoft.com/office/powerpoint/2010/main" val="1303282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53"/>
                                        </p:tgtEl>
                                        <p:attrNameLst>
                                          <p:attrName>style.visibility</p:attrName>
                                        </p:attrNameLst>
                                      </p:cBhvr>
                                      <p:to>
                                        <p:strVal val="visible"/>
                                      </p:to>
                                    </p:set>
                                    <p:animEffect transition="in" filter="dissolve">
                                      <p:cBhvr>
                                        <p:cTn id="7" dur="500"/>
                                        <p:tgtEl>
                                          <p:spTgt spid="112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12653"/>
                                        </p:tgtEl>
                                      </p:cBhvr>
                                    </p:animEffect>
                                    <p:set>
                                      <p:cBhvr>
                                        <p:cTn id="12" dur="1" fill="hold">
                                          <p:stCondLst>
                                            <p:cond delay="499"/>
                                          </p:stCondLst>
                                        </p:cTn>
                                        <p:tgtEl>
                                          <p:spTgt spid="11265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2654"/>
                                        </p:tgtEl>
                                        <p:attrNameLst>
                                          <p:attrName>style.visibility</p:attrName>
                                        </p:attrNameLst>
                                      </p:cBhvr>
                                      <p:to>
                                        <p:strVal val="visible"/>
                                      </p:to>
                                    </p:set>
                                    <p:animEffect transition="in" filter="dissolve">
                                      <p:cBhvr>
                                        <p:cTn id="21" dur="500"/>
                                        <p:tgtEl>
                                          <p:spTgt spid="11265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12654"/>
                                        </p:tgtEl>
                                      </p:cBhvr>
                                    </p:animEffect>
                                    <p:set>
                                      <p:cBhvr>
                                        <p:cTn id="26" dur="1" fill="hold">
                                          <p:stCondLst>
                                            <p:cond delay="499"/>
                                          </p:stCondLst>
                                        </p:cTn>
                                        <p:tgtEl>
                                          <p:spTgt spid="11265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animBg="1"/>
      <p:bldP spid="112653" grpId="0" animBg="1"/>
      <p:bldP spid="112653" grpId="1" animBg="1"/>
      <p:bldP spid="112654" grpId="0" animBg="1"/>
      <p:bldP spid="112654" grpId="1"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atin typeface="Chalkboard" charset="0"/>
                <a:ea typeface="ＭＳ Ｐゴシック" charset="0"/>
                <a:cs typeface="ＭＳ Ｐゴシック" charset="0"/>
              </a:rPr>
              <a:t>What</a:t>
            </a:r>
            <a:r>
              <a:rPr lang="ja-JP" altLang="en-US">
                <a:latin typeface="Chalkboard" charset="0"/>
                <a:ea typeface="ＭＳ Ｐゴシック" charset="0"/>
                <a:cs typeface="ＭＳ Ｐゴシック" charset="0"/>
              </a:rPr>
              <a:t>’</a:t>
            </a:r>
            <a:r>
              <a:rPr lang="en-US" altLang="ja-JP">
                <a:latin typeface="Chalkboard" charset="0"/>
                <a:ea typeface="ＭＳ Ｐゴシック" charset="0"/>
                <a:cs typeface="ＭＳ Ｐゴシック" charset="0"/>
              </a:rPr>
              <a:t>s The Difference?</a:t>
            </a:r>
            <a:endParaRPr lang="en-US">
              <a:latin typeface="Chalkboard" charset="0"/>
              <a:ea typeface="ＭＳ Ｐゴシック" charset="0"/>
              <a:cs typeface="ＭＳ Ｐゴシック" charset="0"/>
            </a:endParaRPr>
          </a:p>
        </p:txBody>
      </p:sp>
      <p:sp>
        <p:nvSpPr>
          <p:cNvPr id="54284" name="AutoShape 4"/>
          <p:cNvSpPr>
            <a:spLocks noChangeArrowheads="1"/>
          </p:cNvSpPr>
          <p:nvPr/>
        </p:nvSpPr>
        <p:spPr bwMode="auto">
          <a:xfrm>
            <a:off x="304800" y="2743200"/>
            <a:ext cx="6019800" cy="2895600"/>
          </a:xfrm>
          <a:prstGeom prst="doubleWave">
            <a:avLst>
              <a:gd name="adj1" fmla="val 6500"/>
              <a:gd name="adj2" fmla="val 0"/>
            </a:avLst>
          </a:prstGeom>
          <a:solidFill>
            <a:srgbClr val="B1CEFA"/>
          </a:solidFill>
          <a:ln w="38100">
            <a:solidFill>
              <a:schemeClr val="accent3">
                <a:lumMod val="50000"/>
              </a:schemeClr>
            </a:solidFill>
            <a:miter lim="800000"/>
            <a:headEnd/>
            <a:tailEnd/>
          </a:ln>
        </p:spPr>
        <p:txBody>
          <a:bodyPr wrap="none" anchor="ctr"/>
          <a:lstStyle/>
          <a:p>
            <a:pPr eaLnBrk="0" hangingPunct="0"/>
            <a:endParaRPr lang="en-GB" b="0">
              <a:solidFill>
                <a:srgbClr val="732600"/>
              </a:solidFill>
            </a:endParaRPr>
          </a:p>
        </p:txBody>
      </p:sp>
      <p:sp>
        <p:nvSpPr>
          <p:cNvPr id="54285" name="AutoShape 5"/>
          <p:cNvSpPr>
            <a:spLocks noChangeArrowheads="1"/>
          </p:cNvSpPr>
          <p:nvPr/>
        </p:nvSpPr>
        <p:spPr bwMode="auto">
          <a:xfrm>
            <a:off x="6555160" y="5715000"/>
            <a:ext cx="2514600" cy="990600"/>
          </a:xfrm>
          <a:prstGeom prst="wedgeRoundRectCallout">
            <a:avLst>
              <a:gd name="adj1" fmla="val -91287"/>
              <a:gd name="adj2" fmla="val -85255"/>
              <a:gd name="adj3" fmla="val 16667"/>
            </a:avLst>
          </a:prstGeom>
          <a:solidFill>
            <a:schemeClr val="accent1"/>
          </a:solidFill>
          <a:ln w="9525">
            <a:solidFill>
              <a:schemeClr val="tx1"/>
            </a:solidFill>
            <a:miter lim="800000"/>
            <a:headEnd/>
            <a:tailEnd/>
          </a:ln>
        </p:spPr>
        <p:txBody>
          <a:bodyPr wrap="none" anchor="ctr"/>
          <a:lstStyle/>
          <a:p>
            <a:pPr algn="ctr" eaLnBrk="0" hangingPunct="0"/>
            <a:r>
              <a:rPr lang="en-US" b="0" dirty="0">
                <a:solidFill>
                  <a:srgbClr val="800000"/>
                </a:solidFill>
              </a:rPr>
              <a:t>What could </a:t>
            </a:r>
            <a:br>
              <a:rPr lang="en-US" b="0" dirty="0">
                <a:solidFill>
                  <a:srgbClr val="800000"/>
                </a:solidFill>
              </a:rPr>
            </a:br>
            <a:r>
              <a:rPr lang="en-US" b="0" dirty="0">
                <a:solidFill>
                  <a:srgbClr val="800000"/>
                </a:solidFill>
              </a:rPr>
              <a:t>be varied?</a:t>
            </a:r>
          </a:p>
        </p:txBody>
      </p:sp>
      <p:grpSp>
        <p:nvGrpSpPr>
          <p:cNvPr id="3" name="Group 6"/>
          <p:cNvGrpSpPr>
            <a:grpSpLocks/>
          </p:cNvGrpSpPr>
          <p:nvPr/>
        </p:nvGrpSpPr>
        <p:grpSpPr bwMode="auto">
          <a:xfrm>
            <a:off x="2743200" y="1905000"/>
            <a:ext cx="2667000" cy="641350"/>
            <a:chOff x="1728" y="1584"/>
            <a:chExt cx="1680" cy="404"/>
          </a:xfrm>
        </p:grpSpPr>
        <p:sp>
          <p:nvSpPr>
            <p:cNvPr id="54280" name="AutoShape 7"/>
            <p:cNvSpPr>
              <a:spLocks noChangeArrowheads="1"/>
            </p:cNvSpPr>
            <p:nvPr/>
          </p:nvSpPr>
          <p:spPr bwMode="auto">
            <a:xfrm>
              <a:off x="1728" y="1680"/>
              <a:ext cx="528" cy="220"/>
            </a:xfrm>
            <a:prstGeom prst="wedgeEllipseCallout">
              <a:avLst>
                <a:gd name="adj1" fmla="val -57199"/>
                <a:gd name="adj2" fmla="val 104093"/>
              </a:avLst>
            </a:prstGeom>
            <a:solidFill>
              <a:schemeClr val="accent1"/>
            </a:solidFill>
            <a:ln w="9525">
              <a:solidFill>
                <a:srgbClr val="000000"/>
              </a:solidFill>
              <a:miter lim="800000"/>
              <a:headEnd/>
              <a:tailEnd/>
            </a:ln>
          </p:spPr>
          <p:txBody>
            <a:bodyPr wrap="none" anchor="ctr"/>
            <a:lstStyle/>
            <a:p>
              <a:pPr algn="ctr" eaLnBrk="0" hangingPunct="0"/>
              <a:endParaRPr lang="en-GB">
                <a:latin typeface="Lucida Grande" charset="0"/>
              </a:endParaRPr>
            </a:p>
          </p:txBody>
        </p:sp>
        <p:sp>
          <p:nvSpPr>
            <p:cNvPr id="54281" name="AutoShape 8"/>
            <p:cNvSpPr>
              <a:spLocks noChangeArrowheads="1"/>
            </p:cNvSpPr>
            <p:nvPr/>
          </p:nvSpPr>
          <p:spPr bwMode="auto">
            <a:xfrm>
              <a:off x="2640" y="1680"/>
              <a:ext cx="432" cy="268"/>
            </a:xfrm>
            <a:prstGeom prst="cloudCallout">
              <a:avLst>
                <a:gd name="adj1" fmla="val -75694"/>
                <a:gd name="adj2" fmla="val 79477"/>
              </a:avLst>
            </a:prstGeom>
            <a:solidFill>
              <a:schemeClr val="accent1"/>
            </a:solidFill>
            <a:ln w="9525">
              <a:solidFill>
                <a:srgbClr val="000000"/>
              </a:solidFill>
              <a:round/>
              <a:headEnd/>
              <a:tailEnd/>
            </a:ln>
          </p:spPr>
          <p:txBody>
            <a:bodyPr wrap="none" anchor="ctr"/>
            <a:lstStyle/>
            <a:p>
              <a:pPr algn="ctr" eaLnBrk="0" hangingPunct="0"/>
              <a:endParaRPr lang="en-GB">
                <a:latin typeface="Lucida Grande" charset="0"/>
              </a:endParaRPr>
            </a:p>
          </p:txBody>
        </p:sp>
        <p:sp>
          <p:nvSpPr>
            <p:cNvPr id="54282" name="Text Box 9"/>
            <p:cNvSpPr txBox="1">
              <a:spLocks noChangeArrowheads="1"/>
            </p:cNvSpPr>
            <p:nvPr/>
          </p:nvSpPr>
          <p:spPr bwMode="auto">
            <a:xfrm>
              <a:off x="2352" y="1584"/>
              <a:ext cx="33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GB" sz="3600" b="0">
                  <a:solidFill>
                    <a:srgbClr val="732600"/>
                  </a:solidFill>
                  <a:latin typeface="Lucida Grande" charset="0"/>
                </a:rPr>
                <a:t>–</a:t>
              </a:r>
            </a:p>
          </p:txBody>
        </p:sp>
        <p:sp>
          <p:nvSpPr>
            <p:cNvPr id="54283" name="Text Box 10"/>
            <p:cNvSpPr txBox="1">
              <a:spLocks noChangeArrowheads="1"/>
            </p:cNvSpPr>
            <p:nvPr/>
          </p:nvSpPr>
          <p:spPr bwMode="auto">
            <a:xfrm>
              <a:off x="3063" y="1584"/>
              <a:ext cx="345"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sz="3600" b="0">
                  <a:solidFill>
                    <a:srgbClr val="732600"/>
                  </a:solidFill>
                  <a:latin typeface="Lucida Grande" charset="0"/>
                </a:rPr>
                <a:t>=</a:t>
              </a:r>
            </a:p>
          </p:txBody>
        </p:sp>
      </p:grpSp>
      <p:sp>
        <p:nvSpPr>
          <p:cNvPr id="112651" name="Text Box 11"/>
          <p:cNvSpPr txBox="1">
            <a:spLocks noChangeArrowheads="1"/>
          </p:cNvSpPr>
          <p:nvPr/>
        </p:nvSpPr>
        <p:spPr bwMode="auto">
          <a:xfrm>
            <a:off x="533400" y="3048000"/>
            <a:ext cx="4191000" cy="519113"/>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spcBef>
                <a:spcPct val="50000"/>
              </a:spcBef>
              <a:defRPr/>
            </a:pPr>
            <a:r>
              <a:rPr lang="en-GB" b="0" dirty="0">
                <a:solidFill>
                  <a:srgbClr val="732600"/>
                </a:solidFill>
              </a:rPr>
              <a:t>First, add one to each</a:t>
            </a:r>
          </a:p>
        </p:txBody>
      </p:sp>
      <p:sp>
        <p:nvSpPr>
          <p:cNvPr id="112652" name="Text Box 12"/>
          <p:cNvSpPr txBox="1">
            <a:spLocks noChangeArrowheads="1"/>
          </p:cNvSpPr>
          <p:nvPr/>
        </p:nvSpPr>
        <p:spPr bwMode="auto">
          <a:xfrm>
            <a:off x="611560" y="3886200"/>
            <a:ext cx="5715000" cy="1373188"/>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spcBef>
                <a:spcPct val="50000"/>
              </a:spcBef>
              <a:defRPr/>
            </a:pPr>
            <a:r>
              <a:rPr lang="en-GB" b="0">
                <a:solidFill>
                  <a:srgbClr val="732600"/>
                </a:solidFill>
              </a:rPr>
              <a:t>First, </a:t>
            </a:r>
            <a:br>
              <a:rPr lang="en-GB" b="0">
                <a:solidFill>
                  <a:srgbClr val="732600"/>
                </a:solidFill>
              </a:rPr>
            </a:br>
            <a:r>
              <a:rPr lang="en-GB" b="0">
                <a:solidFill>
                  <a:srgbClr val="732600"/>
                </a:solidFill>
              </a:rPr>
              <a:t>add one to the larger and subtract one from the smaller</a:t>
            </a:r>
          </a:p>
        </p:txBody>
      </p:sp>
      <p:sp>
        <p:nvSpPr>
          <p:cNvPr id="112653" name="AutoShape 13"/>
          <p:cNvSpPr>
            <a:spLocks noChangeArrowheads="1"/>
          </p:cNvSpPr>
          <p:nvPr/>
        </p:nvSpPr>
        <p:spPr bwMode="auto">
          <a:xfrm>
            <a:off x="6228184" y="3068960"/>
            <a:ext cx="2763837" cy="1350962"/>
          </a:xfrm>
          <a:prstGeom prst="wedgeRoundRectCallout">
            <a:avLst>
              <a:gd name="adj1" fmla="val -90259"/>
              <a:gd name="adj2" fmla="val -25111"/>
              <a:gd name="adj3" fmla="val 16667"/>
            </a:avLst>
          </a:prstGeom>
          <a:solidFill>
            <a:schemeClr val="tx2"/>
          </a:solidFill>
          <a:ln w="9525">
            <a:solidFill>
              <a:schemeClr val="tx1"/>
            </a:solidFill>
            <a:miter lim="800000"/>
            <a:headEnd/>
            <a:tailEnd/>
          </a:ln>
        </p:spPr>
        <p:txBody>
          <a:bodyPr wrap="none" anchor="ctr"/>
          <a:lstStyle/>
          <a:p>
            <a:pPr algn="ctr" eaLnBrk="0" hangingPunct="0"/>
            <a:r>
              <a:rPr lang="en-GB" sz="2400" b="0" dirty="0" smtClean="0">
                <a:solidFill>
                  <a:srgbClr val="800000"/>
                </a:solidFill>
              </a:rPr>
              <a:t>How would </a:t>
            </a:r>
            <a:br>
              <a:rPr lang="en-GB" sz="2400" b="0" dirty="0" smtClean="0">
                <a:solidFill>
                  <a:srgbClr val="800000"/>
                </a:solidFill>
              </a:rPr>
            </a:br>
            <a:r>
              <a:rPr lang="en-GB" sz="2400" b="0" dirty="0" smtClean="0">
                <a:solidFill>
                  <a:srgbClr val="800000"/>
                </a:solidFill>
              </a:rPr>
              <a:t>the difference </a:t>
            </a:r>
            <a:br>
              <a:rPr lang="en-GB" sz="2400" b="0" dirty="0" smtClean="0">
                <a:solidFill>
                  <a:srgbClr val="800000"/>
                </a:solidFill>
              </a:rPr>
            </a:br>
            <a:r>
              <a:rPr lang="en-GB" sz="2400" b="0" dirty="0" smtClean="0">
                <a:solidFill>
                  <a:srgbClr val="800000"/>
                </a:solidFill>
              </a:rPr>
              <a:t>change?</a:t>
            </a:r>
            <a:endParaRPr lang="en-GB" sz="2400" b="0" dirty="0">
              <a:solidFill>
                <a:srgbClr val="800000"/>
              </a:solidFill>
            </a:endParaRPr>
          </a:p>
        </p:txBody>
      </p:sp>
      <p:sp>
        <p:nvSpPr>
          <p:cNvPr id="112654" name="AutoShape 14"/>
          <p:cNvSpPr>
            <a:spLocks noChangeArrowheads="1"/>
          </p:cNvSpPr>
          <p:nvPr/>
        </p:nvSpPr>
        <p:spPr bwMode="auto">
          <a:xfrm>
            <a:off x="6228184" y="3068960"/>
            <a:ext cx="2763837" cy="1350962"/>
          </a:xfrm>
          <a:prstGeom prst="wedgeRoundRectCallout">
            <a:avLst>
              <a:gd name="adj1" fmla="val -71301"/>
              <a:gd name="adj2" fmla="val 49671"/>
              <a:gd name="adj3" fmla="val 16667"/>
            </a:avLst>
          </a:prstGeom>
          <a:solidFill>
            <a:schemeClr val="tx2"/>
          </a:solidFill>
          <a:ln w="9525">
            <a:solidFill>
              <a:schemeClr val="tx1"/>
            </a:solidFill>
            <a:miter lim="800000"/>
            <a:headEnd/>
            <a:tailEnd/>
          </a:ln>
        </p:spPr>
        <p:txBody>
          <a:bodyPr wrap="none" anchor="ctr"/>
          <a:lstStyle/>
          <a:p>
            <a:pPr algn="ctr" eaLnBrk="0" hangingPunct="0">
              <a:defRPr/>
            </a:pPr>
            <a:r>
              <a:rPr lang="en-GB" sz="2400" b="0" dirty="0" smtClean="0">
                <a:solidFill>
                  <a:srgbClr val="800000"/>
                </a:solidFill>
              </a:rPr>
              <a:t>How would </a:t>
            </a:r>
            <a:br>
              <a:rPr lang="en-GB" sz="2400" b="0" dirty="0" smtClean="0">
                <a:solidFill>
                  <a:srgbClr val="800000"/>
                </a:solidFill>
              </a:rPr>
            </a:br>
            <a:r>
              <a:rPr lang="en-GB" sz="2400" b="0" dirty="0" smtClean="0">
                <a:solidFill>
                  <a:srgbClr val="800000"/>
                </a:solidFill>
              </a:rPr>
              <a:t>the difference</a:t>
            </a:r>
            <a:br>
              <a:rPr lang="en-GB" sz="2400" b="0" dirty="0" smtClean="0">
                <a:solidFill>
                  <a:srgbClr val="800000"/>
                </a:solidFill>
              </a:rPr>
            </a:br>
            <a:r>
              <a:rPr lang="en-GB" sz="2400" b="0" dirty="0" smtClean="0">
                <a:solidFill>
                  <a:srgbClr val="800000"/>
                </a:solidFill>
              </a:rPr>
              <a:t>change?</a:t>
            </a:r>
            <a:endParaRPr lang="en-GB" sz="2400" b="0" dirty="0">
              <a:solidFill>
                <a:srgbClr val="800000"/>
              </a:solidFill>
            </a:endParaRPr>
          </a:p>
        </p:txBody>
      </p:sp>
    </p:spTree>
    <p:extLst>
      <p:ext uri="{BB962C8B-B14F-4D97-AF65-F5344CB8AC3E}">
        <p14:creationId xmlns:p14="http://schemas.microsoft.com/office/powerpoint/2010/main" val="982480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2653"/>
                                        </p:tgtEl>
                                        <p:attrNameLst>
                                          <p:attrName>style.visibility</p:attrName>
                                        </p:attrNameLst>
                                      </p:cBhvr>
                                      <p:to>
                                        <p:strVal val="visible"/>
                                      </p:to>
                                    </p:set>
                                    <p:animEffect transition="in" filter="dissolve">
                                      <p:cBhvr>
                                        <p:cTn id="15" dur="500"/>
                                        <p:tgtEl>
                                          <p:spTgt spid="1126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500"/>
                                        <p:tgtEl>
                                          <p:spTgt spid="112653"/>
                                        </p:tgtEl>
                                      </p:cBhvr>
                                    </p:animEffect>
                                    <p:set>
                                      <p:cBhvr>
                                        <p:cTn id="20" dur="1" fill="hold">
                                          <p:stCondLst>
                                            <p:cond delay="499"/>
                                          </p:stCondLst>
                                        </p:cTn>
                                        <p:tgtEl>
                                          <p:spTgt spid="11265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2651"/>
                                        </p:tgtEl>
                                        <p:attrNameLst>
                                          <p:attrName>style.visibility</p:attrName>
                                        </p:attrNameLst>
                                      </p:cBhvr>
                                      <p:to>
                                        <p:strVal val="hidden"/>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1265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2654"/>
                                        </p:tgtEl>
                                        <p:attrNameLst>
                                          <p:attrName>style.visibility</p:attrName>
                                        </p:attrNameLst>
                                      </p:cBhvr>
                                      <p:to>
                                        <p:strVal val="visible"/>
                                      </p:to>
                                    </p:set>
                                    <p:animEffect transition="in" filter="dissolve">
                                      <p:cBhvr>
                                        <p:cTn id="30" dur="500"/>
                                        <p:tgtEl>
                                          <p:spTgt spid="1126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xit" presetSubtype="0" fill="hold" grpId="1" nodeType="clickEffect">
                                  <p:stCondLst>
                                    <p:cond delay="0"/>
                                  </p:stCondLst>
                                  <p:childTnLst>
                                    <p:animEffect transition="out" filter="dissolve">
                                      <p:cBhvr>
                                        <p:cTn id="34" dur="500"/>
                                        <p:tgtEl>
                                          <p:spTgt spid="112654"/>
                                        </p:tgtEl>
                                      </p:cBhvr>
                                    </p:animEffect>
                                    <p:set>
                                      <p:cBhvr>
                                        <p:cTn id="35" dur="1" fill="hold">
                                          <p:stCondLst>
                                            <p:cond delay="499"/>
                                          </p:stCondLst>
                                        </p:cTn>
                                        <p:tgtEl>
                                          <p:spTgt spid="112654"/>
                                        </p:tgtEl>
                                        <p:attrNameLst>
                                          <p:attrName>style.visibility</p:attrName>
                                        </p:attrNameLst>
                                      </p:cBhvr>
                                      <p:to>
                                        <p:strVal val="hidden"/>
                                      </p:to>
                                    </p:set>
                                  </p:childTnLst>
                                </p:cTn>
                              </p:par>
                              <p:par>
                                <p:cTn id="36" presetID="1" presetClass="entr" presetSubtype="0" fill="hold" grpId="2" nodeType="withEffect">
                                  <p:stCondLst>
                                    <p:cond delay="0"/>
                                  </p:stCondLst>
                                  <p:childTnLst>
                                    <p:set>
                                      <p:cBhvr>
                                        <p:cTn id="37" dur="1" fill="hold">
                                          <p:stCondLst>
                                            <p:cond delay="0"/>
                                          </p:stCondLst>
                                        </p:cTn>
                                        <p:tgtEl>
                                          <p:spTgt spid="11265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42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4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animBg="1"/>
      <p:bldP spid="54285" grpId="0" animBg="1"/>
      <p:bldP spid="112651" grpId="0"/>
      <p:bldP spid="112651" grpId="1"/>
      <p:bldP spid="112651" grpId="2"/>
      <p:bldP spid="112652" grpId="0"/>
      <p:bldP spid="112653" grpId="0" animBg="1"/>
      <p:bldP spid="112653" grpId="1" animBg="1"/>
      <p:bldP spid="112654" grpId="0" animBg="1"/>
      <p:bldP spid="11265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Contributing to Mastery</a:t>
            </a:r>
            <a:endParaRPr lang="en-US" dirty="0"/>
          </a:p>
        </p:txBody>
      </p:sp>
      <p:sp>
        <p:nvSpPr>
          <p:cNvPr id="3" name="Content Placeholder 2"/>
          <p:cNvSpPr>
            <a:spLocks noGrp="1"/>
          </p:cNvSpPr>
          <p:nvPr>
            <p:ph idx="1"/>
          </p:nvPr>
        </p:nvSpPr>
        <p:spPr/>
        <p:txBody>
          <a:bodyPr/>
          <a:lstStyle/>
          <a:p>
            <a:r>
              <a:rPr lang="en-US" dirty="0" smtClean="0"/>
              <a:t>Of the context</a:t>
            </a:r>
          </a:p>
          <a:p>
            <a:r>
              <a:rPr lang="en-US" dirty="0" smtClean="0"/>
              <a:t>Of the numbers involved</a:t>
            </a:r>
          </a:p>
          <a:p>
            <a:r>
              <a:rPr lang="en-US" dirty="0" smtClean="0"/>
              <a:t>Opportunity eventually to get children to express a </a:t>
            </a:r>
            <a:r>
              <a:rPr lang="en-US" dirty="0" smtClean="0"/>
              <a:t>generality</a:t>
            </a:r>
            <a:endParaRPr lang="en-US" dirty="0" smtClean="0"/>
          </a:p>
          <a:p>
            <a:endParaRPr lang="en-US" dirty="0"/>
          </a:p>
        </p:txBody>
      </p:sp>
    </p:spTree>
    <p:extLst>
      <p:ext uri="{BB962C8B-B14F-4D97-AF65-F5344CB8AC3E}">
        <p14:creationId xmlns:p14="http://schemas.microsoft.com/office/powerpoint/2010/main" val="1321076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04799" y="152400"/>
            <a:ext cx="8609013" cy="609600"/>
          </a:xfrm>
        </p:spPr>
        <p:txBody>
          <a:bodyPr/>
          <a:lstStyle/>
          <a:p>
            <a:r>
              <a:rPr lang="en-US" dirty="0">
                <a:latin typeface="Chalkboard" charset="0"/>
                <a:ea typeface="ＭＳ Ｐゴシック" charset="0"/>
                <a:cs typeface="ＭＳ Ｐゴシック" charset="0"/>
              </a:rPr>
              <a:t>Doing &amp; </a:t>
            </a:r>
            <a:r>
              <a:rPr lang="en-US" dirty="0" smtClean="0">
                <a:latin typeface="Chalkboard" charset="0"/>
                <a:ea typeface="ＭＳ Ｐゴシック" charset="0"/>
                <a:cs typeface="ＭＳ Ｐゴシック" charset="0"/>
              </a:rPr>
              <a:t>Undoing (adding </a:t>
            </a:r>
            <a:r>
              <a:rPr lang="en-US" smtClean="0">
                <a:latin typeface="Chalkboard" charset="0"/>
                <a:ea typeface="ＭＳ Ｐゴシック" charset="0"/>
                <a:cs typeface="ＭＳ Ｐゴシック" charset="0"/>
              </a:rPr>
              <a:t>&amp; subtracting)</a:t>
            </a:r>
            <a:endParaRPr lang="en-US">
              <a:latin typeface="Chalkboard" charset="0"/>
              <a:ea typeface="ＭＳ Ｐゴシック" charset="0"/>
              <a:cs typeface="ＭＳ Ｐゴシック" charset="0"/>
            </a:endParaRPr>
          </a:p>
        </p:txBody>
      </p:sp>
      <p:sp>
        <p:nvSpPr>
          <p:cNvPr id="117763" name="Rectangle 3"/>
          <p:cNvSpPr>
            <a:spLocks noChangeArrowheads="1"/>
          </p:cNvSpPr>
          <p:nvPr/>
        </p:nvSpPr>
        <p:spPr bwMode="auto">
          <a:xfrm>
            <a:off x="533400" y="1066800"/>
            <a:ext cx="8382000" cy="1428083"/>
          </a:xfrm>
          <a:prstGeom prst="rect">
            <a:avLst/>
          </a:prstGeom>
          <a:noFill/>
          <a:ln w="9525">
            <a:noFill/>
            <a:miter lim="800000"/>
            <a:headEnd/>
            <a:tailEnd/>
          </a:ln>
        </p:spPr>
        <p:txBody>
          <a:bodyPr>
            <a:spAutoFit/>
          </a:bodyPr>
          <a:lstStyle/>
          <a:p>
            <a:pPr marL="457200" indent="-457200" eaLnBrk="0" hangingPunct="0">
              <a:lnSpc>
                <a:spcPct val="90000"/>
              </a:lnSpc>
              <a:spcBef>
                <a:spcPct val="20000"/>
              </a:spcBef>
              <a:buClr>
                <a:srgbClr val="800000"/>
              </a:buClr>
              <a:buSzPct val="75000"/>
              <a:buFont typeface="Wingdings" charset="2"/>
              <a:buChar char="v"/>
              <a:defRPr/>
            </a:pPr>
            <a:r>
              <a:rPr lang="en-US" b="0" dirty="0">
                <a:solidFill>
                  <a:srgbClr val="0000FF"/>
                </a:solidFill>
              </a:rPr>
              <a:t>What operation undoes </a:t>
            </a:r>
            <a:r>
              <a:rPr lang="ja-JP" altLang="en-US" b="0" dirty="0">
                <a:solidFill>
                  <a:srgbClr val="0000FF"/>
                </a:solidFill>
              </a:rPr>
              <a:t>‘</a:t>
            </a:r>
            <a:r>
              <a:rPr lang="en-US" altLang="ja-JP" b="0" dirty="0">
                <a:solidFill>
                  <a:srgbClr val="0000FF"/>
                </a:solidFill>
              </a:rPr>
              <a:t>adding 3</a:t>
            </a:r>
            <a:r>
              <a:rPr lang="ja-JP" altLang="en-US" b="0" dirty="0">
                <a:solidFill>
                  <a:srgbClr val="0000FF"/>
                </a:solidFill>
              </a:rPr>
              <a:t>’</a:t>
            </a:r>
            <a:r>
              <a:rPr lang="en-US" altLang="ja-JP" b="0" dirty="0">
                <a:solidFill>
                  <a:srgbClr val="0000FF"/>
                </a:solidFill>
              </a:rPr>
              <a:t>?</a:t>
            </a:r>
          </a:p>
          <a:p>
            <a:pPr marL="457200" indent="-457200" eaLnBrk="0" hangingPunct="0">
              <a:lnSpc>
                <a:spcPct val="90000"/>
              </a:lnSpc>
              <a:spcBef>
                <a:spcPct val="20000"/>
              </a:spcBef>
              <a:buClr>
                <a:srgbClr val="800000"/>
              </a:buClr>
              <a:buSzPct val="75000"/>
              <a:buFont typeface="Wingdings" charset="2"/>
              <a:buChar char="v"/>
              <a:defRPr/>
            </a:pPr>
            <a:r>
              <a:rPr lang="en-US" b="0" dirty="0">
                <a:solidFill>
                  <a:srgbClr val="0000FF"/>
                </a:solidFill>
              </a:rPr>
              <a:t>What operation undoes </a:t>
            </a:r>
            <a:r>
              <a:rPr lang="ja-JP" altLang="en-US" b="0" dirty="0">
                <a:solidFill>
                  <a:srgbClr val="0000FF"/>
                </a:solidFill>
              </a:rPr>
              <a:t>‘</a:t>
            </a:r>
            <a:r>
              <a:rPr lang="en-US" altLang="ja-JP" b="0" dirty="0">
                <a:solidFill>
                  <a:srgbClr val="0000FF"/>
                </a:solidFill>
              </a:rPr>
              <a:t>subtracting 4</a:t>
            </a:r>
            <a:r>
              <a:rPr lang="ja-JP" altLang="en-US" b="0" dirty="0">
                <a:solidFill>
                  <a:srgbClr val="0000FF"/>
                </a:solidFill>
              </a:rPr>
              <a:t>’</a:t>
            </a:r>
            <a:r>
              <a:rPr lang="en-US" altLang="ja-JP" b="0" dirty="0" smtClean="0">
                <a:solidFill>
                  <a:srgbClr val="0000FF"/>
                </a:solidFill>
              </a:rPr>
              <a:t>?</a:t>
            </a:r>
          </a:p>
          <a:p>
            <a:pPr marL="457200" indent="-457200" eaLnBrk="0" hangingPunct="0">
              <a:lnSpc>
                <a:spcPct val="90000"/>
              </a:lnSpc>
              <a:spcBef>
                <a:spcPct val="20000"/>
              </a:spcBef>
              <a:buClr>
                <a:srgbClr val="800000"/>
              </a:buClr>
              <a:buSzPct val="75000"/>
              <a:buFont typeface="Wingdings" charset="2"/>
              <a:buChar char="v"/>
              <a:defRPr/>
            </a:pPr>
            <a:r>
              <a:rPr lang="en-US" altLang="ja-JP" b="0" dirty="0" smtClean="0">
                <a:solidFill>
                  <a:srgbClr val="0000FF"/>
                </a:solidFill>
              </a:rPr>
              <a:t>Does order matter?</a:t>
            </a:r>
            <a:endParaRPr lang="en-US" altLang="ja-JP" b="0" dirty="0">
              <a:solidFill>
                <a:srgbClr val="0000FF"/>
              </a:solidFill>
            </a:endParaRPr>
          </a:p>
        </p:txBody>
      </p:sp>
      <p:sp>
        <p:nvSpPr>
          <p:cNvPr id="5" name="Rectangle 3"/>
          <p:cNvSpPr>
            <a:spLocks noChangeArrowheads="1"/>
          </p:cNvSpPr>
          <p:nvPr/>
        </p:nvSpPr>
        <p:spPr bwMode="auto">
          <a:xfrm>
            <a:off x="542346" y="2996952"/>
            <a:ext cx="8382000" cy="1902059"/>
          </a:xfrm>
          <a:prstGeom prst="rect">
            <a:avLst/>
          </a:prstGeom>
          <a:noFill/>
          <a:ln w="9525">
            <a:noFill/>
            <a:miter lim="800000"/>
            <a:headEnd/>
            <a:tailEnd/>
          </a:ln>
        </p:spPr>
        <p:txBody>
          <a:bodyPr>
            <a:spAutoFit/>
          </a:bodyPr>
          <a:lstStyle/>
          <a:p>
            <a:pPr marL="457200" indent="-457200" eaLnBrk="0" hangingPunct="0">
              <a:lnSpc>
                <a:spcPct val="90000"/>
              </a:lnSpc>
              <a:spcBef>
                <a:spcPct val="20000"/>
              </a:spcBef>
              <a:buClr>
                <a:srgbClr val="800000"/>
              </a:buClr>
              <a:buSzPct val="75000"/>
              <a:buFont typeface="Wingdings" charset="2"/>
              <a:buChar char="v"/>
              <a:defRPr/>
            </a:pPr>
            <a:r>
              <a:rPr lang="en-GB" b="0" dirty="0" smtClean="0">
                <a:solidFill>
                  <a:srgbClr val="0000FF"/>
                </a:solidFill>
              </a:rPr>
              <a:t>Contexts</a:t>
            </a:r>
          </a:p>
          <a:p>
            <a:pPr marL="914400" lvl="1" indent="-457200">
              <a:lnSpc>
                <a:spcPct val="90000"/>
              </a:lnSpc>
              <a:spcBef>
                <a:spcPct val="20000"/>
              </a:spcBef>
              <a:buClr>
                <a:srgbClr val="800000"/>
              </a:buClr>
              <a:buSzPct val="75000"/>
              <a:buFont typeface="Wingdings" charset="2"/>
              <a:buChar char="v"/>
              <a:defRPr/>
            </a:pPr>
            <a:r>
              <a:rPr lang="en-GB" altLang="ja-JP" b="0" dirty="0" smtClean="0">
                <a:solidFill>
                  <a:srgbClr val="0000FF"/>
                </a:solidFill>
              </a:rPr>
              <a:t>Bag of counters</a:t>
            </a:r>
          </a:p>
          <a:p>
            <a:pPr marL="914400" lvl="1" indent="-457200">
              <a:lnSpc>
                <a:spcPct val="90000"/>
              </a:lnSpc>
              <a:spcBef>
                <a:spcPct val="20000"/>
              </a:spcBef>
              <a:buClr>
                <a:srgbClr val="800000"/>
              </a:buClr>
              <a:buSzPct val="75000"/>
              <a:buFont typeface="Wingdings" charset="2"/>
              <a:buChar char="v"/>
              <a:defRPr/>
            </a:pPr>
            <a:r>
              <a:rPr lang="en-GB" altLang="ja-JP" b="0" dirty="0" err="1" smtClean="0">
                <a:solidFill>
                  <a:srgbClr val="0000FF"/>
                </a:solidFill>
              </a:rPr>
              <a:t>Numberline</a:t>
            </a:r>
            <a:r>
              <a:rPr lang="en-GB" altLang="ja-JP" b="0" dirty="0" smtClean="0">
                <a:solidFill>
                  <a:srgbClr val="0000FF"/>
                </a:solidFill>
              </a:rPr>
              <a:t> movements</a:t>
            </a:r>
          </a:p>
          <a:p>
            <a:pPr marL="914400" lvl="1" indent="-457200">
              <a:lnSpc>
                <a:spcPct val="90000"/>
              </a:lnSpc>
              <a:spcBef>
                <a:spcPct val="20000"/>
              </a:spcBef>
              <a:buClr>
                <a:srgbClr val="800000"/>
              </a:buClr>
              <a:buSzPct val="75000"/>
              <a:buFont typeface="Wingdings" charset="2"/>
              <a:buChar char="v"/>
              <a:defRPr/>
            </a:pPr>
            <a:r>
              <a:rPr lang="en-GB" altLang="ja-JP" b="0" dirty="0" smtClean="0">
                <a:solidFill>
                  <a:srgbClr val="0000FF"/>
                </a:solidFill>
              </a:rPr>
              <a:t>Buses</a:t>
            </a:r>
            <a:endParaRPr lang="en-US" altLang="ja-JP" b="0" dirty="0">
              <a:solidFill>
                <a:srgbClr val="0000FF"/>
              </a:solidFill>
            </a:endParaRPr>
          </a:p>
        </p:txBody>
      </p:sp>
    </p:spTree>
    <p:extLst>
      <p:ext uri="{BB962C8B-B14F-4D97-AF65-F5344CB8AC3E}">
        <p14:creationId xmlns:p14="http://schemas.microsoft.com/office/powerpoint/2010/main" val="267142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2" autoUpdateAnimBg="0"/>
      <p:bldP spid="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6" y="0"/>
            <a:ext cx="9131508" cy="6858000"/>
          </a:xfrm>
          <a:prstGeom prst="rect">
            <a:avLst/>
          </a:prstGeom>
        </p:spPr>
      </p:pic>
    </p:spTree>
    <p:extLst>
      <p:ext uri="{BB962C8B-B14F-4D97-AF65-F5344CB8AC3E}">
        <p14:creationId xmlns:p14="http://schemas.microsoft.com/office/powerpoint/2010/main" val="6734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Multiplicative Thinking</a:t>
            </a:r>
            <a:endParaRPr lang="en-US" dirty="0"/>
          </a:p>
        </p:txBody>
      </p:sp>
      <p:sp>
        <p:nvSpPr>
          <p:cNvPr id="3" name="Content Placeholder 2"/>
          <p:cNvSpPr>
            <a:spLocks noGrp="1"/>
          </p:cNvSpPr>
          <p:nvPr>
            <p:ph idx="1"/>
          </p:nvPr>
        </p:nvSpPr>
        <p:spPr/>
        <p:txBody>
          <a:bodyPr/>
          <a:lstStyle/>
          <a:p>
            <a:r>
              <a:rPr lang="en-US" dirty="0" smtClean="0"/>
              <a:t>Exchanging counters in bags</a:t>
            </a:r>
          </a:p>
          <a:p>
            <a:r>
              <a:rPr lang="en-US" dirty="0" smtClean="0"/>
              <a:t>Elastic Multiplication &amp; Division</a:t>
            </a:r>
          </a:p>
          <a:p>
            <a:r>
              <a:rPr lang="en-US" dirty="0" smtClean="0"/>
              <a:t>Scaling</a:t>
            </a:r>
            <a:endParaRPr lang="en-US" dirty="0"/>
          </a:p>
        </p:txBody>
      </p:sp>
    </p:spTree>
    <p:extLst>
      <p:ext uri="{BB962C8B-B14F-4D97-AF65-F5344CB8AC3E}">
        <p14:creationId xmlns:p14="http://schemas.microsoft.com/office/powerpoint/2010/main" val="1594145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Multiplication</a:t>
            </a:r>
            <a:endParaRPr lang="en-US" dirty="0"/>
          </a:p>
        </p:txBody>
      </p:sp>
      <p:sp>
        <p:nvSpPr>
          <p:cNvPr id="3" name="Content Placeholder 2"/>
          <p:cNvSpPr>
            <a:spLocks noGrp="1"/>
          </p:cNvSpPr>
          <p:nvPr>
            <p:ph idx="1"/>
          </p:nvPr>
        </p:nvSpPr>
        <p:spPr/>
        <p:txBody>
          <a:bodyPr/>
          <a:lstStyle/>
          <a:p>
            <a:r>
              <a:rPr lang="en-US" dirty="0" smtClean="0"/>
              <a:t>Drakensberg grid</a:t>
            </a:r>
            <a:endParaRPr lang="en-US" dirty="0"/>
          </a:p>
        </p:txBody>
      </p:sp>
    </p:spTree>
    <p:extLst>
      <p:ext uri="{BB962C8B-B14F-4D97-AF65-F5344CB8AC3E}">
        <p14:creationId xmlns:p14="http://schemas.microsoft.com/office/powerpoint/2010/main" val="1714348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04799" y="152400"/>
            <a:ext cx="8609013" cy="609600"/>
          </a:xfrm>
        </p:spPr>
        <p:txBody>
          <a:bodyPr/>
          <a:lstStyle/>
          <a:p>
            <a:r>
              <a:rPr lang="en-US" dirty="0">
                <a:latin typeface="Chalkboard" charset="0"/>
                <a:ea typeface="ＭＳ Ｐゴシック" charset="0"/>
                <a:cs typeface="ＭＳ Ｐゴシック" charset="0"/>
              </a:rPr>
              <a:t>Doing &amp; </a:t>
            </a:r>
            <a:r>
              <a:rPr lang="en-US" dirty="0" smtClean="0">
                <a:latin typeface="Chalkboard" charset="0"/>
                <a:ea typeface="ＭＳ Ｐゴシック" charset="0"/>
                <a:cs typeface="ＭＳ Ｐゴシック" charset="0"/>
              </a:rPr>
              <a:t>Undoing (multiplying &amp; dividing)</a:t>
            </a:r>
            <a:endParaRPr lang="en-US" dirty="0">
              <a:latin typeface="Chalkboard" charset="0"/>
              <a:ea typeface="ＭＳ Ｐゴシック" charset="0"/>
              <a:cs typeface="ＭＳ Ｐゴシック" charset="0"/>
            </a:endParaRPr>
          </a:p>
        </p:txBody>
      </p:sp>
      <p:sp>
        <p:nvSpPr>
          <p:cNvPr id="4" name="Rectangle 3"/>
          <p:cNvSpPr>
            <a:spLocks noChangeArrowheads="1"/>
          </p:cNvSpPr>
          <p:nvPr/>
        </p:nvSpPr>
        <p:spPr bwMode="auto">
          <a:xfrm>
            <a:off x="531812" y="1196752"/>
            <a:ext cx="8382000" cy="1428083"/>
          </a:xfrm>
          <a:prstGeom prst="rect">
            <a:avLst/>
          </a:prstGeom>
          <a:noFill/>
          <a:ln w="9525">
            <a:noFill/>
            <a:miter lim="800000"/>
            <a:headEnd/>
            <a:tailEnd/>
          </a:ln>
        </p:spPr>
        <p:txBody>
          <a:bodyPr>
            <a:spAutoFit/>
          </a:bodyPr>
          <a:lstStyle/>
          <a:p>
            <a:pPr marL="457200" indent="-457200">
              <a:lnSpc>
                <a:spcPct val="90000"/>
              </a:lnSpc>
              <a:spcBef>
                <a:spcPct val="20000"/>
              </a:spcBef>
              <a:buClr>
                <a:srgbClr val="800000"/>
              </a:buClr>
              <a:buSzPct val="75000"/>
              <a:buFont typeface="Wingdings" charset="2"/>
              <a:buChar char="v"/>
              <a:defRPr/>
            </a:pPr>
            <a:r>
              <a:rPr lang="en-US" b="0" dirty="0" smtClean="0">
                <a:solidFill>
                  <a:srgbClr val="0000FF"/>
                </a:solidFill>
              </a:rPr>
              <a:t>What </a:t>
            </a:r>
            <a:r>
              <a:rPr lang="en-US" b="0" dirty="0">
                <a:solidFill>
                  <a:srgbClr val="0000FF"/>
                </a:solidFill>
              </a:rPr>
              <a:t>undoes </a:t>
            </a:r>
            <a:r>
              <a:rPr lang="ja-JP" altLang="en-US" b="0" dirty="0">
                <a:solidFill>
                  <a:srgbClr val="0000FF"/>
                </a:solidFill>
              </a:rPr>
              <a:t>‘</a:t>
            </a:r>
            <a:r>
              <a:rPr lang="en-US" altLang="ja-JP" b="0" dirty="0">
                <a:solidFill>
                  <a:srgbClr val="0000FF"/>
                </a:solidFill>
              </a:rPr>
              <a:t>multiplying by 3</a:t>
            </a:r>
            <a:r>
              <a:rPr lang="ja-JP" altLang="en-US" b="0" dirty="0">
                <a:solidFill>
                  <a:srgbClr val="0000FF"/>
                </a:solidFill>
              </a:rPr>
              <a:t>’</a:t>
            </a:r>
            <a:r>
              <a:rPr lang="en-US" altLang="ja-JP" b="0" dirty="0">
                <a:solidFill>
                  <a:srgbClr val="0000FF"/>
                </a:solidFill>
              </a:rPr>
              <a:t>?</a:t>
            </a:r>
          </a:p>
          <a:p>
            <a:pPr marL="457200" indent="-457200">
              <a:lnSpc>
                <a:spcPct val="90000"/>
              </a:lnSpc>
              <a:spcBef>
                <a:spcPct val="20000"/>
              </a:spcBef>
              <a:buClr>
                <a:srgbClr val="800000"/>
              </a:buClr>
              <a:buSzPct val="75000"/>
              <a:buFont typeface="Wingdings" charset="2"/>
              <a:buChar char="v"/>
              <a:defRPr/>
            </a:pPr>
            <a:r>
              <a:rPr lang="en-US" b="0" dirty="0">
                <a:solidFill>
                  <a:srgbClr val="0000FF"/>
                </a:solidFill>
              </a:rPr>
              <a:t>What undoes </a:t>
            </a:r>
            <a:r>
              <a:rPr lang="ja-JP" altLang="en-US" b="0" dirty="0">
                <a:solidFill>
                  <a:srgbClr val="0000FF"/>
                </a:solidFill>
              </a:rPr>
              <a:t>‘</a:t>
            </a:r>
            <a:r>
              <a:rPr lang="en-US" altLang="ja-JP" b="0" dirty="0">
                <a:solidFill>
                  <a:srgbClr val="0000FF"/>
                </a:solidFill>
              </a:rPr>
              <a:t>dividing by 4</a:t>
            </a:r>
            <a:r>
              <a:rPr lang="ja-JP" altLang="en-US" b="0" dirty="0">
                <a:solidFill>
                  <a:srgbClr val="0000FF"/>
                </a:solidFill>
              </a:rPr>
              <a:t>’</a:t>
            </a:r>
            <a:r>
              <a:rPr lang="en-US" altLang="ja-JP" b="0" dirty="0" smtClean="0">
                <a:solidFill>
                  <a:srgbClr val="0000FF"/>
                </a:solidFill>
              </a:rPr>
              <a:t>?</a:t>
            </a:r>
          </a:p>
          <a:p>
            <a:pPr marL="457200" indent="-457200">
              <a:lnSpc>
                <a:spcPct val="90000"/>
              </a:lnSpc>
              <a:spcBef>
                <a:spcPct val="20000"/>
              </a:spcBef>
              <a:buClr>
                <a:srgbClr val="800000"/>
              </a:buClr>
              <a:buSzPct val="75000"/>
              <a:buFont typeface="Wingdings" charset="2"/>
              <a:buChar char="v"/>
              <a:defRPr/>
            </a:pPr>
            <a:r>
              <a:rPr lang="en-US" altLang="ja-JP" b="0" dirty="0" smtClean="0">
                <a:solidFill>
                  <a:srgbClr val="0000FF"/>
                </a:solidFill>
              </a:rPr>
              <a:t>Does the order matter?</a:t>
            </a:r>
            <a:endParaRPr lang="en-US" altLang="ja-JP" b="0" dirty="0">
              <a:solidFill>
                <a:srgbClr val="0000FF"/>
              </a:solidFill>
            </a:endParaRPr>
          </a:p>
        </p:txBody>
      </p:sp>
      <p:sp>
        <p:nvSpPr>
          <p:cNvPr id="5" name="Rectangle 4"/>
          <p:cNvSpPr>
            <a:spLocks noChangeArrowheads="1"/>
          </p:cNvSpPr>
          <p:nvPr/>
        </p:nvSpPr>
        <p:spPr bwMode="auto">
          <a:xfrm>
            <a:off x="557040" y="4797152"/>
            <a:ext cx="8382000" cy="1815882"/>
          </a:xfrm>
          <a:prstGeom prst="rect">
            <a:avLst/>
          </a:prstGeom>
          <a:noFill/>
          <a:ln w="9525">
            <a:noFill/>
            <a:miter lim="800000"/>
            <a:headEnd/>
            <a:tailEnd/>
          </a:ln>
        </p:spPr>
        <p:txBody>
          <a:bodyPr>
            <a:spAutoFit/>
          </a:bodyPr>
          <a:lstStyle/>
          <a:p>
            <a:pPr marL="457200" indent="-457200">
              <a:lnSpc>
                <a:spcPct val="90000"/>
              </a:lnSpc>
              <a:spcBef>
                <a:spcPct val="20000"/>
              </a:spcBef>
              <a:buClr>
                <a:srgbClr val="800000"/>
              </a:buClr>
              <a:buSzPct val="75000"/>
              <a:buFont typeface="Wingdings" charset="2"/>
              <a:buChar char="v"/>
              <a:defRPr/>
            </a:pPr>
            <a:r>
              <a:rPr lang="en-US" b="0" smtClean="0">
                <a:solidFill>
                  <a:srgbClr val="0000FF"/>
                </a:solidFill>
              </a:rPr>
              <a:t>What </a:t>
            </a:r>
            <a:r>
              <a:rPr lang="en-US" b="0" dirty="0">
                <a:solidFill>
                  <a:srgbClr val="0000FF"/>
                </a:solidFill>
              </a:rPr>
              <a:t>undoes </a:t>
            </a:r>
            <a:r>
              <a:rPr lang="ja-JP" altLang="en-US" b="0" dirty="0">
                <a:solidFill>
                  <a:srgbClr val="0000FF"/>
                </a:solidFill>
              </a:rPr>
              <a:t>‘</a:t>
            </a:r>
            <a:r>
              <a:rPr lang="en-US" altLang="ja-JP" b="0" dirty="0">
                <a:solidFill>
                  <a:srgbClr val="0000FF"/>
                </a:solidFill>
              </a:rPr>
              <a:t>multiplying by 3/4</a:t>
            </a:r>
            <a:r>
              <a:rPr lang="ja-JP" altLang="en-US" b="0" dirty="0">
                <a:solidFill>
                  <a:srgbClr val="0000FF"/>
                </a:solidFill>
              </a:rPr>
              <a:t>’</a:t>
            </a:r>
            <a:r>
              <a:rPr lang="en-US" altLang="ja-JP" b="0" dirty="0">
                <a:solidFill>
                  <a:srgbClr val="0000FF"/>
                </a:solidFill>
              </a:rPr>
              <a:t>?</a:t>
            </a:r>
          </a:p>
          <a:p>
            <a:pPr marL="914400" lvl="1" indent="-457200">
              <a:lnSpc>
                <a:spcPct val="90000"/>
              </a:lnSpc>
              <a:spcBef>
                <a:spcPct val="20000"/>
              </a:spcBef>
              <a:buClr>
                <a:srgbClr val="800000"/>
              </a:buClr>
              <a:buSzPct val="75000"/>
              <a:buFont typeface="Wingdings" charset="2"/>
              <a:buChar char="v"/>
              <a:defRPr/>
            </a:pPr>
            <a:r>
              <a:rPr lang="en-US" b="0" dirty="0">
                <a:solidFill>
                  <a:srgbClr val="0000FF"/>
                </a:solidFill>
              </a:rPr>
              <a:t>Two different expressions!</a:t>
            </a:r>
          </a:p>
          <a:p>
            <a:pPr marL="914400" lvl="1" indent="-457200">
              <a:lnSpc>
                <a:spcPct val="90000"/>
              </a:lnSpc>
              <a:spcBef>
                <a:spcPct val="20000"/>
              </a:spcBef>
              <a:buClr>
                <a:srgbClr val="800000"/>
              </a:buClr>
              <a:buSzPct val="75000"/>
              <a:buFont typeface="Wingdings" charset="2"/>
              <a:buChar char="v"/>
              <a:defRPr/>
            </a:pPr>
            <a:r>
              <a:rPr lang="en-US" b="0" dirty="0">
                <a:solidFill>
                  <a:srgbClr val="0000FF"/>
                </a:solidFill>
              </a:rPr>
              <a:t>Dividing by 3/4 </a:t>
            </a:r>
            <a:br>
              <a:rPr lang="en-US" b="0" dirty="0">
                <a:solidFill>
                  <a:srgbClr val="0000FF"/>
                </a:solidFill>
              </a:rPr>
            </a:br>
            <a:r>
              <a:rPr lang="en-US" b="0" dirty="0">
                <a:solidFill>
                  <a:srgbClr val="0000FF"/>
                </a:solidFill>
              </a:rPr>
              <a:t>  or Multiplying by 4 and dividing by 3</a:t>
            </a:r>
          </a:p>
        </p:txBody>
      </p:sp>
      <p:sp>
        <p:nvSpPr>
          <p:cNvPr id="6" name="Rectangle 5"/>
          <p:cNvSpPr>
            <a:spLocks noChangeArrowheads="1"/>
          </p:cNvSpPr>
          <p:nvPr/>
        </p:nvSpPr>
        <p:spPr bwMode="auto">
          <a:xfrm>
            <a:off x="557040" y="2780928"/>
            <a:ext cx="8382000" cy="1902059"/>
          </a:xfrm>
          <a:prstGeom prst="rect">
            <a:avLst/>
          </a:prstGeom>
          <a:noFill/>
          <a:ln w="9525">
            <a:noFill/>
            <a:miter lim="800000"/>
            <a:headEnd/>
            <a:tailEnd/>
          </a:ln>
        </p:spPr>
        <p:txBody>
          <a:bodyPr>
            <a:spAutoFit/>
          </a:bodyPr>
          <a:lstStyle/>
          <a:p>
            <a:pPr marL="457200" indent="-457200">
              <a:lnSpc>
                <a:spcPct val="90000"/>
              </a:lnSpc>
              <a:spcBef>
                <a:spcPct val="20000"/>
              </a:spcBef>
              <a:buClr>
                <a:srgbClr val="800000"/>
              </a:buClr>
              <a:buSzPct val="75000"/>
              <a:buFont typeface="Wingdings" charset="2"/>
              <a:buChar char="v"/>
              <a:defRPr/>
            </a:pPr>
            <a:r>
              <a:rPr lang="en-GB" altLang="ja-JP" b="0" dirty="0" smtClean="0">
                <a:solidFill>
                  <a:schemeClr val="bg1"/>
                </a:solidFill>
              </a:rPr>
              <a:t>Contexts</a:t>
            </a:r>
          </a:p>
          <a:p>
            <a:pPr marL="914400" lvl="1" indent="-457200">
              <a:lnSpc>
                <a:spcPct val="90000"/>
              </a:lnSpc>
              <a:spcBef>
                <a:spcPct val="20000"/>
              </a:spcBef>
              <a:buClr>
                <a:srgbClr val="800000"/>
              </a:buClr>
              <a:buSzPct val="75000"/>
              <a:buFont typeface="Wingdings" charset="2"/>
              <a:buChar char="v"/>
              <a:defRPr/>
            </a:pPr>
            <a:r>
              <a:rPr lang="en-GB" altLang="ja-JP" b="0" dirty="0" smtClean="0">
                <a:solidFill>
                  <a:srgbClr val="00B050"/>
                </a:solidFill>
              </a:rPr>
              <a:t>Scaling</a:t>
            </a:r>
          </a:p>
          <a:p>
            <a:pPr marL="914400" lvl="1" indent="-457200">
              <a:lnSpc>
                <a:spcPct val="90000"/>
              </a:lnSpc>
              <a:spcBef>
                <a:spcPct val="20000"/>
              </a:spcBef>
              <a:buClr>
                <a:srgbClr val="800000"/>
              </a:buClr>
              <a:buSzPct val="75000"/>
              <a:buFont typeface="Wingdings" charset="2"/>
              <a:buChar char="v"/>
              <a:defRPr/>
            </a:pPr>
            <a:r>
              <a:rPr lang="en-GB" altLang="ja-JP" b="0" dirty="0" smtClean="0">
                <a:solidFill>
                  <a:srgbClr val="00B050"/>
                </a:solidFill>
              </a:rPr>
              <a:t>Arrays</a:t>
            </a:r>
          </a:p>
          <a:p>
            <a:pPr marL="914400" lvl="1" indent="-457200">
              <a:lnSpc>
                <a:spcPct val="90000"/>
              </a:lnSpc>
              <a:spcBef>
                <a:spcPct val="20000"/>
              </a:spcBef>
              <a:buClr>
                <a:srgbClr val="800000"/>
              </a:buClr>
              <a:buSzPct val="75000"/>
              <a:buFont typeface="Wingdings" charset="2"/>
              <a:buChar char="v"/>
              <a:defRPr/>
            </a:pPr>
            <a:r>
              <a:rPr lang="en-GB" altLang="ja-JP" b="0" dirty="0" smtClean="0">
                <a:solidFill>
                  <a:srgbClr val="00B050"/>
                </a:solidFill>
              </a:rPr>
              <a:t>Bar diagrams</a:t>
            </a:r>
            <a:endParaRPr lang="en-US" altLang="ja-JP" b="0" dirty="0">
              <a:solidFill>
                <a:srgbClr val="00B050"/>
              </a:solidFill>
            </a:endParaRPr>
          </a:p>
        </p:txBody>
      </p:sp>
    </p:spTree>
    <p:extLst>
      <p:ext uri="{BB962C8B-B14F-4D97-AF65-F5344CB8AC3E}">
        <p14:creationId xmlns:p14="http://schemas.microsoft.com/office/powerpoint/2010/main" val="1103985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P spid="6"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latin typeface="Chalkboard" charset="0"/>
                <a:ea typeface="ＭＳ Ｐゴシック" charset="0"/>
                <a:cs typeface="ＭＳ Ｐゴシック" charset="0"/>
              </a:rPr>
              <a:t>More Doing </a:t>
            </a:r>
            <a:r>
              <a:rPr lang="en-US" dirty="0">
                <a:latin typeface="Chalkboard" charset="0"/>
                <a:ea typeface="ＭＳ Ｐゴシック" charset="0"/>
                <a:cs typeface="ＭＳ Ｐゴシック" charset="0"/>
              </a:rPr>
              <a:t>&amp; Undoing</a:t>
            </a:r>
          </a:p>
        </p:txBody>
      </p:sp>
      <p:sp>
        <p:nvSpPr>
          <p:cNvPr id="117763" name="Rectangle 3"/>
          <p:cNvSpPr>
            <a:spLocks noChangeArrowheads="1"/>
          </p:cNvSpPr>
          <p:nvPr/>
        </p:nvSpPr>
        <p:spPr bwMode="auto">
          <a:xfrm>
            <a:off x="533400" y="1066800"/>
            <a:ext cx="8382000" cy="487313"/>
          </a:xfrm>
          <a:prstGeom prst="rect">
            <a:avLst/>
          </a:prstGeom>
          <a:noFill/>
          <a:ln w="9525">
            <a:noFill/>
            <a:miter lim="800000"/>
            <a:headEnd/>
            <a:tailEnd/>
          </a:ln>
        </p:spPr>
        <p:txBody>
          <a:bodyPr>
            <a:spAutoFit/>
          </a:bodyPr>
          <a:lstStyle/>
          <a:p>
            <a:pPr marL="457200" indent="-457200" eaLnBrk="0" hangingPunct="0">
              <a:lnSpc>
                <a:spcPct val="90000"/>
              </a:lnSpc>
              <a:spcBef>
                <a:spcPct val="20000"/>
              </a:spcBef>
              <a:buClr>
                <a:srgbClr val="800000"/>
              </a:buClr>
              <a:buSzPct val="75000"/>
              <a:buFont typeface="Wingdings" charset="2"/>
              <a:buChar char="v"/>
              <a:defRPr/>
            </a:pPr>
            <a:r>
              <a:rPr lang="en-US" b="0">
                <a:solidFill>
                  <a:srgbClr val="0000FF"/>
                </a:solidFill>
              </a:rPr>
              <a:t>What operation undoes </a:t>
            </a:r>
            <a:r>
              <a:rPr lang="ja-JP" altLang="en-US" b="0">
                <a:solidFill>
                  <a:srgbClr val="0000FF"/>
                </a:solidFill>
              </a:rPr>
              <a:t>‘</a:t>
            </a:r>
            <a:r>
              <a:rPr lang="en-US" altLang="ja-JP" b="0">
                <a:solidFill>
                  <a:srgbClr val="0000FF"/>
                </a:solidFill>
              </a:rPr>
              <a:t>subtracting from 7</a:t>
            </a:r>
            <a:r>
              <a:rPr lang="ja-JP" altLang="en-US" b="0">
                <a:solidFill>
                  <a:srgbClr val="0000FF"/>
                </a:solidFill>
              </a:rPr>
              <a:t>’</a:t>
            </a:r>
            <a:r>
              <a:rPr lang="en-US" altLang="ja-JP" b="0">
                <a:solidFill>
                  <a:srgbClr val="0000FF"/>
                </a:solidFill>
              </a:rPr>
              <a:t>?</a:t>
            </a:r>
            <a:endParaRPr lang="en-US" b="0">
              <a:solidFill>
                <a:srgbClr val="0000FF"/>
              </a:solidFill>
            </a:endParaRPr>
          </a:p>
        </p:txBody>
      </p:sp>
      <p:sp>
        <p:nvSpPr>
          <p:cNvPr id="4" name="Rectangle 3"/>
          <p:cNvSpPr>
            <a:spLocks noChangeArrowheads="1"/>
          </p:cNvSpPr>
          <p:nvPr/>
        </p:nvSpPr>
        <p:spPr bwMode="auto">
          <a:xfrm>
            <a:off x="531813" y="3022601"/>
            <a:ext cx="8382000" cy="487313"/>
          </a:xfrm>
          <a:prstGeom prst="rect">
            <a:avLst/>
          </a:prstGeom>
          <a:noFill/>
          <a:ln w="9525">
            <a:noFill/>
            <a:miter lim="800000"/>
            <a:headEnd/>
            <a:tailEnd/>
          </a:ln>
        </p:spPr>
        <p:txBody>
          <a:bodyPr>
            <a:spAutoFit/>
          </a:bodyPr>
          <a:lstStyle/>
          <a:p>
            <a:pPr marL="457200" indent="-457200" eaLnBrk="0" hangingPunct="0">
              <a:lnSpc>
                <a:spcPct val="90000"/>
              </a:lnSpc>
              <a:spcBef>
                <a:spcPct val="20000"/>
              </a:spcBef>
              <a:buClr>
                <a:srgbClr val="800000"/>
              </a:buClr>
              <a:buSzPct val="75000"/>
              <a:buFont typeface="Wingdings" charset="2"/>
              <a:buChar char="v"/>
              <a:defRPr/>
            </a:pPr>
            <a:r>
              <a:rPr lang="en-US" b="0">
                <a:solidFill>
                  <a:srgbClr val="0000FF"/>
                </a:solidFill>
              </a:rPr>
              <a:t>What operation undoes dividing into 12?</a:t>
            </a:r>
          </a:p>
        </p:txBody>
      </p:sp>
    </p:spTree>
    <p:extLst>
      <p:ext uri="{BB962C8B-B14F-4D97-AF65-F5344CB8AC3E}">
        <p14:creationId xmlns:p14="http://schemas.microsoft.com/office/powerpoint/2010/main" val="3093867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7763">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2" autoUpdateAnimBg="0"/>
      <p:bldP spid="4"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22527" y="2400660"/>
            <a:ext cx="8712968" cy="1728192"/>
          </a:xfrm>
        </p:spPr>
        <p:txBody>
          <a:bodyPr anchor="t"/>
          <a:lstStyle/>
          <a:p>
            <a:pPr algn="ctr">
              <a:defRPr/>
            </a:pPr>
            <a:r>
              <a:rPr lang="en-US" sz="3200" dirty="0" smtClean="0">
                <a:latin typeface="Chalkboard" charset="0"/>
                <a:ea typeface="ＭＳ Ｐゴシック" charset="0"/>
                <a:cs typeface="ＭＳ Ｐゴシック" charset="0"/>
              </a:rPr>
              <a:t>Reasoning Reasonably</a:t>
            </a:r>
            <a:br>
              <a:rPr lang="en-US" sz="3200" dirty="0" smtClean="0">
                <a:latin typeface="Chalkboard" charset="0"/>
                <a:ea typeface="ＭＳ Ｐゴシック" charset="0"/>
                <a:cs typeface="ＭＳ Ｐゴシック" charset="0"/>
              </a:rPr>
            </a:br>
            <a:r>
              <a:rPr lang="en-US" sz="3200" dirty="0" smtClean="0">
                <a:latin typeface="Chalkboard" charset="0"/>
                <a:ea typeface="ＭＳ Ｐゴシック" charset="0"/>
                <a:cs typeface="ＭＳ Ｐゴシック" charset="0"/>
              </a:rPr>
              <a:t>in</a:t>
            </a:r>
            <a:r>
              <a:rPr lang="en-US" sz="3200" smtClean="0">
                <a:latin typeface="Chalkboard" charset="0"/>
                <a:ea typeface="ＭＳ Ｐゴシック" charset="0"/>
                <a:cs typeface="ＭＳ Ｐゴシック" charset="0"/>
              </a:rPr>
              <a:t/>
            </a:r>
            <a:br>
              <a:rPr lang="en-US" sz="3200" smtClean="0">
                <a:latin typeface="Chalkboard" charset="0"/>
                <a:ea typeface="ＭＳ Ｐゴシック" charset="0"/>
                <a:cs typeface="ＭＳ Ｐゴシック" charset="0"/>
              </a:rPr>
            </a:br>
            <a:r>
              <a:rPr lang="en-US" sz="3200" smtClean="0">
                <a:latin typeface="Chalkboard" charset="0"/>
                <a:ea typeface="ＭＳ Ｐゴシック" charset="0"/>
                <a:cs typeface="ＭＳ Ｐゴシック" charset="0"/>
              </a:rPr>
              <a:t>Mathematics</a:t>
            </a:r>
            <a:endParaRPr lang="en-US" sz="3200" dirty="0">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1190003" y="4581128"/>
            <a:ext cx="6699655" cy="2160591"/>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dirty="0" smtClean="0">
                <a:solidFill>
                  <a:srgbClr val="00002A"/>
                </a:solidFill>
              </a:rPr>
              <a:t>John Mason</a:t>
            </a:r>
          </a:p>
          <a:p>
            <a:pPr algn="ctr">
              <a:spcBef>
                <a:spcPct val="20000"/>
              </a:spcBef>
              <a:buClr>
                <a:schemeClr val="tx2"/>
              </a:buClr>
              <a:buSzPct val="75000"/>
              <a:defRPr/>
            </a:pPr>
            <a:r>
              <a:rPr lang="en-GB" sz="2400" dirty="0">
                <a:solidFill>
                  <a:schemeClr val="bg1"/>
                </a:solidFill>
              </a:rPr>
              <a:t>Raising Achievement in Primary </a:t>
            </a:r>
            <a:r>
              <a:rPr lang="en-GB" sz="2400" dirty="0" smtClean="0">
                <a:solidFill>
                  <a:schemeClr val="bg1"/>
                </a:solidFill>
              </a:rPr>
              <a:t>Mathematics</a:t>
            </a:r>
            <a:endParaRPr lang="en-US" sz="2400" b="0" dirty="0" smtClean="0">
              <a:solidFill>
                <a:schemeClr val="bg1"/>
              </a:solidFill>
            </a:endParaRPr>
          </a:p>
          <a:p>
            <a:pPr algn="ctr">
              <a:spcBef>
                <a:spcPct val="20000"/>
              </a:spcBef>
              <a:buClr>
                <a:schemeClr val="tx2"/>
              </a:buClr>
              <a:buSzPct val="75000"/>
              <a:defRPr/>
            </a:pPr>
            <a:r>
              <a:rPr lang="en-US" sz="2400" b="0" dirty="0" smtClean="0">
                <a:solidFill>
                  <a:srgbClr val="00002A"/>
                </a:solidFill>
              </a:rPr>
              <a:t>School’s Choice</a:t>
            </a:r>
          </a:p>
          <a:p>
            <a:pPr algn="ctr">
              <a:spcBef>
                <a:spcPct val="20000"/>
              </a:spcBef>
              <a:buClr>
                <a:schemeClr val="tx2"/>
              </a:buClr>
              <a:buSzPct val="75000"/>
              <a:defRPr/>
            </a:pPr>
            <a:r>
              <a:rPr lang="en-US" sz="2400" b="0" dirty="0" smtClean="0">
                <a:solidFill>
                  <a:srgbClr val="00002A"/>
                </a:solidFill>
              </a:rPr>
              <a:t>Ipswich</a:t>
            </a:r>
            <a:br>
              <a:rPr lang="en-US" sz="2400" b="0" dirty="0" smtClean="0">
                <a:solidFill>
                  <a:srgbClr val="00002A"/>
                </a:solidFill>
              </a:rPr>
            </a:br>
            <a:r>
              <a:rPr lang="en-US" sz="2400" b="0" dirty="0" smtClean="0">
                <a:solidFill>
                  <a:srgbClr val="00002A"/>
                </a:solidFill>
              </a:rPr>
              <a:t>June 2017</a:t>
            </a:r>
            <a:endParaRPr lang="en-US" sz="2400" b="0" dirty="0">
              <a:solidFill>
                <a:srgbClr val="00002A"/>
              </a:solidFill>
            </a:endParaRPr>
          </a:p>
        </p:txBody>
      </p:sp>
      <p:grpSp>
        <p:nvGrpSpPr>
          <p:cNvPr id="28675" name="Group 13"/>
          <p:cNvGrpSpPr>
            <a:grpSpLocks/>
          </p:cNvGrpSpPr>
          <p:nvPr/>
        </p:nvGrpSpPr>
        <p:grpSpPr bwMode="auto">
          <a:xfrm>
            <a:off x="169442" y="165820"/>
            <a:ext cx="8740775" cy="1708150"/>
            <a:chOff x="110" y="96"/>
            <a:chExt cx="5506" cy="1076"/>
          </a:xfrm>
        </p:grpSpPr>
        <p:grpSp>
          <p:nvGrpSpPr>
            <p:cNvPr id="28679" name="Group 11"/>
            <p:cNvGrpSpPr>
              <a:grpSpLocks/>
            </p:cNvGrpSpPr>
            <p:nvPr/>
          </p:nvGrpSpPr>
          <p:grpSpPr bwMode="auto">
            <a:xfrm>
              <a:off x="110" y="96"/>
              <a:ext cx="1457" cy="983"/>
              <a:chOff x="38" y="96"/>
              <a:chExt cx="1457" cy="983"/>
            </a:xfrm>
          </p:grpSpPr>
          <p:pic>
            <p:nvPicPr>
              <p:cNvPr id="2" name="Picture 6" descr="OUPowerPoint18mm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5" name="Text Box 8"/>
              <p:cNvSpPr txBox="1">
                <a:spLocks noChangeArrowheads="1"/>
              </p:cNvSpPr>
              <p:nvPr/>
            </p:nvSpPr>
            <p:spPr bwMode="auto">
              <a:xfrm>
                <a:off x="38" y="672"/>
                <a:ext cx="1457"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The Open University</a:t>
                </a:r>
              </a:p>
              <a:p>
                <a:pPr algn="ctr" eaLnBrk="0" hangingPunct="0">
                  <a:defRPr/>
                </a:pPr>
                <a:r>
                  <a:rPr lang="en-GB" sz="1800" b="0">
                    <a:solidFill>
                      <a:schemeClr val="accent3">
                        <a:lumMod val="10000"/>
                      </a:schemeClr>
                    </a:solidFill>
                  </a:rPr>
                  <a:t>Maths Dept</a:t>
                </a:r>
              </a:p>
            </p:txBody>
          </p:sp>
        </p:grpSp>
        <p:grpSp>
          <p:nvGrpSpPr>
            <p:cNvPr id="28680"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University of Oxford</a:t>
                </a:r>
              </a:p>
              <a:p>
                <a:pPr algn="ctr" eaLnBrk="0" hangingPunct="0">
                  <a:defRPr/>
                </a:pPr>
                <a:r>
                  <a:rPr lang="en-GB" sz="1800" b="0">
                    <a:solidFill>
                      <a:schemeClr val="accent3">
                        <a:lumMod val="10000"/>
                      </a:schemeClr>
                    </a:solidFill>
                  </a:rPr>
                  <a:t>Dept of Education</a:t>
                </a:r>
              </a:p>
            </p:txBody>
          </p:sp>
        </p:grpSp>
      </p:grpSp>
      <p:pic>
        <p:nvPicPr>
          <p:cNvPr id="286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8856"/>
            <a:ext cx="17018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7" name="TextBox 9"/>
          <p:cNvSpPr txBox="1">
            <a:spLocks noChangeArrowheads="1"/>
          </p:cNvSpPr>
          <p:nvPr/>
        </p:nvSpPr>
        <p:spPr bwMode="auto">
          <a:xfrm>
            <a:off x="3158405" y="1196306"/>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00002A"/>
                </a:solidFill>
              </a:rPr>
              <a:t>Promoting Mathematical Thinking</a:t>
            </a:r>
          </a:p>
        </p:txBody>
      </p:sp>
      <p:sp>
        <p:nvSpPr>
          <p:cNvPr id="3" name="Rectangle 2"/>
          <p:cNvSpPr/>
          <p:nvPr/>
        </p:nvSpPr>
        <p:spPr bwMode="auto">
          <a:xfrm>
            <a:off x="422527" y="6597352"/>
            <a:ext cx="2277265" cy="260648"/>
          </a:xfrm>
          <a:prstGeom prst="rect">
            <a:avLst/>
          </a:prstGeom>
          <a:solidFill>
            <a:srgbClr val="FFF4C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halkboard" pitchFamily="-111" charset="0"/>
            </a:endParaRPr>
          </a:p>
        </p:txBody>
      </p:sp>
    </p:spTree>
    <p:extLst>
      <p:ext uri="{BB962C8B-B14F-4D97-AF65-F5344CB8AC3E}">
        <p14:creationId xmlns:p14="http://schemas.microsoft.com/office/powerpoint/2010/main" val="2106960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Length</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2202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609600"/>
          </a:xfrm>
        </p:spPr>
        <p:txBody>
          <a:bodyPr/>
          <a:lstStyle/>
          <a:p>
            <a:r>
              <a:rPr lang="en-GB"/>
              <a:t>Appreciating &amp; Comprehending Division</a:t>
            </a:r>
          </a:p>
        </p:txBody>
      </p:sp>
      <p:sp>
        <p:nvSpPr>
          <p:cNvPr id="4" name="Content Placeholder 2"/>
          <p:cNvSpPr txBox="1">
            <a:spLocks/>
          </p:cNvSpPr>
          <p:nvPr/>
        </p:nvSpPr>
        <p:spPr bwMode="auto">
          <a:xfrm>
            <a:off x="251520" y="1052736"/>
            <a:ext cx="8424936" cy="3384376"/>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a:solidFill>
                  <a:srgbClr val="000000"/>
                </a:solidFill>
              </a:rPr>
              <a:t>I tell you that 10101 is divisible by 37.</a:t>
            </a:r>
          </a:p>
          <a:p>
            <a:r>
              <a:rPr lang="en-GB" b="0"/>
              <a:t>What is the remainder upon dividing </a:t>
            </a:r>
            <a:br>
              <a:rPr lang="en-GB" b="0"/>
            </a:br>
            <a:r>
              <a:rPr lang="en-GB" b="0"/>
              <a:t>     1010137 by 37?</a:t>
            </a:r>
          </a:p>
          <a:p>
            <a:r>
              <a:rPr lang="en-GB" b="0"/>
              <a:t>What is the remainder upon dividing </a:t>
            </a:r>
            <a:br>
              <a:rPr lang="en-GB" b="0"/>
            </a:br>
            <a:r>
              <a:rPr lang="en-GB" b="0"/>
              <a:t>     1010123 by 37?</a:t>
            </a:r>
          </a:p>
          <a:p>
            <a:r>
              <a:rPr lang="en-GB" b="0"/>
              <a:t>What is the remainder upon dividing </a:t>
            </a:r>
            <a:br>
              <a:rPr lang="en-GB" b="0"/>
            </a:br>
            <a:r>
              <a:rPr lang="en-GB" b="0"/>
              <a:t>     10124 by 37?</a:t>
            </a:r>
          </a:p>
          <a:p>
            <a:r>
              <a:rPr lang="en-GB" b="0"/>
              <a:t>What is the remainder upon dividing </a:t>
            </a:r>
            <a:br>
              <a:rPr lang="en-GB" b="0"/>
            </a:br>
            <a:r>
              <a:rPr lang="en-GB" b="0"/>
              <a:t>     232323 by 37?</a:t>
            </a:r>
          </a:p>
          <a:p>
            <a:r>
              <a:rPr lang="en-GB" b="0"/>
              <a:t>Make up your own similar question</a:t>
            </a:r>
          </a:p>
          <a:p>
            <a:pPr lvl="1"/>
            <a:r>
              <a:rPr lang="en-GB" b="0"/>
              <a:t>What is the same and what different about your task and mine?</a:t>
            </a:r>
          </a:p>
        </p:txBody>
      </p:sp>
      <p:sp>
        <p:nvSpPr>
          <p:cNvPr id="6" name="TextBox 5"/>
          <p:cNvSpPr txBox="1"/>
          <p:nvPr/>
        </p:nvSpPr>
        <p:spPr>
          <a:xfrm>
            <a:off x="6012160" y="1916832"/>
            <a:ext cx="359805" cy="461665"/>
          </a:xfrm>
          <a:prstGeom prst="rect">
            <a:avLst/>
          </a:prstGeom>
          <a:noFill/>
        </p:spPr>
        <p:txBody>
          <a:bodyPr wrap="none" rtlCol="0">
            <a:spAutoFit/>
          </a:bodyPr>
          <a:lstStyle/>
          <a:p>
            <a:r>
              <a:rPr lang="en-GB" sz="2400" b="0">
                <a:solidFill>
                  <a:srgbClr val="000000"/>
                </a:solidFill>
              </a:rPr>
              <a:t>0</a:t>
            </a:r>
          </a:p>
        </p:txBody>
      </p:sp>
      <p:sp>
        <p:nvSpPr>
          <p:cNvPr id="7" name="TextBox 6"/>
          <p:cNvSpPr txBox="1"/>
          <p:nvPr/>
        </p:nvSpPr>
        <p:spPr>
          <a:xfrm>
            <a:off x="6012160" y="2751311"/>
            <a:ext cx="534944" cy="461665"/>
          </a:xfrm>
          <a:prstGeom prst="rect">
            <a:avLst/>
          </a:prstGeom>
          <a:noFill/>
        </p:spPr>
        <p:txBody>
          <a:bodyPr wrap="none" rtlCol="0">
            <a:spAutoFit/>
          </a:bodyPr>
          <a:lstStyle/>
          <a:p>
            <a:r>
              <a:rPr lang="en-GB" sz="2400" b="0">
                <a:solidFill>
                  <a:srgbClr val="000000"/>
                </a:solidFill>
              </a:rPr>
              <a:t>23</a:t>
            </a:r>
          </a:p>
        </p:txBody>
      </p:sp>
      <p:sp>
        <p:nvSpPr>
          <p:cNvPr id="8" name="TextBox 7"/>
          <p:cNvSpPr txBox="1"/>
          <p:nvPr/>
        </p:nvSpPr>
        <p:spPr>
          <a:xfrm>
            <a:off x="6053280" y="3501008"/>
            <a:ext cx="534944" cy="461665"/>
          </a:xfrm>
          <a:prstGeom prst="rect">
            <a:avLst/>
          </a:prstGeom>
          <a:noFill/>
        </p:spPr>
        <p:txBody>
          <a:bodyPr wrap="none" rtlCol="0">
            <a:spAutoFit/>
          </a:bodyPr>
          <a:lstStyle/>
          <a:p>
            <a:r>
              <a:rPr lang="en-GB" sz="2400" b="0">
                <a:solidFill>
                  <a:srgbClr val="000000"/>
                </a:solidFill>
              </a:rPr>
              <a:t>23</a:t>
            </a:r>
          </a:p>
        </p:txBody>
      </p:sp>
      <p:sp>
        <p:nvSpPr>
          <p:cNvPr id="9" name="TextBox 8"/>
          <p:cNvSpPr txBox="1"/>
          <p:nvPr/>
        </p:nvSpPr>
        <p:spPr>
          <a:xfrm>
            <a:off x="6084168" y="4263479"/>
            <a:ext cx="359805" cy="461665"/>
          </a:xfrm>
          <a:prstGeom prst="rect">
            <a:avLst/>
          </a:prstGeom>
          <a:noFill/>
        </p:spPr>
        <p:txBody>
          <a:bodyPr wrap="none" rtlCol="0">
            <a:spAutoFit/>
          </a:bodyPr>
          <a:lstStyle/>
          <a:p>
            <a:r>
              <a:rPr lang="en-GB" sz="2400" b="0">
                <a:solidFill>
                  <a:srgbClr val="000000"/>
                </a:solidFill>
              </a:rPr>
              <a:t>0</a:t>
            </a:r>
          </a:p>
        </p:txBody>
      </p:sp>
      <p:sp>
        <p:nvSpPr>
          <p:cNvPr id="10" name="Rounded Rectangle 9"/>
          <p:cNvSpPr/>
          <p:nvPr/>
        </p:nvSpPr>
        <p:spPr bwMode="auto">
          <a:xfrm>
            <a:off x="6804248" y="1556792"/>
            <a:ext cx="1872208" cy="864096"/>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halkboard" pitchFamily="-111" charset="0"/>
              </a:rPr>
              <a:t>How do you know?</a:t>
            </a:r>
          </a:p>
        </p:txBody>
      </p:sp>
      <p:sp>
        <p:nvSpPr>
          <p:cNvPr id="12" name="Rounded Rectangle 11"/>
          <p:cNvSpPr/>
          <p:nvPr/>
        </p:nvSpPr>
        <p:spPr bwMode="auto">
          <a:xfrm>
            <a:off x="6956648" y="2420888"/>
            <a:ext cx="1872208" cy="864096"/>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halkboard" pitchFamily="-111" charset="0"/>
              </a:rPr>
              <a:t>How do you know?</a:t>
            </a:r>
          </a:p>
        </p:txBody>
      </p:sp>
      <p:sp>
        <p:nvSpPr>
          <p:cNvPr id="13" name="Rounded Rectangle 12"/>
          <p:cNvSpPr/>
          <p:nvPr/>
        </p:nvSpPr>
        <p:spPr bwMode="auto">
          <a:xfrm>
            <a:off x="7109048" y="3284984"/>
            <a:ext cx="1872208" cy="864096"/>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halkboard" pitchFamily="-111" charset="0"/>
              </a:rPr>
              <a:t>How do you know?</a:t>
            </a:r>
          </a:p>
        </p:txBody>
      </p:sp>
      <p:sp>
        <p:nvSpPr>
          <p:cNvPr id="14" name="Rounded Rectangle 13"/>
          <p:cNvSpPr/>
          <p:nvPr/>
        </p:nvSpPr>
        <p:spPr bwMode="auto">
          <a:xfrm>
            <a:off x="7261448" y="4149080"/>
            <a:ext cx="1872208" cy="864096"/>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halkboard" pitchFamily="-111" charset="0"/>
              </a:rPr>
              <a:t>How do you know?</a:t>
            </a:r>
          </a:p>
        </p:txBody>
      </p:sp>
      <p:sp>
        <p:nvSpPr>
          <p:cNvPr id="3" name="Rounded Rectangle 2"/>
          <p:cNvSpPr/>
          <p:nvPr/>
        </p:nvSpPr>
        <p:spPr bwMode="auto">
          <a:xfrm>
            <a:off x="467544" y="5661248"/>
            <a:ext cx="5040560" cy="908720"/>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2"/>
                </a:solidFill>
                <a:effectLst/>
                <a:latin typeface="Chalkboard" pitchFamily="-111" charset="0"/>
              </a:rPr>
              <a:t>It’s all about what</a:t>
            </a:r>
            <a:r>
              <a:rPr kumimoji="0" lang="en-GB" sz="2000" b="0" i="0" u="none" strike="noStrike" cap="none" normalizeH="0">
                <a:ln>
                  <a:noFill/>
                </a:ln>
                <a:solidFill>
                  <a:schemeClr val="tx2"/>
                </a:solidFill>
                <a:effectLst/>
                <a:latin typeface="Chalkboard" pitchFamily="-111" charset="0"/>
              </a:rPr>
              <a:t> you are attending to, </a:t>
            </a:r>
            <a:br>
              <a:rPr kumimoji="0" lang="en-GB" sz="2000" b="0" i="0" u="none" strike="noStrike" cap="none" normalizeH="0">
                <a:ln>
                  <a:noFill/>
                </a:ln>
                <a:solidFill>
                  <a:schemeClr val="tx2"/>
                </a:solidFill>
                <a:effectLst/>
                <a:latin typeface="Chalkboard" pitchFamily="-111" charset="0"/>
              </a:rPr>
            </a:br>
            <a:r>
              <a:rPr kumimoji="0" lang="en-GB" sz="2000" b="0" i="0" u="none" strike="noStrike" cap="none" normalizeH="0">
                <a:ln>
                  <a:noFill/>
                </a:ln>
                <a:solidFill>
                  <a:schemeClr val="tx2"/>
                </a:solidFill>
                <a:effectLst/>
                <a:latin typeface="Chalkboard" pitchFamily="-111" charset="0"/>
              </a:rPr>
              <a:t>and how you are attending to it</a:t>
            </a:r>
            <a:endParaRPr kumimoji="0" lang="en-GB" sz="2000" b="0" i="0" u="none" strike="noStrike" cap="none" normalizeH="0" baseline="0">
              <a:ln>
                <a:noFill/>
              </a:ln>
              <a:solidFill>
                <a:schemeClr val="tx2"/>
              </a:solidFill>
              <a:effectLst/>
              <a:latin typeface="Chalkboard" pitchFamily="-111" charset="0"/>
            </a:endParaRPr>
          </a:p>
        </p:txBody>
      </p:sp>
      <p:sp>
        <p:nvSpPr>
          <p:cNvPr id="15" name="Rounded Rectangle 14"/>
          <p:cNvSpPr/>
          <p:nvPr/>
        </p:nvSpPr>
        <p:spPr bwMode="auto">
          <a:xfrm>
            <a:off x="5364088" y="5733256"/>
            <a:ext cx="3384376" cy="908720"/>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rgbClr val="008000"/>
                </a:solidFill>
                <a:effectLst/>
                <a:latin typeface="Chalkboard" pitchFamily="-111" charset="0"/>
              </a:rPr>
              <a:t>Attention is directed </a:t>
            </a:r>
            <a:br>
              <a:rPr kumimoji="0" lang="en-GB" sz="2000" b="0" i="0" u="none" strike="noStrike" cap="none" normalizeH="0" baseline="0">
                <a:ln>
                  <a:noFill/>
                </a:ln>
                <a:solidFill>
                  <a:srgbClr val="008000"/>
                </a:solidFill>
                <a:effectLst/>
                <a:latin typeface="Chalkboard" pitchFamily="-111" charset="0"/>
              </a:rPr>
            </a:br>
            <a:r>
              <a:rPr kumimoji="0" lang="en-GB" sz="2000" b="0" i="0" u="none" strike="noStrike" cap="none" normalizeH="0" baseline="0">
                <a:ln>
                  <a:noFill/>
                </a:ln>
                <a:solidFill>
                  <a:srgbClr val="008000"/>
                </a:solidFill>
                <a:effectLst/>
                <a:latin typeface="Chalkboard" pitchFamily="-111" charset="0"/>
              </a:rPr>
              <a:t>by what is being varied</a:t>
            </a:r>
          </a:p>
        </p:txBody>
      </p:sp>
      <p:sp>
        <p:nvSpPr>
          <p:cNvPr id="5" name="Oval Callout 4"/>
          <p:cNvSpPr/>
          <p:nvPr/>
        </p:nvSpPr>
        <p:spPr bwMode="auto">
          <a:xfrm>
            <a:off x="4283968" y="2276872"/>
            <a:ext cx="3600400" cy="1152128"/>
          </a:xfrm>
          <a:prstGeom prst="wedgeEllipseCallout">
            <a:avLst>
              <a:gd name="adj1" fmla="val -66971"/>
              <a:gd name="adj2" fmla="val -67184"/>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2"/>
                </a:solidFill>
                <a:effectLst/>
                <a:latin typeface="Chalkboard" pitchFamily="-111" charset="0"/>
              </a:rPr>
              <a:t>Did you write it down for</a:t>
            </a:r>
            <a:r>
              <a:rPr kumimoji="0" lang="en-GB" sz="2000" b="0" i="0" u="none" strike="noStrike" cap="none" normalizeH="0">
                <a:ln>
                  <a:noFill/>
                </a:ln>
                <a:solidFill>
                  <a:schemeClr val="tx2"/>
                </a:solidFill>
                <a:effectLst/>
                <a:latin typeface="Chalkboard" pitchFamily="-111" charset="0"/>
              </a:rPr>
              <a:t> </a:t>
            </a:r>
            <a:r>
              <a:rPr kumimoji="0" lang="en-GB" sz="2000" b="0" i="0" u="none" strike="noStrike" cap="none" normalizeH="0" baseline="0">
                <a:ln>
                  <a:noFill/>
                </a:ln>
                <a:solidFill>
                  <a:schemeClr val="tx2"/>
                </a:solidFill>
                <a:effectLst/>
                <a:latin typeface="Chalkboard" pitchFamily="-111" charset="0"/>
              </a:rPr>
              <a:t>yourself?</a:t>
            </a:r>
          </a:p>
        </p:txBody>
      </p:sp>
      <p:sp>
        <p:nvSpPr>
          <p:cNvPr id="16" name="TextBox 15"/>
          <p:cNvSpPr txBox="1"/>
          <p:nvPr/>
        </p:nvSpPr>
        <p:spPr>
          <a:xfrm>
            <a:off x="7092280" y="2492896"/>
            <a:ext cx="1749016" cy="461665"/>
          </a:xfrm>
          <a:prstGeom prst="rect">
            <a:avLst/>
          </a:prstGeom>
          <a:noFill/>
        </p:spPr>
        <p:txBody>
          <a:bodyPr wrap="none" rtlCol="0">
            <a:spAutoFit/>
          </a:bodyPr>
          <a:lstStyle/>
          <a:p>
            <a:r>
              <a:rPr lang="en-GB" sz="2400" b="0">
                <a:solidFill>
                  <a:srgbClr val="000000"/>
                </a:solidFill>
              </a:rPr>
              <a:t>1010100+37</a:t>
            </a:r>
          </a:p>
        </p:txBody>
      </p:sp>
    </p:spTree>
    <p:extLst>
      <p:ext uri="{BB962C8B-B14F-4D97-AF65-F5344CB8AC3E}">
        <p14:creationId xmlns:p14="http://schemas.microsoft.com/office/powerpoint/2010/main" val="78921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P spid="10" grpId="0" animBg="1"/>
      <p:bldP spid="10" grpId="1" animBg="1"/>
      <p:bldP spid="12" grpId="0" animBg="1"/>
      <p:bldP spid="12" grpId="1" animBg="1"/>
      <p:bldP spid="13" grpId="0" animBg="1"/>
      <p:bldP spid="13" grpId="1" animBg="1"/>
      <p:bldP spid="14" grpId="0" animBg="1"/>
      <p:bldP spid="3" grpId="0" animBg="1"/>
      <p:bldP spid="15" grpId="0" animBg="1"/>
      <p:bldP spid="5" grpId="0" animBg="1"/>
      <p:bldP spid="5" grpId="1" animBg="1"/>
      <p:bldP spid="16" grpId="0"/>
      <p:bldP spid="1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x -1</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3856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Next?</a:t>
            </a:r>
          </a:p>
        </p:txBody>
      </p:sp>
      <p:pic>
        <p:nvPicPr>
          <p:cNvPr id="4" name="Picture 3"/>
          <p:cNvPicPr>
            <a:picLocks noChangeAspect="1"/>
          </p:cNvPicPr>
          <p:nvPr/>
        </p:nvPicPr>
        <p:blipFill>
          <a:blip r:embed="rId2"/>
          <a:stretch>
            <a:fillRect/>
          </a:stretch>
        </p:blipFill>
        <p:spPr>
          <a:xfrm>
            <a:off x="0" y="1181100"/>
            <a:ext cx="9144000" cy="4486198"/>
          </a:xfrm>
          <a:prstGeom prst="rect">
            <a:avLst/>
          </a:prstGeom>
        </p:spPr>
      </p:pic>
      <p:pic>
        <p:nvPicPr>
          <p:cNvPr id="5" name="Picture 4"/>
          <p:cNvPicPr>
            <a:picLocks noChangeAspect="1"/>
          </p:cNvPicPr>
          <p:nvPr/>
        </p:nvPicPr>
        <p:blipFill>
          <a:blip r:embed="rId3"/>
          <a:stretch>
            <a:fillRect/>
          </a:stretch>
        </p:blipFill>
        <p:spPr>
          <a:xfrm>
            <a:off x="0" y="1181100"/>
            <a:ext cx="9144000" cy="4486198"/>
          </a:xfrm>
          <a:prstGeom prst="rect">
            <a:avLst/>
          </a:prstGeom>
        </p:spPr>
      </p:pic>
      <p:pic>
        <p:nvPicPr>
          <p:cNvPr id="6" name="Picture 5"/>
          <p:cNvPicPr>
            <a:picLocks noChangeAspect="1"/>
          </p:cNvPicPr>
          <p:nvPr/>
        </p:nvPicPr>
        <p:blipFill>
          <a:blip r:embed="rId4"/>
          <a:stretch>
            <a:fillRect/>
          </a:stretch>
        </p:blipFill>
        <p:spPr>
          <a:xfrm>
            <a:off x="36512" y="1181100"/>
            <a:ext cx="9144000" cy="4486198"/>
          </a:xfrm>
          <a:prstGeom prst="rect">
            <a:avLst/>
          </a:prstGeom>
        </p:spPr>
      </p:pic>
      <p:pic>
        <p:nvPicPr>
          <p:cNvPr id="7" name="Picture 6"/>
          <p:cNvPicPr>
            <a:picLocks noChangeAspect="1"/>
          </p:cNvPicPr>
          <p:nvPr/>
        </p:nvPicPr>
        <p:blipFill>
          <a:blip r:embed="rId5"/>
          <a:stretch>
            <a:fillRect/>
          </a:stretch>
        </p:blipFill>
        <p:spPr>
          <a:xfrm>
            <a:off x="36512" y="1175050"/>
            <a:ext cx="9144000" cy="4486198"/>
          </a:xfrm>
          <a:prstGeom prst="rect">
            <a:avLst/>
          </a:prstGeom>
        </p:spPr>
      </p:pic>
      <p:sp>
        <p:nvSpPr>
          <p:cNvPr id="3" name="Rounded Rectangle 2"/>
          <p:cNvSpPr/>
          <p:nvPr/>
        </p:nvSpPr>
        <p:spPr bwMode="auto">
          <a:xfrm>
            <a:off x="827584" y="5733256"/>
            <a:ext cx="6984776" cy="720080"/>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Chalkboard" pitchFamily="-111" charset="0"/>
              </a:rPr>
              <a:t>Every row and column is an arithmetic progression</a:t>
            </a:r>
            <a:r>
              <a:rPr lang="en-GB" sz="2000" b="0">
                <a:solidFill>
                  <a:schemeClr val="bg1"/>
                </a:solidFill>
                <a:latin typeface="Chalkboard" pitchFamily="-111" charset="0"/>
              </a:rPr>
              <a:t/>
            </a:r>
            <a:br>
              <a:rPr lang="en-GB" sz="2000" b="0">
                <a:solidFill>
                  <a:schemeClr val="bg1"/>
                </a:solidFill>
                <a:latin typeface="Chalkboard" pitchFamily="-111" charset="0"/>
              </a:rPr>
            </a:br>
            <a:r>
              <a:rPr lang="en-GB" sz="2000" b="0">
                <a:solidFill>
                  <a:schemeClr val="bg1"/>
                </a:solidFill>
                <a:latin typeface="Chalkboard" pitchFamily="-111" charset="0"/>
              </a:rPr>
              <a:t>(constant difference)</a:t>
            </a:r>
            <a:endParaRPr kumimoji="0" lang="en-GB" sz="2000" b="0" i="0" u="none" strike="noStrike" cap="none" normalizeH="0" baseline="0">
              <a:ln>
                <a:noFill/>
              </a:ln>
              <a:solidFill>
                <a:schemeClr val="bg1"/>
              </a:solidFill>
              <a:effectLst/>
              <a:latin typeface="Chalkboard" pitchFamily="-111" charset="0"/>
            </a:endParaRPr>
          </a:p>
        </p:txBody>
      </p:sp>
      <p:pic>
        <p:nvPicPr>
          <p:cNvPr id="9" name="Picture 8"/>
          <p:cNvPicPr>
            <a:picLocks noChangeAspect="1"/>
          </p:cNvPicPr>
          <p:nvPr/>
        </p:nvPicPr>
        <p:blipFill>
          <a:blip r:embed="rId6"/>
          <a:stretch>
            <a:fillRect/>
          </a:stretch>
        </p:blipFill>
        <p:spPr>
          <a:xfrm>
            <a:off x="35496" y="1156936"/>
            <a:ext cx="9144000" cy="4504312"/>
          </a:xfrm>
          <a:prstGeom prst="rect">
            <a:avLst/>
          </a:prstGeom>
        </p:spPr>
      </p:pic>
    </p:spTree>
    <p:extLst>
      <p:ext uri="{BB962C8B-B14F-4D97-AF65-F5344CB8AC3E}">
        <p14:creationId xmlns:p14="http://schemas.microsoft.com/office/powerpoint/2010/main" val="135013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Now What Next?</a:t>
            </a:r>
          </a:p>
        </p:txBody>
      </p:sp>
      <p:pic>
        <p:nvPicPr>
          <p:cNvPr id="4" name="Picture 3"/>
          <p:cNvPicPr>
            <a:picLocks noChangeAspect="1"/>
          </p:cNvPicPr>
          <p:nvPr/>
        </p:nvPicPr>
        <p:blipFill>
          <a:blip r:embed="rId3"/>
          <a:stretch>
            <a:fillRect/>
          </a:stretch>
        </p:blipFill>
        <p:spPr>
          <a:xfrm>
            <a:off x="0" y="1181100"/>
            <a:ext cx="9144000" cy="4486198"/>
          </a:xfrm>
          <a:prstGeom prst="rect">
            <a:avLst/>
          </a:prstGeom>
        </p:spPr>
      </p:pic>
      <p:pic>
        <p:nvPicPr>
          <p:cNvPr id="5" name="Picture 4"/>
          <p:cNvPicPr>
            <a:picLocks noChangeAspect="1"/>
          </p:cNvPicPr>
          <p:nvPr/>
        </p:nvPicPr>
        <p:blipFill>
          <a:blip r:embed="rId4"/>
          <a:stretch>
            <a:fillRect/>
          </a:stretch>
        </p:blipFill>
        <p:spPr>
          <a:xfrm>
            <a:off x="0" y="1181100"/>
            <a:ext cx="9144000" cy="4486198"/>
          </a:xfrm>
          <a:prstGeom prst="rect">
            <a:avLst/>
          </a:prstGeom>
        </p:spPr>
      </p:pic>
      <p:sp>
        <p:nvSpPr>
          <p:cNvPr id="3" name="Rounded Rectangle 2"/>
          <p:cNvSpPr/>
          <p:nvPr/>
        </p:nvSpPr>
        <p:spPr bwMode="auto">
          <a:xfrm>
            <a:off x="827584" y="5661248"/>
            <a:ext cx="7308304" cy="864096"/>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rgbClr val="FFFF00"/>
                </a:solidFill>
                <a:effectLst/>
                <a:latin typeface="Chalkboard" pitchFamily="-111" charset="0"/>
              </a:rPr>
              <a:t>A lesson without the opportunity to express generality</a:t>
            </a:r>
            <a:br>
              <a:rPr kumimoji="0" lang="en-GB" sz="2000" b="0" i="0" u="none" strike="noStrike" cap="none" normalizeH="0" baseline="0">
                <a:ln>
                  <a:noFill/>
                </a:ln>
                <a:solidFill>
                  <a:srgbClr val="FFFF00"/>
                </a:solidFill>
                <a:effectLst/>
                <a:latin typeface="Chalkboard" pitchFamily="-111" charset="0"/>
              </a:rPr>
            </a:br>
            <a:r>
              <a:rPr kumimoji="0" lang="en-GB" sz="2000" b="0" i="0" u="none" strike="noStrike" cap="none" normalizeH="0" baseline="0">
                <a:ln>
                  <a:noFill/>
                </a:ln>
                <a:solidFill>
                  <a:srgbClr val="FFFF00"/>
                </a:solidFill>
                <a:effectLst/>
                <a:latin typeface="Chalkboard" pitchFamily="-111" charset="0"/>
              </a:rPr>
              <a:t>is not a mathematics lesson</a:t>
            </a:r>
          </a:p>
        </p:txBody>
      </p:sp>
      <p:pic>
        <p:nvPicPr>
          <p:cNvPr id="6" name="Picture 5"/>
          <p:cNvPicPr>
            <a:picLocks noChangeAspect="1"/>
          </p:cNvPicPr>
          <p:nvPr/>
        </p:nvPicPr>
        <p:blipFill>
          <a:blip r:embed="rId5"/>
          <a:stretch>
            <a:fillRect/>
          </a:stretch>
        </p:blipFill>
        <p:spPr>
          <a:xfrm>
            <a:off x="0" y="1140804"/>
            <a:ext cx="9144000" cy="4576392"/>
          </a:xfrm>
          <a:prstGeom prst="rect">
            <a:avLst/>
          </a:prstGeom>
        </p:spPr>
      </p:pic>
    </p:spTree>
    <p:extLst>
      <p:ext uri="{BB962C8B-B14F-4D97-AF65-F5344CB8AC3E}">
        <p14:creationId xmlns:p14="http://schemas.microsoft.com/office/powerpoint/2010/main" val="141153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6" y="0"/>
            <a:ext cx="9131508" cy="6858000"/>
          </a:xfrm>
          <a:prstGeom prst="rect">
            <a:avLst/>
          </a:prstGeom>
        </p:spPr>
      </p:pic>
    </p:spTree>
    <p:extLst>
      <p:ext uri="{BB962C8B-B14F-4D97-AF65-F5344CB8AC3E}">
        <p14:creationId xmlns:p14="http://schemas.microsoft.com/office/powerpoint/2010/main" val="62178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Secret Places</a:t>
            </a:r>
          </a:p>
        </p:txBody>
      </p:sp>
      <p:sp>
        <p:nvSpPr>
          <p:cNvPr id="3" name="Content Placeholder 2"/>
          <p:cNvSpPr>
            <a:spLocks noGrp="1"/>
          </p:cNvSpPr>
          <p:nvPr>
            <p:ph idx="1"/>
          </p:nvPr>
        </p:nvSpPr>
        <p:spPr>
          <a:xfrm>
            <a:off x="179512" y="1114400"/>
            <a:ext cx="4968552" cy="4114800"/>
          </a:xfrm>
        </p:spPr>
        <p:txBody>
          <a:bodyPr/>
          <a:lstStyle/>
          <a:p>
            <a:r>
              <a:rPr lang="en-GB"/>
              <a:t>One of these five places has been chosen secretly. </a:t>
            </a:r>
          </a:p>
          <a:p>
            <a:r>
              <a:rPr lang="en-GB"/>
              <a:t>You can get information by clicking on the numbers.</a:t>
            </a:r>
          </a:p>
          <a:p>
            <a:r>
              <a:rPr lang="en-GB"/>
              <a:t>If the place where you click is the secret place, or next to the secret place, it will go red (hot), otherwise it will go blue (cold).</a:t>
            </a:r>
          </a:p>
          <a:p>
            <a:r>
              <a:rPr lang="en-GB"/>
              <a:t>How few clicks can you make and be certain of finding the secret place?</a:t>
            </a:r>
          </a:p>
        </p:txBody>
      </p:sp>
      <p:pic>
        <p:nvPicPr>
          <p:cNvPr id="31" name="Picture 30">
            <a:hlinkClick r:id="rId3" action="ppaction://hlinkfile"/>
          </p:cNvPr>
          <p:cNvPicPr>
            <a:picLocks noChangeAspect="1"/>
          </p:cNvPicPr>
          <p:nvPr/>
        </p:nvPicPr>
        <p:blipFill>
          <a:blip r:embed="rId4"/>
          <a:stretch>
            <a:fillRect/>
          </a:stretch>
        </p:blipFill>
        <p:spPr>
          <a:xfrm>
            <a:off x="5220072" y="1196752"/>
            <a:ext cx="3626124" cy="3543920"/>
          </a:xfrm>
          <a:prstGeom prst="rect">
            <a:avLst/>
          </a:prstGeom>
        </p:spPr>
      </p:pic>
      <p:sp>
        <p:nvSpPr>
          <p:cNvPr id="4" name="Rounded Rectangle 3"/>
          <p:cNvSpPr/>
          <p:nvPr/>
        </p:nvSpPr>
        <p:spPr bwMode="auto">
          <a:xfrm>
            <a:off x="5436096" y="5229200"/>
            <a:ext cx="3168352" cy="93610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a:solidFill>
                  <a:srgbClr val="0D0D0D"/>
                </a:solidFill>
                <a:latin typeface="Chalkboard" pitchFamily="-111" charset="0"/>
              </a:rPr>
              <a:t>Can you always find it in 2 clicks? </a:t>
            </a:r>
            <a:endParaRPr kumimoji="0" lang="en-GB" sz="2000" b="0" i="0" u="none" strike="noStrike" cap="none" normalizeH="0" baseline="0">
              <a:ln>
                <a:noFill/>
              </a:ln>
              <a:solidFill>
                <a:srgbClr val="0D0D0D"/>
              </a:solidFill>
              <a:effectLst/>
              <a:latin typeface="Chalkboard" pitchFamily="-111" charset="0"/>
            </a:endParaRPr>
          </a:p>
        </p:txBody>
      </p:sp>
    </p:spTree>
    <p:extLst>
      <p:ext uri="{BB962C8B-B14F-4D97-AF65-F5344CB8AC3E}">
        <p14:creationId xmlns:p14="http://schemas.microsoft.com/office/powerpoint/2010/main" val="31072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Frieze</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5575" y="980728"/>
            <a:ext cx="7785455" cy="656332"/>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5496" y="4149080"/>
            <a:ext cx="9098119" cy="656332"/>
          </a:xfrm>
          <a:prstGeom prst="rect">
            <a:avLst/>
          </a:prstGeom>
          <a:noFill/>
          <a:ln>
            <a:noFill/>
          </a:ln>
        </p:spPr>
      </p:pic>
      <p:sp>
        <p:nvSpPr>
          <p:cNvPr id="6" name="Content Placeholder 2"/>
          <p:cNvSpPr txBox="1">
            <a:spLocks/>
          </p:cNvSpPr>
          <p:nvPr/>
        </p:nvSpPr>
        <p:spPr bwMode="auto">
          <a:xfrm>
            <a:off x="395536" y="3068960"/>
            <a:ext cx="8424936" cy="100811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dirty="0" smtClean="0">
                <a:solidFill>
                  <a:schemeClr val="bg1"/>
                </a:solidFill>
              </a:rPr>
              <a:t>What colour is the 100</a:t>
            </a:r>
            <a:r>
              <a:rPr lang="en-GB" b="0" baseline="30000" dirty="0" smtClean="0">
                <a:solidFill>
                  <a:schemeClr val="bg1"/>
                </a:solidFill>
              </a:rPr>
              <a:t>th</a:t>
            </a:r>
            <a:r>
              <a:rPr lang="en-GB" b="0" dirty="0" smtClean="0">
                <a:solidFill>
                  <a:schemeClr val="bg1"/>
                </a:solidFill>
              </a:rPr>
              <a:t> cell?</a:t>
            </a:r>
          </a:p>
          <a:p>
            <a:r>
              <a:rPr lang="en-GB" b="0" dirty="0" smtClean="0">
                <a:solidFill>
                  <a:schemeClr val="bg1"/>
                </a:solidFill>
              </a:rPr>
              <a:t>In what position is the 100</a:t>
            </a:r>
            <a:r>
              <a:rPr lang="en-GB" b="0" baseline="30000" dirty="0" smtClean="0">
                <a:solidFill>
                  <a:schemeClr val="bg1"/>
                </a:solidFill>
              </a:rPr>
              <a:t>th</a:t>
            </a:r>
            <a:r>
              <a:rPr lang="en-GB" b="0" dirty="0" smtClean="0">
                <a:solidFill>
                  <a:schemeClr val="bg1"/>
                </a:solidFill>
              </a:rPr>
              <a:t> green cell?</a:t>
            </a:r>
            <a:endParaRPr lang="en-GB" b="0" dirty="0">
              <a:solidFill>
                <a:schemeClr val="bg1"/>
              </a:solidFill>
            </a:endParaRPr>
          </a:p>
        </p:txBody>
      </p:sp>
      <p:sp>
        <p:nvSpPr>
          <p:cNvPr id="7" name="Content Placeholder 2"/>
          <p:cNvSpPr txBox="1">
            <a:spLocks/>
          </p:cNvSpPr>
          <p:nvPr/>
        </p:nvSpPr>
        <p:spPr bwMode="auto">
          <a:xfrm>
            <a:off x="251520" y="4869160"/>
            <a:ext cx="8424936" cy="1844824"/>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dirty="0" smtClean="0">
                <a:solidFill>
                  <a:schemeClr val="bg1"/>
                </a:solidFill>
              </a:rPr>
              <a:t>Make up your own</a:t>
            </a:r>
          </a:p>
          <a:p>
            <a:pPr lvl="1"/>
            <a:r>
              <a:rPr lang="en-GB" b="0" dirty="0" smtClean="0">
                <a:solidFill>
                  <a:schemeClr val="bg1"/>
                </a:solidFill>
              </a:rPr>
              <a:t>Make an easy one</a:t>
            </a:r>
          </a:p>
          <a:p>
            <a:pPr lvl="1"/>
            <a:r>
              <a:rPr lang="en-GB" b="0" dirty="0" smtClean="0">
                <a:solidFill>
                  <a:schemeClr val="bg1"/>
                </a:solidFill>
              </a:rPr>
              <a:t>Make a challenging one</a:t>
            </a:r>
          </a:p>
          <a:p>
            <a:r>
              <a:rPr lang="en-GB" b="0" dirty="0" smtClean="0">
                <a:solidFill>
                  <a:schemeClr val="bg1"/>
                </a:solidFill>
              </a:rPr>
              <a:t>What makes it challenging?</a:t>
            </a:r>
            <a:endParaRPr lang="en-GB" b="0" dirty="0">
              <a:solidFill>
                <a:schemeClr val="bg1"/>
              </a:solidFill>
            </a:endParaRPr>
          </a:p>
        </p:txBody>
      </p:sp>
      <p:sp>
        <p:nvSpPr>
          <p:cNvPr id="8" name="Rounded Rectangle 7"/>
          <p:cNvSpPr/>
          <p:nvPr/>
        </p:nvSpPr>
        <p:spPr bwMode="auto">
          <a:xfrm>
            <a:off x="6516216" y="2564904"/>
            <a:ext cx="2339752" cy="86409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2"/>
                </a:solidFill>
                <a:effectLst/>
                <a:latin typeface="Chalkboard" pitchFamily="-111" charset="0"/>
              </a:rPr>
              <a:t>What question(s) might you ask?</a:t>
            </a:r>
            <a:endParaRPr kumimoji="0" lang="en-GB" sz="2000" b="0" i="0" u="none" strike="noStrike" cap="none" normalizeH="0" baseline="0" dirty="0">
              <a:ln>
                <a:noFill/>
              </a:ln>
              <a:solidFill>
                <a:schemeClr val="tx2"/>
              </a:solidFill>
              <a:effectLst/>
              <a:latin typeface="Chalkboard" pitchFamily="-111" charset="0"/>
            </a:endParaRPr>
          </a:p>
        </p:txBody>
      </p:sp>
      <p:sp>
        <p:nvSpPr>
          <p:cNvPr id="9" name="Content Placeholder 2"/>
          <p:cNvSpPr txBox="1">
            <a:spLocks/>
          </p:cNvSpPr>
          <p:nvPr/>
        </p:nvSpPr>
        <p:spPr bwMode="auto">
          <a:xfrm>
            <a:off x="11623" y="1700808"/>
            <a:ext cx="8424936" cy="1296144"/>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chemeClr val="bg1">
                    <a:lumMod val="75000"/>
                  </a:schemeClr>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dirty="0" smtClean="0"/>
              <a:t>It is known that this frieze pattern is generated by a repeating block of cells, and that a generating block appears at least twice.</a:t>
            </a:r>
            <a:endParaRPr lang="en-GB" b="0" dirty="0"/>
          </a:p>
        </p:txBody>
      </p:sp>
    </p:spTree>
    <p:extLst>
      <p:ext uri="{BB962C8B-B14F-4D97-AF65-F5344CB8AC3E}">
        <p14:creationId xmlns:p14="http://schemas.microsoft.com/office/powerpoint/2010/main" val="6429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
            </a:r>
            <a:br>
              <a:rPr lang="en-GB"/>
            </a:br>
            <a:r>
              <a:rPr lang="en-GB"/>
              <a:t>Covered Up Sums</a:t>
            </a:r>
          </a:p>
        </p:txBody>
      </p:sp>
      <p:sp>
        <p:nvSpPr>
          <p:cNvPr id="3" name="Content Placeholder 2"/>
          <p:cNvSpPr>
            <a:spLocks noGrp="1"/>
          </p:cNvSpPr>
          <p:nvPr>
            <p:ph idx="1"/>
          </p:nvPr>
        </p:nvSpPr>
        <p:spPr>
          <a:xfrm>
            <a:off x="250825" y="1196975"/>
            <a:ext cx="5257800" cy="2376488"/>
          </a:xfrm>
        </p:spPr>
        <p:txBody>
          <a:bodyPr/>
          <a:lstStyle/>
          <a:p>
            <a:pPr>
              <a:buClr>
                <a:srgbClr val="FFFFFF"/>
              </a:buClr>
              <a:defRPr/>
            </a:pPr>
            <a:r>
              <a:rPr lang="en-GB"/>
              <a:t>Cover up one entry from each row and each column. Add up the remaining numbers.</a:t>
            </a:r>
          </a:p>
          <a:p>
            <a:pPr>
              <a:buClr>
                <a:srgbClr val="FFFFFF"/>
              </a:buClr>
              <a:defRPr/>
            </a:pPr>
            <a:r>
              <a:rPr lang="en-GB"/>
              <a:t>The answer is (always) the same!</a:t>
            </a:r>
          </a:p>
          <a:p>
            <a:pPr>
              <a:buClr>
                <a:srgbClr val="FFFFFF"/>
              </a:buClr>
              <a:defRPr/>
            </a:pPr>
            <a:r>
              <a:rPr lang="en-GB"/>
              <a:t>Why?</a:t>
            </a:r>
          </a:p>
        </p:txBody>
      </p:sp>
      <p:grpSp>
        <p:nvGrpSpPr>
          <p:cNvPr id="4" name="Group 3"/>
          <p:cNvGrpSpPr/>
          <p:nvPr/>
        </p:nvGrpSpPr>
        <p:grpSpPr>
          <a:xfrm>
            <a:off x="5580112" y="1412776"/>
            <a:ext cx="2982480" cy="2996146"/>
            <a:chOff x="0" y="71499"/>
            <a:chExt cx="2127965" cy="2138015"/>
          </a:xfrm>
          <a:solidFill>
            <a:srgbClr val="008000"/>
          </a:solidFill>
        </p:grpSpPr>
        <p:sp>
          <p:nvSpPr>
            <p:cNvPr id="5" name="Rectangle 4"/>
            <p:cNvSpPr/>
            <p:nvPr/>
          </p:nvSpPr>
          <p:spPr>
            <a:xfrm>
              <a:off x="1073"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6" name="Rectangle 5"/>
            <p:cNvSpPr/>
            <p:nvPr/>
          </p:nvSpPr>
          <p:spPr>
            <a:xfrm>
              <a:off x="1061531"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7" name="Rectangle 6"/>
            <p:cNvSpPr/>
            <p:nvPr/>
          </p:nvSpPr>
          <p:spPr>
            <a:xfrm>
              <a:off x="534827"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8" name="Rectangle 7"/>
            <p:cNvSpPr/>
            <p:nvPr/>
          </p:nvSpPr>
          <p:spPr>
            <a:xfrm>
              <a:off x="1774"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9" name="Rectangle 8"/>
            <p:cNvSpPr/>
            <p:nvPr/>
          </p:nvSpPr>
          <p:spPr>
            <a:xfrm>
              <a:off x="1062232"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0" name="Rectangle 9"/>
            <p:cNvSpPr/>
            <p:nvPr/>
          </p:nvSpPr>
          <p:spPr>
            <a:xfrm>
              <a:off x="535528"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1" name="Rectangle 10"/>
            <p:cNvSpPr/>
            <p:nvPr/>
          </p:nvSpPr>
          <p:spPr>
            <a:xfrm>
              <a:off x="2475"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2" name="Rectangle 11"/>
            <p:cNvSpPr/>
            <p:nvPr/>
          </p:nvSpPr>
          <p:spPr>
            <a:xfrm>
              <a:off x="1062933"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3" name="Rectangle 12"/>
            <p:cNvSpPr/>
            <p:nvPr/>
          </p:nvSpPr>
          <p:spPr>
            <a:xfrm>
              <a:off x="536229"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4" name="Rectangle 13"/>
            <p:cNvSpPr/>
            <p:nvPr/>
          </p:nvSpPr>
          <p:spPr>
            <a:xfrm>
              <a:off x="1591826" y="71499"/>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5" name="Rectangle 14"/>
            <p:cNvSpPr/>
            <p:nvPr/>
          </p:nvSpPr>
          <p:spPr>
            <a:xfrm>
              <a:off x="1592527" y="606753"/>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6" name="Rectangle 15"/>
            <p:cNvSpPr/>
            <p:nvPr/>
          </p:nvSpPr>
          <p:spPr>
            <a:xfrm>
              <a:off x="1593228" y="114200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7" name="Rectangle 16"/>
            <p:cNvSpPr/>
            <p:nvPr/>
          </p:nvSpPr>
          <p:spPr>
            <a:xfrm>
              <a:off x="0"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8" name="Rectangle 17"/>
            <p:cNvSpPr/>
            <p:nvPr/>
          </p:nvSpPr>
          <p:spPr>
            <a:xfrm>
              <a:off x="1072848"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9" name="Rectangle 18"/>
            <p:cNvSpPr/>
            <p:nvPr/>
          </p:nvSpPr>
          <p:spPr>
            <a:xfrm>
              <a:off x="533754"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20" name="Rectangle 19"/>
            <p:cNvSpPr/>
            <p:nvPr/>
          </p:nvSpPr>
          <p:spPr>
            <a:xfrm>
              <a:off x="1590753" y="1672301"/>
              <a:ext cx="534737" cy="534738"/>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21" name="Text Box 147"/>
            <p:cNvSpPr txBox="1"/>
            <p:nvPr/>
          </p:nvSpPr>
          <p:spPr>
            <a:xfrm>
              <a:off x="80264" y="82955"/>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0</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2" name="Text Box 148"/>
            <p:cNvSpPr txBox="1"/>
            <p:nvPr/>
          </p:nvSpPr>
          <p:spPr>
            <a:xfrm>
              <a:off x="551952" y="75857"/>
              <a:ext cx="44913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-2</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3" name="Text Box 149"/>
            <p:cNvSpPr txBox="1"/>
            <p:nvPr/>
          </p:nvSpPr>
          <p:spPr>
            <a:xfrm>
              <a:off x="1122249" y="81084"/>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2</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4" name="Text Box 150"/>
            <p:cNvSpPr txBox="1"/>
            <p:nvPr/>
          </p:nvSpPr>
          <p:spPr>
            <a:xfrm>
              <a:off x="1593881" y="86310"/>
              <a:ext cx="463692"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-4</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5" name="Text Box 151"/>
            <p:cNvSpPr txBox="1"/>
            <p:nvPr/>
          </p:nvSpPr>
          <p:spPr>
            <a:xfrm>
              <a:off x="84700" y="617336"/>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6</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6" name="Text Box 152"/>
            <p:cNvSpPr txBox="1"/>
            <p:nvPr/>
          </p:nvSpPr>
          <p:spPr>
            <a:xfrm>
              <a:off x="605674" y="610240"/>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4</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7" name="Text Box 153"/>
            <p:cNvSpPr txBox="1"/>
            <p:nvPr/>
          </p:nvSpPr>
          <p:spPr>
            <a:xfrm>
              <a:off x="1126649" y="615466"/>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8</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8" name="Text Box 154"/>
            <p:cNvSpPr txBox="1"/>
            <p:nvPr/>
          </p:nvSpPr>
          <p:spPr>
            <a:xfrm>
              <a:off x="1647623" y="620693"/>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2</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9" name="Text Box 155"/>
            <p:cNvSpPr txBox="1"/>
            <p:nvPr/>
          </p:nvSpPr>
          <p:spPr>
            <a:xfrm>
              <a:off x="89138" y="1164041"/>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3</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0" name="Text Box 156"/>
            <p:cNvSpPr txBox="1"/>
            <p:nvPr/>
          </p:nvSpPr>
          <p:spPr>
            <a:xfrm>
              <a:off x="610113" y="1156944"/>
              <a:ext cx="25340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1</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1" name="Text Box 157"/>
            <p:cNvSpPr txBox="1"/>
            <p:nvPr/>
          </p:nvSpPr>
          <p:spPr>
            <a:xfrm>
              <a:off x="1131086" y="1162170"/>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5</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2" name="Text Box 158"/>
            <p:cNvSpPr txBox="1"/>
            <p:nvPr/>
          </p:nvSpPr>
          <p:spPr>
            <a:xfrm>
              <a:off x="1602758" y="1155074"/>
              <a:ext cx="405782"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-1</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3" name="Text Box 159"/>
            <p:cNvSpPr txBox="1"/>
            <p:nvPr/>
          </p:nvSpPr>
          <p:spPr>
            <a:xfrm>
              <a:off x="93577" y="1686260"/>
              <a:ext cx="25340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1</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4" name="Text Box 160"/>
            <p:cNvSpPr txBox="1"/>
            <p:nvPr/>
          </p:nvSpPr>
          <p:spPr>
            <a:xfrm>
              <a:off x="565248" y="1679162"/>
              <a:ext cx="405782"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-1</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5" name="Text Box 161"/>
            <p:cNvSpPr txBox="1"/>
            <p:nvPr/>
          </p:nvSpPr>
          <p:spPr>
            <a:xfrm>
              <a:off x="1135525" y="1684389"/>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3</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6" name="Text Box 162"/>
            <p:cNvSpPr txBox="1"/>
            <p:nvPr/>
          </p:nvSpPr>
          <p:spPr>
            <a:xfrm>
              <a:off x="1607219" y="1689456"/>
              <a:ext cx="440398"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-3</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grpSp>
      <p:sp>
        <p:nvSpPr>
          <p:cNvPr id="47" name="Rectangle 46"/>
          <p:cNvSpPr>
            <a:spLocks noChangeArrowheads="1"/>
          </p:cNvSpPr>
          <p:nvPr/>
        </p:nvSpPr>
        <p:spPr bwMode="auto">
          <a:xfrm rot="5400000">
            <a:off x="5616575" y="1447800"/>
            <a:ext cx="1511300" cy="1441450"/>
          </a:xfrm>
          <a:prstGeom prst="rect">
            <a:avLst/>
          </a:prstGeom>
          <a:noFill/>
          <a:ln w="76200">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50" name="Rounded Rectangle 49"/>
          <p:cNvSpPr/>
          <p:nvPr/>
        </p:nvSpPr>
        <p:spPr bwMode="auto">
          <a:xfrm>
            <a:off x="539750" y="4652963"/>
            <a:ext cx="7056438" cy="720725"/>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631908"/>
                </a:solidFill>
              </a:rPr>
              <a:t>E</a:t>
            </a:r>
            <a:r>
              <a:rPr lang="en-GB" b="0">
                <a:solidFill>
                  <a:schemeClr val="accent5">
                    <a:lumMod val="25000"/>
                  </a:schemeClr>
                </a:solidFill>
              </a:rPr>
              <a:t>xample of seeking invariant relationships</a:t>
            </a:r>
          </a:p>
        </p:txBody>
      </p:sp>
      <p:sp>
        <p:nvSpPr>
          <p:cNvPr id="51" name="Rounded Rectangle 50"/>
          <p:cNvSpPr/>
          <p:nvPr/>
        </p:nvSpPr>
        <p:spPr bwMode="auto">
          <a:xfrm>
            <a:off x="971550" y="5229225"/>
            <a:ext cx="7056438" cy="936625"/>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631908"/>
                </a:solidFill>
              </a:rPr>
              <a:t>E</a:t>
            </a:r>
            <a:r>
              <a:rPr lang="en-GB" b="0">
                <a:solidFill>
                  <a:schemeClr val="accent5">
                    <a:lumMod val="25000"/>
                  </a:schemeClr>
                </a:solidFill>
              </a:rPr>
              <a:t>xample of focusing on actions preserving an invariance</a:t>
            </a:r>
          </a:p>
        </p:txBody>
      </p:sp>
      <p:sp>
        <p:nvSpPr>
          <p:cNvPr id="52" name="Rounded Rectangle 51"/>
          <p:cNvSpPr/>
          <p:nvPr/>
        </p:nvSpPr>
        <p:spPr bwMode="auto">
          <a:xfrm>
            <a:off x="3851275" y="5878513"/>
            <a:ext cx="4537075" cy="719137"/>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631908"/>
                </a:solidFill>
              </a:rPr>
              <a:t>Opportunity to generalise</a:t>
            </a:r>
            <a:endParaRPr lang="en-GB" b="0">
              <a:solidFill>
                <a:schemeClr val="accent5">
                  <a:lumMod val="25000"/>
                </a:schemeClr>
              </a:solidFill>
            </a:endParaRPr>
          </a:p>
        </p:txBody>
      </p:sp>
      <p:sp>
        <p:nvSpPr>
          <p:cNvPr id="53" name="Rectangle 52"/>
          <p:cNvSpPr>
            <a:spLocks noChangeArrowheads="1"/>
          </p:cNvSpPr>
          <p:nvPr/>
        </p:nvSpPr>
        <p:spPr bwMode="auto">
          <a:xfrm rot="5400000">
            <a:off x="5616575" y="2168525"/>
            <a:ext cx="1511300" cy="1441450"/>
          </a:xfrm>
          <a:prstGeom prst="rect">
            <a:avLst/>
          </a:prstGeom>
          <a:noFill/>
          <a:ln w="76200">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54" name="Rectangle 53"/>
          <p:cNvSpPr>
            <a:spLocks noChangeArrowheads="1"/>
          </p:cNvSpPr>
          <p:nvPr/>
        </p:nvSpPr>
        <p:spPr bwMode="auto">
          <a:xfrm rot="5400000">
            <a:off x="5615781" y="2959894"/>
            <a:ext cx="1512888" cy="1441450"/>
          </a:xfrm>
          <a:prstGeom prst="rect">
            <a:avLst/>
          </a:prstGeom>
          <a:noFill/>
          <a:ln w="76200">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55" name="Rectangle 54"/>
          <p:cNvSpPr>
            <a:spLocks noChangeArrowheads="1"/>
          </p:cNvSpPr>
          <p:nvPr/>
        </p:nvSpPr>
        <p:spPr bwMode="auto">
          <a:xfrm rot="5400000">
            <a:off x="6336507" y="1448593"/>
            <a:ext cx="1511300" cy="1439863"/>
          </a:xfrm>
          <a:prstGeom prst="rect">
            <a:avLst/>
          </a:prstGeom>
          <a:noFill/>
          <a:ln w="76200">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56" name="Rectangle 55"/>
          <p:cNvSpPr>
            <a:spLocks noChangeArrowheads="1"/>
          </p:cNvSpPr>
          <p:nvPr/>
        </p:nvSpPr>
        <p:spPr bwMode="auto">
          <a:xfrm rot="5400000">
            <a:off x="7057232" y="1448593"/>
            <a:ext cx="1511300" cy="1439863"/>
          </a:xfrm>
          <a:prstGeom prst="rect">
            <a:avLst/>
          </a:prstGeom>
          <a:noFill/>
          <a:ln w="76200">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7" name="Rounded Rectangle 36"/>
          <p:cNvSpPr/>
          <p:nvPr/>
        </p:nvSpPr>
        <p:spPr bwMode="auto">
          <a:xfrm>
            <a:off x="1908175" y="3068638"/>
            <a:ext cx="1368425" cy="79216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FFFF00"/>
                </a:solidFill>
                <a:latin typeface="Chalkboard" pitchFamily="-111" charset="0"/>
              </a:rPr>
              <a:t>Stuck?</a:t>
            </a:r>
          </a:p>
        </p:txBody>
      </p:sp>
      <p:sp>
        <p:nvSpPr>
          <p:cNvPr id="57" name="Rounded Rectangle 56"/>
          <p:cNvSpPr/>
          <p:nvPr/>
        </p:nvSpPr>
        <p:spPr bwMode="auto">
          <a:xfrm>
            <a:off x="2987675" y="3573463"/>
            <a:ext cx="2089150" cy="79216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FFFF00"/>
                </a:solidFill>
                <a:latin typeface="Chalkboard" pitchFamily="-111" charset="0"/>
              </a:rPr>
              <a:t>Specialise!</a:t>
            </a:r>
          </a:p>
        </p:txBody>
      </p:sp>
    </p:spTree>
    <p:extLst>
      <p:ext uri="{BB962C8B-B14F-4D97-AF65-F5344CB8AC3E}">
        <p14:creationId xmlns:p14="http://schemas.microsoft.com/office/powerpoint/2010/main" val="68387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55"/>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56"/>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50" grpId="0" animBg="1"/>
      <p:bldP spid="51" grpId="0" animBg="1"/>
      <p:bldP spid="52" grpId="0" animBg="1"/>
      <p:bldP spid="53" grpId="0" animBg="1"/>
      <p:bldP spid="53" grpId="1" animBg="1"/>
      <p:bldP spid="54" grpId="0" animBg="1"/>
      <p:bldP spid="54" grpId="1" animBg="1"/>
      <p:bldP spid="55" grpId="0" animBg="1"/>
      <p:bldP spid="55" grpId="1" animBg="1"/>
      <p:bldP spid="56" grpId="0" animBg="1"/>
      <p:bldP spid="56" grpId="1" animBg="1"/>
      <p:bldP spid="37" grpId="0" animBg="1"/>
      <p:bldP spid="37" grpId="1" animBg="1"/>
      <p:bldP spid="57" grpId="0" animBg="1"/>
      <p:bldP spid="5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Covered Up Sums</a:t>
            </a:r>
          </a:p>
        </p:txBody>
      </p:sp>
      <p:sp>
        <p:nvSpPr>
          <p:cNvPr id="39" name="Rounded Rectangle 38"/>
          <p:cNvSpPr/>
          <p:nvPr/>
        </p:nvSpPr>
        <p:spPr bwMode="auto">
          <a:xfrm>
            <a:off x="1835150" y="4941888"/>
            <a:ext cx="4537075" cy="719137"/>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631908"/>
                </a:solidFill>
              </a:rPr>
              <a:t>Opportunity to generalise</a:t>
            </a:r>
            <a:endParaRPr lang="en-GB" b="0">
              <a:solidFill>
                <a:schemeClr val="accent5">
                  <a:lumMod val="25000"/>
                </a:schemeClr>
              </a:solidFill>
            </a:endParaRPr>
          </a:p>
        </p:txBody>
      </p:sp>
      <p:grpSp>
        <p:nvGrpSpPr>
          <p:cNvPr id="4" name="Group 3"/>
          <p:cNvGrpSpPr/>
          <p:nvPr/>
        </p:nvGrpSpPr>
        <p:grpSpPr>
          <a:xfrm>
            <a:off x="5580112" y="1412776"/>
            <a:ext cx="2982480" cy="2996146"/>
            <a:chOff x="0" y="71499"/>
            <a:chExt cx="2127965" cy="2138015"/>
          </a:xfrm>
          <a:solidFill>
            <a:srgbClr val="008000"/>
          </a:solidFill>
        </p:grpSpPr>
        <p:sp>
          <p:nvSpPr>
            <p:cNvPr id="5" name="Rectangle 4"/>
            <p:cNvSpPr/>
            <p:nvPr/>
          </p:nvSpPr>
          <p:spPr>
            <a:xfrm>
              <a:off x="1073"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6" name="Rectangle 5"/>
            <p:cNvSpPr/>
            <p:nvPr/>
          </p:nvSpPr>
          <p:spPr>
            <a:xfrm>
              <a:off x="1061531"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7" name="Rectangle 6"/>
            <p:cNvSpPr/>
            <p:nvPr/>
          </p:nvSpPr>
          <p:spPr>
            <a:xfrm>
              <a:off x="534827"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8" name="Rectangle 7"/>
            <p:cNvSpPr/>
            <p:nvPr/>
          </p:nvSpPr>
          <p:spPr>
            <a:xfrm>
              <a:off x="1774"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9" name="Rectangle 8"/>
            <p:cNvSpPr/>
            <p:nvPr/>
          </p:nvSpPr>
          <p:spPr>
            <a:xfrm>
              <a:off x="1062232"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0" name="Rectangle 9"/>
            <p:cNvSpPr/>
            <p:nvPr/>
          </p:nvSpPr>
          <p:spPr>
            <a:xfrm>
              <a:off x="535528"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1" name="Rectangle 10"/>
            <p:cNvSpPr/>
            <p:nvPr/>
          </p:nvSpPr>
          <p:spPr>
            <a:xfrm>
              <a:off x="2475"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2" name="Rectangle 11"/>
            <p:cNvSpPr/>
            <p:nvPr/>
          </p:nvSpPr>
          <p:spPr>
            <a:xfrm>
              <a:off x="1062933"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3" name="Rectangle 12"/>
            <p:cNvSpPr/>
            <p:nvPr/>
          </p:nvSpPr>
          <p:spPr>
            <a:xfrm>
              <a:off x="536229"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4" name="Rectangle 13"/>
            <p:cNvSpPr/>
            <p:nvPr/>
          </p:nvSpPr>
          <p:spPr>
            <a:xfrm>
              <a:off x="1591826" y="71499"/>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5" name="Rectangle 14"/>
            <p:cNvSpPr/>
            <p:nvPr/>
          </p:nvSpPr>
          <p:spPr>
            <a:xfrm>
              <a:off x="1592527" y="606753"/>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6" name="Rectangle 15"/>
            <p:cNvSpPr/>
            <p:nvPr/>
          </p:nvSpPr>
          <p:spPr>
            <a:xfrm>
              <a:off x="1593228" y="114200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7" name="Rectangle 16"/>
            <p:cNvSpPr/>
            <p:nvPr/>
          </p:nvSpPr>
          <p:spPr>
            <a:xfrm>
              <a:off x="0"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8" name="Rectangle 17"/>
            <p:cNvSpPr/>
            <p:nvPr/>
          </p:nvSpPr>
          <p:spPr>
            <a:xfrm>
              <a:off x="1072848"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9" name="Rectangle 18"/>
            <p:cNvSpPr/>
            <p:nvPr/>
          </p:nvSpPr>
          <p:spPr>
            <a:xfrm>
              <a:off x="533754"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20" name="Rectangle 19"/>
            <p:cNvSpPr/>
            <p:nvPr/>
          </p:nvSpPr>
          <p:spPr>
            <a:xfrm>
              <a:off x="1590753" y="1672301"/>
              <a:ext cx="534737" cy="534738"/>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grpSp>
      <p:sp>
        <p:nvSpPr>
          <p:cNvPr id="41" name="Rounded Rectangle 40"/>
          <p:cNvSpPr/>
          <p:nvPr/>
        </p:nvSpPr>
        <p:spPr bwMode="auto">
          <a:xfrm>
            <a:off x="3132138" y="5589588"/>
            <a:ext cx="4248150" cy="1152525"/>
          </a:xfrm>
          <a:prstGeom prst="roundRect">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GB" b="0">
                <a:solidFill>
                  <a:srgbClr val="631908"/>
                </a:solidFill>
              </a:rPr>
              <a:t>Opportunity to quantify freedom of choice</a:t>
            </a:r>
            <a:endParaRPr lang="en-GB" b="0">
              <a:solidFill>
                <a:schemeClr val="accent5">
                  <a:lumMod val="25000"/>
                </a:schemeClr>
              </a:solidFill>
            </a:endParaRPr>
          </a:p>
        </p:txBody>
      </p:sp>
      <p:sp>
        <p:nvSpPr>
          <p:cNvPr id="46085" name="Content Placeholder 2"/>
          <p:cNvSpPr txBox="1">
            <a:spLocks/>
          </p:cNvSpPr>
          <p:nvPr/>
        </p:nvSpPr>
        <p:spPr bwMode="auto">
          <a:xfrm>
            <a:off x="250825" y="1412875"/>
            <a:ext cx="5257800"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lstStyle>
            <a:lvl1pPr marL="342900" indent="-342900">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20000"/>
              </a:spcBef>
              <a:buClr>
                <a:srgbClr val="FFFFFF"/>
              </a:buClr>
              <a:buSzPct val="75000"/>
              <a:buFont typeface="Wingdings" charset="0"/>
              <a:buChar char="v"/>
            </a:pPr>
            <a:r>
              <a:rPr lang="en-GB" sz="2400" b="0">
                <a:solidFill>
                  <a:srgbClr val="0000FF"/>
                </a:solidFill>
              </a:rPr>
              <a:t>How much freedom of choice do you have when making up your own?</a:t>
            </a:r>
          </a:p>
          <a:p>
            <a:pPr>
              <a:spcBef>
                <a:spcPct val="20000"/>
              </a:spcBef>
              <a:buClr>
                <a:srgbClr val="FFFFFF"/>
              </a:buClr>
              <a:buSzPct val="75000"/>
              <a:buFont typeface="Wingdings" charset="0"/>
              <a:buChar char="v"/>
            </a:pPr>
            <a:endParaRPr lang="en-GB" sz="2400" b="0">
              <a:solidFill>
                <a:srgbClr val="0000FF"/>
              </a:solidFill>
            </a:endParaRPr>
          </a:p>
        </p:txBody>
      </p:sp>
      <p:grpSp>
        <p:nvGrpSpPr>
          <p:cNvPr id="59" name="Group 58"/>
          <p:cNvGrpSpPr>
            <a:grpSpLocks/>
          </p:cNvGrpSpPr>
          <p:nvPr/>
        </p:nvGrpSpPr>
        <p:grpSpPr bwMode="auto">
          <a:xfrm>
            <a:off x="5724525" y="1484313"/>
            <a:ext cx="2552700" cy="2832100"/>
            <a:chOff x="2267744" y="2325596"/>
            <a:chExt cx="2552315" cy="2831596"/>
          </a:xfrm>
        </p:grpSpPr>
        <p:sp>
          <p:nvSpPr>
            <p:cNvPr id="60" name="Text Box 147"/>
            <p:cNvSpPr txBox="1"/>
            <p:nvPr/>
          </p:nvSpPr>
          <p:spPr>
            <a:xfrm>
              <a:off x="2267744" y="2325596"/>
              <a:ext cx="414276"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a</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1" name="Text Box 148"/>
            <p:cNvSpPr txBox="1"/>
            <p:nvPr/>
          </p:nvSpPr>
          <p:spPr>
            <a:xfrm>
              <a:off x="2929632" y="3060477"/>
              <a:ext cx="422211"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b</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2" name="Text Box 149"/>
            <p:cNvSpPr txBox="1"/>
            <p:nvPr/>
          </p:nvSpPr>
          <p:spPr>
            <a:xfrm>
              <a:off x="3728024" y="3781074"/>
              <a:ext cx="396815"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c</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3" name="Text Box 150"/>
            <p:cNvSpPr txBox="1"/>
            <p:nvPr/>
          </p:nvSpPr>
          <p:spPr>
            <a:xfrm>
              <a:off x="4389912" y="4500084"/>
              <a:ext cx="430147" cy="585683"/>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d</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4" name="Text Box 151"/>
            <p:cNvSpPr txBox="1"/>
            <p:nvPr/>
          </p:nvSpPr>
          <p:spPr>
            <a:xfrm>
              <a:off x="2274093" y="3074763"/>
              <a:ext cx="415862"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e</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5" name="Text Box 155"/>
            <p:cNvSpPr txBox="1"/>
            <p:nvPr/>
          </p:nvSpPr>
          <p:spPr>
            <a:xfrm>
              <a:off x="2280442" y="3839801"/>
              <a:ext cx="376181" cy="585683"/>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f</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6" name="Text Box 159"/>
            <p:cNvSpPr txBox="1"/>
            <p:nvPr/>
          </p:nvSpPr>
          <p:spPr>
            <a:xfrm>
              <a:off x="2286791" y="4573096"/>
              <a:ext cx="409513"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g</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grpSp>
      <p:sp>
        <p:nvSpPr>
          <p:cNvPr id="67" name="TextBox 66"/>
          <p:cNvSpPr txBox="1">
            <a:spLocks noChangeArrowheads="1"/>
          </p:cNvSpPr>
          <p:nvPr/>
        </p:nvSpPr>
        <p:spPr bwMode="auto">
          <a:xfrm>
            <a:off x="1979613" y="3716338"/>
            <a:ext cx="1279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e-(a-b)</a:t>
            </a:r>
          </a:p>
        </p:txBody>
      </p:sp>
      <p:grpSp>
        <p:nvGrpSpPr>
          <p:cNvPr id="71" name="Group 70"/>
          <p:cNvGrpSpPr>
            <a:grpSpLocks/>
          </p:cNvGrpSpPr>
          <p:nvPr/>
        </p:nvGrpSpPr>
        <p:grpSpPr bwMode="auto">
          <a:xfrm>
            <a:off x="1187450" y="2997200"/>
            <a:ext cx="1584325" cy="1243013"/>
            <a:chOff x="1187624" y="2996952"/>
            <a:chExt cx="1584176" cy="1243300"/>
          </a:xfrm>
        </p:grpSpPr>
        <p:sp>
          <p:nvSpPr>
            <p:cNvPr id="46097" name="TextBox 67"/>
            <p:cNvSpPr txBox="1">
              <a:spLocks noChangeArrowheads="1"/>
            </p:cNvSpPr>
            <p:nvPr/>
          </p:nvSpPr>
          <p:spPr bwMode="auto">
            <a:xfrm>
              <a:off x="1187624" y="2996952"/>
              <a:ext cx="37709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a</a:t>
              </a:r>
            </a:p>
          </p:txBody>
        </p:sp>
        <p:sp>
          <p:nvSpPr>
            <p:cNvPr id="46098" name="TextBox 68"/>
            <p:cNvSpPr txBox="1">
              <a:spLocks noChangeArrowheads="1"/>
            </p:cNvSpPr>
            <p:nvPr/>
          </p:nvSpPr>
          <p:spPr bwMode="auto">
            <a:xfrm>
              <a:off x="2386372" y="2996952"/>
              <a:ext cx="3854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b</a:t>
              </a:r>
            </a:p>
          </p:txBody>
        </p:sp>
        <p:sp>
          <p:nvSpPr>
            <p:cNvPr id="46099" name="TextBox 69"/>
            <p:cNvSpPr txBox="1">
              <a:spLocks noChangeArrowheads="1"/>
            </p:cNvSpPr>
            <p:nvPr/>
          </p:nvSpPr>
          <p:spPr bwMode="auto">
            <a:xfrm>
              <a:off x="1187624" y="3717032"/>
              <a:ext cx="37702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e</a:t>
              </a:r>
            </a:p>
          </p:txBody>
        </p:sp>
      </p:grpSp>
      <p:sp>
        <p:nvSpPr>
          <p:cNvPr id="72" name="TextBox 71"/>
          <p:cNvSpPr txBox="1">
            <a:spLocks noChangeArrowheads="1"/>
          </p:cNvSpPr>
          <p:nvPr/>
        </p:nvSpPr>
        <p:spPr bwMode="auto">
          <a:xfrm>
            <a:off x="2411413" y="3697288"/>
            <a:ext cx="346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a:t>
            </a:r>
          </a:p>
        </p:txBody>
      </p:sp>
      <p:sp>
        <p:nvSpPr>
          <p:cNvPr id="73" name="Text Box 147"/>
          <p:cNvSpPr txBox="1"/>
          <p:nvPr/>
        </p:nvSpPr>
        <p:spPr>
          <a:xfrm>
            <a:off x="5764213" y="1462088"/>
            <a:ext cx="412750"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a</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4" name="Text Box 148"/>
          <p:cNvSpPr txBox="1"/>
          <p:nvPr/>
        </p:nvSpPr>
        <p:spPr>
          <a:xfrm>
            <a:off x="6424613" y="1450975"/>
            <a:ext cx="423862" cy="585788"/>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b</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5" name="Text Box 149"/>
          <p:cNvSpPr txBox="1"/>
          <p:nvPr/>
        </p:nvSpPr>
        <p:spPr>
          <a:xfrm>
            <a:off x="7224713" y="1458913"/>
            <a:ext cx="395287"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c</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6" name="Text Box 150"/>
          <p:cNvSpPr txBox="1"/>
          <p:nvPr/>
        </p:nvSpPr>
        <p:spPr>
          <a:xfrm>
            <a:off x="7885113" y="1466850"/>
            <a:ext cx="431800"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d</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7" name="Text Box 151"/>
          <p:cNvSpPr txBox="1"/>
          <p:nvPr/>
        </p:nvSpPr>
        <p:spPr>
          <a:xfrm>
            <a:off x="5770563" y="2209800"/>
            <a:ext cx="415925" cy="585788"/>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e</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8" name="Text Box 155"/>
          <p:cNvSpPr txBox="1"/>
          <p:nvPr/>
        </p:nvSpPr>
        <p:spPr>
          <a:xfrm>
            <a:off x="5776913" y="2976563"/>
            <a:ext cx="376237"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f</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9" name="Text Box 159"/>
          <p:cNvSpPr txBox="1"/>
          <p:nvPr/>
        </p:nvSpPr>
        <p:spPr>
          <a:xfrm>
            <a:off x="5783263" y="3708400"/>
            <a:ext cx="409575"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g</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Tree>
    <p:extLst>
      <p:ext uri="{BB962C8B-B14F-4D97-AF65-F5344CB8AC3E}">
        <p14:creationId xmlns:p14="http://schemas.microsoft.com/office/powerpoint/2010/main" val="1137382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1"/>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72"/>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67" grpId="0"/>
      <p:bldP spid="67" grpId="1"/>
      <p:bldP spid="72" grpId="0"/>
      <p:bldP spid="72" grpId="1"/>
      <p:bldP spid="72" grpId="2"/>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Progression &amp; Development</a:t>
            </a:r>
          </a:p>
        </p:txBody>
      </p:sp>
      <p:sp>
        <p:nvSpPr>
          <p:cNvPr id="3" name="Content Placeholder 2"/>
          <p:cNvSpPr>
            <a:spLocks noGrp="1"/>
          </p:cNvSpPr>
          <p:nvPr>
            <p:ph idx="1"/>
          </p:nvPr>
        </p:nvSpPr>
        <p:spPr/>
        <p:txBody>
          <a:bodyPr/>
          <a:lstStyle/>
          <a:p>
            <a:r>
              <a:rPr lang="en-GB"/>
              <a:t>DTR </a:t>
            </a:r>
            <a:r>
              <a:rPr lang="en-GB">
                <a:solidFill>
                  <a:srgbClr val="008000"/>
                </a:solidFill>
              </a:rPr>
              <a:t>(do, talk, record)</a:t>
            </a:r>
          </a:p>
          <a:p>
            <a:r>
              <a:rPr lang="en-GB"/>
              <a:t>MGA </a:t>
            </a:r>
            <a:r>
              <a:rPr lang="en-GB">
                <a:solidFill>
                  <a:srgbClr val="008000"/>
                </a:solidFill>
              </a:rPr>
              <a:t>(manipulating, getting-a-sense-of, articulting)</a:t>
            </a:r>
          </a:p>
          <a:p>
            <a:r>
              <a:rPr lang="en-GB"/>
              <a:t>EIS (</a:t>
            </a:r>
            <a:r>
              <a:rPr lang="en-GB">
                <a:solidFill>
                  <a:srgbClr val="008000"/>
                </a:solidFill>
              </a:rPr>
              <a:t>enactive, iconic, symbolic: </a:t>
            </a:r>
            <a:r>
              <a:rPr lang="en-GB"/>
              <a:t>Bruner)</a:t>
            </a:r>
          </a:p>
          <a:p>
            <a:pPr lvl="1"/>
            <a:r>
              <a:rPr lang="en-GB"/>
              <a:t>(weaning off material objects)</a:t>
            </a:r>
          </a:p>
          <a:p>
            <a:r>
              <a:rPr lang="en-GB"/>
              <a:t>PES (enriching Personal Example Space)</a:t>
            </a:r>
          </a:p>
          <a:p>
            <a:r>
              <a:rPr lang="en-GB"/>
              <a:t>LGE </a:t>
            </a:r>
            <a:r>
              <a:rPr lang="en-GB">
                <a:solidFill>
                  <a:srgbClr val="008000"/>
                </a:solidFill>
              </a:rPr>
              <a:t>(Learner Generated Examples)</a:t>
            </a:r>
          </a:p>
          <a:p>
            <a:r>
              <a:rPr lang="en-GB">
                <a:solidFill>
                  <a:srgbClr val="000000"/>
                </a:solidFill>
              </a:rPr>
              <a:t>Re-construction when needed</a:t>
            </a:r>
          </a:p>
          <a:p>
            <a:r>
              <a:rPr lang="en-GB">
                <a:solidFill>
                  <a:srgbClr val="000000"/>
                </a:solidFill>
              </a:rPr>
              <a:t>Communicate effectively with others</a:t>
            </a:r>
          </a:p>
          <a:p>
            <a:endParaRPr lang="en-GB"/>
          </a:p>
        </p:txBody>
      </p:sp>
    </p:spTree>
    <p:extLst>
      <p:ext uri="{BB962C8B-B14F-4D97-AF65-F5344CB8AC3E}">
        <p14:creationId xmlns:p14="http://schemas.microsoft.com/office/powerpoint/2010/main" val="49016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Reasoning Conjectures</a:t>
            </a:r>
          </a:p>
        </p:txBody>
      </p:sp>
      <p:sp>
        <p:nvSpPr>
          <p:cNvPr id="3" name="Content Placeholder 2"/>
          <p:cNvSpPr>
            <a:spLocks noGrp="1"/>
          </p:cNvSpPr>
          <p:nvPr>
            <p:ph idx="1"/>
          </p:nvPr>
        </p:nvSpPr>
        <p:spPr>
          <a:xfrm>
            <a:off x="467544" y="1052736"/>
            <a:ext cx="8352928" cy="4824536"/>
          </a:xfrm>
        </p:spPr>
        <p:txBody>
          <a:bodyPr/>
          <a:lstStyle/>
          <a:p>
            <a:r>
              <a:rPr lang="en-GB"/>
              <a:t>What blocks children from displaying reasoning is often lack of facility with number.</a:t>
            </a:r>
          </a:p>
          <a:p>
            <a:r>
              <a:rPr lang="en-GB"/>
              <a:t>Reasoning mathematically involves</a:t>
            </a:r>
            <a:r>
              <a:rPr lang="en-GB">
                <a:solidFill>
                  <a:srgbClr val="FF0000"/>
                </a:solidFill>
              </a:rPr>
              <a:t> seeking and recognsing relationships</a:t>
            </a:r>
            <a:r>
              <a:rPr lang="en-GB"/>
              <a:t>, then justifying why those relationships are actually properties that always hold.</a:t>
            </a:r>
          </a:p>
          <a:p>
            <a:r>
              <a:rPr lang="en-GB"/>
              <a:t>Put another way, you look for invariants (relationships that don’t change) and then express why they must be invariant.</a:t>
            </a:r>
          </a:p>
          <a:p>
            <a:r>
              <a:rPr lang="en-GB"/>
              <a:t>A task like Cover up can be used to get children to practice adding (you could use fractions or decimals!) while trying to work out what is happening, or even while trying to construct their own!</a:t>
            </a:r>
          </a:p>
        </p:txBody>
      </p:sp>
    </p:spTree>
    <p:extLst>
      <p:ext uri="{BB962C8B-B14F-4D97-AF65-F5344CB8AC3E}">
        <p14:creationId xmlns:p14="http://schemas.microsoft.com/office/powerpoint/2010/main" val="820195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5104"/>
            <a:ext cx="8659688" cy="609600"/>
          </a:xfrm>
        </p:spPr>
        <p:txBody>
          <a:bodyPr/>
          <a:lstStyle/>
          <a:p>
            <a:r>
              <a:rPr lang="en-GB" sz="3200"/>
              <a:t>Inner, Outer &amp; Mediating Aspects of Tasks</a:t>
            </a:r>
          </a:p>
        </p:txBody>
      </p:sp>
      <p:sp>
        <p:nvSpPr>
          <p:cNvPr id="3" name="Content Placeholder 2"/>
          <p:cNvSpPr>
            <a:spLocks noGrp="1"/>
          </p:cNvSpPr>
          <p:nvPr>
            <p:ph idx="1"/>
          </p:nvPr>
        </p:nvSpPr>
        <p:spPr>
          <a:xfrm>
            <a:off x="323528" y="836712"/>
            <a:ext cx="8424936" cy="4104456"/>
          </a:xfrm>
        </p:spPr>
        <p:txBody>
          <a:bodyPr/>
          <a:lstStyle/>
          <a:p>
            <a:r>
              <a:rPr lang="en-GB" dirty="0"/>
              <a:t>Outer</a:t>
            </a:r>
          </a:p>
          <a:p>
            <a:pPr lvl="1"/>
            <a:r>
              <a:rPr lang="en-GB" dirty="0"/>
              <a:t>What task actually initiates explicitly</a:t>
            </a:r>
          </a:p>
          <a:p>
            <a:r>
              <a:rPr lang="en-GB" dirty="0"/>
              <a:t>Inner</a:t>
            </a:r>
          </a:p>
          <a:p>
            <a:pPr lvl="1"/>
            <a:r>
              <a:rPr lang="en-GB" dirty="0"/>
              <a:t>What mathematical concepts underpinned</a:t>
            </a:r>
          </a:p>
          <a:p>
            <a:pPr lvl="1"/>
            <a:r>
              <a:rPr lang="en-GB" dirty="0"/>
              <a:t>What mathematical themes encountered</a:t>
            </a:r>
          </a:p>
          <a:p>
            <a:pPr lvl="1"/>
            <a:r>
              <a:rPr lang="en-GB" dirty="0"/>
              <a:t>What mathematical powers invoked</a:t>
            </a:r>
          </a:p>
          <a:p>
            <a:pPr lvl="1"/>
            <a:r>
              <a:rPr lang="en-GB" dirty="0"/>
              <a:t>What personal propensities brought to awareness</a:t>
            </a:r>
          </a:p>
          <a:p>
            <a:r>
              <a:rPr lang="en-GB" dirty="0"/>
              <a:t>Mediating</a:t>
            </a:r>
          </a:p>
          <a:p>
            <a:pPr lvl="1"/>
            <a:r>
              <a:rPr lang="en-GB" dirty="0"/>
              <a:t>Between teacher and Student</a:t>
            </a:r>
          </a:p>
          <a:p>
            <a:pPr lvl="1"/>
            <a:r>
              <a:rPr lang="en-GB" dirty="0"/>
              <a:t>Between Student and Mathematics (concepts; inner aspects)</a:t>
            </a:r>
          </a:p>
          <a:p>
            <a:r>
              <a:rPr lang="en-GB" dirty="0"/>
              <a:t>Activity</a:t>
            </a:r>
          </a:p>
          <a:p>
            <a:pPr lvl="1"/>
            <a:r>
              <a:rPr lang="en-GB" dirty="0"/>
              <a:t>Enacted &amp; lived objects of learning</a:t>
            </a:r>
          </a:p>
        </p:txBody>
      </p:sp>
      <p:grpSp>
        <p:nvGrpSpPr>
          <p:cNvPr id="13" name="Group 12"/>
          <p:cNvGrpSpPr/>
          <p:nvPr/>
        </p:nvGrpSpPr>
        <p:grpSpPr>
          <a:xfrm>
            <a:off x="4716016" y="4839543"/>
            <a:ext cx="4176464" cy="1685801"/>
            <a:chOff x="1619672" y="4797152"/>
            <a:chExt cx="4176464" cy="1685801"/>
          </a:xfrm>
        </p:grpSpPr>
        <p:sp>
          <p:nvSpPr>
            <p:cNvPr id="4" name="TextBox 3"/>
            <p:cNvSpPr txBox="1"/>
            <p:nvPr/>
          </p:nvSpPr>
          <p:spPr>
            <a:xfrm>
              <a:off x="2654846" y="4797152"/>
              <a:ext cx="2853258" cy="461665"/>
            </a:xfrm>
            <a:prstGeom prst="rect">
              <a:avLst/>
            </a:prstGeom>
            <a:noFill/>
          </p:spPr>
          <p:txBody>
            <a:bodyPr wrap="none" rtlCol="0">
              <a:spAutoFit/>
            </a:bodyPr>
            <a:lstStyle/>
            <a:p>
              <a:r>
                <a:rPr lang="en-GB" sz="2400" b="0">
                  <a:solidFill>
                    <a:srgbClr val="993300"/>
                  </a:solidFill>
                </a:rPr>
                <a:t>Object of Learning</a:t>
              </a:r>
            </a:p>
          </p:txBody>
        </p:sp>
        <p:sp>
          <p:nvSpPr>
            <p:cNvPr id="5" name="TextBox 4"/>
            <p:cNvSpPr txBox="1"/>
            <p:nvPr/>
          </p:nvSpPr>
          <p:spPr>
            <a:xfrm>
              <a:off x="1619672" y="5445224"/>
              <a:ext cx="1582484" cy="461665"/>
            </a:xfrm>
            <a:prstGeom prst="rect">
              <a:avLst/>
            </a:prstGeom>
            <a:noFill/>
          </p:spPr>
          <p:txBody>
            <a:bodyPr wrap="none" rtlCol="0">
              <a:spAutoFit/>
            </a:bodyPr>
            <a:lstStyle/>
            <a:p>
              <a:r>
                <a:rPr lang="en-GB" sz="2400" b="0">
                  <a:solidFill>
                    <a:srgbClr val="993300"/>
                  </a:solidFill>
                </a:rPr>
                <a:t>Resources</a:t>
              </a:r>
            </a:p>
          </p:txBody>
        </p:sp>
        <p:sp>
          <p:nvSpPr>
            <p:cNvPr id="6" name="TextBox 5"/>
            <p:cNvSpPr txBox="1"/>
            <p:nvPr/>
          </p:nvSpPr>
          <p:spPr>
            <a:xfrm>
              <a:off x="4867677" y="5445224"/>
              <a:ext cx="928459" cy="461665"/>
            </a:xfrm>
            <a:prstGeom prst="rect">
              <a:avLst/>
            </a:prstGeom>
            <a:noFill/>
          </p:spPr>
          <p:txBody>
            <a:bodyPr wrap="none" rtlCol="0">
              <a:spAutoFit/>
            </a:bodyPr>
            <a:lstStyle/>
            <a:p>
              <a:r>
                <a:rPr lang="en-GB" sz="2400" b="0">
                  <a:solidFill>
                    <a:srgbClr val="993300"/>
                  </a:solidFill>
                </a:rPr>
                <a:t>Tasks</a:t>
              </a:r>
            </a:p>
          </p:txBody>
        </p:sp>
        <p:sp>
          <p:nvSpPr>
            <p:cNvPr id="7" name="TextBox 6"/>
            <p:cNvSpPr txBox="1"/>
            <p:nvPr/>
          </p:nvSpPr>
          <p:spPr>
            <a:xfrm>
              <a:off x="3039795" y="6021288"/>
              <a:ext cx="2108269" cy="461665"/>
            </a:xfrm>
            <a:prstGeom prst="rect">
              <a:avLst/>
            </a:prstGeom>
            <a:noFill/>
          </p:spPr>
          <p:txBody>
            <a:bodyPr wrap="none" rtlCol="0">
              <a:spAutoFit/>
            </a:bodyPr>
            <a:lstStyle/>
            <a:p>
              <a:r>
                <a:rPr lang="en-GB" sz="2400" b="0">
                  <a:solidFill>
                    <a:srgbClr val="993300"/>
                  </a:solidFill>
                </a:rPr>
                <a:t>Current State</a:t>
              </a:r>
            </a:p>
          </p:txBody>
        </p:sp>
        <p:cxnSp>
          <p:nvCxnSpPr>
            <p:cNvPr id="9" name="Straight Connector 8"/>
            <p:cNvCxnSpPr>
              <a:stCxn id="5" idx="3"/>
              <a:endCxn id="6" idx="1"/>
            </p:cNvCxnSpPr>
            <p:nvPr/>
          </p:nvCxnSpPr>
          <p:spPr bwMode="auto">
            <a:xfrm>
              <a:off x="3202156" y="5676057"/>
              <a:ext cx="1665521"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10" name="Straight Connector 9"/>
            <p:cNvCxnSpPr/>
            <p:nvPr/>
          </p:nvCxnSpPr>
          <p:spPr bwMode="auto">
            <a:xfrm>
              <a:off x="4067944" y="5258817"/>
              <a:ext cx="12455" cy="762471"/>
            </a:xfrm>
            <a:prstGeom prst="line">
              <a:avLst/>
            </a:prstGeom>
            <a:solidFill>
              <a:schemeClr val="accent1"/>
            </a:solidFill>
            <a:ln w="28575"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1007175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Concrete-Pictorial-Abstract</a:t>
            </a:r>
            <a:endParaRPr lang="en-US" dirty="0"/>
          </a:p>
        </p:txBody>
      </p:sp>
      <p:sp>
        <p:nvSpPr>
          <p:cNvPr id="3" name="Content Placeholder 2"/>
          <p:cNvSpPr>
            <a:spLocks noGrp="1"/>
          </p:cNvSpPr>
          <p:nvPr>
            <p:ph idx="1"/>
          </p:nvPr>
        </p:nvSpPr>
        <p:spPr/>
        <p:txBody>
          <a:bodyPr/>
          <a:lstStyle/>
          <a:p>
            <a:r>
              <a:rPr lang="en-US" dirty="0" smtClean="0"/>
              <a:t>(re)-presentations</a:t>
            </a:r>
          </a:p>
          <a:p>
            <a:r>
              <a:rPr lang="en-US" dirty="0" smtClean="0"/>
              <a:t>Enactive – Iconic – Symbolic</a:t>
            </a:r>
          </a:p>
          <a:p>
            <a:r>
              <a:rPr lang="en-US" dirty="0" smtClean="0"/>
              <a:t>Manipulating – Getting-a-sense-of – Articulating</a:t>
            </a:r>
          </a:p>
          <a:p>
            <a:r>
              <a:rPr lang="en-US" dirty="0" smtClean="0"/>
              <a:t>Doing – Talking – Recording</a:t>
            </a:r>
            <a:endParaRPr lang="en-US" dirty="0"/>
          </a:p>
        </p:txBody>
      </p:sp>
    </p:spTree>
    <p:extLst>
      <p:ext uri="{BB962C8B-B14F-4D97-AF65-F5344CB8AC3E}">
        <p14:creationId xmlns:p14="http://schemas.microsoft.com/office/powerpoint/2010/main" val="1301570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Powers &amp; Themes</a:t>
            </a:r>
            <a:endParaRPr lang="en-GB" dirty="0"/>
          </a:p>
        </p:txBody>
      </p:sp>
      <p:sp>
        <p:nvSpPr>
          <p:cNvPr id="4" name="TextBox 3"/>
          <p:cNvSpPr txBox="1"/>
          <p:nvPr/>
        </p:nvSpPr>
        <p:spPr>
          <a:xfrm>
            <a:off x="467544" y="1412776"/>
            <a:ext cx="5256584" cy="1938992"/>
          </a:xfrm>
          <a:prstGeom prst="rect">
            <a:avLst/>
          </a:prstGeom>
          <a:noFill/>
        </p:spPr>
        <p:txBody>
          <a:bodyPr wrap="square" rtlCol="0">
            <a:spAutoFit/>
          </a:bodyPr>
          <a:lstStyle/>
          <a:p>
            <a:r>
              <a:rPr lang="en-GB" sz="2400" b="0" dirty="0" smtClean="0">
                <a:solidFill>
                  <a:schemeClr val="bg1"/>
                </a:solidFill>
              </a:rPr>
              <a:t>Imagining &amp; Expressing</a:t>
            </a:r>
          </a:p>
          <a:p>
            <a:r>
              <a:rPr lang="en-GB" sz="2400" b="0" dirty="0" smtClean="0">
                <a:solidFill>
                  <a:schemeClr val="bg1"/>
                </a:solidFill>
              </a:rPr>
              <a:t>Specialising &amp; Generalising</a:t>
            </a:r>
          </a:p>
          <a:p>
            <a:r>
              <a:rPr lang="en-GB" sz="2400" b="0" dirty="0" smtClean="0">
                <a:solidFill>
                  <a:schemeClr val="bg1"/>
                </a:solidFill>
              </a:rPr>
              <a:t>Conjecturing &amp; Convincing</a:t>
            </a:r>
          </a:p>
          <a:p>
            <a:r>
              <a:rPr lang="en-GB" sz="2400" b="0" dirty="0" smtClean="0">
                <a:solidFill>
                  <a:schemeClr val="bg1"/>
                </a:solidFill>
              </a:rPr>
              <a:t>(Re)-Presenting in different modes</a:t>
            </a:r>
          </a:p>
          <a:p>
            <a:r>
              <a:rPr lang="en-GB" sz="2400" b="0" dirty="0" smtClean="0">
                <a:solidFill>
                  <a:schemeClr val="bg1"/>
                </a:solidFill>
              </a:rPr>
              <a:t>Organising &amp; Characterising</a:t>
            </a:r>
          </a:p>
        </p:txBody>
      </p:sp>
      <p:sp>
        <p:nvSpPr>
          <p:cNvPr id="5" name="TextBox 4"/>
          <p:cNvSpPr txBox="1"/>
          <p:nvPr/>
        </p:nvSpPr>
        <p:spPr>
          <a:xfrm>
            <a:off x="3635896" y="4442336"/>
            <a:ext cx="5256584" cy="1938992"/>
          </a:xfrm>
          <a:prstGeom prst="rect">
            <a:avLst/>
          </a:prstGeom>
          <a:noFill/>
        </p:spPr>
        <p:txBody>
          <a:bodyPr wrap="square" rtlCol="0">
            <a:spAutoFit/>
          </a:bodyPr>
          <a:lstStyle/>
          <a:p>
            <a:r>
              <a:rPr lang="en-GB" sz="2400" b="0" dirty="0" smtClean="0">
                <a:solidFill>
                  <a:schemeClr val="bg1"/>
                </a:solidFill>
              </a:rPr>
              <a:t>Doing &amp; Undoing</a:t>
            </a:r>
          </a:p>
          <a:p>
            <a:r>
              <a:rPr lang="en-GB" sz="2400" b="0" dirty="0" smtClean="0">
                <a:solidFill>
                  <a:schemeClr val="bg1"/>
                </a:solidFill>
              </a:rPr>
              <a:t>Invariance in the midst of change</a:t>
            </a:r>
          </a:p>
          <a:p>
            <a:r>
              <a:rPr lang="en-GB" sz="2400" b="0" dirty="0" smtClean="0">
                <a:solidFill>
                  <a:schemeClr val="bg1"/>
                </a:solidFill>
              </a:rPr>
              <a:t>Freedom &amp; Constraint</a:t>
            </a:r>
          </a:p>
          <a:p>
            <a:r>
              <a:rPr lang="en-GB" sz="2400" b="0" dirty="0" smtClean="0">
                <a:solidFill>
                  <a:schemeClr val="bg1"/>
                </a:solidFill>
              </a:rPr>
              <a:t>Restricting &amp; Extending</a:t>
            </a:r>
          </a:p>
          <a:p>
            <a:r>
              <a:rPr lang="en-GB" sz="2400" b="0" dirty="0" smtClean="0">
                <a:solidFill>
                  <a:schemeClr val="bg1"/>
                </a:solidFill>
              </a:rPr>
              <a:t>Exchanging</a:t>
            </a:r>
            <a:endParaRPr lang="en-GB" sz="2400" b="0" dirty="0">
              <a:solidFill>
                <a:schemeClr val="bg1"/>
              </a:solidFill>
            </a:endParaRPr>
          </a:p>
        </p:txBody>
      </p:sp>
      <p:sp>
        <p:nvSpPr>
          <p:cNvPr id="6" name="TextBox 5"/>
          <p:cNvSpPr txBox="1"/>
          <p:nvPr/>
        </p:nvSpPr>
        <p:spPr>
          <a:xfrm>
            <a:off x="539552" y="980728"/>
            <a:ext cx="1388044" cy="523220"/>
          </a:xfrm>
          <a:prstGeom prst="rect">
            <a:avLst/>
          </a:prstGeom>
          <a:noFill/>
        </p:spPr>
        <p:txBody>
          <a:bodyPr wrap="none" rtlCol="0">
            <a:spAutoFit/>
          </a:bodyPr>
          <a:lstStyle/>
          <a:p>
            <a:r>
              <a:rPr lang="en-GB" b="0" dirty="0" smtClean="0">
                <a:solidFill>
                  <a:srgbClr val="0000FF"/>
                </a:solidFill>
              </a:rPr>
              <a:t>Powers</a:t>
            </a:r>
            <a:endParaRPr lang="en-GB" b="0" dirty="0">
              <a:solidFill>
                <a:srgbClr val="0000FF"/>
              </a:solidFill>
            </a:endParaRPr>
          </a:p>
        </p:txBody>
      </p:sp>
      <p:sp>
        <p:nvSpPr>
          <p:cNvPr id="7" name="TextBox 6"/>
          <p:cNvSpPr txBox="1"/>
          <p:nvPr/>
        </p:nvSpPr>
        <p:spPr>
          <a:xfrm>
            <a:off x="3635896" y="4010288"/>
            <a:ext cx="1415772" cy="523220"/>
          </a:xfrm>
          <a:prstGeom prst="rect">
            <a:avLst/>
          </a:prstGeom>
          <a:noFill/>
        </p:spPr>
        <p:txBody>
          <a:bodyPr wrap="none" rtlCol="0">
            <a:spAutoFit/>
          </a:bodyPr>
          <a:lstStyle/>
          <a:p>
            <a:r>
              <a:rPr lang="en-GB" b="0" dirty="0" smtClean="0">
                <a:solidFill>
                  <a:srgbClr val="0000FF"/>
                </a:solidFill>
              </a:rPr>
              <a:t>Themes</a:t>
            </a:r>
            <a:endParaRPr lang="en-GB" b="0" dirty="0">
              <a:solidFill>
                <a:srgbClr val="0000FF"/>
              </a:solidFill>
            </a:endParaRPr>
          </a:p>
        </p:txBody>
      </p:sp>
      <p:sp>
        <p:nvSpPr>
          <p:cNvPr id="8" name="Rounded Rectangle 7"/>
          <p:cNvSpPr/>
          <p:nvPr/>
        </p:nvSpPr>
        <p:spPr bwMode="auto">
          <a:xfrm>
            <a:off x="4716016" y="260648"/>
            <a:ext cx="4104456" cy="100811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rgbClr val="631908"/>
                </a:solidFill>
                <a:effectLst/>
              </a:rPr>
              <a:t>Are students being encouraged </a:t>
            </a:r>
            <a:br>
              <a:rPr kumimoji="0" lang="en-GB" sz="2000" b="0" i="0" u="none" strike="noStrike" cap="none" normalizeH="0" baseline="0" dirty="0">
                <a:ln>
                  <a:noFill/>
                </a:ln>
                <a:solidFill>
                  <a:srgbClr val="631908"/>
                </a:solidFill>
                <a:effectLst/>
              </a:rPr>
            </a:br>
            <a:r>
              <a:rPr kumimoji="0" lang="en-GB" sz="2000" b="0" i="0" u="none" strike="noStrike" cap="none" normalizeH="0" baseline="0" dirty="0">
                <a:ln>
                  <a:noFill/>
                </a:ln>
                <a:solidFill>
                  <a:srgbClr val="631908"/>
                </a:solidFill>
                <a:effectLst/>
              </a:rPr>
              <a:t>to use their own powers</a:t>
            </a:r>
            <a:r>
              <a:rPr lang="en-GB" sz="2000" b="0" dirty="0">
                <a:solidFill>
                  <a:srgbClr val="631908"/>
                </a:solidFill>
              </a:rPr>
              <a:t>?</a:t>
            </a:r>
            <a:br>
              <a:rPr lang="en-GB" sz="2000" b="0" dirty="0">
                <a:solidFill>
                  <a:srgbClr val="631908"/>
                </a:solidFill>
              </a:rPr>
            </a:br>
            <a:endParaRPr kumimoji="0" lang="en-GB" sz="2000" b="0" i="0" u="none" strike="noStrike" cap="none" normalizeH="0" baseline="0" dirty="0">
              <a:ln>
                <a:noFill/>
              </a:ln>
              <a:solidFill>
                <a:srgbClr val="631908"/>
              </a:solidFill>
              <a:effectLst/>
            </a:endParaRPr>
          </a:p>
        </p:txBody>
      </p:sp>
      <p:sp>
        <p:nvSpPr>
          <p:cNvPr id="9" name="Rounded Rectangle 8"/>
          <p:cNvSpPr/>
          <p:nvPr/>
        </p:nvSpPr>
        <p:spPr bwMode="auto">
          <a:xfrm>
            <a:off x="4846172" y="1124744"/>
            <a:ext cx="4284476" cy="1296144"/>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dirty="0">
                <a:solidFill>
                  <a:schemeClr val="tx2"/>
                </a:solidFill>
              </a:rPr>
              <a:t>o</a:t>
            </a:r>
            <a:r>
              <a:rPr kumimoji="0" lang="en-GB" sz="2000" b="0" i="0" u="none" strike="noStrike" cap="none" normalizeH="0" baseline="0" dirty="0">
                <a:ln>
                  <a:noFill/>
                </a:ln>
                <a:solidFill>
                  <a:schemeClr val="tx2"/>
                </a:solidFill>
                <a:effectLst/>
              </a:rPr>
              <a:t>r</a:t>
            </a:r>
            <a:br>
              <a:rPr kumimoji="0" lang="en-GB" sz="2000" b="0" i="0" u="none" strike="noStrike" cap="none" normalizeH="0" baseline="0" dirty="0">
                <a:ln>
                  <a:noFill/>
                </a:ln>
                <a:solidFill>
                  <a:schemeClr val="tx2"/>
                </a:solidFill>
                <a:effectLst/>
              </a:rPr>
            </a:br>
            <a:r>
              <a:rPr kumimoji="0" lang="en-GB" sz="2000" b="0" i="0" u="none" strike="noStrike" cap="none" normalizeH="0" baseline="0" dirty="0">
                <a:ln>
                  <a:noFill/>
                </a:ln>
                <a:solidFill>
                  <a:schemeClr val="tx2"/>
                </a:solidFill>
                <a:effectLst/>
              </a:rPr>
              <a:t>are</a:t>
            </a:r>
            <a:r>
              <a:rPr kumimoji="0" lang="en-GB" sz="2000" b="0" i="0" u="none" strike="noStrike" cap="none" normalizeH="0" dirty="0">
                <a:ln>
                  <a:noFill/>
                </a:ln>
                <a:solidFill>
                  <a:schemeClr val="tx2"/>
                </a:solidFill>
                <a:effectLst/>
              </a:rPr>
              <a:t> their powers being usurped by textbook, worksheets and …</a:t>
            </a:r>
            <a:r>
              <a:rPr lang="en-GB" sz="2000" b="0" dirty="0">
                <a:solidFill>
                  <a:schemeClr val="tx2"/>
                </a:solidFill>
              </a:rPr>
              <a:t> ?</a:t>
            </a:r>
            <a:endParaRPr kumimoji="0" lang="en-GB" sz="2000" b="0" i="0" u="none" strike="noStrike" cap="none" normalizeH="0" baseline="0" dirty="0">
              <a:ln>
                <a:noFill/>
              </a:ln>
              <a:solidFill>
                <a:schemeClr val="tx2"/>
              </a:solidFill>
              <a:effectLst/>
            </a:endParaRPr>
          </a:p>
        </p:txBody>
      </p:sp>
    </p:spTree>
    <p:extLst>
      <p:ext uri="{BB962C8B-B14F-4D97-AF65-F5344CB8AC3E}">
        <p14:creationId xmlns:p14="http://schemas.microsoft.com/office/powerpoint/2010/main" val="901586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 and the Human Psyche</a:t>
            </a:r>
          </a:p>
        </p:txBody>
      </p:sp>
      <p:sp>
        <p:nvSpPr>
          <p:cNvPr id="3" name="Content Placeholder 2"/>
          <p:cNvSpPr>
            <a:spLocks noGrp="1"/>
          </p:cNvSpPr>
          <p:nvPr>
            <p:ph idx="1"/>
          </p:nvPr>
        </p:nvSpPr>
        <p:spPr>
          <a:xfrm>
            <a:off x="323528" y="908720"/>
            <a:ext cx="8496944" cy="4248472"/>
          </a:xfrm>
        </p:spPr>
        <p:txBody>
          <a:bodyPr/>
          <a:lstStyle/>
          <a:p>
            <a:r>
              <a:rPr lang="en-GB" dirty="0"/>
              <a:t>What struck you during this session?</a:t>
            </a:r>
          </a:p>
          <a:p>
            <a:r>
              <a:rPr lang="en-GB" dirty="0"/>
              <a:t>What for you were the main points (</a:t>
            </a:r>
            <a:r>
              <a:rPr lang="en-GB" dirty="0">
                <a:solidFill>
                  <a:srgbClr val="FF0000"/>
                </a:solidFill>
              </a:rPr>
              <a:t>cognition</a:t>
            </a:r>
            <a:r>
              <a:rPr lang="en-GB" dirty="0"/>
              <a:t>)?</a:t>
            </a:r>
          </a:p>
          <a:p>
            <a:r>
              <a:rPr lang="en-GB" dirty="0"/>
              <a:t>What were the dominant emotions evoked? (</a:t>
            </a:r>
            <a:r>
              <a:rPr lang="en-GB" dirty="0">
                <a:solidFill>
                  <a:srgbClr val="FF0000"/>
                </a:solidFill>
              </a:rPr>
              <a:t>affect</a:t>
            </a:r>
            <a:r>
              <a:rPr lang="en-GB" dirty="0"/>
              <a:t>)?</a:t>
            </a:r>
          </a:p>
          <a:p>
            <a:r>
              <a:rPr lang="en-GB" dirty="0"/>
              <a:t>What actions might you want to pursue further? (</a:t>
            </a:r>
            <a:r>
              <a:rPr lang="en-GB" dirty="0">
                <a:solidFill>
                  <a:srgbClr val="FF0000"/>
                </a:solidFill>
              </a:rPr>
              <a:t>enaction</a:t>
            </a:r>
            <a:r>
              <a:rPr lang="en-GB" dirty="0"/>
              <a:t>)</a:t>
            </a:r>
          </a:p>
          <a:p>
            <a:r>
              <a:rPr lang="en-GB" dirty="0"/>
              <a:t>What initiative might you take (</a:t>
            </a:r>
            <a:r>
              <a:rPr lang="en-GB" dirty="0">
                <a:solidFill>
                  <a:srgbClr val="FF0000"/>
                </a:solidFill>
              </a:rPr>
              <a:t>will</a:t>
            </a:r>
            <a:r>
              <a:rPr lang="en-GB" dirty="0"/>
              <a:t>)?</a:t>
            </a:r>
          </a:p>
          <a:p>
            <a:r>
              <a:rPr lang="en-GB" dirty="0"/>
              <a:t>What might you try to look out for in the near future (</a:t>
            </a:r>
            <a:r>
              <a:rPr lang="en-GB" dirty="0">
                <a:solidFill>
                  <a:srgbClr val="FF0000"/>
                </a:solidFill>
              </a:rPr>
              <a:t>witness</a:t>
            </a:r>
            <a:r>
              <a:rPr lang="en-GB" dirty="0"/>
              <a:t>)</a:t>
            </a:r>
          </a:p>
          <a:p>
            <a:r>
              <a:rPr lang="en-GB" dirty="0"/>
              <a:t>What might you pay special attention to in the near future (</a:t>
            </a:r>
            <a:r>
              <a:rPr lang="en-GB" dirty="0">
                <a:solidFill>
                  <a:srgbClr val="FF0000"/>
                </a:solidFill>
              </a:rPr>
              <a:t>attention</a:t>
            </a:r>
            <a:r>
              <a:rPr lang="en-GB" dirty="0"/>
              <a:t>)?</a:t>
            </a:r>
          </a:p>
          <a:p>
            <a:r>
              <a:rPr lang="en-GB" dirty="0"/>
              <a:t>What aspects of teaching need specific care (</a:t>
            </a:r>
            <a:r>
              <a:rPr lang="en-GB" dirty="0">
                <a:solidFill>
                  <a:srgbClr val="FF0000"/>
                </a:solidFill>
              </a:rPr>
              <a:t>conscience</a:t>
            </a:r>
            <a:r>
              <a:rPr lang="en-GB" dirty="0"/>
              <a:t>)?</a:t>
            </a:r>
          </a:p>
          <a:p>
            <a:endParaRPr lang="en-GB" dirty="0"/>
          </a:p>
        </p:txBody>
      </p:sp>
    </p:spTree>
    <p:extLst>
      <p:ext uri="{BB962C8B-B14F-4D97-AF65-F5344CB8AC3E}">
        <p14:creationId xmlns:p14="http://schemas.microsoft.com/office/powerpoint/2010/main" val="177797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6" y="0"/>
            <a:ext cx="9131508" cy="6858000"/>
          </a:xfrm>
          <a:prstGeom prst="rect">
            <a:avLst/>
          </a:prstGeom>
        </p:spPr>
      </p:pic>
    </p:spTree>
    <p:extLst>
      <p:ext uri="{BB962C8B-B14F-4D97-AF65-F5344CB8AC3E}">
        <p14:creationId xmlns:p14="http://schemas.microsoft.com/office/powerpoint/2010/main" val="726666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90" name="Content Placeholder 89"/>
          <p:cNvSpPr>
            <a:spLocks noGrp="1"/>
          </p:cNvSpPr>
          <p:nvPr>
            <p:ph idx="1"/>
          </p:nvPr>
        </p:nvSpPr>
        <p:spPr/>
        <p:txBody>
          <a:bodyPr/>
          <a:lstStyle/>
          <a:p>
            <a:r>
              <a:rPr lang="en-GB" dirty="0" smtClean="0"/>
              <a:t>Withdrawing from action</a:t>
            </a:r>
          </a:p>
          <a:p>
            <a:r>
              <a:rPr lang="en-GB" dirty="0" smtClean="0"/>
              <a:t>Becoming aware of an action, or a relationship</a:t>
            </a:r>
          </a:p>
          <a:p>
            <a:r>
              <a:rPr lang="en-GB" b="1" dirty="0" smtClean="0">
                <a:solidFill>
                  <a:srgbClr val="FF0000"/>
                </a:solidFill>
              </a:rPr>
              <a:t>NOT</a:t>
            </a:r>
            <a:r>
              <a:rPr lang="en-GB" dirty="0" smtClean="0"/>
              <a:t> ‘telling them so they remember’</a:t>
            </a:r>
            <a:br>
              <a:rPr lang="en-GB" dirty="0" smtClean="0"/>
            </a:br>
            <a:r>
              <a:rPr lang="en-GB" b="1" dirty="0" smtClean="0">
                <a:solidFill>
                  <a:srgbClr val="008000"/>
                </a:solidFill>
              </a:rPr>
              <a:t>BUT rather</a:t>
            </a:r>
            <a:r>
              <a:rPr lang="en-GB" dirty="0" smtClean="0"/>
              <a:t/>
            </a:r>
            <a:br>
              <a:rPr lang="en-GB" dirty="0" smtClean="0"/>
            </a:br>
            <a:r>
              <a:rPr lang="en-GB" dirty="0" smtClean="0"/>
              <a:t>immersing them in a culture of mathematical practices</a:t>
            </a:r>
            <a:endParaRPr lang="en-GB" dirty="0"/>
          </a:p>
        </p:txBody>
      </p:sp>
    </p:spTree>
    <p:extLst>
      <p:ext uri="{BB962C8B-B14F-4D97-AF65-F5344CB8AC3E}">
        <p14:creationId xmlns:p14="http://schemas.microsoft.com/office/powerpoint/2010/main" val="422277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Mathematical Thinking</a:t>
            </a:r>
          </a:p>
        </p:txBody>
      </p:sp>
      <p:sp>
        <p:nvSpPr>
          <p:cNvPr id="3" name="Content Placeholder 2"/>
          <p:cNvSpPr>
            <a:spLocks noGrp="1"/>
          </p:cNvSpPr>
          <p:nvPr>
            <p:ph idx="1"/>
          </p:nvPr>
        </p:nvSpPr>
        <p:spPr/>
        <p:txBody>
          <a:bodyPr/>
          <a:lstStyle/>
          <a:p>
            <a:r>
              <a:rPr lang="en-GB" dirty="0"/>
              <a:t>How </a:t>
            </a:r>
            <a:r>
              <a:rPr lang="en-GB" dirty="0" smtClean="0"/>
              <a:t>might you describe </a:t>
            </a:r>
            <a:r>
              <a:rPr lang="en-GB" dirty="0"/>
              <a:t>the mathematical thinking you have done so far today?</a:t>
            </a:r>
          </a:p>
          <a:p>
            <a:r>
              <a:rPr lang="en-GB" dirty="0"/>
              <a:t>How could you incorporate that into students</a:t>
            </a:r>
            <a:r>
              <a:rPr lang="en-GB" dirty="0" smtClean="0"/>
              <a:t>’ </a:t>
            </a:r>
            <a:r>
              <a:rPr lang="en-GB" dirty="0"/>
              <a:t>learning</a:t>
            </a:r>
            <a:r>
              <a:rPr lang="en-GB" dirty="0" smtClean="0"/>
              <a:t>?</a:t>
            </a:r>
          </a:p>
          <a:p>
            <a:r>
              <a:rPr lang="en-GB" dirty="0" smtClean="0"/>
              <a:t>What have you been attending to:</a:t>
            </a:r>
          </a:p>
          <a:p>
            <a:pPr lvl="1"/>
            <a:r>
              <a:rPr lang="en-GB" dirty="0" smtClean="0"/>
              <a:t>Results?</a:t>
            </a:r>
          </a:p>
          <a:p>
            <a:pPr lvl="1"/>
            <a:r>
              <a:rPr lang="en-GB" dirty="0" smtClean="0"/>
              <a:t>Actions?</a:t>
            </a:r>
          </a:p>
          <a:p>
            <a:pPr lvl="1"/>
            <a:r>
              <a:rPr lang="en-GB" dirty="0" smtClean="0"/>
              <a:t>Effectiveness of actions?</a:t>
            </a:r>
          </a:p>
          <a:p>
            <a:pPr lvl="1"/>
            <a:r>
              <a:rPr lang="en-GB" dirty="0" smtClean="0"/>
              <a:t>Where effective actions came from or how they arose?</a:t>
            </a:r>
          </a:p>
          <a:p>
            <a:pPr lvl="1"/>
            <a:r>
              <a:rPr lang="en-GB" dirty="0" smtClean="0"/>
              <a:t>What you could make use of in the future?</a:t>
            </a:r>
            <a:endParaRPr lang="en-GB" dirty="0"/>
          </a:p>
        </p:txBody>
      </p:sp>
    </p:spTree>
    <p:extLst>
      <p:ext uri="{BB962C8B-B14F-4D97-AF65-F5344CB8AC3E}">
        <p14:creationId xmlns:p14="http://schemas.microsoft.com/office/powerpoint/2010/main" val="992569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 as Self-Explanation</a:t>
            </a:r>
          </a:p>
        </p:txBody>
      </p:sp>
      <p:sp>
        <p:nvSpPr>
          <p:cNvPr id="3" name="Content Placeholder 2"/>
          <p:cNvSpPr>
            <a:spLocks noGrp="1"/>
          </p:cNvSpPr>
          <p:nvPr>
            <p:ph idx="1"/>
          </p:nvPr>
        </p:nvSpPr>
        <p:spPr>
          <a:xfrm>
            <a:off x="323528" y="908720"/>
            <a:ext cx="8496944" cy="1728192"/>
          </a:xfrm>
        </p:spPr>
        <p:txBody>
          <a:bodyPr/>
          <a:lstStyle/>
          <a:p>
            <a:r>
              <a:rPr lang="en-GB" dirty="0"/>
              <a:t>What struck you during this session?</a:t>
            </a:r>
          </a:p>
          <a:p>
            <a:r>
              <a:rPr lang="en-GB" dirty="0"/>
              <a:t>What for you were the main points (cognition)?</a:t>
            </a:r>
          </a:p>
          <a:p>
            <a:r>
              <a:rPr lang="en-GB" dirty="0"/>
              <a:t>What were the dominant emotions evoked? (affect)?</a:t>
            </a:r>
          </a:p>
          <a:p>
            <a:r>
              <a:rPr lang="en-GB" dirty="0"/>
              <a:t>What actions might you want to pursue further? (Awareness)</a:t>
            </a:r>
          </a:p>
        </p:txBody>
      </p:sp>
    </p:spTree>
    <p:extLst>
      <p:ext uri="{BB962C8B-B14F-4D97-AF65-F5344CB8AC3E}">
        <p14:creationId xmlns:p14="http://schemas.microsoft.com/office/powerpoint/2010/main" val="3175655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 Follow Up</a:t>
            </a:r>
          </a:p>
        </p:txBody>
      </p:sp>
      <p:sp>
        <p:nvSpPr>
          <p:cNvPr id="3" name="Content Placeholder 2"/>
          <p:cNvSpPr>
            <a:spLocks noGrp="1"/>
          </p:cNvSpPr>
          <p:nvPr>
            <p:ph idx="1"/>
          </p:nvPr>
        </p:nvSpPr>
        <p:spPr>
          <a:xfrm>
            <a:off x="323528" y="980728"/>
            <a:ext cx="7727950" cy="1008112"/>
          </a:xfrm>
        </p:spPr>
        <p:txBody>
          <a:bodyPr/>
          <a:lstStyle/>
          <a:p>
            <a:r>
              <a:rPr lang="en-GB" dirty="0" err="1" smtClean="0"/>
              <a:t>PMTh</a:t>
            </a:r>
            <a:r>
              <a:rPr lang="en-GB" dirty="0" err="1" smtClean="0">
                <a:solidFill>
                  <a:schemeClr val="accent3">
                    <a:lumMod val="50000"/>
                  </a:schemeClr>
                </a:solidFill>
              </a:rPr>
              <a:t>eta.com</a:t>
            </a:r>
            <a:endParaRPr lang="en-GB" dirty="0"/>
          </a:p>
          <a:p>
            <a:r>
              <a:rPr lang="en-GB" dirty="0" err="1" smtClean="0">
                <a:solidFill>
                  <a:schemeClr val="bg1"/>
                </a:solidFill>
              </a:rPr>
              <a:t>john.mason</a:t>
            </a:r>
            <a:r>
              <a:rPr lang="en-GB" dirty="0" err="1">
                <a:solidFill>
                  <a:schemeClr val="bg1"/>
                </a:solidFill>
              </a:rPr>
              <a:t>@open.ac.uk</a:t>
            </a:r>
            <a:endParaRPr lang="en-GB" dirty="0">
              <a:solidFill>
                <a:schemeClr val="bg1"/>
              </a:solidFill>
            </a:endParaRPr>
          </a:p>
        </p:txBody>
      </p:sp>
      <p:sp>
        <p:nvSpPr>
          <p:cNvPr id="4" name="Content Placeholder 2"/>
          <p:cNvSpPr txBox="1">
            <a:spLocks/>
          </p:cNvSpPr>
          <p:nvPr/>
        </p:nvSpPr>
        <p:spPr bwMode="auto">
          <a:xfrm>
            <a:off x="323528" y="1988840"/>
            <a:ext cx="8136904" cy="367240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3">
                  <a:lumMod val="50000"/>
                </a:schemeClr>
              </a:buClr>
              <a:buSzPct val="75000"/>
              <a:buFont typeface="Wingdings" charset="2"/>
              <a:buChar char="v"/>
              <a:defRPr sz="280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FontTx/>
              <a:buChar char="–"/>
              <a:defRPr sz="2400">
                <a:solidFill>
                  <a:schemeClr val="accent3">
                    <a:lumMod val="50000"/>
                  </a:schemeClr>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sz="2400" b="0" dirty="0" smtClean="0">
                <a:solidFill>
                  <a:srgbClr val="3400FF"/>
                </a:solidFill>
              </a:rPr>
              <a:t>Designing &amp; Using Mathematical Tasks (</a:t>
            </a:r>
            <a:r>
              <a:rPr lang="en-GB" sz="2400" b="0" dirty="0" err="1" smtClean="0">
                <a:solidFill>
                  <a:srgbClr val="3400FF"/>
                </a:solidFill>
              </a:rPr>
              <a:t>Tarquin</a:t>
            </a:r>
            <a:r>
              <a:rPr lang="en-GB" sz="2400" b="0" dirty="0" smtClean="0">
                <a:solidFill>
                  <a:srgbClr val="3400FF"/>
                </a:solidFill>
              </a:rPr>
              <a:t>)</a:t>
            </a:r>
          </a:p>
          <a:p>
            <a:r>
              <a:rPr lang="en-GB" sz="2400" b="0" dirty="0" smtClean="0"/>
              <a:t>Mathematics as a Constructive Enterprise (Erlbaum)</a:t>
            </a:r>
          </a:p>
          <a:p>
            <a:r>
              <a:rPr lang="en-GB" sz="2400" b="0" dirty="0">
                <a:solidFill>
                  <a:schemeClr val="accent3">
                    <a:lumMod val="50000"/>
                  </a:schemeClr>
                </a:solidFill>
              </a:rPr>
              <a:t>Thinking Mathematically (Pearson) </a:t>
            </a:r>
          </a:p>
          <a:p>
            <a:r>
              <a:rPr lang="en-GB" sz="2400" b="0" dirty="0" smtClean="0"/>
              <a:t>Key </a:t>
            </a:r>
            <a:r>
              <a:rPr lang="en-GB" sz="2400" b="0" dirty="0"/>
              <a:t>I</a:t>
            </a:r>
            <a:r>
              <a:rPr lang="en-GB" sz="2400" b="0" dirty="0" smtClean="0"/>
              <a:t>deas </a:t>
            </a:r>
            <a:r>
              <a:rPr lang="en-GB" sz="2400" b="0" dirty="0"/>
              <a:t>in Mathematics (OUP)</a:t>
            </a:r>
          </a:p>
          <a:p>
            <a:r>
              <a:rPr lang="en-GB" sz="2400" b="0" dirty="0" smtClean="0">
                <a:solidFill>
                  <a:schemeClr val="accent3">
                    <a:lumMod val="50000"/>
                  </a:schemeClr>
                </a:solidFill>
              </a:rPr>
              <a:t>Researching </a:t>
            </a:r>
            <a:r>
              <a:rPr lang="en-GB" sz="2400" b="0" dirty="0">
                <a:solidFill>
                  <a:schemeClr val="accent3">
                    <a:lumMod val="50000"/>
                  </a:schemeClr>
                </a:solidFill>
              </a:rPr>
              <a:t>Your </a:t>
            </a:r>
            <a:r>
              <a:rPr lang="en-GB" sz="2400" b="0" dirty="0" smtClean="0">
                <a:solidFill>
                  <a:schemeClr val="accent3">
                    <a:lumMod val="50000"/>
                  </a:schemeClr>
                </a:solidFill>
              </a:rPr>
              <a:t>Own Practice </a:t>
            </a:r>
            <a:r>
              <a:rPr lang="en-GB" sz="2400" b="0" dirty="0">
                <a:solidFill>
                  <a:schemeClr val="accent3">
                    <a:lumMod val="50000"/>
                  </a:schemeClr>
                </a:solidFill>
              </a:rPr>
              <a:t>Using The Discipline of Noticing (</a:t>
            </a:r>
            <a:r>
              <a:rPr lang="en-GB" sz="2400" b="0" dirty="0" err="1">
                <a:solidFill>
                  <a:schemeClr val="accent3">
                    <a:lumMod val="50000"/>
                  </a:schemeClr>
                </a:solidFill>
              </a:rPr>
              <a:t>RoutledgeFalmer</a:t>
            </a:r>
            <a:r>
              <a:rPr lang="en-GB" sz="2400" b="0" dirty="0">
                <a:solidFill>
                  <a:schemeClr val="accent3">
                    <a:lumMod val="50000"/>
                  </a:schemeClr>
                </a:solidFill>
              </a:rPr>
              <a:t>)</a:t>
            </a:r>
          </a:p>
          <a:p>
            <a:r>
              <a:rPr lang="en-GB" sz="2400" b="0" dirty="0">
                <a:solidFill>
                  <a:schemeClr val="bg1"/>
                </a:solidFill>
              </a:rPr>
              <a:t>Questions and Prompts</a:t>
            </a:r>
            <a:r>
              <a:rPr lang="en-GB" sz="2400" b="0" dirty="0" smtClean="0">
                <a:solidFill>
                  <a:schemeClr val="bg1"/>
                </a:solidFill>
              </a:rPr>
              <a:t>: (primary) (</a:t>
            </a:r>
            <a:r>
              <a:rPr lang="en-GB" sz="2400" b="0" dirty="0">
                <a:solidFill>
                  <a:schemeClr val="bg1"/>
                </a:solidFill>
              </a:rPr>
              <a:t>ATM)</a:t>
            </a:r>
          </a:p>
          <a:p>
            <a:r>
              <a:rPr lang="en-GB" altLang="ko-KR" sz="2400" b="0" dirty="0" smtClean="0">
                <a:solidFill>
                  <a:srgbClr val="3400FF"/>
                </a:solidFill>
              </a:rPr>
              <a:t>Annual Institute for Mathematical Pedagogy </a:t>
            </a:r>
            <a:br>
              <a:rPr lang="en-GB" altLang="ko-KR" sz="2400" b="0" dirty="0" smtClean="0">
                <a:solidFill>
                  <a:srgbClr val="3400FF"/>
                </a:solidFill>
              </a:rPr>
            </a:br>
            <a:r>
              <a:rPr lang="en-GB" altLang="ko-KR" sz="2400" b="0" dirty="0" smtClean="0">
                <a:solidFill>
                  <a:srgbClr val="3400FF"/>
                </a:solidFill>
              </a:rPr>
              <a:t>(early August: see </a:t>
            </a:r>
            <a:r>
              <a:rPr lang="en-GB" altLang="ko-KR" sz="2400" b="0" dirty="0" err="1" smtClean="0">
                <a:solidFill>
                  <a:srgbClr val="3400FF"/>
                </a:solidFill>
              </a:rPr>
              <a:t>PMTheta.com</a:t>
            </a:r>
            <a:r>
              <a:rPr lang="en-GB" altLang="ko-KR" sz="2400" b="0" dirty="0" smtClean="0">
                <a:solidFill>
                  <a:srgbClr val="3400FF"/>
                </a:solidFill>
              </a:rPr>
              <a:t>)</a:t>
            </a:r>
            <a:endParaRPr lang="en-GB" altLang="ko-KR" sz="2400" b="0" dirty="0">
              <a:solidFill>
                <a:srgbClr val="3400FF"/>
              </a:solidFill>
            </a:endParaRPr>
          </a:p>
          <a:p>
            <a:endParaRPr lang="en-GB" sz="2400" b="0" dirty="0"/>
          </a:p>
          <a:p>
            <a:endParaRPr lang="en-GB" sz="2400" b="0" dirty="0"/>
          </a:p>
          <a:p>
            <a:endParaRPr lang="en-GB" sz="2400" b="0" dirty="0"/>
          </a:p>
        </p:txBody>
      </p:sp>
    </p:spTree>
    <p:extLst>
      <p:ext uri="{BB962C8B-B14F-4D97-AF65-F5344CB8AC3E}">
        <p14:creationId xmlns:p14="http://schemas.microsoft.com/office/powerpoint/2010/main" val="190161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6" y="0"/>
            <a:ext cx="9131508" cy="6858000"/>
          </a:xfrm>
          <a:prstGeom prst="rect">
            <a:avLst/>
          </a:prstGeom>
        </p:spPr>
      </p:pic>
      <p:pic>
        <p:nvPicPr>
          <p:cNvPr id="5" name="Picture 4"/>
          <p:cNvPicPr>
            <a:picLocks noChangeAspect="1"/>
          </p:cNvPicPr>
          <p:nvPr/>
        </p:nvPicPr>
        <p:blipFill>
          <a:blip r:embed="rId3"/>
          <a:stretch>
            <a:fillRect/>
          </a:stretch>
        </p:blipFill>
        <p:spPr>
          <a:xfrm>
            <a:off x="158646" y="152400"/>
            <a:ext cx="9131508" cy="6858000"/>
          </a:xfrm>
          <a:prstGeom prst="rect">
            <a:avLst/>
          </a:prstGeom>
        </p:spPr>
      </p:pic>
    </p:spTree>
    <p:extLst>
      <p:ext uri="{BB962C8B-B14F-4D97-AF65-F5344CB8AC3E}">
        <p14:creationId xmlns:p14="http://schemas.microsoft.com/office/powerpoint/2010/main" val="33634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6" y="0"/>
            <a:ext cx="9131508" cy="6858000"/>
          </a:xfrm>
          <a:prstGeom prst="rect">
            <a:avLst/>
          </a:prstGeom>
        </p:spPr>
      </p:pic>
    </p:spTree>
    <p:extLst>
      <p:ext uri="{BB962C8B-B14F-4D97-AF65-F5344CB8AC3E}">
        <p14:creationId xmlns:p14="http://schemas.microsoft.com/office/powerpoint/2010/main" val="82508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46" y="0"/>
            <a:ext cx="9131508" cy="6858000"/>
          </a:xfrm>
          <a:prstGeom prst="rect">
            <a:avLst/>
          </a:prstGeom>
        </p:spPr>
      </p:pic>
    </p:spTree>
    <p:extLst>
      <p:ext uri="{BB962C8B-B14F-4D97-AF65-F5344CB8AC3E}">
        <p14:creationId xmlns:p14="http://schemas.microsoft.com/office/powerpoint/2010/main" val="93866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46" y="0"/>
            <a:ext cx="9131508" cy="6858000"/>
          </a:xfrm>
          <a:prstGeom prst="rect">
            <a:avLst/>
          </a:prstGeom>
        </p:spPr>
      </p:pic>
    </p:spTree>
    <p:extLst>
      <p:ext uri="{BB962C8B-B14F-4D97-AF65-F5344CB8AC3E}">
        <p14:creationId xmlns:p14="http://schemas.microsoft.com/office/powerpoint/2010/main" val="190371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82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6" y="0"/>
            <a:ext cx="9131508" cy="6858000"/>
          </a:xfrm>
          <a:prstGeom prst="rect">
            <a:avLst/>
          </a:prstGeom>
        </p:spPr>
      </p:pic>
    </p:spTree>
    <p:extLst>
      <p:ext uri="{BB962C8B-B14F-4D97-AF65-F5344CB8AC3E}">
        <p14:creationId xmlns:p14="http://schemas.microsoft.com/office/powerpoint/2010/main" val="2065283013"/>
      </p:ext>
    </p:extLst>
  </p:cSld>
  <p:clrMapOvr>
    <a:masterClrMapping/>
  </p:clrMapOvr>
</p:sld>
</file>

<file path=ppt/theme/theme1.xml><?xml version="1.0" encoding="utf-8"?>
<a:theme xmlns:a="http://schemas.openxmlformats.org/drawingml/2006/main" name="Yellow on Blue">
  <a:themeElements>
    <a:clrScheme name="Custom 1">
      <a:dk1>
        <a:srgbClr val="FFFF99"/>
      </a:dk1>
      <a:lt1>
        <a:srgbClr val="6699FF"/>
      </a:lt1>
      <a:dk2>
        <a:srgbClr val="993300"/>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26153</TotalTime>
  <Words>1870</Words>
  <Application>Microsoft Macintosh PowerPoint</Application>
  <PresentationFormat>On-screen Show (4:3)</PresentationFormat>
  <Paragraphs>370</Paragraphs>
  <Slides>43</Slides>
  <Notes>18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Chalkboard</vt:lpstr>
      <vt:lpstr>Lucida Grande</vt:lpstr>
      <vt:lpstr>Monotype Sorts</vt:lpstr>
      <vt:lpstr>ＭＳ Ｐゴシック</vt:lpstr>
      <vt:lpstr>ＭＳ 明朝</vt:lpstr>
      <vt:lpstr>Times</vt:lpstr>
      <vt:lpstr>Times New Roman</vt:lpstr>
      <vt:lpstr>Wingdings</vt:lpstr>
      <vt:lpstr>Yellow on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Mastering Mastery Teaching of Primary Mathematics</vt:lpstr>
      <vt:lpstr>Throat Clearing</vt:lpstr>
      <vt:lpstr>Blurb</vt:lpstr>
      <vt:lpstr>Outline</vt:lpstr>
      <vt:lpstr>What’s The Difference?</vt:lpstr>
      <vt:lpstr>What’s The Difference?</vt:lpstr>
      <vt:lpstr>What’s The Difference?</vt:lpstr>
      <vt:lpstr>What’s The Difference?</vt:lpstr>
      <vt:lpstr>Variation Contributing to Mastery</vt:lpstr>
      <vt:lpstr>Doing &amp; Undoing (adding &amp; subtracting)</vt:lpstr>
      <vt:lpstr>Multiplicative Thinking</vt:lpstr>
      <vt:lpstr>Presenting Multiplication</vt:lpstr>
      <vt:lpstr>Doing &amp; Undoing (multiplying &amp; dividing)</vt:lpstr>
      <vt:lpstr>More Doing &amp; Undoing</vt:lpstr>
      <vt:lpstr>Reasoning Reasonably in Mathematics</vt:lpstr>
      <vt:lpstr>Path Length</vt:lpstr>
      <vt:lpstr>Appreciating &amp; Comprehending Division</vt:lpstr>
      <vt:lpstr>-1 x -1</vt:lpstr>
      <vt:lpstr>What Next?</vt:lpstr>
      <vt:lpstr>Now What Next?</vt:lpstr>
      <vt:lpstr>Secret Places</vt:lpstr>
      <vt:lpstr>Frieze</vt:lpstr>
      <vt:lpstr> Covered Up Sums</vt:lpstr>
      <vt:lpstr>Covered Up Sums</vt:lpstr>
      <vt:lpstr>Progression &amp; Development</vt:lpstr>
      <vt:lpstr>Reasoning Conjectures</vt:lpstr>
      <vt:lpstr>Inner, Outer &amp; Mediating Aspects of Tasks</vt:lpstr>
      <vt:lpstr>Concrete-Pictorial-Abstract</vt:lpstr>
      <vt:lpstr>Powers &amp; Themes</vt:lpstr>
      <vt:lpstr>Reflection and the Human Psyche</vt:lpstr>
      <vt:lpstr>Reflection</vt:lpstr>
      <vt:lpstr>Mathematical Thinking</vt:lpstr>
      <vt:lpstr>Reflection as Self-Explanation</vt:lpstr>
      <vt:lpstr>To Follow Up</vt:lpstr>
    </vt:vector>
  </TitlesOfParts>
  <Company>CME</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829</cp:revision>
  <dcterms:created xsi:type="dcterms:W3CDTF">2009-05-15T05:15:20Z</dcterms:created>
  <dcterms:modified xsi:type="dcterms:W3CDTF">2017-06-14T16:33:59Z</dcterms:modified>
</cp:coreProperties>
</file>