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6" r:id="rId1"/>
  </p:sldMasterIdLst>
  <p:notesMasterIdLst>
    <p:notesMasterId r:id="rId38"/>
  </p:notesMasterIdLst>
  <p:handoutMasterIdLst>
    <p:handoutMasterId r:id="rId39"/>
  </p:handoutMasterIdLst>
  <p:sldIdLst>
    <p:sldId id="279" r:id="rId2"/>
    <p:sldId id="323" r:id="rId3"/>
    <p:sldId id="295" r:id="rId4"/>
    <p:sldId id="294" r:id="rId5"/>
    <p:sldId id="282" r:id="rId6"/>
    <p:sldId id="283" r:id="rId7"/>
    <p:sldId id="284" r:id="rId8"/>
    <p:sldId id="286" r:id="rId9"/>
    <p:sldId id="299" r:id="rId10"/>
    <p:sldId id="300" r:id="rId11"/>
    <p:sldId id="288" r:id="rId12"/>
    <p:sldId id="289" r:id="rId13"/>
    <p:sldId id="301" r:id="rId14"/>
    <p:sldId id="304" r:id="rId15"/>
    <p:sldId id="305" r:id="rId16"/>
    <p:sldId id="296" r:id="rId17"/>
    <p:sldId id="297" r:id="rId18"/>
    <p:sldId id="302" r:id="rId19"/>
    <p:sldId id="292" r:id="rId20"/>
    <p:sldId id="308" r:id="rId21"/>
    <p:sldId id="327" r:id="rId22"/>
    <p:sldId id="324" r:id="rId23"/>
    <p:sldId id="311" r:id="rId24"/>
    <p:sldId id="312" r:id="rId25"/>
    <p:sldId id="313" r:id="rId26"/>
    <p:sldId id="314" r:id="rId27"/>
    <p:sldId id="315" r:id="rId28"/>
    <p:sldId id="316" r:id="rId29"/>
    <p:sldId id="317" r:id="rId30"/>
    <p:sldId id="318" r:id="rId31"/>
    <p:sldId id="319" r:id="rId32"/>
    <p:sldId id="320" r:id="rId33"/>
    <p:sldId id="322" r:id="rId34"/>
    <p:sldId id="321" r:id="rId35"/>
    <p:sldId id="325" r:id="rId36"/>
    <p:sldId id="326"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84" d="100"/>
          <a:sy n="84" d="100"/>
        </p:scale>
        <p:origin x="-1402" y="-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74AD22E-0655-4D14-A0A6-276BFC1A0A46}" type="datetimeFigureOut">
              <a:rPr lang="en-GB" smtClean="0"/>
              <a:pPr/>
              <a:t>31/10/2015</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DAC75D4-2088-401D-AF61-D659AF3A64A8}" type="slidenum">
              <a:rPr lang="en-GB" smtClean="0"/>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C54F53-B56A-447D-9937-AAB71044F225}" type="datetimeFigureOut">
              <a:rPr lang="en-GB" smtClean="0"/>
              <a:pPr/>
              <a:t>31/10/2015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98EF75-D502-447F-88B0-736E9CBA46AD}"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p:spPr>
        <p:txBody>
          <a:bodyPr/>
          <a:lstStyle/>
          <a:p>
            <a:endParaRPr lang="en-US" smtClean="0">
              <a:latin typeface="Arial" charset="0"/>
            </a:endParaRPr>
          </a:p>
        </p:txBody>
      </p:sp>
      <p:sp>
        <p:nvSpPr>
          <p:cNvPr id="26628" name="Slide Number Placeholder 3"/>
          <p:cNvSpPr>
            <a:spLocks noGrp="1"/>
          </p:cNvSpPr>
          <p:nvPr>
            <p:ph type="sldNum" sz="quarter" idx="5"/>
          </p:nvPr>
        </p:nvSpPr>
        <p:spPr>
          <a:noFill/>
        </p:spPr>
        <p:txBody>
          <a:bodyPr/>
          <a:lstStyle/>
          <a:p>
            <a:fld id="{61F5BFE6-C6CC-444D-9B79-98360EA53D22}" type="slidenum">
              <a:rPr lang="en-US" smtClean="0"/>
              <a:pPr/>
              <a:t>17</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Understanding div in everyday life and secondary school: continuous/measure;</a:t>
            </a:r>
            <a:r>
              <a:rPr lang="en-GB" baseline="0" dirty="0" smtClean="0"/>
              <a:t> discrete/counting; one at a time, or deal with the whole thing.  Subtraction or dividing the whole.</a:t>
            </a:r>
            <a:endParaRPr lang="en-GB" dirty="0"/>
          </a:p>
        </p:txBody>
      </p:sp>
      <p:sp>
        <p:nvSpPr>
          <p:cNvPr id="4" name="Slide Number Placeholder 3"/>
          <p:cNvSpPr>
            <a:spLocks noGrp="1"/>
          </p:cNvSpPr>
          <p:nvPr>
            <p:ph type="sldNum" sz="quarter" idx="10"/>
          </p:nvPr>
        </p:nvSpPr>
        <p:spPr/>
        <p:txBody>
          <a:bodyPr/>
          <a:lstStyle/>
          <a:p>
            <a:fld id="{419BB75B-9A88-42A2-961E-48E030F1841D}" type="slidenum">
              <a:rPr lang="en-GB" smtClean="0"/>
              <a:pPr/>
              <a:t>23</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Need</a:t>
            </a:r>
            <a:r>
              <a:rPr lang="en-GB" baseline="0" dirty="0" smtClean="0"/>
              <a:t> for measuring device</a:t>
            </a:r>
          </a:p>
          <a:p>
            <a:r>
              <a:rPr lang="en-GB" baseline="0" dirty="0" smtClean="0"/>
              <a:t>Need for fraction notation</a:t>
            </a:r>
            <a:endParaRPr lang="en-GB" dirty="0"/>
          </a:p>
        </p:txBody>
      </p:sp>
      <p:sp>
        <p:nvSpPr>
          <p:cNvPr id="4" name="Slide Number Placeholder 3"/>
          <p:cNvSpPr>
            <a:spLocks noGrp="1"/>
          </p:cNvSpPr>
          <p:nvPr>
            <p:ph type="sldNum" sz="quarter" idx="10"/>
          </p:nvPr>
        </p:nvSpPr>
        <p:spPr/>
        <p:txBody>
          <a:bodyPr/>
          <a:lstStyle/>
          <a:p>
            <a:fld id="{419BB75B-9A88-42A2-961E-48E030F1841D}" type="slidenum">
              <a:rPr lang="en-GB" smtClean="0"/>
              <a:pPr/>
              <a:t>24</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I would argue that setting these up as fractions is more useful than diving into doing a learnt method.</a:t>
            </a:r>
            <a:endParaRPr lang="en-GB" dirty="0"/>
          </a:p>
        </p:txBody>
      </p:sp>
      <p:sp>
        <p:nvSpPr>
          <p:cNvPr id="4" name="Slide Number Placeholder 3"/>
          <p:cNvSpPr>
            <a:spLocks noGrp="1"/>
          </p:cNvSpPr>
          <p:nvPr>
            <p:ph type="sldNum" sz="quarter" idx="10"/>
          </p:nvPr>
        </p:nvSpPr>
        <p:spPr/>
        <p:txBody>
          <a:bodyPr/>
          <a:lstStyle/>
          <a:p>
            <a:fld id="{419BB75B-9A88-42A2-961E-48E030F1841D}" type="slidenum">
              <a:rPr lang="en-GB" smtClean="0"/>
              <a:pPr/>
              <a:t>25</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Imagination: multiplying and dividing</a:t>
            </a:r>
            <a:endParaRPr lang="en-GB" dirty="0"/>
          </a:p>
        </p:txBody>
      </p:sp>
      <p:sp>
        <p:nvSpPr>
          <p:cNvPr id="4" name="Slide Number Placeholder 3"/>
          <p:cNvSpPr>
            <a:spLocks noGrp="1"/>
          </p:cNvSpPr>
          <p:nvPr>
            <p:ph type="sldNum" sz="quarter" idx="10"/>
          </p:nvPr>
        </p:nvSpPr>
        <p:spPr/>
        <p:txBody>
          <a:bodyPr/>
          <a:lstStyle/>
          <a:p>
            <a:fld id="{419BB75B-9A88-42A2-961E-48E030F1841D}" type="slidenum">
              <a:rPr lang="en-GB" smtClean="0"/>
              <a:pPr/>
              <a:t>26</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AC350B9-2001-433B-8480-6BEAC730C4F6}" type="datetimeFigureOut">
              <a:rPr lang="en-GB" smtClean="0"/>
              <a:pPr/>
              <a:t>31/10/2015</a:t>
            </a:fld>
            <a:endParaRPr lang="en-GB"/>
          </a:p>
        </p:txBody>
      </p:sp>
      <p:sp>
        <p:nvSpPr>
          <p:cNvPr id="2" name="Footer Placeholder 1"/>
          <p:cNvSpPr>
            <a:spLocks noGrp="1"/>
          </p:cNvSpPr>
          <p:nvPr>
            <p:ph type="ftr" sz="quarter" idx="11"/>
          </p:nvPr>
        </p:nvSpPr>
        <p:spPr/>
        <p:txBody>
          <a:bodyPr/>
          <a:lstStyle/>
          <a:p>
            <a:endParaRPr lang="en-GB"/>
          </a:p>
        </p:txBody>
      </p:sp>
      <p:sp>
        <p:nvSpPr>
          <p:cNvPr id="15" name="Slide Number Placeholder 14"/>
          <p:cNvSpPr>
            <a:spLocks noGrp="1"/>
          </p:cNvSpPr>
          <p:nvPr>
            <p:ph type="sldNum" sz="quarter" idx="12"/>
          </p:nvPr>
        </p:nvSpPr>
        <p:spPr>
          <a:xfrm>
            <a:off x="8229600" y="6473952"/>
            <a:ext cx="758952" cy="246888"/>
          </a:xfrm>
        </p:spPr>
        <p:txBody>
          <a:bodyPr/>
          <a:lstStyle/>
          <a:p>
            <a:fld id="{CB356C4D-451A-4DA7-82A5-060037FF6636}"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AC350B9-2001-433B-8480-6BEAC730C4F6}" type="datetimeFigureOut">
              <a:rPr lang="en-GB" smtClean="0"/>
              <a:pPr/>
              <a:t>31/10/2015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356C4D-451A-4DA7-82A5-060037FF6636}"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AC350B9-2001-433B-8480-6BEAC730C4F6}" type="datetimeFigureOut">
              <a:rPr lang="en-GB" smtClean="0"/>
              <a:pPr/>
              <a:t>31/10/2015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356C4D-451A-4DA7-82A5-060037FF6636}"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AC350B9-2001-433B-8480-6BEAC730C4F6}" type="datetimeFigureOut">
              <a:rPr lang="en-GB" smtClean="0"/>
              <a:pPr/>
              <a:t>31/10/2015</a:t>
            </a:fld>
            <a:endParaRPr lang="en-GB"/>
          </a:p>
        </p:txBody>
      </p:sp>
      <p:sp>
        <p:nvSpPr>
          <p:cNvPr id="19" name="Footer Placeholder 18"/>
          <p:cNvSpPr>
            <a:spLocks noGrp="1"/>
          </p:cNvSpPr>
          <p:nvPr>
            <p:ph type="ftr" sz="quarter" idx="11"/>
          </p:nvPr>
        </p:nvSpPr>
        <p:spPr>
          <a:xfrm>
            <a:off x="3581400" y="76200"/>
            <a:ext cx="2895600" cy="288925"/>
          </a:xfrm>
        </p:spPr>
        <p:txBody>
          <a:bodyPr/>
          <a:lstStyle/>
          <a:p>
            <a:endParaRPr lang="en-GB"/>
          </a:p>
        </p:txBody>
      </p:sp>
      <p:sp>
        <p:nvSpPr>
          <p:cNvPr id="16" name="Slide Number Placeholder 15"/>
          <p:cNvSpPr>
            <a:spLocks noGrp="1"/>
          </p:cNvSpPr>
          <p:nvPr>
            <p:ph type="sldNum" sz="quarter" idx="12"/>
          </p:nvPr>
        </p:nvSpPr>
        <p:spPr>
          <a:xfrm>
            <a:off x="8229600" y="6473952"/>
            <a:ext cx="758952" cy="246888"/>
          </a:xfrm>
        </p:spPr>
        <p:txBody>
          <a:bodyPr/>
          <a:lstStyle/>
          <a:p>
            <a:fld id="{CB356C4D-451A-4DA7-82A5-060037FF6636}"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AC350B9-2001-433B-8480-6BEAC730C4F6}" type="datetimeFigureOut">
              <a:rPr lang="en-GB" smtClean="0"/>
              <a:pPr/>
              <a:t>31/10/2015</a:t>
            </a:fld>
            <a:endParaRPr lang="en-GB"/>
          </a:p>
        </p:txBody>
      </p:sp>
      <p:sp>
        <p:nvSpPr>
          <p:cNvPr id="11" name="Footer Placeholder 10"/>
          <p:cNvSpPr>
            <a:spLocks noGrp="1"/>
          </p:cNvSpPr>
          <p:nvPr>
            <p:ph type="ftr" sz="quarter" idx="11"/>
          </p:nvPr>
        </p:nvSpPr>
        <p:spPr/>
        <p:txBody>
          <a:bodyPr/>
          <a:lstStyle/>
          <a:p>
            <a:endParaRPr lang="en-GB"/>
          </a:p>
        </p:txBody>
      </p:sp>
      <p:sp>
        <p:nvSpPr>
          <p:cNvPr id="16" name="Slide Number Placeholder 15"/>
          <p:cNvSpPr>
            <a:spLocks noGrp="1"/>
          </p:cNvSpPr>
          <p:nvPr>
            <p:ph type="sldNum" sz="quarter" idx="12"/>
          </p:nvPr>
        </p:nvSpPr>
        <p:spPr/>
        <p:txBody>
          <a:bodyPr/>
          <a:lstStyle/>
          <a:p>
            <a:fld id="{CB356C4D-451A-4DA7-82A5-060037FF6636}" type="slidenum">
              <a:rPr lang="en-GB" smtClean="0"/>
              <a:pPr/>
              <a:t>‹#›</a:t>
            </a:fld>
            <a:endParaRPr lang="en-GB"/>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AC350B9-2001-433B-8480-6BEAC730C4F6}" type="datetimeFigureOut">
              <a:rPr lang="en-GB" smtClean="0"/>
              <a:pPr/>
              <a:t>31/10/2015</a:t>
            </a:fld>
            <a:endParaRPr lang="en-GB"/>
          </a:p>
        </p:txBody>
      </p:sp>
      <p:sp>
        <p:nvSpPr>
          <p:cNvPr id="10" name="Footer Placeholder 9"/>
          <p:cNvSpPr>
            <a:spLocks noGrp="1"/>
          </p:cNvSpPr>
          <p:nvPr>
            <p:ph type="ftr" sz="quarter" idx="11"/>
          </p:nvPr>
        </p:nvSpPr>
        <p:spPr/>
        <p:txBody>
          <a:bodyPr/>
          <a:lstStyle/>
          <a:p>
            <a:endParaRPr lang="en-GB"/>
          </a:p>
        </p:txBody>
      </p:sp>
      <p:sp>
        <p:nvSpPr>
          <p:cNvPr id="31" name="Slide Number Placeholder 30"/>
          <p:cNvSpPr>
            <a:spLocks noGrp="1"/>
          </p:cNvSpPr>
          <p:nvPr>
            <p:ph type="sldNum" sz="quarter" idx="12"/>
          </p:nvPr>
        </p:nvSpPr>
        <p:spPr/>
        <p:txBody>
          <a:bodyPr/>
          <a:lstStyle/>
          <a:p>
            <a:fld id="{CB356C4D-451A-4DA7-82A5-060037FF6636}"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AC350B9-2001-433B-8480-6BEAC730C4F6}" type="datetimeFigureOut">
              <a:rPr lang="en-GB" smtClean="0"/>
              <a:pPr/>
              <a:t>31/10/2015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229600" y="6477000"/>
            <a:ext cx="762000" cy="246888"/>
          </a:xfrm>
        </p:spPr>
        <p:txBody>
          <a:bodyPr/>
          <a:lstStyle/>
          <a:p>
            <a:fld id="{CB356C4D-451A-4DA7-82A5-060037FF6636}" type="slidenum">
              <a:rPr lang="en-GB" smtClean="0"/>
              <a:pPr/>
              <a:t>‹#›</a:t>
            </a:fld>
            <a:endParaRPr lang="en-GB"/>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AC350B9-2001-433B-8480-6BEAC730C4F6}" type="datetimeFigureOut">
              <a:rPr lang="en-GB" smtClean="0"/>
              <a:pPr/>
              <a:t>31/10/2015</a:t>
            </a:fld>
            <a:endParaRPr lang="en-GB"/>
          </a:p>
        </p:txBody>
      </p:sp>
      <p:sp>
        <p:nvSpPr>
          <p:cNvPr id="21" name="Footer Placeholder 20"/>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356C4D-451A-4DA7-82A5-060037FF6636}"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AC350B9-2001-433B-8480-6BEAC730C4F6}" type="datetimeFigureOut">
              <a:rPr lang="en-GB" smtClean="0"/>
              <a:pPr/>
              <a:t>31/10/2015</a:t>
            </a:fld>
            <a:endParaRPr lang="en-GB"/>
          </a:p>
        </p:txBody>
      </p:sp>
      <p:sp>
        <p:nvSpPr>
          <p:cNvPr id="24" name="Footer Placeholder 23"/>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356C4D-451A-4DA7-82A5-060037FF6636}"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AC350B9-2001-433B-8480-6BEAC730C4F6}" type="datetimeFigureOut">
              <a:rPr lang="en-GB" smtClean="0"/>
              <a:pPr/>
              <a:t>31/10/2015</a:t>
            </a:fld>
            <a:endParaRPr lang="en-GB"/>
          </a:p>
        </p:txBody>
      </p:sp>
      <p:sp>
        <p:nvSpPr>
          <p:cNvPr id="29" name="Footer Placeholder 28"/>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356C4D-451A-4DA7-82A5-060037FF6636}"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AC350B9-2001-433B-8480-6BEAC730C4F6}" type="datetimeFigureOut">
              <a:rPr lang="en-GB" smtClean="0"/>
              <a:pPr/>
              <a:t>31/10/2015</a:t>
            </a:fld>
            <a:endParaRPr lang="en-GB"/>
          </a:p>
        </p:txBody>
      </p:sp>
      <p:sp>
        <p:nvSpPr>
          <p:cNvPr id="5" name="Footer Placeholder 4"/>
          <p:cNvSpPr>
            <a:spLocks noGrp="1"/>
          </p:cNvSpPr>
          <p:nvPr>
            <p:ph type="ftr" sz="quarter" idx="11"/>
          </p:nvPr>
        </p:nvSpPr>
        <p:spPr/>
        <p:txBody>
          <a:bodyPr/>
          <a:lstStyle/>
          <a:p>
            <a:endParaRPr lang="en-GB"/>
          </a:p>
        </p:txBody>
      </p:sp>
      <p:sp>
        <p:nvSpPr>
          <p:cNvPr id="31" name="Slide Number Placeholder 30"/>
          <p:cNvSpPr>
            <a:spLocks noGrp="1"/>
          </p:cNvSpPr>
          <p:nvPr>
            <p:ph type="sldNum" sz="quarter" idx="12"/>
          </p:nvPr>
        </p:nvSpPr>
        <p:spPr/>
        <p:txBody>
          <a:bodyPr/>
          <a:lstStyle/>
          <a:p>
            <a:fld id="{CB356C4D-451A-4DA7-82A5-060037FF6636}" type="slidenum">
              <a:rPr lang="en-GB" smtClean="0"/>
              <a:pPr/>
              <a:t>‹#›</a:t>
            </a:fld>
            <a:endParaRPr lang="en-GB"/>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AC350B9-2001-433B-8480-6BEAC730C4F6}" type="datetimeFigureOut">
              <a:rPr lang="en-GB" smtClean="0"/>
              <a:pPr/>
              <a:t>31/10/2015</a:t>
            </a:fld>
            <a:endParaRPr lang="en-GB"/>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GB"/>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CB356C4D-451A-4DA7-82A5-060037FF6636}" type="slidenum">
              <a:rPr lang="en-GB" smtClean="0"/>
              <a:pPr/>
              <a:t>‹#›</a:t>
            </a:fld>
            <a:endParaRPr lang="en-GB"/>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4057" r:id="rId1"/>
    <p:sldLayoutId id="2147484058" r:id="rId2"/>
    <p:sldLayoutId id="2147484059" r:id="rId3"/>
    <p:sldLayoutId id="2147484060" r:id="rId4"/>
    <p:sldLayoutId id="2147484061" r:id="rId5"/>
    <p:sldLayoutId id="2147484062" r:id="rId6"/>
    <p:sldLayoutId id="2147484063" r:id="rId7"/>
    <p:sldLayoutId id="2147484064" r:id="rId8"/>
    <p:sldLayoutId id="2147484065" r:id="rId9"/>
    <p:sldLayoutId id="2147484066" r:id="rId10"/>
    <p:sldLayoutId id="2147484067"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4.bin"/></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8.wmf"/></Relationships>
</file>

<file path=ppt/slides/_rels/slide2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vimeo.com/45986110"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95536" y="4725144"/>
            <a:ext cx="8458200" cy="1222375"/>
          </a:xfrm>
        </p:spPr>
        <p:txBody>
          <a:bodyPr>
            <a:normAutofit/>
          </a:bodyPr>
          <a:lstStyle/>
          <a:p>
            <a:r>
              <a:rPr lang="en-GB" dirty="0" smtClean="0"/>
              <a:t/>
            </a:r>
            <a:br>
              <a:rPr lang="en-GB" dirty="0" smtClean="0"/>
            </a:br>
            <a:r>
              <a:rPr lang="en-GB" dirty="0" smtClean="0"/>
              <a:t>lurking algebra</a:t>
            </a:r>
            <a:endParaRPr lang="en-GB" dirty="0"/>
          </a:p>
        </p:txBody>
      </p:sp>
      <p:sp>
        <p:nvSpPr>
          <p:cNvPr id="5" name="Subtitle 4"/>
          <p:cNvSpPr>
            <a:spLocks noGrp="1"/>
          </p:cNvSpPr>
          <p:nvPr>
            <p:ph type="subTitle" idx="1"/>
          </p:nvPr>
        </p:nvSpPr>
        <p:spPr>
          <a:xfrm>
            <a:off x="395536" y="3645024"/>
            <a:ext cx="8458200" cy="914400"/>
          </a:xfrm>
        </p:spPr>
        <p:txBody>
          <a:bodyPr>
            <a:normAutofit/>
          </a:bodyPr>
          <a:lstStyle/>
          <a:p>
            <a:r>
              <a:rPr lang="en-GB" dirty="0" smtClean="0"/>
              <a:t>Anne Watson</a:t>
            </a:r>
          </a:p>
          <a:p>
            <a:r>
              <a:rPr lang="en-GB" dirty="0" smtClean="0"/>
              <a:t>Winchester 2014</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dirty="0" smtClean="0"/>
              <a:t>Your immediate thoughts and concerns?</a:t>
            </a:r>
            <a:endParaRPr lang="en-GB" dirty="0"/>
          </a:p>
        </p:txBody>
      </p:sp>
      <p:sp>
        <p:nvSpPr>
          <p:cNvPr id="5" name="Content Placeholder 4"/>
          <p:cNvSpPr>
            <a:spLocks noGrp="1"/>
          </p:cNvSpPr>
          <p:nvPr>
            <p:ph sz="half" idx="1"/>
          </p:nvPr>
        </p:nvSpPr>
        <p:spPr>
          <a:xfrm>
            <a:off x="179512" y="1412776"/>
            <a:ext cx="4320480" cy="5184576"/>
          </a:xfrm>
        </p:spPr>
        <p:txBody>
          <a:bodyPr>
            <a:normAutofit fontScale="85000" lnSpcReduction="20000"/>
          </a:bodyPr>
          <a:lstStyle/>
          <a:p>
            <a:pPr>
              <a:buNone/>
            </a:pPr>
            <a:r>
              <a:rPr lang="en-GB" b="1" dirty="0" smtClean="0"/>
              <a:t>Programme of study:</a:t>
            </a:r>
          </a:p>
          <a:p>
            <a:r>
              <a:rPr lang="en-GB" dirty="0" smtClean="0"/>
              <a:t>use simple formulae </a:t>
            </a:r>
          </a:p>
          <a:p>
            <a:r>
              <a:rPr lang="en-GB" dirty="0" smtClean="0"/>
              <a:t>generate and describe linear number sequences</a:t>
            </a:r>
          </a:p>
          <a:p>
            <a:r>
              <a:rPr lang="en-GB" dirty="0" smtClean="0"/>
              <a:t>express missing number problems algebraically</a:t>
            </a:r>
          </a:p>
          <a:p>
            <a:r>
              <a:rPr lang="en-GB" dirty="0" smtClean="0"/>
              <a:t>find pairs of numbers that satisfy equations involving two unknowns.</a:t>
            </a:r>
          </a:p>
          <a:p>
            <a:r>
              <a:rPr lang="en-GB" dirty="0" smtClean="0"/>
              <a:t>enumerate possibilities of combinations of two variables</a:t>
            </a:r>
            <a:endParaRPr lang="en-GB" dirty="0"/>
          </a:p>
        </p:txBody>
      </p:sp>
      <p:sp>
        <p:nvSpPr>
          <p:cNvPr id="6" name="Content Placeholder 5"/>
          <p:cNvSpPr>
            <a:spLocks noGrp="1"/>
          </p:cNvSpPr>
          <p:nvPr>
            <p:ph sz="half" idx="2"/>
          </p:nvPr>
        </p:nvSpPr>
        <p:spPr>
          <a:xfrm>
            <a:off x="4499992" y="1412776"/>
            <a:ext cx="4415408" cy="5112568"/>
          </a:xfrm>
        </p:spPr>
        <p:txBody>
          <a:bodyPr>
            <a:normAutofit fontScale="85000" lnSpcReduction="20000"/>
          </a:bodyPr>
          <a:lstStyle/>
          <a:p>
            <a:pPr>
              <a:buNone/>
            </a:pPr>
            <a:r>
              <a:rPr lang="en-GB" b="1" dirty="0" smtClean="0"/>
              <a:t>Notes and guidance:</a:t>
            </a:r>
          </a:p>
          <a:p>
            <a:pPr marL="0" indent="0">
              <a:buNone/>
            </a:pPr>
            <a:r>
              <a:rPr lang="en-GB" dirty="0" smtClean="0"/>
              <a:t>Pupils should be introduced to the use of symbols and letters to represent variables and unknowns in mathematical </a:t>
            </a:r>
            <a:r>
              <a:rPr lang="en-GB" dirty="0" smtClean="0">
                <a:solidFill>
                  <a:srgbClr val="FF0000"/>
                </a:solidFill>
              </a:rPr>
              <a:t>situations that they already understand</a:t>
            </a:r>
            <a:r>
              <a:rPr lang="en-GB" dirty="0" smtClean="0"/>
              <a:t>, such as: </a:t>
            </a:r>
          </a:p>
          <a:p>
            <a:pPr lvl="1"/>
            <a:r>
              <a:rPr lang="en-GB" dirty="0" smtClean="0"/>
              <a:t>missing numbers, lengths, coordinates and angles</a:t>
            </a:r>
          </a:p>
          <a:p>
            <a:pPr lvl="1"/>
            <a:r>
              <a:rPr lang="en-GB" dirty="0" smtClean="0"/>
              <a:t>formulae in mathematics and science</a:t>
            </a:r>
          </a:p>
          <a:p>
            <a:pPr lvl="1"/>
            <a:r>
              <a:rPr lang="en-GB" dirty="0" smtClean="0"/>
              <a:t>arithmetical rules (e.g. </a:t>
            </a:r>
            <a:r>
              <a:rPr lang="en-GB" dirty="0" err="1" smtClean="0"/>
              <a:t>a+b</a:t>
            </a:r>
            <a:r>
              <a:rPr lang="en-GB" dirty="0" smtClean="0"/>
              <a:t>=</a:t>
            </a:r>
            <a:r>
              <a:rPr lang="en-GB" dirty="0" err="1" smtClean="0"/>
              <a:t>b+a</a:t>
            </a:r>
            <a:r>
              <a:rPr lang="en-GB" dirty="0" smtClean="0"/>
              <a:t>)</a:t>
            </a:r>
          </a:p>
          <a:p>
            <a:pPr lvl="1"/>
            <a:r>
              <a:rPr lang="en-GB" dirty="0" smtClean="0"/>
              <a:t>generalisations of number patterns</a:t>
            </a:r>
          </a:p>
          <a:p>
            <a:pPr lvl="1"/>
            <a:r>
              <a:rPr lang="en-GB" dirty="0" smtClean="0"/>
              <a:t>number puzzles (e.g. what two numbers can add up to). </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My thoughts/concerns</a:t>
            </a:r>
            <a:endParaRPr lang="en-GB" dirty="0"/>
          </a:p>
        </p:txBody>
      </p:sp>
      <p:sp>
        <p:nvSpPr>
          <p:cNvPr id="3" name="Content Placeholder 2"/>
          <p:cNvSpPr>
            <a:spLocks noGrp="1"/>
          </p:cNvSpPr>
          <p:nvPr>
            <p:ph idx="1"/>
          </p:nvPr>
        </p:nvSpPr>
        <p:spPr>
          <a:xfrm>
            <a:off x="304800" y="1554162"/>
            <a:ext cx="8686800" cy="4899174"/>
          </a:xfrm>
        </p:spPr>
        <p:txBody>
          <a:bodyPr>
            <a:normAutofit fontScale="92500"/>
          </a:bodyPr>
          <a:lstStyle/>
          <a:p>
            <a:r>
              <a:rPr lang="en-GB" b="1" dirty="0" smtClean="0"/>
              <a:t>How can this build on what children already know?</a:t>
            </a:r>
          </a:p>
          <a:p>
            <a:pPr lvl="1"/>
            <a:r>
              <a:rPr lang="en-GB" b="1" dirty="0" smtClean="0"/>
              <a:t>missing number problems</a:t>
            </a:r>
          </a:p>
          <a:p>
            <a:pPr lvl="1"/>
            <a:r>
              <a:rPr lang="en-GB" b="1" dirty="0" smtClean="0"/>
              <a:t>simple formulae expressed in words</a:t>
            </a:r>
          </a:p>
          <a:p>
            <a:pPr lvl="1"/>
            <a:r>
              <a:rPr lang="en-GB" b="1" dirty="0" smtClean="0"/>
              <a:t>linear number sequences</a:t>
            </a:r>
          </a:p>
          <a:p>
            <a:pPr lvl="1"/>
            <a:r>
              <a:rPr lang="en-GB" b="1" dirty="0" smtClean="0"/>
              <a:t>number sentences involving two unknowns</a:t>
            </a:r>
          </a:p>
          <a:p>
            <a:pPr lvl="1"/>
            <a:r>
              <a:rPr lang="en-GB" b="1" dirty="0" smtClean="0"/>
              <a:t>combinations of two variables</a:t>
            </a:r>
          </a:p>
          <a:p>
            <a:endParaRPr lang="en-GB" b="1" dirty="0" smtClean="0"/>
          </a:p>
          <a:p>
            <a:r>
              <a:rPr lang="en-GB" b="1" dirty="0" smtClean="0"/>
              <a:t>What do you do already?  Year 6 is too late!</a:t>
            </a:r>
          </a:p>
          <a:p>
            <a:r>
              <a:rPr lang="en-GB" b="1" dirty="0" smtClean="0"/>
              <a:t>Or too early!</a:t>
            </a:r>
          </a:p>
          <a:p>
            <a:endParaRPr lang="en-GB" dirty="0" smtClean="0"/>
          </a:p>
          <a:p>
            <a:endParaRPr lang="en-GB"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dirty="0" smtClean="0"/>
              <a:t>Searching for hidden pre-algebra using the key ideas</a:t>
            </a:r>
            <a:endParaRPr lang="en-GB" dirty="0"/>
          </a:p>
        </p:txBody>
      </p:sp>
      <p:sp>
        <p:nvSpPr>
          <p:cNvPr id="5" name="Content Placeholder 4"/>
          <p:cNvSpPr>
            <a:spLocks noGrp="1"/>
          </p:cNvSpPr>
          <p:nvPr>
            <p:ph idx="1"/>
          </p:nvPr>
        </p:nvSpPr>
        <p:spPr>
          <a:xfrm>
            <a:off x="323528" y="1700808"/>
            <a:ext cx="8229600" cy="4669979"/>
          </a:xfrm>
        </p:spPr>
        <p:txBody>
          <a:bodyPr>
            <a:normAutofit/>
          </a:bodyPr>
          <a:lstStyle/>
          <a:p>
            <a:pPr lvl="0"/>
            <a:r>
              <a:rPr lang="en-GB" dirty="0" smtClean="0"/>
              <a:t>Generalise relationships</a:t>
            </a:r>
          </a:p>
          <a:p>
            <a:pPr lvl="0"/>
            <a:r>
              <a:rPr lang="en-GB" dirty="0" smtClean="0"/>
              <a:t>Equivalent expressions</a:t>
            </a:r>
          </a:p>
          <a:p>
            <a:pPr lvl="0"/>
            <a:r>
              <a:rPr lang="en-GB" dirty="0" smtClean="0"/>
              <a:t>Solve equations</a:t>
            </a:r>
          </a:p>
          <a:p>
            <a:pPr lvl="0"/>
            <a:r>
              <a:rPr lang="en-GB" dirty="0" smtClean="0"/>
              <a:t>Express situations</a:t>
            </a:r>
          </a:p>
          <a:p>
            <a:pPr lvl="0"/>
            <a:r>
              <a:rPr lang="en-GB" dirty="0" smtClean="0"/>
              <a:t>Relate representations</a:t>
            </a:r>
          </a:p>
          <a:p>
            <a:r>
              <a:rPr lang="en-GB" dirty="0" smtClean="0"/>
              <a:t>New from old</a:t>
            </a:r>
          </a:p>
          <a:p>
            <a:r>
              <a:rPr lang="en-GB" dirty="0" smtClean="0"/>
              <a:t>Notation</a:t>
            </a:r>
          </a:p>
          <a:p>
            <a:pPr lvl="0"/>
            <a:endParaRPr lang="en-GB"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Searching for hidden algebra in the primary draft curriculum, yrs 1-2</a:t>
            </a:r>
            <a:endParaRPr lang="en-GB" dirty="0"/>
          </a:p>
        </p:txBody>
      </p:sp>
      <p:sp>
        <p:nvSpPr>
          <p:cNvPr id="3" name="Content Placeholder 2"/>
          <p:cNvSpPr>
            <a:spLocks noGrp="1"/>
          </p:cNvSpPr>
          <p:nvPr>
            <p:ph idx="1"/>
          </p:nvPr>
        </p:nvSpPr>
        <p:spPr/>
        <p:txBody>
          <a:bodyPr>
            <a:normAutofit fontScale="77500" lnSpcReduction="20000"/>
          </a:bodyPr>
          <a:lstStyle/>
          <a:p>
            <a:r>
              <a:rPr lang="en-GB" b="1" dirty="0" smtClean="0"/>
              <a:t>Year 1</a:t>
            </a:r>
          </a:p>
          <a:p>
            <a:r>
              <a:rPr lang="en-GB" b="1" dirty="0" smtClean="0"/>
              <a:t>counting as enumerating objects</a:t>
            </a:r>
          </a:p>
          <a:p>
            <a:r>
              <a:rPr lang="en-GB" b="1" dirty="0" smtClean="0"/>
              <a:t>patterns in the number system</a:t>
            </a:r>
          </a:p>
          <a:p>
            <a:r>
              <a:rPr lang="en-GB" b="1" dirty="0" smtClean="0"/>
              <a:t>repeating patterns </a:t>
            </a:r>
          </a:p>
          <a:p>
            <a:r>
              <a:rPr lang="en-GB" b="1" dirty="0" smtClean="0"/>
              <a:t>number bonds in several forms</a:t>
            </a:r>
          </a:p>
          <a:p>
            <a:r>
              <a:rPr lang="en-GB" b="1" dirty="0" smtClean="0"/>
              <a:t>add or subtract zero. </a:t>
            </a:r>
          </a:p>
          <a:p>
            <a:pPr>
              <a:buNone/>
            </a:pPr>
            <a:endParaRPr lang="en-GB" b="1" dirty="0" smtClean="0"/>
          </a:p>
          <a:p>
            <a:r>
              <a:rPr lang="en-GB" b="1" dirty="0" smtClean="0"/>
              <a:t>Year 2</a:t>
            </a:r>
          </a:p>
          <a:p>
            <a:r>
              <a:rPr lang="en-GB" b="1" dirty="0" smtClean="0"/>
              <a:t>add to check subtraction (inverse)</a:t>
            </a:r>
          </a:p>
          <a:p>
            <a:r>
              <a:rPr lang="en-GB" b="1" dirty="0" smtClean="0"/>
              <a:t>add numbers in a different order (</a:t>
            </a:r>
            <a:r>
              <a:rPr lang="en-GB" b="1" dirty="0" err="1" smtClean="0"/>
              <a:t>associativity</a:t>
            </a:r>
            <a:r>
              <a:rPr lang="en-GB" b="1" dirty="0" smtClean="0"/>
              <a:t>)</a:t>
            </a:r>
          </a:p>
          <a:p>
            <a:r>
              <a:rPr lang="en-GB" b="1" dirty="0" smtClean="0"/>
              <a:t>inverse relations to develop multiplicative reasoning</a:t>
            </a:r>
          </a:p>
          <a:p>
            <a:pPr>
              <a:buNone/>
            </a:pPr>
            <a:endParaRPr lang="en-GB" dirty="0" smtClean="0"/>
          </a:p>
          <a:p>
            <a:pPr>
              <a:buNone/>
            </a:pPr>
            <a:endParaRPr lang="en-GB" dirty="0"/>
          </a:p>
        </p:txBody>
      </p:sp>
      <p:sp>
        <p:nvSpPr>
          <p:cNvPr id="4" name="TextBox 3"/>
          <p:cNvSpPr txBox="1"/>
          <p:nvPr/>
        </p:nvSpPr>
        <p:spPr>
          <a:xfrm>
            <a:off x="6444208" y="1844824"/>
            <a:ext cx="2016224" cy="2523768"/>
          </a:xfrm>
          <a:prstGeom prst="rect">
            <a:avLst/>
          </a:prstGeom>
          <a:solidFill>
            <a:schemeClr val="bg1"/>
          </a:solidFill>
        </p:spPr>
        <p:txBody>
          <a:bodyPr wrap="square" rtlCol="0">
            <a:spAutoFit/>
          </a:bodyPr>
          <a:lstStyle/>
          <a:p>
            <a:pPr lvl="0"/>
            <a:r>
              <a:rPr lang="en-GB" sz="2000" dirty="0" smtClean="0"/>
              <a:t>Generalise</a:t>
            </a:r>
          </a:p>
          <a:p>
            <a:pPr lvl="0"/>
            <a:r>
              <a:rPr lang="en-GB" sz="2000" dirty="0" smtClean="0"/>
              <a:t>Equivalence</a:t>
            </a:r>
          </a:p>
          <a:p>
            <a:pPr lvl="0"/>
            <a:r>
              <a:rPr lang="en-GB" sz="2000" dirty="0" smtClean="0"/>
              <a:t>Solve</a:t>
            </a:r>
          </a:p>
          <a:p>
            <a:pPr lvl="0"/>
            <a:r>
              <a:rPr lang="en-GB" sz="2000" dirty="0" smtClean="0"/>
              <a:t>Express</a:t>
            </a:r>
          </a:p>
          <a:p>
            <a:pPr lvl="0"/>
            <a:r>
              <a:rPr lang="en-GB" sz="2000" dirty="0" smtClean="0"/>
              <a:t>Representations</a:t>
            </a:r>
          </a:p>
          <a:p>
            <a:r>
              <a:rPr lang="en-GB" sz="2000" dirty="0" smtClean="0"/>
              <a:t>New from old</a:t>
            </a:r>
          </a:p>
          <a:p>
            <a:r>
              <a:rPr lang="en-GB" sz="2000" dirty="0" smtClean="0"/>
              <a:t>Notation</a:t>
            </a:r>
          </a:p>
          <a:p>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enumeration</a:t>
            </a:r>
            <a:endParaRPr lang="en-GB" dirty="0"/>
          </a:p>
        </p:txBody>
      </p:sp>
      <p:sp>
        <p:nvSpPr>
          <p:cNvPr id="3" name="Content Placeholder 2"/>
          <p:cNvSpPr>
            <a:spLocks noGrp="1"/>
          </p:cNvSpPr>
          <p:nvPr>
            <p:ph idx="1"/>
          </p:nvPr>
        </p:nvSpPr>
        <p:spPr/>
        <p:txBody>
          <a:bodyPr/>
          <a:lstStyle/>
          <a:p>
            <a:r>
              <a:rPr lang="en-GB" dirty="0" smtClean="0"/>
              <a:t>12 = 3 lots of 4</a:t>
            </a:r>
          </a:p>
          <a:p>
            <a:r>
              <a:rPr lang="en-GB" dirty="0" smtClean="0"/>
              <a:t>12 = 4 lots of 3</a:t>
            </a:r>
          </a:p>
          <a:p>
            <a:r>
              <a:rPr lang="en-GB" dirty="0" smtClean="0"/>
              <a:t>12 = two groups of 6</a:t>
            </a:r>
          </a:p>
          <a:p>
            <a:r>
              <a:rPr lang="en-GB" dirty="0" smtClean="0"/>
              <a:t>12 = 6 pairs</a:t>
            </a:r>
          </a:p>
          <a:p>
            <a:r>
              <a:rPr lang="en-GB" dirty="0" smtClean="0"/>
              <a:t>12 = 2 lots of 5 plus two extra</a:t>
            </a:r>
          </a:p>
          <a:p>
            <a:r>
              <a:rPr lang="en-GB" dirty="0" smtClean="0"/>
              <a:t>c= </a:t>
            </a:r>
            <a:r>
              <a:rPr lang="en-GB" dirty="0" err="1" smtClean="0"/>
              <a:t>ab</a:t>
            </a:r>
            <a:r>
              <a:rPr lang="en-GB" dirty="0" smtClean="0"/>
              <a:t> = </a:t>
            </a:r>
            <a:r>
              <a:rPr lang="en-GB" dirty="0" err="1" smtClean="0"/>
              <a:t>ba</a:t>
            </a:r>
            <a:r>
              <a:rPr lang="en-GB" dirty="0" smtClean="0"/>
              <a:t> = 2(    ) = 2(    - 1) + 2 etc.</a:t>
            </a:r>
            <a:endParaRPr lang="en-GB" dirty="0"/>
          </a:p>
        </p:txBody>
      </p:sp>
      <p:graphicFrame>
        <p:nvGraphicFramePr>
          <p:cNvPr id="4" name="Object 3"/>
          <p:cNvGraphicFramePr>
            <a:graphicFrameLocks noChangeAspect="1"/>
          </p:cNvGraphicFramePr>
          <p:nvPr/>
        </p:nvGraphicFramePr>
        <p:xfrm>
          <a:off x="3683000" y="1905000"/>
          <a:ext cx="914400" cy="198438"/>
        </p:xfrm>
        <a:graphic>
          <a:graphicData uri="http://schemas.openxmlformats.org/presentationml/2006/ole">
            <p:oleObj spid="_x0000_s23554" name="Equation" r:id="rId3" imgW="914400" imgH="198720" progId="">
              <p:embed/>
            </p:oleObj>
          </a:graphicData>
        </a:graphic>
      </p:graphicFrame>
      <p:graphicFrame>
        <p:nvGraphicFramePr>
          <p:cNvPr id="23555" name="Object 3"/>
          <p:cNvGraphicFramePr>
            <a:graphicFrameLocks noChangeAspect="1"/>
          </p:cNvGraphicFramePr>
          <p:nvPr/>
        </p:nvGraphicFramePr>
        <p:xfrm>
          <a:off x="3347864" y="4293097"/>
          <a:ext cx="432048" cy="1008112"/>
        </p:xfrm>
        <a:graphic>
          <a:graphicData uri="http://schemas.openxmlformats.org/presentationml/2006/ole">
            <p:oleObj spid="_x0000_s23555" name="Equation" r:id="rId4" imgW="152280" imgH="393480" progId="">
              <p:embed/>
            </p:oleObj>
          </a:graphicData>
        </a:graphic>
      </p:graphicFrame>
      <p:graphicFrame>
        <p:nvGraphicFramePr>
          <p:cNvPr id="8" name="Object 7"/>
          <p:cNvGraphicFramePr>
            <a:graphicFrameLocks noChangeAspect="1"/>
          </p:cNvGraphicFramePr>
          <p:nvPr/>
        </p:nvGraphicFramePr>
        <p:xfrm>
          <a:off x="4644008" y="4293096"/>
          <a:ext cx="432048" cy="1008112"/>
        </p:xfrm>
        <a:graphic>
          <a:graphicData uri="http://schemas.openxmlformats.org/presentationml/2006/ole">
            <p:oleObj spid="_x0000_s23558" name="Equation" r:id="rId5" imgW="152280" imgH="393480" progId="">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355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404664"/>
            <a:ext cx="6768752" cy="646331"/>
          </a:xfrm>
          <a:prstGeom prst="rect">
            <a:avLst/>
          </a:prstGeom>
          <a:noFill/>
        </p:spPr>
        <p:txBody>
          <a:bodyPr wrap="square" rtlCol="0">
            <a:spAutoFit/>
          </a:bodyPr>
          <a:lstStyle/>
          <a:p>
            <a:r>
              <a:rPr lang="en-GB" sz="3600" b="1" cap="all" dirty="0" smtClean="0"/>
              <a:t>different kinds of pattern</a:t>
            </a:r>
            <a:endParaRPr lang="en-GB" sz="3600" b="1" cap="all" dirty="0"/>
          </a:p>
        </p:txBody>
      </p:sp>
      <p:grpSp>
        <p:nvGrpSpPr>
          <p:cNvPr id="19" name="Group 18"/>
          <p:cNvGrpSpPr/>
          <p:nvPr/>
        </p:nvGrpSpPr>
        <p:grpSpPr>
          <a:xfrm>
            <a:off x="179512" y="1772816"/>
            <a:ext cx="7272808" cy="576064"/>
            <a:chOff x="179512" y="1772816"/>
            <a:chExt cx="7272808" cy="576064"/>
          </a:xfrm>
        </p:grpSpPr>
        <p:sp>
          <p:nvSpPr>
            <p:cNvPr id="3" name="Rectangle 2"/>
            <p:cNvSpPr/>
            <p:nvPr/>
          </p:nvSpPr>
          <p:spPr>
            <a:xfrm>
              <a:off x="971600" y="1772816"/>
              <a:ext cx="64807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p:cNvSpPr/>
            <p:nvPr/>
          </p:nvSpPr>
          <p:spPr>
            <a:xfrm>
              <a:off x="1763688" y="1772816"/>
              <a:ext cx="64807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2555776" y="1772816"/>
              <a:ext cx="648072" cy="57606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3419872" y="1772816"/>
              <a:ext cx="64807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4283968" y="1772816"/>
              <a:ext cx="64807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5148064" y="1772816"/>
              <a:ext cx="648072" cy="57606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p:nvSpPr>
          <p:spPr>
            <a:xfrm>
              <a:off x="6012160" y="1772816"/>
              <a:ext cx="64807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a:off x="179512" y="1772816"/>
              <a:ext cx="648072" cy="576064"/>
            </a:xfrm>
            <a:prstGeom prst="rect">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6804248" y="1772816"/>
              <a:ext cx="64807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3" name="TextBox 12"/>
          <p:cNvSpPr txBox="1"/>
          <p:nvPr/>
        </p:nvSpPr>
        <p:spPr>
          <a:xfrm>
            <a:off x="1331640" y="2564904"/>
            <a:ext cx="6408712" cy="461665"/>
          </a:xfrm>
          <a:prstGeom prst="rect">
            <a:avLst/>
          </a:prstGeom>
          <a:noFill/>
        </p:spPr>
        <p:txBody>
          <a:bodyPr wrap="square" rtlCol="0">
            <a:spAutoFit/>
          </a:bodyPr>
          <a:lstStyle/>
          <a:p>
            <a:r>
              <a:rPr lang="en-GB" sz="2400" b="1" dirty="0" smtClean="0"/>
              <a:t>a, b, b, a, b, b, ......            (3n+1)</a:t>
            </a:r>
            <a:r>
              <a:rPr lang="en-GB" sz="2400" b="1" dirty="0" err="1" smtClean="0"/>
              <a:t>th</a:t>
            </a:r>
            <a:r>
              <a:rPr lang="en-GB" sz="2400" b="1" dirty="0" smtClean="0"/>
              <a:t> square is red</a:t>
            </a:r>
            <a:endParaRPr lang="en-GB" sz="2400" b="1" dirty="0"/>
          </a:p>
        </p:txBody>
      </p:sp>
      <p:sp>
        <p:nvSpPr>
          <p:cNvPr id="14" name="TextBox 13"/>
          <p:cNvSpPr txBox="1"/>
          <p:nvPr/>
        </p:nvSpPr>
        <p:spPr>
          <a:xfrm>
            <a:off x="179512" y="1196752"/>
            <a:ext cx="2448272" cy="461665"/>
          </a:xfrm>
          <a:prstGeom prst="rect">
            <a:avLst/>
          </a:prstGeom>
          <a:noFill/>
        </p:spPr>
        <p:txBody>
          <a:bodyPr wrap="square" rtlCol="0">
            <a:spAutoFit/>
          </a:bodyPr>
          <a:lstStyle/>
          <a:p>
            <a:r>
              <a:rPr lang="en-GB" sz="2400" b="1" dirty="0" smtClean="0"/>
              <a:t>Repeating</a:t>
            </a:r>
            <a:endParaRPr lang="en-GB" sz="2400" b="1" dirty="0"/>
          </a:p>
        </p:txBody>
      </p:sp>
      <p:sp>
        <p:nvSpPr>
          <p:cNvPr id="15" name="TextBox 14"/>
          <p:cNvSpPr txBox="1"/>
          <p:nvPr/>
        </p:nvSpPr>
        <p:spPr>
          <a:xfrm>
            <a:off x="179512" y="3212976"/>
            <a:ext cx="4464496" cy="461665"/>
          </a:xfrm>
          <a:prstGeom prst="rect">
            <a:avLst/>
          </a:prstGeom>
          <a:noFill/>
        </p:spPr>
        <p:txBody>
          <a:bodyPr wrap="square" rtlCol="0">
            <a:spAutoFit/>
          </a:bodyPr>
          <a:lstStyle/>
          <a:p>
            <a:r>
              <a:rPr lang="en-GB" sz="2400" b="1" dirty="0" smtClean="0"/>
              <a:t>Continuing (arithmetic, linear ...)</a:t>
            </a:r>
            <a:endParaRPr lang="en-GB" sz="2400" b="1" dirty="0"/>
          </a:p>
        </p:txBody>
      </p:sp>
      <p:sp>
        <p:nvSpPr>
          <p:cNvPr id="17" name="TextBox 16"/>
          <p:cNvSpPr txBox="1"/>
          <p:nvPr/>
        </p:nvSpPr>
        <p:spPr>
          <a:xfrm>
            <a:off x="251520" y="4437112"/>
            <a:ext cx="2448272" cy="461665"/>
          </a:xfrm>
          <a:prstGeom prst="rect">
            <a:avLst/>
          </a:prstGeom>
          <a:noFill/>
        </p:spPr>
        <p:txBody>
          <a:bodyPr wrap="square" rtlCol="0">
            <a:spAutoFit/>
          </a:bodyPr>
          <a:lstStyle/>
          <a:p>
            <a:r>
              <a:rPr lang="en-GB" sz="2400" b="1" dirty="0" smtClean="0"/>
              <a:t>Spatial</a:t>
            </a:r>
            <a:endParaRPr lang="en-GB" sz="2400" b="1" dirty="0"/>
          </a:p>
        </p:txBody>
      </p:sp>
      <p:sp>
        <p:nvSpPr>
          <p:cNvPr id="18" name="TextBox 17"/>
          <p:cNvSpPr txBox="1"/>
          <p:nvPr/>
        </p:nvSpPr>
        <p:spPr>
          <a:xfrm>
            <a:off x="323528" y="3717032"/>
            <a:ext cx="7776864" cy="461665"/>
          </a:xfrm>
          <a:prstGeom prst="rect">
            <a:avLst/>
          </a:prstGeom>
          <a:noFill/>
        </p:spPr>
        <p:txBody>
          <a:bodyPr wrap="square" rtlCol="0">
            <a:spAutoFit/>
          </a:bodyPr>
          <a:lstStyle/>
          <a:p>
            <a:r>
              <a:rPr lang="en-GB" sz="2400" b="1" dirty="0" smtClean="0"/>
              <a:t>1, 4, 7, 10 ....                 (nth term is 3n+1) </a:t>
            </a:r>
            <a:endParaRPr lang="en-GB" sz="2400" b="1" dirty="0"/>
          </a:p>
        </p:txBody>
      </p:sp>
      <p:grpSp>
        <p:nvGrpSpPr>
          <p:cNvPr id="20" name="Group 19"/>
          <p:cNvGrpSpPr/>
          <p:nvPr/>
        </p:nvGrpSpPr>
        <p:grpSpPr>
          <a:xfrm>
            <a:off x="107504" y="4869160"/>
            <a:ext cx="7272808" cy="576064"/>
            <a:chOff x="179512" y="1772816"/>
            <a:chExt cx="7272808" cy="576064"/>
          </a:xfrm>
        </p:grpSpPr>
        <p:sp>
          <p:nvSpPr>
            <p:cNvPr id="21" name="Rectangle 20"/>
            <p:cNvSpPr/>
            <p:nvPr/>
          </p:nvSpPr>
          <p:spPr>
            <a:xfrm>
              <a:off x="971600" y="1772816"/>
              <a:ext cx="64807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p:cNvSpPr/>
            <p:nvPr/>
          </p:nvSpPr>
          <p:spPr>
            <a:xfrm>
              <a:off x="1763688" y="1772816"/>
              <a:ext cx="64807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p:cNvSpPr/>
            <p:nvPr/>
          </p:nvSpPr>
          <p:spPr>
            <a:xfrm>
              <a:off x="2555776" y="1772816"/>
              <a:ext cx="648072" cy="57606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p:cNvSpPr/>
            <p:nvPr/>
          </p:nvSpPr>
          <p:spPr>
            <a:xfrm>
              <a:off x="3419872" y="1772816"/>
              <a:ext cx="64807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p:cNvSpPr/>
            <p:nvPr/>
          </p:nvSpPr>
          <p:spPr>
            <a:xfrm>
              <a:off x="4283968" y="1772816"/>
              <a:ext cx="64807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p:cNvSpPr/>
            <p:nvPr/>
          </p:nvSpPr>
          <p:spPr>
            <a:xfrm>
              <a:off x="5148064" y="1772816"/>
              <a:ext cx="648072" cy="57606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ectangle 26"/>
            <p:cNvSpPr/>
            <p:nvPr/>
          </p:nvSpPr>
          <p:spPr>
            <a:xfrm>
              <a:off x="6012160" y="1772816"/>
              <a:ext cx="64807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ectangle 27"/>
            <p:cNvSpPr/>
            <p:nvPr/>
          </p:nvSpPr>
          <p:spPr>
            <a:xfrm>
              <a:off x="179512" y="1772816"/>
              <a:ext cx="648072" cy="576064"/>
            </a:xfrm>
            <a:prstGeom prst="rect">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Rectangle 28"/>
            <p:cNvSpPr/>
            <p:nvPr/>
          </p:nvSpPr>
          <p:spPr>
            <a:xfrm>
              <a:off x="6804248" y="1772816"/>
              <a:ext cx="64807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0" name="Group 29"/>
          <p:cNvGrpSpPr/>
          <p:nvPr/>
        </p:nvGrpSpPr>
        <p:grpSpPr>
          <a:xfrm>
            <a:off x="1763688" y="6165304"/>
            <a:ext cx="7272808" cy="576064"/>
            <a:chOff x="179512" y="1772816"/>
            <a:chExt cx="7272808" cy="576064"/>
          </a:xfrm>
        </p:grpSpPr>
        <p:sp>
          <p:nvSpPr>
            <p:cNvPr id="31" name="Rectangle 30"/>
            <p:cNvSpPr/>
            <p:nvPr/>
          </p:nvSpPr>
          <p:spPr>
            <a:xfrm>
              <a:off x="971600" y="1772816"/>
              <a:ext cx="64807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Rectangle 31"/>
            <p:cNvSpPr/>
            <p:nvPr/>
          </p:nvSpPr>
          <p:spPr>
            <a:xfrm>
              <a:off x="1763688" y="1772816"/>
              <a:ext cx="64807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Rectangle 32"/>
            <p:cNvSpPr/>
            <p:nvPr/>
          </p:nvSpPr>
          <p:spPr>
            <a:xfrm>
              <a:off x="2555776" y="1772816"/>
              <a:ext cx="648072" cy="57606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ectangle 33"/>
            <p:cNvSpPr/>
            <p:nvPr/>
          </p:nvSpPr>
          <p:spPr>
            <a:xfrm>
              <a:off x="3419872" y="1772816"/>
              <a:ext cx="64807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Rectangle 34"/>
            <p:cNvSpPr/>
            <p:nvPr/>
          </p:nvSpPr>
          <p:spPr>
            <a:xfrm>
              <a:off x="4283968" y="1772816"/>
              <a:ext cx="64807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Rectangle 35"/>
            <p:cNvSpPr/>
            <p:nvPr/>
          </p:nvSpPr>
          <p:spPr>
            <a:xfrm>
              <a:off x="5148064" y="1772816"/>
              <a:ext cx="648072" cy="57606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Rectangle 36"/>
            <p:cNvSpPr/>
            <p:nvPr/>
          </p:nvSpPr>
          <p:spPr>
            <a:xfrm>
              <a:off x="6012160" y="1772816"/>
              <a:ext cx="64807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Rectangle 37"/>
            <p:cNvSpPr/>
            <p:nvPr/>
          </p:nvSpPr>
          <p:spPr>
            <a:xfrm>
              <a:off x="179512" y="1772816"/>
              <a:ext cx="648072" cy="576064"/>
            </a:xfrm>
            <a:prstGeom prst="rect">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Rectangle 38"/>
            <p:cNvSpPr/>
            <p:nvPr/>
          </p:nvSpPr>
          <p:spPr>
            <a:xfrm>
              <a:off x="6804248" y="1772816"/>
              <a:ext cx="64807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40" name="Group 39"/>
          <p:cNvGrpSpPr/>
          <p:nvPr/>
        </p:nvGrpSpPr>
        <p:grpSpPr>
          <a:xfrm>
            <a:off x="971600" y="5517232"/>
            <a:ext cx="7272808" cy="576064"/>
            <a:chOff x="179512" y="1772816"/>
            <a:chExt cx="7272808" cy="576064"/>
          </a:xfrm>
        </p:grpSpPr>
        <p:sp>
          <p:nvSpPr>
            <p:cNvPr id="41" name="Rectangle 40"/>
            <p:cNvSpPr/>
            <p:nvPr/>
          </p:nvSpPr>
          <p:spPr>
            <a:xfrm>
              <a:off x="971600" y="1772816"/>
              <a:ext cx="64807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Rectangle 41"/>
            <p:cNvSpPr/>
            <p:nvPr/>
          </p:nvSpPr>
          <p:spPr>
            <a:xfrm>
              <a:off x="1763688" y="1772816"/>
              <a:ext cx="64807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Rectangle 42"/>
            <p:cNvSpPr/>
            <p:nvPr/>
          </p:nvSpPr>
          <p:spPr>
            <a:xfrm>
              <a:off x="2555776" y="1772816"/>
              <a:ext cx="648072" cy="57606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Rectangle 43"/>
            <p:cNvSpPr/>
            <p:nvPr/>
          </p:nvSpPr>
          <p:spPr>
            <a:xfrm>
              <a:off x="3419872" y="1772816"/>
              <a:ext cx="64807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Rectangle 44"/>
            <p:cNvSpPr/>
            <p:nvPr/>
          </p:nvSpPr>
          <p:spPr>
            <a:xfrm>
              <a:off x="4283968" y="1772816"/>
              <a:ext cx="64807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Rectangle 45"/>
            <p:cNvSpPr/>
            <p:nvPr/>
          </p:nvSpPr>
          <p:spPr>
            <a:xfrm>
              <a:off x="5148064" y="1772816"/>
              <a:ext cx="648072" cy="57606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Rectangle 46"/>
            <p:cNvSpPr/>
            <p:nvPr/>
          </p:nvSpPr>
          <p:spPr>
            <a:xfrm>
              <a:off x="6012160" y="1772816"/>
              <a:ext cx="64807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Rectangle 47"/>
            <p:cNvSpPr/>
            <p:nvPr/>
          </p:nvSpPr>
          <p:spPr>
            <a:xfrm>
              <a:off x="179512" y="1772816"/>
              <a:ext cx="648072" cy="576064"/>
            </a:xfrm>
            <a:prstGeom prst="rect">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Rectangle 48"/>
            <p:cNvSpPr/>
            <p:nvPr/>
          </p:nvSpPr>
          <p:spPr>
            <a:xfrm>
              <a:off x="6804248" y="1772816"/>
              <a:ext cx="64807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0"/>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0"/>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7" grpId="0"/>
      <p:bldP spid="1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GB" smtClean="0"/>
              <a:t>Additive reasoning </a:t>
            </a:r>
            <a:endParaRPr lang="en-US" smtClean="0"/>
          </a:p>
        </p:txBody>
      </p:sp>
      <p:sp>
        <p:nvSpPr>
          <p:cNvPr id="13315" name="Content Placeholder 8"/>
          <p:cNvSpPr>
            <a:spLocks noGrp="1"/>
          </p:cNvSpPr>
          <p:nvPr>
            <p:ph idx="1"/>
          </p:nvPr>
        </p:nvSpPr>
        <p:spPr/>
        <p:txBody>
          <a:bodyPr/>
          <a:lstStyle/>
          <a:p>
            <a:endParaRPr lang="en-GB" dirty="0" smtClean="0"/>
          </a:p>
        </p:txBody>
      </p:sp>
      <p:grpSp>
        <p:nvGrpSpPr>
          <p:cNvPr id="2" name="Group 4"/>
          <p:cNvGrpSpPr>
            <a:grpSpLocks/>
          </p:cNvGrpSpPr>
          <p:nvPr/>
        </p:nvGrpSpPr>
        <p:grpSpPr bwMode="auto">
          <a:xfrm>
            <a:off x="2339975" y="2060575"/>
            <a:ext cx="4392613" cy="1150938"/>
            <a:chOff x="1610" y="1344"/>
            <a:chExt cx="2767" cy="725"/>
          </a:xfrm>
        </p:grpSpPr>
        <p:sp>
          <p:nvSpPr>
            <p:cNvPr id="27653" name="Rectangle 5"/>
            <p:cNvSpPr>
              <a:spLocks noChangeArrowheads="1"/>
            </p:cNvSpPr>
            <p:nvPr/>
          </p:nvSpPr>
          <p:spPr bwMode="auto">
            <a:xfrm>
              <a:off x="1610" y="1344"/>
              <a:ext cx="998" cy="362"/>
            </a:xfrm>
            <a:prstGeom prst="rect">
              <a:avLst/>
            </a:prstGeom>
            <a:solidFill>
              <a:srgbClr val="FF0000"/>
            </a:solidFill>
            <a:ln w="9525">
              <a:solidFill>
                <a:schemeClr val="tx1"/>
              </a:solidFill>
              <a:miter lim="800000"/>
              <a:headEnd/>
              <a:tailEnd/>
            </a:ln>
            <a:effectLst/>
          </p:spPr>
          <p:txBody>
            <a:bodyPr wrap="none" anchor="ctr"/>
            <a:lstStyle/>
            <a:p>
              <a:pPr>
                <a:defRPr/>
              </a:pPr>
              <a:endParaRPr lang="en-GB"/>
            </a:p>
          </p:txBody>
        </p:sp>
        <p:sp>
          <p:nvSpPr>
            <p:cNvPr id="13319" name="Rectangle 6"/>
            <p:cNvSpPr>
              <a:spLocks noChangeArrowheads="1"/>
            </p:cNvSpPr>
            <p:nvPr/>
          </p:nvSpPr>
          <p:spPr bwMode="auto">
            <a:xfrm>
              <a:off x="1610" y="1706"/>
              <a:ext cx="2767" cy="363"/>
            </a:xfrm>
            <a:prstGeom prst="rect">
              <a:avLst/>
            </a:prstGeom>
            <a:solidFill>
              <a:srgbClr val="0070C0"/>
            </a:solidFill>
            <a:ln w="9525">
              <a:solidFill>
                <a:schemeClr val="tx1"/>
              </a:solidFill>
              <a:miter lim="800000"/>
              <a:headEnd/>
              <a:tailEnd/>
            </a:ln>
          </p:spPr>
          <p:txBody>
            <a:bodyPr wrap="none" anchor="ctr"/>
            <a:lstStyle/>
            <a:p>
              <a:endParaRPr lang="en-GB"/>
            </a:p>
          </p:txBody>
        </p:sp>
        <p:sp>
          <p:nvSpPr>
            <p:cNvPr id="13320" name="Rectangle 7"/>
            <p:cNvSpPr>
              <a:spLocks noChangeArrowheads="1"/>
            </p:cNvSpPr>
            <p:nvPr/>
          </p:nvSpPr>
          <p:spPr bwMode="auto">
            <a:xfrm>
              <a:off x="2608" y="1344"/>
              <a:ext cx="1769" cy="362"/>
            </a:xfrm>
            <a:prstGeom prst="rect">
              <a:avLst/>
            </a:prstGeom>
            <a:solidFill>
              <a:srgbClr val="FFFF00"/>
            </a:solidFill>
            <a:ln w="9525">
              <a:solidFill>
                <a:schemeClr val="tx1"/>
              </a:solidFill>
              <a:miter lim="800000"/>
              <a:headEnd/>
              <a:tailEnd/>
            </a:ln>
          </p:spPr>
          <p:txBody>
            <a:bodyPr wrap="none" anchor="ctr"/>
            <a:lstStyle/>
            <a:p>
              <a:endParaRPr lang="en-GB"/>
            </a:p>
          </p:txBody>
        </p:sp>
      </p:grpSp>
      <p:sp>
        <p:nvSpPr>
          <p:cNvPr id="13317" name="Rectangle 8"/>
          <p:cNvSpPr>
            <a:spLocks noChangeArrowheads="1"/>
          </p:cNvSpPr>
          <p:nvPr/>
        </p:nvSpPr>
        <p:spPr bwMode="auto">
          <a:xfrm>
            <a:off x="1571625" y="3571875"/>
            <a:ext cx="6572250" cy="1816100"/>
          </a:xfrm>
          <a:prstGeom prst="rect">
            <a:avLst/>
          </a:prstGeom>
          <a:noFill/>
          <a:ln w="9525">
            <a:noFill/>
            <a:miter lim="800000"/>
            <a:headEnd/>
            <a:tailEnd/>
          </a:ln>
        </p:spPr>
        <p:txBody>
          <a:bodyPr>
            <a:spAutoFit/>
          </a:bodyPr>
          <a:lstStyle/>
          <a:p>
            <a:r>
              <a:rPr lang="en-GB" sz="2800" b="1" dirty="0">
                <a:solidFill>
                  <a:schemeClr val="tx2"/>
                </a:solidFill>
              </a:rPr>
              <a:t>	a + b = c		</a:t>
            </a:r>
            <a:r>
              <a:rPr lang="en-GB" sz="2800" b="1" dirty="0" err="1">
                <a:solidFill>
                  <a:schemeClr val="tx2"/>
                </a:solidFill>
              </a:rPr>
              <a:t>c</a:t>
            </a:r>
            <a:r>
              <a:rPr lang="en-GB" sz="2800" b="1" dirty="0">
                <a:solidFill>
                  <a:schemeClr val="tx2"/>
                </a:solidFill>
              </a:rPr>
              <a:t> = a + b</a:t>
            </a:r>
          </a:p>
          <a:p>
            <a:r>
              <a:rPr lang="en-GB" sz="2800" b="1" dirty="0">
                <a:solidFill>
                  <a:schemeClr val="tx2"/>
                </a:solidFill>
              </a:rPr>
              <a:t>	b + a = c		</a:t>
            </a:r>
            <a:r>
              <a:rPr lang="en-GB" sz="2800" b="1" dirty="0" err="1">
                <a:solidFill>
                  <a:schemeClr val="tx2"/>
                </a:solidFill>
              </a:rPr>
              <a:t>c</a:t>
            </a:r>
            <a:r>
              <a:rPr lang="en-GB" sz="2800" b="1" dirty="0">
                <a:solidFill>
                  <a:schemeClr val="tx2"/>
                </a:solidFill>
              </a:rPr>
              <a:t> = b + a</a:t>
            </a:r>
          </a:p>
          <a:p>
            <a:pPr lvl="2"/>
            <a:r>
              <a:rPr lang="en-GB" sz="2800" b="1" dirty="0">
                <a:solidFill>
                  <a:schemeClr val="tx2"/>
                </a:solidFill>
              </a:rPr>
              <a:t>c – a = b		</a:t>
            </a:r>
            <a:r>
              <a:rPr lang="en-GB" sz="2800" b="1" dirty="0" err="1">
                <a:solidFill>
                  <a:schemeClr val="tx2"/>
                </a:solidFill>
              </a:rPr>
              <a:t>b</a:t>
            </a:r>
            <a:r>
              <a:rPr lang="en-GB" sz="2800" b="1" dirty="0">
                <a:solidFill>
                  <a:schemeClr val="tx2"/>
                </a:solidFill>
              </a:rPr>
              <a:t> = c -  a</a:t>
            </a:r>
          </a:p>
          <a:p>
            <a:pPr lvl="2"/>
            <a:r>
              <a:rPr lang="en-GB" sz="2800" b="1" dirty="0">
                <a:solidFill>
                  <a:schemeClr val="tx2"/>
                </a:solidFill>
              </a:rPr>
              <a:t>c – b = a		</a:t>
            </a:r>
            <a:r>
              <a:rPr lang="en-GB" sz="2800" b="1" dirty="0" err="1">
                <a:solidFill>
                  <a:schemeClr val="tx2"/>
                </a:solidFill>
              </a:rPr>
              <a:t>a</a:t>
            </a:r>
            <a:r>
              <a:rPr lang="en-GB" sz="2800" b="1" dirty="0">
                <a:solidFill>
                  <a:schemeClr val="tx2"/>
                </a:solidFill>
              </a:rPr>
              <a:t> = c -  b</a:t>
            </a:r>
            <a:endParaRPr lang="en-US" sz="2800" b="1" dirty="0">
              <a:solidFill>
                <a:schemeClr val="tx2"/>
              </a:solidFill>
            </a:endParaRPr>
          </a:p>
        </p:txBody>
      </p:sp>
      <p:sp>
        <p:nvSpPr>
          <p:cNvPr id="9" name="TextBox 8"/>
          <p:cNvSpPr txBox="1"/>
          <p:nvPr/>
        </p:nvSpPr>
        <p:spPr>
          <a:xfrm>
            <a:off x="6876256" y="620688"/>
            <a:ext cx="2016224" cy="2523768"/>
          </a:xfrm>
          <a:prstGeom prst="rect">
            <a:avLst/>
          </a:prstGeom>
          <a:solidFill>
            <a:schemeClr val="bg1"/>
          </a:solidFill>
        </p:spPr>
        <p:txBody>
          <a:bodyPr wrap="square" rtlCol="0">
            <a:spAutoFit/>
          </a:bodyPr>
          <a:lstStyle/>
          <a:p>
            <a:pPr lvl="0"/>
            <a:r>
              <a:rPr lang="en-GB" sz="2000" dirty="0" smtClean="0"/>
              <a:t>Generalise</a:t>
            </a:r>
          </a:p>
          <a:p>
            <a:pPr lvl="0"/>
            <a:r>
              <a:rPr lang="en-GB" sz="2000" dirty="0" smtClean="0"/>
              <a:t>Equivalence</a:t>
            </a:r>
          </a:p>
          <a:p>
            <a:pPr lvl="0"/>
            <a:r>
              <a:rPr lang="en-GB" sz="2000" dirty="0" smtClean="0"/>
              <a:t>Solve</a:t>
            </a:r>
          </a:p>
          <a:p>
            <a:pPr lvl="0"/>
            <a:r>
              <a:rPr lang="en-GB" sz="2000" dirty="0" smtClean="0"/>
              <a:t>Express</a:t>
            </a:r>
          </a:p>
          <a:p>
            <a:pPr lvl="0"/>
            <a:r>
              <a:rPr lang="en-GB" sz="2000" dirty="0" smtClean="0"/>
              <a:t>Representations</a:t>
            </a:r>
          </a:p>
          <a:p>
            <a:r>
              <a:rPr lang="en-GB" sz="2000" dirty="0" smtClean="0"/>
              <a:t>New from old</a:t>
            </a:r>
          </a:p>
          <a:p>
            <a:r>
              <a:rPr lang="en-GB" sz="2000" dirty="0" smtClean="0"/>
              <a:t>Notation</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31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31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31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a:xfrm>
            <a:off x="323528" y="980728"/>
            <a:ext cx="7848600" cy="762000"/>
          </a:xfrm>
        </p:spPr>
        <p:txBody>
          <a:bodyPr/>
          <a:lstStyle/>
          <a:p>
            <a:pPr eaLnBrk="1" hangingPunct="1"/>
            <a:r>
              <a:rPr lang="en-GB" sz="3400" dirty="0" smtClean="0"/>
              <a:t>Multiplicative reasoning</a:t>
            </a:r>
            <a:endParaRPr lang="en-US" sz="3400" dirty="0" smtClean="0"/>
          </a:p>
        </p:txBody>
      </p:sp>
      <p:graphicFrame>
        <p:nvGraphicFramePr>
          <p:cNvPr id="2050" name="Object 10"/>
          <p:cNvGraphicFramePr>
            <a:graphicFrameLocks noChangeAspect="1"/>
          </p:cNvGraphicFramePr>
          <p:nvPr>
            <p:ph idx="1"/>
          </p:nvPr>
        </p:nvGraphicFramePr>
        <p:xfrm>
          <a:off x="4591050" y="3709988"/>
          <a:ext cx="114300" cy="215900"/>
        </p:xfrm>
        <a:graphic>
          <a:graphicData uri="http://schemas.openxmlformats.org/presentationml/2006/ole">
            <p:oleObj spid="_x0000_s1026" name="Equation" r:id="rId4" imgW="114120" imgH="215640" progId="Equation.3">
              <p:embed/>
            </p:oleObj>
          </a:graphicData>
        </a:graphic>
      </p:graphicFrame>
      <p:sp>
        <p:nvSpPr>
          <p:cNvPr id="2052" name="Rectangle 3"/>
          <p:cNvSpPr>
            <a:spLocks noGrp="1" noChangeArrowheads="1"/>
          </p:cNvSpPr>
          <p:nvPr>
            <p:ph type="body" sz="half" idx="4294967295"/>
          </p:nvPr>
        </p:nvSpPr>
        <p:spPr>
          <a:xfrm>
            <a:off x="2881313" y="3071813"/>
            <a:ext cx="6262687" cy="4114800"/>
          </a:xfrm>
        </p:spPr>
        <p:txBody>
          <a:bodyPr/>
          <a:lstStyle/>
          <a:p>
            <a:pPr eaLnBrk="1" hangingPunct="1">
              <a:buFontTx/>
              <a:buNone/>
            </a:pPr>
            <a:endParaRPr lang="en-GB" sz="2600" smtClean="0"/>
          </a:p>
          <a:p>
            <a:pPr eaLnBrk="1" hangingPunct="1">
              <a:buFontTx/>
              <a:buNone/>
            </a:pPr>
            <a:endParaRPr lang="en-US" sz="2600" smtClean="0"/>
          </a:p>
        </p:txBody>
      </p:sp>
      <p:sp>
        <p:nvSpPr>
          <p:cNvPr id="2053" name="Rectangle 4"/>
          <p:cNvSpPr>
            <a:spLocks noChangeArrowheads="1"/>
          </p:cNvSpPr>
          <p:nvPr/>
        </p:nvSpPr>
        <p:spPr bwMode="auto">
          <a:xfrm>
            <a:off x="1928813" y="2357438"/>
            <a:ext cx="5072062" cy="576262"/>
          </a:xfrm>
          <a:prstGeom prst="rect">
            <a:avLst/>
          </a:prstGeom>
          <a:solidFill>
            <a:srgbClr val="AA6B48"/>
          </a:solidFill>
          <a:ln w="9525">
            <a:solidFill>
              <a:schemeClr val="tx1"/>
            </a:solidFill>
            <a:miter lim="800000"/>
            <a:headEnd/>
            <a:tailEnd/>
          </a:ln>
        </p:spPr>
        <p:txBody>
          <a:bodyPr wrap="none" anchor="ctr"/>
          <a:lstStyle/>
          <a:p>
            <a:endParaRPr lang="en-GB"/>
          </a:p>
        </p:txBody>
      </p:sp>
      <p:sp>
        <p:nvSpPr>
          <p:cNvPr id="2054" name="Rectangle 5"/>
          <p:cNvSpPr>
            <a:spLocks noChangeArrowheads="1"/>
          </p:cNvSpPr>
          <p:nvPr/>
        </p:nvSpPr>
        <p:spPr bwMode="auto">
          <a:xfrm>
            <a:off x="1928813" y="1785938"/>
            <a:ext cx="1020762" cy="576262"/>
          </a:xfrm>
          <a:prstGeom prst="rect">
            <a:avLst/>
          </a:prstGeom>
          <a:solidFill>
            <a:srgbClr val="FF0000"/>
          </a:solidFill>
          <a:ln w="9525">
            <a:solidFill>
              <a:schemeClr val="tx1"/>
            </a:solidFill>
            <a:miter lim="800000"/>
            <a:headEnd/>
            <a:tailEnd/>
          </a:ln>
        </p:spPr>
        <p:txBody>
          <a:bodyPr wrap="none" anchor="ctr"/>
          <a:lstStyle/>
          <a:p>
            <a:endParaRPr lang="en-GB"/>
          </a:p>
        </p:txBody>
      </p:sp>
      <p:sp>
        <p:nvSpPr>
          <p:cNvPr id="2055" name="Rectangle 9"/>
          <p:cNvSpPr>
            <a:spLocks noChangeArrowheads="1"/>
          </p:cNvSpPr>
          <p:nvPr/>
        </p:nvSpPr>
        <p:spPr bwMode="auto">
          <a:xfrm>
            <a:off x="1928813" y="3571875"/>
            <a:ext cx="4572000" cy="4294188"/>
          </a:xfrm>
          <a:prstGeom prst="rect">
            <a:avLst/>
          </a:prstGeom>
          <a:noFill/>
          <a:ln w="9525">
            <a:noFill/>
            <a:miter lim="800000"/>
            <a:headEnd/>
            <a:tailEnd/>
          </a:ln>
        </p:spPr>
        <p:txBody>
          <a:bodyPr>
            <a:spAutoFit/>
          </a:bodyPr>
          <a:lstStyle/>
          <a:p>
            <a:pPr algn="ctr"/>
            <a:r>
              <a:rPr lang="en-GB" sz="2800" b="1" dirty="0">
                <a:solidFill>
                  <a:schemeClr val="tx2"/>
                </a:solidFill>
              </a:rPr>
              <a:t>a = </a:t>
            </a:r>
            <a:r>
              <a:rPr lang="en-GB" sz="2800" b="1" dirty="0" err="1">
                <a:solidFill>
                  <a:schemeClr val="tx2"/>
                </a:solidFill>
              </a:rPr>
              <a:t>bc</a:t>
            </a:r>
            <a:r>
              <a:rPr lang="en-GB" sz="2800" b="1" dirty="0">
                <a:solidFill>
                  <a:schemeClr val="tx2"/>
                </a:solidFill>
              </a:rPr>
              <a:t>      </a:t>
            </a:r>
            <a:r>
              <a:rPr lang="en-GB" sz="2800" b="1" dirty="0" err="1">
                <a:solidFill>
                  <a:schemeClr val="tx2"/>
                </a:solidFill>
              </a:rPr>
              <a:t>bc</a:t>
            </a:r>
            <a:r>
              <a:rPr lang="en-GB" sz="2800" b="1" dirty="0">
                <a:solidFill>
                  <a:schemeClr val="tx2"/>
                </a:solidFill>
              </a:rPr>
              <a:t> = a</a:t>
            </a:r>
          </a:p>
          <a:p>
            <a:pPr algn="ctr"/>
            <a:r>
              <a:rPr lang="en-GB" sz="2800" b="1" dirty="0">
                <a:solidFill>
                  <a:schemeClr val="tx2"/>
                </a:solidFill>
              </a:rPr>
              <a:t>a = </a:t>
            </a:r>
            <a:r>
              <a:rPr lang="en-GB" sz="2800" b="1" dirty="0" err="1">
                <a:solidFill>
                  <a:schemeClr val="tx2"/>
                </a:solidFill>
              </a:rPr>
              <a:t>cb</a:t>
            </a:r>
            <a:r>
              <a:rPr lang="en-GB" sz="2800" b="1" dirty="0">
                <a:solidFill>
                  <a:schemeClr val="tx2"/>
                </a:solidFill>
              </a:rPr>
              <a:t>      </a:t>
            </a:r>
            <a:r>
              <a:rPr lang="en-GB" sz="2800" b="1" dirty="0" err="1">
                <a:solidFill>
                  <a:schemeClr val="tx2"/>
                </a:solidFill>
              </a:rPr>
              <a:t>cb</a:t>
            </a:r>
            <a:r>
              <a:rPr lang="en-GB" sz="2800" b="1" dirty="0">
                <a:solidFill>
                  <a:schemeClr val="tx2"/>
                </a:solidFill>
              </a:rPr>
              <a:t> = a</a:t>
            </a:r>
          </a:p>
          <a:p>
            <a:pPr algn="ctr"/>
            <a:r>
              <a:rPr lang="en-GB" sz="2800" b="1" dirty="0">
                <a:solidFill>
                  <a:schemeClr val="tx2"/>
                </a:solidFill>
              </a:rPr>
              <a:t>b = </a:t>
            </a:r>
            <a:r>
              <a:rPr lang="en-GB" sz="2800" b="1" u="sng" dirty="0">
                <a:solidFill>
                  <a:schemeClr val="tx2"/>
                </a:solidFill>
              </a:rPr>
              <a:t>a</a:t>
            </a:r>
            <a:r>
              <a:rPr lang="en-GB" sz="2800" b="1" dirty="0">
                <a:solidFill>
                  <a:schemeClr val="tx2"/>
                </a:solidFill>
              </a:rPr>
              <a:t>       </a:t>
            </a:r>
            <a:r>
              <a:rPr lang="en-GB" sz="2800" b="1" u="sng" dirty="0" err="1">
                <a:solidFill>
                  <a:schemeClr val="tx2"/>
                </a:solidFill>
              </a:rPr>
              <a:t>a</a:t>
            </a:r>
            <a:r>
              <a:rPr lang="en-GB" sz="2800" b="1" u="sng" dirty="0">
                <a:solidFill>
                  <a:schemeClr val="tx2"/>
                </a:solidFill>
              </a:rPr>
              <a:t> </a:t>
            </a:r>
            <a:r>
              <a:rPr lang="en-GB" sz="2800" b="1" dirty="0">
                <a:solidFill>
                  <a:schemeClr val="tx2"/>
                </a:solidFill>
              </a:rPr>
              <a:t>= b</a:t>
            </a:r>
          </a:p>
          <a:p>
            <a:pPr algn="ctr">
              <a:lnSpc>
                <a:spcPct val="75000"/>
              </a:lnSpc>
            </a:pPr>
            <a:r>
              <a:rPr lang="en-GB" sz="2800" b="1" dirty="0">
                <a:solidFill>
                  <a:schemeClr val="tx2"/>
                </a:solidFill>
              </a:rPr>
              <a:t>c       </a:t>
            </a:r>
            <a:r>
              <a:rPr lang="en-GB" sz="2800" b="1" dirty="0" err="1">
                <a:solidFill>
                  <a:schemeClr val="tx2"/>
                </a:solidFill>
              </a:rPr>
              <a:t>c</a:t>
            </a:r>
            <a:endParaRPr lang="en-GB" sz="2800" b="1" u="sng" dirty="0">
              <a:solidFill>
                <a:schemeClr val="tx2"/>
              </a:solidFill>
            </a:endParaRPr>
          </a:p>
          <a:p>
            <a:pPr algn="ctr">
              <a:lnSpc>
                <a:spcPct val="75000"/>
              </a:lnSpc>
            </a:pPr>
            <a:r>
              <a:rPr lang="en-GB" sz="2800" b="1" dirty="0">
                <a:solidFill>
                  <a:schemeClr val="tx2"/>
                </a:solidFill>
              </a:rPr>
              <a:t>c = </a:t>
            </a:r>
            <a:r>
              <a:rPr lang="en-GB" sz="2800" b="1" u="sng" dirty="0">
                <a:solidFill>
                  <a:schemeClr val="tx2"/>
                </a:solidFill>
              </a:rPr>
              <a:t>a</a:t>
            </a:r>
            <a:r>
              <a:rPr lang="en-GB" sz="2800" b="1" dirty="0">
                <a:solidFill>
                  <a:schemeClr val="tx2"/>
                </a:solidFill>
              </a:rPr>
              <a:t>       </a:t>
            </a:r>
            <a:r>
              <a:rPr lang="en-GB" sz="2800" b="1" u="sng" dirty="0" err="1">
                <a:solidFill>
                  <a:schemeClr val="tx2"/>
                </a:solidFill>
              </a:rPr>
              <a:t>a</a:t>
            </a:r>
            <a:r>
              <a:rPr lang="en-GB" sz="2800" b="1" u="sng" dirty="0">
                <a:solidFill>
                  <a:schemeClr val="tx2"/>
                </a:solidFill>
              </a:rPr>
              <a:t> </a:t>
            </a:r>
            <a:r>
              <a:rPr lang="en-GB" sz="2800" b="1" dirty="0">
                <a:solidFill>
                  <a:schemeClr val="tx2"/>
                </a:solidFill>
              </a:rPr>
              <a:t>= c</a:t>
            </a:r>
          </a:p>
          <a:p>
            <a:pPr algn="ctr">
              <a:lnSpc>
                <a:spcPct val="75000"/>
              </a:lnSpc>
            </a:pPr>
            <a:r>
              <a:rPr lang="en-GB" sz="2800" b="1" dirty="0">
                <a:solidFill>
                  <a:schemeClr val="tx2"/>
                </a:solidFill>
              </a:rPr>
              <a:t>b       </a:t>
            </a:r>
            <a:r>
              <a:rPr lang="en-GB" sz="2800" b="1" dirty="0" err="1">
                <a:solidFill>
                  <a:schemeClr val="tx2"/>
                </a:solidFill>
              </a:rPr>
              <a:t>b</a:t>
            </a:r>
            <a:endParaRPr lang="en-GB" sz="2800" b="1" dirty="0">
              <a:solidFill>
                <a:schemeClr val="tx2"/>
              </a:solidFill>
            </a:endParaRPr>
          </a:p>
          <a:p>
            <a:pPr algn="ctr">
              <a:lnSpc>
                <a:spcPct val="75000"/>
              </a:lnSpc>
            </a:pPr>
            <a:r>
              <a:rPr lang="en-GB" sz="2800" b="1" dirty="0">
                <a:solidFill>
                  <a:schemeClr val="tx2"/>
                </a:solidFill>
              </a:rPr>
              <a:t>      </a:t>
            </a:r>
          </a:p>
          <a:p>
            <a:pPr algn="ctr">
              <a:lnSpc>
                <a:spcPct val="75000"/>
              </a:lnSpc>
            </a:pPr>
            <a:endParaRPr lang="en-GB" sz="2800" b="1" dirty="0">
              <a:solidFill>
                <a:schemeClr val="tx2"/>
              </a:solidFill>
            </a:endParaRPr>
          </a:p>
          <a:p>
            <a:pPr algn="ctr">
              <a:lnSpc>
                <a:spcPct val="75000"/>
              </a:lnSpc>
            </a:pPr>
            <a:r>
              <a:rPr lang="en-GB" sz="2800" b="1" u="sng" dirty="0">
                <a:solidFill>
                  <a:schemeClr val="tx2"/>
                </a:solidFill>
              </a:rPr>
              <a:t> </a:t>
            </a:r>
            <a:endParaRPr lang="en-GB" sz="2800" b="1" dirty="0">
              <a:solidFill>
                <a:schemeClr val="tx2"/>
              </a:solidFill>
            </a:endParaRPr>
          </a:p>
          <a:p>
            <a:pPr algn="ctr">
              <a:lnSpc>
                <a:spcPct val="75000"/>
              </a:lnSpc>
            </a:pPr>
            <a:endParaRPr lang="en-GB" sz="2800" b="1" dirty="0">
              <a:solidFill>
                <a:schemeClr val="tx2"/>
              </a:solidFill>
            </a:endParaRPr>
          </a:p>
          <a:p>
            <a:pPr algn="ctr">
              <a:lnSpc>
                <a:spcPct val="75000"/>
              </a:lnSpc>
            </a:pPr>
            <a:endParaRPr lang="en-GB" sz="2800" b="1" dirty="0">
              <a:solidFill>
                <a:schemeClr val="tx2"/>
              </a:solidFill>
            </a:endParaRPr>
          </a:p>
          <a:p>
            <a:pPr algn="ctr">
              <a:lnSpc>
                <a:spcPct val="75000"/>
              </a:lnSpc>
            </a:pPr>
            <a:endParaRPr lang="en-GB" sz="2800" b="1" dirty="0">
              <a:solidFill>
                <a:schemeClr val="tx2"/>
              </a:solidFill>
            </a:endParaRPr>
          </a:p>
        </p:txBody>
      </p:sp>
      <p:sp>
        <p:nvSpPr>
          <p:cNvPr id="2056" name="Rectangle 5"/>
          <p:cNvSpPr>
            <a:spLocks noChangeArrowheads="1"/>
          </p:cNvSpPr>
          <p:nvPr/>
        </p:nvSpPr>
        <p:spPr bwMode="auto">
          <a:xfrm>
            <a:off x="2928938" y="1785938"/>
            <a:ext cx="1020762" cy="576262"/>
          </a:xfrm>
          <a:prstGeom prst="rect">
            <a:avLst/>
          </a:prstGeom>
          <a:solidFill>
            <a:srgbClr val="FF0000"/>
          </a:solidFill>
          <a:ln w="9525">
            <a:solidFill>
              <a:schemeClr val="tx1"/>
            </a:solidFill>
            <a:miter lim="800000"/>
            <a:headEnd/>
            <a:tailEnd/>
          </a:ln>
        </p:spPr>
        <p:txBody>
          <a:bodyPr wrap="none" anchor="ctr"/>
          <a:lstStyle/>
          <a:p>
            <a:endParaRPr lang="en-GB"/>
          </a:p>
        </p:txBody>
      </p:sp>
      <p:sp>
        <p:nvSpPr>
          <p:cNvPr id="2057" name="Rectangle 5"/>
          <p:cNvSpPr>
            <a:spLocks noChangeArrowheads="1"/>
          </p:cNvSpPr>
          <p:nvPr/>
        </p:nvSpPr>
        <p:spPr bwMode="auto">
          <a:xfrm>
            <a:off x="3929063" y="1785938"/>
            <a:ext cx="1020762" cy="576262"/>
          </a:xfrm>
          <a:prstGeom prst="rect">
            <a:avLst/>
          </a:prstGeom>
          <a:solidFill>
            <a:srgbClr val="FF0000"/>
          </a:solidFill>
          <a:ln w="9525">
            <a:solidFill>
              <a:schemeClr val="tx1"/>
            </a:solidFill>
            <a:miter lim="800000"/>
            <a:headEnd/>
            <a:tailEnd/>
          </a:ln>
        </p:spPr>
        <p:txBody>
          <a:bodyPr wrap="none" anchor="ctr"/>
          <a:lstStyle/>
          <a:p>
            <a:endParaRPr lang="en-GB"/>
          </a:p>
        </p:txBody>
      </p:sp>
      <p:sp>
        <p:nvSpPr>
          <p:cNvPr id="2058" name="Rectangle 5"/>
          <p:cNvSpPr>
            <a:spLocks noChangeArrowheads="1"/>
          </p:cNvSpPr>
          <p:nvPr/>
        </p:nvSpPr>
        <p:spPr bwMode="auto">
          <a:xfrm>
            <a:off x="4929188" y="1785938"/>
            <a:ext cx="1020762" cy="576262"/>
          </a:xfrm>
          <a:prstGeom prst="rect">
            <a:avLst/>
          </a:prstGeom>
          <a:solidFill>
            <a:srgbClr val="FF0000"/>
          </a:solidFill>
          <a:ln w="9525">
            <a:solidFill>
              <a:schemeClr val="tx1"/>
            </a:solidFill>
            <a:miter lim="800000"/>
            <a:headEnd/>
            <a:tailEnd/>
          </a:ln>
        </p:spPr>
        <p:txBody>
          <a:bodyPr wrap="none" anchor="ctr"/>
          <a:lstStyle/>
          <a:p>
            <a:endParaRPr lang="en-GB"/>
          </a:p>
        </p:txBody>
      </p:sp>
      <p:sp>
        <p:nvSpPr>
          <p:cNvPr id="2059" name="Rectangle 5"/>
          <p:cNvSpPr>
            <a:spLocks noChangeArrowheads="1"/>
          </p:cNvSpPr>
          <p:nvPr/>
        </p:nvSpPr>
        <p:spPr bwMode="auto">
          <a:xfrm>
            <a:off x="5929313" y="1785938"/>
            <a:ext cx="1071562" cy="576262"/>
          </a:xfrm>
          <a:prstGeom prst="rect">
            <a:avLst/>
          </a:prstGeom>
          <a:solidFill>
            <a:srgbClr val="FF0000"/>
          </a:solidFill>
          <a:ln w="9525">
            <a:solidFill>
              <a:schemeClr val="tx1"/>
            </a:solidFill>
            <a:miter lim="800000"/>
            <a:headEnd/>
            <a:tailEnd/>
          </a:ln>
        </p:spPr>
        <p:txBody>
          <a:bodyPr wrap="none" anchor="ctr"/>
          <a:lstStyle/>
          <a:p>
            <a:endParaRPr lang="en-GB"/>
          </a:p>
        </p:txBody>
      </p:sp>
      <p:sp>
        <p:nvSpPr>
          <p:cNvPr id="12" name="TextBox 11"/>
          <p:cNvSpPr txBox="1"/>
          <p:nvPr/>
        </p:nvSpPr>
        <p:spPr>
          <a:xfrm>
            <a:off x="6660232" y="3501008"/>
            <a:ext cx="2016224" cy="2523768"/>
          </a:xfrm>
          <a:prstGeom prst="rect">
            <a:avLst/>
          </a:prstGeom>
          <a:solidFill>
            <a:schemeClr val="bg1"/>
          </a:solidFill>
        </p:spPr>
        <p:txBody>
          <a:bodyPr wrap="square" rtlCol="0">
            <a:spAutoFit/>
          </a:bodyPr>
          <a:lstStyle/>
          <a:p>
            <a:pPr lvl="0"/>
            <a:r>
              <a:rPr lang="en-GB" sz="2000" dirty="0" smtClean="0"/>
              <a:t>Generalise</a:t>
            </a:r>
          </a:p>
          <a:p>
            <a:pPr lvl="0"/>
            <a:r>
              <a:rPr lang="en-GB" sz="2000" dirty="0" smtClean="0"/>
              <a:t>Equivalence</a:t>
            </a:r>
          </a:p>
          <a:p>
            <a:pPr lvl="0"/>
            <a:r>
              <a:rPr lang="en-GB" sz="2000" dirty="0" smtClean="0"/>
              <a:t>Solve</a:t>
            </a:r>
          </a:p>
          <a:p>
            <a:pPr lvl="0"/>
            <a:r>
              <a:rPr lang="en-GB" sz="2000" dirty="0" smtClean="0"/>
              <a:t>Express</a:t>
            </a:r>
          </a:p>
          <a:p>
            <a:pPr lvl="0"/>
            <a:r>
              <a:rPr lang="en-GB" sz="2000" dirty="0" smtClean="0"/>
              <a:t>Representations</a:t>
            </a:r>
          </a:p>
          <a:p>
            <a:r>
              <a:rPr lang="en-GB" sz="2000" dirty="0" smtClean="0"/>
              <a:t>New from old</a:t>
            </a:r>
          </a:p>
          <a:p>
            <a:r>
              <a:rPr lang="en-GB" sz="2000" dirty="0" smtClean="0"/>
              <a:t>Notation</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55">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055">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055">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05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Hidden in years 3-4</a:t>
            </a:r>
            <a:endParaRPr lang="en-GB" dirty="0"/>
          </a:p>
        </p:txBody>
      </p:sp>
      <p:sp>
        <p:nvSpPr>
          <p:cNvPr id="3" name="Content Placeholder 2"/>
          <p:cNvSpPr>
            <a:spLocks noGrp="1"/>
          </p:cNvSpPr>
          <p:nvPr>
            <p:ph idx="1"/>
          </p:nvPr>
        </p:nvSpPr>
        <p:spPr>
          <a:xfrm>
            <a:off x="304800" y="1340768"/>
            <a:ext cx="8686800" cy="5328592"/>
          </a:xfrm>
        </p:spPr>
        <p:txBody>
          <a:bodyPr>
            <a:normAutofit/>
          </a:bodyPr>
          <a:lstStyle/>
          <a:p>
            <a:r>
              <a:rPr lang="en-GB" b="1" dirty="0" smtClean="0"/>
              <a:t>Year 3</a:t>
            </a:r>
          </a:p>
          <a:p>
            <a:pPr lvl="1"/>
            <a:r>
              <a:rPr lang="en-GB" b="1" dirty="0" smtClean="0"/>
              <a:t>mental methods </a:t>
            </a:r>
          </a:p>
          <a:p>
            <a:pPr lvl="1"/>
            <a:r>
              <a:rPr lang="en-GB" b="1" dirty="0" err="1" smtClean="0"/>
              <a:t>commutativity</a:t>
            </a:r>
            <a:r>
              <a:rPr lang="en-GB" b="1" dirty="0" smtClean="0"/>
              <a:t> and </a:t>
            </a:r>
            <a:r>
              <a:rPr lang="en-GB" b="1" dirty="0" err="1" smtClean="0"/>
              <a:t>associativity</a:t>
            </a:r>
            <a:endParaRPr lang="en-GB" b="1" dirty="0" smtClean="0"/>
          </a:p>
          <a:p>
            <a:r>
              <a:rPr lang="en-GB" b="1" dirty="0" smtClean="0"/>
              <a:t>Year 4</a:t>
            </a:r>
          </a:p>
          <a:p>
            <a:pPr lvl="1"/>
            <a:r>
              <a:rPr lang="en-GB" b="1" dirty="0" smtClean="0"/>
              <a:t>write statements about the equality of expressions (e.g. use the distributive law 39 × 7 = 30 × 7 + 9 × 7 and associative law (2 × 3) × 4 = 2 × (3 × 4))</a:t>
            </a:r>
          </a:p>
          <a:p>
            <a:pPr lvl="1"/>
            <a:r>
              <a:rPr lang="en-GB" b="1" dirty="0" smtClean="0"/>
              <a:t>write and use pairs of coordinates, e.g. (2, 5)</a:t>
            </a:r>
          </a:p>
          <a:p>
            <a:pPr lvl="1"/>
            <a:r>
              <a:rPr lang="en-GB" b="1" dirty="0" smtClean="0"/>
              <a:t>one or more lengths have to be deduced using properties of the shape</a:t>
            </a:r>
          </a:p>
          <a:p>
            <a:endParaRPr lang="en-GB" dirty="0"/>
          </a:p>
        </p:txBody>
      </p:sp>
      <p:sp>
        <p:nvSpPr>
          <p:cNvPr id="4" name="TextBox 3"/>
          <p:cNvSpPr txBox="1"/>
          <p:nvPr/>
        </p:nvSpPr>
        <p:spPr>
          <a:xfrm>
            <a:off x="6588224" y="764704"/>
            <a:ext cx="2016224" cy="2523768"/>
          </a:xfrm>
          <a:prstGeom prst="rect">
            <a:avLst/>
          </a:prstGeom>
          <a:solidFill>
            <a:schemeClr val="bg1"/>
          </a:solidFill>
        </p:spPr>
        <p:txBody>
          <a:bodyPr wrap="square" rtlCol="0">
            <a:spAutoFit/>
          </a:bodyPr>
          <a:lstStyle/>
          <a:p>
            <a:pPr lvl="0"/>
            <a:r>
              <a:rPr lang="en-GB" sz="2000" dirty="0" smtClean="0"/>
              <a:t>Generalise</a:t>
            </a:r>
          </a:p>
          <a:p>
            <a:pPr lvl="0"/>
            <a:r>
              <a:rPr lang="en-GB" sz="2000" dirty="0" smtClean="0"/>
              <a:t>Equivalence</a:t>
            </a:r>
          </a:p>
          <a:p>
            <a:pPr lvl="0"/>
            <a:r>
              <a:rPr lang="en-GB" sz="2000" dirty="0" smtClean="0"/>
              <a:t>Solve</a:t>
            </a:r>
          </a:p>
          <a:p>
            <a:pPr lvl="0"/>
            <a:r>
              <a:rPr lang="en-GB" sz="2000" dirty="0" smtClean="0"/>
              <a:t>Express</a:t>
            </a:r>
          </a:p>
          <a:p>
            <a:pPr lvl="0"/>
            <a:r>
              <a:rPr lang="en-GB" sz="2000" dirty="0" smtClean="0"/>
              <a:t>Representations</a:t>
            </a:r>
          </a:p>
          <a:p>
            <a:r>
              <a:rPr lang="en-GB" sz="2000" dirty="0" smtClean="0"/>
              <a:t>New from old</a:t>
            </a:r>
          </a:p>
          <a:p>
            <a:r>
              <a:rPr lang="en-GB" sz="2000" dirty="0" smtClean="0"/>
              <a:t>Notation</a:t>
            </a:r>
          </a:p>
          <a:p>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Hidden in years 5-6</a:t>
            </a:r>
            <a:endParaRPr lang="en-GB" dirty="0"/>
          </a:p>
        </p:txBody>
      </p:sp>
      <p:sp>
        <p:nvSpPr>
          <p:cNvPr id="3" name="Content Placeholder 2"/>
          <p:cNvSpPr>
            <a:spLocks noGrp="1"/>
          </p:cNvSpPr>
          <p:nvPr>
            <p:ph idx="1"/>
          </p:nvPr>
        </p:nvSpPr>
        <p:spPr>
          <a:xfrm>
            <a:off x="304800" y="1554162"/>
            <a:ext cx="8686800" cy="4899174"/>
          </a:xfrm>
        </p:spPr>
        <p:txBody>
          <a:bodyPr>
            <a:normAutofit lnSpcReduction="10000"/>
          </a:bodyPr>
          <a:lstStyle/>
          <a:p>
            <a:r>
              <a:rPr lang="en-GB" dirty="0" smtClean="0">
                <a:solidFill>
                  <a:schemeClr val="tx1"/>
                </a:solidFill>
              </a:rPr>
              <a:t>perimeter of composite shapes	</a:t>
            </a:r>
          </a:p>
          <a:p>
            <a:r>
              <a:rPr lang="en-GB" dirty="0" smtClean="0">
                <a:solidFill>
                  <a:schemeClr val="tx1"/>
                </a:solidFill>
              </a:rPr>
              <a:t>order of operations</a:t>
            </a:r>
          </a:p>
          <a:p>
            <a:r>
              <a:rPr lang="en-GB" dirty="0" smtClean="0">
                <a:solidFill>
                  <a:schemeClr val="tx1"/>
                </a:solidFill>
              </a:rPr>
              <a:t>relate unit fractions and division. 	</a:t>
            </a:r>
          </a:p>
          <a:p>
            <a:r>
              <a:rPr lang="en-GB" dirty="0" smtClean="0">
                <a:solidFill>
                  <a:schemeClr val="tx1"/>
                </a:solidFill>
              </a:rPr>
              <a:t>derive unknown angles and lengths from known measurements. 	</a:t>
            </a:r>
          </a:p>
          <a:p>
            <a:r>
              <a:rPr lang="en-GB" dirty="0" smtClean="0">
                <a:solidFill>
                  <a:schemeClr val="tx1"/>
                </a:solidFill>
              </a:rPr>
              <a:t>use all four quadrants, including the use of negative numbers</a:t>
            </a:r>
          </a:p>
          <a:p>
            <a:r>
              <a:rPr lang="en-GB" dirty="0" smtClean="0">
                <a:solidFill>
                  <a:schemeClr val="tx1"/>
                </a:solidFill>
              </a:rPr>
              <a:t>quadrilaterals specified by coordinates in the four quadrants</a:t>
            </a:r>
            <a:endParaRPr lang="en-GB" dirty="0">
              <a:solidFill>
                <a:schemeClr val="tx1"/>
              </a:solidFill>
            </a:endParaRPr>
          </a:p>
        </p:txBody>
      </p:sp>
      <p:sp>
        <p:nvSpPr>
          <p:cNvPr id="4" name="TextBox 3"/>
          <p:cNvSpPr txBox="1"/>
          <p:nvPr/>
        </p:nvSpPr>
        <p:spPr>
          <a:xfrm>
            <a:off x="6804248" y="548680"/>
            <a:ext cx="2088232" cy="2523768"/>
          </a:xfrm>
          <a:prstGeom prst="rect">
            <a:avLst/>
          </a:prstGeom>
          <a:solidFill>
            <a:schemeClr val="bg1"/>
          </a:solidFill>
        </p:spPr>
        <p:txBody>
          <a:bodyPr wrap="square" rtlCol="0">
            <a:spAutoFit/>
          </a:bodyPr>
          <a:lstStyle/>
          <a:p>
            <a:pPr lvl="0"/>
            <a:r>
              <a:rPr lang="en-GB" sz="2000" dirty="0" smtClean="0"/>
              <a:t>Generalise</a:t>
            </a:r>
          </a:p>
          <a:p>
            <a:pPr lvl="0"/>
            <a:r>
              <a:rPr lang="en-GB" sz="2000" dirty="0" smtClean="0"/>
              <a:t>Equivalence</a:t>
            </a:r>
          </a:p>
          <a:p>
            <a:pPr lvl="0"/>
            <a:r>
              <a:rPr lang="en-GB" sz="2000" dirty="0" smtClean="0"/>
              <a:t>Solve</a:t>
            </a:r>
          </a:p>
          <a:p>
            <a:pPr lvl="0"/>
            <a:r>
              <a:rPr lang="en-GB" sz="2000" dirty="0" smtClean="0"/>
              <a:t>Express</a:t>
            </a:r>
          </a:p>
          <a:p>
            <a:pPr lvl="0"/>
            <a:r>
              <a:rPr lang="en-GB" sz="2000" dirty="0" smtClean="0"/>
              <a:t>Representations</a:t>
            </a:r>
          </a:p>
          <a:p>
            <a:r>
              <a:rPr lang="en-GB" sz="2000" dirty="0" smtClean="0"/>
              <a:t>New from old</a:t>
            </a:r>
          </a:p>
          <a:p>
            <a:r>
              <a:rPr lang="en-GB" sz="2000" dirty="0" smtClean="0"/>
              <a:t>Notation</a:t>
            </a:r>
          </a:p>
          <a:p>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Big issues (for today)</a:t>
            </a:r>
            <a:endParaRPr lang="en-GB" dirty="0"/>
          </a:p>
        </p:txBody>
      </p:sp>
      <p:sp>
        <p:nvSpPr>
          <p:cNvPr id="3" name="Content Placeholder 2"/>
          <p:cNvSpPr>
            <a:spLocks noGrp="1"/>
          </p:cNvSpPr>
          <p:nvPr>
            <p:ph idx="1"/>
          </p:nvPr>
        </p:nvSpPr>
        <p:spPr/>
        <p:txBody>
          <a:bodyPr/>
          <a:lstStyle/>
          <a:p>
            <a:r>
              <a:rPr lang="en-GB" dirty="0" smtClean="0"/>
              <a:t>Algebra</a:t>
            </a:r>
          </a:p>
          <a:p>
            <a:r>
              <a:rPr lang="en-GB" dirty="0" smtClean="0"/>
              <a:t>Division</a:t>
            </a:r>
          </a:p>
          <a:p>
            <a:pPr>
              <a:buNone/>
            </a:pPr>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algebra yr 6</a:t>
            </a:r>
            <a:endParaRPr lang="en-GB" dirty="0"/>
          </a:p>
        </p:txBody>
      </p:sp>
      <p:sp>
        <p:nvSpPr>
          <p:cNvPr id="3" name="Content Placeholder 2"/>
          <p:cNvSpPr>
            <a:spLocks noGrp="1"/>
          </p:cNvSpPr>
          <p:nvPr>
            <p:ph idx="1"/>
          </p:nvPr>
        </p:nvSpPr>
        <p:spPr>
          <a:xfrm>
            <a:off x="395536" y="1484784"/>
            <a:ext cx="8229600" cy="5102027"/>
          </a:xfrm>
        </p:spPr>
        <p:txBody>
          <a:bodyPr>
            <a:normAutofit lnSpcReduction="10000"/>
          </a:bodyPr>
          <a:lstStyle/>
          <a:p>
            <a:pPr>
              <a:buNone/>
            </a:pPr>
            <a:r>
              <a:rPr lang="en-GB" b="1" dirty="0" smtClean="0"/>
              <a:t>Programme of study:</a:t>
            </a:r>
          </a:p>
          <a:p>
            <a:r>
              <a:rPr lang="en-GB" dirty="0" smtClean="0"/>
              <a:t>use simple formulae</a:t>
            </a:r>
          </a:p>
          <a:p>
            <a:r>
              <a:rPr lang="en-GB" dirty="0" smtClean="0"/>
              <a:t>generate and describe linear number sequences</a:t>
            </a:r>
          </a:p>
          <a:p>
            <a:r>
              <a:rPr lang="en-GB" dirty="0" smtClean="0"/>
              <a:t>express missing number problems algebraically</a:t>
            </a:r>
          </a:p>
          <a:p>
            <a:r>
              <a:rPr lang="en-GB" dirty="0" smtClean="0"/>
              <a:t>find pairs of numbers that satisfy an equation involving two unknowns.</a:t>
            </a:r>
          </a:p>
          <a:p>
            <a:r>
              <a:rPr lang="en-GB" dirty="0" smtClean="0"/>
              <a:t>enumerate possibilities of combinations of two variables </a:t>
            </a:r>
          </a:p>
          <a:p>
            <a:pPr>
              <a:buNone/>
            </a:pPr>
            <a:endParaRPr lang="en-GB" dirty="0" smtClean="0"/>
          </a:p>
          <a:p>
            <a:pPr>
              <a:buNone/>
            </a:pP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The many faces and places of division</a:t>
            </a:r>
            <a:endParaRPr lang="en-GB" dirty="0"/>
          </a:p>
        </p:txBody>
      </p:sp>
      <p:sp>
        <p:nvSpPr>
          <p:cNvPr id="3" name="Subtitle 2"/>
          <p:cNvSpPr>
            <a:spLocks noGrp="1"/>
          </p:cNvSpPr>
          <p:nvPr>
            <p:ph type="subTitle" idx="1"/>
          </p:nvPr>
        </p:nvSpPr>
        <p:spPr/>
        <p:txBody>
          <a:bodyPr/>
          <a:lstStyle/>
          <a:p>
            <a:r>
              <a:rPr lang="en-GB" dirty="0" smtClean="0"/>
              <a:t>Anne Watson</a:t>
            </a:r>
          </a:p>
          <a:p>
            <a:r>
              <a:rPr lang="en-GB" dirty="0" smtClean="0"/>
              <a:t>Winchester 2014</a:t>
            </a:r>
          </a:p>
          <a:p>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division</a:t>
            </a:r>
            <a:endParaRPr lang="en-GB" dirty="0"/>
          </a:p>
        </p:txBody>
      </p:sp>
      <p:sp>
        <p:nvSpPr>
          <p:cNvPr id="3" name="Content Placeholder 2"/>
          <p:cNvSpPr>
            <a:spLocks noGrp="1"/>
          </p:cNvSpPr>
          <p:nvPr>
            <p:ph idx="1"/>
          </p:nvPr>
        </p:nvSpPr>
        <p:spPr/>
        <p:txBody>
          <a:bodyPr/>
          <a:lstStyle/>
          <a:p>
            <a:r>
              <a:rPr lang="en-GB" dirty="0" smtClean="0"/>
              <a:t>What is division?</a:t>
            </a:r>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Rods, tubes and sweets</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How many logs of length 60cm. can I cut from a long log of length 240 cm?</a:t>
            </a:r>
          </a:p>
          <a:p>
            <a:endParaRPr lang="en-GB" dirty="0"/>
          </a:p>
          <a:p>
            <a:r>
              <a:rPr lang="en-GB" dirty="0" smtClean="0"/>
              <a:t>How many bags of 15 sweets can I make from a pile of 120 sweets?</a:t>
            </a:r>
          </a:p>
          <a:p>
            <a:endParaRPr lang="en-GB" dirty="0" smtClean="0"/>
          </a:p>
          <a:p>
            <a:r>
              <a:rPr lang="en-GB" dirty="0" smtClean="0"/>
              <a:t>I have to cut 240 cm. of copper tubing to make 4  equal length tubes.  How long is each tube?</a:t>
            </a:r>
            <a:endParaRPr lang="en-GB" dirty="0"/>
          </a:p>
          <a:p>
            <a:endParaRPr lang="en-GB" dirty="0"/>
          </a:p>
          <a:p>
            <a:r>
              <a:rPr lang="en-GB" dirty="0" smtClean="0"/>
              <a:t>I have </a:t>
            </a:r>
            <a:r>
              <a:rPr lang="en-GB" dirty="0"/>
              <a:t>t</a:t>
            </a:r>
            <a:r>
              <a:rPr lang="en-GB" dirty="0" smtClean="0"/>
              <a:t>o share 120 sweets between 8 bags. How many per bag? </a:t>
            </a:r>
            <a:endParaRPr lang="en-GB" dirty="0"/>
          </a:p>
        </p:txBody>
      </p:sp>
      <p:pic>
        <p:nvPicPr>
          <p:cNvPr id="1026" name="Picture 2" descr="C:\Users\Anne Watson\AppData\Local\Microsoft\Windows\Temporary Internet Files\Content.IE5\V2W5IC02\MC900264268[1].wmf"/>
          <p:cNvPicPr>
            <a:picLocks noChangeAspect="1" noChangeArrowheads="1"/>
          </p:cNvPicPr>
          <p:nvPr/>
        </p:nvPicPr>
        <p:blipFill>
          <a:blip r:embed="rId3" cstate="print"/>
          <a:srcRect/>
          <a:stretch>
            <a:fillRect/>
          </a:stretch>
        </p:blipFill>
        <p:spPr bwMode="auto">
          <a:xfrm>
            <a:off x="7308304" y="332656"/>
            <a:ext cx="1455882" cy="1008112"/>
          </a:xfrm>
          <a:prstGeom prst="rect">
            <a:avLst/>
          </a:prstGeom>
          <a:noFill/>
        </p:spPr>
      </p:pic>
      <p:pic>
        <p:nvPicPr>
          <p:cNvPr id="1028" name="Picture 4" descr="C:\Users\Anne Watson\AppData\Local\Microsoft\Windows\Temporary Internet Files\Content.IE5\TRWOJKT0\MC900215100[1].wmf"/>
          <p:cNvPicPr>
            <a:picLocks noChangeAspect="1" noChangeArrowheads="1"/>
          </p:cNvPicPr>
          <p:nvPr/>
        </p:nvPicPr>
        <p:blipFill>
          <a:blip r:embed="rId4" cstate="print"/>
          <a:srcRect/>
          <a:stretch>
            <a:fillRect/>
          </a:stretch>
        </p:blipFill>
        <p:spPr bwMode="auto">
          <a:xfrm>
            <a:off x="5796136" y="332656"/>
            <a:ext cx="1326893" cy="112702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467544" y="2332037"/>
            <a:ext cx="8229600" cy="4525963"/>
          </a:xfrm>
        </p:spPr>
        <p:txBody>
          <a:bodyPr>
            <a:normAutofit/>
          </a:bodyPr>
          <a:lstStyle/>
          <a:p>
            <a:r>
              <a:rPr lang="en-GB" dirty="0" smtClean="0"/>
              <a:t>Three equal volume bottles of wine have to be shared equally between 5 people. How can you do this and how much will each get?</a:t>
            </a:r>
          </a:p>
          <a:p>
            <a:r>
              <a:rPr lang="en-GB" dirty="0" smtClean="0"/>
              <a:t>Three equal sized sheets of gold leaf have to be shared equally between 5 art students, and larger sheets are more useful than small ones. How can you do this and how much will each get? </a:t>
            </a:r>
          </a:p>
          <a:p>
            <a:pPr>
              <a:buNone/>
            </a:pPr>
            <a:endParaRPr lang="en-GB" dirty="0"/>
          </a:p>
        </p:txBody>
      </p:sp>
      <p:pic>
        <p:nvPicPr>
          <p:cNvPr id="2050" name="Picture 2" descr="C:\Users\Anne Watson\AppData\Local\Microsoft\Windows\Temporary Internet Files\Content.IE5\TRWOJKT0\MP900175456[1].jpg"/>
          <p:cNvPicPr>
            <a:picLocks noChangeAspect="1" noChangeArrowheads="1"/>
          </p:cNvPicPr>
          <p:nvPr/>
        </p:nvPicPr>
        <p:blipFill>
          <a:blip r:embed="rId3" cstate="print"/>
          <a:srcRect/>
          <a:stretch>
            <a:fillRect/>
          </a:stretch>
        </p:blipFill>
        <p:spPr bwMode="auto">
          <a:xfrm>
            <a:off x="1691680" y="188640"/>
            <a:ext cx="1426504" cy="2102793"/>
          </a:xfrm>
          <a:prstGeom prst="rect">
            <a:avLst/>
          </a:prstGeom>
          <a:noFill/>
        </p:spPr>
      </p:pic>
      <p:sp>
        <p:nvSpPr>
          <p:cNvPr id="5" name="Rectangle 4"/>
          <p:cNvSpPr/>
          <p:nvPr/>
        </p:nvSpPr>
        <p:spPr>
          <a:xfrm>
            <a:off x="4644008" y="548680"/>
            <a:ext cx="3168352" cy="1512168"/>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467544" y="2332037"/>
            <a:ext cx="8229600" cy="4525963"/>
          </a:xfrm>
          <a:solidFill>
            <a:srgbClr val="FFC000"/>
          </a:solidFill>
        </p:spPr>
        <p:txBody>
          <a:bodyPr/>
          <a:lstStyle/>
          <a:p>
            <a:r>
              <a:rPr lang="en-GB" dirty="0" smtClean="0"/>
              <a:t>98 equal volume bottles of wine have to be shared equally between 140 people. How can you do this and how much will each get?</a:t>
            </a:r>
          </a:p>
          <a:p>
            <a:r>
              <a:rPr lang="en-GB" dirty="0" smtClean="0"/>
              <a:t>98 equal sized sheets of gold leaf have to be shared equally between 140 art students, and larger sheets are more useful than small ones. How can you do this and how much will each get? </a:t>
            </a:r>
          </a:p>
          <a:p>
            <a:endParaRPr lang="en-GB" dirty="0"/>
          </a:p>
        </p:txBody>
      </p:sp>
      <p:pic>
        <p:nvPicPr>
          <p:cNvPr id="4" name="Picture 2" descr="C:\Users\Anne Watson\AppData\Local\Microsoft\Windows\Temporary Internet Files\Content.IE5\TRWOJKT0\MP900175456[1].jpg"/>
          <p:cNvPicPr>
            <a:picLocks noChangeAspect="1" noChangeArrowheads="1"/>
          </p:cNvPicPr>
          <p:nvPr/>
        </p:nvPicPr>
        <p:blipFill>
          <a:blip r:embed="rId3" cstate="print"/>
          <a:srcRect/>
          <a:stretch>
            <a:fillRect/>
          </a:stretch>
        </p:blipFill>
        <p:spPr bwMode="auto">
          <a:xfrm>
            <a:off x="2123728" y="332656"/>
            <a:ext cx="1426504" cy="2102793"/>
          </a:xfrm>
          <a:prstGeom prst="rect">
            <a:avLst/>
          </a:prstGeom>
          <a:noFill/>
        </p:spPr>
      </p:pic>
      <p:pic>
        <p:nvPicPr>
          <p:cNvPr id="5" name="Picture 2" descr="C:\Users\Anne Watson\AppData\Local\Microsoft\Windows\Temporary Internet Files\Content.IE5\TRWOJKT0\MP900175456[1].jpg"/>
          <p:cNvPicPr>
            <a:picLocks noChangeAspect="1" noChangeArrowheads="1"/>
          </p:cNvPicPr>
          <p:nvPr/>
        </p:nvPicPr>
        <p:blipFill>
          <a:blip r:embed="rId3" cstate="print"/>
          <a:srcRect/>
          <a:stretch>
            <a:fillRect/>
          </a:stretch>
        </p:blipFill>
        <p:spPr bwMode="auto">
          <a:xfrm>
            <a:off x="5436096" y="332656"/>
            <a:ext cx="1426504" cy="2102793"/>
          </a:xfrm>
          <a:prstGeom prst="rect">
            <a:avLst/>
          </a:prstGeom>
          <a:noFill/>
        </p:spPr>
      </p:pic>
      <p:pic>
        <p:nvPicPr>
          <p:cNvPr id="6" name="Picture 2" descr="C:\Users\Anne Watson\AppData\Local\Microsoft\Windows\Temporary Internet Files\Content.IE5\TRWOJKT0\MP900175456[1].jpg"/>
          <p:cNvPicPr>
            <a:picLocks noChangeAspect="1" noChangeArrowheads="1"/>
          </p:cNvPicPr>
          <p:nvPr/>
        </p:nvPicPr>
        <p:blipFill>
          <a:blip r:embed="rId3" cstate="print"/>
          <a:srcRect/>
          <a:stretch>
            <a:fillRect/>
          </a:stretch>
        </p:blipFill>
        <p:spPr bwMode="auto">
          <a:xfrm>
            <a:off x="3779912" y="332656"/>
            <a:ext cx="1426504" cy="2102793"/>
          </a:xfrm>
          <a:prstGeom prst="rect">
            <a:avLst/>
          </a:prstGeom>
          <a:noFill/>
        </p:spPr>
      </p:pic>
      <p:pic>
        <p:nvPicPr>
          <p:cNvPr id="7" name="Picture 2" descr="C:\Users\Anne Watson\AppData\Local\Microsoft\Windows\Temporary Internet Files\Content.IE5\TRWOJKT0\MP900175456[1].jpg"/>
          <p:cNvPicPr>
            <a:picLocks noChangeAspect="1" noChangeArrowheads="1"/>
          </p:cNvPicPr>
          <p:nvPr/>
        </p:nvPicPr>
        <p:blipFill>
          <a:blip r:embed="rId3" cstate="print"/>
          <a:srcRect/>
          <a:stretch>
            <a:fillRect/>
          </a:stretch>
        </p:blipFill>
        <p:spPr bwMode="auto">
          <a:xfrm>
            <a:off x="7164288" y="332656"/>
            <a:ext cx="1426504" cy="2102793"/>
          </a:xfrm>
          <a:prstGeom prst="rect">
            <a:avLst/>
          </a:prstGeom>
          <a:noFill/>
        </p:spPr>
      </p:pic>
      <p:pic>
        <p:nvPicPr>
          <p:cNvPr id="9" name="Picture 2" descr="C:\Users\Anne Watson\AppData\Local\Microsoft\Windows\Temporary Internet Files\Content.IE5\TRWOJKT0\MP900175456[1].jpg"/>
          <p:cNvPicPr>
            <a:picLocks noChangeAspect="1" noChangeArrowheads="1"/>
          </p:cNvPicPr>
          <p:nvPr/>
        </p:nvPicPr>
        <p:blipFill>
          <a:blip r:embed="rId3" cstate="print"/>
          <a:srcRect/>
          <a:stretch>
            <a:fillRect/>
          </a:stretch>
        </p:blipFill>
        <p:spPr bwMode="auto">
          <a:xfrm>
            <a:off x="611560" y="332656"/>
            <a:ext cx="1426504" cy="2102793"/>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r>
              <a:rPr lang="en-GB" dirty="0" smtClean="0"/>
              <a:t>A piece of elastic 10 cm. long with marks at each centimetre is stretched so that it is now 50 cm. long. Where are the marks now?</a:t>
            </a:r>
          </a:p>
          <a:p>
            <a:r>
              <a:rPr lang="en-GB" dirty="0" smtClean="0"/>
              <a:t>A piece of elastic is already stretched so that it is 100 cm. long and marks are made at 10 cm. intervals.  It is then allowed to shrink to 50 cm.  Where are the marks now?</a:t>
            </a:r>
            <a:endParaRPr lang="en-GB" dirty="0"/>
          </a:p>
        </p:txBody>
      </p:sp>
      <p:pic>
        <p:nvPicPr>
          <p:cNvPr id="4099" name="Picture 3" descr="C:\Users\Anne Watson\AppData\Local\Microsoft\Windows\Temporary Internet Files\Content.IE5\TRWOJKT0\MC900301406[1].wmf"/>
          <p:cNvPicPr>
            <a:picLocks noChangeAspect="1" noChangeArrowheads="1"/>
          </p:cNvPicPr>
          <p:nvPr/>
        </p:nvPicPr>
        <p:blipFill>
          <a:blip r:embed="rId3" cstate="print"/>
          <a:srcRect/>
          <a:stretch>
            <a:fillRect/>
          </a:stretch>
        </p:blipFill>
        <p:spPr bwMode="auto">
          <a:xfrm rot="16845721">
            <a:off x="642451" y="135658"/>
            <a:ext cx="1365199" cy="1779422"/>
          </a:xfrm>
          <a:prstGeom prst="rect">
            <a:avLst/>
          </a:prstGeom>
          <a:noFill/>
        </p:spPr>
      </p:pic>
      <p:sp>
        <p:nvSpPr>
          <p:cNvPr id="6" name="Rectangle 5"/>
          <p:cNvSpPr/>
          <p:nvPr/>
        </p:nvSpPr>
        <p:spPr>
          <a:xfrm>
            <a:off x="2771800" y="620688"/>
            <a:ext cx="5688632" cy="5040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 name="Straight Connector 7"/>
          <p:cNvCxnSpPr>
            <a:stCxn id="6" idx="0"/>
            <a:endCxn id="6" idx="2"/>
          </p:cNvCxnSpPr>
          <p:nvPr/>
        </p:nvCxnSpPr>
        <p:spPr>
          <a:xfrm rot="16200000" flipH="1">
            <a:off x="5364088" y="872716"/>
            <a:ext cx="5040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6200000" flipH="1">
            <a:off x="3671900" y="872716"/>
            <a:ext cx="5040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4247964" y="872716"/>
            <a:ext cx="5040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4824028" y="872716"/>
            <a:ext cx="5040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5904148" y="872716"/>
            <a:ext cx="5040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6200000" flipH="1">
            <a:off x="6480212" y="872716"/>
            <a:ext cx="5040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7056276" y="872716"/>
            <a:ext cx="5040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7632340" y="872716"/>
            <a:ext cx="5040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3095836" y="872716"/>
            <a:ext cx="504056"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115616" y="0"/>
            <a:ext cx="7239000" cy="1143000"/>
          </a:xfrm>
        </p:spPr>
        <p:txBody>
          <a:bodyPr/>
          <a:lstStyle/>
          <a:p>
            <a:pPr eaLnBrk="1" hangingPunct="1"/>
            <a:endParaRPr lang="en-US" dirty="0" smtClean="0"/>
          </a:p>
        </p:txBody>
      </p:sp>
      <p:sp>
        <p:nvSpPr>
          <p:cNvPr id="17411" name="Rectangle 3"/>
          <p:cNvSpPr>
            <a:spLocks noGrp="1" noChangeArrowheads="1"/>
          </p:cNvSpPr>
          <p:nvPr>
            <p:ph idx="1"/>
          </p:nvPr>
        </p:nvSpPr>
        <p:spPr/>
        <p:txBody>
          <a:bodyPr/>
          <a:lstStyle/>
          <a:p>
            <a:pPr eaLnBrk="1" hangingPunct="1"/>
            <a:endParaRPr lang="en-US" smtClean="0"/>
          </a:p>
        </p:txBody>
      </p:sp>
      <p:pic>
        <p:nvPicPr>
          <p:cNvPr id="17412" name="Picture 5" descr="Sharing"/>
          <p:cNvPicPr>
            <a:picLocks noChangeAspect="1" noChangeArrowheads="1"/>
          </p:cNvPicPr>
          <p:nvPr/>
        </p:nvPicPr>
        <p:blipFill>
          <a:blip r:embed="rId2" cstate="print"/>
          <a:srcRect/>
          <a:stretch>
            <a:fillRect/>
          </a:stretch>
        </p:blipFill>
        <p:spPr bwMode="auto">
          <a:xfrm>
            <a:off x="2339752" y="1196752"/>
            <a:ext cx="4857750" cy="48974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331913" y="260350"/>
            <a:ext cx="7239000" cy="1143000"/>
          </a:xfrm>
        </p:spPr>
        <p:txBody>
          <a:bodyPr/>
          <a:lstStyle/>
          <a:p>
            <a:pPr eaLnBrk="1" hangingPunct="1"/>
            <a:endParaRPr lang="en-US" dirty="0" smtClean="0"/>
          </a:p>
        </p:txBody>
      </p:sp>
      <p:sp>
        <p:nvSpPr>
          <p:cNvPr id="19459" name="Rectangle 3"/>
          <p:cNvSpPr>
            <a:spLocks noGrp="1" noChangeArrowheads="1"/>
          </p:cNvSpPr>
          <p:nvPr>
            <p:ph idx="1"/>
          </p:nvPr>
        </p:nvSpPr>
        <p:spPr/>
        <p:txBody>
          <a:bodyPr/>
          <a:lstStyle/>
          <a:p>
            <a:pPr eaLnBrk="1" hangingPunct="1"/>
            <a:endParaRPr lang="en-US" smtClean="0"/>
          </a:p>
        </p:txBody>
      </p:sp>
      <p:pic>
        <p:nvPicPr>
          <p:cNvPr id="19460" name="Picture 4" descr="4541057a-i1_0"/>
          <p:cNvPicPr>
            <a:picLocks noChangeAspect="1" noChangeArrowheads="1"/>
          </p:cNvPicPr>
          <p:nvPr/>
        </p:nvPicPr>
        <p:blipFill>
          <a:blip r:embed="rId2" cstate="print"/>
          <a:srcRect/>
          <a:stretch>
            <a:fillRect/>
          </a:stretch>
        </p:blipFill>
        <p:spPr bwMode="auto">
          <a:xfrm>
            <a:off x="1547664" y="980728"/>
            <a:ext cx="6337300" cy="53292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403350" y="549275"/>
            <a:ext cx="7239000" cy="1143000"/>
          </a:xfrm>
        </p:spPr>
        <p:txBody>
          <a:bodyPr/>
          <a:lstStyle/>
          <a:p>
            <a:pPr eaLnBrk="1" hangingPunct="1"/>
            <a:endParaRPr lang="en-US" dirty="0" smtClean="0"/>
          </a:p>
        </p:txBody>
      </p:sp>
      <p:sp>
        <p:nvSpPr>
          <p:cNvPr id="27651" name="Rectangle 3"/>
          <p:cNvSpPr>
            <a:spLocks noGrp="1" noChangeArrowheads="1"/>
          </p:cNvSpPr>
          <p:nvPr>
            <p:ph idx="1"/>
          </p:nvPr>
        </p:nvSpPr>
        <p:spPr/>
        <p:txBody>
          <a:bodyPr/>
          <a:lstStyle/>
          <a:p>
            <a:pPr eaLnBrk="1" hangingPunct="1"/>
            <a:endParaRPr lang="en-US" dirty="0" smtClean="0"/>
          </a:p>
        </p:txBody>
      </p:sp>
      <p:pic>
        <p:nvPicPr>
          <p:cNvPr id="27652" name="Picture 4" descr="italian_cookies_006"/>
          <p:cNvPicPr>
            <a:picLocks noChangeAspect="1" noChangeArrowheads="1"/>
          </p:cNvPicPr>
          <p:nvPr/>
        </p:nvPicPr>
        <p:blipFill>
          <a:blip r:embed="rId2" cstate="print"/>
          <a:srcRect/>
          <a:stretch>
            <a:fillRect/>
          </a:stretch>
        </p:blipFill>
        <p:spPr bwMode="auto">
          <a:xfrm>
            <a:off x="1475656" y="1124744"/>
            <a:ext cx="6226175" cy="47132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algebra?</a:t>
            </a:r>
            <a:endParaRPr lang="en-GB" dirty="0"/>
          </a:p>
        </p:txBody>
      </p:sp>
      <p:sp>
        <p:nvSpPr>
          <p:cNvPr id="3" name="Content Placeholder 2"/>
          <p:cNvSpPr>
            <a:spLocks noGrp="1"/>
          </p:cNvSpPr>
          <p:nvPr>
            <p:ph idx="1"/>
          </p:nvPr>
        </p:nvSpPr>
        <p:spPr/>
        <p:txBody>
          <a:bodyPr/>
          <a:lstStyle/>
          <a:p>
            <a:r>
              <a:rPr lang="en-GB" dirty="0" smtClean="0"/>
              <a:t>What are the pre-algebraic and algebraic experiences appropriate for primary children?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endParaRPr lang="en-US" smtClean="0"/>
          </a:p>
        </p:txBody>
      </p:sp>
      <p:sp>
        <p:nvSpPr>
          <p:cNvPr id="28675" name="Rectangle 3"/>
          <p:cNvSpPr>
            <a:spLocks noGrp="1" noChangeArrowheads="1"/>
          </p:cNvSpPr>
          <p:nvPr>
            <p:ph idx="1"/>
          </p:nvPr>
        </p:nvSpPr>
        <p:spPr/>
        <p:txBody>
          <a:bodyPr/>
          <a:lstStyle/>
          <a:p>
            <a:pPr eaLnBrk="1" hangingPunct="1"/>
            <a:endParaRPr lang="en-US" smtClean="0"/>
          </a:p>
        </p:txBody>
      </p:sp>
      <p:pic>
        <p:nvPicPr>
          <p:cNvPr id="28676" name="Picture 4" descr="IW-1-93-473"/>
          <p:cNvPicPr>
            <a:picLocks noChangeAspect="1" noChangeArrowheads="1"/>
          </p:cNvPicPr>
          <p:nvPr/>
        </p:nvPicPr>
        <p:blipFill>
          <a:blip r:embed="rId2" cstate="print"/>
          <a:srcRect/>
          <a:stretch>
            <a:fillRect/>
          </a:stretch>
        </p:blipFill>
        <p:spPr bwMode="auto">
          <a:xfrm>
            <a:off x="1619250" y="1268413"/>
            <a:ext cx="6335713" cy="43926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endParaRPr lang="en-US" smtClean="0"/>
          </a:p>
        </p:txBody>
      </p:sp>
      <p:sp>
        <p:nvSpPr>
          <p:cNvPr id="31747" name="Rectangle 3"/>
          <p:cNvSpPr>
            <a:spLocks noGrp="1" noChangeArrowheads="1"/>
          </p:cNvSpPr>
          <p:nvPr>
            <p:ph idx="1"/>
          </p:nvPr>
        </p:nvSpPr>
        <p:spPr/>
        <p:txBody>
          <a:bodyPr/>
          <a:lstStyle/>
          <a:p>
            <a:pPr eaLnBrk="1" hangingPunct="1"/>
            <a:endParaRPr lang="en-US" smtClean="0"/>
          </a:p>
        </p:txBody>
      </p:sp>
      <p:pic>
        <p:nvPicPr>
          <p:cNvPr id="31748" name="Picture 4" descr="PouringTea22"/>
          <p:cNvPicPr>
            <a:picLocks noChangeAspect="1" noChangeArrowheads="1"/>
          </p:cNvPicPr>
          <p:nvPr/>
        </p:nvPicPr>
        <p:blipFill>
          <a:blip r:embed="rId2" cstate="print"/>
          <a:srcRect/>
          <a:stretch>
            <a:fillRect/>
          </a:stretch>
        </p:blipFill>
        <p:spPr bwMode="auto">
          <a:xfrm>
            <a:off x="1403648" y="980728"/>
            <a:ext cx="6959600" cy="5219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2050" name="Picture 2" descr="C:\Users\Anne Watson\AppData\Local\Microsoft\Windows\Temporary Internet Files\Content.IE5\TRWOJKT0\MC900441343[1].png"/>
          <p:cNvPicPr>
            <a:picLocks noChangeAspect="1" noChangeArrowheads="1"/>
          </p:cNvPicPr>
          <p:nvPr/>
        </p:nvPicPr>
        <p:blipFill>
          <a:blip r:embed="rId2" cstate="print"/>
          <a:srcRect/>
          <a:stretch>
            <a:fillRect/>
          </a:stretch>
        </p:blipFill>
        <p:spPr bwMode="auto">
          <a:xfrm>
            <a:off x="611560" y="836712"/>
            <a:ext cx="4649948" cy="4649948"/>
          </a:xfrm>
          <a:prstGeom prst="rect">
            <a:avLst/>
          </a:prstGeom>
          <a:noFill/>
        </p:spPr>
      </p:pic>
      <p:pic>
        <p:nvPicPr>
          <p:cNvPr id="2051" name="Picture 3" descr="C:\Users\Anne Watson\AppData\Local\Microsoft\Windows\Temporary Internet Files\Content.IE5\V2W5IC02\MC900433845[1].png"/>
          <p:cNvPicPr>
            <a:picLocks noChangeAspect="1" noChangeArrowheads="1"/>
          </p:cNvPicPr>
          <p:nvPr/>
        </p:nvPicPr>
        <p:blipFill>
          <a:blip r:embed="rId3" cstate="print"/>
          <a:srcRect/>
          <a:stretch>
            <a:fillRect/>
          </a:stretch>
        </p:blipFill>
        <p:spPr bwMode="auto">
          <a:xfrm>
            <a:off x="5236531" y="2833786"/>
            <a:ext cx="3099965" cy="3099965"/>
          </a:xfrm>
          <a:prstGeom prst="rect">
            <a:avLst/>
          </a:prstGeom>
          <a:noFill/>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304800" y="548680"/>
            <a:ext cx="8686800" cy="6120680"/>
          </a:xfrm>
        </p:spPr>
        <p:txBody>
          <a:bodyPr>
            <a:normAutofit fontScale="85000" lnSpcReduction="20000"/>
          </a:bodyPr>
          <a:lstStyle/>
          <a:p>
            <a:pPr lvl="0"/>
            <a:r>
              <a:rPr lang="en-GB" dirty="0" smtClean="0"/>
              <a:t>Sharing out by counting, as we do with chocolate buttons (and eating the spares)</a:t>
            </a:r>
          </a:p>
          <a:p>
            <a:pPr lvl="0"/>
            <a:r>
              <a:rPr lang="en-GB" dirty="0" smtClean="0"/>
              <a:t>Sharing out by cutting up congruent shapes, as we do with a cake or pizza</a:t>
            </a:r>
          </a:p>
          <a:p>
            <a:pPr lvl="0"/>
            <a:r>
              <a:rPr lang="en-GB" dirty="0" smtClean="0"/>
              <a:t>Sharing out by counting and cutting, as we do if sharing three cup cakes between five people</a:t>
            </a:r>
          </a:p>
          <a:p>
            <a:pPr lvl="0"/>
            <a:r>
              <a:rPr lang="en-GB" dirty="0" smtClean="0"/>
              <a:t>Sharing by pouring, as with wine</a:t>
            </a:r>
          </a:p>
          <a:p>
            <a:pPr lvl="0"/>
            <a:r>
              <a:rPr lang="en-GB" dirty="0" smtClean="0"/>
              <a:t>Folding and cutting, as with ribbon</a:t>
            </a:r>
          </a:p>
          <a:p>
            <a:pPr lvl="0"/>
            <a:r>
              <a:rPr lang="en-GB" dirty="0" smtClean="0"/>
              <a:t>Folding and cutting, as with a piece of paper</a:t>
            </a:r>
          </a:p>
          <a:p>
            <a:pPr lvl="0"/>
            <a:r>
              <a:rPr lang="en-GB" dirty="0" smtClean="0"/>
              <a:t>Finding how many of X ‘go into’ Y with physical objects by fitting</a:t>
            </a:r>
          </a:p>
          <a:p>
            <a:pPr lvl="0"/>
            <a:r>
              <a:rPr lang="en-GB" dirty="0" smtClean="0"/>
              <a:t>Finding how many of X ‘go into’ Y with linear measures (e.g. how many centimetres in a metre?)</a:t>
            </a:r>
          </a:p>
          <a:p>
            <a:pPr lvl="0"/>
            <a:r>
              <a:rPr lang="en-GB" dirty="0" smtClean="0"/>
              <a:t>Finding how many Xs ‘go into’ Y with numbers by counting, such as counting in 2s, 3s, 10s and so on</a:t>
            </a:r>
          </a:p>
          <a:p>
            <a:pPr lvl="0"/>
            <a:r>
              <a:rPr lang="en-GB" dirty="0" smtClean="0"/>
              <a:t>Grouping objects in 2s, 3s, 5s and so on.</a:t>
            </a:r>
          </a:p>
          <a:p>
            <a:endParaRPr lang="en-GB"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Division as inverse of area model for multiplication</a:t>
            </a:r>
            <a:endParaRPr lang="en-GB" dirty="0"/>
          </a:p>
        </p:txBody>
      </p:sp>
      <p:sp>
        <p:nvSpPr>
          <p:cNvPr id="3" name="Content Placeholder 2"/>
          <p:cNvSpPr>
            <a:spLocks noGrp="1"/>
          </p:cNvSpPr>
          <p:nvPr>
            <p:ph idx="1"/>
          </p:nvPr>
        </p:nvSpPr>
        <p:spPr/>
        <p:txBody>
          <a:bodyPr/>
          <a:lstStyle/>
          <a:p>
            <a:r>
              <a:rPr lang="en-GB" dirty="0" smtClean="0">
                <a:hlinkClick r:id="rId2"/>
              </a:rPr>
              <a:t>Long Division – Part 1 on </a:t>
            </a:r>
            <a:r>
              <a:rPr lang="en-GB" dirty="0" err="1" smtClean="0">
                <a:hlinkClick r:id="rId2"/>
              </a:rPr>
              <a:t>Vimeo</a:t>
            </a:r>
            <a:r>
              <a:rPr lang="en-GB" dirty="0" smtClean="0"/>
              <a:t> (15 </a:t>
            </a:r>
            <a:r>
              <a:rPr lang="en-GB" dirty="0" err="1" smtClean="0"/>
              <a:t>mins</a:t>
            </a:r>
            <a:r>
              <a:rPr lang="en-GB" dirty="0" smtClean="0"/>
              <a:t>)</a:t>
            </a:r>
          </a:p>
          <a:p>
            <a:r>
              <a:rPr lang="en-GB" dirty="0" smtClean="0"/>
              <a:t>http://vimeo.com/45986110</a:t>
            </a:r>
            <a:endParaRPr lang="en-GB"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Whole school development</a:t>
            </a:r>
            <a:endParaRPr lang="en-GB" dirty="0"/>
          </a:p>
        </p:txBody>
      </p:sp>
      <p:sp>
        <p:nvSpPr>
          <p:cNvPr id="5" name="Content Placeholder 4"/>
          <p:cNvSpPr>
            <a:spLocks noGrp="1"/>
          </p:cNvSpPr>
          <p:nvPr>
            <p:ph idx="1"/>
          </p:nvPr>
        </p:nvSpPr>
        <p:spPr/>
        <p:txBody>
          <a:bodyPr/>
          <a:lstStyle/>
          <a:p>
            <a:r>
              <a:rPr lang="en-GB" dirty="0" smtClean="0"/>
              <a:t>Collaboration across years and key stages</a:t>
            </a:r>
          </a:p>
          <a:p>
            <a:r>
              <a:rPr lang="en-GB" dirty="0" smtClean="0"/>
              <a:t>Coherent development throughout school</a:t>
            </a:r>
          </a:p>
          <a:p>
            <a:r>
              <a:rPr lang="en-GB" dirty="0" smtClean="0"/>
              <a:t>Something relevant every week</a:t>
            </a:r>
          </a:p>
          <a:p>
            <a:pPr>
              <a:buNone/>
            </a:pPr>
            <a:endParaRPr lang="en-GB"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a:buNone/>
            </a:pPr>
            <a:endParaRPr lang="en-GB" dirty="0" smtClean="0"/>
          </a:p>
          <a:p>
            <a:pPr>
              <a:buNone/>
            </a:pPr>
            <a:endParaRPr lang="en-GB" dirty="0" smtClean="0"/>
          </a:p>
          <a:p>
            <a:pPr>
              <a:buNone/>
            </a:pPr>
            <a:endParaRPr lang="en-GB" dirty="0" smtClean="0"/>
          </a:p>
          <a:p>
            <a:pPr>
              <a:buNone/>
            </a:pPr>
            <a:r>
              <a:rPr lang="en-GB" dirty="0" smtClean="0"/>
              <a:t>anne.watson@education.ox.ac.uk</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76672"/>
            <a:ext cx="7848600" cy="762000"/>
          </a:xfrm>
        </p:spPr>
        <p:txBody>
          <a:bodyPr>
            <a:normAutofit/>
          </a:bodyPr>
          <a:lstStyle/>
          <a:p>
            <a:r>
              <a:rPr lang="en-GB" dirty="0" smtClean="0"/>
              <a:t>ACME comments</a:t>
            </a:r>
            <a:endParaRPr lang="en-GB" dirty="0"/>
          </a:p>
        </p:txBody>
      </p:sp>
      <p:sp>
        <p:nvSpPr>
          <p:cNvPr id="3" name="Content Placeholder 2"/>
          <p:cNvSpPr>
            <a:spLocks noGrp="1"/>
          </p:cNvSpPr>
          <p:nvPr>
            <p:ph idx="1"/>
          </p:nvPr>
        </p:nvSpPr>
        <p:spPr>
          <a:xfrm>
            <a:off x="395536" y="1457400"/>
            <a:ext cx="8229600" cy="5400600"/>
          </a:xfrm>
        </p:spPr>
        <p:txBody>
          <a:bodyPr>
            <a:normAutofit fontScale="92500"/>
          </a:bodyPr>
          <a:lstStyle/>
          <a:p>
            <a:r>
              <a:rPr lang="en-GB" dirty="0" smtClean="0"/>
              <a:t>Expectations of algebraic thinking could be based on reasoning about relations between quantities, such as patterns, structure, equivalence, </a:t>
            </a:r>
            <a:r>
              <a:rPr lang="en-GB" dirty="0" err="1" smtClean="0"/>
              <a:t>commutativity</a:t>
            </a:r>
            <a:r>
              <a:rPr lang="en-GB" dirty="0" smtClean="0"/>
              <a:t>, </a:t>
            </a:r>
            <a:r>
              <a:rPr lang="en-GB" dirty="0" err="1" smtClean="0"/>
              <a:t>distributivity</a:t>
            </a:r>
            <a:r>
              <a:rPr lang="en-GB" dirty="0" smtClean="0"/>
              <a:t>, and </a:t>
            </a:r>
            <a:r>
              <a:rPr lang="en-GB" dirty="0" err="1" smtClean="0"/>
              <a:t>associativity</a:t>
            </a:r>
            <a:endParaRPr lang="en-GB" dirty="0" smtClean="0"/>
          </a:p>
          <a:p>
            <a:r>
              <a:rPr lang="en-GB" dirty="0" smtClean="0"/>
              <a:t>Early introduction of formal algebra can lead to poor understanding without a good foundation</a:t>
            </a:r>
          </a:p>
          <a:p>
            <a:r>
              <a:rPr lang="en-GB" dirty="0" smtClean="0"/>
              <a:t>Algebra connects what is known about number relations in arithmetic to general expression of those relations, including unknown quantities and variables.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dirty="0" smtClean="0"/>
              <a:t>Where are we going with algebra for everyone? from ks4:</a:t>
            </a:r>
            <a:endParaRPr lang="en-GB" dirty="0"/>
          </a:p>
        </p:txBody>
      </p:sp>
      <p:sp>
        <p:nvSpPr>
          <p:cNvPr id="5" name="Content Placeholder 4"/>
          <p:cNvSpPr>
            <a:spLocks noGrp="1"/>
          </p:cNvSpPr>
          <p:nvPr>
            <p:ph idx="1"/>
          </p:nvPr>
        </p:nvSpPr>
        <p:spPr>
          <a:xfrm>
            <a:off x="395536" y="1484784"/>
            <a:ext cx="8229600" cy="5112568"/>
          </a:xfrm>
        </p:spPr>
        <p:txBody>
          <a:bodyPr>
            <a:normAutofit fontScale="85000" lnSpcReduction="20000"/>
          </a:bodyPr>
          <a:lstStyle/>
          <a:p>
            <a:pPr lvl="0"/>
            <a:r>
              <a:rPr lang="en-GB" dirty="0" smtClean="0"/>
              <a:t>arithmetic </a:t>
            </a:r>
            <a:r>
              <a:rPr lang="en-GB" dirty="0"/>
              <a:t>sequences </a:t>
            </a:r>
            <a:r>
              <a:rPr lang="en-GB" dirty="0" smtClean="0"/>
              <a:t>(nth term) </a:t>
            </a:r>
          </a:p>
          <a:p>
            <a:pPr lvl="0"/>
            <a:r>
              <a:rPr lang="en-GB" dirty="0" smtClean="0"/>
              <a:t>algebraic </a:t>
            </a:r>
            <a:r>
              <a:rPr lang="en-GB" dirty="0"/>
              <a:t>manipulation including expanding products, factorisation and simplification of </a:t>
            </a:r>
            <a:r>
              <a:rPr lang="en-GB" dirty="0" smtClean="0"/>
              <a:t>expressions</a:t>
            </a:r>
          </a:p>
          <a:p>
            <a:pPr lvl="0"/>
            <a:r>
              <a:rPr lang="en-GB" dirty="0" smtClean="0"/>
              <a:t>solving </a:t>
            </a:r>
            <a:r>
              <a:rPr lang="en-GB" dirty="0"/>
              <a:t>linear and quadratic equations in one </a:t>
            </a:r>
            <a:r>
              <a:rPr lang="en-GB" dirty="0" smtClean="0"/>
              <a:t>variable</a:t>
            </a:r>
          </a:p>
          <a:p>
            <a:pPr lvl="0"/>
            <a:r>
              <a:rPr lang="en-GB" dirty="0" smtClean="0"/>
              <a:t>application </a:t>
            </a:r>
            <a:r>
              <a:rPr lang="en-GB" dirty="0"/>
              <a:t>of algebra to real world </a:t>
            </a:r>
            <a:r>
              <a:rPr lang="en-GB" dirty="0" smtClean="0"/>
              <a:t>problems</a:t>
            </a:r>
          </a:p>
          <a:p>
            <a:pPr lvl="0"/>
            <a:r>
              <a:rPr lang="en-GB" dirty="0" smtClean="0"/>
              <a:t>solving </a:t>
            </a:r>
            <a:r>
              <a:rPr lang="en-GB" dirty="0"/>
              <a:t>simultaneous linear equations and linear </a:t>
            </a:r>
            <a:r>
              <a:rPr lang="en-GB" dirty="0" smtClean="0"/>
              <a:t>inequalities</a:t>
            </a:r>
          </a:p>
          <a:p>
            <a:pPr lvl="0"/>
            <a:r>
              <a:rPr lang="en-GB" dirty="0" smtClean="0"/>
              <a:t>gradients </a:t>
            </a:r>
          </a:p>
          <a:p>
            <a:pPr lvl="0"/>
            <a:r>
              <a:rPr lang="en-GB" dirty="0" smtClean="0"/>
              <a:t>properties </a:t>
            </a:r>
            <a:r>
              <a:rPr lang="en-GB" dirty="0"/>
              <a:t>of quadratic </a:t>
            </a:r>
            <a:r>
              <a:rPr lang="en-GB" dirty="0" smtClean="0"/>
              <a:t>functions</a:t>
            </a:r>
          </a:p>
          <a:p>
            <a:pPr lvl="0"/>
            <a:r>
              <a:rPr lang="en-GB" dirty="0" smtClean="0"/>
              <a:t>using </a:t>
            </a:r>
            <a:r>
              <a:rPr lang="en-GB" dirty="0"/>
              <a:t>functions and graphs in real world </a:t>
            </a:r>
            <a:r>
              <a:rPr lang="en-GB" dirty="0" smtClean="0"/>
              <a:t>situations</a:t>
            </a:r>
          </a:p>
          <a:p>
            <a:pPr lvl="0"/>
            <a:r>
              <a:rPr lang="en-GB" dirty="0" smtClean="0"/>
              <a:t>transformation </a:t>
            </a:r>
            <a:r>
              <a:rPr lang="en-GB" dirty="0"/>
              <a:t>of functions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GB" dirty="0" smtClean="0"/>
              <a:t>Not x</a:t>
            </a:r>
            <a:endParaRPr lang="en-GB" dirty="0"/>
          </a:p>
        </p:txBody>
      </p:sp>
      <p:sp>
        <p:nvSpPr>
          <p:cNvPr id="5" name="Content Placeholder 4"/>
          <p:cNvSpPr>
            <a:spLocks noGrp="1"/>
          </p:cNvSpPr>
          <p:nvPr>
            <p:ph idx="1"/>
          </p:nvPr>
        </p:nvSpPr>
        <p:spPr>
          <a:xfrm>
            <a:off x="395536" y="1340768"/>
            <a:ext cx="8229600" cy="5256584"/>
          </a:xfrm>
        </p:spPr>
        <p:txBody>
          <a:bodyPr>
            <a:normAutofit fontScale="92500" lnSpcReduction="20000"/>
          </a:bodyPr>
          <a:lstStyle/>
          <a:p>
            <a:pPr lvl="0"/>
            <a:r>
              <a:rPr lang="en-GB" dirty="0" smtClean="0"/>
              <a:t>Generalising relations between quantities</a:t>
            </a:r>
          </a:p>
          <a:p>
            <a:pPr lvl="0"/>
            <a:r>
              <a:rPr lang="en-GB" dirty="0" smtClean="0"/>
              <a:t>Equivalence: different expressions meaning the same thing</a:t>
            </a:r>
          </a:p>
          <a:p>
            <a:pPr lvl="0"/>
            <a:r>
              <a:rPr lang="en-GB" dirty="0" smtClean="0"/>
              <a:t>Solving equations (finding particular values of variables for particular states)</a:t>
            </a:r>
          </a:p>
          <a:p>
            <a:pPr lvl="0"/>
            <a:r>
              <a:rPr lang="en-GB" dirty="0" smtClean="0"/>
              <a:t>Expressing real and mathematical situations algebraically (recognising additive, multiplicative and exponential relations)</a:t>
            </a:r>
          </a:p>
          <a:p>
            <a:pPr lvl="0"/>
            <a:r>
              <a:rPr lang="en-GB" dirty="0" smtClean="0"/>
              <a:t>Relating features of graphs to situations (e.g. gradient of straight line)</a:t>
            </a:r>
          </a:p>
          <a:p>
            <a:r>
              <a:rPr lang="en-GB" dirty="0" smtClean="0"/>
              <a:t>New relations from old</a:t>
            </a:r>
          </a:p>
          <a:p>
            <a:r>
              <a:rPr lang="en-GB" dirty="0" smtClean="0"/>
              <a:t>Standard notation</a:t>
            </a:r>
          </a:p>
          <a:p>
            <a:pPr lvl="0"/>
            <a:endParaRPr lang="en-GB"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GB" dirty="0" smtClean="0"/>
              <a:t>Key ideas</a:t>
            </a:r>
            <a:endParaRPr lang="en-GB" dirty="0"/>
          </a:p>
        </p:txBody>
      </p:sp>
      <p:sp>
        <p:nvSpPr>
          <p:cNvPr id="5" name="Content Placeholder 4"/>
          <p:cNvSpPr>
            <a:spLocks noGrp="1"/>
          </p:cNvSpPr>
          <p:nvPr>
            <p:ph idx="1"/>
          </p:nvPr>
        </p:nvSpPr>
        <p:spPr>
          <a:xfrm>
            <a:off x="395536" y="1124744"/>
            <a:ext cx="8229600" cy="5357850"/>
          </a:xfrm>
        </p:spPr>
        <p:txBody>
          <a:bodyPr>
            <a:normAutofit fontScale="77500" lnSpcReduction="20000"/>
          </a:bodyPr>
          <a:lstStyle/>
          <a:p>
            <a:pPr lvl="0"/>
            <a:r>
              <a:rPr lang="en-GB" b="1" dirty="0" smtClean="0"/>
              <a:t>Generalise relationships </a:t>
            </a:r>
          </a:p>
          <a:p>
            <a:pPr lvl="1"/>
            <a:r>
              <a:rPr lang="en-GB" b="1" dirty="0" smtClean="0"/>
              <a:t>perimeter of a square of side s is 4s</a:t>
            </a:r>
          </a:p>
          <a:p>
            <a:pPr lvl="0"/>
            <a:r>
              <a:rPr lang="en-GB" b="1" dirty="0" smtClean="0"/>
              <a:t>Equivalent expressions </a:t>
            </a:r>
          </a:p>
          <a:p>
            <a:pPr lvl="1"/>
            <a:r>
              <a:rPr lang="en-GB" b="1" dirty="0" smtClean="0"/>
              <a:t>a + b – a = b</a:t>
            </a:r>
          </a:p>
          <a:p>
            <a:pPr lvl="0"/>
            <a:r>
              <a:rPr lang="en-GB" b="1" dirty="0" smtClean="0"/>
              <a:t>Solve equations </a:t>
            </a:r>
          </a:p>
          <a:p>
            <a:pPr lvl="1"/>
            <a:r>
              <a:rPr lang="en-GB" b="1" dirty="0" smtClean="0"/>
              <a:t>what is y  if  11 = 9 – y ?</a:t>
            </a:r>
          </a:p>
          <a:p>
            <a:pPr lvl="0"/>
            <a:r>
              <a:rPr lang="en-GB" b="1" dirty="0" smtClean="0"/>
              <a:t>Express situations </a:t>
            </a:r>
          </a:p>
          <a:p>
            <a:pPr lvl="1"/>
            <a:r>
              <a:rPr lang="en-GB" b="1" dirty="0" smtClean="0"/>
              <a:t>j – a = 5</a:t>
            </a:r>
          </a:p>
          <a:p>
            <a:pPr lvl="0"/>
            <a:r>
              <a:rPr lang="en-GB" b="1" dirty="0" smtClean="0"/>
              <a:t>Relate representations </a:t>
            </a:r>
          </a:p>
          <a:p>
            <a:pPr lvl="1"/>
            <a:r>
              <a:rPr lang="en-GB" b="1" dirty="0" smtClean="0"/>
              <a:t>graphing  x + y = 5</a:t>
            </a:r>
          </a:p>
          <a:p>
            <a:r>
              <a:rPr lang="en-GB" b="1" dirty="0" smtClean="0"/>
              <a:t>New from old</a:t>
            </a:r>
          </a:p>
          <a:p>
            <a:pPr lvl="1"/>
            <a:r>
              <a:rPr lang="en-GB" b="1" dirty="0" smtClean="0"/>
              <a:t>2(a + b)=2a + 2b</a:t>
            </a:r>
          </a:p>
          <a:p>
            <a:r>
              <a:rPr lang="en-GB" b="1" dirty="0" smtClean="0"/>
              <a:t>Notation</a:t>
            </a:r>
          </a:p>
          <a:p>
            <a:pPr lvl="1"/>
            <a:r>
              <a:rPr lang="en-GB" b="1" dirty="0" smtClean="0"/>
              <a:t>all the above</a:t>
            </a:r>
          </a:p>
          <a:p>
            <a:pPr lvl="0"/>
            <a:endParaRPr lang="en-GB"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12" end="1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13" end="1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Explicit statements about algebra yr 6 </a:t>
            </a:r>
            <a:endParaRPr lang="en-GB" dirty="0"/>
          </a:p>
        </p:txBody>
      </p:sp>
      <p:sp>
        <p:nvSpPr>
          <p:cNvPr id="3" name="Content Placeholder 2"/>
          <p:cNvSpPr>
            <a:spLocks noGrp="1"/>
          </p:cNvSpPr>
          <p:nvPr>
            <p:ph idx="1"/>
          </p:nvPr>
        </p:nvSpPr>
        <p:spPr>
          <a:xfrm>
            <a:off x="395536" y="1484784"/>
            <a:ext cx="8229600" cy="5102027"/>
          </a:xfrm>
        </p:spPr>
        <p:txBody>
          <a:bodyPr>
            <a:normAutofit lnSpcReduction="10000"/>
          </a:bodyPr>
          <a:lstStyle/>
          <a:p>
            <a:pPr>
              <a:buNone/>
            </a:pPr>
            <a:r>
              <a:rPr lang="en-GB" b="1" dirty="0" smtClean="0"/>
              <a:t>Programme of study:</a:t>
            </a:r>
          </a:p>
          <a:p>
            <a:r>
              <a:rPr lang="en-GB" dirty="0" smtClean="0"/>
              <a:t>use simple formulae</a:t>
            </a:r>
          </a:p>
          <a:p>
            <a:r>
              <a:rPr lang="en-GB" dirty="0" smtClean="0"/>
              <a:t>generate and describe linear number sequences</a:t>
            </a:r>
          </a:p>
          <a:p>
            <a:r>
              <a:rPr lang="en-GB" dirty="0" smtClean="0"/>
              <a:t>express missing number problems algebraically</a:t>
            </a:r>
          </a:p>
          <a:p>
            <a:r>
              <a:rPr lang="en-GB" dirty="0" smtClean="0"/>
              <a:t>find pairs of numbers that satisfy equations involving two unknowns.</a:t>
            </a:r>
          </a:p>
          <a:p>
            <a:r>
              <a:rPr lang="en-GB" dirty="0" smtClean="0"/>
              <a:t>enumerate possible combinations of two variables </a:t>
            </a:r>
          </a:p>
          <a:p>
            <a:pPr>
              <a:buNone/>
            </a:pPr>
            <a:endParaRPr lang="en-GB" dirty="0" smtClean="0"/>
          </a:p>
          <a:p>
            <a:pPr>
              <a:buNone/>
            </a:pP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Non-statutory Guidance yr 6</a:t>
            </a:r>
            <a:endParaRPr lang="en-GB" dirty="0"/>
          </a:p>
        </p:txBody>
      </p:sp>
      <p:sp>
        <p:nvSpPr>
          <p:cNvPr id="3" name="Content Placeholder 2"/>
          <p:cNvSpPr>
            <a:spLocks noGrp="1"/>
          </p:cNvSpPr>
          <p:nvPr>
            <p:ph idx="1"/>
          </p:nvPr>
        </p:nvSpPr>
        <p:spPr/>
        <p:txBody>
          <a:bodyPr>
            <a:normAutofit fontScale="92500"/>
          </a:bodyPr>
          <a:lstStyle/>
          <a:p>
            <a:r>
              <a:rPr lang="en-GB" b="1" dirty="0" smtClean="0"/>
              <a:t>Pupils should be introduced to the use of symbols and letters to represent variables and unknowns in mathematical situations </a:t>
            </a:r>
            <a:r>
              <a:rPr lang="en-GB" b="1" dirty="0" smtClean="0">
                <a:solidFill>
                  <a:srgbClr val="FF0000"/>
                </a:solidFill>
              </a:rPr>
              <a:t>that they already understand, </a:t>
            </a:r>
            <a:r>
              <a:rPr lang="en-GB" b="1" dirty="0" smtClean="0"/>
              <a:t>such as: </a:t>
            </a:r>
          </a:p>
          <a:p>
            <a:pPr lvl="1"/>
            <a:r>
              <a:rPr lang="en-GB" b="1" dirty="0" smtClean="0"/>
              <a:t>missing numbers, lengths, coordinates and angles</a:t>
            </a:r>
          </a:p>
          <a:p>
            <a:pPr lvl="1"/>
            <a:r>
              <a:rPr lang="en-GB" b="1" dirty="0" smtClean="0"/>
              <a:t>formulae in mathematics and science</a:t>
            </a:r>
          </a:p>
          <a:p>
            <a:pPr lvl="1"/>
            <a:r>
              <a:rPr lang="en-GB" b="1" dirty="0" smtClean="0"/>
              <a:t>arithmetical rules (e.g. a + b = b + a)</a:t>
            </a:r>
          </a:p>
          <a:p>
            <a:pPr lvl="1"/>
            <a:r>
              <a:rPr lang="en-GB" b="1" dirty="0" smtClean="0"/>
              <a:t>generalisations of number patterns</a:t>
            </a:r>
          </a:p>
          <a:p>
            <a:pPr lvl="1"/>
            <a:r>
              <a:rPr lang="en-GB" b="1" dirty="0" smtClean="0"/>
              <a:t>number puzzles (e.g. what two numbers can add up to). </a:t>
            </a:r>
          </a:p>
          <a:p>
            <a:endParaRPr lang="en-GB"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Custom 1">
      <a:dk1>
        <a:sysClr val="windowText" lastClr="000000"/>
      </a:dk1>
      <a:lt1>
        <a:srgbClr val="D7E3BC"/>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711</TotalTime>
  <Words>1503</Words>
  <Application>Microsoft Office PowerPoint</Application>
  <PresentationFormat>On-screen Show (4:3)</PresentationFormat>
  <Paragraphs>239</Paragraphs>
  <Slides>36</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38" baseType="lpstr">
      <vt:lpstr>Trek</vt:lpstr>
      <vt:lpstr>Equation</vt:lpstr>
      <vt:lpstr> lurking algebra</vt:lpstr>
      <vt:lpstr>Big issues (for today)</vt:lpstr>
      <vt:lpstr>What is algebra?</vt:lpstr>
      <vt:lpstr>ACME comments</vt:lpstr>
      <vt:lpstr>Where are we going with algebra for everyone? from ks4:</vt:lpstr>
      <vt:lpstr>Not x</vt:lpstr>
      <vt:lpstr>Key ideas</vt:lpstr>
      <vt:lpstr>Explicit statements about algebra yr 6 </vt:lpstr>
      <vt:lpstr>Non-statutory Guidance yr 6</vt:lpstr>
      <vt:lpstr>Your immediate thoughts and concerns?</vt:lpstr>
      <vt:lpstr>My thoughts/concerns</vt:lpstr>
      <vt:lpstr>Searching for hidden pre-algebra using the key ideas</vt:lpstr>
      <vt:lpstr>Searching for hidden algebra in the primary draft curriculum, yrs 1-2</vt:lpstr>
      <vt:lpstr>enumeration</vt:lpstr>
      <vt:lpstr>Slide 15</vt:lpstr>
      <vt:lpstr>Additive reasoning </vt:lpstr>
      <vt:lpstr>Multiplicative reasoning</vt:lpstr>
      <vt:lpstr>Hidden in years 3-4</vt:lpstr>
      <vt:lpstr>Hidden in years 5-6</vt:lpstr>
      <vt:lpstr>algebra yr 6</vt:lpstr>
      <vt:lpstr>The many faces and places of division</vt:lpstr>
      <vt:lpstr>division</vt:lpstr>
      <vt:lpstr>Rods, tubes and sweets</vt:lpstr>
      <vt:lpstr>Slide 24</vt:lpstr>
      <vt:lpstr>Slide 25</vt:lpstr>
      <vt:lpstr>Slide 26</vt:lpstr>
      <vt:lpstr>Slide 27</vt:lpstr>
      <vt:lpstr>Slide 28</vt:lpstr>
      <vt:lpstr>Slide 29</vt:lpstr>
      <vt:lpstr>Slide 30</vt:lpstr>
      <vt:lpstr>Slide 31</vt:lpstr>
      <vt:lpstr>Slide 32</vt:lpstr>
      <vt:lpstr>Slide 33</vt:lpstr>
      <vt:lpstr>Division as inverse of area model for multiplication</vt:lpstr>
      <vt:lpstr>Whole school development</vt:lpstr>
      <vt:lpstr>Slide 36</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Maths in England’s Schools: now and in the future</dc:title>
  <dc:creator>Anne Watson</dc:creator>
  <cp:lastModifiedBy>Anne Watson</cp:lastModifiedBy>
  <cp:revision>49</cp:revision>
  <dcterms:created xsi:type="dcterms:W3CDTF">2012-02-05T13:56:07Z</dcterms:created>
  <dcterms:modified xsi:type="dcterms:W3CDTF">2015-10-31T08:43:18Z</dcterms:modified>
</cp:coreProperties>
</file>