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624" r:id="rId3"/>
    <p:sldId id="663" r:id="rId4"/>
    <p:sldId id="677" r:id="rId5"/>
    <p:sldId id="678" r:id="rId6"/>
    <p:sldId id="664" r:id="rId7"/>
    <p:sldId id="625" r:id="rId8"/>
    <p:sldId id="640" r:id="rId9"/>
    <p:sldId id="620" r:id="rId10"/>
    <p:sldId id="665" r:id="rId11"/>
    <p:sldId id="666" r:id="rId12"/>
    <p:sldId id="669" r:id="rId13"/>
    <p:sldId id="671" r:id="rId14"/>
    <p:sldId id="670" r:id="rId15"/>
    <p:sldId id="672" r:id="rId16"/>
    <p:sldId id="673" r:id="rId17"/>
    <p:sldId id="667" r:id="rId18"/>
    <p:sldId id="668" r:id="rId19"/>
    <p:sldId id="681" r:id="rId20"/>
    <p:sldId id="679" r:id="rId21"/>
    <p:sldId id="641" r:id="rId22"/>
    <p:sldId id="643" r:id="rId23"/>
    <p:sldId id="674" r:id="rId24"/>
    <p:sldId id="644" r:id="rId25"/>
    <p:sldId id="646" r:id="rId26"/>
    <p:sldId id="645" r:id="rId27"/>
    <p:sldId id="647" r:id="rId28"/>
    <p:sldId id="648" r:id="rId29"/>
    <p:sldId id="649" r:id="rId30"/>
    <p:sldId id="676" r:id="rId31"/>
    <p:sldId id="633" r:id="rId32"/>
    <p:sldId id="659" r:id="rId33"/>
    <p:sldId id="685" r:id="rId34"/>
    <p:sldId id="682" r:id="rId35"/>
    <p:sldId id="652" r:id="rId36"/>
    <p:sldId id="626" r:id="rId37"/>
    <p:sldId id="627" r:id="rId38"/>
    <p:sldId id="628" r:id="rId39"/>
    <p:sldId id="629" r:id="rId40"/>
    <p:sldId id="597" r:id="rId41"/>
    <p:sldId id="598" r:id="rId42"/>
    <p:sldId id="600" r:id="rId43"/>
    <p:sldId id="540" r:id="rId44"/>
    <p:sldId id="615" r:id="rId45"/>
    <p:sldId id="616" r:id="rId46"/>
    <p:sldId id="537" r:id="rId47"/>
    <p:sldId id="657" r:id="rId48"/>
    <p:sldId id="684" r:id="rId49"/>
    <p:sldId id="683" r:id="rId50"/>
    <p:sldId id="661" r:id="rId51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0DE64A-950C-4BC8-B87B-F923FC77F6CD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E6C343E-F297-4822-BAC7-F369306AA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5A672-E052-A147-9FE0-85ECA2960DD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E6D0-BC7B-E2C0-5D1F-432B0E7A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9AF67-DEF0-5213-9828-02C5E2C7E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84B9B-CAB6-BBC0-94E6-7E0C265E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3A9A-74B4-90C9-D7B4-7F309A59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31C3-E155-0389-E140-AF8F623D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2B24-388D-5B68-3848-F0D48CEC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9B9EF-6A66-DABC-A34D-0C583BE3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28C59-9B7A-B82B-A9FD-C2A02259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7957B-B56F-F3CD-5ECC-2A7E2D3F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FD1B-3241-8298-7BBD-22415BB0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07A5-CE6D-11A9-66DF-433E75C80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121A-270B-2FDE-9039-3FFDB655B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61DD9-5DFB-EFE3-78E9-3526C593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36A6-8047-D1C0-12AF-765261E1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19FF0-95A6-121F-4ED2-CDC795D3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9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lk Task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388379F-C4DE-4646-93E3-42D263D1AAF5}"/>
              </a:ext>
            </a:extLst>
          </p:cNvPr>
          <p:cNvSpPr txBox="1"/>
          <p:nvPr userDrawn="1"/>
        </p:nvSpPr>
        <p:spPr>
          <a:xfrm rot="16200000">
            <a:off x="8433600" y="3099600"/>
            <a:ext cx="6858000" cy="6588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Talk Task</a:t>
            </a:r>
          </a:p>
        </p:txBody>
      </p:sp>
    </p:spTree>
    <p:extLst>
      <p:ext uri="{BB962C8B-B14F-4D97-AF65-F5344CB8AC3E}">
        <p14:creationId xmlns:p14="http://schemas.microsoft.com/office/powerpoint/2010/main" val="270439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Learning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073D299-0BE2-1248-900B-2CA3C4081C0E}"/>
              </a:ext>
            </a:extLst>
          </p:cNvPr>
          <p:cNvSpPr txBox="1"/>
          <p:nvPr userDrawn="1"/>
        </p:nvSpPr>
        <p:spPr>
          <a:xfrm rot="16200000">
            <a:off x="8433599" y="3099599"/>
            <a:ext cx="6858002" cy="65880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New Learning</a:t>
            </a:r>
          </a:p>
        </p:txBody>
      </p:sp>
    </p:spTree>
    <p:extLst>
      <p:ext uri="{BB962C8B-B14F-4D97-AF65-F5344CB8AC3E}">
        <p14:creationId xmlns:p14="http://schemas.microsoft.com/office/powerpoint/2010/main" val="204396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ick Check 1 - New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6413504-F803-AB41-A751-9E8171A041F5}"/>
              </a:ext>
            </a:extLst>
          </p:cNvPr>
          <p:cNvSpPr txBox="1"/>
          <p:nvPr userDrawn="1"/>
        </p:nvSpPr>
        <p:spPr>
          <a:xfrm>
            <a:off x="11880000" y="1079999"/>
            <a:ext cx="153888" cy="5580000"/>
          </a:xfrm>
          <a:prstGeom prst="rect">
            <a:avLst/>
          </a:prstGeom>
          <a:noFill/>
        </p:spPr>
        <p:txBody>
          <a:bodyPr vert="vert270" wrap="square" lIns="0" tIns="0" rIns="0" bIns="0" rtlCol="0" anchor="b">
            <a:no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© Copyright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7051D-4F0C-48BC-8193-CE3DFA55F982}"/>
              </a:ext>
            </a:extLst>
          </p:cNvPr>
          <p:cNvSpPr txBox="1"/>
          <p:nvPr userDrawn="1"/>
        </p:nvSpPr>
        <p:spPr>
          <a:xfrm rot="16200000">
            <a:off x="8433599" y="3099599"/>
            <a:ext cx="6858002" cy="65880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Quick Check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934604-FBA7-407C-AEF7-729E18F11902}"/>
              </a:ext>
            </a:extLst>
          </p:cNvPr>
          <p:cNvSpPr/>
          <p:nvPr userDrawn="1"/>
        </p:nvSpPr>
        <p:spPr>
          <a:xfrm>
            <a:off x="360000" y="5428796"/>
            <a:ext cx="2560933" cy="1140476"/>
          </a:xfrm>
          <a:prstGeom prst="round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3A066D-8D8E-47B7-BFCD-8666397431D8}"/>
              </a:ext>
            </a:extLst>
          </p:cNvPr>
          <p:cNvSpPr/>
          <p:nvPr userDrawn="1"/>
        </p:nvSpPr>
        <p:spPr>
          <a:xfrm>
            <a:off x="597136" y="5137226"/>
            <a:ext cx="419905" cy="427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FBD8EE-1503-4A01-A81F-B8672FEB6275}"/>
              </a:ext>
            </a:extLst>
          </p:cNvPr>
          <p:cNvSpPr/>
          <p:nvPr userDrawn="1"/>
        </p:nvSpPr>
        <p:spPr>
          <a:xfrm>
            <a:off x="360003" y="288730"/>
            <a:ext cx="10895604" cy="4765030"/>
          </a:xfrm>
          <a:prstGeom prst="roundRect">
            <a:avLst>
              <a:gd name="adj" fmla="val 645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205713-2917-4132-B43F-168BEF68BAFD}"/>
              </a:ext>
            </a:extLst>
          </p:cNvPr>
          <p:cNvSpPr/>
          <p:nvPr userDrawn="1"/>
        </p:nvSpPr>
        <p:spPr>
          <a:xfrm>
            <a:off x="8694672" y="5428796"/>
            <a:ext cx="2560933" cy="1140476"/>
          </a:xfrm>
          <a:prstGeom prst="round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29AD9F-AB3C-4BEC-9BFD-EA5E2B84467F}"/>
              </a:ext>
            </a:extLst>
          </p:cNvPr>
          <p:cNvSpPr/>
          <p:nvPr userDrawn="1"/>
        </p:nvSpPr>
        <p:spPr>
          <a:xfrm>
            <a:off x="3147236" y="5428795"/>
            <a:ext cx="2560933" cy="1140476"/>
          </a:xfrm>
          <a:prstGeom prst="round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62AEAF-5096-4B68-829A-88100D382A70}"/>
              </a:ext>
            </a:extLst>
          </p:cNvPr>
          <p:cNvSpPr/>
          <p:nvPr userDrawn="1"/>
        </p:nvSpPr>
        <p:spPr>
          <a:xfrm>
            <a:off x="5934472" y="5428796"/>
            <a:ext cx="2560933" cy="1140476"/>
          </a:xfrm>
          <a:prstGeom prst="round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49CF13-0B54-4E96-BF3D-A4A87AA5D314}"/>
              </a:ext>
            </a:extLst>
          </p:cNvPr>
          <p:cNvSpPr/>
          <p:nvPr userDrawn="1"/>
        </p:nvSpPr>
        <p:spPr>
          <a:xfrm>
            <a:off x="3378659" y="5142898"/>
            <a:ext cx="419905" cy="427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CEC590-A482-4454-8974-AE3368765B74}"/>
              </a:ext>
            </a:extLst>
          </p:cNvPr>
          <p:cNvSpPr/>
          <p:nvPr userDrawn="1"/>
        </p:nvSpPr>
        <p:spPr>
          <a:xfrm>
            <a:off x="8911360" y="5136229"/>
            <a:ext cx="419905" cy="4338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A961EC-7182-4CF7-8A39-DF35DA7237BC}"/>
              </a:ext>
            </a:extLst>
          </p:cNvPr>
          <p:cNvSpPr/>
          <p:nvPr userDrawn="1"/>
        </p:nvSpPr>
        <p:spPr>
          <a:xfrm>
            <a:off x="6149521" y="5142898"/>
            <a:ext cx="419905" cy="427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</a:p>
        </p:txBody>
      </p:sp>
      <p:sp>
        <p:nvSpPr>
          <p:cNvPr id="15" name="Text Placeholder 60">
            <a:extLst>
              <a:ext uri="{FF2B5EF4-FFF2-40B4-BE49-F238E27FC236}">
                <a16:creationId xmlns:a16="http://schemas.microsoft.com/office/drawing/2014/main" id="{F88078AC-FC18-4625-A648-54F3D27E3BA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9427" y="5437440"/>
            <a:ext cx="2556000" cy="1152000"/>
          </a:xfrm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Answer A</a:t>
            </a:r>
            <a:endParaRPr lang="en-GB"/>
          </a:p>
        </p:txBody>
      </p:sp>
      <p:sp>
        <p:nvSpPr>
          <p:cNvPr id="16" name="Text Placeholder 60">
            <a:extLst>
              <a:ext uri="{FF2B5EF4-FFF2-40B4-BE49-F238E27FC236}">
                <a16:creationId xmlns:a16="http://schemas.microsoft.com/office/drawing/2014/main" id="{8613C460-0E9A-4E71-BF40-2BF776CA1FA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67247" y="5437439"/>
            <a:ext cx="2556000" cy="1152000"/>
          </a:xfrm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Answer B</a:t>
            </a:r>
            <a:endParaRPr lang="en-GB"/>
          </a:p>
        </p:txBody>
      </p:sp>
      <p:sp>
        <p:nvSpPr>
          <p:cNvPr id="17" name="Text Placeholder 60">
            <a:extLst>
              <a:ext uri="{FF2B5EF4-FFF2-40B4-BE49-F238E27FC236}">
                <a16:creationId xmlns:a16="http://schemas.microsoft.com/office/drawing/2014/main" id="{3F2D3F40-3FF9-4CD3-BC57-9F1C641C3A6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43087" y="5437441"/>
            <a:ext cx="2556000" cy="1152000"/>
          </a:xfrm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Answer C</a:t>
            </a:r>
            <a:endParaRPr lang="en-GB"/>
          </a:p>
        </p:txBody>
      </p:sp>
      <p:sp>
        <p:nvSpPr>
          <p:cNvPr id="18" name="Text Placeholder 60">
            <a:extLst>
              <a:ext uri="{FF2B5EF4-FFF2-40B4-BE49-F238E27FC236}">
                <a16:creationId xmlns:a16="http://schemas.microsoft.com/office/drawing/2014/main" id="{21E7D8FA-1679-4E91-8595-8140CA90108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712471" y="5437438"/>
            <a:ext cx="2556000" cy="1152000"/>
          </a:xfrm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Answer 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3207-8005-A86C-F564-A45DC22F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B8E9-A72A-8940-799B-D2E6628D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0CF5A-40A2-EBA5-7F33-902A309E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19531-9F28-5D8A-F56A-2E2456A9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61290-18AA-083A-3234-CA573B51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8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410C-FA57-6115-973B-E8936673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5A01B-15D6-E5B3-F350-24CD842D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402A-FC63-83F2-F27A-1BA7F93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57E45-3E2A-35BE-A235-995754C6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26060-68BC-5EE8-5B8B-FEB6022A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0FF7-0B23-CA50-D643-F551996B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655D-729F-E581-5ACA-E01143865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099EE-F9EB-8E71-4F26-387882C1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A6541-DDA6-94F5-8E42-ED602E1D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9393D-D440-B8BF-8FD1-D14B574E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A843C-9C85-350D-197D-4BE01E7E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18AA-D794-3DEA-BBB7-7CF69AE4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E8A27-6B7E-05DC-7A7C-D8D54EA8F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531BF-E0A6-28BA-2CFF-B78A0D36B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42FC5-5266-43CA-F065-C2F3F02AF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81342-7BBB-5E8F-049C-B582F49AE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4774B-277C-B4E0-972E-65C0378E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05830-D48E-21C5-BC91-C8B023DC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29D90-F5E9-7F46-2A2E-C098A542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59B2-8515-B5EF-7E48-415EF058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B9615-02E7-9D19-9062-C864B866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C65E8-94CE-B999-E676-1C549B13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72DE7-3465-BCF3-7321-EF375528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3E1BD-3409-274C-573B-9076BE9E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25F66-A1EB-8A67-F207-0028725C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29297-9861-8AFB-41CE-0CD6A5FA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1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2274-BAA2-C2F6-67D3-F8043C4D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DDDB-CC42-9D5C-670F-96793737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D5DC8-6B01-0A00-EF49-EE71F09D1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9F37F-B6DB-9B43-1064-E5374538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EA4B3-7E4B-02A0-89B8-A193C1DD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FF869-9551-7E68-38A0-38B24347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2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EFC0-3952-22E9-C872-082AB9EA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A955F-4A38-D8FD-3978-1D365CA6D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51876-3E87-0286-EFCF-ED15212F9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714C-971A-49F3-B61C-9A22F4D6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47C20-EA62-0F33-06B3-BA43BEBA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C307-969E-E5CD-F66B-481D5CAE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97275-8FD1-F0FD-C5B9-CFF3B279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1BAF-9873-45D6-7011-43722CB5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B155-8097-F9FB-E524-72A3B65ED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557C-51CC-481D-A929-83372DCACB76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2D770-B2FB-BB1B-FBCA-5C68EA73E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07A4E-6180-C266-3060-41BF6EF1A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27DC-F47A-4731-893C-068A3F7D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3" Type="http://schemas.openxmlformats.org/officeDocument/2006/relationships/image" Target="../media/image1220.png"/><Relationship Id="rId7" Type="http://schemas.openxmlformats.org/officeDocument/2006/relationships/image" Target="../media/image1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0.png"/><Relationship Id="rId5" Type="http://schemas.openxmlformats.org/officeDocument/2006/relationships/image" Target="../media/image1240.png"/><Relationship Id="rId4" Type="http://schemas.openxmlformats.org/officeDocument/2006/relationships/image" Target="../media/image1230.png"/><Relationship Id="rId9" Type="http://schemas.openxmlformats.org/officeDocument/2006/relationships/image" Target="../media/image12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4118-7D44-2E69-3C9E-A8F6DCC43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Linearity is a special case: a curriculum rethink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CE11A-C912-A524-638D-12AEEC1E9A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 gather some functions together in a visual perspective on some key curriculum ideas that deserve more attention than the label 'non-linear' suggests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11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2A877-BD5B-4ACF-61A1-D5DEC364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30" y="1290987"/>
            <a:ext cx="9401175" cy="3286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A4DF5-7841-2DBC-904D-F00439471D7C}"/>
              </a:ext>
            </a:extLst>
          </p:cNvPr>
          <p:cNvSpPr txBox="1"/>
          <p:nvPr/>
        </p:nvSpPr>
        <p:spPr>
          <a:xfrm>
            <a:off x="1526796" y="1290987"/>
            <a:ext cx="29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541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CD19B-34F3-39FC-133A-575C3824B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319087"/>
            <a:ext cx="69723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F61F4-F35F-723A-A81C-DC35ECB3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633" y="371846"/>
            <a:ext cx="6775313" cy="611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1A2234-4D5D-A713-A3BE-B38F02407212}"/>
              </a:ext>
            </a:extLst>
          </p:cNvPr>
          <p:cNvSpPr txBox="1"/>
          <p:nvPr/>
        </p:nvSpPr>
        <p:spPr>
          <a:xfrm>
            <a:off x="796954" y="1199626"/>
            <a:ext cx="168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 of square and side of square</a:t>
            </a:r>
          </a:p>
        </p:txBody>
      </p:sp>
    </p:spTree>
    <p:extLst>
      <p:ext uri="{BB962C8B-B14F-4D97-AF65-F5344CB8AC3E}">
        <p14:creationId xmlns:p14="http://schemas.microsoft.com/office/powerpoint/2010/main" val="41771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E18CC-2186-711A-0285-9348FCC5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80975"/>
            <a:ext cx="93726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A2234-4D5D-A713-A3BE-B38F02407212}"/>
              </a:ext>
            </a:extLst>
          </p:cNvPr>
          <p:cNvSpPr txBox="1"/>
          <p:nvPr/>
        </p:nvSpPr>
        <p:spPr>
          <a:xfrm>
            <a:off x="796954" y="1199626"/>
            <a:ext cx="168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Volume of cube and side of cube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770A8-5815-4D9F-C4C1-3EFBFF488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67" y="752475"/>
            <a:ext cx="4932727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E5654-2E0F-2B75-15D1-8A3B313C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685800"/>
            <a:ext cx="5857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DDC8C-E6D4-C5B2-546F-BE7ACD4AB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43" y="1729359"/>
            <a:ext cx="9400301" cy="3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0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ECCE-A81F-EEFF-C9A0-9FF16CAF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D9C01-2B48-AAE0-0D01-523508082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84" y="526958"/>
            <a:ext cx="6454258" cy="5641616"/>
          </a:xfrm>
        </p:spPr>
      </p:pic>
    </p:spTree>
    <p:extLst>
      <p:ext uri="{BB962C8B-B14F-4D97-AF65-F5344CB8AC3E}">
        <p14:creationId xmlns:p14="http://schemas.microsoft.com/office/powerpoint/2010/main" val="53758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37B87-8D57-BD15-C942-9A0AA736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8" y="682708"/>
            <a:ext cx="5440767" cy="5492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EDAF6-4DCA-EABB-6237-098A7415ABDE}"/>
              </a:ext>
            </a:extLst>
          </p:cNvPr>
          <p:cNvSpPr txBox="1"/>
          <p:nvPr/>
        </p:nvSpPr>
        <p:spPr>
          <a:xfrm>
            <a:off x="7818539" y="562062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Join the dots?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EEEA-03A1-7DBC-02C9-3CA6C941A3B7}"/>
              </a:ext>
            </a:extLst>
          </p:cNvPr>
          <p:cNvSpPr txBox="1"/>
          <p:nvPr/>
        </p:nvSpPr>
        <p:spPr>
          <a:xfrm>
            <a:off x="7818539" y="1669193"/>
            <a:ext cx="191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Artificial contexts?</a:t>
            </a:r>
          </a:p>
        </p:txBody>
      </p:sp>
    </p:spTree>
    <p:extLst>
      <p:ext uri="{BB962C8B-B14F-4D97-AF65-F5344CB8AC3E}">
        <p14:creationId xmlns:p14="http://schemas.microsoft.com/office/powerpoint/2010/main" val="287359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EA47C-943D-51C4-1D37-09E7FEB21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564" y="720119"/>
            <a:ext cx="5665802" cy="590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02682-968A-4B4F-DAEC-53DA43A22424}"/>
              </a:ext>
            </a:extLst>
          </p:cNvPr>
          <p:cNvSpPr txBox="1"/>
          <p:nvPr/>
        </p:nvSpPr>
        <p:spPr>
          <a:xfrm>
            <a:off x="1316635" y="1098958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Join the dots?</a:t>
            </a:r>
          </a:p>
        </p:txBody>
      </p:sp>
    </p:spTree>
    <p:extLst>
      <p:ext uri="{BB962C8B-B14F-4D97-AF65-F5344CB8AC3E}">
        <p14:creationId xmlns:p14="http://schemas.microsoft.com/office/powerpoint/2010/main" val="222047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7B7F1-CF41-0586-7032-98590DCD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704850"/>
            <a:ext cx="7029450" cy="5448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C28C3-BD72-E1E7-E8F0-E999A6CD21BF}"/>
              </a:ext>
            </a:extLst>
          </p:cNvPr>
          <p:cNvSpPr txBox="1"/>
          <p:nvPr/>
        </p:nvSpPr>
        <p:spPr>
          <a:xfrm>
            <a:off x="595618" y="713759"/>
            <a:ext cx="162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characteristics can you see?</a:t>
            </a:r>
          </a:p>
          <a:p>
            <a:r>
              <a:rPr lang="en-GB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7AE01-654D-31E9-68AB-49FF949B01A7}"/>
              </a:ext>
            </a:extLst>
          </p:cNvPr>
          <p:cNvSpPr txBox="1"/>
          <p:nvPr/>
        </p:nvSpPr>
        <p:spPr>
          <a:xfrm>
            <a:off x="587229" y="1914088"/>
            <a:ext cx="1627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</a:p>
          <a:p>
            <a:r>
              <a:rPr lang="en-GB" dirty="0"/>
              <a:t>Why are the lines parallel?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146F6-866B-583A-C0DD-EAD6F1CBE426}"/>
              </a:ext>
            </a:extLst>
          </p:cNvPr>
          <p:cNvSpPr txBox="1"/>
          <p:nvPr/>
        </p:nvSpPr>
        <p:spPr>
          <a:xfrm>
            <a:off x="570451" y="3114417"/>
            <a:ext cx="20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relationships are represented?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60FE-6B4D-A758-A9D1-0F7486D4831B}"/>
              </a:ext>
            </a:extLst>
          </p:cNvPr>
          <p:cNvSpPr txBox="1"/>
          <p:nvPr/>
        </p:nvSpPr>
        <p:spPr>
          <a:xfrm>
            <a:off x="595618" y="4085439"/>
            <a:ext cx="162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bonds!!</a:t>
            </a:r>
          </a:p>
        </p:txBody>
      </p:sp>
    </p:spTree>
    <p:extLst>
      <p:ext uri="{BB962C8B-B14F-4D97-AF65-F5344CB8AC3E}">
        <p14:creationId xmlns:p14="http://schemas.microsoft.com/office/powerpoint/2010/main" val="266639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C7BB-956C-2AA1-8F8C-2818F109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Playing with functions as objects</a:t>
            </a:r>
          </a:p>
        </p:txBody>
      </p:sp>
    </p:spTree>
    <p:extLst>
      <p:ext uri="{BB962C8B-B14F-4D97-AF65-F5344CB8AC3E}">
        <p14:creationId xmlns:p14="http://schemas.microsoft.com/office/powerpoint/2010/main" val="67428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56AD6-1784-2B60-AF2F-64E804E0FF49}"/>
              </a:ext>
            </a:extLst>
          </p:cNvPr>
          <p:cNvSpPr txBox="1"/>
          <p:nvPr/>
        </p:nvSpPr>
        <p:spPr>
          <a:xfrm>
            <a:off x="8967831" y="1191237"/>
            <a:ext cx="180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2 to one of the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3CA273-D568-EA49-6C0C-8A3704E89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47"/>
          <a:stretch/>
        </p:blipFill>
        <p:spPr>
          <a:xfrm>
            <a:off x="1619600" y="604095"/>
            <a:ext cx="6134100" cy="5830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179822-3283-9BAE-1D19-10F50F9E3560}"/>
              </a:ext>
            </a:extLst>
          </p:cNvPr>
          <p:cNvSpPr txBox="1"/>
          <p:nvPr/>
        </p:nvSpPr>
        <p:spPr>
          <a:xfrm>
            <a:off x="8967831" y="2484539"/>
            <a:ext cx="180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way does the graph move?</a:t>
            </a:r>
          </a:p>
        </p:txBody>
      </p:sp>
    </p:spTree>
    <p:extLst>
      <p:ext uri="{BB962C8B-B14F-4D97-AF65-F5344CB8AC3E}">
        <p14:creationId xmlns:p14="http://schemas.microsoft.com/office/powerpoint/2010/main" val="68582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770B-A3D9-96A9-08DE-4D74539D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underlying 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31CB-B738-99AF-7148-6D9D79A3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 = x</a:t>
            </a:r>
          </a:p>
          <a:p>
            <a:pPr marL="0" indent="0">
              <a:buNone/>
            </a:pPr>
            <a:r>
              <a:rPr lang="en-GB" dirty="0"/>
              <a:t>y + 2 = x</a:t>
            </a:r>
          </a:p>
          <a:p>
            <a:pPr marL="0" indent="0">
              <a:buNone/>
            </a:pPr>
            <a:r>
              <a:rPr lang="en-GB" dirty="0"/>
              <a:t>y = x + 2</a:t>
            </a:r>
          </a:p>
          <a:p>
            <a:pPr marL="0" indent="0">
              <a:buNone/>
            </a:pPr>
            <a:r>
              <a:rPr lang="en-GB" dirty="0"/>
              <a:t>y - 2 = x  </a:t>
            </a:r>
          </a:p>
          <a:p>
            <a:pPr marL="0" indent="0">
              <a:buNone/>
            </a:pPr>
            <a:r>
              <a:rPr lang="en-GB" dirty="0"/>
              <a:t>y = x - 2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F5ADA-A527-5145-6A31-A5DA5C5C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81" y="1518406"/>
            <a:ext cx="5923031" cy="4882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44719-81BC-4BAD-EC45-98E1D5B77B8F}"/>
              </a:ext>
            </a:extLst>
          </p:cNvPr>
          <p:cNvSpPr txBox="1"/>
          <p:nvPr/>
        </p:nvSpPr>
        <p:spPr>
          <a:xfrm>
            <a:off x="300060" y="4731391"/>
            <a:ext cx="438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Does the line move up or down or sideways?</a:t>
            </a:r>
          </a:p>
        </p:txBody>
      </p:sp>
    </p:spTree>
    <p:extLst>
      <p:ext uri="{BB962C8B-B14F-4D97-AF65-F5344CB8AC3E}">
        <p14:creationId xmlns:p14="http://schemas.microsoft.com/office/powerpoint/2010/main" val="407317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14ED6-2E05-EF3F-D6AA-CEC15DFE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01" y="683527"/>
            <a:ext cx="4784955" cy="4618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75145-9B05-4EE2-615A-78057F4A7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3"/>
          <a:stretch/>
        </p:blipFill>
        <p:spPr>
          <a:xfrm>
            <a:off x="6870584" y="1366474"/>
            <a:ext cx="4711162" cy="49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22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965C-9D3A-CB75-D0DD-8FC613CF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Playing with a graph plotter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77AC6-AC2B-04E4-8CA1-F7E2E508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298" y="1825625"/>
            <a:ext cx="6625404" cy="4351338"/>
          </a:xfrm>
        </p:spPr>
      </p:pic>
    </p:spTree>
    <p:extLst>
      <p:ext uri="{BB962C8B-B14F-4D97-AF65-F5344CB8AC3E}">
        <p14:creationId xmlns:p14="http://schemas.microsoft.com/office/powerpoint/2010/main" val="32432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97F7B-259E-8F50-9085-8290CC46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700087"/>
            <a:ext cx="7143750" cy="5457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B0851-DD22-C108-B259-7E6485ECF275}"/>
              </a:ext>
            </a:extLst>
          </p:cNvPr>
          <p:cNvSpPr txBox="1"/>
          <p:nvPr/>
        </p:nvSpPr>
        <p:spPr>
          <a:xfrm>
            <a:off x="471880" y="4277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Add 2 to the ‘something’ in y = something</a:t>
            </a:r>
          </a:p>
        </p:txBody>
      </p:sp>
    </p:spTree>
    <p:extLst>
      <p:ext uri="{BB962C8B-B14F-4D97-AF65-F5344CB8AC3E}">
        <p14:creationId xmlns:p14="http://schemas.microsoft.com/office/powerpoint/2010/main" val="3826839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1B1AC-3597-F6EC-FA6F-41B56E648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7"/>
          <a:stretch/>
        </p:blipFill>
        <p:spPr>
          <a:xfrm>
            <a:off x="2155970" y="642937"/>
            <a:ext cx="7521779" cy="557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44E13-D11A-E3BD-468A-AF2529F2BF8A}"/>
              </a:ext>
            </a:extLst>
          </p:cNvPr>
          <p:cNvSpPr txBox="1"/>
          <p:nvPr/>
        </p:nvSpPr>
        <p:spPr>
          <a:xfrm>
            <a:off x="404769" y="2030028"/>
            <a:ext cx="2841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Add 2 to x in ‘y = something’</a:t>
            </a:r>
          </a:p>
        </p:txBody>
      </p:sp>
    </p:spTree>
    <p:extLst>
      <p:ext uri="{BB962C8B-B14F-4D97-AF65-F5344CB8AC3E}">
        <p14:creationId xmlns:p14="http://schemas.microsoft.com/office/powerpoint/2010/main" val="289359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39575-3855-B5B9-BD40-1EE4B203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90500"/>
            <a:ext cx="65246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76489-8744-65CE-C288-F7DDF71E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452437"/>
            <a:ext cx="6724650" cy="595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96027-583B-5E9A-B123-4EC4F5257E33}"/>
              </a:ext>
            </a:extLst>
          </p:cNvPr>
          <p:cNvSpPr txBox="1"/>
          <p:nvPr/>
        </p:nvSpPr>
        <p:spPr>
          <a:xfrm>
            <a:off x="471880" y="4277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Add 2 to the ‘something’ in y = something</a:t>
            </a:r>
          </a:p>
        </p:txBody>
      </p:sp>
    </p:spTree>
    <p:extLst>
      <p:ext uri="{BB962C8B-B14F-4D97-AF65-F5344CB8AC3E}">
        <p14:creationId xmlns:p14="http://schemas.microsoft.com/office/powerpoint/2010/main" val="596273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3A075-8495-1DC2-3C25-02564E28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561975"/>
            <a:ext cx="6315075" cy="5734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23A282-773D-098A-EC3E-589E4C5A9376}"/>
              </a:ext>
            </a:extLst>
          </p:cNvPr>
          <p:cNvSpPr txBox="1"/>
          <p:nvPr/>
        </p:nvSpPr>
        <p:spPr>
          <a:xfrm>
            <a:off x="404769" y="2030028"/>
            <a:ext cx="306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Add 2 to x in ‘y = something’</a:t>
            </a:r>
          </a:p>
        </p:txBody>
      </p:sp>
    </p:spTree>
    <p:extLst>
      <p:ext uri="{BB962C8B-B14F-4D97-AF65-F5344CB8AC3E}">
        <p14:creationId xmlns:p14="http://schemas.microsoft.com/office/powerpoint/2010/main" val="123635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741B6-536A-792F-ADAA-F86FCA44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89" y="466725"/>
            <a:ext cx="5019675" cy="5924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95B05-FFCB-7BB4-867F-00CC6BDE5AB7}"/>
              </a:ext>
            </a:extLst>
          </p:cNvPr>
          <p:cNvSpPr txBox="1"/>
          <p:nvPr/>
        </p:nvSpPr>
        <p:spPr>
          <a:xfrm>
            <a:off x="595618" y="713759"/>
            <a:ext cx="162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characteristics can you see?</a:t>
            </a:r>
          </a:p>
          <a:p>
            <a:r>
              <a:rPr lang="en-GB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E5194-A04A-F60E-D63E-B8C31478936D}"/>
              </a:ext>
            </a:extLst>
          </p:cNvPr>
          <p:cNvSpPr txBox="1"/>
          <p:nvPr/>
        </p:nvSpPr>
        <p:spPr>
          <a:xfrm>
            <a:off x="595618" y="1574276"/>
            <a:ext cx="1627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</a:p>
          <a:p>
            <a:r>
              <a:rPr lang="en-GB" dirty="0"/>
              <a:t>Why do the lines go through the origin?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39AEE-86D0-91C9-B874-CCEB1223AA31}"/>
              </a:ext>
            </a:extLst>
          </p:cNvPr>
          <p:cNvSpPr txBox="1"/>
          <p:nvPr/>
        </p:nvSpPr>
        <p:spPr>
          <a:xfrm>
            <a:off x="595618" y="3199189"/>
            <a:ext cx="20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relationships are represented?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9B3FD-7410-22DE-A23D-5E89A943C42E}"/>
              </a:ext>
            </a:extLst>
          </p:cNvPr>
          <p:cNvSpPr txBox="1"/>
          <p:nvPr/>
        </p:nvSpPr>
        <p:spPr>
          <a:xfrm>
            <a:off x="595618" y="4152551"/>
            <a:ext cx="256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Multiplication facts!!</a:t>
            </a:r>
          </a:p>
          <a:p>
            <a:r>
              <a:rPr lang="en-GB" dirty="0"/>
              <a:t>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42206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A1A2-3E13-D242-9F80-C054D0B6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2C05-319E-2396-C67E-46AA3F18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2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6AD71-2F98-3207-F72F-B2BF3BBC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2700" dirty="0"/>
            </a:br>
            <a:endParaRPr lang="en-GB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A8E22E-A0F8-C577-A7C0-04333FC9D21D}"/>
              </a:ext>
            </a:extLst>
          </p:cNvPr>
          <p:cNvGrpSpPr/>
          <p:nvPr/>
        </p:nvGrpSpPr>
        <p:grpSpPr>
          <a:xfrm>
            <a:off x="1635506" y="1665324"/>
            <a:ext cx="5669824" cy="964931"/>
            <a:chOff x="1635506" y="1665324"/>
            <a:chExt cx="5669824" cy="96493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5C247ADA-B495-F316-4A3F-EA8B911CD7AD}"/>
                </a:ext>
              </a:extLst>
            </p:cNvPr>
            <p:cNvSpPr/>
            <p:nvPr/>
          </p:nvSpPr>
          <p:spPr>
            <a:xfrm>
              <a:off x="1635506" y="1665324"/>
              <a:ext cx="981512" cy="93956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5B8D1F70-66A6-BF05-B353-93C756526C53}"/>
                </a:ext>
              </a:extLst>
            </p:cNvPr>
            <p:cNvSpPr/>
            <p:nvPr/>
          </p:nvSpPr>
          <p:spPr>
            <a:xfrm>
              <a:off x="6323818" y="1690688"/>
              <a:ext cx="981512" cy="93956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14B64A0F-47C5-5C04-9FE0-C70413BE77B9}"/>
                </a:ext>
              </a:extLst>
            </p:cNvPr>
            <p:cNvSpPr/>
            <p:nvPr/>
          </p:nvSpPr>
          <p:spPr>
            <a:xfrm>
              <a:off x="3765307" y="1724046"/>
              <a:ext cx="1409350" cy="822121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8C1E11D-3405-E3F5-908B-64456FD956CB}"/>
                </a:ext>
              </a:extLst>
            </p:cNvPr>
            <p:cNvSpPr/>
            <p:nvPr/>
          </p:nvSpPr>
          <p:spPr>
            <a:xfrm>
              <a:off x="2816254" y="2072289"/>
              <a:ext cx="654341" cy="75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3B0082-5FD2-DF45-D95E-A82378E0CEDC}"/>
                </a:ext>
              </a:extLst>
            </p:cNvPr>
            <p:cNvSpPr/>
            <p:nvPr/>
          </p:nvSpPr>
          <p:spPr>
            <a:xfrm>
              <a:off x="5441659" y="2072289"/>
              <a:ext cx="654341" cy="1384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46C56A-EAD6-7908-E7DF-289D99DADDD2}"/>
                </a:ext>
              </a:extLst>
            </p:cNvPr>
            <p:cNvSpPr txBox="1"/>
            <p:nvPr/>
          </p:nvSpPr>
          <p:spPr>
            <a:xfrm>
              <a:off x="1989329" y="1937846"/>
              <a:ext cx="47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79CF47-5AE3-CF31-B84D-BF83B311030C}"/>
                </a:ext>
              </a:extLst>
            </p:cNvPr>
            <p:cNvSpPr txBox="1"/>
            <p:nvPr/>
          </p:nvSpPr>
          <p:spPr>
            <a:xfrm>
              <a:off x="3881400" y="1819956"/>
              <a:ext cx="12887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Subtract from 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61134A-501F-5380-BD1C-6443445D42E6}"/>
                </a:ext>
              </a:extLst>
            </p:cNvPr>
            <p:cNvSpPr txBox="1"/>
            <p:nvPr/>
          </p:nvSpPr>
          <p:spPr>
            <a:xfrm>
              <a:off x="6665052" y="1975805"/>
              <a:ext cx="47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102576-B5EE-0B91-9EC2-2C6BB90B3F7D}"/>
              </a:ext>
            </a:extLst>
          </p:cNvPr>
          <p:cNvGrpSpPr/>
          <p:nvPr/>
        </p:nvGrpSpPr>
        <p:grpSpPr>
          <a:xfrm>
            <a:off x="1635506" y="3225568"/>
            <a:ext cx="7917366" cy="1086266"/>
            <a:chOff x="1635506" y="5478010"/>
            <a:chExt cx="7917366" cy="1086266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D3842403-A491-EE15-4688-4D062CD5063F}"/>
                </a:ext>
              </a:extLst>
            </p:cNvPr>
            <p:cNvSpPr/>
            <p:nvPr/>
          </p:nvSpPr>
          <p:spPr>
            <a:xfrm>
              <a:off x="1635506" y="5624709"/>
              <a:ext cx="981512" cy="93956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F0BFCE-16CD-D8E6-9ADD-57010321F151}"/>
                </a:ext>
              </a:extLst>
            </p:cNvPr>
            <p:cNvSpPr txBox="1"/>
            <p:nvPr/>
          </p:nvSpPr>
          <p:spPr>
            <a:xfrm>
              <a:off x="1943537" y="5875726"/>
              <a:ext cx="47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2710E48-1924-14D7-EF2A-8CF06385C814}"/>
                </a:ext>
              </a:extLst>
            </p:cNvPr>
            <p:cNvSpPr/>
            <p:nvPr/>
          </p:nvSpPr>
          <p:spPr>
            <a:xfrm>
              <a:off x="2908533" y="5984892"/>
              <a:ext cx="654341" cy="75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D4698269-5139-387A-A4F6-021ADB36D91F}"/>
                </a:ext>
              </a:extLst>
            </p:cNvPr>
            <p:cNvSpPr/>
            <p:nvPr/>
          </p:nvSpPr>
          <p:spPr>
            <a:xfrm>
              <a:off x="3734501" y="5683431"/>
              <a:ext cx="1409350" cy="822121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3E03E0AF-68E4-B708-5B45-E0903491802B}"/>
                </a:ext>
              </a:extLst>
            </p:cNvPr>
            <p:cNvSpPr/>
            <p:nvPr/>
          </p:nvSpPr>
          <p:spPr>
            <a:xfrm>
              <a:off x="5318621" y="5984892"/>
              <a:ext cx="654341" cy="75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5559FFF0-C051-83BA-9FE1-EC567094E67E}"/>
                </a:ext>
              </a:extLst>
            </p:cNvPr>
            <p:cNvSpPr/>
            <p:nvPr/>
          </p:nvSpPr>
          <p:spPr>
            <a:xfrm>
              <a:off x="8571360" y="5478010"/>
              <a:ext cx="981512" cy="93956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E2BD19-2415-9FB5-9C4B-E7E86439D9E8}"/>
                </a:ext>
              </a:extLst>
            </p:cNvPr>
            <p:cNvSpPr txBox="1"/>
            <p:nvPr/>
          </p:nvSpPr>
          <p:spPr>
            <a:xfrm>
              <a:off x="8934269" y="5724726"/>
              <a:ext cx="47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FAC782-2FDA-7FED-AE4E-14A6DAC510DB}"/>
                </a:ext>
              </a:extLst>
            </p:cNvPr>
            <p:cNvSpPr txBox="1"/>
            <p:nvPr/>
          </p:nvSpPr>
          <p:spPr>
            <a:xfrm>
              <a:off x="3881401" y="5837976"/>
              <a:ext cx="128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Squared</a:t>
              </a:r>
            </a:p>
          </p:txBody>
        </p:sp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6D51B8C8-6482-C7FB-20C5-144D54E5F7F7}"/>
                </a:ext>
              </a:extLst>
            </p:cNvPr>
            <p:cNvSpPr/>
            <p:nvPr/>
          </p:nvSpPr>
          <p:spPr>
            <a:xfrm>
              <a:off x="6196928" y="5611581"/>
              <a:ext cx="1409350" cy="822121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F1A4CD-7272-746D-7159-2CAAA1C17856}"/>
                </a:ext>
              </a:extLst>
            </p:cNvPr>
            <p:cNvSpPr txBox="1"/>
            <p:nvPr/>
          </p:nvSpPr>
          <p:spPr>
            <a:xfrm>
              <a:off x="6493951" y="5800226"/>
              <a:ext cx="128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Add 3</a:t>
              </a: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A37159B-E523-51E8-1B8E-644C7F5C6C5F}"/>
                </a:ext>
              </a:extLst>
            </p:cNvPr>
            <p:cNvSpPr/>
            <p:nvPr/>
          </p:nvSpPr>
          <p:spPr>
            <a:xfrm>
              <a:off x="7787948" y="5909392"/>
              <a:ext cx="654341" cy="75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C19335-AB8A-137E-EC90-215B974E5746}"/>
              </a:ext>
            </a:extLst>
          </p:cNvPr>
          <p:cNvSpPr txBox="1"/>
          <p:nvPr/>
        </p:nvSpPr>
        <p:spPr>
          <a:xfrm>
            <a:off x="914400" y="562062"/>
            <a:ext cx="47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35389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295C-C085-FE05-D72A-422874F6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in mathematics and in real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D307-EAED-C601-C97E-444C02417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Varying rates of change</a:t>
            </a:r>
          </a:p>
          <a:p>
            <a:r>
              <a:rPr lang="en-GB" dirty="0">
                <a:solidFill>
                  <a:srgbClr val="FF0000"/>
                </a:solidFill>
              </a:rPr>
              <a:t>How gradient changes is important</a:t>
            </a:r>
          </a:p>
          <a:p>
            <a:r>
              <a:rPr lang="en-GB" dirty="0">
                <a:solidFill>
                  <a:srgbClr val="FF0000"/>
                </a:solidFill>
              </a:rPr>
              <a:t>Turning points</a:t>
            </a:r>
          </a:p>
          <a:p>
            <a:r>
              <a:rPr lang="en-GB" dirty="0"/>
              <a:t>Inverses </a:t>
            </a:r>
            <a:r>
              <a:rPr lang="en-GB" dirty="0">
                <a:solidFill>
                  <a:srgbClr val="FF0000"/>
                </a:solidFill>
              </a:rPr>
              <a:t>and no inverses</a:t>
            </a:r>
          </a:p>
          <a:p>
            <a:r>
              <a:rPr lang="en-GB" dirty="0"/>
              <a:t>Continuous </a:t>
            </a:r>
            <a:r>
              <a:rPr lang="en-GB" dirty="0">
                <a:solidFill>
                  <a:srgbClr val="FF0000"/>
                </a:solidFill>
              </a:rPr>
              <a:t>or not continuous</a:t>
            </a:r>
          </a:p>
          <a:p>
            <a:r>
              <a:rPr lang="en-GB" dirty="0">
                <a:solidFill>
                  <a:srgbClr val="FF0000"/>
                </a:solidFill>
              </a:rPr>
              <a:t>Not usually/always proportional</a:t>
            </a:r>
          </a:p>
          <a:p>
            <a:r>
              <a:rPr lang="en-GB" dirty="0"/>
              <a:t>Not always increasing</a:t>
            </a:r>
          </a:p>
          <a:p>
            <a:r>
              <a:rPr lang="en-GB" dirty="0">
                <a:solidFill>
                  <a:srgbClr val="FF0000"/>
                </a:solidFill>
              </a:rPr>
              <a:t>Rarely constructed by joining dots</a:t>
            </a:r>
          </a:p>
          <a:p>
            <a:r>
              <a:rPr lang="en-GB" dirty="0">
                <a:solidFill>
                  <a:srgbClr val="FF0000"/>
                </a:solidFill>
              </a:rPr>
              <a:t>Zeroes on x-axis important</a:t>
            </a:r>
          </a:p>
          <a:p>
            <a:r>
              <a:rPr lang="en-GB" dirty="0">
                <a:solidFill>
                  <a:srgbClr val="FF0000"/>
                </a:solidFill>
              </a:rPr>
              <a:t>Translations non-ambiguous</a:t>
            </a:r>
          </a:p>
          <a:p>
            <a:r>
              <a:rPr lang="en-GB" dirty="0">
                <a:solidFill>
                  <a:srgbClr val="FF0000"/>
                </a:solidFill>
              </a:rPr>
              <a:t>Function machines/mapping diagrams rarely give useful information about the function</a:t>
            </a:r>
          </a:p>
        </p:txBody>
      </p:sp>
    </p:spTree>
    <p:extLst>
      <p:ext uri="{BB962C8B-B14F-4D97-AF65-F5344CB8AC3E}">
        <p14:creationId xmlns:p14="http://schemas.microsoft.com/office/powerpoint/2010/main" val="38615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295C-C085-FE05-D72A-422874F6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learners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D307-EAED-C601-C97E-444C02417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Varying rates or change </a:t>
            </a:r>
            <a:r>
              <a:rPr lang="en-GB" dirty="0">
                <a:solidFill>
                  <a:schemeClr val="accent1"/>
                </a:solidFill>
              </a:rPr>
              <a:t>– speeding up and slowing down</a:t>
            </a:r>
          </a:p>
          <a:p>
            <a:r>
              <a:rPr lang="en-GB" dirty="0">
                <a:solidFill>
                  <a:srgbClr val="FF0000"/>
                </a:solidFill>
              </a:rPr>
              <a:t>How gradient changes is important </a:t>
            </a:r>
            <a:r>
              <a:rPr lang="en-GB" dirty="0">
                <a:solidFill>
                  <a:schemeClr val="accent1"/>
                </a:solidFill>
              </a:rPr>
              <a:t>– climbing hills</a:t>
            </a:r>
          </a:p>
          <a:p>
            <a:r>
              <a:rPr lang="en-GB" dirty="0">
                <a:solidFill>
                  <a:srgbClr val="FF0000"/>
                </a:solidFill>
              </a:rPr>
              <a:t>Turning points </a:t>
            </a:r>
            <a:r>
              <a:rPr lang="en-GB" dirty="0">
                <a:solidFill>
                  <a:schemeClr val="accent1"/>
                </a:solidFill>
              </a:rPr>
              <a:t>– area and perimeter puzzles</a:t>
            </a:r>
          </a:p>
          <a:p>
            <a:r>
              <a:rPr lang="en-GB" dirty="0"/>
              <a:t>Inverses </a:t>
            </a:r>
            <a:r>
              <a:rPr lang="en-GB" dirty="0">
                <a:solidFill>
                  <a:srgbClr val="FF0000"/>
                </a:solidFill>
              </a:rPr>
              <a:t>and no unique inverses </a:t>
            </a:r>
            <a:r>
              <a:rPr lang="en-GB" dirty="0">
                <a:solidFill>
                  <a:schemeClr val="accent1"/>
                </a:solidFill>
              </a:rPr>
              <a:t>– square roots, undoing binary operations</a:t>
            </a:r>
          </a:p>
          <a:p>
            <a:r>
              <a:rPr lang="en-GB" dirty="0"/>
              <a:t>Continuous </a:t>
            </a:r>
            <a:r>
              <a:rPr lang="en-GB" dirty="0">
                <a:solidFill>
                  <a:srgbClr val="FF0000"/>
                </a:solidFill>
              </a:rPr>
              <a:t>or not continuous </a:t>
            </a:r>
            <a:r>
              <a:rPr lang="en-GB" dirty="0">
                <a:solidFill>
                  <a:schemeClr val="accent1"/>
                </a:solidFill>
              </a:rPr>
              <a:t>– staircases</a:t>
            </a:r>
          </a:p>
          <a:p>
            <a:r>
              <a:rPr lang="en-GB" dirty="0">
                <a:solidFill>
                  <a:srgbClr val="FF0000"/>
                </a:solidFill>
              </a:rPr>
              <a:t>Not usually/always proportional </a:t>
            </a:r>
            <a:r>
              <a:rPr lang="en-GB" dirty="0">
                <a:solidFill>
                  <a:schemeClr val="accent1"/>
                </a:solidFill>
              </a:rPr>
              <a:t>– sharing cake</a:t>
            </a:r>
          </a:p>
          <a:p>
            <a:r>
              <a:rPr lang="en-GB" dirty="0"/>
              <a:t>Not always increasing</a:t>
            </a:r>
          </a:p>
          <a:p>
            <a:r>
              <a:rPr lang="en-GB" dirty="0">
                <a:solidFill>
                  <a:srgbClr val="FF0000"/>
                </a:solidFill>
              </a:rPr>
              <a:t>Rarely constructed by joining dots </a:t>
            </a:r>
            <a:r>
              <a:rPr lang="en-GB" dirty="0">
                <a:solidFill>
                  <a:schemeClr val="accent1"/>
                </a:solidFill>
              </a:rPr>
              <a:t>– very small changes</a:t>
            </a:r>
          </a:p>
          <a:p>
            <a:r>
              <a:rPr lang="en-GB" dirty="0">
                <a:solidFill>
                  <a:srgbClr val="FF0000"/>
                </a:solidFill>
              </a:rPr>
              <a:t>Zeroes on x-axis important – </a:t>
            </a:r>
            <a:r>
              <a:rPr lang="en-GB" dirty="0">
                <a:solidFill>
                  <a:schemeClr val="accent1"/>
                </a:solidFill>
              </a:rPr>
              <a:t>repeated subtraction sequences</a:t>
            </a:r>
          </a:p>
          <a:p>
            <a:r>
              <a:rPr lang="en-GB" dirty="0">
                <a:solidFill>
                  <a:srgbClr val="FF0000"/>
                </a:solidFill>
              </a:rPr>
              <a:t>Translations non-ambiguous - </a:t>
            </a:r>
          </a:p>
          <a:p>
            <a:r>
              <a:rPr lang="en-GB" dirty="0">
                <a:solidFill>
                  <a:srgbClr val="FF0000"/>
                </a:solidFill>
              </a:rPr>
              <a:t>Function machines/mapping diagrams rarely give useful information about the function – </a:t>
            </a:r>
            <a:r>
              <a:rPr lang="en-GB" dirty="0">
                <a:solidFill>
                  <a:schemeClr val="accent1"/>
                </a:solidFill>
              </a:rPr>
              <a:t>functions found on calculators</a:t>
            </a:r>
          </a:p>
        </p:txBody>
      </p:sp>
    </p:spTree>
    <p:extLst>
      <p:ext uri="{BB962C8B-B14F-4D97-AF65-F5344CB8AC3E}">
        <p14:creationId xmlns:p14="http://schemas.microsoft.com/office/powerpoint/2010/main" val="25690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AA32-EB5B-89E1-78FC-29442FCA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3553-3EE5-5EFB-B121-C1F5702D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51" y="1095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Emphasising a positive constant gradient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456A6-272A-DBCD-6473-7B795399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18" y="2134999"/>
            <a:ext cx="9047553" cy="42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1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2FCB-7EAB-4FAB-5272-C49C2D50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bother about constant gradients (apart from in proportional contexts)?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296A-A805-4EE4-7C98-E18DF751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3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50A57-52C2-0EBC-911E-9C17D0C5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07" y="0"/>
            <a:ext cx="7156986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5227B86B-5BD3-DDC1-5723-7BEE5CDDFC4C}"/>
              </a:ext>
            </a:extLst>
          </p:cNvPr>
          <p:cNvSpPr/>
          <p:nvPr/>
        </p:nvSpPr>
        <p:spPr>
          <a:xfrm rot="16200000">
            <a:off x="5073242" y="5278771"/>
            <a:ext cx="2004969" cy="63336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50A57-52C2-0EBC-911E-9C17D0C5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07" y="0"/>
            <a:ext cx="7156986" cy="685800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C7EF2B1-3FB6-41C4-F0F9-E5F694FFE103}"/>
              </a:ext>
            </a:extLst>
          </p:cNvPr>
          <p:cNvSpPr/>
          <p:nvPr/>
        </p:nvSpPr>
        <p:spPr>
          <a:xfrm rot="16200000">
            <a:off x="5469972" y="4101167"/>
            <a:ext cx="1944150" cy="6920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50A57-52C2-0EBC-911E-9C17D0C5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07" y="0"/>
            <a:ext cx="7156986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4693C0D3-60EE-4B99-BD2C-39A3AA203AF2}"/>
              </a:ext>
            </a:extLst>
          </p:cNvPr>
          <p:cNvSpPr/>
          <p:nvPr/>
        </p:nvSpPr>
        <p:spPr>
          <a:xfrm rot="16200000">
            <a:off x="5998129" y="1054216"/>
            <a:ext cx="2841070" cy="96753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34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50A57-52C2-0EBC-911E-9C17D0C5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07" y="0"/>
            <a:ext cx="7156986" cy="6858000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99594A92-600F-148E-33A9-1726C85896DA}"/>
              </a:ext>
            </a:extLst>
          </p:cNvPr>
          <p:cNvSpPr/>
          <p:nvPr/>
        </p:nvSpPr>
        <p:spPr>
          <a:xfrm rot="5400000">
            <a:off x="5758515" y="3057264"/>
            <a:ext cx="2073133" cy="7046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8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47EE-96CE-E94B-E366-C34A5CA5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on the idea of ‘fact families’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1BF9-E103-F2AA-B827-4799F5FA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straight line goes through (0,5) and (3,0) on the usual axes</a:t>
            </a:r>
          </a:p>
          <a:p>
            <a:pPr marL="0" indent="0">
              <a:buNone/>
            </a:pPr>
            <a:r>
              <a:rPr lang="en-GB" dirty="0"/>
              <a:t>	Write an equation to represent this line</a:t>
            </a:r>
          </a:p>
          <a:p>
            <a:pPr marL="0" indent="0">
              <a:buNone/>
            </a:pPr>
            <a:r>
              <a:rPr lang="en-GB" dirty="0"/>
              <a:t>	… and another</a:t>
            </a:r>
          </a:p>
          <a:p>
            <a:pPr marL="0" indent="0">
              <a:buNone/>
            </a:pPr>
            <a:r>
              <a:rPr lang="en-GB" dirty="0"/>
              <a:t>	… and another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Compare equations</a:t>
            </a:r>
          </a:p>
          <a:p>
            <a:pPr marL="0" indent="0">
              <a:buNone/>
            </a:pPr>
            <a:r>
              <a:rPr lang="en-GB" dirty="0"/>
              <a:t>How does each equation tell you about the function - in particular how does it relate to features of the graph?</a:t>
            </a:r>
          </a:p>
        </p:txBody>
      </p:sp>
    </p:spTree>
    <p:extLst>
      <p:ext uri="{BB962C8B-B14F-4D97-AF65-F5344CB8AC3E}">
        <p14:creationId xmlns:p14="http://schemas.microsoft.com/office/powerpoint/2010/main" val="4021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4B8B-4DC6-48C1-B3E3-1BC0D6A7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  <a:latin typeface="+mj-lt"/>
              </a:rPr>
              <a:t>Filling fastest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0C5B0-CFCF-4BA5-8EDF-E391CB7AF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prstClr val="black"/>
                </a:solidFill>
                <a:latin typeface="+mj-lt"/>
              </a:rPr>
              <a:t>Filling slowest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C0CEF-63A5-4CFB-A82E-2D08CB5E7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prstClr val="black"/>
                </a:solidFill>
                <a:latin typeface="+mj-lt"/>
              </a:rPr>
              <a:t>Not filling or emptying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70C70F-7B9E-4754-B140-F796415F5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prstClr val="black"/>
                </a:solidFill>
                <a:latin typeface="+mj-lt"/>
              </a:rPr>
              <a:t>Emptying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F6D3C8-A389-DB44-9ACD-173C39703980}"/>
              </a:ext>
            </a:extLst>
          </p:cNvPr>
          <p:cNvSpPr txBox="1"/>
          <p:nvPr/>
        </p:nvSpPr>
        <p:spPr>
          <a:xfrm>
            <a:off x="382372" y="526504"/>
            <a:ext cx="106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best describes the highlighted section of the graph?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A0D2E-93AF-4241-B32B-E2697902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92" y="1258666"/>
            <a:ext cx="7023201" cy="36091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42B8E8-2E10-D545-A7D1-5D0F99ECBC5B}"/>
              </a:ext>
            </a:extLst>
          </p:cNvPr>
          <p:cNvSpPr/>
          <p:nvPr/>
        </p:nvSpPr>
        <p:spPr>
          <a:xfrm>
            <a:off x="4445247" y="1575279"/>
            <a:ext cx="3335519" cy="22115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34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4B8B-4DC6-48C1-B3E3-1BC0D6A7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  <a:latin typeface="+mj-lt"/>
              </a:rPr>
              <a:t>Filling fastest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0C5B0-CFCF-4BA5-8EDF-E391CB7AF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prstClr val="black"/>
                </a:solidFill>
                <a:latin typeface="+mj-lt"/>
              </a:rPr>
              <a:t>Filling slowest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C0CEF-63A5-4CFB-A82E-2D08CB5E7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prstClr val="black"/>
                </a:solidFill>
                <a:latin typeface="+mj-lt"/>
              </a:rPr>
              <a:t>Not filling or emptying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70C70F-7B9E-4754-B140-F796415F5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prstClr val="black"/>
                </a:solidFill>
                <a:latin typeface="+mj-lt"/>
              </a:rPr>
              <a:t>Emptying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F6D3C8-A389-DB44-9ACD-173C39703980}"/>
              </a:ext>
            </a:extLst>
          </p:cNvPr>
          <p:cNvSpPr txBox="1"/>
          <p:nvPr/>
        </p:nvSpPr>
        <p:spPr>
          <a:xfrm>
            <a:off x="382372" y="526504"/>
            <a:ext cx="1067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best describes the highlighted section of the graph?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A0D2E-93AF-4241-B32B-E2697902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92" y="1258666"/>
            <a:ext cx="7023201" cy="36091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56507E-0BCB-5E48-882E-4CC312E993CA}"/>
              </a:ext>
            </a:extLst>
          </p:cNvPr>
          <p:cNvSpPr/>
          <p:nvPr/>
        </p:nvSpPr>
        <p:spPr>
          <a:xfrm rot="3926721">
            <a:off x="6955294" y="2782556"/>
            <a:ext cx="2664206" cy="22115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11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77FA3-D96C-E94A-AE34-82FBF01001F0}"/>
              </a:ext>
            </a:extLst>
          </p:cNvPr>
          <p:cNvSpPr txBox="1"/>
          <p:nvPr/>
        </p:nvSpPr>
        <p:spPr>
          <a:xfrm>
            <a:off x="601374" y="529359"/>
            <a:ext cx="103024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Piecewise</a:t>
            </a:r>
            <a:r>
              <a:rPr lang="en-GB" sz="2400"/>
              <a:t> relationships can describe values increasing </a:t>
            </a:r>
            <a:r>
              <a:rPr lang="en-GB" sz="2400" b="1"/>
              <a:t>and</a:t>
            </a:r>
            <a:r>
              <a:rPr lang="en-GB" sz="2400"/>
              <a:t> decreasing.</a:t>
            </a:r>
          </a:p>
          <a:p>
            <a:endParaRPr lang="en-GB" sz="900"/>
          </a:p>
          <a:p>
            <a:r>
              <a:rPr lang="en-GB" sz="2400"/>
              <a:t>Work out the gradient for each of the sections marked.</a:t>
            </a:r>
          </a:p>
          <a:p>
            <a:r>
              <a:rPr lang="en-GB" sz="2400"/>
              <a:t>What does this tell you about the </a:t>
            </a:r>
            <a:r>
              <a:rPr lang="en-GB" sz="2400" b="1"/>
              <a:t>rate</a:t>
            </a:r>
            <a:r>
              <a:rPr lang="en-GB" sz="2400"/>
              <a:t> and </a:t>
            </a:r>
            <a:r>
              <a:rPr lang="en-GB" sz="2400" b="1"/>
              <a:t>direction</a:t>
            </a:r>
            <a:r>
              <a:rPr lang="en-GB" sz="2400"/>
              <a:t> of water flow?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7E1203-56C8-C047-9A49-FD5D96DB4997}"/>
              </a:ext>
            </a:extLst>
          </p:cNvPr>
          <p:cNvGrpSpPr/>
          <p:nvPr/>
        </p:nvGrpSpPr>
        <p:grpSpPr>
          <a:xfrm>
            <a:off x="1771693" y="2696292"/>
            <a:ext cx="7711989" cy="3848380"/>
            <a:chOff x="56002" y="2285946"/>
            <a:chExt cx="8686499" cy="43346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D4C81B-A1CD-7940-BE29-76326D4A3E12}"/>
                </a:ext>
              </a:extLst>
            </p:cNvPr>
            <p:cNvGrpSpPr/>
            <p:nvPr/>
          </p:nvGrpSpPr>
          <p:grpSpPr>
            <a:xfrm>
              <a:off x="56002" y="2285946"/>
              <a:ext cx="8686499" cy="4334672"/>
              <a:chOff x="-77260" y="2498763"/>
              <a:chExt cx="8686499" cy="433467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3A02E5-4A96-A349-9791-1F5E4B1C272C}"/>
                  </a:ext>
                </a:extLst>
              </p:cNvPr>
              <p:cNvGrpSpPr/>
              <p:nvPr/>
            </p:nvGrpSpPr>
            <p:grpSpPr>
              <a:xfrm>
                <a:off x="396245" y="2498765"/>
                <a:ext cx="8212994" cy="3856929"/>
                <a:chOff x="396245" y="2498765"/>
                <a:chExt cx="8212994" cy="3856929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0D712864-99D9-3240-87BF-1696106417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928" b="2337"/>
                <a:stretch/>
              </p:blipFill>
              <p:spPr>
                <a:xfrm>
                  <a:off x="396245" y="2498765"/>
                  <a:ext cx="8212994" cy="3856929"/>
                </a:xfrm>
                <a:prstGeom prst="roundRect">
                  <a:avLst>
                    <a:gd name="adj" fmla="val 10026"/>
                  </a:avLst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</p:pic>
            <p:sp>
              <p:nvSpPr>
                <p:cNvPr id="18" name="Right Triangle 17">
                  <a:extLst>
                    <a:ext uri="{FF2B5EF4-FFF2-40B4-BE49-F238E27FC236}">
                      <a16:creationId xmlns:a16="http://schemas.microsoft.com/office/drawing/2014/main" id="{757C368F-6FBD-6E44-A3C8-E2217FE38C62}"/>
                    </a:ext>
                  </a:extLst>
                </p:cNvPr>
                <p:cNvSpPr/>
                <p:nvPr/>
              </p:nvSpPr>
              <p:spPr>
                <a:xfrm rot="16200000">
                  <a:off x="668545" y="5292519"/>
                  <a:ext cx="793717" cy="810000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  <a:alpha val="50196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ight Triangle 18">
                  <a:extLst>
                    <a:ext uri="{FF2B5EF4-FFF2-40B4-BE49-F238E27FC236}">
                      <a16:creationId xmlns:a16="http://schemas.microsoft.com/office/drawing/2014/main" id="{AB237A85-1C36-9049-A549-AC9FF8623E61}"/>
                    </a:ext>
                  </a:extLst>
                </p:cNvPr>
                <p:cNvSpPr/>
                <p:nvPr/>
              </p:nvSpPr>
              <p:spPr>
                <a:xfrm rot="16200000">
                  <a:off x="2384794" y="2946333"/>
                  <a:ext cx="396000" cy="540000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  <a:alpha val="50196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ight Triangle 19">
                  <a:extLst>
                    <a:ext uri="{FF2B5EF4-FFF2-40B4-BE49-F238E27FC236}">
                      <a16:creationId xmlns:a16="http://schemas.microsoft.com/office/drawing/2014/main" id="{2575A6DC-2B1B-0D49-982C-FF8775D5FCE4}"/>
                    </a:ext>
                  </a:extLst>
                </p:cNvPr>
                <p:cNvSpPr/>
                <p:nvPr/>
              </p:nvSpPr>
              <p:spPr>
                <a:xfrm>
                  <a:off x="6972302" y="3023571"/>
                  <a:ext cx="1368000" cy="3070808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  <a:alpha val="50196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63B3C2-DAC5-3A49-A122-CDDFBA977D45}"/>
                  </a:ext>
                </a:extLst>
              </p:cNvPr>
              <p:cNvSpPr txBox="1"/>
              <p:nvPr/>
            </p:nvSpPr>
            <p:spPr>
              <a:xfrm rot="16200000">
                <a:off x="-1796173" y="4217676"/>
                <a:ext cx="3856930" cy="419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/>
                  <a:t>Volume of water (litres)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8AABD5-F78D-1549-ACAC-EFFD2779B931}"/>
                  </a:ext>
                </a:extLst>
              </p:cNvPr>
              <p:cNvSpPr txBox="1"/>
              <p:nvPr/>
            </p:nvSpPr>
            <p:spPr>
              <a:xfrm>
                <a:off x="341845" y="6414332"/>
                <a:ext cx="8267394" cy="41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/>
                  <a:t>Time (mins)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3090E33-C7AB-164D-9627-840CA31B189D}"/>
                    </a:ext>
                  </a:extLst>
                </p:cNvPr>
                <p:cNvSpPr txBox="1"/>
                <p:nvPr/>
              </p:nvSpPr>
              <p:spPr>
                <a:xfrm>
                  <a:off x="1073317" y="5602066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3090E33-C7AB-164D-9627-840CA31B1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317" y="5602066"/>
                  <a:ext cx="344966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03B372-E382-6C42-AE66-5725A3E014C8}"/>
                    </a:ext>
                  </a:extLst>
                </p:cNvPr>
                <p:cNvSpPr txBox="1"/>
                <p:nvPr/>
              </p:nvSpPr>
              <p:spPr>
                <a:xfrm>
                  <a:off x="1525452" y="5315425"/>
                  <a:ext cx="4587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03B372-E382-6C42-AE66-5725A3E01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452" y="5315425"/>
                  <a:ext cx="45878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08219FB-0E3F-3B44-B31D-79CE3E4B3187}"/>
                    </a:ext>
                  </a:extLst>
                </p:cNvPr>
                <p:cNvSpPr txBox="1"/>
                <p:nvPr/>
              </p:nvSpPr>
              <p:spPr>
                <a:xfrm>
                  <a:off x="2920516" y="2852799"/>
                  <a:ext cx="3177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08219FB-0E3F-3B44-B31D-79CE3E4B3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516" y="2852799"/>
                  <a:ext cx="317715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090E5AF-5D56-F44B-A806-D17C835AD0A0}"/>
                    </a:ext>
                  </a:extLst>
                </p:cNvPr>
                <p:cNvSpPr txBox="1"/>
                <p:nvPr/>
              </p:nvSpPr>
              <p:spPr>
                <a:xfrm>
                  <a:off x="7524130" y="5543008"/>
                  <a:ext cx="3177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090E5AF-5D56-F44B-A806-D17C835AD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130" y="5543008"/>
                  <a:ext cx="317716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2573BAC-8001-CF4A-A584-FC86E033D53D}"/>
                    </a:ext>
                  </a:extLst>
                </p:cNvPr>
                <p:cNvSpPr txBox="1"/>
                <p:nvPr/>
              </p:nvSpPr>
              <p:spPr>
                <a:xfrm>
                  <a:off x="6782297" y="4346158"/>
                  <a:ext cx="3177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2573BAC-8001-CF4A-A584-FC86E033D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297" y="4346158"/>
                  <a:ext cx="31771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871F8C5-4A76-514A-B8E3-D94298F8955E}"/>
                </a:ext>
              </a:extLst>
            </p:cNvPr>
            <p:cNvSpPr/>
            <p:nvPr/>
          </p:nvSpPr>
          <p:spPr>
            <a:xfrm rot="16200000">
              <a:off x="1089172" y="3721290"/>
              <a:ext cx="1856745" cy="817197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2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F8E2A0-0F67-3246-A93D-384BD0EBB7D4}"/>
                    </a:ext>
                  </a:extLst>
                </p:cNvPr>
                <p:cNvSpPr txBox="1"/>
                <p:nvPr/>
              </p:nvSpPr>
              <p:spPr>
                <a:xfrm>
                  <a:off x="1867824" y="4749289"/>
                  <a:ext cx="3177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F8E2A0-0F67-3246-A93D-384BD0EBB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824" y="4749289"/>
                  <a:ext cx="317716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82E0FB8-035F-7A45-8095-D69EC5A76B59}"/>
                    </a:ext>
                  </a:extLst>
                </p:cNvPr>
                <p:cNvSpPr txBox="1"/>
                <p:nvPr/>
              </p:nvSpPr>
              <p:spPr>
                <a:xfrm>
                  <a:off x="2537623" y="3191353"/>
                  <a:ext cx="3177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82E0FB8-035F-7A45-8095-D69EC5A76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623" y="3191353"/>
                  <a:ext cx="317716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06FF1A-EEE6-9D48-BC91-756913C14330}"/>
                    </a:ext>
                  </a:extLst>
                </p:cNvPr>
                <p:cNvSpPr txBox="1"/>
                <p:nvPr/>
              </p:nvSpPr>
              <p:spPr>
                <a:xfrm>
                  <a:off x="2380097" y="4045135"/>
                  <a:ext cx="4587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GB" sz="160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06FF1A-EEE6-9D48-BC91-756913C14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097" y="4045135"/>
                  <a:ext cx="458780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6843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4B8B-4DC6-48C1-B3E3-1BC0D6A7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229" y="5437440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decreasing at a constant 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0C5B0-CFCF-4BA5-8EDF-E391CB7AF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9049" y="5437439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more and more slowly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C0CEF-63A5-4CFB-A82E-2D08CB5E7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4889" y="5437441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more and more quickly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70C70F-7B9E-4754-B140-F796415F5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34273" y="5437438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at a constant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ACC5D-90AB-4F48-B860-A8D47BD28A36}"/>
              </a:ext>
            </a:extLst>
          </p:cNvPr>
          <p:cNvSpPr txBox="1"/>
          <p:nvPr/>
        </p:nvSpPr>
        <p:spPr>
          <a:xfrm>
            <a:off x="590416" y="751344"/>
            <a:ext cx="5680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sketch graph shows the depth of water in a container over time.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Which option best describes how the depth is changing?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2149D5-B4C0-DB41-84A7-65E29CBA9ACB}"/>
              </a:ext>
            </a:extLst>
          </p:cNvPr>
          <p:cNvGrpSpPr/>
          <p:nvPr/>
        </p:nvGrpSpPr>
        <p:grpSpPr>
          <a:xfrm>
            <a:off x="7020518" y="751344"/>
            <a:ext cx="3393048" cy="3230018"/>
            <a:chOff x="4998404" y="729939"/>
            <a:chExt cx="3393048" cy="32300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64F734-966A-AF4A-8612-F733004975F3}"/>
                </a:ext>
              </a:extLst>
            </p:cNvPr>
            <p:cNvGrpSpPr/>
            <p:nvPr/>
          </p:nvGrpSpPr>
          <p:grpSpPr>
            <a:xfrm>
              <a:off x="4998404" y="729939"/>
              <a:ext cx="3393048" cy="3230018"/>
              <a:chOff x="4334711" y="1209579"/>
              <a:chExt cx="2285094" cy="2175299"/>
            </a:xfrm>
          </p:grpSpPr>
          <p:sp>
            <p:nvSpPr>
              <p:cNvPr id="9" name="Rectangle: Rounded Corners 24">
                <a:extLst>
                  <a:ext uri="{FF2B5EF4-FFF2-40B4-BE49-F238E27FC236}">
                    <a16:creationId xmlns:a16="http://schemas.microsoft.com/office/drawing/2014/main" id="{26727A26-D7E8-C641-A413-B07DD3651671}"/>
                  </a:ext>
                </a:extLst>
              </p:cNvPr>
              <p:cNvSpPr/>
              <p:nvPr/>
            </p:nvSpPr>
            <p:spPr>
              <a:xfrm>
                <a:off x="4334711" y="1209579"/>
                <a:ext cx="2285094" cy="2175299"/>
              </a:xfrm>
              <a:prstGeom prst="roundRect">
                <a:avLst>
                  <a:gd name="adj" fmla="val 1157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2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B6AED35-C8D2-364E-8644-7258697DD4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831" y="3015858"/>
                <a:ext cx="1928876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E649D2A-CF15-424F-96BB-CFC5CAF89D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0231" y="1262836"/>
                <a:ext cx="0" cy="1905422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5CC206-1CA2-4142-BA73-87A99A562D45}"/>
                  </a:ext>
                </a:extLst>
              </p:cNvPr>
              <p:cNvSpPr txBox="1"/>
              <p:nvPr/>
            </p:nvSpPr>
            <p:spPr>
              <a:xfrm>
                <a:off x="4567827" y="3037056"/>
                <a:ext cx="1928876" cy="310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/>
                  <a:t>Time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664407-E136-2845-A0A1-0D4CA252E03D}"/>
                  </a:ext>
                </a:extLst>
              </p:cNvPr>
              <p:cNvSpPr txBox="1"/>
              <p:nvPr/>
            </p:nvSpPr>
            <p:spPr>
              <a:xfrm rot="16200000">
                <a:off x="3606674" y="2060089"/>
                <a:ext cx="1905422" cy="31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/>
                  <a:t>Depth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46E098-7562-744A-816A-0E14C904EF53}"/>
                </a:ext>
              </a:extLst>
            </p:cNvPr>
            <p:cNvCxnSpPr/>
            <p:nvPr/>
          </p:nvCxnSpPr>
          <p:spPr>
            <a:xfrm flipV="1">
              <a:off x="5612414" y="1159902"/>
              <a:ext cx="2171902" cy="222440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5324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4B8B-4DC6-48C1-B3E3-1BC0D6A7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229" y="5437440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decreasing at a constant 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0C5B0-CFCF-4BA5-8EDF-E391CB7AF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9049" y="5437439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more and more slowly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C0CEF-63A5-4CFB-A82E-2D08CB5E7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4889" y="5437441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more and more quickly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70C70F-7B9E-4754-B140-F796415F5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34273" y="5437438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at a constant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ACC5D-90AB-4F48-B860-A8D47BD28A36}"/>
              </a:ext>
            </a:extLst>
          </p:cNvPr>
          <p:cNvSpPr txBox="1"/>
          <p:nvPr/>
        </p:nvSpPr>
        <p:spPr>
          <a:xfrm>
            <a:off x="590416" y="751344"/>
            <a:ext cx="5680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sketch graph shows the depth of water in a container over time.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Which option best describes how the depth is changing?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4F734-966A-AF4A-8612-F733004975F3}"/>
              </a:ext>
            </a:extLst>
          </p:cNvPr>
          <p:cNvGrpSpPr/>
          <p:nvPr/>
        </p:nvGrpSpPr>
        <p:grpSpPr>
          <a:xfrm>
            <a:off x="7020518" y="751344"/>
            <a:ext cx="3393048" cy="3230018"/>
            <a:chOff x="4334711" y="1209579"/>
            <a:chExt cx="2285094" cy="2175299"/>
          </a:xfrm>
        </p:grpSpPr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id="{26727A26-D7E8-C641-A413-B07DD3651671}"/>
                </a:ext>
              </a:extLst>
            </p:cNvPr>
            <p:cNvSpPr/>
            <p:nvPr/>
          </p:nvSpPr>
          <p:spPr>
            <a:xfrm>
              <a:off x="4334711" y="1209579"/>
              <a:ext cx="2285094" cy="2175299"/>
            </a:xfrm>
            <a:prstGeom prst="roundRect">
              <a:avLst>
                <a:gd name="adj" fmla="val 11571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200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6AED35-C8D2-364E-8644-7258697DD40E}"/>
                </a:ext>
              </a:extLst>
            </p:cNvPr>
            <p:cNvCxnSpPr>
              <a:cxnSpLocks/>
            </p:cNvCxnSpPr>
            <p:nvPr/>
          </p:nvCxnSpPr>
          <p:spPr>
            <a:xfrm>
              <a:off x="4567831" y="3015858"/>
              <a:ext cx="1928876" cy="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E649D2A-CF15-424F-96BB-CFC5CAF89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0231" y="1262836"/>
              <a:ext cx="0" cy="1905422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5CC206-1CA2-4142-BA73-87A99A562D45}"/>
                </a:ext>
              </a:extLst>
            </p:cNvPr>
            <p:cNvSpPr txBox="1"/>
            <p:nvPr/>
          </p:nvSpPr>
          <p:spPr>
            <a:xfrm>
              <a:off x="4567826" y="3037056"/>
              <a:ext cx="1928876" cy="31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64407-E136-2845-A0A1-0D4CA252E03D}"/>
                </a:ext>
              </a:extLst>
            </p:cNvPr>
            <p:cNvSpPr txBox="1"/>
            <p:nvPr/>
          </p:nvSpPr>
          <p:spPr>
            <a:xfrm rot="16200000">
              <a:off x="3606674" y="2060089"/>
              <a:ext cx="1905421" cy="31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Depth</a:t>
              </a:r>
            </a:p>
          </p:txBody>
        </p:sp>
      </p:grpSp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7CDE671F-F382-8846-885F-D4CEB6F67FAA}"/>
              </a:ext>
            </a:extLst>
          </p:cNvPr>
          <p:cNvSpPr/>
          <p:nvPr/>
        </p:nvSpPr>
        <p:spPr>
          <a:xfrm>
            <a:off x="7626107" y="1320613"/>
            <a:ext cx="2368296" cy="2103120"/>
          </a:xfrm>
          <a:custGeom>
            <a:avLst/>
            <a:gdLst>
              <a:gd name="connsiteX0" fmla="*/ 0 w 2368296"/>
              <a:gd name="connsiteY0" fmla="*/ 2103120 h 2103120"/>
              <a:gd name="connsiteX1" fmla="*/ 676656 w 2368296"/>
              <a:gd name="connsiteY1" fmla="*/ 1865376 h 2103120"/>
              <a:gd name="connsiteX2" fmla="*/ 1335024 w 2368296"/>
              <a:gd name="connsiteY2" fmla="*/ 1517904 h 2103120"/>
              <a:gd name="connsiteX3" fmla="*/ 1819656 w 2368296"/>
              <a:gd name="connsiteY3" fmla="*/ 1124712 h 2103120"/>
              <a:gd name="connsiteX4" fmla="*/ 2139696 w 2368296"/>
              <a:gd name="connsiteY4" fmla="*/ 676656 h 2103120"/>
              <a:gd name="connsiteX5" fmla="*/ 2368296 w 2368296"/>
              <a:gd name="connsiteY5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8296" h="2103120">
                <a:moveTo>
                  <a:pt x="0" y="2103120"/>
                </a:moveTo>
                <a:cubicBezTo>
                  <a:pt x="227076" y="2033016"/>
                  <a:pt x="454152" y="1962912"/>
                  <a:pt x="676656" y="1865376"/>
                </a:cubicBezTo>
                <a:cubicBezTo>
                  <a:pt x="899160" y="1767840"/>
                  <a:pt x="1144524" y="1641348"/>
                  <a:pt x="1335024" y="1517904"/>
                </a:cubicBezTo>
                <a:cubicBezTo>
                  <a:pt x="1525524" y="1394460"/>
                  <a:pt x="1685544" y="1264920"/>
                  <a:pt x="1819656" y="1124712"/>
                </a:cubicBezTo>
                <a:cubicBezTo>
                  <a:pt x="1953768" y="984504"/>
                  <a:pt x="2048256" y="864108"/>
                  <a:pt x="2139696" y="676656"/>
                </a:cubicBezTo>
                <a:cubicBezTo>
                  <a:pt x="2231136" y="489204"/>
                  <a:pt x="2299716" y="244602"/>
                  <a:pt x="2368296" y="0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30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4B8B-4DC6-48C1-B3E3-1BC0D6A7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229" y="5437440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decreasing at a constant 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0C5B0-CFCF-4BA5-8EDF-E391CB7AF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9049" y="5437439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more and more slowly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C0CEF-63A5-4CFB-A82E-2D08CB5E7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4889" y="5437441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more and more quickly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70C70F-7B9E-4754-B140-F796415F5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34273" y="5437438"/>
            <a:ext cx="2112396" cy="1152000"/>
          </a:xfrm>
        </p:spPr>
        <p:txBody>
          <a:bodyPr>
            <a:normAutofit/>
          </a:bodyPr>
          <a:lstStyle/>
          <a:p>
            <a:r>
              <a:rPr lang="en-GB" sz="2000"/>
              <a:t>Depth increasing at a constant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ACC5D-90AB-4F48-B860-A8D47BD28A36}"/>
              </a:ext>
            </a:extLst>
          </p:cNvPr>
          <p:cNvSpPr txBox="1"/>
          <p:nvPr/>
        </p:nvSpPr>
        <p:spPr>
          <a:xfrm>
            <a:off x="590416" y="751344"/>
            <a:ext cx="5680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sketch graph shows the depth of water in a container over time.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Which option best describes how the depth is changing?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4F734-966A-AF4A-8612-F733004975F3}"/>
              </a:ext>
            </a:extLst>
          </p:cNvPr>
          <p:cNvGrpSpPr/>
          <p:nvPr/>
        </p:nvGrpSpPr>
        <p:grpSpPr>
          <a:xfrm>
            <a:off x="7020518" y="751344"/>
            <a:ext cx="3393048" cy="3230018"/>
            <a:chOff x="4334711" y="1209579"/>
            <a:chExt cx="2285094" cy="2175299"/>
          </a:xfrm>
        </p:grpSpPr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id="{26727A26-D7E8-C641-A413-B07DD3651671}"/>
                </a:ext>
              </a:extLst>
            </p:cNvPr>
            <p:cNvSpPr/>
            <p:nvPr/>
          </p:nvSpPr>
          <p:spPr>
            <a:xfrm>
              <a:off x="4334711" y="1209579"/>
              <a:ext cx="2285094" cy="2175299"/>
            </a:xfrm>
            <a:prstGeom prst="roundRect">
              <a:avLst>
                <a:gd name="adj" fmla="val 11571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200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6AED35-C8D2-364E-8644-7258697DD40E}"/>
                </a:ext>
              </a:extLst>
            </p:cNvPr>
            <p:cNvCxnSpPr>
              <a:cxnSpLocks/>
            </p:cNvCxnSpPr>
            <p:nvPr/>
          </p:nvCxnSpPr>
          <p:spPr>
            <a:xfrm>
              <a:off x="4567831" y="3015858"/>
              <a:ext cx="1928876" cy="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E649D2A-CF15-424F-96BB-CFC5CAF89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0231" y="1262836"/>
              <a:ext cx="0" cy="1905422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5CC206-1CA2-4142-BA73-87A99A562D45}"/>
                </a:ext>
              </a:extLst>
            </p:cNvPr>
            <p:cNvSpPr txBox="1"/>
            <p:nvPr/>
          </p:nvSpPr>
          <p:spPr>
            <a:xfrm>
              <a:off x="4567827" y="3037056"/>
              <a:ext cx="1928876" cy="31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64407-E136-2845-A0A1-0D4CA252E03D}"/>
                </a:ext>
              </a:extLst>
            </p:cNvPr>
            <p:cNvSpPr txBox="1"/>
            <p:nvPr/>
          </p:nvSpPr>
          <p:spPr>
            <a:xfrm rot="16200000">
              <a:off x="3606674" y="2060089"/>
              <a:ext cx="1905421" cy="31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Depth</a:t>
              </a:r>
            </a:p>
          </p:txBody>
        </p:sp>
      </p:grpSp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A93643CC-83FF-0349-BE06-A3B50D954276}"/>
              </a:ext>
            </a:extLst>
          </p:cNvPr>
          <p:cNvSpPr/>
          <p:nvPr/>
        </p:nvSpPr>
        <p:spPr>
          <a:xfrm rot="10800000">
            <a:off x="7626096" y="1334468"/>
            <a:ext cx="2368296" cy="2103120"/>
          </a:xfrm>
          <a:custGeom>
            <a:avLst/>
            <a:gdLst>
              <a:gd name="connsiteX0" fmla="*/ 0 w 2368296"/>
              <a:gd name="connsiteY0" fmla="*/ 2103120 h 2103120"/>
              <a:gd name="connsiteX1" fmla="*/ 676656 w 2368296"/>
              <a:gd name="connsiteY1" fmla="*/ 1865376 h 2103120"/>
              <a:gd name="connsiteX2" fmla="*/ 1335024 w 2368296"/>
              <a:gd name="connsiteY2" fmla="*/ 1517904 h 2103120"/>
              <a:gd name="connsiteX3" fmla="*/ 1819656 w 2368296"/>
              <a:gd name="connsiteY3" fmla="*/ 1124712 h 2103120"/>
              <a:gd name="connsiteX4" fmla="*/ 2139696 w 2368296"/>
              <a:gd name="connsiteY4" fmla="*/ 676656 h 2103120"/>
              <a:gd name="connsiteX5" fmla="*/ 2368296 w 2368296"/>
              <a:gd name="connsiteY5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8296" h="2103120">
                <a:moveTo>
                  <a:pt x="0" y="2103120"/>
                </a:moveTo>
                <a:cubicBezTo>
                  <a:pt x="227076" y="2033016"/>
                  <a:pt x="454152" y="1962912"/>
                  <a:pt x="676656" y="1865376"/>
                </a:cubicBezTo>
                <a:cubicBezTo>
                  <a:pt x="899160" y="1767840"/>
                  <a:pt x="1144524" y="1641348"/>
                  <a:pt x="1335024" y="1517904"/>
                </a:cubicBezTo>
                <a:cubicBezTo>
                  <a:pt x="1525524" y="1394460"/>
                  <a:pt x="1685544" y="1264920"/>
                  <a:pt x="1819656" y="1124712"/>
                </a:cubicBezTo>
                <a:cubicBezTo>
                  <a:pt x="1953768" y="984504"/>
                  <a:pt x="2048256" y="864108"/>
                  <a:pt x="2139696" y="676656"/>
                </a:cubicBezTo>
                <a:cubicBezTo>
                  <a:pt x="2231136" y="489204"/>
                  <a:pt x="2299716" y="244602"/>
                  <a:pt x="2368296" y="0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46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4CEB86-AC5D-364D-BDF7-9BD88A363178}"/>
              </a:ext>
            </a:extLst>
          </p:cNvPr>
          <p:cNvSpPr txBox="1"/>
          <p:nvPr/>
        </p:nvSpPr>
        <p:spPr>
          <a:xfrm>
            <a:off x="898241" y="496809"/>
            <a:ext cx="946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The containers below are filled with water at the same rate.</a:t>
            </a:r>
          </a:p>
          <a:p>
            <a:pPr algn="ctr"/>
            <a:r>
              <a:rPr lang="en-GB" sz="2400"/>
              <a:t>Sketch a depth-time graph for each.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969CF3-7FB8-DB42-84EB-F4E4C4F12233}"/>
              </a:ext>
            </a:extLst>
          </p:cNvPr>
          <p:cNvGrpSpPr/>
          <p:nvPr/>
        </p:nvGrpSpPr>
        <p:grpSpPr>
          <a:xfrm>
            <a:off x="1575547" y="1554091"/>
            <a:ext cx="8104282" cy="3361877"/>
            <a:chOff x="479996" y="1830455"/>
            <a:chExt cx="8104282" cy="33618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A648DA-F53C-7A40-AAE5-FD369134A768}"/>
                </a:ext>
              </a:extLst>
            </p:cNvPr>
            <p:cNvGrpSpPr/>
            <p:nvPr/>
          </p:nvGrpSpPr>
          <p:grpSpPr>
            <a:xfrm>
              <a:off x="479996" y="1838934"/>
              <a:ext cx="2413001" cy="3219320"/>
              <a:chOff x="178470" y="1939548"/>
              <a:chExt cx="2413001" cy="32193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CB30A93-3F1F-F24E-9ECD-67E4081F855E}"/>
                  </a:ext>
                </a:extLst>
              </p:cNvPr>
              <p:cNvGrpSpPr/>
              <p:nvPr/>
            </p:nvGrpSpPr>
            <p:grpSpPr>
              <a:xfrm>
                <a:off x="178470" y="2711645"/>
                <a:ext cx="2413001" cy="2447223"/>
                <a:chOff x="178470" y="2711645"/>
                <a:chExt cx="2413001" cy="2447223"/>
              </a:xfrm>
            </p:grpSpPr>
            <p:sp>
              <p:nvSpPr>
                <p:cNvPr id="41" name="Trapezoid 27">
                  <a:extLst>
                    <a:ext uri="{FF2B5EF4-FFF2-40B4-BE49-F238E27FC236}">
                      <a16:creationId xmlns:a16="http://schemas.microsoft.com/office/drawing/2014/main" id="{3AF85485-D923-5646-8DE0-F85264F54D2F}"/>
                    </a:ext>
                  </a:extLst>
                </p:cNvPr>
                <p:cNvSpPr/>
                <p:nvPr/>
              </p:nvSpPr>
              <p:spPr>
                <a:xfrm rot="10800000">
                  <a:off x="178471" y="2952032"/>
                  <a:ext cx="2413000" cy="2095500"/>
                </a:xfrm>
                <a:prstGeom prst="trapezoid">
                  <a:avLst>
                    <a:gd name="adj" fmla="val 32879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9EAA295-73D4-0244-A3C3-0373A0C4CCD1}"/>
                    </a:ext>
                  </a:extLst>
                </p:cNvPr>
                <p:cNvSpPr/>
                <p:nvPr/>
              </p:nvSpPr>
              <p:spPr>
                <a:xfrm>
                  <a:off x="856102" y="4951426"/>
                  <a:ext cx="1041152" cy="207442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621FC7F-6F1A-4643-92B9-EA95FB4F818D}"/>
                    </a:ext>
                  </a:extLst>
                </p:cNvPr>
                <p:cNvSpPr/>
                <p:nvPr/>
              </p:nvSpPr>
              <p:spPr>
                <a:xfrm>
                  <a:off x="178470" y="2711645"/>
                  <a:ext cx="2412999" cy="48077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20513A6-6A45-AA47-88E2-3207E6442430}"/>
                  </a:ext>
                </a:extLst>
              </p:cNvPr>
              <p:cNvGrpSpPr/>
              <p:nvPr/>
            </p:nvGrpSpPr>
            <p:grpSpPr>
              <a:xfrm rot="10800000">
                <a:off x="726289" y="4474188"/>
                <a:ext cx="1313489" cy="677468"/>
                <a:chOff x="591531" y="2822088"/>
                <a:chExt cx="1919840" cy="1170578"/>
              </a:xfrm>
            </p:grpSpPr>
            <p:sp>
              <p:nvSpPr>
                <p:cNvPr id="38" name="Trapezoid 52">
                  <a:extLst>
                    <a:ext uri="{FF2B5EF4-FFF2-40B4-BE49-F238E27FC236}">
                      <a16:creationId xmlns:a16="http://schemas.microsoft.com/office/drawing/2014/main" id="{0D7EBE85-1893-A84A-B0D2-EA0DBCE0B83D}"/>
                    </a:ext>
                  </a:extLst>
                </p:cNvPr>
                <p:cNvSpPr/>
                <p:nvPr/>
              </p:nvSpPr>
              <p:spPr>
                <a:xfrm>
                  <a:off x="591531" y="2976496"/>
                  <a:ext cx="1919840" cy="805883"/>
                </a:xfrm>
                <a:prstGeom prst="trapezoid">
                  <a:avLst>
                    <a:gd name="adj" fmla="val 32242"/>
                  </a:avLst>
                </a:prstGeom>
                <a:solidFill>
                  <a:srgbClr val="BBE9FF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Partial Circle 53">
                  <a:extLst>
                    <a:ext uri="{FF2B5EF4-FFF2-40B4-BE49-F238E27FC236}">
                      <a16:creationId xmlns:a16="http://schemas.microsoft.com/office/drawing/2014/main" id="{E06726D6-783B-DF4B-A616-8A2726CDF866}"/>
                    </a:ext>
                  </a:extLst>
                </p:cNvPr>
                <p:cNvSpPr/>
                <p:nvPr/>
              </p:nvSpPr>
              <p:spPr>
                <a:xfrm>
                  <a:off x="593020" y="3558922"/>
                  <a:ext cx="1913470" cy="433744"/>
                </a:xfrm>
                <a:prstGeom prst="pie">
                  <a:avLst>
                    <a:gd name="adj1" fmla="val 0"/>
                    <a:gd name="adj2" fmla="val 10800000"/>
                  </a:avLst>
                </a:prstGeom>
                <a:solidFill>
                  <a:srgbClr val="BBE9FF">
                    <a:alpha val="69804"/>
                  </a:srgbClr>
                </a:solidFill>
                <a:ln w="19050"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Partial Circle 54">
                  <a:extLst>
                    <a:ext uri="{FF2B5EF4-FFF2-40B4-BE49-F238E27FC236}">
                      <a16:creationId xmlns:a16="http://schemas.microsoft.com/office/drawing/2014/main" id="{973DC0C5-E4B3-A743-B4E9-840AE9B5F311}"/>
                    </a:ext>
                  </a:extLst>
                </p:cNvPr>
                <p:cNvSpPr/>
                <p:nvPr/>
              </p:nvSpPr>
              <p:spPr>
                <a:xfrm rot="10800000">
                  <a:off x="799855" y="2822088"/>
                  <a:ext cx="1508004" cy="333267"/>
                </a:xfrm>
                <a:prstGeom prst="pie">
                  <a:avLst>
                    <a:gd name="adj1" fmla="val 0"/>
                    <a:gd name="adj2" fmla="val 10800000"/>
                  </a:avLst>
                </a:prstGeom>
                <a:solidFill>
                  <a:srgbClr val="BBE9FF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FE1F265-D6F2-BA40-BF54-09BD7F58D2B7}"/>
                  </a:ext>
                </a:extLst>
              </p:cNvPr>
              <p:cNvSpPr/>
              <p:nvPr/>
            </p:nvSpPr>
            <p:spPr>
              <a:xfrm>
                <a:off x="729632" y="4483715"/>
                <a:ext cx="1309131" cy="260835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Isosceles Triangle 56">
                <a:extLst>
                  <a:ext uri="{FF2B5EF4-FFF2-40B4-BE49-F238E27FC236}">
                    <a16:creationId xmlns:a16="http://schemas.microsoft.com/office/drawing/2014/main" id="{F0B06898-B202-8E47-A02B-D238BCFF9A9E}"/>
                  </a:ext>
                </a:extLst>
              </p:cNvPr>
              <p:cNvSpPr/>
              <p:nvPr/>
            </p:nvSpPr>
            <p:spPr>
              <a:xfrm>
                <a:off x="1342082" y="2418529"/>
                <a:ext cx="89438" cy="2088000"/>
              </a:xfrm>
              <a:prstGeom prst="triangle">
                <a:avLst/>
              </a:prstGeom>
              <a:solidFill>
                <a:srgbClr val="BBE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Graphic 35" descr="Leaky Tap">
                <a:extLst>
                  <a:ext uri="{FF2B5EF4-FFF2-40B4-BE49-F238E27FC236}">
                    <a16:creationId xmlns:a16="http://schemas.microsoft.com/office/drawing/2014/main" id="{D07EE4DD-9710-7D4C-8C82-D509C73FD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1" b="36103"/>
              <a:stretch/>
            </p:blipFill>
            <p:spPr>
              <a:xfrm>
                <a:off x="691784" y="1939548"/>
                <a:ext cx="914400" cy="584268"/>
              </a:xfrm>
              <a:prstGeom prst="rect">
                <a:avLst/>
              </a:prstGeom>
            </p:spPr>
          </p:pic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05348F4-4A4D-974C-93E7-FFA1339750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9612" y="3190817"/>
                <a:ext cx="36000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A62F7F-3120-D147-9154-51339B958DF3}"/>
                </a:ext>
              </a:extLst>
            </p:cNvPr>
            <p:cNvGrpSpPr/>
            <p:nvPr/>
          </p:nvGrpSpPr>
          <p:grpSpPr>
            <a:xfrm>
              <a:off x="6474524" y="1873249"/>
              <a:ext cx="2109754" cy="3076040"/>
              <a:chOff x="6172998" y="1973863"/>
              <a:chExt cx="2109754" cy="307604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43CC2BC-40B2-7A47-A08A-2CD0C22D40A7}"/>
                  </a:ext>
                </a:extLst>
              </p:cNvPr>
              <p:cNvSpPr/>
              <p:nvPr/>
            </p:nvSpPr>
            <p:spPr>
              <a:xfrm>
                <a:off x="6180600" y="2952032"/>
                <a:ext cx="2097871" cy="2097871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0D14E10-B434-E648-926B-6334F854F143}"/>
                  </a:ext>
                </a:extLst>
              </p:cNvPr>
              <p:cNvSpPr/>
              <p:nvPr/>
            </p:nvSpPr>
            <p:spPr>
              <a:xfrm>
                <a:off x="7009198" y="2934729"/>
                <a:ext cx="440673" cy="87801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Isosceles Triangle 62">
                <a:extLst>
                  <a:ext uri="{FF2B5EF4-FFF2-40B4-BE49-F238E27FC236}">
                    <a16:creationId xmlns:a16="http://schemas.microsoft.com/office/drawing/2014/main" id="{A03BFCCA-AA81-BD4F-BEBC-8727154A4A49}"/>
                  </a:ext>
                </a:extLst>
              </p:cNvPr>
              <p:cNvSpPr/>
              <p:nvPr/>
            </p:nvSpPr>
            <p:spPr>
              <a:xfrm>
                <a:off x="7186233" y="2452844"/>
                <a:ext cx="89438" cy="1897742"/>
              </a:xfrm>
              <a:prstGeom prst="triangle">
                <a:avLst/>
              </a:prstGeom>
              <a:solidFill>
                <a:srgbClr val="BBE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7" name="Graphic 26" descr="Leaky Tap">
                <a:extLst>
                  <a:ext uri="{FF2B5EF4-FFF2-40B4-BE49-F238E27FC236}">
                    <a16:creationId xmlns:a16="http://schemas.microsoft.com/office/drawing/2014/main" id="{8F54428D-42A2-4B45-AD20-F29586AEA7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1" b="36103"/>
              <a:stretch/>
            </p:blipFill>
            <p:spPr>
              <a:xfrm>
                <a:off x="6535935" y="1973863"/>
                <a:ext cx="914400" cy="584268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A0D41A7-A8EF-9540-8B46-8C19DFEB76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2426" y="3021736"/>
                <a:ext cx="36000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artial Circle 69">
                <a:extLst>
                  <a:ext uri="{FF2B5EF4-FFF2-40B4-BE49-F238E27FC236}">
                    <a16:creationId xmlns:a16="http://schemas.microsoft.com/office/drawing/2014/main" id="{2AC6E0F2-6555-DA42-9008-9FE7ECA34E88}"/>
                  </a:ext>
                </a:extLst>
              </p:cNvPr>
              <p:cNvSpPr/>
              <p:nvPr/>
            </p:nvSpPr>
            <p:spPr>
              <a:xfrm rot="10800000">
                <a:off x="6323053" y="4357362"/>
                <a:ext cx="1867989" cy="388355"/>
              </a:xfrm>
              <a:prstGeom prst="pie">
                <a:avLst>
                  <a:gd name="adj1" fmla="val 0"/>
                  <a:gd name="adj2" fmla="val 10800000"/>
                </a:avLst>
              </a:prstGeom>
              <a:solidFill>
                <a:srgbClr val="BBE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hord 29">
                <a:extLst>
                  <a:ext uri="{FF2B5EF4-FFF2-40B4-BE49-F238E27FC236}">
                    <a16:creationId xmlns:a16="http://schemas.microsoft.com/office/drawing/2014/main" id="{717FEE42-DF33-DE4C-9360-3EB76D2EDF1A}"/>
                  </a:ext>
                </a:extLst>
              </p:cNvPr>
              <p:cNvSpPr/>
              <p:nvPr/>
            </p:nvSpPr>
            <p:spPr>
              <a:xfrm rot="17559627">
                <a:off x="6172998" y="2929253"/>
                <a:ext cx="2109754" cy="2109754"/>
              </a:xfrm>
              <a:prstGeom prst="chord">
                <a:avLst>
                  <a:gd name="adj1" fmla="val 5993600"/>
                  <a:gd name="adj2" fmla="val 12891943"/>
                </a:avLst>
              </a:prstGeom>
              <a:solidFill>
                <a:srgbClr val="BBE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21729F9-4E14-E342-8062-94D6D8DD82AA}"/>
                  </a:ext>
                </a:extLst>
              </p:cNvPr>
              <p:cNvSpPr/>
              <p:nvPr/>
            </p:nvSpPr>
            <p:spPr>
              <a:xfrm>
                <a:off x="6332608" y="4350585"/>
                <a:ext cx="1793851" cy="35741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4F411B-CCAC-8B47-8FAA-4BB540A10530}"/>
                </a:ext>
              </a:extLst>
            </p:cNvPr>
            <p:cNvGrpSpPr/>
            <p:nvPr/>
          </p:nvGrpSpPr>
          <p:grpSpPr>
            <a:xfrm>
              <a:off x="3556795" y="1830455"/>
              <a:ext cx="2142231" cy="3361877"/>
              <a:chOff x="3255269" y="1931069"/>
              <a:chExt cx="2142231" cy="336187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0FABBC7-D64D-1B4A-B48E-D07BFE9F882A}"/>
                  </a:ext>
                </a:extLst>
              </p:cNvPr>
              <p:cNvGrpSpPr/>
              <p:nvPr/>
            </p:nvGrpSpPr>
            <p:grpSpPr>
              <a:xfrm>
                <a:off x="3255273" y="2698460"/>
                <a:ext cx="2142227" cy="2594486"/>
                <a:chOff x="3255273" y="2698460"/>
                <a:chExt cx="2142227" cy="2594486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762A7B1-320C-5C49-BC83-562F8190E029}"/>
                    </a:ext>
                  </a:extLst>
                </p:cNvPr>
                <p:cNvGrpSpPr/>
                <p:nvPr/>
              </p:nvGrpSpPr>
              <p:grpSpPr>
                <a:xfrm>
                  <a:off x="3255273" y="2952032"/>
                  <a:ext cx="2142227" cy="2093073"/>
                  <a:chOff x="4572000" y="2444032"/>
                  <a:chExt cx="2281927" cy="2229568"/>
                </a:xfrm>
              </p:grpSpPr>
              <p:sp>
                <p:nvSpPr>
                  <p:cNvPr id="22" name="Parallelogram 21">
                    <a:extLst>
                      <a:ext uri="{FF2B5EF4-FFF2-40B4-BE49-F238E27FC236}">
                        <a16:creationId xmlns:a16="http://schemas.microsoft.com/office/drawing/2014/main" id="{C99F03F5-8184-3E47-9194-3DE461E6CF38}"/>
                      </a:ext>
                    </a:extLst>
                  </p:cNvPr>
                  <p:cNvSpPr/>
                  <p:nvPr/>
                </p:nvSpPr>
                <p:spPr>
                  <a:xfrm>
                    <a:off x="4572000" y="2444032"/>
                    <a:ext cx="2273300" cy="2229568"/>
                  </a:xfrm>
                  <a:prstGeom prst="parallelogram">
                    <a:avLst>
                      <a:gd name="adj" fmla="val 41519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Parallelogram 22">
                    <a:extLst>
                      <a:ext uri="{FF2B5EF4-FFF2-40B4-BE49-F238E27FC236}">
                        <a16:creationId xmlns:a16="http://schemas.microsoft.com/office/drawing/2014/main" id="{E8024174-860B-9943-A6E4-7E6F816B7754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4580626" y="2444032"/>
                    <a:ext cx="2273301" cy="2229568"/>
                  </a:xfrm>
                  <a:prstGeom prst="parallelogram">
                    <a:avLst>
                      <a:gd name="adj" fmla="val 41519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200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46D5257-1AC3-0941-AEA2-080B11B05E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0029" y="2952032"/>
                  <a:ext cx="436233" cy="104653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75A825C-DF75-7748-A4D0-2049923EA0F9}"/>
                    </a:ext>
                  </a:extLst>
                </p:cNvPr>
                <p:cNvSpPr/>
                <p:nvPr/>
              </p:nvSpPr>
              <p:spPr>
                <a:xfrm>
                  <a:off x="3267419" y="2698460"/>
                  <a:ext cx="2126031" cy="48077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A0AFB90-CA04-694A-AD26-9B520C731B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081" y="4006023"/>
                  <a:ext cx="436233" cy="104653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2EF1454-31C4-224E-B2C3-FDC5DB42398B}"/>
                    </a:ext>
                  </a:extLst>
                </p:cNvPr>
                <p:cNvSpPr/>
                <p:nvPr/>
              </p:nvSpPr>
              <p:spPr>
                <a:xfrm>
                  <a:off x="3255273" y="4808510"/>
                  <a:ext cx="2142227" cy="48443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3E0FF88-003D-0747-8D85-CCF5156A1B00}"/>
                    </a:ext>
                  </a:extLst>
                </p:cNvPr>
                <p:cNvSpPr/>
                <p:nvPr/>
              </p:nvSpPr>
              <p:spPr>
                <a:xfrm>
                  <a:off x="3690938" y="3849388"/>
                  <a:ext cx="1272051" cy="284727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20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Isosceles Triangle 59">
                <a:extLst>
                  <a:ext uri="{FF2B5EF4-FFF2-40B4-BE49-F238E27FC236}">
                    <a16:creationId xmlns:a16="http://schemas.microsoft.com/office/drawing/2014/main" id="{F956697C-35BA-7F46-90A9-453437F840C5}"/>
                  </a:ext>
                </a:extLst>
              </p:cNvPr>
              <p:cNvSpPr/>
              <p:nvPr/>
            </p:nvSpPr>
            <p:spPr>
              <a:xfrm>
                <a:off x="4293442" y="2410049"/>
                <a:ext cx="89438" cy="2224747"/>
              </a:xfrm>
              <a:prstGeom prst="triangle">
                <a:avLst/>
              </a:prstGeom>
              <a:solidFill>
                <a:srgbClr val="BBE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Graphic 8" descr="Leaky Tap">
                <a:extLst>
                  <a:ext uri="{FF2B5EF4-FFF2-40B4-BE49-F238E27FC236}">
                    <a16:creationId xmlns:a16="http://schemas.microsoft.com/office/drawing/2014/main" id="{5A26D3DA-37EF-7745-9889-57D080EA1C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1" b="36103"/>
              <a:stretch/>
            </p:blipFill>
            <p:spPr>
              <a:xfrm>
                <a:off x="3643144" y="1931069"/>
                <a:ext cx="914400" cy="584268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3CD2AD9-018C-CA40-A87B-C27F275279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16205" y="3187003"/>
                <a:ext cx="36000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rapezoid 65">
                <a:extLst>
                  <a:ext uri="{FF2B5EF4-FFF2-40B4-BE49-F238E27FC236}">
                    <a16:creationId xmlns:a16="http://schemas.microsoft.com/office/drawing/2014/main" id="{D2CC34C9-4471-AD45-BB2E-C082DEEC6203}"/>
                  </a:ext>
                </a:extLst>
              </p:cNvPr>
              <p:cNvSpPr/>
              <p:nvPr/>
            </p:nvSpPr>
            <p:spPr>
              <a:xfrm>
                <a:off x="3255269" y="4826119"/>
                <a:ext cx="2134128" cy="236176"/>
              </a:xfrm>
              <a:prstGeom prst="trapezoid">
                <a:avLst>
                  <a:gd name="adj" fmla="val 32242"/>
                </a:avLst>
              </a:prstGeom>
              <a:solidFill>
                <a:srgbClr val="BBE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artial Circle 66">
                <a:extLst>
                  <a:ext uri="{FF2B5EF4-FFF2-40B4-BE49-F238E27FC236}">
                    <a16:creationId xmlns:a16="http://schemas.microsoft.com/office/drawing/2014/main" id="{F399B695-37A7-C347-B481-739FED413E44}"/>
                  </a:ext>
                </a:extLst>
              </p:cNvPr>
              <p:cNvSpPr/>
              <p:nvPr/>
            </p:nvSpPr>
            <p:spPr>
              <a:xfrm>
                <a:off x="3267419" y="4830494"/>
                <a:ext cx="2101900" cy="447211"/>
              </a:xfrm>
              <a:prstGeom prst="pie">
                <a:avLst>
                  <a:gd name="adj1" fmla="val 0"/>
                  <a:gd name="adj2" fmla="val 10800000"/>
                </a:avLst>
              </a:prstGeom>
              <a:solidFill>
                <a:srgbClr val="BBE9FF">
                  <a:alpha val="69804"/>
                </a:srgbClr>
              </a:solidFill>
              <a:ln w="1905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artial Circle 67">
                <a:extLst>
                  <a:ext uri="{FF2B5EF4-FFF2-40B4-BE49-F238E27FC236}">
                    <a16:creationId xmlns:a16="http://schemas.microsoft.com/office/drawing/2014/main" id="{F1696B06-871B-0148-9A82-E9CD33539957}"/>
                  </a:ext>
                </a:extLst>
              </p:cNvPr>
              <p:cNvSpPr/>
              <p:nvPr/>
            </p:nvSpPr>
            <p:spPr>
              <a:xfrm rot="10800000">
                <a:off x="3402851" y="4631756"/>
                <a:ext cx="1867989" cy="388355"/>
              </a:xfrm>
              <a:prstGeom prst="pie">
                <a:avLst>
                  <a:gd name="adj1" fmla="val 0"/>
                  <a:gd name="adj2" fmla="val 10800000"/>
                </a:avLst>
              </a:prstGeom>
              <a:solidFill>
                <a:srgbClr val="BBE9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8F0358B-784D-704D-8EBC-0E28A084B022}"/>
                  </a:ext>
                </a:extLst>
              </p:cNvPr>
              <p:cNvSpPr/>
              <p:nvPr/>
            </p:nvSpPr>
            <p:spPr>
              <a:xfrm>
                <a:off x="3356831" y="4634797"/>
                <a:ext cx="1939069" cy="386346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2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68BA48D-FC55-5048-98DF-01E3CAA68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78105" y="4133251"/>
                <a:ext cx="108000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FD9BCAE-B6BF-EB45-9280-167D7183676E}"/>
              </a:ext>
            </a:extLst>
          </p:cNvPr>
          <p:cNvSpPr txBox="1"/>
          <p:nvPr/>
        </p:nvSpPr>
        <p:spPr>
          <a:xfrm>
            <a:off x="1330144" y="5495170"/>
            <a:ext cx="860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Hint: </a:t>
            </a:r>
            <a:r>
              <a:rPr lang="en-GB" sz="2400"/>
              <a:t>Think about how fast the depth of water is changing at the beginning, middle and end.</a:t>
            </a:r>
          </a:p>
        </p:txBody>
      </p:sp>
    </p:spTree>
    <p:extLst>
      <p:ext uri="{BB962C8B-B14F-4D97-AF65-F5344CB8AC3E}">
        <p14:creationId xmlns:p14="http://schemas.microsoft.com/office/powerpoint/2010/main" val="1935390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CE08-F216-CCB2-37E4-9F50E218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is linearity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262-4137-1476-016F-F8DFA10F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Proportionality (always go through origin)</a:t>
            </a:r>
          </a:p>
          <a:p>
            <a:r>
              <a:rPr lang="en-GB" dirty="0"/>
              <a:t>Approximating rate of change</a:t>
            </a:r>
          </a:p>
          <a:p>
            <a:r>
              <a:rPr lang="en-GB" dirty="0"/>
              <a:t>Building polynomials from linear factors</a:t>
            </a:r>
          </a:p>
        </p:txBody>
      </p:sp>
    </p:spTree>
    <p:extLst>
      <p:ext uri="{BB962C8B-B14F-4D97-AF65-F5344CB8AC3E}">
        <p14:creationId xmlns:p14="http://schemas.microsoft.com/office/powerpoint/2010/main" val="134507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E35F-40BB-AA5B-6500-E8FFFBD5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 interaction about gradient of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E8ADD-C830-2881-F17F-4D87F6D4D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Maxbox</a:t>
            </a:r>
            <a:r>
              <a:rPr lang="en-GB" dirty="0"/>
              <a:t> </a:t>
            </a:r>
            <a:r>
              <a:rPr lang="en-GB"/>
              <a:t>and Maxfield??</a:t>
            </a:r>
          </a:p>
        </p:txBody>
      </p:sp>
    </p:spTree>
    <p:extLst>
      <p:ext uri="{BB962C8B-B14F-4D97-AF65-F5344CB8AC3E}">
        <p14:creationId xmlns:p14="http://schemas.microsoft.com/office/powerpoint/2010/main" val="3510030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8A17-9313-F9C9-0469-6B75ADD0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KS3 focus on linear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4172-432C-92B4-7ED2-79814733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increasing</a:t>
            </a:r>
          </a:p>
          <a:p>
            <a:r>
              <a:rPr lang="en-GB" dirty="0"/>
              <a:t>Usually introduced by joining points</a:t>
            </a:r>
          </a:p>
          <a:p>
            <a:r>
              <a:rPr lang="en-GB" dirty="0"/>
              <a:t>Gives wrong impression about inverse functions</a:t>
            </a:r>
          </a:p>
          <a:p>
            <a:r>
              <a:rPr lang="en-GB" dirty="0"/>
              <a:t>Gives wrong impression about continuity of functions</a:t>
            </a:r>
          </a:p>
          <a:p>
            <a:r>
              <a:rPr lang="en-GB" dirty="0"/>
              <a:t>Constant rate of change</a:t>
            </a:r>
          </a:p>
          <a:p>
            <a:r>
              <a:rPr lang="en-GB" dirty="0"/>
              <a:t>Ambiguous about direction of translations</a:t>
            </a:r>
          </a:p>
          <a:p>
            <a:r>
              <a:rPr lang="en-GB" dirty="0"/>
              <a:t>Confuses relative importance of x and y intercepts</a:t>
            </a:r>
          </a:p>
          <a:p>
            <a:r>
              <a:rPr lang="en-GB" dirty="0"/>
              <a:t>Ignores early experiences with number relations and equations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02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E985-D78F-D197-6A46-12875CC8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F9D69-FC43-67AE-0DEE-72C5812C8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y=5(1-x/3)</a:t>
            </a:r>
          </a:p>
          <a:p>
            <a:pPr marL="0" indent="0">
              <a:buNone/>
            </a:pPr>
            <a:r>
              <a:rPr lang="en-GB" dirty="0"/>
              <a:t>3y + 5x=15 </a:t>
            </a:r>
          </a:p>
          <a:p>
            <a:pPr marL="0" indent="0">
              <a:buNone/>
            </a:pPr>
            <a:r>
              <a:rPr lang="en-GB" dirty="0"/>
              <a:t>15 – 5x = 3y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  <a:p>
            <a:pPr marL="0" indent="0">
              <a:buNone/>
            </a:pPr>
            <a:r>
              <a:rPr lang="en-GB" dirty="0"/>
              <a:t>1=5(15-x)/3y</a:t>
            </a:r>
          </a:p>
          <a:p>
            <a:pPr marL="0" indent="0">
              <a:buNone/>
            </a:pPr>
            <a:r>
              <a:rPr lang="en-GB" dirty="0"/>
              <a:t>(3/x) + (5/y) = 15/</a:t>
            </a:r>
            <a:r>
              <a:rPr lang="en-GB" dirty="0" err="1"/>
              <a:t>xy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EA1D9-4470-7848-E921-016A266D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78" y="630456"/>
            <a:ext cx="4846817" cy="58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2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03A7-92C6-7EF6-438A-5D3931C8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ED82-F8BA-E37F-5160-2602AD0F1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KS3 could include graphing of </a:t>
            </a:r>
            <a:r>
              <a:rPr lang="en-GB"/>
              <a:t>familiar situations </a:t>
            </a:r>
            <a:r>
              <a:rPr lang="en-GB" dirty="0"/>
              <a:t>of all kinds from KS1&amp;2</a:t>
            </a:r>
          </a:p>
          <a:p>
            <a:pPr marL="0" indent="0">
              <a:buNone/>
            </a:pPr>
            <a:r>
              <a:rPr lang="en-GB" dirty="0"/>
              <a:t>KS3 could include consideration of graphs many contexts within and outside mathematics itself, that are familiar and have the critical features of functions</a:t>
            </a:r>
          </a:p>
          <a:p>
            <a:pPr marL="0" indent="0">
              <a:buNone/>
            </a:pPr>
            <a:r>
              <a:rPr lang="en-GB" dirty="0"/>
              <a:t>Linearity is a toolkit that codifies proportional relationships and contributes simplifications for dealing with more complex relations.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39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7B7F1-CF41-0586-7032-98590DCD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704850"/>
            <a:ext cx="70294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9F961-8135-D710-D03A-E72E5EF8D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" r="-1"/>
          <a:stretch/>
        </p:blipFill>
        <p:spPr>
          <a:xfrm>
            <a:off x="75501" y="86757"/>
            <a:ext cx="12116499" cy="6684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B3616-9400-E438-2261-E2746BCD01C2}"/>
              </a:ext>
            </a:extLst>
          </p:cNvPr>
          <p:cNvSpPr txBox="1"/>
          <p:nvPr/>
        </p:nvSpPr>
        <p:spPr>
          <a:xfrm>
            <a:off x="1051419" y="4003294"/>
            <a:ext cx="18959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Looks like reflection of a ‘number bond’ line.  Why?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110CB-595B-D45D-2356-48FE53EC486E}"/>
              </a:ext>
            </a:extLst>
          </p:cNvPr>
          <p:cNvSpPr/>
          <p:nvPr/>
        </p:nvSpPr>
        <p:spPr>
          <a:xfrm>
            <a:off x="151002" y="1540075"/>
            <a:ext cx="2516697" cy="36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529A6-54FE-0731-2627-92421CCECE26}"/>
              </a:ext>
            </a:extLst>
          </p:cNvPr>
          <p:cNvSpPr/>
          <p:nvPr/>
        </p:nvSpPr>
        <p:spPr>
          <a:xfrm>
            <a:off x="75501" y="86757"/>
            <a:ext cx="2516697" cy="36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826E5-4148-6EFA-4358-3380B0EA3773}"/>
              </a:ext>
            </a:extLst>
          </p:cNvPr>
          <p:cNvSpPr/>
          <p:nvPr/>
        </p:nvSpPr>
        <p:spPr>
          <a:xfrm>
            <a:off x="606804" y="489358"/>
            <a:ext cx="2516697" cy="36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2655E-1F75-3AA3-C676-9F8261E0B166}"/>
              </a:ext>
            </a:extLst>
          </p:cNvPr>
          <p:cNvSpPr/>
          <p:nvPr/>
        </p:nvSpPr>
        <p:spPr>
          <a:xfrm>
            <a:off x="75501" y="2204207"/>
            <a:ext cx="2516697" cy="36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82215-92B9-1C07-0EAF-6493CB7979F8}"/>
              </a:ext>
            </a:extLst>
          </p:cNvPr>
          <p:cNvSpPr/>
          <p:nvPr/>
        </p:nvSpPr>
        <p:spPr>
          <a:xfrm>
            <a:off x="151001" y="838894"/>
            <a:ext cx="2516697" cy="36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86F1B-078B-87CB-3571-BB1BB8F2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704850"/>
            <a:ext cx="7029450" cy="5448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5BCF74-0114-65FA-131E-7FE46A10DCC0}"/>
              </a:ext>
            </a:extLst>
          </p:cNvPr>
          <p:cNvSpPr/>
          <p:nvPr/>
        </p:nvSpPr>
        <p:spPr>
          <a:xfrm>
            <a:off x="4706224" y="4278384"/>
            <a:ext cx="1895912" cy="226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B97DB3-3803-6538-E53E-E353317530BA}"/>
              </a:ext>
            </a:extLst>
          </p:cNvPr>
          <p:cNvSpPr/>
          <p:nvPr/>
        </p:nvSpPr>
        <p:spPr>
          <a:xfrm rot="10800000">
            <a:off x="6641982" y="4523763"/>
            <a:ext cx="211823" cy="61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10349-3337-5817-F11C-A1B0E4E992E1}"/>
              </a:ext>
            </a:extLst>
          </p:cNvPr>
          <p:cNvSpPr txBox="1"/>
          <p:nvPr/>
        </p:nvSpPr>
        <p:spPr>
          <a:xfrm>
            <a:off x="10075177" y="1543574"/>
            <a:ext cx="180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2 to one of the lengths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63C06-6882-813F-FAD5-33B60005CD50}"/>
              </a:ext>
            </a:extLst>
          </p:cNvPr>
          <p:cNvSpPr txBox="1"/>
          <p:nvPr/>
        </p:nvSpPr>
        <p:spPr>
          <a:xfrm>
            <a:off x="10075176" y="2920767"/>
            <a:ext cx="1803633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dirty="0"/>
              <a:t>What effect does that have on the graph?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84E03-239F-9F0E-0F42-87FA52910931}"/>
              </a:ext>
            </a:extLst>
          </p:cNvPr>
          <p:cNvSpPr txBox="1"/>
          <p:nvPr/>
        </p:nvSpPr>
        <p:spPr>
          <a:xfrm>
            <a:off x="10087368" y="4391635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Ambiguity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EDDC1E-AD6F-9B37-9B09-0818B35350CA}"/>
              </a:ext>
            </a:extLst>
          </p:cNvPr>
          <p:cNvSpPr/>
          <p:nvPr/>
        </p:nvSpPr>
        <p:spPr>
          <a:xfrm>
            <a:off x="276837" y="1602298"/>
            <a:ext cx="2961313" cy="224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DAAA4-F130-4537-EFF1-B5F643D42222}"/>
              </a:ext>
            </a:extLst>
          </p:cNvPr>
          <p:cNvSpPr txBox="1"/>
          <p:nvPr/>
        </p:nvSpPr>
        <p:spPr>
          <a:xfrm>
            <a:off x="704676" y="2047292"/>
            <a:ext cx="2374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x + y = 8</a:t>
            </a:r>
          </a:p>
          <a:p>
            <a:pPr marL="0" indent="0">
              <a:buNone/>
            </a:pPr>
            <a:r>
              <a:rPr lang="en-GB" sz="2400" dirty="0"/>
              <a:t>(x + 2) + y = 8 + 2</a:t>
            </a:r>
          </a:p>
          <a:p>
            <a:pPr marL="0" indent="0">
              <a:buNone/>
            </a:pPr>
            <a:r>
              <a:rPr lang="en-GB" sz="2400" dirty="0"/>
              <a:t>x + (y + 2) = 8 + 2</a:t>
            </a:r>
          </a:p>
          <a:p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F8F5D3-62C8-4256-B9DE-7F5608E475BF}"/>
              </a:ext>
            </a:extLst>
          </p:cNvPr>
          <p:cNvSpPr/>
          <p:nvPr/>
        </p:nvSpPr>
        <p:spPr>
          <a:xfrm>
            <a:off x="3543211" y="3112316"/>
            <a:ext cx="4216606" cy="3179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C1F0-3302-7330-181B-FAB9CB11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fractions (Griffiths, Back &amp; Gifford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AD2C-1E18-1602-C773-83DC101D7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one cake is shared between 5 people, each person gets a fifth</a:t>
            </a:r>
          </a:p>
          <a:p>
            <a:pPr marL="0" indent="0">
              <a:buNone/>
            </a:pPr>
            <a:r>
              <a:rPr lang="en-GB" dirty="0"/>
              <a:t>If one cake is shared between 6 people, each person gets a sixth</a:t>
            </a:r>
          </a:p>
          <a:p>
            <a:pPr marL="0" indent="0">
              <a:buNone/>
            </a:pPr>
            <a:r>
              <a:rPr lang="en-GB" dirty="0"/>
              <a:t>etc.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BD4CE-DCF4-37A0-3FEE-33477B42430D}"/>
              </a:ext>
            </a:extLst>
          </p:cNvPr>
          <p:cNvGraphicFramePr>
            <a:graphicFrameLocks noGrp="1"/>
          </p:cNvGraphicFramePr>
          <p:nvPr/>
        </p:nvGraphicFramePr>
        <p:xfrm>
          <a:off x="3665989" y="3529978"/>
          <a:ext cx="273481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06">
                  <a:extLst>
                    <a:ext uri="{9D8B030D-6E8A-4147-A177-3AD203B41FA5}">
                      <a16:colId xmlns:a16="http://schemas.microsoft.com/office/drawing/2014/main" val="3369788684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val="2460056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Number of 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Size of portion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7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3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00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89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06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19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24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0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1024</Words>
  <Application>Microsoft Office PowerPoint</Application>
  <PresentationFormat>Widescreen</PresentationFormat>
  <Paragraphs>186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Century Gothic</vt:lpstr>
      <vt:lpstr>Office Theme</vt:lpstr>
      <vt:lpstr> Linearity is a special case: a curriculum rethink  </vt:lpstr>
      <vt:lpstr>PowerPoint Presentation</vt:lpstr>
      <vt:lpstr>PowerPoint Presentation</vt:lpstr>
      <vt:lpstr>Building on the idea of ‘fact families’</vt:lpstr>
      <vt:lpstr>Examples</vt:lpstr>
      <vt:lpstr>PowerPoint Presentation</vt:lpstr>
      <vt:lpstr>PowerPoint Presentation</vt:lpstr>
      <vt:lpstr>PowerPoint Presentation</vt:lpstr>
      <vt:lpstr>Making fractions (Griffiths, Back &amp; Gifford 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Sequences</vt:lpstr>
      <vt:lpstr>PowerPoint Presentation</vt:lpstr>
      <vt:lpstr>PowerPoint Presentation</vt:lpstr>
      <vt:lpstr>Playing with functions as objects</vt:lpstr>
      <vt:lpstr>PowerPoint Presentation</vt:lpstr>
      <vt:lpstr>The underlying equalities</vt:lpstr>
      <vt:lpstr>PowerPoint Presentation</vt:lpstr>
      <vt:lpstr>Playing with a graph plotter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machines</vt:lpstr>
      <vt:lpstr> </vt:lpstr>
      <vt:lpstr>Functions in mathematics and in real contexts</vt:lpstr>
      <vt:lpstr>What learners know</vt:lpstr>
      <vt:lpstr>PowerPoint Presentation</vt:lpstr>
      <vt:lpstr>Why bother about constant gradients (apart from in proportional contexts)?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is linearity helpful?</vt:lpstr>
      <vt:lpstr>Insert interaction about gradient of curves</vt:lpstr>
      <vt:lpstr>Problems with KS3 focus on linear relations</vt:lpstr>
      <vt:lpstr>Suggestion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Watson</dc:creator>
  <cp:lastModifiedBy>Anne Watson</cp:lastModifiedBy>
  <cp:revision>22</cp:revision>
  <cp:lastPrinted>2023-01-24T09:52:59Z</cp:lastPrinted>
  <dcterms:created xsi:type="dcterms:W3CDTF">2023-01-10T07:38:44Z</dcterms:created>
  <dcterms:modified xsi:type="dcterms:W3CDTF">2023-02-03T14:56:22Z</dcterms:modified>
</cp:coreProperties>
</file>