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o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0" r:id="rId3"/>
  </p:sldMasterIdLst>
  <p:notesMasterIdLst>
    <p:notesMasterId r:id="rId19"/>
  </p:notesMasterIdLst>
  <p:handoutMasterIdLst>
    <p:handoutMasterId r:id="rId20"/>
  </p:handoutMasterIdLst>
  <p:sldIdLst>
    <p:sldId id="336" r:id="rId4"/>
    <p:sldId id="693" r:id="rId5"/>
    <p:sldId id="698" r:id="rId6"/>
    <p:sldId id="687" r:id="rId7"/>
    <p:sldId id="701" r:id="rId8"/>
    <p:sldId id="694" r:id="rId9"/>
    <p:sldId id="695" r:id="rId10"/>
    <p:sldId id="696" r:id="rId11"/>
    <p:sldId id="691" r:id="rId12"/>
    <p:sldId id="697" r:id="rId13"/>
    <p:sldId id="699" r:id="rId14"/>
    <p:sldId id="690" r:id="rId15"/>
    <p:sldId id="692" r:id="rId16"/>
    <p:sldId id="700" r:id="rId17"/>
    <p:sldId id="68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Part One" id="{74451F8A-9042-8A41-8C55-BD4A25B159F1}">
          <p14:sldIdLst>
            <p14:sldId id="336"/>
            <p14:sldId id="693"/>
            <p14:sldId id="698"/>
            <p14:sldId id="687"/>
            <p14:sldId id="701"/>
            <p14:sldId id="694"/>
            <p14:sldId id="695"/>
            <p14:sldId id="696"/>
            <p14:sldId id="691"/>
            <p14:sldId id="697"/>
            <p14:sldId id="699"/>
            <p14:sldId id="690"/>
            <p14:sldId id="692"/>
            <p14:sldId id="700"/>
            <p14:sldId id="6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3400FF"/>
    <a:srgbClr val="000000"/>
    <a:srgbClr val="00FFFF"/>
    <a:srgbClr val="00279F"/>
    <a:srgbClr val="FFFFFF"/>
    <a:srgbClr val="666666"/>
    <a:srgbClr val="8E8E8E"/>
    <a:srgbClr val="999999"/>
    <a:srgbClr val="51FF1F"/>
    <a:srgbClr val="FFF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1" autoAdjust="0"/>
    <p:restoredTop sz="94660"/>
  </p:normalViewPr>
  <p:slideViewPr>
    <p:cSldViewPr>
      <p:cViewPr>
        <p:scale>
          <a:sx n="81" d="100"/>
          <a:sy n="81" d="100"/>
        </p:scale>
        <p:origin x="-1024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6EA9-F035-8544-AAF2-C7382EBC22C9}" type="datetimeFigureOut">
              <a:rPr lang="en-GB"/>
              <a:pPr/>
              <a:t>07/12/15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1370-A4E2-FA4B-ACC9-505EA8ADA227}" type="slidenum">
              <a:rPr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5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C56F3F2-643C-DD4E-A6A5-10B6C780234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</a:rPr>
              <a:t>Vecten was a Belgian Geometer. </a:t>
            </a:r>
          </a:p>
          <a:p>
            <a:r>
              <a:rPr lang="en-GB">
                <a:latin typeface="Chalkboard" charset="0"/>
                <a:ea typeface="ＭＳ Ｐゴシック" charset="0"/>
              </a:rPr>
              <a:t>His configuration has arisen spontaneously in classrooms here and in other countries.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51908FF2-8124-EB4F-B430-5B5BBB9D5581}" type="slidenum">
              <a:rPr lang="en-US" sz="1200" b="0">
                <a:latin typeface="Lucida Grande" charset="0"/>
              </a:rPr>
              <a:pPr/>
              <a:t>7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873C-8276-E449-9733-905D3995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040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CEBE-BB09-FF47-976F-58E9EA93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224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53A-A83C-3A4B-B9BD-B0175DFF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42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41A-E36A-9545-AB27-523028EFB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84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1067-1855-014B-96A8-DA7D0568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131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61D-C418-414D-A709-C47B1749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84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DA9F-FC11-0346-B46B-99C4D4AD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557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D6CA-AA83-214C-8B87-02FEE1D5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412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halkboard" pitchFamily="-11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7021-EC8E-6A47-AB51-F5F6BA5D7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430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98BB-B838-7A4D-9242-708A09D6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428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88900"/>
            <a:ext cx="2143125" cy="6083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8900"/>
            <a:ext cx="6276975" cy="6083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354-DBA1-1A43-AFD3-900AA1A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015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C9C9-3A70-9C45-8395-5050EA22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2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1D25-E0D1-E74C-BB85-8721036A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01D-2FE4-5243-99A1-1B469F7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44C5-5C26-4241-8CDE-74AAD7DB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9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DEB5-E6EF-8C42-A07C-852754A2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DF07-0A07-D94B-817B-336108ED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F89-9AB1-234F-B8D1-DB51C2E6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962-821A-2E49-8A24-F01D3C78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7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B277-0E2F-AC4C-8BC7-5C1A10E8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49F9-BB89-964D-9BB0-EB0C1764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568-EE28-1144-BF90-979F2E9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052736"/>
            <a:ext cx="8424936" cy="5040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76200" y="6505599"/>
            <a:ext cx="68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14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 b="0" dirty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chemeClr val="bg1">
              <a:lumMod val="75000"/>
            </a:schemeClr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88900"/>
            <a:ext cx="66802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635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6000"/>
            <a:ext cx="85725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sp>
        <p:nvSpPr>
          <p:cNvPr id="880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280150"/>
            <a:ext cx="4699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0">
                <a:cs typeface="Chalkboard" charset="0"/>
                <a:sym typeface="Chalkboard" charset="0"/>
              </a:defRPr>
            </a:lvl1pPr>
          </a:lstStyle>
          <a:p>
            <a:pPr>
              <a:defRPr/>
            </a:pPr>
            <a:fld id="{F9BEE6A6-C067-B541-8D44-9DCE8068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+mj-lt"/>
          <a:ea typeface="+mj-ea"/>
          <a:cs typeface="+mj-cs"/>
          <a:sym typeface="Chalkboar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9pPr>
    </p:titleStyle>
    <p:bodyStyle>
      <a:lvl1pPr marL="381000" indent="-381000" algn="l" rtl="0" eaLnBrk="0" fontAlgn="base" hangingPunct="0">
        <a:spcBef>
          <a:spcPts val="1000"/>
        </a:spcBef>
        <a:spcAft>
          <a:spcPct val="0"/>
        </a:spcAft>
        <a:buSzPct val="116000"/>
        <a:buChar char="•"/>
        <a:defRPr sz="3200">
          <a:solidFill>
            <a:srgbClr val="23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1pPr>
      <a:lvl2pPr marL="769938" indent="-401638" algn="l" rtl="0" eaLnBrk="0" fontAlgn="base" hangingPunct="0">
        <a:spcBef>
          <a:spcPts val="900"/>
        </a:spcBef>
        <a:spcAft>
          <a:spcPct val="0"/>
        </a:spcAft>
        <a:buSzPct val="77000"/>
        <a:buChar char="•"/>
        <a:defRPr sz="2400">
          <a:solidFill>
            <a:srgbClr val="0084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2pPr>
      <a:lvl3pPr marL="1176338" indent="-249238" algn="l" rtl="0" eaLnBrk="0" fontAlgn="base" hangingPunct="0">
        <a:spcBef>
          <a:spcPts val="900"/>
        </a:spcBef>
        <a:spcAft>
          <a:spcPct val="0"/>
        </a:spcAft>
        <a:buClr>
          <a:srgbClr val="444229"/>
        </a:buClr>
        <a:buSzPct val="125000"/>
        <a:buFont typeface="Hoefler Text" charset="0"/>
        <a:buChar char="•"/>
        <a:defRPr sz="2400">
          <a:solidFill>
            <a:srgbClr val="94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3pPr>
      <a:lvl4pPr marL="15446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4pPr>
      <a:lvl5pPr marL="19129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5pPr>
      <a:lvl6pPr marL="23701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6pPr>
      <a:lvl7pPr marL="28273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7pPr>
      <a:lvl8pPr marL="32845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8pPr>
      <a:lvl9pPr marL="37417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EDDDA3EC-EAA5-0E44-83EC-F204EA7B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2263" y="1844824"/>
            <a:ext cx="8712968" cy="1728192"/>
          </a:xfrm>
        </p:spPr>
        <p:txBody>
          <a:bodyPr anchor="t"/>
          <a:lstStyle/>
          <a:p>
            <a:pPr algn="ctr">
              <a:defRPr/>
            </a:pPr>
            <a:r>
              <a:rPr lang="en-US" sz="3200" dirty="0" smtClean="0">
                <a:effectLst/>
              </a:rPr>
              <a:t>Geometry</a:t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at</a:t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Kings</a:t>
            </a: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endParaRPr lang="en-US" sz="3200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680560" y="3665115"/>
            <a:ext cx="1807865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John </a:t>
            </a:r>
            <a:r>
              <a:rPr lang="en-US" sz="2400" b="0" dirty="0">
                <a:solidFill>
                  <a:srgbClr val="00002A"/>
                </a:solidFill>
              </a:rPr>
              <a:t>Mason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Dec 2015</a:t>
            </a:r>
            <a:endParaRPr lang="en-US" sz="2400" b="0" dirty="0">
              <a:solidFill>
                <a:srgbClr val="00002A"/>
              </a:solidFill>
            </a:endParaRP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403225" y="4953000"/>
            <a:ext cx="8740775" cy="1708150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00002A"/>
                </a:solidFill>
              </a:rPr>
              <a:t>Promoting Mathematical Thinking</a:t>
            </a:r>
          </a:p>
        </p:txBody>
      </p:sp>
      <p:pic>
        <p:nvPicPr>
          <p:cNvPr id="28678" name="Picture 12" descr="NCETM_CPD_Standard_Logo FINAL 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5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Eyeball Reasoning</a:t>
            </a:r>
            <a:endParaRPr lang="en-GB" dirty="0"/>
          </a:p>
        </p:txBody>
      </p:sp>
      <p:pic>
        <p:nvPicPr>
          <p:cNvPr id="3" name="Eyeball Reasoning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764704"/>
            <a:ext cx="8208912" cy="550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9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12160" y="908720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000000"/>
                </a:solidFill>
              </a:rPr>
              <a:t>The sum of the areas of the yellow squares is equal to the sum of the areas of the cyan squares.</a:t>
            </a:r>
            <a:endParaRPr lang="en-GB" sz="2000" b="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3068960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000000"/>
                </a:solidFill>
              </a:rPr>
              <a:t>The alternating sum of the areas of the squares is 0</a:t>
            </a:r>
            <a:endParaRPr lang="en-GB" sz="2000" b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Altitudinal Squares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5765800" cy="55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220486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000000"/>
                </a:solidFill>
              </a:rPr>
              <a:t>Is the alternating sum of the areas of the squares still 0?</a:t>
            </a:r>
            <a:endParaRPr lang="en-GB" sz="2000" b="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696" y="692696"/>
            <a:ext cx="57658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7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Parallelo</a:t>
            </a:r>
            <a:r>
              <a:rPr lang="en-GB" dirty="0" smtClean="0"/>
              <a:t>-Hexagon Reasoning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124744"/>
            <a:ext cx="4683843" cy="504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37" y="1124744"/>
            <a:ext cx="4683843" cy="504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517" y="1196752"/>
            <a:ext cx="4616932" cy="4968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637" y="1124744"/>
            <a:ext cx="4683843" cy="5040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124744"/>
            <a:ext cx="4683843" cy="5040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1124744"/>
            <a:ext cx="4616931" cy="4968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60" y="1268760"/>
            <a:ext cx="4680520" cy="5036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959" y="1124744"/>
            <a:ext cx="4817667" cy="51845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34076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00279F"/>
                </a:solidFill>
              </a:rPr>
              <a:t>The two blue triangles are equal in area</a:t>
            </a:r>
            <a:endParaRPr lang="en-GB" sz="2000" b="0" dirty="0">
              <a:solidFill>
                <a:srgbClr val="00279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376464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00279F"/>
                </a:solidFill>
              </a:rPr>
              <a:t>The alternating sum of the white triangles is 0.</a:t>
            </a:r>
            <a:endParaRPr lang="en-GB" sz="2000" b="0" dirty="0">
              <a:solidFill>
                <a:srgbClr val="00279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96497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00279F"/>
                </a:solidFill>
              </a:rPr>
              <a:t>The alternating sum of the vertex angles is 0.</a:t>
            </a:r>
            <a:endParaRPr lang="en-GB" sz="2000" b="0" dirty="0">
              <a:solidFill>
                <a:srgbClr val="00279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132856"/>
            <a:ext cx="130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rgbClr val="FF0000"/>
                </a:solidFill>
              </a:rPr>
              <a:t>AED = BED</a:t>
            </a:r>
            <a:endParaRPr lang="en-GB" sz="1800" b="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2132856"/>
            <a:ext cx="133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rgbClr val="FF0000"/>
                </a:solidFill>
              </a:rPr>
              <a:t>AZE = BZD</a:t>
            </a:r>
            <a:endParaRPr lang="en-GB" sz="1800" b="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2564904"/>
            <a:ext cx="12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>
                <a:solidFill>
                  <a:srgbClr val="FF0000"/>
                </a:solidFill>
              </a:rPr>
              <a:t>C</a:t>
            </a:r>
            <a:r>
              <a:rPr lang="en-GB" sz="1800" b="0" dirty="0" smtClean="0">
                <a:solidFill>
                  <a:srgbClr val="FF0000"/>
                </a:solidFill>
              </a:rPr>
              <a:t>FE = BFE</a:t>
            </a:r>
            <a:endParaRPr lang="en-GB" sz="1800" b="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256490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rgbClr val="FF0000"/>
                </a:solidFill>
              </a:rPr>
              <a:t>CYE</a:t>
            </a:r>
            <a:r>
              <a:rPr lang="en-GB" sz="1800" b="0" dirty="0" smtClean="0">
                <a:solidFill>
                  <a:srgbClr val="FF0000"/>
                </a:solidFill>
              </a:rPr>
              <a:t> </a:t>
            </a:r>
            <a:r>
              <a:rPr lang="en-GB" sz="1800" b="0" dirty="0" smtClean="0">
                <a:solidFill>
                  <a:srgbClr val="FF0000"/>
                </a:solidFill>
              </a:rPr>
              <a:t>= </a:t>
            </a:r>
            <a:r>
              <a:rPr lang="en-GB" sz="1800" b="0" dirty="0" smtClean="0">
                <a:solidFill>
                  <a:srgbClr val="FF0000"/>
                </a:solidFill>
              </a:rPr>
              <a:t>BFY</a:t>
            </a:r>
            <a:endParaRPr lang="en-GB" sz="1800" b="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3059668"/>
            <a:ext cx="126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rgbClr val="FF0000"/>
                </a:solidFill>
              </a:rPr>
              <a:t>AFC = AFD</a:t>
            </a:r>
            <a:endParaRPr lang="en-GB" sz="1800" b="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0" y="3059668"/>
            <a:ext cx="1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rgbClr val="FF0000"/>
                </a:solidFill>
              </a:rPr>
              <a:t>AXC = DXF</a:t>
            </a:r>
            <a:endParaRPr lang="en-GB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9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196" y="2190576"/>
            <a:ext cx="7353300" cy="462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196" y="2176288"/>
            <a:ext cx="7353300" cy="462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</a:t>
            </a:r>
            <a:r>
              <a:rPr lang="en-GB" dirty="0" smtClean="0"/>
              <a:t>-Point Meetings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196" y="2190576"/>
            <a:ext cx="7353300" cy="462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196" y="2190576"/>
            <a:ext cx="7353300" cy="462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196" y="2190576"/>
            <a:ext cx="7353300" cy="462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692696"/>
            <a:ext cx="8634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0000"/>
                </a:solidFill>
              </a:rPr>
              <a:t>Imagine four points P1, P2, P3, P4; Imagine the lines P1P2; P2P3; P3P4;</a:t>
            </a:r>
            <a:endParaRPr lang="en-GB" sz="2000" b="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052736"/>
            <a:ext cx="6947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0000"/>
                </a:solidFill>
              </a:rPr>
              <a:t>Imagine points P12 on P1P2; P23 on P2P3; P34 on P3P4;</a:t>
            </a:r>
            <a:endParaRPr lang="en-GB" sz="2000" b="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412776"/>
            <a:ext cx="720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0000"/>
                </a:solidFill>
              </a:rPr>
              <a:t>Imagine points P123 = P1P23.P12P3; P234 = P23P4. P23P4;</a:t>
            </a:r>
            <a:endParaRPr lang="en-GB" sz="2000" b="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772816"/>
            <a:ext cx="4681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0000"/>
                </a:solidFill>
              </a:rPr>
              <a:t>Imagine point P1234 = P1P234.P123P4; </a:t>
            </a:r>
            <a:endParaRPr lang="en-GB" sz="2000" b="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236802"/>
            <a:ext cx="1518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0000"/>
                </a:solidFill>
              </a:rPr>
              <a:t>Then P1234</a:t>
            </a:r>
            <a:br>
              <a:rPr lang="en-GB" sz="2000" b="0" dirty="0" smtClean="0">
                <a:solidFill>
                  <a:srgbClr val="000000"/>
                </a:solidFill>
              </a:rPr>
            </a:br>
            <a:r>
              <a:rPr lang="en-GB" sz="2000" b="0" dirty="0" smtClean="0">
                <a:solidFill>
                  <a:srgbClr val="000000"/>
                </a:solidFill>
              </a:rPr>
              <a:t>lies on </a:t>
            </a:r>
            <a:br>
              <a:rPr lang="en-GB" sz="2000" b="0" dirty="0" smtClean="0">
                <a:solidFill>
                  <a:srgbClr val="000000"/>
                </a:solidFill>
              </a:rPr>
            </a:br>
            <a:r>
              <a:rPr lang="en-GB" sz="2000" b="0" dirty="0" smtClean="0">
                <a:solidFill>
                  <a:srgbClr val="000000"/>
                </a:solidFill>
              </a:rPr>
              <a:t>P12P34</a:t>
            </a:r>
            <a:r>
              <a:rPr lang="en-GB" sz="2000" b="0" dirty="0" smtClean="0">
                <a:solidFill>
                  <a:srgbClr val="000000"/>
                </a:solidFill>
              </a:rPr>
              <a:t>; </a:t>
            </a:r>
            <a:endParaRPr lang="en-GB" sz="2000" b="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19672" y="2132856"/>
            <a:ext cx="7452320" cy="4653136"/>
          </a:xfrm>
          <a:prstGeom prst="rect">
            <a:avLst/>
          </a:prstGeom>
          <a:solidFill>
            <a:srgbClr val="FFF2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7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4-Point Meetings Reasoning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2952328"/>
          </a:xfrm>
        </p:spPr>
        <p:txBody>
          <a:bodyPr/>
          <a:lstStyle/>
          <a:p>
            <a:r>
              <a:rPr lang="en-GB" dirty="0" smtClean="0"/>
              <a:t>P</a:t>
            </a:r>
            <a:r>
              <a:rPr lang="en-GB" baseline="-25000" dirty="0" smtClean="0"/>
              <a:t>12</a:t>
            </a:r>
            <a:r>
              <a:rPr lang="en-GB" dirty="0"/>
              <a:t> </a:t>
            </a:r>
            <a:r>
              <a:rPr lang="en-GB" dirty="0" smtClean="0"/>
              <a:t>= P</a:t>
            </a:r>
            <a:r>
              <a:rPr lang="en-GB" baseline="-25000" dirty="0" smtClean="0"/>
              <a:t>1</a:t>
            </a:r>
            <a:r>
              <a:rPr lang="en-GB" dirty="0" smtClean="0"/>
              <a:t> + λ</a:t>
            </a:r>
            <a:r>
              <a:rPr lang="en-GB" baseline="-25000" dirty="0" smtClean="0"/>
              <a:t>12</a:t>
            </a:r>
            <a:r>
              <a:rPr lang="en-GB" dirty="0" smtClean="0"/>
              <a:t>P</a:t>
            </a:r>
            <a:r>
              <a:rPr lang="en-GB" baseline="-25000" dirty="0" smtClean="0"/>
              <a:t>2</a:t>
            </a:r>
          </a:p>
          <a:p>
            <a:r>
              <a:rPr lang="de-DE" dirty="0" smtClean="0"/>
              <a:t>P</a:t>
            </a:r>
            <a:r>
              <a:rPr lang="de-DE" baseline="-25000" dirty="0" smtClean="0"/>
              <a:t>23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dirty="0" smtClean="0"/>
              <a:t>P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dirty="0" smtClean="0"/>
              <a:t>λ</a:t>
            </a:r>
            <a:r>
              <a:rPr lang="de-DE" baseline="-25000" dirty="0" smtClean="0"/>
              <a:t>23</a:t>
            </a:r>
            <a:r>
              <a:rPr lang="de-DE" dirty="0" smtClean="0"/>
              <a:t>P</a:t>
            </a:r>
            <a:r>
              <a:rPr lang="de-DE" baseline="-25000" dirty="0" smtClean="0"/>
              <a:t>3</a:t>
            </a:r>
          </a:p>
          <a:p>
            <a:r>
              <a:rPr lang="de-DE" dirty="0" smtClean="0"/>
              <a:t>P</a:t>
            </a:r>
            <a:r>
              <a:rPr lang="de-DE" baseline="-25000" dirty="0" smtClean="0"/>
              <a:t>34 </a:t>
            </a:r>
            <a:r>
              <a:rPr lang="de-DE" dirty="0"/>
              <a:t>=</a:t>
            </a:r>
            <a:r>
              <a:rPr lang="de-DE" baseline="-25000" dirty="0"/>
              <a:t> </a:t>
            </a:r>
            <a:r>
              <a:rPr lang="de-DE" dirty="0" smtClean="0"/>
              <a:t>P</a:t>
            </a:r>
            <a:r>
              <a:rPr lang="de-DE" baseline="-25000" dirty="0" smtClean="0"/>
              <a:t>3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dirty="0" smtClean="0"/>
              <a:t>λ</a:t>
            </a:r>
            <a:r>
              <a:rPr lang="de-DE" baseline="-25000" dirty="0" smtClean="0"/>
              <a:t>34</a:t>
            </a:r>
            <a:r>
              <a:rPr lang="de-DE" dirty="0" smtClean="0"/>
              <a:t>P</a:t>
            </a:r>
            <a:r>
              <a:rPr lang="de-DE" baseline="-25000" dirty="0" smtClean="0"/>
              <a:t>4</a:t>
            </a:r>
          </a:p>
          <a:p>
            <a:r>
              <a:rPr lang="de-DE" dirty="0" smtClean="0"/>
              <a:t>P</a:t>
            </a:r>
            <a:r>
              <a:rPr lang="de-DE" baseline="-25000" dirty="0" smtClean="0"/>
              <a:t>123</a:t>
            </a:r>
            <a:r>
              <a:rPr lang="de-DE" dirty="0" smtClean="0"/>
              <a:t> </a:t>
            </a:r>
            <a:r>
              <a:rPr lang="en-GB" dirty="0"/>
              <a:t>= </a:t>
            </a:r>
            <a:r>
              <a:rPr lang="de-DE" dirty="0" smtClean="0"/>
              <a:t>P</a:t>
            </a:r>
            <a:r>
              <a:rPr lang="de-DE" baseline="-25000" dirty="0" smtClean="0"/>
              <a:t>1</a:t>
            </a:r>
            <a:r>
              <a:rPr lang="de-DE" dirty="0" smtClean="0"/>
              <a:t> + </a:t>
            </a:r>
            <a:r>
              <a:rPr lang="el-GR" dirty="0" smtClean="0"/>
              <a:t>λ</a:t>
            </a:r>
            <a:r>
              <a:rPr lang="en-GB" baseline="-25000" dirty="0" smtClean="0"/>
              <a:t>12</a:t>
            </a:r>
            <a:r>
              <a:rPr lang="en-GB" dirty="0" smtClean="0"/>
              <a:t>P</a:t>
            </a:r>
            <a:r>
              <a:rPr lang="en-GB" baseline="-25000" dirty="0" smtClean="0"/>
              <a:t>2</a:t>
            </a:r>
            <a:r>
              <a:rPr lang="en-GB" dirty="0" smtClean="0"/>
              <a:t> + </a:t>
            </a:r>
            <a:r>
              <a:rPr lang="el-GR" dirty="0" smtClean="0"/>
              <a:t>λ</a:t>
            </a:r>
            <a:r>
              <a:rPr lang="en-GB" baseline="-25000" dirty="0" smtClean="0"/>
              <a:t>12</a:t>
            </a:r>
            <a:r>
              <a:rPr lang="el-GR" dirty="0" smtClean="0"/>
              <a:t>λ</a:t>
            </a:r>
            <a:r>
              <a:rPr lang="en-GB" baseline="-25000" dirty="0" smtClean="0"/>
              <a:t>23</a:t>
            </a:r>
            <a:r>
              <a:rPr lang="en-GB" dirty="0" smtClean="0"/>
              <a:t>P</a:t>
            </a:r>
            <a:r>
              <a:rPr lang="en-GB" baseline="-25000" dirty="0" smtClean="0"/>
              <a:t>3</a:t>
            </a:r>
            <a:endParaRPr lang="en-GB" dirty="0" smtClean="0"/>
          </a:p>
          <a:p>
            <a:r>
              <a:rPr lang="en-GB" dirty="0" smtClean="0"/>
              <a:t>P</a:t>
            </a:r>
            <a:r>
              <a:rPr lang="en-GB" baseline="-25000" dirty="0" smtClean="0"/>
              <a:t>234</a:t>
            </a:r>
            <a:r>
              <a:rPr lang="en-GB" dirty="0" smtClean="0"/>
              <a:t> = P</a:t>
            </a:r>
            <a:r>
              <a:rPr lang="en-GB" baseline="-25000" dirty="0" smtClean="0"/>
              <a:t>2</a:t>
            </a:r>
            <a:r>
              <a:rPr lang="en-GB" dirty="0" smtClean="0"/>
              <a:t> + </a:t>
            </a:r>
            <a:r>
              <a:rPr lang="el-GR" dirty="0" smtClean="0"/>
              <a:t>λ</a:t>
            </a:r>
            <a:r>
              <a:rPr lang="en-GB" baseline="-25000" dirty="0" smtClean="0"/>
              <a:t>23</a:t>
            </a:r>
            <a:r>
              <a:rPr lang="en-GB" dirty="0" smtClean="0"/>
              <a:t>P</a:t>
            </a:r>
            <a:r>
              <a:rPr lang="en-GB" baseline="-25000" dirty="0" smtClean="0"/>
              <a:t>3</a:t>
            </a:r>
            <a:r>
              <a:rPr lang="en-GB" dirty="0" smtClean="0"/>
              <a:t> + </a:t>
            </a:r>
            <a:r>
              <a:rPr lang="el-GR" dirty="0" smtClean="0"/>
              <a:t>λ</a:t>
            </a:r>
            <a:r>
              <a:rPr lang="en-GB" baseline="-25000" dirty="0" smtClean="0"/>
              <a:t>23</a:t>
            </a:r>
            <a:r>
              <a:rPr lang="el-GR" dirty="0" smtClean="0"/>
              <a:t>λ</a:t>
            </a:r>
            <a:r>
              <a:rPr lang="en-GB" baseline="-25000" dirty="0" smtClean="0"/>
              <a:t>34</a:t>
            </a:r>
            <a:r>
              <a:rPr lang="en-GB" dirty="0" smtClean="0"/>
              <a:t>P</a:t>
            </a:r>
            <a:r>
              <a:rPr lang="en-GB" baseline="-25000" dirty="0" smtClean="0"/>
              <a:t>4</a:t>
            </a:r>
          </a:p>
          <a:p>
            <a:r>
              <a:rPr lang="en-GB" dirty="0" smtClean="0"/>
              <a:t>P</a:t>
            </a:r>
            <a:r>
              <a:rPr lang="en-GB" baseline="-25000" dirty="0" smtClean="0"/>
              <a:t>1234</a:t>
            </a:r>
            <a:r>
              <a:rPr lang="en-GB" dirty="0" smtClean="0"/>
              <a:t> = P</a:t>
            </a:r>
            <a:r>
              <a:rPr lang="en-GB" baseline="-25000" dirty="0" smtClean="0"/>
              <a:t>1</a:t>
            </a:r>
            <a:r>
              <a:rPr lang="en-GB" dirty="0" smtClean="0"/>
              <a:t> + </a:t>
            </a:r>
            <a:r>
              <a:rPr lang="el-GR" dirty="0" smtClean="0"/>
              <a:t>λ</a:t>
            </a:r>
            <a:r>
              <a:rPr lang="en-GB" baseline="-25000" dirty="0" smtClean="0"/>
              <a:t>12</a:t>
            </a:r>
            <a:r>
              <a:rPr lang="en-GB" dirty="0" smtClean="0"/>
              <a:t>P</a:t>
            </a:r>
            <a:r>
              <a:rPr lang="en-GB" baseline="-25000" dirty="0" smtClean="0"/>
              <a:t>2</a:t>
            </a:r>
            <a:r>
              <a:rPr lang="en-GB" dirty="0" smtClean="0"/>
              <a:t> + </a:t>
            </a:r>
            <a:r>
              <a:rPr lang="el-GR" dirty="0" smtClean="0"/>
              <a:t>λ</a:t>
            </a:r>
            <a:r>
              <a:rPr lang="en-GB" baseline="-25000" dirty="0" smtClean="0"/>
              <a:t>12</a:t>
            </a:r>
            <a:r>
              <a:rPr lang="el-GR" dirty="0" smtClean="0"/>
              <a:t>λ</a:t>
            </a:r>
            <a:r>
              <a:rPr lang="en-GB" baseline="-25000" dirty="0" smtClean="0"/>
              <a:t>23</a:t>
            </a:r>
            <a:r>
              <a:rPr lang="en-GB" dirty="0" smtClean="0"/>
              <a:t>P</a:t>
            </a:r>
            <a:r>
              <a:rPr lang="en-GB" baseline="-25000" dirty="0" smtClean="0"/>
              <a:t>3</a:t>
            </a:r>
            <a:r>
              <a:rPr lang="en-GB" dirty="0" smtClean="0"/>
              <a:t> + </a:t>
            </a:r>
            <a:r>
              <a:rPr lang="el-GR" dirty="0" smtClean="0"/>
              <a:t>λ</a:t>
            </a:r>
            <a:r>
              <a:rPr lang="en-GB" baseline="-25000" dirty="0" smtClean="0"/>
              <a:t>12</a:t>
            </a:r>
            <a:r>
              <a:rPr lang="el-GR" dirty="0" smtClean="0"/>
              <a:t>λ</a:t>
            </a:r>
            <a:r>
              <a:rPr lang="en-GB" baseline="-25000" dirty="0" smtClean="0"/>
              <a:t>23</a:t>
            </a:r>
            <a:r>
              <a:rPr lang="el-GR" dirty="0" smtClean="0"/>
              <a:t>λ</a:t>
            </a:r>
            <a:r>
              <a:rPr lang="en-GB" baseline="-25000" dirty="0" smtClean="0"/>
              <a:t>34</a:t>
            </a:r>
            <a:r>
              <a:rPr lang="en-GB" dirty="0" smtClean="0"/>
              <a:t>P</a:t>
            </a:r>
            <a:r>
              <a:rPr lang="en-GB" baseline="-25000" dirty="0" smtClean="0"/>
              <a:t>4</a:t>
            </a:r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72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 Up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980728"/>
            <a:ext cx="8424936" cy="22322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err="1" smtClean="0"/>
              <a:t>John.Mason@open.ac.uk</a:t>
            </a:r>
            <a:endParaRPr lang="en-GB" b="0" dirty="0" smtClean="0"/>
          </a:p>
          <a:p>
            <a:r>
              <a:rPr lang="en-GB" b="0" dirty="0" smtClean="0">
                <a:solidFill>
                  <a:srgbClr val="800000"/>
                </a:solidFill>
              </a:rPr>
              <a:t>Mathematics as a Constructive Activity: learner generated examples (Erlbaum)</a:t>
            </a:r>
          </a:p>
          <a:p>
            <a:r>
              <a:rPr lang="en-GB" b="0" dirty="0" err="1" smtClean="0"/>
              <a:t>PMTheta.com</a:t>
            </a:r>
            <a:r>
              <a:rPr lang="en-GB" b="0" dirty="0" smtClean="0"/>
              <a:t> for applets, PPTs, and more</a:t>
            </a: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24194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Reconstructing Transformations</a:t>
            </a:r>
          </a:p>
          <a:p>
            <a:pPr lvl="1"/>
            <a:r>
              <a:rPr lang="en-GB" dirty="0">
                <a:latin typeface="Chalkboard" charset="0"/>
                <a:ea typeface="ＭＳ Ｐゴシック" charset="0"/>
              </a:rPr>
              <a:t>Undoing a </a:t>
            </a:r>
            <a:r>
              <a:rPr lang="en-GB" dirty="0" smtClean="0">
                <a:latin typeface="Chalkboard" charset="0"/>
                <a:ea typeface="ＭＳ Ｐゴシック" charset="0"/>
              </a:rPr>
              <a:t>Doing</a:t>
            </a:r>
          </a:p>
          <a:p>
            <a:r>
              <a:rPr lang="en-GB" dirty="0" smtClean="0">
                <a:latin typeface="Chalkboard" charset="0"/>
                <a:ea typeface="ＭＳ Ｐゴシック" charset="0"/>
              </a:rPr>
              <a:t>Combining Transformations</a:t>
            </a:r>
            <a:endParaRPr lang="en-GB" dirty="0">
              <a:latin typeface="Chalkboard" charset="0"/>
              <a:ea typeface="ＭＳ Ｐゴシック" charset="0"/>
            </a:endParaRPr>
          </a:p>
          <a:p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Using Transformations</a:t>
            </a:r>
          </a:p>
          <a:p>
            <a:pPr lvl="1"/>
            <a:r>
              <a:rPr lang="en-GB" dirty="0" err="1">
                <a:latin typeface="Chalkboard" charset="0"/>
                <a:ea typeface="ＭＳ Ｐゴシック" charset="0"/>
              </a:rPr>
              <a:t>Vecten</a:t>
            </a:r>
            <a:r>
              <a:rPr lang="en-GB" dirty="0">
                <a:latin typeface="Chalkboard" charset="0"/>
                <a:ea typeface="ＭＳ Ｐゴシック" charset="0"/>
              </a:rPr>
              <a:t> </a:t>
            </a:r>
            <a:r>
              <a:rPr lang="en-GB" dirty="0" smtClean="0">
                <a:latin typeface="Chalkboard" charset="0"/>
                <a:ea typeface="ＭＳ Ｐゴシック" charset="0"/>
              </a:rPr>
              <a:t>and Extensions</a:t>
            </a:r>
          </a:p>
          <a:p>
            <a:r>
              <a:rPr lang="en-GB" dirty="0">
                <a:latin typeface="Chalkboard" charset="0"/>
                <a:ea typeface="ＭＳ Ｐゴシック" charset="0"/>
              </a:rPr>
              <a:t>Reasoning </a:t>
            </a:r>
            <a:r>
              <a:rPr lang="en-GB" dirty="0" smtClean="0">
                <a:latin typeface="Chalkboard" charset="0"/>
                <a:ea typeface="ＭＳ Ｐゴシック" charset="0"/>
              </a:rPr>
              <a:t>Geometrically</a:t>
            </a:r>
          </a:p>
          <a:p>
            <a:pPr lvl="1"/>
            <a:r>
              <a:rPr lang="en-GB" dirty="0" smtClean="0">
                <a:latin typeface="Chalkboard" charset="0"/>
                <a:ea typeface="ＭＳ Ｐゴシック" charset="0"/>
              </a:rPr>
              <a:t>Eyeball theorem</a:t>
            </a:r>
          </a:p>
          <a:p>
            <a:pPr lvl="1"/>
            <a:r>
              <a:rPr lang="en-GB" dirty="0" smtClean="0">
                <a:latin typeface="Chalkboard" charset="0"/>
                <a:ea typeface="ＭＳ Ｐゴシック" charset="0"/>
              </a:rPr>
              <a:t>Straight Line Meetings Theorem</a:t>
            </a:r>
          </a:p>
          <a:p>
            <a:pPr lvl="1"/>
            <a:r>
              <a:rPr lang="en-GB" dirty="0" err="1" smtClean="0">
                <a:latin typeface="Chalkboard" charset="0"/>
                <a:ea typeface="ＭＳ Ｐゴシック" charset="0"/>
              </a:rPr>
              <a:t>Parallelo</a:t>
            </a:r>
            <a:r>
              <a:rPr lang="en-GB" dirty="0" smtClean="0">
                <a:latin typeface="Chalkboard" charset="0"/>
                <a:ea typeface="ＭＳ Ｐゴシック" charset="0"/>
              </a:rPr>
              <a:t>-Hexagon Areas</a:t>
            </a:r>
            <a:endParaRPr lang="en-GB" dirty="0">
              <a:latin typeface="Chalkboard" charset="0"/>
              <a:ea typeface="ＭＳ Ｐゴシック" charset="0"/>
            </a:endParaRPr>
          </a:p>
          <a:p>
            <a:r>
              <a:rPr lang="en-GB" dirty="0" smtClean="0">
                <a:latin typeface="Chalkboard" charset="0"/>
                <a:ea typeface="ＭＳ Ｐゴシック" charset="0"/>
                <a:cs typeface="ＭＳ Ｐゴシック" charset="0"/>
              </a:rPr>
              <a:t>Exploring </a:t>
            </a: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Spiral Similarities</a:t>
            </a:r>
          </a:p>
          <a:p>
            <a:pPr lvl="1"/>
            <a:endParaRPr lang="en-GB" dirty="0">
              <a:latin typeface="Chalkboar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4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Conjecturing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Everything said in this room is to be taken as a conjecture, to be tested in experience or mathematically, or both.</a:t>
            </a:r>
          </a:p>
          <a:p>
            <a:r>
              <a:rPr lang="en-GB" dirty="0" smtClean="0"/>
              <a:t>Conjecture:</a:t>
            </a:r>
            <a:br>
              <a:rPr lang="en-GB" dirty="0" smtClean="0"/>
            </a:br>
            <a:r>
              <a:rPr lang="en-GB" dirty="0" smtClean="0"/>
              <a:t>Thinking Geometrically involves subtle shifts of attention</a:t>
            </a:r>
          </a:p>
          <a:p>
            <a:pPr lvl="1"/>
            <a:r>
              <a:rPr lang="en-GB" dirty="0" smtClean="0"/>
              <a:t>Gazing (holding wholes);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Discerning </a:t>
            </a:r>
            <a:r>
              <a:rPr lang="en-GB" dirty="0" smtClean="0"/>
              <a:t>Details</a:t>
            </a:r>
            <a:br>
              <a:rPr lang="en-GB" dirty="0" smtClean="0"/>
            </a:br>
            <a:r>
              <a:rPr lang="en-GB" dirty="0" smtClean="0"/>
              <a:t>Recognising Relationships in the </a:t>
            </a:r>
            <a:r>
              <a:rPr lang="en-GB" dirty="0" smtClean="0"/>
              <a:t>situation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Perceiving Properties as being instantiated</a:t>
            </a:r>
            <a:br>
              <a:rPr lang="en-GB" dirty="0" smtClean="0"/>
            </a:br>
            <a:r>
              <a:rPr lang="en-GB" dirty="0" smtClean="0"/>
              <a:t>Reasoning on the basis of agreed properties</a:t>
            </a:r>
          </a:p>
        </p:txBody>
      </p:sp>
    </p:spTree>
    <p:extLst>
      <p:ext uri="{BB962C8B-B14F-4D97-AF65-F5344CB8AC3E}">
        <p14:creationId xmlns:p14="http://schemas.microsoft.com/office/powerpoint/2010/main" val="261305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Reconstructing Transformations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1008112"/>
          </a:xfrm>
        </p:spPr>
        <p:txBody>
          <a:bodyPr/>
          <a:lstStyle/>
          <a:p>
            <a:r>
              <a:rPr lang="en-GB" dirty="0" smtClean="0"/>
              <a:t>Given the effect of a transformation</a:t>
            </a:r>
            <a:br>
              <a:rPr lang="en-GB" dirty="0" smtClean="0"/>
            </a:br>
            <a:r>
              <a:rPr lang="en-GB" dirty="0" smtClean="0"/>
              <a:t>decide which one it 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63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Transformations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5948" y="21752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rgbClr val="000000"/>
                </a:solidFill>
              </a:rPr>
              <a:t>Translate</a:t>
            </a:r>
            <a:endParaRPr lang="en-GB" sz="2400" b="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072" y="3399383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rgbClr val="000000"/>
                </a:solidFill>
              </a:rPr>
              <a:t>Rotate</a:t>
            </a:r>
            <a:endParaRPr lang="en-GB" sz="2400" b="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952" y="4623519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rgbClr val="000000"/>
                </a:solidFill>
              </a:rPr>
              <a:t>Reflect</a:t>
            </a:r>
            <a:br>
              <a:rPr lang="en-GB" sz="2400" b="0" dirty="0" smtClean="0">
                <a:solidFill>
                  <a:srgbClr val="000000"/>
                </a:solidFill>
              </a:rPr>
            </a:br>
            <a:r>
              <a:rPr lang="en-GB" sz="2400" b="0" dirty="0" smtClean="0">
                <a:solidFill>
                  <a:srgbClr val="000000"/>
                </a:solidFill>
              </a:rPr>
              <a:t>(line)</a:t>
            </a:r>
            <a:endParaRPr lang="en-GB" sz="2400" b="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017" y="584765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rgbClr val="000000"/>
                </a:solidFill>
              </a:rPr>
              <a:t>Scale</a:t>
            </a:r>
            <a:endParaRPr lang="en-GB" sz="2400" b="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131115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Translate</a:t>
            </a:r>
            <a:endParaRPr lang="en-GB" sz="2400" b="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1311151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Rotate</a:t>
            </a:r>
            <a:endParaRPr lang="en-GB" sz="2400" b="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941819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Reflect</a:t>
            </a:r>
            <a:br>
              <a:rPr lang="en-GB" sz="2400" b="0" dirty="0" smtClean="0">
                <a:solidFill>
                  <a:srgbClr val="000000"/>
                </a:solidFill>
              </a:rPr>
            </a:br>
            <a:r>
              <a:rPr lang="en-GB" sz="2400" b="0" dirty="0" smtClean="0">
                <a:solidFill>
                  <a:srgbClr val="000000"/>
                </a:solidFill>
              </a:rPr>
              <a:t>(line)</a:t>
            </a:r>
            <a:endParaRPr lang="en-GB" sz="2400" b="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1268760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Scale</a:t>
            </a:r>
            <a:endParaRPr lang="en-GB" sz="2400" b="0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539552" y="1916832"/>
            <a:ext cx="7704856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39552" y="2996952"/>
            <a:ext cx="7704856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539552" y="4077072"/>
            <a:ext cx="7704856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539552" y="5517232"/>
            <a:ext cx="7704856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539552" y="6453336"/>
            <a:ext cx="7704856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539552" y="1988840"/>
            <a:ext cx="0" cy="45365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2267744" y="980728"/>
            <a:ext cx="0" cy="55446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995936" y="980728"/>
            <a:ext cx="0" cy="55446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5436096" y="1052736"/>
            <a:ext cx="0" cy="55446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6948264" y="980728"/>
            <a:ext cx="0" cy="55446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8244408" y="908720"/>
            <a:ext cx="0" cy="55446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676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Vecten</a:t>
            </a:r>
          </a:p>
        </p:txBody>
      </p:sp>
      <p:pic>
        <p:nvPicPr>
          <p:cNvPr id="3686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0"/>
            <a:ext cx="6811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0"/>
            <a:ext cx="6811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7" y="0"/>
            <a:ext cx="6811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72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07950" y="442913"/>
            <a:ext cx="1746250" cy="609600"/>
          </a:xfrm>
        </p:spPr>
        <p:txBody>
          <a:bodyPr/>
          <a:lstStyle/>
          <a:p>
            <a:pPr algn="ctr"/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Vecten Continued</a:t>
            </a:r>
          </a:p>
        </p:txBody>
      </p:sp>
      <p:pic>
        <p:nvPicPr>
          <p:cNvPr id="317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0"/>
            <a:ext cx="719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0"/>
            <a:ext cx="719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0"/>
            <a:ext cx="719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0"/>
            <a:ext cx="719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0"/>
            <a:ext cx="719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0"/>
            <a:ext cx="719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0"/>
            <a:ext cx="719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0"/>
            <a:ext cx="719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719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12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Vecten Extensions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halkboard" charset="0"/>
                <a:ea typeface="ＭＳ Ｐゴシック" charset="0"/>
                <a:cs typeface="ＭＳ Ｐゴシック" charset="0"/>
              </a:rPr>
              <a:t>Why squares?</a:t>
            </a:r>
          </a:p>
          <a:p>
            <a:pPr lvl="1"/>
            <a:r>
              <a:rPr lang="en-GB" dirty="0" smtClean="0">
                <a:latin typeface="Chalkboard" charset="0"/>
                <a:ea typeface="ＭＳ Ｐゴシック" charset="0"/>
                <a:cs typeface="ＭＳ Ｐゴシック" charset="0"/>
              </a:rPr>
              <a:t>What might be the effect of rhombuses?</a:t>
            </a:r>
          </a:p>
          <a:p>
            <a:pPr lvl="1"/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o</a:t>
            </a:r>
            <a:r>
              <a:rPr lang="en-GB" dirty="0" smtClean="0">
                <a:latin typeface="Chalkboard" charset="0"/>
                <a:ea typeface="ＭＳ Ｐゴシック" charset="0"/>
                <a:cs typeface="ＭＳ Ｐゴシック" charset="0"/>
              </a:rPr>
              <a:t>f parallelograms?</a:t>
            </a:r>
            <a:endParaRPr lang="en-GB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7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Eyeball Theorem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2088232"/>
          </a:xfrm>
        </p:spPr>
        <p:txBody>
          <a:bodyPr/>
          <a:lstStyle/>
          <a:p>
            <a:r>
              <a:rPr lang="en-GB" dirty="0" smtClean="0"/>
              <a:t>Imagine two circles, not intersecting.</a:t>
            </a:r>
          </a:p>
          <a:p>
            <a:r>
              <a:rPr lang="en-GB" dirty="0" smtClean="0"/>
              <a:t>Imagine lines from the centre of each tangent to the other. Where they meet the other circle, draw the chord.</a:t>
            </a:r>
          </a:p>
          <a:p>
            <a:r>
              <a:rPr lang="en-GB" dirty="0" smtClean="0"/>
              <a:t>The chords are equal in length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56992"/>
            <a:ext cx="51943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2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9"/>
      </a:dk1>
      <a:lt1>
        <a:srgbClr val="BBBDD6"/>
      </a:lt1>
      <a:dk2>
        <a:srgbClr val="000000"/>
      </a:dk2>
      <a:lt2>
        <a:srgbClr val="A46527"/>
      </a:lt2>
      <a:accent1>
        <a:srgbClr val="FF7C00"/>
      </a:accent1>
      <a:accent2>
        <a:srgbClr val="333399"/>
      </a:accent2>
      <a:accent3>
        <a:srgbClr val="DADBE8"/>
      </a:accent3>
      <a:accent4>
        <a:srgbClr val="393721"/>
      </a:accent4>
      <a:accent5>
        <a:srgbClr val="FFB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22063</TotalTime>
  <Words>400</Words>
  <Application>Microsoft Macintosh PowerPoint</Application>
  <PresentationFormat>On-screen Show (4:3)</PresentationFormat>
  <Paragraphs>80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Yellow on Blue</vt:lpstr>
      <vt:lpstr>Title &amp; Bullets</vt:lpstr>
      <vt:lpstr>Blank Presentation</vt:lpstr>
      <vt:lpstr>Geometry at Kings </vt:lpstr>
      <vt:lpstr>Outline</vt:lpstr>
      <vt:lpstr>Conjecturing</vt:lpstr>
      <vt:lpstr>Reconstructing Transformations</vt:lpstr>
      <vt:lpstr>Combining Transformations</vt:lpstr>
      <vt:lpstr>Vecten</vt:lpstr>
      <vt:lpstr>Vecten Continued</vt:lpstr>
      <vt:lpstr>Vecten Extensions</vt:lpstr>
      <vt:lpstr>Eyeball Theorem</vt:lpstr>
      <vt:lpstr>Eyeball Reasoning</vt:lpstr>
      <vt:lpstr>Altitudinal Squares</vt:lpstr>
      <vt:lpstr>Parallelo-Hexagon Reasoning</vt:lpstr>
      <vt:lpstr>4-Point Meetings</vt:lpstr>
      <vt:lpstr>4-Point Meetings Reasoning</vt:lpstr>
      <vt:lpstr>Follow Up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Mason</cp:lastModifiedBy>
  <cp:revision>759</cp:revision>
  <dcterms:created xsi:type="dcterms:W3CDTF">2009-05-15T05:15:20Z</dcterms:created>
  <dcterms:modified xsi:type="dcterms:W3CDTF">2015-12-07T08:30:48Z</dcterms:modified>
</cp:coreProperties>
</file>