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13BCAC-BB9C-4B18-9441-B27EE2F06E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70532-B51B-4E42-8926-41D9EDB18894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536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6239056-DA96-43AE-A8ED-810AAD69446D}" type="slidenum">
              <a:rPr lang="en-US" sz="1200"/>
              <a:pPr algn="r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D605C-ADC9-4991-8E5D-CE40F246F2F8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  <p:sp>
        <p:nvSpPr>
          <p:cNvPr id="3379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8408B37-197C-4087-9900-80526687FC6E}" type="slidenum">
              <a:rPr lang="en-US" sz="1200"/>
              <a:pPr algn="r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DE69F-366D-47DF-84DD-48AC50E403A4}" type="slidenum">
              <a:rPr lang="en-US"/>
              <a:pPr/>
              <a:t>11</a:t>
            </a:fld>
            <a:endParaRPr lang="en-US"/>
          </a:p>
        </p:txBody>
      </p:sp>
      <p:sp>
        <p:nvSpPr>
          <p:cNvPr id="358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417CD21-1FE7-4270-97DC-A81E71731653}" type="slidenum">
              <a:rPr lang="en-US" sz="1200"/>
              <a:pPr algn="r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FFCFA-B3FA-4852-966A-9C5968F5A8B9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3789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4C66C20-BACB-4000-AE31-0FD0D46F96D3}" type="slidenum">
              <a:rPr lang="en-US" sz="1200"/>
              <a:pPr algn="r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D9863-5D04-47C2-82E6-85E31B3EEFF2}" type="slidenum">
              <a:rPr lang="en-US"/>
              <a:pPr/>
              <a:t>13</a:t>
            </a:fld>
            <a:endParaRPr lang="en-US"/>
          </a:p>
        </p:txBody>
      </p:sp>
      <p:sp>
        <p:nvSpPr>
          <p:cNvPr id="3993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4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  <p:sp>
        <p:nvSpPr>
          <p:cNvPr id="3994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986C16-44E1-409A-8A44-40395F24298F}" type="slidenum">
              <a:rPr lang="en-US" sz="1200"/>
              <a:pPr algn="r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A7D898-9498-4BB7-B9D8-BB03FD370EA5}" type="slidenum">
              <a:rPr lang="en-US"/>
              <a:pPr/>
              <a:t>15</a:t>
            </a:fld>
            <a:endParaRPr lang="en-US"/>
          </a:p>
        </p:txBody>
      </p:sp>
      <p:sp>
        <p:nvSpPr>
          <p:cNvPr id="419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  <p:sp>
        <p:nvSpPr>
          <p:cNvPr id="419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B819AC-D650-4B35-8945-C2E35B8E9EC7}" type="slidenum">
              <a:rPr lang="en-US" sz="1200"/>
              <a:pPr algn="r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5A2DDC-69E2-438B-BA7A-32DE2E0868BE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741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36B577-6B59-46FD-B5C7-8CF27A1A1949}" type="slidenum">
              <a:rPr lang="en-US" sz="1200"/>
              <a:pPr algn="r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FC0ED-F5D1-43D3-AF49-61B189DBA293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6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  <p:sp>
        <p:nvSpPr>
          <p:cNvPr id="1946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E18889-E76F-48A4-9E27-EEDE1025FE5E}" type="slidenum">
              <a:rPr lang="en-US" sz="1200"/>
              <a:pPr algn="r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B96E2-5FBC-4C4C-8DFF-88EBAF2ED231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F33F8F-54B5-456A-AB84-64165A2E76F9}" type="slidenum">
              <a:rPr lang="en-US" sz="1200"/>
              <a:pPr algn="r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8EFCF-ADB8-4149-829E-B27F2CD95B82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64F8BCE-E799-4842-AAD6-F36AF5BA2DE2}" type="slidenum">
              <a:rPr lang="en-US" sz="1200"/>
              <a:pPr algn="r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98716-F0CF-48E4-9BE2-58DF8D1E7A8D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560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BB716B-DF52-486A-9198-1CE0FD923CFB}" type="slidenum">
              <a:rPr lang="en-US" sz="1200"/>
              <a:pPr algn="r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6F29E-5568-4E31-B4CD-D1B9A89F26DB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  <p:sp>
        <p:nvSpPr>
          <p:cNvPr id="2765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F552CE-7624-48A8-A9E2-77ED30F8A7AF}" type="slidenum">
              <a:rPr lang="en-US" sz="1200"/>
              <a:pPr algn="r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0CE37-6F72-4F0F-B322-893FE80ABB19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70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97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0BDD4C6-D68F-435B-9243-C673407DC291}" type="slidenum">
              <a:rPr lang="en-US" sz="1200"/>
              <a:pPr algn="r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73BE9B-A2D7-4EA5-B92D-14747247F618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  <p:sp>
        <p:nvSpPr>
          <p:cNvPr id="3174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D0D8B5B-355D-4461-8D76-31FA8207724D}" type="slidenum">
              <a:rPr lang="en-US" sz="1200"/>
              <a:pPr algn="r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-65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-65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-65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pitchFamily="-65" charset="0"/>
                  <a:ea typeface="+mn-ea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-65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pitchFamily="-65" charset="0"/>
                  <a:ea typeface="+mn-ea"/>
                </a:endParaRPr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456A2-D346-468F-B673-37CA2CF08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D5F79-BB91-4C71-974B-B90DA5838C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92A2B-BF8D-43B6-BBBA-8836A67734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49272-051F-481A-8981-EA44F71AA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CA7F-912B-4B9E-832C-96A2AF3056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A59FF-3233-447C-9E01-F89B92FE4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F3A47-A5B5-4FC7-834B-51B0D12C1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FB4F3-D162-4E1F-805C-47B765EE7F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60247-C3BA-4F92-B190-B31CC0557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EF396-26EC-446D-8EB7-9FF82C08B0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1C6F2-F64D-4348-B685-9AAB801A41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???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-65" charset="0"/>
              </a:endParaRPr>
            </a:p>
          </p:txBody>
        </p:sp>
        <p:grpSp>
          <p:nvGrpSpPr>
            <p:cNvPr id="103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-65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pitchFamily="-65" charset="0"/>
                  <a:ea typeface="+mn-ea"/>
                </a:endParaRPr>
              </a:p>
            </p:txBody>
          </p:sp>
        </p:grp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94ECAAA-CAC8-40D6-B828-9DE0407B82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Arial" pitchFamily="-65" charset="0"/>
              <a:ea typeface="+mn-ea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848600" y="304800"/>
          <a:ext cx="838200" cy="984250"/>
        </p:xfrm>
        <a:graphic>
          <a:graphicData uri="http://schemas.openxmlformats.org/presentationml/2006/ole">
            <p:oleObj spid="_x0000_s1026" name="Document" r:id="rId14" imgW="1600200" imgH="1879600" progId="Word.Document.12">
              <p:link updateAutomatic="1"/>
            </p:oleObj>
          </a:graphicData>
        </a:graphic>
      </p:graphicFrame>
      <p:pic>
        <p:nvPicPr>
          <p:cNvPr id="1034" name="Picture 14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858000" y="304800"/>
            <a:ext cx="1016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pitchFamily="-65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sz="26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-65" charset="2"/>
        <a:buChar char="n"/>
        <a:defRPr sz="23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sz="4400" smtClean="0"/>
              <a:t>Key understandings in mathematics: synthesis of research</a:t>
            </a:r>
            <a:endParaRPr lang="en-US" sz="44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0" y="3644900"/>
            <a:ext cx="6049963" cy="1751013"/>
          </a:xfrm>
        </p:spPr>
        <p:txBody>
          <a:bodyPr/>
          <a:lstStyle/>
          <a:p>
            <a:pPr marL="0" indent="0" algn="ctr" eaLnBrk="1" hangingPunct="1">
              <a:buFont typeface="Wingdings" pitchFamily="-65" charset="2"/>
              <a:buNone/>
            </a:pPr>
            <a:r>
              <a:rPr lang="en-GB" smtClean="0"/>
              <a:t>Anne Watson</a:t>
            </a:r>
          </a:p>
          <a:p>
            <a:pPr marL="0" indent="0" algn="ctr" eaLnBrk="1" hangingPunct="1">
              <a:buFont typeface="Wingdings" pitchFamily="-65" charset="2"/>
              <a:buNone/>
            </a:pPr>
            <a:r>
              <a:rPr lang="en-GB" smtClean="0"/>
              <a:t>NAMA 2009</a:t>
            </a:r>
          </a:p>
          <a:p>
            <a:pPr marL="0" indent="0" algn="ctr" eaLnBrk="1" hangingPunct="1">
              <a:buFont typeface="Wingdings" pitchFamily="-65" charset="2"/>
              <a:buNone/>
            </a:pPr>
            <a:r>
              <a:rPr lang="en-GB" sz="2000" smtClean="0"/>
              <a:t>Research with Terezinha Nunes and Peter Bryant for the Nuffield Foundation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>
          <a:xfrm>
            <a:off x="539750" y="333375"/>
            <a:ext cx="8385175" cy="1431925"/>
          </a:xfrm>
        </p:spPr>
        <p:txBody>
          <a:bodyPr/>
          <a:lstStyle/>
          <a:p>
            <a:pPr eaLnBrk="1" hangingPunct="1"/>
            <a:r>
              <a:rPr lang="en-GB" smtClean="0"/>
              <a:t>Algebra</a:t>
            </a: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>
          <a:xfrm>
            <a:off x="250825" y="1484313"/>
            <a:ext cx="8424863" cy="4191000"/>
          </a:xfrm>
        </p:spPr>
        <p:txBody>
          <a:bodyPr/>
          <a:lstStyle/>
          <a:p>
            <a:pPr eaLnBrk="1" hangingPunct="1"/>
            <a:r>
              <a:rPr lang="en-GB" sz="2400" smtClean="0"/>
              <a:t>Success depends on (i) understanding underlying operations and relations and (ii) using symbolism correctly</a:t>
            </a:r>
            <a:endParaRPr lang="en-US" sz="2400" smtClean="0"/>
          </a:p>
          <a:p>
            <a:pPr eaLnBrk="1" hangingPunct="1"/>
            <a:r>
              <a:rPr lang="en-GB" sz="2400" smtClean="0"/>
              <a:t>It is important to learn how operations combine and relate</a:t>
            </a:r>
          </a:p>
          <a:p>
            <a:pPr eaLnBrk="1" hangingPunct="1"/>
            <a:r>
              <a:rPr lang="en-GB" sz="2400" smtClean="0"/>
              <a:t>‘Letters stand for numbers’ in a variety of ways: constants, unknowns, variables, parameters </a:t>
            </a:r>
            <a:endParaRPr lang="en-US" sz="2400" smtClean="0"/>
          </a:p>
          <a:p>
            <a:pPr eaLnBrk="1" hangingPunct="1"/>
            <a:r>
              <a:rPr lang="en-GB" sz="2400" smtClean="0"/>
              <a:t>Children interpret ‘=’ to mean ‘calculate’; but ‘=’ means either ‘equal to’ or ‘equivalent to’</a:t>
            </a:r>
            <a:endParaRPr lang="en-US" sz="2400" smtClean="0"/>
          </a:p>
          <a:p>
            <a:pPr eaLnBrk="1" hangingPunct="1"/>
            <a:r>
              <a:rPr lang="en-GB" sz="2400" smtClean="0"/>
              <a:t>We all use ‘guess-&amp;-check’ rather than algebra if it’s easy</a:t>
            </a:r>
            <a:endParaRPr lang="en-US" sz="2400" smtClean="0"/>
          </a:p>
          <a:p>
            <a:pPr eaLnBrk="1" hangingPunct="1"/>
            <a:r>
              <a:rPr lang="en-GB" sz="2400" smtClean="0"/>
              <a:t>‘Generalised arithmetic’, e.g. doing substitution, does not give students reasons for learning to use algebra</a:t>
            </a:r>
            <a:endParaRPr lang="en-US" sz="2400" smtClean="0"/>
          </a:p>
          <a:p>
            <a:pPr eaLnBrk="1" hangingPunct="1"/>
            <a:r>
              <a:rPr lang="en-GB" sz="2400" smtClean="0"/>
              <a:t>Young students can use letters to express generalities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>
          <a:xfrm>
            <a:off x="395288" y="333375"/>
            <a:ext cx="8385175" cy="1431925"/>
          </a:xfrm>
        </p:spPr>
        <p:txBody>
          <a:bodyPr/>
          <a:lstStyle/>
          <a:p>
            <a:pPr eaLnBrk="1" hangingPunct="1"/>
            <a:r>
              <a:rPr lang="en-GB" smtClean="0"/>
              <a:t>Teaching algebra</a:t>
            </a:r>
            <a:endParaRPr 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>
          <a:xfrm>
            <a:off x="179388" y="1628775"/>
            <a:ext cx="8713787" cy="4525963"/>
          </a:xfrm>
        </p:spPr>
        <p:txBody>
          <a:bodyPr/>
          <a:lstStyle/>
          <a:p>
            <a:pPr eaLnBrk="1" hangingPunct="1"/>
            <a:r>
              <a:rPr lang="en-GB" sz="2400" smtClean="0"/>
              <a:t>Read numerical and algebraic expressions relationally</a:t>
            </a:r>
          </a:p>
          <a:p>
            <a:pPr eaLnBrk="1" hangingPunct="1"/>
            <a:r>
              <a:rPr lang="en-GB" sz="2400" smtClean="0"/>
              <a:t>Teaching should be based on describing generalisations based in properties (arithmetical rules, logical relations, structures) as well as inductive reasoning from sequences</a:t>
            </a:r>
          </a:p>
          <a:p>
            <a:pPr eaLnBrk="1" hangingPunct="1"/>
            <a:r>
              <a:rPr lang="en-GB" sz="2400" smtClean="0"/>
              <a:t>Hands-on ICT provides representations of relations</a:t>
            </a:r>
            <a:endParaRPr lang="en-US" sz="2400" smtClean="0"/>
          </a:p>
          <a:p>
            <a:pPr eaLnBrk="1" hangingPunct="1"/>
            <a:r>
              <a:rPr lang="en-GB" sz="2400" smtClean="0"/>
              <a:t>Support moves from expressing patterns to relating properties </a:t>
            </a:r>
            <a:endParaRPr lang="en-US" sz="2400" smtClean="0"/>
          </a:p>
          <a:p>
            <a:pPr eaLnBrk="1" hangingPunct="1"/>
            <a:r>
              <a:rPr lang="en-GB" sz="2400" smtClean="0"/>
              <a:t>Understanding takes time, purpose &amp; multiple experiences</a:t>
            </a:r>
          </a:p>
          <a:p>
            <a:pPr eaLnBrk="1" hangingPunct="1"/>
            <a:r>
              <a:rPr lang="en-GB" sz="2400" smtClean="0"/>
              <a:t>Explore use of algebraic manipulation software</a:t>
            </a:r>
            <a:endParaRPr lang="en-US" sz="2400" smtClean="0"/>
          </a:p>
          <a:p>
            <a:pPr eaLnBrk="1" hangingPunct="1"/>
            <a:endParaRPr lang="en-GB" sz="2400" smtClean="0"/>
          </a:p>
          <a:p>
            <a:pPr eaLnBrk="1" hangingPunct="1">
              <a:buFont typeface="Wingdings" pitchFamily="-65" charset="2"/>
              <a:buNone/>
            </a:pPr>
            <a:endParaRPr lang="en-US" sz="2000" smtClean="0"/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>
          <a:xfrm>
            <a:off x="468313" y="549275"/>
            <a:ext cx="8385175" cy="1008063"/>
          </a:xfrm>
        </p:spPr>
        <p:txBody>
          <a:bodyPr/>
          <a:lstStyle/>
          <a:p>
            <a:pPr eaLnBrk="1" hangingPunct="1"/>
            <a:r>
              <a:rPr lang="en-GB" sz="3800" smtClean="0"/>
              <a:t>Learning higher mathematics</a:t>
            </a:r>
            <a:endParaRPr lang="en-US" sz="380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323850" y="1484313"/>
            <a:ext cx="8496300" cy="4191000"/>
          </a:xfrm>
        </p:spPr>
        <p:txBody>
          <a:bodyPr/>
          <a:lstStyle/>
          <a:p>
            <a:pPr eaLnBrk="1" hangingPunct="1"/>
            <a:r>
              <a:rPr lang="en-US" smtClean="0"/>
              <a:t>Rules &amp; exploration lead to different kinds of knowledge; neither method </a:t>
            </a:r>
            <a:r>
              <a:rPr lang="en-US" i="1" smtClean="0"/>
              <a:t>necessarily</a:t>
            </a:r>
            <a:r>
              <a:rPr lang="en-US" smtClean="0"/>
              <a:t> enables learning new concepts</a:t>
            </a:r>
          </a:p>
          <a:p>
            <a:pPr eaLnBrk="1" hangingPunct="1"/>
            <a:r>
              <a:rPr lang="en-US" smtClean="0"/>
              <a:t>Students respond to familiarity, try to apply prior knowledge, and generalise from their experience</a:t>
            </a:r>
          </a:p>
          <a:p>
            <a:pPr eaLnBrk="1" hangingPunct="1"/>
            <a:r>
              <a:rPr lang="en-US" smtClean="0"/>
              <a:t>They need a repertoire of functions, operations, representations, concepts and methods </a:t>
            </a:r>
          </a:p>
          <a:p>
            <a:pPr eaLnBrk="1" hangingPunct="1"/>
            <a:r>
              <a:rPr lang="en-US" smtClean="0"/>
              <a:t>Choice of technology helps problem solving, understanding of relations, identifying variables and functions</a:t>
            </a:r>
          </a:p>
          <a:p>
            <a:pPr eaLnBrk="1" hangingPunct="1">
              <a:buFont typeface="Wingdings" pitchFamily="-65" charset="2"/>
              <a:buNone/>
            </a:pPr>
            <a:endParaRPr lang="en-US" smtClean="0"/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>
          <a:xfrm>
            <a:off x="755650" y="549275"/>
            <a:ext cx="7010400" cy="938213"/>
          </a:xfrm>
        </p:spPr>
        <p:txBody>
          <a:bodyPr/>
          <a:lstStyle/>
          <a:p>
            <a:pPr eaLnBrk="1" hangingPunct="1"/>
            <a:r>
              <a:rPr lang="en-GB" sz="3800" smtClean="0"/>
              <a:t>Teaching higher maths</a:t>
            </a:r>
            <a:endParaRPr lang="en-US" sz="380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>
          <a:xfrm>
            <a:off x="323850" y="1628775"/>
            <a:ext cx="8424863" cy="4679950"/>
          </a:xfrm>
        </p:spPr>
        <p:txBody>
          <a:bodyPr/>
          <a:lstStyle/>
          <a:p>
            <a:pPr eaLnBrk="1" hangingPunct="1"/>
            <a:r>
              <a:rPr lang="en-GB" sz="2400" smtClean="0"/>
              <a:t>Neither teaching to tests, nor problem-solving activities, lead to new abstract understandings on their own</a:t>
            </a:r>
            <a:endParaRPr lang="en-US" sz="2400" smtClean="0"/>
          </a:p>
          <a:p>
            <a:pPr eaLnBrk="1" hangingPunct="1"/>
            <a:r>
              <a:rPr lang="en-GB" sz="2400" smtClean="0"/>
              <a:t>Obvious perceptual reactions need to be recognised</a:t>
            </a:r>
          </a:p>
          <a:p>
            <a:pPr eaLnBrk="1" hangingPunct="1"/>
            <a:r>
              <a:rPr lang="en-US" sz="2400" smtClean="0"/>
              <a:t>Students need time for new meanings and to develop from earlier methods</a:t>
            </a:r>
          </a:p>
          <a:p>
            <a:pPr eaLnBrk="1" hangingPunct="1"/>
            <a:r>
              <a:rPr lang="en-GB" sz="2400" smtClean="0"/>
              <a:t>Students need to control switching between representations and comparing to understand functions </a:t>
            </a:r>
          </a:p>
          <a:p>
            <a:pPr eaLnBrk="1" hangingPunct="1"/>
            <a:r>
              <a:rPr lang="en-GB" sz="2400" smtClean="0"/>
              <a:t>Authentic, realistic, mathematical exploration uses spreadsheets, graphing tools, etc. and deductive reasoning</a:t>
            </a:r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smtClean="0"/>
              <a:t>Developmental themes </a:t>
            </a:r>
            <a:br>
              <a:rPr lang="en-GB" sz="3800" smtClean="0"/>
            </a:br>
            <a:r>
              <a:rPr lang="en-GB" sz="3800" smtClean="0"/>
              <a:t>throughout mathematics</a:t>
            </a:r>
            <a:endParaRPr lang="en-US" sz="38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b="1" smtClean="0"/>
              <a:t>Number</a:t>
            </a:r>
            <a:r>
              <a:rPr lang="en-GB" sz="2200" smtClean="0"/>
              <a:t> – not a unitary idea</a:t>
            </a:r>
          </a:p>
          <a:p>
            <a:r>
              <a:rPr lang="en-GB" sz="2400" b="1" smtClean="0"/>
              <a:t>Logical reasoning</a:t>
            </a:r>
          </a:p>
          <a:p>
            <a:pPr lvl="1"/>
            <a:r>
              <a:rPr lang="en-GB" sz="2200" smtClean="0"/>
              <a:t>Correspondence</a:t>
            </a:r>
          </a:p>
          <a:p>
            <a:pPr lvl="1"/>
            <a:r>
              <a:rPr lang="en-GB" sz="2200" smtClean="0"/>
              <a:t>Inversion</a:t>
            </a:r>
          </a:p>
          <a:p>
            <a:pPr lvl="1"/>
            <a:r>
              <a:rPr lang="en-GB" sz="2200" smtClean="0"/>
              <a:t>Inclusion</a:t>
            </a:r>
          </a:p>
          <a:p>
            <a:pPr lvl="1"/>
            <a:r>
              <a:rPr lang="en-GB" sz="2200" smtClean="0"/>
              <a:t>Composition</a:t>
            </a:r>
          </a:p>
          <a:p>
            <a:pPr lvl="1"/>
            <a:r>
              <a:rPr lang="en-GB" sz="2200" smtClean="0"/>
              <a:t>Transitivity</a:t>
            </a:r>
          </a:p>
          <a:p>
            <a:r>
              <a:rPr lang="en-GB" sz="2400" b="1" smtClean="0"/>
              <a:t>Tool use and implicit models</a:t>
            </a:r>
          </a:p>
          <a:p>
            <a:r>
              <a:rPr lang="en-GB" sz="2400" b="1" smtClean="0"/>
              <a:t>Symbol systems</a:t>
            </a:r>
            <a:endParaRPr lang="en-GB" sz="2200" b="1" smtClean="0"/>
          </a:p>
          <a:p>
            <a:pPr lvl="1"/>
            <a:endParaRPr lang="en-GB" sz="2200" smtClean="0"/>
          </a:p>
          <a:p>
            <a:endParaRPr lang="en-GB" sz="2400" smtClean="0"/>
          </a:p>
          <a:p>
            <a:endParaRPr lang="en-GB" sz="2400" smtClean="0"/>
          </a:p>
          <a:p>
            <a:endParaRPr lang="en-GB" sz="2400" smtClean="0"/>
          </a:p>
          <a:p>
            <a:endParaRPr lang="en-GB" sz="2400" smtClean="0"/>
          </a:p>
          <a:p>
            <a:endParaRPr lang="en-US" sz="2400" smtClean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196975"/>
            <a:ext cx="3810000" cy="5400675"/>
          </a:xfrm>
        </p:spPr>
        <p:txBody>
          <a:bodyPr/>
          <a:lstStyle/>
          <a:p>
            <a:pPr>
              <a:buFont typeface="Wingdings" pitchFamily="-65" charset="2"/>
              <a:buNone/>
            </a:pPr>
            <a:endParaRPr lang="en-GB" sz="2400" b="1" smtClean="0"/>
          </a:p>
          <a:p>
            <a:r>
              <a:rPr lang="en-GB" sz="2400" b="1" smtClean="0"/>
              <a:t>Mathematical modes of enquiry</a:t>
            </a:r>
          </a:p>
          <a:p>
            <a:pPr lvl="1"/>
            <a:r>
              <a:rPr lang="en-GB" sz="2200" smtClean="0"/>
              <a:t>Comparisons</a:t>
            </a:r>
          </a:p>
          <a:p>
            <a:pPr lvl="1"/>
            <a:r>
              <a:rPr lang="en-GB" sz="2200" smtClean="0"/>
              <a:t>Properties</a:t>
            </a:r>
          </a:p>
          <a:p>
            <a:pPr lvl="1"/>
            <a:r>
              <a:rPr lang="en-GB" sz="2200" smtClean="0"/>
              <a:t>Representations</a:t>
            </a:r>
          </a:p>
          <a:p>
            <a:pPr lvl="1"/>
            <a:r>
              <a:rPr lang="en-GB" sz="2200" smtClean="0"/>
              <a:t>Action and reflection</a:t>
            </a:r>
          </a:p>
          <a:p>
            <a:pPr lvl="1"/>
            <a:r>
              <a:rPr lang="en-GB" sz="2200" smtClean="0"/>
              <a:t>Direct and inverse relations</a:t>
            </a:r>
          </a:p>
          <a:p>
            <a:pPr lvl="1"/>
            <a:r>
              <a:rPr lang="en-GB" sz="2200" smtClean="0"/>
              <a:t>Formal and informal reasoning</a:t>
            </a:r>
          </a:p>
          <a:p>
            <a:pPr lvl="1"/>
            <a:r>
              <a:rPr lang="en-GB" sz="2200" smtClean="0"/>
              <a:t>Local and global changes</a:t>
            </a:r>
          </a:p>
          <a:p>
            <a:endParaRPr 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>
          <a:xfrm>
            <a:off x="900113" y="404813"/>
            <a:ext cx="7010400" cy="1004887"/>
          </a:xfrm>
        </p:spPr>
        <p:txBody>
          <a:bodyPr/>
          <a:lstStyle/>
          <a:p>
            <a:pPr eaLnBrk="1" hangingPunct="1"/>
            <a:r>
              <a:rPr lang="en-GB" sz="3800" smtClean="0"/>
              <a:t>Overarching messages for </a:t>
            </a:r>
            <a:br>
              <a:rPr lang="en-GB" sz="3800" smtClean="0"/>
            </a:br>
            <a:r>
              <a:rPr lang="en-GB" sz="3800" smtClean="0"/>
              <a:t>primary and secondary</a:t>
            </a:r>
            <a:endParaRPr lang="en-US" sz="380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>
          <a:xfrm>
            <a:off x="395288" y="1844675"/>
            <a:ext cx="8496300" cy="4679950"/>
          </a:xfrm>
        </p:spPr>
        <p:txBody>
          <a:bodyPr/>
          <a:lstStyle/>
          <a:p>
            <a:pPr eaLnBrk="1" hangingPunct="1"/>
            <a:r>
              <a:rPr lang="en-GB" sz="2400" smtClean="0"/>
              <a:t>Relating number, quantities, spatial properties, expressions …</a:t>
            </a:r>
          </a:p>
          <a:p>
            <a:pPr eaLnBrk="1" hangingPunct="1"/>
            <a:r>
              <a:rPr lang="en-GB" sz="2400" smtClean="0"/>
              <a:t>Interplay of formal and informal understanding </a:t>
            </a:r>
          </a:p>
          <a:p>
            <a:pPr eaLnBrk="1" hangingPunct="1"/>
            <a:r>
              <a:rPr lang="en-GB" sz="2400" smtClean="0"/>
              <a:t>Multi-strand approach to number and spatial reasoning </a:t>
            </a:r>
          </a:p>
          <a:p>
            <a:pPr eaLnBrk="1" hangingPunct="1"/>
            <a:r>
              <a:rPr lang="en-GB" sz="2400" smtClean="0"/>
              <a:t>Multiple experiences over time, with several representations, of new concepts</a:t>
            </a:r>
          </a:p>
          <a:p>
            <a:pPr eaLnBrk="1" hangingPunct="1"/>
            <a:r>
              <a:rPr lang="en-US" sz="2400" smtClean="0"/>
              <a:t>Rules &amp; exploration do not </a:t>
            </a:r>
            <a:r>
              <a:rPr lang="en-US" sz="2400" i="1" smtClean="0"/>
              <a:t>necessarily</a:t>
            </a:r>
            <a:r>
              <a:rPr lang="en-US" sz="2400" smtClean="0"/>
              <a:t> enable new concepts</a:t>
            </a:r>
            <a:endParaRPr lang="en-GB" sz="2400" smtClean="0"/>
          </a:p>
          <a:p>
            <a:pPr eaLnBrk="1" hangingPunct="1"/>
            <a:r>
              <a:rPr lang="en-GB" sz="2400" smtClean="0"/>
              <a:t>Visual impact and recent similarity dominate over analysis of meanings, variables and relations</a:t>
            </a:r>
          </a:p>
          <a:p>
            <a:pPr eaLnBrk="1" hangingPunct="1"/>
            <a:r>
              <a:rPr lang="en-GB" sz="2400" smtClean="0"/>
              <a:t>Students rarely use mathematical ICT tools authentically</a:t>
            </a:r>
            <a:endParaRPr lang="en-US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827088" y="404813"/>
            <a:ext cx="7010400" cy="1311275"/>
          </a:xfrm>
        </p:spPr>
        <p:txBody>
          <a:bodyPr/>
          <a:lstStyle/>
          <a:p>
            <a:pPr eaLnBrk="1" hangingPunct="1"/>
            <a:r>
              <a:rPr lang="en-GB" smtClean="0"/>
              <a:t>Spatial reasoning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323850" y="1773238"/>
            <a:ext cx="8496300" cy="4191000"/>
          </a:xfrm>
        </p:spPr>
        <p:txBody>
          <a:bodyPr/>
          <a:lstStyle/>
          <a:p>
            <a:pPr eaLnBrk="1" hangingPunct="1"/>
            <a:r>
              <a:rPr lang="en-US" smtClean="0"/>
              <a:t>Pre-school knowledge of space is relational, not just descriptive</a:t>
            </a:r>
          </a:p>
          <a:p>
            <a:pPr eaLnBrk="1" hangingPunct="1"/>
            <a:r>
              <a:rPr lang="en-GB" smtClean="0"/>
              <a:t>Children learn the logic of measurement, comparisons, transitive inferences, &amp; 1-to-1 correspondence early </a:t>
            </a:r>
            <a:endParaRPr lang="en-US" smtClean="0"/>
          </a:p>
          <a:p>
            <a:pPr eaLnBrk="1" hangingPunct="1"/>
            <a:r>
              <a:rPr lang="en-GB" smtClean="0"/>
              <a:t>Iteration of standard units has to be understood – and is hard</a:t>
            </a:r>
            <a:endParaRPr lang="en-US" smtClean="0"/>
          </a:p>
          <a:p>
            <a:pPr eaLnBrk="1" hangingPunct="1"/>
            <a:r>
              <a:rPr lang="en-GB" smtClean="0"/>
              <a:t>Relations between shapes should be understood conceptually</a:t>
            </a:r>
            <a:endParaRPr lang="en-US" smtClean="0"/>
          </a:p>
          <a:p>
            <a:pPr eaLnBrk="1" hangingPunct="1">
              <a:buFont typeface="Wingdings" pitchFamily="-65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755650" y="476250"/>
            <a:ext cx="7010400" cy="1311275"/>
          </a:xfrm>
        </p:spPr>
        <p:txBody>
          <a:bodyPr/>
          <a:lstStyle/>
          <a:p>
            <a:pPr eaLnBrk="1" hangingPunct="1"/>
            <a:r>
              <a:rPr lang="en-GB" sz="3800" smtClean="0"/>
              <a:t>Teaching spatial reasoning</a:t>
            </a:r>
            <a:endParaRPr lang="en-US" sz="380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539750" y="1773238"/>
            <a:ext cx="8305800" cy="4395787"/>
          </a:xfrm>
        </p:spPr>
        <p:txBody>
          <a:bodyPr/>
          <a:lstStyle/>
          <a:p>
            <a:pPr eaLnBrk="1" hangingPunct="1"/>
            <a:r>
              <a:rPr lang="en-US" smtClean="0"/>
              <a:t>Build on s</a:t>
            </a:r>
            <a:r>
              <a:rPr lang="en-GB" smtClean="0"/>
              <a:t>patial relational knowledge from outside school</a:t>
            </a:r>
            <a:endParaRPr lang="en-US" smtClean="0"/>
          </a:p>
          <a:p>
            <a:pPr eaLnBrk="1" hangingPunct="1"/>
            <a:r>
              <a:rPr lang="en-GB" smtClean="0"/>
              <a:t>The conceptual basis of measurement relates to children’s knowledge of relations and correspondence</a:t>
            </a:r>
            <a:endParaRPr lang="en-US" smtClean="0"/>
          </a:p>
          <a:p>
            <a:pPr eaLnBrk="1" hangingPunct="1"/>
            <a:r>
              <a:rPr lang="en-US" smtClean="0"/>
              <a:t>Children need lots of experience of</a:t>
            </a:r>
            <a:r>
              <a:rPr lang="en-GB" smtClean="0"/>
              <a:t> iteration with standard and non-standard units</a:t>
            </a:r>
            <a:endParaRPr lang="en-US" smtClean="0"/>
          </a:p>
          <a:p>
            <a:pPr eaLnBrk="1" hangingPunct="1">
              <a:buFont typeface="Wingdings" pitchFamily="-65" charset="2"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Number</a:t>
            </a:r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468313" y="1700213"/>
            <a:ext cx="8007350" cy="4752975"/>
          </a:xfrm>
        </p:spPr>
        <p:txBody>
          <a:bodyPr/>
          <a:lstStyle/>
          <a:p>
            <a:pPr eaLnBrk="1" hangingPunct="1"/>
            <a:r>
              <a:rPr lang="en-US" smtClean="0"/>
              <a:t>Pre-school knowledge of quantities and counting develop separately</a:t>
            </a:r>
          </a:p>
          <a:p>
            <a:pPr eaLnBrk="1" hangingPunct="1"/>
            <a:r>
              <a:rPr lang="en-GB" smtClean="0"/>
              <a:t>Additive understanding does not precede multiplicative: very young children can reason multiplicatively from everyday experiences</a:t>
            </a:r>
            <a:endParaRPr lang="en-US" smtClean="0"/>
          </a:p>
          <a:p>
            <a:pPr eaLnBrk="1" hangingPunct="1"/>
            <a:r>
              <a:rPr lang="en-GB" smtClean="0"/>
              <a:t>Three principles relate to success in mathematics: the inverse relation between addition and subtraction; additive composition; one-to-many correspondence </a:t>
            </a:r>
          </a:p>
          <a:p>
            <a:pPr eaLnBrk="1" hangingPunct="1"/>
            <a:r>
              <a:rPr lang="en-US" smtClean="0"/>
              <a:t>It is</a:t>
            </a:r>
            <a:r>
              <a:rPr lang="en-GB" smtClean="0"/>
              <a:t> difficult to think about relations rather than quantities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Teaching number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755650" y="1920875"/>
            <a:ext cx="7777163" cy="3730625"/>
          </a:xfrm>
        </p:spPr>
        <p:txBody>
          <a:bodyPr/>
          <a:lstStyle/>
          <a:p>
            <a:pPr eaLnBrk="1" hangingPunct="1"/>
            <a:r>
              <a:rPr lang="en-GB" smtClean="0"/>
              <a:t>Children have to connect their knowledge of counting with their knowledge of quantities</a:t>
            </a:r>
          </a:p>
          <a:p>
            <a:pPr eaLnBrk="1" hangingPunct="1"/>
            <a:r>
              <a:rPr lang="en-GB" smtClean="0"/>
              <a:t>Focus on inverse addition/subtraction, additive composition and one-to-many correspondence </a:t>
            </a:r>
          </a:p>
          <a:p>
            <a:pPr eaLnBrk="1" hangingPunct="1"/>
            <a:r>
              <a:rPr lang="en-GB" smtClean="0"/>
              <a:t>Multiplicative reasoning does not follow additive in a linear fashion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755650" y="476250"/>
            <a:ext cx="7010400" cy="1311275"/>
          </a:xfrm>
        </p:spPr>
        <p:txBody>
          <a:bodyPr/>
          <a:lstStyle/>
          <a:p>
            <a:pPr eaLnBrk="1" hangingPunct="1"/>
            <a:r>
              <a:rPr lang="en-GB" sz="3400" smtClean="0"/>
              <a:t>Relations between quantities</a:t>
            </a:r>
            <a:endParaRPr lang="en-US" sz="340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323850" y="1714500"/>
            <a:ext cx="8229600" cy="5143500"/>
          </a:xfrm>
        </p:spPr>
        <p:txBody>
          <a:bodyPr/>
          <a:lstStyle/>
          <a:p>
            <a:pPr eaLnBrk="1" hangingPunct="1"/>
            <a:r>
              <a:rPr lang="en-US" smtClean="0"/>
              <a:t>Numbers are used to represent quantities and relations.</a:t>
            </a:r>
          </a:p>
          <a:p>
            <a:pPr eaLnBrk="1" hangingPunct="1"/>
            <a:r>
              <a:rPr lang="en-US" smtClean="0"/>
              <a:t>Children tend to interpret statements about relations as if they were about quantities</a:t>
            </a:r>
          </a:p>
          <a:p>
            <a:pPr eaLnBrk="1" hangingPunct="1"/>
            <a:r>
              <a:rPr lang="en-GB" smtClean="0"/>
              <a:t>Experts use diagrams, tables and graphs to explore the relations before solving a problem </a:t>
            </a:r>
          </a:p>
          <a:p>
            <a:pPr eaLnBrk="1" hangingPunct="1"/>
            <a:r>
              <a:rPr lang="en-GB" smtClean="0"/>
              <a:t>Informal knowledge can obstruct formal learning</a:t>
            </a:r>
            <a:r>
              <a:rPr lang="en-GB" sz="2400" smtClean="0">
                <a:solidFill>
                  <a:srgbClr val="FF0000"/>
                </a:solidFill>
              </a:rPr>
              <a:t> </a:t>
            </a:r>
            <a:endParaRPr lang="en-US" sz="2400" smtClean="0">
              <a:solidFill>
                <a:srgbClr val="FF0000"/>
              </a:solidFill>
            </a:endParaRPr>
          </a:p>
          <a:p>
            <a:pPr eaLnBrk="1" hangingPunct="1"/>
            <a:endParaRPr lang="en-US" sz="2400" smtClean="0">
              <a:solidFill>
                <a:srgbClr val="FF0000"/>
              </a:solidFill>
            </a:endParaRP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800" smtClean="0"/>
              <a:t>Teaching about relations</a:t>
            </a:r>
            <a:endParaRPr lang="en-US" sz="380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>
          <a:xfrm>
            <a:off x="992188" y="1776413"/>
            <a:ext cx="7562850" cy="4260850"/>
          </a:xfrm>
        </p:spPr>
        <p:txBody>
          <a:bodyPr/>
          <a:lstStyle/>
          <a:p>
            <a:pPr eaLnBrk="1" hangingPunct="1"/>
            <a:r>
              <a:rPr lang="en-GB" smtClean="0"/>
              <a:t>Children need to learn to distinguish between quantities and relations</a:t>
            </a:r>
            <a:endParaRPr lang="en-US" smtClean="0"/>
          </a:p>
          <a:p>
            <a:pPr eaLnBrk="1" hangingPunct="1"/>
            <a:r>
              <a:rPr lang="en-GB" smtClean="0">
                <a:solidFill>
                  <a:srgbClr val="FF0000"/>
                </a:solidFill>
              </a:rPr>
              <a:t>Include the study of relations explicitly</a:t>
            </a:r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GB" smtClean="0"/>
              <a:t>Link mathematical representations in teaching</a:t>
            </a:r>
          </a:p>
          <a:p>
            <a:pPr eaLnBrk="1" hangingPunct="1"/>
            <a:r>
              <a:rPr lang="en-GB" smtClean="0"/>
              <a:t>Focus on the relationships between informal knowledge and formal learning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827088" y="404813"/>
            <a:ext cx="7010400" cy="1311275"/>
          </a:xfrm>
        </p:spPr>
        <p:txBody>
          <a:bodyPr/>
          <a:lstStyle/>
          <a:p>
            <a:pPr eaLnBrk="1" hangingPunct="1"/>
            <a:r>
              <a:rPr lang="en-GB" smtClean="0"/>
              <a:t>Fractions</a:t>
            </a:r>
            <a:endParaRPr 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Knowledge of fractional quantities starts to develop before school</a:t>
            </a:r>
          </a:p>
          <a:p>
            <a:pPr eaLnBrk="1" hangingPunct="1"/>
            <a:r>
              <a:rPr lang="en-GB" sz="2400" smtClean="0"/>
              <a:t>Two types of quantity are represented as fractions: measurement and division</a:t>
            </a:r>
          </a:p>
          <a:p>
            <a:pPr eaLnBrk="1" hangingPunct="1"/>
            <a:r>
              <a:rPr lang="en-GB" sz="2400" smtClean="0"/>
              <a:t>Transferring understanding between division to measurement is really hard</a:t>
            </a:r>
          </a:p>
          <a:p>
            <a:pPr eaLnBrk="1" hangingPunct="1"/>
            <a:r>
              <a:rPr lang="en-GB" sz="2400" smtClean="0"/>
              <a:t>Links between fraction concepts and procedures for comparison and operation are not made</a:t>
            </a:r>
          </a:p>
          <a:p>
            <a:pPr eaLnBrk="1" hangingPunct="1"/>
            <a:r>
              <a:rPr lang="en-GB" sz="2400" smtClean="0"/>
              <a:t>Fractions are usually taught as quantities, not as relations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755650" y="404813"/>
            <a:ext cx="7010400" cy="1311275"/>
          </a:xfrm>
        </p:spPr>
        <p:txBody>
          <a:bodyPr/>
          <a:lstStyle/>
          <a:p>
            <a:pPr eaLnBrk="1" hangingPunct="1"/>
            <a:r>
              <a:rPr lang="en-GB" smtClean="0"/>
              <a:t>Teaching fractions</a:t>
            </a:r>
            <a:endParaRPr lang="en-US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 eaLnBrk="1" hangingPunct="1"/>
            <a:r>
              <a:rPr lang="en-GB" smtClean="0"/>
              <a:t>Different types of reasoning in measurement and division need to be linked</a:t>
            </a:r>
          </a:p>
          <a:p>
            <a:pPr eaLnBrk="1" hangingPunct="1"/>
            <a:r>
              <a:rPr lang="en-GB" smtClean="0"/>
              <a:t>Fractions need to be taught as relations between quantities, as well as quantities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124</TotalTime>
  <Words>805</Words>
  <Application>Microsoft Office PowerPoint</Application>
  <PresentationFormat>On-screen Show (4:3)</PresentationFormat>
  <Paragraphs>127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ＭＳ Ｐゴシック</vt:lpstr>
      <vt:lpstr>Times New Roman</vt:lpstr>
      <vt:lpstr>Wingdings</vt:lpstr>
      <vt:lpstr>Layers</vt:lpstr>
      <vt:lpstr>???</vt:lpstr>
      <vt:lpstr>Key understandings in mathematics: synthesis of research</vt:lpstr>
      <vt:lpstr>Spatial reasoning</vt:lpstr>
      <vt:lpstr>Teaching spatial reasoning</vt:lpstr>
      <vt:lpstr>Number</vt:lpstr>
      <vt:lpstr>Teaching number</vt:lpstr>
      <vt:lpstr>Relations between quantities</vt:lpstr>
      <vt:lpstr>Teaching about relations</vt:lpstr>
      <vt:lpstr>Fractions</vt:lpstr>
      <vt:lpstr>Teaching fractions</vt:lpstr>
      <vt:lpstr>Algebra</vt:lpstr>
      <vt:lpstr>Teaching algebra</vt:lpstr>
      <vt:lpstr>Learning higher mathematics</vt:lpstr>
      <vt:lpstr>Teaching higher maths</vt:lpstr>
      <vt:lpstr>Developmental themes  throughout mathematics</vt:lpstr>
      <vt:lpstr>Overarching messages for  primary and secondary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</dc:creator>
  <cp:lastModifiedBy>Anne Watson</cp:lastModifiedBy>
  <cp:revision>11</cp:revision>
  <dcterms:created xsi:type="dcterms:W3CDTF">2009-03-14T22:19:55Z</dcterms:created>
  <dcterms:modified xsi:type="dcterms:W3CDTF">2015-10-31T09:49:08Z</dcterms:modified>
</cp:coreProperties>
</file>