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0"/>
  </p:notesMasterIdLst>
  <p:sldIdLst>
    <p:sldId id="257" r:id="rId2"/>
    <p:sldId id="308" r:id="rId3"/>
    <p:sldId id="258" r:id="rId4"/>
    <p:sldId id="272" r:id="rId5"/>
    <p:sldId id="274" r:id="rId6"/>
    <p:sldId id="307" r:id="rId7"/>
    <p:sldId id="277" r:id="rId8"/>
    <p:sldId id="280" r:id="rId9"/>
    <p:sldId id="309" r:id="rId10"/>
    <p:sldId id="310" r:id="rId11"/>
    <p:sldId id="311" r:id="rId12"/>
    <p:sldId id="315" r:id="rId13"/>
    <p:sldId id="316" r:id="rId14"/>
    <p:sldId id="317" r:id="rId15"/>
    <p:sldId id="260" r:id="rId16"/>
    <p:sldId id="263" r:id="rId17"/>
    <p:sldId id="318" r:id="rId18"/>
    <p:sldId id="31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6B48"/>
    <a:srgbClr val="FF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CBA7F5-1506-417B-84C6-037C8F4C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07C33-E718-4F5E-937F-660F223C406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822328-1856-4188-8988-1EF1A8DFF815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CF3F4-FB8E-4F05-A15E-98F932C85B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6CF33D-4EEF-4944-AE48-55D1F8C87BE4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2214F-BFAC-4803-B3BF-152AA8DE613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77F8A2-41C9-4168-830F-2B5C06414F01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2560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560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87ED4F-8DF4-4120-92F2-CBB522728012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6FCEA-B0AA-4FFC-B803-36A26CD9B2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FC394E-1D64-4D69-88D0-BD9B49114A9C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662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663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CC2918-9B54-4043-992A-8C3EECEA4016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4D646-942D-44E4-978E-EF38F057F75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F6B7C-7EB1-4F51-B6FF-3AE53CAA1E2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40AA15-3A9A-4471-AE4B-9FF15F34940A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D4A1F-722E-4714-BFA7-F83FE2BA0BB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DE39BA-5954-43A5-9F37-086695D4D928}" type="slidenum">
              <a:rPr lang="en-US" sz="1200"/>
              <a:pPr algn="r"/>
              <a:t>16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-65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pitchFamily="-65" charset="0"/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pitchFamily="-65" charset="0"/>
                  <a:ea typeface="+mn-ea"/>
                </a:endParaRPr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44DD-E123-4C82-A568-806E4635D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1C314-5D4A-45E4-AA91-FB9BFB83A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EF93-BB98-4DE6-92D6-BF663DEC2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3543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3543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114800"/>
            <a:ext cx="3543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81DB-D2C1-4254-AB01-EDB0E500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69EA-43CA-4453-8E9E-4E7E0A77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BEDD9-BCDB-4051-9D78-69CB12FB2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5A6E-FA14-48BD-9C3B-161F5915C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969A-50FA-45E8-955E-3A09A995C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6170E-5A96-439F-8557-F521AFFBC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120DD-DEBF-496B-8D84-D40D315F7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A1F7-1714-44A2-A76C-EA84E188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8964-CE68-46CA-A1E4-7497BFCD1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???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-65" charset="0"/>
              </a:endParaRPr>
            </a:p>
          </p:txBody>
        </p:sp>
        <p:grpSp>
          <p:nvGrpSpPr>
            <p:cNvPr id="1037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-65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pitchFamily="-65" charset="0"/>
                  <a:ea typeface="+mn-ea"/>
                </a:endParaRPr>
              </a:p>
            </p:txBody>
          </p:sp>
        </p:grpSp>
      </p:grp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61544D4-3357-46C4-9B72-EB1FF8CE8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pitchFamily="-65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48600" y="304800"/>
          <a:ext cx="838200" cy="984250"/>
        </p:xfrm>
        <a:graphic>
          <a:graphicData uri="http://schemas.openxmlformats.org/presentationml/2006/ole">
            <p:oleObj spid="_x0000_s1026" name="Document" r:id="rId15" imgW="1600200" imgH="1879600" progId="Word.Document.12">
              <p:link updateAutomatic="1"/>
            </p:oleObj>
          </a:graphicData>
        </a:graphic>
      </p:graphicFrame>
      <p:pic>
        <p:nvPicPr>
          <p:cNvPr id="1035" name="Picture 14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58000" y="304800"/>
            <a:ext cx="1016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65" charset="2"/>
        <a:buChar char="n"/>
        <a:defRPr sz="26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-65" charset="2"/>
        <a:buChar char="n"/>
        <a:defRPr sz="23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65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z="4400" smtClean="0"/>
              <a:t>Key understandings in learning secondary mathematics</a:t>
            </a:r>
            <a:endParaRPr lang="en-US" sz="4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57375" y="3857625"/>
            <a:ext cx="6049963" cy="1751013"/>
          </a:xfrm>
        </p:spPr>
        <p:txBody>
          <a:bodyPr/>
          <a:lstStyle/>
          <a:p>
            <a:pPr marL="0" indent="0" algn="ctr" eaLnBrk="1" hangingPunct="1">
              <a:buFont typeface="Wingdings" pitchFamily="-65" charset="2"/>
              <a:buNone/>
            </a:pPr>
            <a:r>
              <a:rPr lang="en-GB" smtClean="0"/>
              <a:t>Anne Watson</a:t>
            </a:r>
            <a:endParaRPr lang="en-GB" i="1" smtClean="0"/>
          </a:p>
          <a:p>
            <a:pPr marL="0" indent="0" algn="ctr" eaLnBrk="1" hangingPunct="1">
              <a:buFont typeface="Wingdings" pitchFamily="-65" charset="2"/>
              <a:buNone/>
            </a:pPr>
            <a:r>
              <a:rPr lang="en-GB" i="1" smtClean="0"/>
              <a:t>BCME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smtClean="0"/>
              <a:t>Inexact measurement: what do </a:t>
            </a:r>
            <a:br>
              <a:rPr lang="en-GB" sz="3400" smtClean="0"/>
            </a:br>
            <a:r>
              <a:rPr lang="en-GB" sz="3400" smtClean="0"/>
              <a:t>children do?</a:t>
            </a:r>
            <a:endParaRPr lang="en-US" sz="3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195513" y="3716338"/>
            <a:ext cx="460851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195513" y="3141663"/>
            <a:ext cx="12239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419475" y="3141663"/>
            <a:ext cx="12239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643438" y="3141663"/>
            <a:ext cx="12239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867400" y="3141663"/>
            <a:ext cx="12239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804025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0" name="Picture 4" descr="pouring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000125"/>
            <a:ext cx="72326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929063"/>
            <a:ext cx="371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5143500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5143500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4"/>
          <p:cNvSpPr>
            <a:spLocks noChangeArrowheads="1"/>
          </p:cNvSpPr>
          <p:nvPr/>
        </p:nvSpPr>
        <p:spPr bwMode="auto">
          <a:xfrm>
            <a:off x="1714500" y="1571625"/>
            <a:ext cx="3186113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3600">
                <a:latin typeface="Times New Roman" pitchFamily="-65" charset="0"/>
                <a:ea typeface="Calibri" pitchFamily="34" charset="0"/>
                <a:cs typeface="Times New Roman" pitchFamily="-65" charset="0"/>
              </a:rPr>
              <a:t>37 + 49 </a:t>
            </a:r>
            <a:r>
              <a:rPr lang="en-GB" sz="3600">
                <a:latin typeface="Calibri" pitchFamily="34" charset="0"/>
                <a:ea typeface="Calibri" pitchFamily="34" charset="0"/>
                <a:cs typeface="Times New Roman" pitchFamily="-65" charset="0"/>
              </a:rPr>
              <a:t>–</a:t>
            </a:r>
            <a:r>
              <a:rPr lang="en-GB" sz="3600">
                <a:latin typeface="Times New Roman" pitchFamily="-65" charset="0"/>
                <a:ea typeface="Calibri" pitchFamily="34" charset="0"/>
                <a:cs typeface="Times New Roman" pitchFamily="-65" charset="0"/>
              </a:rPr>
              <a:t> 49</a:t>
            </a:r>
          </a:p>
          <a:p>
            <a:endParaRPr lang="en-GB" sz="3600">
              <a:latin typeface="Times New Roman" pitchFamily="-65" charset="0"/>
              <a:ea typeface="Calibri" pitchFamily="34" charset="0"/>
              <a:cs typeface="Times New Roman" pitchFamily="-65" charset="0"/>
            </a:endParaRPr>
          </a:p>
          <a:p>
            <a:endParaRPr lang="en-GB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en-GB" sz="3600">
                <a:latin typeface="Times New Roman" pitchFamily="-65" charset="0"/>
                <a:ea typeface="Calibri" pitchFamily="34" charset="0"/>
                <a:cs typeface="Times New Roman" pitchFamily="-65" charset="0"/>
              </a:rPr>
              <a:t>100000 x 10000</a:t>
            </a:r>
          </a:p>
          <a:p>
            <a:pPr eaLnBrk="0" hangingPunct="0"/>
            <a:endParaRPr lang="en-GB" sz="3600">
              <a:latin typeface="Times New Roman" pitchFamily="-65" charset="0"/>
              <a:cs typeface="Times New Roman" pitchFamily="-65" charset="0"/>
            </a:endParaRPr>
          </a:p>
          <a:p>
            <a:pPr eaLnBrk="0" hangingPunct="0"/>
            <a:endParaRPr lang="en-GB" sz="900">
              <a:cs typeface="Arial" charset="0"/>
            </a:endParaRPr>
          </a:p>
          <a:p>
            <a:pPr eaLnBrk="0" hangingPunct="0"/>
            <a:r>
              <a:rPr lang="en-GB" sz="3600">
                <a:latin typeface="Times New Roman" pitchFamily="-65" charset="0"/>
              </a:rPr>
              <a:t>99 + 1</a:t>
            </a:r>
          </a:p>
          <a:p>
            <a:pPr eaLnBrk="0" hangingPunct="0"/>
            <a:endParaRPr lang="en-GB" sz="3600">
              <a:latin typeface="Times New Roman" pitchFamily="-65" charset="0"/>
            </a:endParaRPr>
          </a:p>
          <a:p>
            <a:pPr eaLnBrk="0" hangingPunct="0"/>
            <a:r>
              <a:rPr lang="en-GB" sz="3600">
                <a:latin typeface="Times New Roman" pitchFamily="-65" charset="0"/>
              </a:rPr>
              <a:t>       +</a:t>
            </a:r>
          </a:p>
          <a:p>
            <a:pPr eaLnBrk="0" hangingPunct="0"/>
            <a:endParaRPr lang="en-GB" sz="3600">
              <a:latin typeface="Times New Roman" pitchFamily="-65" charset="0"/>
            </a:endParaRPr>
          </a:p>
          <a:p>
            <a:pPr eaLnBrk="0" hangingPunct="0"/>
            <a:endParaRPr lang="en-GB" sz="3600">
              <a:latin typeface="Times New Roman" pitchFamily="-65" charset="0"/>
            </a:endParaRPr>
          </a:p>
          <a:p>
            <a:pPr eaLnBrk="0" hangingPunct="0"/>
            <a:endParaRPr lang="en-GB" sz="3600">
              <a:latin typeface="Times New Roman" pitchFamily="-65" charset="0"/>
              <a:cs typeface="Times New Roman" pitchFamily="-65" charset="0"/>
            </a:endParaRPr>
          </a:p>
          <a:p>
            <a:pPr eaLnBrk="0" hangingPunct="0"/>
            <a:endParaRPr lang="en-GB" sz="3600">
              <a:latin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GB" sz="3600">
                <a:latin typeface="Times New Roman" pitchFamily="-65" charset="0"/>
                <a:cs typeface="Times New Roman" pitchFamily="-65" charset="0"/>
              </a:rPr>
              <a:t>      </a:t>
            </a:r>
            <a:endParaRPr lang="en-GB">
              <a:cs typeface="Arial" charset="0"/>
            </a:endParaRPr>
          </a:p>
        </p:txBody>
      </p:sp>
      <p:sp>
        <p:nvSpPr>
          <p:cNvPr id="15366" name="Rectangle 3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5367" name="Rectangle 3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357563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357563"/>
            <a:ext cx="485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000625"/>
            <a:ext cx="190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5000625"/>
            <a:ext cx="266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14"/>
          <p:cNvSpPr>
            <a:spLocks noChangeArrowheads="1"/>
          </p:cNvSpPr>
          <p:nvPr/>
        </p:nvSpPr>
        <p:spPr bwMode="auto">
          <a:xfrm>
            <a:off x="2857500" y="1928813"/>
            <a:ext cx="1698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3600">
                <a:ea typeface="Calibri" pitchFamily="34" charset="0"/>
                <a:cs typeface="Arial" charset="0"/>
              </a:rPr>
              <a:t>29 x 42</a:t>
            </a:r>
            <a:endParaRPr lang="en-GB" sz="900">
              <a:ea typeface="Calibri" pitchFamily="34" charset="0"/>
              <a:cs typeface="Arial" charset="0"/>
            </a:endParaRPr>
          </a:p>
          <a:p>
            <a:pPr eaLnBrk="0" hangingPunct="0"/>
            <a:endParaRPr lang="en-GB">
              <a:ea typeface="Calibri" pitchFamily="34" charset="0"/>
              <a:cs typeface="Arial" charset="0"/>
            </a:endParaRPr>
          </a:p>
        </p:txBody>
      </p:sp>
      <p:sp>
        <p:nvSpPr>
          <p:cNvPr id="16391" name="Rectangle 15"/>
          <p:cNvSpPr>
            <a:spLocks noChangeArrowheads="1"/>
          </p:cNvSpPr>
          <p:nvPr/>
        </p:nvSpPr>
        <p:spPr bwMode="auto">
          <a:xfrm>
            <a:off x="2786063" y="3429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3600">
                <a:ea typeface="Times New Roman" pitchFamily="-65" charset="0"/>
                <a:cs typeface="Arial" charset="0"/>
              </a:rPr>
              <a:t> x 3 + </a:t>
            </a:r>
            <a:endParaRPr lang="en-GB">
              <a:ea typeface="Times New Roman" pitchFamily="-65" charset="0"/>
              <a:cs typeface="Arial" charset="0"/>
            </a:endParaRPr>
          </a:p>
        </p:txBody>
      </p:sp>
      <p:sp>
        <p:nvSpPr>
          <p:cNvPr id="16392" name="Rectangle 16"/>
          <p:cNvSpPr>
            <a:spLocks noChangeArrowheads="1"/>
          </p:cNvSpPr>
          <p:nvPr/>
        </p:nvSpPr>
        <p:spPr bwMode="auto">
          <a:xfrm>
            <a:off x="4572000" y="34290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3600">
                <a:ea typeface="Times New Roman" pitchFamily="-65" charset="0"/>
                <a:cs typeface="Arial" charset="0"/>
              </a:rPr>
              <a:t>x 10</a:t>
            </a:r>
            <a:endParaRPr lang="en-GB" sz="900">
              <a:ea typeface="Times New Roman" pitchFamily="-65" charset="0"/>
              <a:cs typeface="Arial" charset="0"/>
            </a:endParaRPr>
          </a:p>
          <a:p>
            <a:pPr eaLnBrk="0" hangingPunct="0"/>
            <a:endParaRPr lang="en-GB">
              <a:ea typeface="Times New Roman" pitchFamily="-65" charset="0"/>
              <a:cs typeface="Arial" charset="0"/>
            </a:endParaRPr>
          </a:p>
        </p:txBody>
      </p:sp>
      <p:sp>
        <p:nvSpPr>
          <p:cNvPr id="16393" name="Rectangle 17"/>
          <p:cNvSpPr>
            <a:spLocks noChangeArrowheads="1"/>
          </p:cNvSpPr>
          <p:nvPr/>
        </p:nvSpPr>
        <p:spPr bwMode="auto">
          <a:xfrm>
            <a:off x="2643188" y="507206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3600">
                <a:ea typeface="Times New Roman" pitchFamily="-65" charset="0"/>
                <a:cs typeface="Arial" charset="0"/>
              </a:rPr>
              <a:t> of (</a:t>
            </a:r>
            <a:endParaRPr lang="en-GB">
              <a:ea typeface="Times New Roman" pitchFamily="-65" charset="0"/>
              <a:cs typeface="Arial" charset="0"/>
            </a:endParaRPr>
          </a:p>
        </p:txBody>
      </p:sp>
      <p:sp>
        <p:nvSpPr>
          <p:cNvPr id="16394" name="Rectangle 18"/>
          <p:cNvSpPr>
            <a:spLocks noChangeArrowheads="1"/>
          </p:cNvSpPr>
          <p:nvPr/>
        </p:nvSpPr>
        <p:spPr bwMode="auto">
          <a:xfrm>
            <a:off x="4214813" y="507206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3600">
                <a:ea typeface="Times New Roman" pitchFamily="-65" charset="0"/>
                <a:cs typeface="Arial" charset="0"/>
              </a:rPr>
              <a:t> x 2)</a:t>
            </a:r>
            <a:endParaRPr lang="en-GB">
              <a:ea typeface="Times New Roman" pitchFamily="-65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928938" y="2000250"/>
            <a:ext cx="12620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3600">
                <a:latin typeface="Times New Roman" pitchFamily="-65" charset="0"/>
                <a:ea typeface="Calibri" pitchFamily="34" charset="0"/>
                <a:cs typeface="Times New Roman" pitchFamily="-65" charset="0"/>
              </a:rPr>
              <a:t>17 - 9</a:t>
            </a:r>
            <a:endParaRPr lang="en-GB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en-GB" sz="3600">
                <a:latin typeface="Times New Roman" pitchFamily="-65" charset="0"/>
                <a:ea typeface="Calibri" pitchFamily="34" charset="0"/>
                <a:cs typeface="Times New Roman" pitchFamily="-65" charset="0"/>
              </a:rPr>
              <a:t>27 - 9</a:t>
            </a:r>
            <a:endParaRPr lang="en-GB" sz="900">
              <a:cs typeface="Arial" charset="0"/>
            </a:endParaRPr>
          </a:p>
          <a:p>
            <a:pPr eaLnBrk="0" hangingPunct="0"/>
            <a:r>
              <a:rPr lang="en-GB" sz="3600">
                <a:latin typeface="Times New Roman" pitchFamily="-65" charset="0"/>
              </a:rPr>
              <a:t>37 - 9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357188" y="28575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Non-computational arithmetic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571500" y="1428750"/>
            <a:ext cx="8007350" cy="4752975"/>
          </a:xfrm>
        </p:spPr>
        <p:txBody>
          <a:bodyPr/>
          <a:lstStyle/>
          <a:p>
            <a:pPr eaLnBrk="1" hangingPunct="1"/>
            <a:r>
              <a:rPr lang="en-US" smtClean="0"/>
              <a:t>knowledge of quantities and counting develop separately</a:t>
            </a:r>
          </a:p>
          <a:p>
            <a:pPr eaLnBrk="1" hangingPunct="1"/>
            <a:r>
              <a:rPr lang="en-GB" smtClean="0"/>
              <a:t>additive understanding does not precede multiplicative</a:t>
            </a:r>
            <a:endParaRPr lang="en-US" smtClean="0"/>
          </a:p>
          <a:p>
            <a:pPr eaLnBrk="1" hangingPunct="1"/>
            <a:r>
              <a:rPr lang="en-GB" smtClean="0"/>
              <a:t>three principles relate to success in mathematics: the inverse relation between addition and subtraction; additive composition; one-to-many correspondence </a:t>
            </a:r>
          </a:p>
          <a:p>
            <a:pPr eaLnBrk="1" hangingPunct="1"/>
            <a:r>
              <a:rPr lang="en-US" smtClean="0"/>
              <a:t>t</a:t>
            </a:r>
            <a:r>
              <a:rPr lang="en-GB" smtClean="0"/>
              <a:t>hinking about relations is key to later success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800" smtClean="0"/>
              <a:t>Teaching about relations</a:t>
            </a:r>
            <a:endParaRPr lang="en-US" sz="380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992188" y="1776413"/>
            <a:ext cx="7562850" cy="4260850"/>
          </a:xfrm>
        </p:spPr>
        <p:txBody>
          <a:bodyPr/>
          <a:lstStyle/>
          <a:p>
            <a:pPr eaLnBrk="1" hangingPunct="1"/>
            <a:r>
              <a:rPr lang="en-GB" smtClean="0"/>
              <a:t>focus on the connections between informal knowledge (e.g. of pouring) and formal learning</a:t>
            </a:r>
            <a:endParaRPr lang="en-US" smtClean="0"/>
          </a:p>
          <a:p>
            <a:pPr eaLnBrk="1" hangingPunct="1"/>
            <a:r>
              <a:rPr lang="en-GB" smtClean="0"/>
              <a:t>experts use multiple representations to explore relations</a:t>
            </a:r>
          </a:p>
          <a:p>
            <a:pPr eaLnBrk="1" hangingPunct="1"/>
            <a:r>
              <a:rPr lang="en-GB" smtClean="0"/>
              <a:t>include the study of relations explicitly to enable a shift away from computational assumptions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Thinking about teaching relationally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28688" y="1928813"/>
            <a:ext cx="7772400" cy="4530725"/>
          </a:xfrm>
        </p:spPr>
        <p:txBody>
          <a:bodyPr/>
          <a:lstStyle/>
          <a:p>
            <a:r>
              <a:rPr lang="en-GB" smtClean="0"/>
              <a:t>Algebra</a:t>
            </a:r>
          </a:p>
          <a:p>
            <a:r>
              <a:rPr lang="en-GB" smtClean="0"/>
              <a:t>Modelling</a:t>
            </a:r>
          </a:p>
          <a:p>
            <a:r>
              <a:rPr lang="en-GB" smtClean="0"/>
              <a:t>Problem-solving</a:t>
            </a:r>
          </a:p>
          <a:p>
            <a:r>
              <a:rPr lang="en-GB" smtClean="0"/>
              <a:t>Harder concepts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Anne Watson</a:t>
            </a:r>
          </a:p>
          <a:p>
            <a:pPr>
              <a:buFont typeface="Wingdings" pitchFamily="-65" charset="2"/>
              <a:buNone/>
            </a:pPr>
            <a:r>
              <a:rPr lang="en-GB" i="1" smtClean="0"/>
              <a:t>      anne.watson@education.ox.ac.uk</a:t>
            </a:r>
          </a:p>
          <a:p>
            <a:endParaRPr lang="en-GB" smtClean="0"/>
          </a:p>
          <a:p>
            <a:r>
              <a:rPr lang="en-GB" i="1" smtClean="0"/>
              <a:t>Key Understandings in Learning Mathematics </a:t>
            </a:r>
            <a:r>
              <a:rPr lang="en-GB" smtClean="0"/>
              <a:t>by Nunes, Bryant and Watson</a:t>
            </a:r>
          </a:p>
          <a:p>
            <a:pPr>
              <a:buFont typeface="Wingdings" pitchFamily="-65" charset="2"/>
              <a:buNone/>
            </a:pPr>
            <a:r>
              <a:rPr lang="en-GB" i="1" smtClean="0"/>
              <a:t>		www.nuffieldfoundation.org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857375"/>
            <a:ext cx="7772400" cy="4530725"/>
          </a:xfrm>
        </p:spPr>
        <p:txBody>
          <a:bodyPr/>
          <a:lstStyle/>
          <a:p>
            <a:r>
              <a:rPr lang="en-GB" smtClean="0"/>
              <a:t>spatial reasoning</a:t>
            </a:r>
          </a:p>
          <a:p>
            <a:r>
              <a:rPr lang="en-GB" smtClean="0"/>
              <a:t>multiplicative reasoning</a:t>
            </a:r>
          </a:p>
          <a:p>
            <a:r>
              <a:rPr lang="en-GB" smtClean="0"/>
              <a:t>algebraic reasoning</a:t>
            </a:r>
          </a:p>
          <a:p>
            <a:r>
              <a:rPr lang="en-GB" smtClean="0"/>
              <a:t>harder mathematics</a:t>
            </a:r>
          </a:p>
          <a:p>
            <a:r>
              <a:rPr lang="en-GB" smtClean="0"/>
              <a:t>common themes</a:t>
            </a:r>
          </a:p>
          <a:p>
            <a:pPr lvl="1">
              <a:buFont typeface="Wingdings" pitchFamily="-65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Spatial reasoning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42938" y="1357313"/>
            <a:ext cx="7772400" cy="4530725"/>
          </a:xfrm>
        </p:spPr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early knowledge of space is relational, not just descriptive:</a:t>
            </a:r>
          </a:p>
          <a:p>
            <a:pPr>
              <a:buFontTx/>
              <a:buNone/>
            </a:pPr>
            <a:r>
              <a:rPr lang="en-GB" smtClean="0"/>
              <a:t>			size and transitivity</a:t>
            </a:r>
          </a:p>
          <a:p>
            <a:pPr>
              <a:buFontTx/>
              <a:buNone/>
            </a:pPr>
            <a:r>
              <a:rPr lang="en-GB" smtClean="0"/>
              <a:t>			distance between</a:t>
            </a:r>
          </a:p>
          <a:p>
            <a:pPr>
              <a:buFontTx/>
              <a:buNone/>
            </a:pPr>
            <a:r>
              <a:rPr lang="en-GB" smtClean="0"/>
              <a:t>			corners and edges</a:t>
            </a:r>
          </a:p>
          <a:p>
            <a:pPr>
              <a:buFontTx/>
              <a:buNone/>
            </a:pPr>
            <a:r>
              <a:rPr lang="en-GB" smtClean="0"/>
              <a:t>			fitting in and together</a:t>
            </a:r>
          </a:p>
          <a:p>
            <a:pPr>
              <a:buFontTx/>
              <a:buNone/>
            </a:pPr>
            <a:r>
              <a:rPr lang="en-GB" smtClean="0"/>
              <a:t>			turn</a:t>
            </a:r>
            <a:endParaRPr lang="en-US" smtClean="0"/>
          </a:p>
          <a:p>
            <a:pPr eaLnBrk="1" hangingPunct="1"/>
            <a:r>
              <a:rPr lang="en-GB" smtClean="0"/>
              <a:t>length, volume and angle are more intuitive than area</a:t>
            </a:r>
            <a:endParaRPr lang="en-US" smtClean="0"/>
          </a:p>
          <a:p>
            <a:pPr eaLnBrk="1" hangingPunct="1">
              <a:buFont typeface="Wingdings" pitchFamily="-65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785938"/>
            <a:ext cx="6126163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Spatial understanding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28688" y="2000250"/>
            <a:ext cx="7772400" cy="4530725"/>
          </a:xfrm>
        </p:spPr>
        <p:txBody>
          <a:bodyPr/>
          <a:lstStyle/>
          <a:p>
            <a:r>
              <a:rPr lang="en-GB" smtClean="0"/>
              <a:t>the concept of area is not intuitive</a:t>
            </a:r>
          </a:p>
          <a:p>
            <a:r>
              <a:rPr lang="en-GB" smtClean="0"/>
              <a:t>numerical measures of area, volume and angle are not intuitive</a:t>
            </a:r>
          </a:p>
          <a:p>
            <a:r>
              <a:rPr lang="en-GB" smtClean="0"/>
              <a:t>comparing quantities is easier than measuring them</a:t>
            </a:r>
          </a:p>
          <a:p>
            <a:pPr>
              <a:buFont typeface="Wingdings" pitchFamily="-65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4" name="Picture 4" descr="pouring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785813"/>
            <a:ext cx="72326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Numerical reasoning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knowledge of quantities and counting develop separately through:</a:t>
            </a:r>
          </a:p>
          <a:p>
            <a:pPr lvl="1"/>
            <a:r>
              <a:rPr lang="en-GB" smtClean="0"/>
              <a:t>interacting with objects</a:t>
            </a:r>
          </a:p>
          <a:p>
            <a:pPr lvl="1"/>
            <a:r>
              <a:rPr lang="en-GB" smtClean="0"/>
              <a:t>stretching/scaling</a:t>
            </a:r>
          </a:p>
          <a:p>
            <a:pPr lvl="1"/>
            <a:r>
              <a:rPr lang="en-GB" smtClean="0"/>
              <a:t>fitting</a:t>
            </a:r>
          </a:p>
          <a:p>
            <a:pPr lvl="1"/>
            <a:r>
              <a:rPr lang="en-GB" smtClean="0"/>
              <a:t>sharing out</a:t>
            </a:r>
          </a:p>
          <a:p>
            <a:pPr lvl="1"/>
            <a:r>
              <a:rPr lang="en-GB" smtClean="0"/>
              <a:t>pouring</a:t>
            </a:r>
          </a:p>
          <a:p>
            <a:pPr lvl="1"/>
            <a:r>
              <a:rPr lang="en-GB" smtClean="0"/>
              <a:t>cutting up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Additive reasoning </a:t>
            </a:r>
            <a:endParaRPr lang="en-US" smtClean="0"/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339975" y="2060575"/>
            <a:ext cx="4392613" cy="1150938"/>
            <a:chOff x="1610" y="1344"/>
            <a:chExt cx="2767" cy="7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610" y="1344"/>
              <a:ext cx="998" cy="36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1610" y="1706"/>
              <a:ext cx="2767" cy="3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2608" y="1344"/>
              <a:ext cx="1769" cy="36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1571625" y="3571875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solidFill>
                  <a:schemeClr val="tx2"/>
                </a:solidFill>
              </a:rPr>
              <a:t>	a + b = c		c = a + b</a:t>
            </a:r>
          </a:p>
          <a:p>
            <a:r>
              <a:rPr lang="en-GB" sz="2800" b="1">
                <a:solidFill>
                  <a:schemeClr val="tx2"/>
                </a:solidFill>
              </a:rPr>
              <a:t>	b + a = c		c = b + a</a:t>
            </a:r>
          </a:p>
          <a:p>
            <a:pPr lvl="2"/>
            <a:r>
              <a:rPr lang="en-GB" sz="2800" b="1">
                <a:solidFill>
                  <a:schemeClr val="tx2"/>
                </a:solidFill>
              </a:rPr>
              <a:t>c – a = b		b = c -  a</a:t>
            </a:r>
          </a:p>
          <a:p>
            <a:pPr lvl="2"/>
            <a:r>
              <a:rPr lang="en-GB" sz="2800" b="1">
                <a:solidFill>
                  <a:schemeClr val="tx2"/>
                </a:solidFill>
              </a:rPr>
              <a:t>c – b = a		a = c -  b</a:t>
            </a: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400" smtClean="0"/>
              <a:t>Multiplicative reasoning</a:t>
            </a:r>
            <a:endParaRPr lang="en-US" sz="3400" smtClean="0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ph idx="1"/>
          </p:nvPr>
        </p:nvGraphicFramePr>
        <p:xfrm>
          <a:off x="4743450" y="3757613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00188" y="3071813"/>
            <a:ext cx="6262687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600" smtClean="0"/>
          </a:p>
          <a:p>
            <a:pPr eaLnBrk="1" hangingPunct="1">
              <a:buFontTx/>
              <a:buNone/>
            </a:pPr>
            <a:endParaRPr lang="en-US" sz="2600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928813" y="2357438"/>
            <a:ext cx="5072062" cy="576262"/>
          </a:xfrm>
          <a:prstGeom prst="rect">
            <a:avLst/>
          </a:prstGeom>
          <a:solidFill>
            <a:srgbClr val="AA6B4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92881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928813" y="3571875"/>
            <a:ext cx="45720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>
                <a:solidFill>
                  <a:schemeClr val="tx2"/>
                </a:solidFill>
              </a:rPr>
              <a:t>a = bc      bc = a</a:t>
            </a:r>
          </a:p>
          <a:p>
            <a:pPr algn="ctr"/>
            <a:r>
              <a:rPr lang="en-GB" sz="2800" b="1">
                <a:solidFill>
                  <a:schemeClr val="tx2"/>
                </a:solidFill>
              </a:rPr>
              <a:t>a = cb      cb = a</a:t>
            </a:r>
          </a:p>
          <a:p>
            <a:pPr algn="ctr"/>
            <a:r>
              <a:rPr lang="en-GB" sz="2800" b="1">
                <a:solidFill>
                  <a:schemeClr val="tx2"/>
                </a:solidFill>
              </a:rPr>
              <a:t>b = </a:t>
            </a:r>
            <a:r>
              <a:rPr lang="en-GB" sz="2800" b="1" u="sng">
                <a:solidFill>
                  <a:schemeClr val="tx2"/>
                </a:solidFill>
              </a:rPr>
              <a:t>a</a:t>
            </a:r>
            <a:r>
              <a:rPr lang="en-GB" sz="2800" b="1">
                <a:solidFill>
                  <a:schemeClr val="tx2"/>
                </a:solidFill>
              </a:rPr>
              <a:t>       </a:t>
            </a:r>
            <a:r>
              <a:rPr lang="en-GB" sz="2800" b="1" u="sng">
                <a:solidFill>
                  <a:schemeClr val="tx2"/>
                </a:solidFill>
              </a:rPr>
              <a:t>a </a:t>
            </a:r>
            <a:r>
              <a:rPr lang="en-GB" sz="2800" b="1">
                <a:solidFill>
                  <a:schemeClr val="tx2"/>
                </a:solidFill>
              </a:rPr>
              <a:t>= b</a:t>
            </a:r>
          </a:p>
          <a:p>
            <a:pPr algn="ctr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c       c</a:t>
            </a:r>
            <a:endParaRPr lang="en-GB" sz="2800" b="1" u="sng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c = </a:t>
            </a:r>
            <a:r>
              <a:rPr lang="en-GB" sz="2800" b="1" u="sng">
                <a:solidFill>
                  <a:schemeClr val="tx2"/>
                </a:solidFill>
              </a:rPr>
              <a:t>a</a:t>
            </a:r>
            <a:r>
              <a:rPr lang="en-GB" sz="2800" b="1">
                <a:solidFill>
                  <a:schemeClr val="tx2"/>
                </a:solidFill>
              </a:rPr>
              <a:t>       </a:t>
            </a:r>
            <a:r>
              <a:rPr lang="en-GB" sz="2800" b="1" u="sng">
                <a:solidFill>
                  <a:schemeClr val="tx2"/>
                </a:solidFill>
              </a:rPr>
              <a:t>a </a:t>
            </a:r>
            <a:r>
              <a:rPr lang="en-GB" sz="2800" b="1">
                <a:solidFill>
                  <a:schemeClr val="tx2"/>
                </a:solidFill>
              </a:rPr>
              <a:t>= c</a:t>
            </a:r>
          </a:p>
          <a:p>
            <a:pPr algn="ctr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b       b</a:t>
            </a:r>
          </a:p>
          <a:p>
            <a:pPr algn="ctr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      </a:t>
            </a:r>
          </a:p>
          <a:p>
            <a:pPr algn="ctr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GB" sz="2800" b="1" u="sng">
                <a:solidFill>
                  <a:schemeClr val="tx2"/>
                </a:solidFill>
              </a:rPr>
              <a:t> </a:t>
            </a:r>
            <a:endParaRPr lang="en-GB" sz="2800" b="1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292893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92906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492918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5929313" y="1785938"/>
            <a:ext cx="10715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272</TotalTime>
  <Words>284</Words>
  <Application>Microsoft Office PowerPoint</Application>
  <PresentationFormat>On-screen Show (4:3)</PresentationFormat>
  <Paragraphs>103</Paragraphs>
  <Slides>18</Slides>
  <Notes>7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ＭＳ Ｐゴシック</vt:lpstr>
      <vt:lpstr>Times New Roman</vt:lpstr>
      <vt:lpstr>Wingdings</vt:lpstr>
      <vt:lpstr>Calibri</vt:lpstr>
      <vt:lpstr>Layers</vt:lpstr>
      <vt:lpstr>???</vt:lpstr>
      <vt:lpstr>Equation</vt:lpstr>
      <vt:lpstr>Key understandings in learning secondary mathematics</vt:lpstr>
      <vt:lpstr>Agenda</vt:lpstr>
      <vt:lpstr>Spatial reasoning</vt:lpstr>
      <vt:lpstr>Slide 4</vt:lpstr>
      <vt:lpstr>Spatial understanding</vt:lpstr>
      <vt:lpstr>Slide 6</vt:lpstr>
      <vt:lpstr>Numerical reasoning</vt:lpstr>
      <vt:lpstr>Additive reasoning </vt:lpstr>
      <vt:lpstr>Multiplicative reasoning</vt:lpstr>
      <vt:lpstr>Inexact measurement: what do  children do?</vt:lpstr>
      <vt:lpstr>Slide 11</vt:lpstr>
      <vt:lpstr>Slide 12</vt:lpstr>
      <vt:lpstr>Slide 13</vt:lpstr>
      <vt:lpstr>Slide 14</vt:lpstr>
      <vt:lpstr>Non-computational arithmetic</vt:lpstr>
      <vt:lpstr>Teaching about relations</vt:lpstr>
      <vt:lpstr>Thinking about teaching relationally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17</cp:revision>
  <dcterms:created xsi:type="dcterms:W3CDTF">2009-03-14T22:19:55Z</dcterms:created>
  <dcterms:modified xsi:type="dcterms:W3CDTF">2015-10-23T15:55:21Z</dcterms:modified>
</cp:coreProperties>
</file>