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6" r:id="rId2"/>
    <p:sldId id="256" r:id="rId3"/>
    <p:sldId id="3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7" r:id="rId12"/>
    <p:sldId id="298" r:id="rId13"/>
    <p:sldId id="371" r:id="rId14"/>
    <p:sldId id="372" r:id="rId15"/>
    <p:sldId id="370" r:id="rId16"/>
    <p:sldId id="373" r:id="rId17"/>
    <p:sldId id="374" r:id="rId18"/>
    <p:sldId id="375" r:id="rId19"/>
    <p:sldId id="383" r:id="rId20"/>
    <p:sldId id="265" r:id="rId21"/>
    <p:sldId id="376" r:id="rId22"/>
    <p:sldId id="377" r:id="rId23"/>
    <p:sldId id="378" r:id="rId24"/>
    <p:sldId id="380" r:id="rId25"/>
    <p:sldId id="271" r:id="rId26"/>
    <p:sldId id="272" r:id="rId27"/>
    <p:sldId id="275" r:id="rId28"/>
    <p:sldId id="276" r:id="rId29"/>
    <p:sldId id="382" r:id="rId30"/>
    <p:sldId id="384" r:id="rId31"/>
    <p:sldId id="390" r:id="rId32"/>
    <p:sldId id="389" r:id="rId33"/>
    <p:sldId id="388" r:id="rId34"/>
    <p:sldId id="264" r:id="rId35"/>
    <p:sldId id="3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3F99-024D-4ADB-9C7F-BF376F108AD9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8BEC-4E9A-4F9D-9D9F-308B5180D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0B81-CA88-493A-8209-D24E0C52D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525C-1F17-4306-927B-7BFD420EB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89F1-FEDD-4AC2-8B1F-0C9CB0ED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C024-DF12-4C3E-83AC-E1E628D9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7F7C-308D-4887-891E-0FC19EB3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8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F773-F626-4EAE-9A9B-8D8036A8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BC753-55E7-44B2-A9CC-BA6FED11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F1E7-EE57-4A03-AEB2-2D829A64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D80BA-48D5-495C-AD93-B74FEA9A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D7A0-B252-4FBF-AA58-B949230D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0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7DBF0-53A1-474E-8948-C7345254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E10EF-E0BA-4E97-96F2-7814B17A0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B065-6CAB-4625-AABB-4AA2B9A6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14C3D-DA58-4CA2-B9D0-6DF2CECE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C98F-C37A-4347-9DE5-60431DF9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9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7D78-1535-4423-8A93-016E8125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B86B-46FD-4223-B957-020EDD06E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0C74-BC75-4FC3-B0F0-613CB34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E162A-4BED-4610-82C7-89F819B2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6C77-CB8C-4898-873E-1F6A7B2D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E893-3CA8-4F11-A99F-F9D75C35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44AD4-F8B2-4089-9970-61CCCDE73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3C833-D628-4495-A572-1F1BA4BB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3092-1510-4E3E-A343-FA05B7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65FB-AF88-4419-AFC0-131E1D12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DEEF-492A-41B3-A3BE-3A606548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B2C2-927D-4A27-814A-620F0B26D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5FECF-43D3-451B-A759-DCFD96E33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87122-1487-49A6-AE51-9DC82AD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24BB7-F193-4819-9EAC-D1534BCB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6F64C-73B5-4CBC-B806-9EE3B97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1D4D-62CA-46FF-A9F6-F445CE26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26973-E487-49DD-B219-2D4D6B77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524C8-FDBA-4E73-ACE2-64A91411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4BBA7-A8AA-4D51-B188-8F546F2FC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87556-4541-4BEE-9116-9CE582F45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6FABD-9B17-41BD-A773-36D57308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8A00-52F5-4780-84AE-B878CD9E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B6FCA-E106-4134-AE2B-A39FDFE2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4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293-4296-4DA5-B29D-B2C8636A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6197F-24EA-4A29-98FA-473582B9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D5613-D4B6-40DA-B340-9170E4AD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DB508-A158-4367-9F02-78388CB0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5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EBBCE-2FFF-43AF-88EE-DC497BE7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E396C-EE20-4C25-8E06-3FEAE54B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AF12B-E540-4EB3-88E6-3BFD5316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15E3-C5CE-4222-802D-574773B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D854-381D-46CD-9FC6-E8A828862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15F3A-43CD-47F3-B34C-6D3969B7B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13C8A-7D24-4F42-B380-3FE94DB7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0910C-FDFF-4B06-9DAE-8A81A9D1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A1DA1-312F-4514-8376-D1987DE7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7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F6C3-5E76-44E4-8A1B-7F80FAE6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C7862-EEDD-4118-965E-4BF3DFCFB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B5288-1668-44F1-A789-58D3BBD2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66971-88C8-4A5D-93B8-8927CAD3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6A569-E871-4938-8D63-88AF34F3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D31A-A077-4BB9-8D66-1EF962FD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C0965-D5A5-4A4F-8304-549A1E20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A0B2-5B4A-4E7E-B6A7-527E0CFF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73B27-5A52-4C4F-8645-8805FE3A3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0A01-861F-45BB-A0C9-36C1D2BAE58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0068-E9FE-4BB0-A0E5-9C57432C3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61C73-E7B6-4B96-BB73-56B88BE3F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FE53-DA24-4556-B711-6438C3764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culator.net/big-number-calculator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watson1089@gmail.com" TargetMode="External"/><Relationship Id="rId2" Type="http://schemas.openxmlformats.org/officeDocument/2006/relationships/hyperlink" Target="http://www.pmtheta.com/publication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2939-37F9-4FD0-328E-67F2B672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DF9C-4CA6-0C7E-3D34-F9EAA409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Say hello to the people nearby – do they have favourite numbers?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are online: Open Big Number Calculator: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https://www.calculator.net/big-number-calculator.html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4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C72D6-20D2-42A3-8C86-2F503E2B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99" y="1023457"/>
            <a:ext cx="1068252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115050" y="3702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702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05314" y="3071813"/>
            <a:ext cx="626268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600"/>
          </a:p>
          <a:p>
            <a:pPr eaLnBrk="1" hangingPunct="1">
              <a:buFontTx/>
              <a:buNone/>
            </a:pPr>
            <a:endParaRPr lang="en-US" sz="260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452813" y="2357438"/>
            <a:ext cx="5072062" cy="576262"/>
          </a:xfrm>
          <a:prstGeom prst="rect">
            <a:avLst/>
          </a:prstGeom>
          <a:solidFill>
            <a:srgbClr val="AA6B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45281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829050" y="3484179"/>
            <a:ext cx="4572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b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b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      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endParaRPr lang="en-GB" sz="2800" b="1" u="sng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c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b       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u="sng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45293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45306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5318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7453313" y="1785938"/>
            <a:ext cx="10715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5E28D-1788-466F-BCBD-B853BBE5240B}"/>
              </a:ext>
            </a:extLst>
          </p:cNvPr>
          <p:cNvSpPr txBox="1"/>
          <p:nvPr/>
        </p:nvSpPr>
        <p:spPr>
          <a:xfrm>
            <a:off x="822960" y="436880"/>
            <a:ext cx="5072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Rates, ratios, measures, cabbages etc.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3C7B-A263-C11B-75DE-1740B4EC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Converging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8AAC-FD03-AF9B-BF92-FAFD11A39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2/3 = 2 x 0.3333….. = 2 x (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4D10C-4DD5-8851-2649-6FC51DC1B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3507" b="10676"/>
          <a:stretch/>
        </p:blipFill>
        <p:spPr>
          <a:xfrm>
            <a:off x="4604154" y="1724642"/>
            <a:ext cx="1843345" cy="663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EE28E-087C-0A82-0C2A-CD585C0057F1}"/>
              </a:ext>
            </a:extLst>
          </p:cNvPr>
          <p:cNvSpPr txBox="1"/>
          <p:nvPr/>
        </p:nvSpPr>
        <p:spPr>
          <a:xfrm>
            <a:off x="6242343" y="1825625"/>
            <a:ext cx="122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)   + …</a:t>
            </a:r>
          </a:p>
        </p:txBody>
      </p:sp>
    </p:spTree>
    <p:extLst>
      <p:ext uri="{BB962C8B-B14F-4D97-AF65-F5344CB8AC3E}">
        <p14:creationId xmlns:p14="http://schemas.microsoft.com/office/powerpoint/2010/main" val="41495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Use long division!!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br>
              <a:rPr lang="en-GB" b="1" dirty="0"/>
            </a:b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64A42-FF51-6E5C-D369-FC3BE671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2"/>
          <a:stretch/>
        </p:blipFill>
        <p:spPr>
          <a:xfrm>
            <a:off x="1131503" y="1690688"/>
            <a:ext cx="1138731" cy="2120900"/>
          </a:xfrm>
          <a:prstGeom prst="rect">
            <a:avLst/>
          </a:prstGeom>
        </p:spPr>
      </p:pic>
      <p:pic>
        <p:nvPicPr>
          <p:cNvPr id="7" name="Picture 6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B7C1AB4-D53A-E700-D8F9-69D645A1B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16474"/>
          <a:stretch/>
        </p:blipFill>
        <p:spPr>
          <a:xfrm rot="5400000">
            <a:off x="4846034" y="1209020"/>
            <a:ext cx="5363016" cy="41998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37375316-1E31-53A1-72A2-4E87E17BF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40991" r="59687"/>
          <a:stretch/>
        </p:blipFill>
        <p:spPr>
          <a:xfrm rot="5400000">
            <a:off x="522434" y="569601"/>
            <a:ext cx="3524143" cy="3639832"/>
          </a:xfrm>
          <a:prstGeom prst="rect">
            <a:avLst/>
          </a:prstGeom>
        </p:spPr>
      </p:pic>
      <p:pic>
        <p:nvPicPr>
          <p:cNvPr id="5" name="Picture 4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E2BD8C61-E3E7-0D91-737E-47C78B2F9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22021" r="44744" b="3630"/>
          <a:stretch/>
        </p:blipFill>
        <p:spPr>
          <a:xfrm rot="5400000">
            <a:off x="133125" y="275067"/>
            <a:ext cx="4535763" cy="4406596"/>
          </a:xfrm>
          <a:prstGeom prst="rect">
            <a:avLst/>
          </a:prstGeom>
        </p:spPr>
      </p:pic>
      <p:pic>
        <p:nvPicPr>
          <p:cNvPr id="7" name="Picture 6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B545B730-662D-E39C-9479-3AA5E8CC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8666" r="28536"/>
          <a:stretch/>
        </p:blipFill>
        <p:spPr>
          <a:xfrm rot="5400000">
            <a:off x="-290679" y="698869"/>
            <a:ext cx="6330517" cy="5353744"/>
          </a:xfrm>
          <a:prstGeom prst="rect">
            <a:avLst/>
          </a:prstGeom>
        </p:spPr>
      </p:pic>
      <p:pic>
        <p:nvPicPr>
          <p:cNvPr id="8" name="Picture 7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3E3322F6-7C4A-CEAF-F852-3E63E9687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16474"/>
          <a:stretch/>
        </p:blipFill>
        <p:spPr>
          <a:xfrm rot="5400000">
            <a:off x="-131735" y="806806"/>
            <a:ext cx="6647518" cy="5454871"/>
          </a:xfrm>
          <a:prstGeom prst="rect">
            <a:avLst/>
          </a:prstGeom>
        </p:spPr>
      </p:pic>
      <p:pic>
        <p:nvPicPr>
          <p:cNvPr id="9" name="Picture 8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F11BFA0-84E0-C814-4297-1B7F9A8C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84232" b="31464"/>
          <a:stretch/>
        </p:blipFill>
        <p:spPr>
          <a:xfrm rot="5400000">
            <a:off x="8090585" y="-457800"/>
            <a:ext cx="1352383" cy="56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5720" y="1916832"/>
            <a:ext cx="3960440" cy="3672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5555940" y="1916832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19936" y="1916832"/>
            <a:ext cx="2016224" cy="3672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519936" y="3789040"/>
            <a:ext cx="2016224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6528048" y="3789040"/>
            <a:ext cx="0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28048" y="3789040"/>
            <a:ext cx="1008112" cy="1800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28048" y="4653136"/>
            <a:ext cx="100811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960096" y="4653136"/>
            <a:ext cx="576064" cy="936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960096" y="5085184"/>
            <a:ext cx="57606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248128" y="5085184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575720" y="3789040"/>
            <a:ext cx="1944216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519936" y="4653136"/>
            <a:ext cx="1008112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456040" y="5085184"/>
            <a:ext cx="504056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248128" y="5373216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392144" y="5373216"/>
            <a:ext cx="144016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960095" y="5373216"/>
            <a:ext cx="288031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F1F0A08-B947-2CB8-6118-DC87C7F8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84232" b="31464"/>
          <a:stretch/>
        </p:blipFill>
        <p:spPr>
          <a:xfrm rot="5400000">
            <a:off x="2899528" y="-1866590"/>
            <a:ext cx="1352383" cy="569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BDC7-B457-82AB-ED5B-7729B82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1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mapping from a number to its first significant digit a function?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203A-033A-09B4-039A-1315D61A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3032475"/>
            <a:ext cx="10515600" cy="3496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0.9999999999 ……………………</a:t>
            </a:r>
          </a:p>
          <a:p>
            <a:pPr marL="0" indent="0">
              <a:buNone/>
            </a:pPr>
            <a:r>
              <a:rPr lang="en-GB" dirty="0"/>
              <a:t>3.9999999999999 ……………………..</a:t>
            </a:r>
          </a:p>
          <a:p>
            <a:pPr marL="0" indent="0">
              <a:buNone/>
            </a:pPr>
            <a:r>
              <a:rPr lang="en-GB" dirty="0"/>
              <a:t>0.0299999999…………..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A39E3D-BC55-4D0A-E666-76092A72BC6F}"/>
              </a:ext>
            </a:extLst>
          </p:cNvPr>
          <p:cNvSpPr/>
          <p:nvPr/>
        </p:nvSpPr>
        <p:spPr>
          <a:xfrm>
            <a:off x="1367406" y="2226716"/>
            <a:ext cx="880844" cy="701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77ECD1-7D75-26FA-7A50-2A76490B0148}"/>
              </a:ext>
            </a:extLst>
          </p:cNvPr>
          <p:cNvSpPr/>
          <p:nvPr/>
        </p:nvSpPr>
        <p:spPr>
          <a:xfrm>
            <a:off x="4883791" y="2223359"/>
            <a:ext cx="880844" cy="701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D31DE-71D9-6610-8BBB-C5E1983B570C}"/>
              </a:ext>
            </a:extLst>
          </p:cNvPr>
          <p:cNvSpPr/>
          <p:nvPr/>
        </p:nvSpPr>
        <p:spPr>
          <a:xfrm>
            <a:off x="2684477" y="2279074"/>
            <a:ext cx="1610686" cy="648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EAA6196-A47E-1ECE-9E36-DFEA721FA851}"/>
              </a:ext>
            </a:extLst>
          </p:cNvPr>
          <p:cNvSpPr/>
          <p:nvPr/>
        </p:nvSpPr>
        <p:spPr>
          <a:xfrm>
            <a:off x="2248250" y="2546479"/>
            <a:ext cx="43622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F820B2-5C9E-B1B6-8276-85DC66858419}"/>
              </a:ext>
            </a:extLst>
          </p:cNvPr>
          <p:cNvSpPr/>
          <p:nvPr/>
        </p:nvSpPr>
        <p:spPr>
          <a:xfrm>
            <a:off x="4360876" y="2531517"/>
            <a:ext cx="43622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EF7FB-4F96-13AB-A2CA-A8F8DC7C548C}"/>
              </a:ext>
            </a:extLst>
          </p:cNvPr>
          <p:cNvSpPr txBox="1"/>
          <p:nvPr/>
        </p:nvSpPr>
        <p:spPr>
          <a:xfrm>
            <a:off x="3020736" y="2330588"/>
            <a:ext cx="109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99BA9-202D-91B9-2C30-E880F73DCABD}"/>
              </a:ext>
            </a:extLst>
          </p:cNvPr>
          <p:cNvSpPr txBox="1"/>
          <p:nvPr/>
        </p:nvSpPr>
        <p:spPr>
          <a:xfrm>
            <a:off x="1621522" y="2269907"/>
            <a:ext cx="34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51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BDC7-B457-82AB-ED5B-7729B82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1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ignificant digit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203A-033A-09B4-039A-1315D61A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717"/>
            <a:ext cx="10515600" cy="39502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first non-zero digit from the left?</a:t>
            </a:r>
          </a:p>
          <a:p>
            <a:pPr marL="0" indent="0">
              <a:buNone/>
            </a:pPr>
            <a:r>
              <a:rPr lang="en-GB" dirty="0"/>
              <a:t>Rounded to non-zero from the left?</a:t>
            </a:r>
          </a:p>
          <a:p>
            <a:pPr marL="0" indent="0">
              <a:buNone/>
            </a:pPr>
            <a:r>
              <a:rPr lang="en-GB" dirty="0"/>
              <a:t>The first digit from the left that is known with certainty?</a:t>
            </a:r>
          </a:p>
          <a:p>
            <a:pPr marL="0" indent="0">
              <a:buNone/>
            </a:pPr>
            <a:r>
              <a:rPr lang="en-GB" dirty="0"/>
              <a:t>Dependent on the measuring device and hence possible accuracy and certainty?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94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ED91E4-AD9D-F5D4-C27B-918C7C779651}"/>
              </a:ext>
            </a:extLst>
          </p:cNvPr>
          <p:cNvSpPr txBox="1"/>
          <p:nvPr/>
        </p:nvSpPr>
        <p:spPr>
          <a:xfrm>
            <a:off x="399393" y="363915"/>
            <a:ext cx="112881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From Wikipedia:</a:t>
            </a:r>
          </a:p>
          <a:p>
            <a:endParaRPr lang="en-US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…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if a length measurement gives 114.8 mm while the smallest interval between marks on the ruler used in the measurement is 1 mm, then the first three digits (1, 1, and 4, showing 114 mm) are certain and so they are significant figures. Digits which are uncertain but </a:t>
            </a:r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reliable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also considered significant figures. In this example, the last digit (8, which adds 0.8 mm) is also considered a significant figure even though there is uncertainty in it.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07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BDC7-B457-82AB-ED5B-7729B82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1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mapping from a number to its first significant digit a function?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203A-033A-09B4-039A-1315D61A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137"/>
            <a:ext cx="10515600" cy="34968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0.9999999999 ……………………</a:t>
            </a:r>
          </a:p>
          <a:p>
            <a:pPr marL="0" indent="0">
              <a:buNone/>
            </a:pPr>
            <a:r>
              <a:rPr lang="en-GB" dirty="0"/>
              <a:t>3.9999999999999 ……………………..</a:t>
            </a:r>
          </a:p>
          <a:p>
            <a:pPr marL="0" indent="0">
              <a:buNone/>
            </a:pPr>
            <a:r>
              <a:rPr lang="en-GB" dirty="0"/>
              <a:t>0.0299999999…………..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1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2B74-C09C-4315-B0F4-7D34031B0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21593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Joint Conference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Number: a helter-skelter ride through some shifts of meaning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9A7E8-CAFC-489B-AB16-08AC0AD35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888" y="5007287"/>
            <a:ext cx="9144000" cy="1655762"/>
          </a:xfrm>
        </p:spPr>
        <p:txBody>
          <a:bodyPr/>
          <a:lstStyle/>
          <a:p>
            <a:r>
              <a:rPr lang="en-GB" sz="3600" baseline="30000" dirty="0"/>
              <a:t>March 2023</a:t>
            </a:r>
          </a:p>
          <a:p>
            <a:r>
              <a:rPr lang="en-GB" sz="3600" baseline="30000" dirty="0"/>
              <a:t>Anne Watson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7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0B9C00-4B8A-4BF0-9F03-BF87F324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36" y="329509"/>
            <a:ext cx="109955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Does every addition of two real numbers have a unique answer?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5" descr="A picture containing text, indoor, close, decorated&#10;&#10;Description automatically generated">
            <a:extLst>
              <a:ext uri="{FF2B5EF4-FFF2-40B4-BE49-F238E27FC236}">
                <a16:creationId xmlns:a16="http://schemas.microsoft.com/office/drawing/2014/main" id="{4EBF5515-8A80-4ADE-9B28-C8DB6CE0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6" y="1237449"/>
            <a:ext cx="10611185" cy="19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76FCA-105E-2FBE-4D1E-8C523C3E357B}"/>
              </a:ext>
            </a:extLst>
          </p:cNvPr>
          <p:cNvSpPr txBox="1"/>
          <p:nvPr/>
        </p:nvSpPr>
        <p:spPr>
          <a:xfrm>
            <a:off x="559757" y="3518537"/>
            <a:ext cx="10699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the next 200 places are nines?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A88D7-9FEE-7FD1-AA29-7C051E3BE95D}"/>
              </a:ext>
            </a:extLst>
          </p:cNvPr>
          <p:cNvSpPr txBox="1"/>
          <p:nvPr/>
        </p:nvSpPr>
        <p:spPr>
          <a:xfrm>
            <a:off x="559756" y="5012019"/>
            <a:ext cx="10611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oes every addition of two terminating numbers have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unique answer?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CED3D-728C-281A-FC81-09A15CF2F64E}"/>
              </a:ext>
            </a:extLst>
          </p:cNvPr>
          <p:cNvSpPr txBox="1"/>
          <p:nvPr/>
        </p:nvSpPr>
        <p:spPr>
          <a:xfrm>
            <a:off x="1153630" y="4103312"/>
            <a:ext cx="8324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cs typeface="Times New Roman" panose="02020603050405020304" pitchFamily="18" charset="0"/>
              </a:rPr>
              <a:t>… and the following 200 digits are not 9?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89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5A9AD8-FD87-8B31-771E-B0107A5D1720}"/>
              </a:ext>
            </a:extLst>
          </p:cNvPr>
          <p:cNvSpPr txBox="1"/>
          <p:nvPr/>
        </p:nvSpPr>
        <p:spPr>
          <a:xfrm>
            <a:off x="1268835" y="1048030"/>
            <a:ext cx="754799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Computer science: </a:t>
            </a:r>
          </a:p>
          <a:p>
            <a:r>
              <a:rPr lang="en-GB" sz="2000" dirty="0"/>
              <a:t>Problems with defining ‘number’ by using Dedekind cut</a:t>
            </a:r>
          </a:p>
          <a:p>
            <a:r>
              <a:rPr lang="en-GB" sz="2000" dirty="0" err="1"/>
              <a:t>N.J.Wildberger</a:t>
            </a:r>
            <a:r>
              <a:rPr lang="en-GB" sz="2000" dirty="0"/>
              <a:t> (health warning)</a:t>
            </a:r>
          </a:p>
          <a:p>
            <a:endParaRPr lang="en-GB" sz="2000" dirty="0"/>
          </a:p>
          <a:p>
            <a:r>
              <a:rPr lang="en-GB" sz="2000" dirty="0"/>
              <a:t>https://www.youtube.com/watch?v=4DNlEq0ZrTo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Infinitesimals: </a:t>
            </a:r>
          </a:p>
          <a:p>
            <a:endParaRPr lang="en-GB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Katz, M. G., &amp; Sherry, D. (2013). Leibniz’s infinitesimals: Their fictionality, their modern implementations, and their foes from Berkeley to Russell and beyond.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Erkenntnis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78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571-625.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906-0305-1727-466D-094A2A18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Nineteenths (thanks to an unremembered ATM conference presenter for this)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9063-4849-350F-EE5E-6FE2D6222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https://www.calculator.net/big-number-calculator.html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Open Big Calculator and select the number of digits you might need to convert 1/19 to its decimal format.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Post your guessed ‘number of digits’ in the chat.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Calculate 1/19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Carefully observe the digits of the repeated string from </a:t>
            </a:r>
            <a:r>
              <a:rPr lang="en-GB" b="1" dirty="0"/>
              <a:t>right to left</a:t>
            </a:r>
          </a:p>
        </p:txBody>
      </p:sp>
    </p:spTree>
    <p:extLst>
      <p:ext uri="{BB962C8B-B14F-4D97-AF65-F5344CB8AC3E}">
        <p14:creationId xmlns:p14="http://schemas.microsoft.com/office/powerpoint/2010/main" val="3562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E69BD4-A1AF-2069-59A3-9C08E7F66EC7}"/>
              </a:ext>
            </a:extLst>
          </p:cNvPr>
          <p:cNvSpPr txBox="1"/>
          <p:nvPr/>
        </p:nvSpPr>
        <p:spPr>
          <a:xfrm>
            <a:off x="1229711" y="87162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0.052631578947368421 …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6436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8E311-52EB-F6C5-F312-C2DE17EA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28" y="1384182"/>
            <a:ext cx="7514191" cy="39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F208-295C-4EFA-B46B-2DBD1F08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series/progressions (the R number!)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16E1-2658-4CE5-B6E4-AE05A6E6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 + 3 + 9 + 27 + ……</a:t>
            </a:r>
          </a:p>
          <a:p>
            <a:pPr marL="0" indent="0">
              <a:buNone/>
            </a:pPr>
            <a:r>
              <a:rPr lang="en-GB" dirty="0"/>
              <a:t>1 + 3 + 3</a:t>
            </a:r>
            <a:r>
              <a:rPr lang="en-GB" baseline="30000" dirty="0"/>
              <a:t>2 </a:t>
            </a:r>
            <a:r>
              <a:rPr lang="en-GB" dirty="0"/>
              <a:t>+ 3</a:t>
            </a:r>
            <a:r>
              <a:rPr lang="en-GB" baseline="30000" dirty="0"/>
              <a:t>3</a:t>
            </a:r>
            <a:r>
              <a:rPr lang="en-GB" dirty="0"/>
              <a:t> + 3</a:t>
            </a:r>
            <a:r>
              <a:rPr lang="en-GB" baseline="30000" dirty="0"/>
              <a:t>4 </a:t>
            </a:r>
            <a:r>
              <a:rPr lang="en-GB" dirty="0"/>
              <a:t>…..</a:t>
            </a:r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2 + 6 + 18 + 54 + …</a:t>
            </a:r>
          </a:p>
          <a:p>
            <a:pPr marL="0" indent="0">
              <a:buNone/>
            </a:pPr>
            <a:r>
              <a:rPr lang="en-GB" dirty="0"/>
              <a:t>2x1 + 2x3 + 2x3</a:t>
            </a:r>
            <a:r>
              <a:rPr lang="en-GB" baseline="30000" dirty="0"/>
              <a:t>2 </a:t>
            </a:r>
            <a:r>
              <a:rPr lang="en-GB" dirty="0"/>
              <a:t>+ 2x3</a:t>
            </a:r>
            <a:r>
              <a:rPr lang="en-GB" baseline="30000" dirty="0"/>
              <a:t>3</a:t>
            </a:r>
            <a:r>
              <a:rPr lang="en-GB" dirty="0"/>
              <a:t> + 2x3</a:t>
            </a:r>
            <a:r>
              <a:rPr lang="en-GB" baseline="30000" dirty="0"/>
              <a:t>4 </a:t>
            </a:r>
            <a:r>
              <a:rPr lang="en-GB" dirty="0"/>
              <a:t>…..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a </a:t>
            </a:r>
            <a:r>
              <a:rPr lang="en-GB" dirty="0"/>
              <a:t>+</a:t>
            </a:r>
            <a:r>
              <a:rPr lang="en-GB" i="1" dirty="0"/>
              <a:t> </a:t>
            </a:r>
            <a:r>
              <a:rPr lang="en-GB" i="1" dirty="0" err="1"/>
              <a:t>ar</a:t>
            </a:r>
            <a:r>
              <a:rPr lang="en-GB" dirty="0"/>
              <a:t> + </a:t>
            </a:r>
            <a:r>
              <a:rPr lang="en-GB" i="1" dirty="0"/>
              <a:t>ar</a:t>
            </a:r>
            <a:r>
              <a:rPr lang="en-GB" i="1" baseline="30000" dirty="0"/>
              <a:t>2 </a:t>
            </a:r>
            <a:r>
              <a:rPr lang="en-GB" dirty="0"/>
              <a:t>+</a:t>
            </a:r>
            <a:r>
              <a:rPr lang="en-GB" i="1" dirty="0"/>
              <a:t> ar</a:t>
            </a:r>
            <a:r>
              <a:rPr lang="en-GB" i="1" baseline="30000" dirty="0"/>
              <a:t>3</a:t>
            </a:r>
            <a:r>
              <a:rPr lang="en-GB" i="1" dirty="0"/>
              <a:t> </a:t>
            </a:r>
            <a:r>
              <a:rPr lang="en-GB" dirty="0"/>
              <a:t>+</a:t>
            </a:r>
            <a:r>
              <a:rPr lang="en-GB" i="1" dirty="0"/>
              <a:t> ar</a:t>
            </a:r>
            <a:r>
              <a:rPr lang="en-GB" i="1" baseline="30000" dirty="0"/>
              <a:t>4 </a:t>
            </a:r>
            <a:r>
              <a:rPr lang="en-GB" dirty="0"/>
              <a:t>…..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C76B-2692-456A-9726-8EBE1C9E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BFDA8-5040-4AB7-89BE-099CA5C60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1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</a:t>
                </a:r>
                <a:r>
                  <a:rPr lang="en-GB" baseline="30000" dirty="0"/>
                  <a:t>2 </a:t>
                </a:r>
                <a:r>
                  <a:rPr lang="en-GB" dirty="0"/>
                  <a:t>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 </a:t>
                </a:r>
                <a:r>
                  <a:rPr lang="en-GB" baseline="30000" dirty="0"/>
                  <a:t>3</a:t>
                </a:r>
                <a:r>
                  <a:rPr lang="en-GB" dirty="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 </a:t>
                </a:r>
                <a:r>
                  <a:rPr lang="en-GB" baseline="30000" dirty="0"/>
                  <a:t>4 </a:t>
                </a:r>
                <a:r>
                  <a:rPr lang="en-GB" dirty="0"/>
                  <a:t>…..  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…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…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i="1" dirty="0"/>
                  <a:t>a</a:t>
                </a:r>
                <a:r>
                  <a:rPr lang="en-GB" dirty="0"/>
                  <a:t> + </a:t>
                </a:r>
                <a:r>
                  <a:rPr lang="en-GB" i="1" dirty="0" err="1"/>
                  <a:t>ar</a:t>
                </a:r>
                <a:r>
                  <a:rPr lang="en-GB" i="1" dirty="0"/>
                  <a:t> </a:t>
                </a:r>
                <a:r>
                  <a:rPr lang="en-GB" dirty="0"/>
                  <a:t>+</a:t>
                </a:r>
                <a:r>
                  <a:rPr lang="en-GB" i="1" dirty="0"/>
                  <a:t> ar</a:t>
                </a:r>
                <a:r>
                  <a:rPr lang="en-GB" i="1" baseline="30000" dirty="0"/>
                  <a:t>2 </a:t>
                </a:r>
                <a:r>
                  <a:rPr lang="en-GB" dirty="0"/>
                  <a:t>+</a:t>
                </a:r>
                <a:r>
                  <a:rPr lang="en-GB" i="1" dirty="0"/>
                  <a:t> ar</a:t>
                </a:r>
                <a:r>
                  <a:rPr lang="en-GB" i="1" baseline="30000" dirty="0"/>
                  <a:t>3</a:t>
                </a:r>
                <a:r>
                  <a:rPr lang="en-GB" i="1" dirty="0"/>
                  <a:t> </a:t>
                </a:r>
                <a:r>
                  <a:rPr lang="en-GB" dirty="0"/>
                  <a:t>+</a:t>
                </a:r>
                <a:r>
                  <a:rPr lang="en-GB" i="1" dirty="0"/>
                  <a:t> ar</a:t>
                </a:r>
                <a:r>
                  <a:rPr lang="en-GB" i="1" baseline="30000" dirty="0"/>
                  <a:t>4 </a:t>
                </a:r>
                <a:r>
                  <a:rPr lang="en-GB" dirty="0"/>
                  <a:t>…..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BFDA8-5040-4AB7-89BE-099CA5C60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9A95DF-E55B-D36C-8029-1071509F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4" y="3019424"/>
            <a:ext cx="2609399" cy="16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6CD4-40AC-4275-9B4C-A3600054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40329-A86D-42B1-BF92-D110DD2B2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20 −1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40329-A86D-42B1-BF92-D110DD2B2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AD85B7-EFAC-474E-A3CD-9AC1D1380366}"/>
              </a:ext>
            </a:extLst>
          </p:cNvPr>
          <p:cNvSpPr txBox="1"/>
          <p:nvPr/>
        </p:nvSpPr>
        <p:spPr>
          <a:xfrm>
            <a:off x="6776720" y="5445760"/>
            <a:ext cx="311912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57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1FA2EB7-A49B-43DD-BAED-54570B14898A}"/>
                  </a:ext>
                </a:extLst>
              </p:cNvPr>
              <p:cNvSpPr/>
              <p:nvPr/>
            </p:nvSpPr>
            <p:spPr>
              <a:xfrm>
                <a:off x="1791726" y="1131054"/>
                <a:ext cx="6994222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600" i="1" dirty="0"/>
                  <a:t> </a:t>
                </a:r>
                <a:r>
                  <a:rPr lang="en-GB" sz="36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600" dirty="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i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i="1" dirty="0"/>
                  <a:t>)</a:t>
                </a:r>
                <a:r>
                  <a:rPr lang="en-GB" sz="3600" i="1" baseline="30000" dirty="0"/>
                  <a:t>2 </a:t>
                </a:r>
                <a:r>
                  <a:rPr lang="en-GB" sz="3600" dirty="0"/>
                  <a:t>+</a:t>
                </a:r>
                <a:r>
                  <a:rPr lang="en-GB" sz="36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GB" sz="3600" i="1" baseline="30000" dirty="0"/>
                  <a:t>3</a:t>
                </a:r>
                <a:r>
                  <a:rPr lang="en-GB" sz="3600" i="1" dirty="0"/>
                  <a:t> </a:t>
                </a:r>
                <a:r>
                  <a:rPr lang="en-GB" sz="3600" dirty="0"/>
                  <a:t>+</a:t>
                </a:r>
                <a:r>
                  <a:rPr lang="en-GB" sz="3600" i="1" dirty="0"/>
                  <a:t> </a:t>
                </a:r>
                <a:r>
                  <a:rPr lang="en-GB" sz="3600" i="1" baseline="30000" dirty="0"/>
                  <a:t> </a:t>
                </a:r>
                <a:r>
                  <a:rPr lang="en-GB" sz="3600" dirty="0"/>
                  <a:t>…..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1FA2EB7-A49B-43DD-BAED-54570B14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26" y="1131054"/>
                <a:ext cx="6994222" cy="878126"/>
              </a:xfrm>
              <a:prstGeom prst="rect">
                <a:avLst/>
              </a:prstGeom>
              <a:blipFill>
                <a:blip r:embed="rId2"/>
                <a:stretch>
                  <a:fillRect r="-1831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9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3DE22-661D-523A-97A3-E91D8C1B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5" y="1317072"/>
            <a:ext cx="9368274" cy="39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B847D-B490-48FE-B778-64B1CB30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59" y="635875"/>
            <a:ext cx="7276245" cy="5661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954B3-9DB7-424F-85DC-A7D37FA0CD6A}"/>
              </a:ext>
            </a:extLst>
          </p:cNvPr>
          <p:cNvSpPr/>
          <p:nvPr/>
        </p:nvSpPr>
        <p:spPr>
          <a:xfrm>
            <a:off x="7552888" y="1406505"/>
            <a:ext cx="1895912" cy="497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80D62-7744-4289-BFD8-6BB4BD37AB52}"/>
              </a:ext>
            </a:extLst>
          </p:cNvPr>
          <p:cNvSpPr/>
          <p:nvPr/>
        </p:nvSpPr>
        <p:spPr>
          <a:xfrm>
            <a:off x="2478079" y="3065764"/>
            <a:ext cx="2694266" cy="323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96F0D-E25F-718F-DC8D-EC05B1F3E04A}"/>
              </a:ext>
            </a:extLst>
          </p:cNvPr>
          <p:cNvSpPr/>
          <p:nvPr/>
        </p:nvSpPr>
        <p:spPr>
          <a:xfrm>
            <a:off x="2396359" y="1492469"/>
            <a:ext cx="2165131" cy="2165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736F7-9D69-5EF4-3D10-14B41C1D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29" y="1406505"/>
            <a:ext cx="3686175" cy="221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71ABD-5215-B99B-5DE7-96C99CA5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775" y="4110193"/>
            <a:ext cx="3300561" cy="2262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CCC40-7086-473D-A091-D1897A250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100" y="3889041"/>
            <a:ext cx="3029781" cy="1942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3B7BF4-526B-8BA8-7B96-35865DCE2899}"/>
              </a:ext>
            </a:extLst>
          </p:cNvPr>
          <p:cNvSpPr txBox="1"/>
          <p:nvPr/>
        </p:nvSpPr>
        <p:spPr>
          <a:xfrm rot="2091273">
            <a:off x="8976220" y="4110193"/>
            <a:ext cx="210634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9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1C983-BE59-F5D8-4D67-D7D18A28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2" y="754878"/>
            <a:ext cx="5353050" cy="242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D4410-4825-E88C-C2D0-761519197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92"/>
          <a:stretch/>
        </p:blipFill>
        <p:spPr>
          <a:xfrm>
            <a:off x="603133" y="3757219"/>
            <a:ext cx="5862419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B8A78-F5B1-5BB2-014B-8F7B1990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531" y="2110049"/>
            <a:ext cx="3009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5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62AC4-B3B1-4A1F-9B16-8798C52F1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69" b="6356"/>
          <a:stretch/>
        </p:blipFill>
        <p:spPr>
          <a:xfrm>
            <a:off x="961228" y="1169705"/>
            <a:ext cx="11860468" cy="4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7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1145-22B5-CAE9-25EA-7F93076B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020"/>
            <a:ext cx="10515600" cy="767389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There are numberlike objects wherever we usually make assumptions about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 behaviour changes: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BF979-1CCB-30A1-4125-895A589462FA}"/>
                  </a:ext>
                </a:extLst>
              </p:cNvPr>
              <p:cNvSpPr txBox="1"/>
              <p:nvPr/>
            </p:nvSpPr>
            <p:spPr>
              <a:xfrm>
                <a:off x="838200" y="1539685"/>
                <a:ext cx="10515599" cy="452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arenR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one focus of an ellipse ‘goes off to infinity’ we get a parabola</a:t>
                </a: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arenR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the denominator of a rational function approaches zero, the graph ‘shoots off to infinity’.</a:t>
                </a: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arenR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r&lt;1 the sum of a GP changes from </a:t>
                </a:r>
                <a:r>
                  <a:rPr lang="en-GB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a(1-r</a:t>
                </a:r>
                <a:r>
                  <a:rPr lang="en-GB" sz="2400" i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GB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)/(1-r) 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</a:t>
                </a:r>
                <a:r>
                  <a:rPr lang="en-GB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a/(1-r) 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n -&gt; 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∞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arenR"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 gradient of f(x)=x</a:t>
                </a:r>
                <a:r>
                  <a:rPr lang="en-GB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when x = 1 can be found by imagining the tangent of the limit of a sequence of triangles formed by chords at x=1: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f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(1) – </m:t>
                        </m:r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f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(0.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))</m:t>
                        </m:r>
                      </m:num>
                      <m:den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(1 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0.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GB" sz="2400" baseline="30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– </m:t>
                        </m:r>
                        <m:sSup>
                          <m:sSup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0.</m:t>
                            </m:r>
                            <m:acc>
                              <m:accPr>
                                <m:chr m:val="̇"/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9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(1 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0.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(1 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0.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)(1 + 0.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(1 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0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9</m:t>
                            </m:r>
                          </m:e>
                        </m:acc>
                        <m:r>
                          <a:rPr lang="en-GB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1 + 0.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9</m:t>
                        </m:r>
                      </m:e>
                    </m:acc>
                  </m:oMath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 we say the gradient is 2 when x =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v) When a learner insists there must be something between </a:t>
                </a:r>
                <a:r>
                  <a:rPr lang="en-GB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𝟗</m:t>
                        </m:r>
                      </m:e>
                    </m:acc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GB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1. </a:t>
                </a:r>
                <a:endParaRPr lang="en-GB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DBF979-1CCB-30A1-4125-895A5894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9685"/>
                <a:ext cx="10515599" cy="4527009"/>
              </a:xfrm>
              <a:prstGeom prst="rect">
                <a:avLst/>
              </a:prstGeom>
              <a:blipFill>
                <a:blip r:embed="rId2"/>
                <a:stretch>
                  <a:fillRect l="-928" t="-1213" r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3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4B2-28CF-94A5-7EDD-CB05993D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…. this all depends on some beliefs about real numbers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11C4-DD8A-E8F2-D82F-FEFDF3CD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18172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infinitesimals exist they are smaller than the smallest real number</a:t>
            </a:r>
          </a:p>
          <a:p>
            <a:pPr marL="0" indent="0">
              <a:buNone/>
            </a:pPr>
            <a:r>
              <a:rPr lang="en-GB" dirty="0"/>
              <a:t>If </a:t>
            </a:r>
            <a:r>
              <a:rPr lang="en-GB" dirty="0">
                <a:effectLst/>
                <a:ea typeface="Calibri" panose="020F0502020204030204" pitchFamily="34" charset="0"/>
              </a:rPr>
              <a:t>∂ is infinitesimal, then so are all its polynomials such as: 2∂; ∂</a:t>
            </a:r>
            <a:r>
              <a:rPr lang="en-GB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GB" dirty="0">
                <a:effectLst/>
                <a:ea typeface="Calibri" panose="020F0502020204030204" pitchFamily="34" charset="0"/>
              </a:rPr>
              <a:t>+ 3∂; ∂</a:t>
            </a:r>
            <a:r>
              <a:rPr lang="en-GB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GB" dirty="0">
                <a:effectLst/>
                <a:ea typeface="Calibri" panose="020F0502020204030204" pitchFamily="34" charset="0"/>
              </a:rPr>
              <a:t>- ∂</a:t>
            </a:r>
            <a:r>
              <a:rPr lang="en-GB" baseline="30000" dirty="0">
                <a:effectLst/>
                <a:ea typeface="Calibri" panose="020F0502020204030204" pitchFamily="34" charset="0"/>
              </a:rPr>
              <a:t>4 etc.</a:t>
            </a:r>
          </a:p>
          <a:p>
            <a:pPr marL="0" indent="0">
              <a:buNone/>
            </a:pPr>
            <a:r>
              <a:rPr lang="en-GB" sz="4000" baseline="30000" dirty="0"/>
              <a:t>so we cannot get to the infinitesimals from the reals</a:t>
            </a:r>
          </a:p>
          <a:p>
            <a:pPr marL="0" indent="0">
              <a:buNone/>
            </a:pPr>
            <a:r>
              <a:rPr lang="en-GB" sz="4000" baseline="30000" dirty="0"/>
              <a:t>we cannot get from the reals to the infinitesimals</a:t>
            </a:r>
          </a:p>
          <a:p>
            <a:pPr marL="0" indent="0">
              <a:buNone/>
            </a:pPr>
            <a:r>
              <a:rPr lang="en-GB" sz="4000" baseline="30000" dirty="0"/>
              <a:t>but we can have compound numbers such as: </a:t>
            </a:r>
            <a:r>
              <a:rPr lang="en-GB" sz="4000" dirty="0">
                <a:effectLst/>
                <a:ea typeface="Calibri" panose="020F0502020204030204" pitchFamily="34" charset="0"/>
              </a:rPr>
              <a:t>r ± k∂</a:t>
            </a:r>
          </a:p>
          <a:p>
            <a:pPr marL="0" indent="0">
              <a:buNone/>
            </a:pPr>
            <a:r>
              <a:rPr lang="en-GB" sz="4000" dirty="0">
                <a:ea typeface="Calibri" panose="020F0502020204030204" pitchFamily="34" charset="0"/>
              </a:rPr>
              <a:t>and what about </a:t>
            </a:r>
            <a:r>
              <a:rPr lang="en-GB" sz="4000" dirty="0">
                <a:effectLst/>
                <a:ea typeface="Calibri" panose="020F0502020204030204" pitchFamily="34" charset="0"/>
              </a:rPr>
              <a:t>99∂</a:t>
            </a:r>
            <a:r>
              <a:rPr lang="en-GB" sz="4000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GB" sz="4000" dirty="0">
                <a:effectLst/>
                <a:ea typeface="Calibri" panose="020F0502020204030204" pitchFamily="34" charset="0"/>
              </a:rPr>
              <a:t>- 23∂</a:t>
            </a:r>
            <a:r>
              <a:rPr lang="en-GB" sz="4000" baseline="30000" dirty="0">
                <a:effectLst/>
                <a:ea typeface="Calibri" panose="020F0502020204030204" pitchFamily="34" charset="0"/>
              </a:rPr>
              <a:t>4 </a:t>
            </a:r>
            <a:r>
              <a:rPr lang="en-GB" sz="4000" dirty="0">
                <a:effectLst/>
                <a:ea typeface="Calibri" panose="020F0502020204030204" pitchFamily="34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8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C9F10-9538-4DE4-8BA7-5F16E12A3052}"/>
              </a:ext>
            </a:extLst>
          </p:cNvPr>
          <p:cNvSpPr txBox="1"/>
          <p:nvPr/>
        </p:nvSpPr>
        <p:spPr>
          <a:xfrm>
            <a:off x="612396" y="442437"/>
            <a:ext cx="11165747" cy="6960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that t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3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‘directed’ numbers: s,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r. 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xplore combinations using an invented operation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Ꚛ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binary, associative &amp; commutative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s.t.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any magnitudes a &amp; b: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Ꚛ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c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Ꚛ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GB" sz="3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Ꚛ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GB" sz="3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Ꚛ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GB" sz="3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this be a consistent system?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A232-8B38-6E0C-9762-7F857300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PPT &amp; </a:t>
            </a:r>
            <a:r>
              <a:rPr lang="en-GB" dirty="0"/>
              <a:t>c</a:t>
            </a:r>
            <a:r>
              <a:rPr lang="en-GB"/>
              <a:t>ommunication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77ED-134E-A9D6-EA59-7EAB2503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http://www.pmtheta.com/publications.html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annewatson1089@gmail.com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9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B847D-B490-48FE-B778-64B1CB30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37" y="561077"/>
            <a:ext cx="7276245" cy="5661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954B3-9DB7-424F-85DC-A7D37FA0CD6A}"/>
              </a:ext>
            </a:extLst>
          </p:cNvPr>
          <p:cNvSpPr/>
          <p:nvPr/>
        </p:nvSpPr>
        <p:spPr>
          <a:xfrm>
            <a:off x="7552888" y="1406505"/>
            <a:ext cx="1895912" cy="497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80D62-7744-4289-BFD8-6BB4BD37AB52}"/>
              </a:ext>
            </a:extLst>
          </p:cNvPr>
          <p:cNvSpPr/>
          <p:nvPr/>
        </p:nvSpPr>
        <p:spPr>
          <a:xfrm>
            <a:off x="2478079" y="3065764"/>
            <a:ext cx="2694266" cy="323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96F0D-E25F-718F-DC8D-EC05B1F3E04A}"/>
              </a:ext>
            </a:extLst>
          </p:cNvPr>
          <p:cNvSpPr/>
          <p:nvPr/>
        </p:nvSpPr>
        <p:spPr>
          <a:xfrm>
            <a:off x="2396359" y="1492469"/>
            <a:ext cx="2165131" cy="2165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8023C-6E3F-4F07-BCAD-3540A866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22" y="354940"/>
            <a:ext cx="6461920" cy="596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A7CF9B-2CBD-4B54-98AE-A97536CF9AE9}"/>
              </a:ext>
            </a:extLst>
          </p:cNvPr>
          <p:cNvSpPr/>
          <p:nvPr/>
        </p:nvSpPr>
        <p:spPr>
          <a:xfrm>
            <a:off x="3816991" y="3833769"/>
            <a:ext cx="5134062" cy="248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1C495-3769-49D9-87A5-E897B898E768}"/>
              </a:ext>
            </a:extLst>
          </p:cNvPr>
          <p:cNvSpPr/>
          <p:nvPr/>
        </p:nvSpPr>
        <p:spPr>
          <a:xfrm>
            <a:off x="2507729" y="2949983"/>
            <a:ext cx="1895912" cy="369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19060-48E0-2546-907D-691D71E2A59E}"/>
              </a:ext>
            </a:extLst>
          </p:cNvPr>
          <p:cNvSpPr/>
          <p:nvPr/>
        </p:nvSpPr>
        <p:spPr>
          <a:xfrm>
            <a:off x="6642538" y="1292772"/>
            <a:ext cx="2154621" cy="293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1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7CBD7-2C9E-41C1-BBD4-668CD121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6" y="278948"/>
            <a:ext cx="6904141" cy="60109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DA7EE8-441E-4B5D-9BF0-B60A71DE80D8}"/>
              </a:ext>
            </a:extLst>
          </p:cNvPr>
          <p:cNvSpPr/>
          <p:nvPr/>
        </p:nvSpPr>
        <p:spPr>
          <a:xfrm>
            <a:off x="7818540" y="4263690"/>
            <a:ext cx="1895912" cy="192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9CC7C-631C-090C-7C9E-B59439E85C81}"/>
              </a:ext>
            </a:extLst>
          </p:cNvPr>
          <p:cNvSpPr/>
          <p:nvPr/>
        </p:nvSpPr>
        <p:spPr>
          <a:xfrm>
            <a:off x="2270234" y="2911366"/>
            <a:ext cx="3279228" cy="2890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0FB53-4362-F1AD-A64F-B9BA11D0D7F3}"/>
              </a:ext>
            </a:extLst>
          </p:cNvPr>
          <p:cNvSpPr/>
          <p:nvPr/>
        </p:nvSpPr>
        <p:spPr>
          <a:xfrm>
            <a:off x="7692705" y="3794234"/>
            <a:ext cx="2397226" cy="945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7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95A5F-3416-4AD1-9D8F-749D0A52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47" y="306841"/>
            <a:ext cx="7094939" cy="6551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A50A97-A9CD-46D1-8177-0F18BCFA0CEB}"/>
              </a:ext>
            </a:extLst>
          </p:cNvPr>
          <p:cNvSpPr/>
          <p:nvPr/>
        </p:nvSpPr>
        <p:spPr>
          <a:xfrm>
            <a:off x="7052441" y="4834759"/>
            <a:ext cx="2280745" cy="156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4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62AC4-B3B1-4A1F-9B16-8798C52F1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9" b="6356"/>
          <a:stretch/>
        </p:blipFill>
        <p:spPr>
          <a:xfrm>
            <a:off x="46828" y="494950"/>
            <a:ext cx="11860468" cy="58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165BB-59A3-49E5-B341-2DD5609A6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3"/>
          <a:stretch/>
        </p:blipFill>
        <p:spPr>
          <a:xfrm>
            <a:off x="1677162" y="2296160"/>
            <a:ext cx="11484999" cy="6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951</Words>
  <Application>Microsoft Office PowerPoint</Application>
  <PresentationFormat>Widescreen</PresentationFormat>
  <Paragraphs>121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Equation</vt:lpstr>
      <vt:lpstr>Prepare</vt:lpstr>
      <vt:lpstr>Joint Conference   Number: a helter-skelter ride through some shifts of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Converging series</vt:lpstr>
      <vt:lpstr>Use long division!!</vt:lpstr>
      <vt:lpstr>PowerPoint Presentation</vt:lpstr>
      <vt:lpstr>PowerPoint Presentation</vt:lpstr>
      <vt:lpstr>Is the mapping from a number to its first significant digit a function?</vt:lpstr>
      <vt:lpstr>Significant digit ???</vt:lpstr>
      <vt:lpstr>PowerPoint Presentation</vt:lpstr>
      <vt:lpstr>Is the mapping from a number to its first significant digit a function?</vt:lpstr>
      <vt:lpstr>PowerPoint Presentation</vt:lpstr>
      <vt:lpstr>PowerPoint Presentation</vt:lpstr>
      <vt:lpstr>Nineteenths (thanks to an unremembered ATM conference presenter for this)</vt:lpstr>
      <vt:lpstr>PowerPoint Presentation</vt:lpstr>
      <vt:lpstr>PowerPoint Presentation</vt:lpstr>
      <vt:lpstr>Geometric series/progressions (the R number!)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numberlike objects wherever we usually make assumptions about sudden behaviour changes: </vt:lpstr>
      <vt:lpstr>…. this all depends on some beliefs about real numbers BUT</vt:lpstr>
      <vt:lpstr>PowerPoint Presentation</vt:lpstr>
      <vt:lpstr>PPT &amp;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ATM/MA  Anne Watson Number</dc:title>
  <dc:creator>Anne Watson</dc:creator>
  <cp:lastModifiedBy>Anne Watson</cp:lastModifiedBy>
  <cp:revision>6</cp:revision>
  <dcterms:created xsi:type="dcterms:W3CDTF">2022-04-27T15:36:46Z</dcterms:created>
  <dcterms:modified xsi:type="dcterms:W3CDTF">2023-04-02T06:32:45Z</dcterms:modified>
</cp:coreProperties>
</file>