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515" r:id="rId2"/>
    <p:sldId id="501" r:id="rId3"/>
    <p:sldId id="267" r:id="rId4"/>
    <p:sldId id="502" r:id="rId5"/>
    <p:sldId id="503" r:id="rId6"/>
    <p:sldId id="504" r:id="rId7"/>
    <p:sldId id="505" r:id="rId8"/>
    <p:sldId id="507" r:id="rId9"/>
    <p:sldId id="516" r:id="rId10"/>
    <p:sldId id="517" r:id="rId11"/>
    <p:sldId id="509" r:id="rId12"/>
    <p:sldId id="510" r:id="rId13"/>
    <p:sldId id="511" r:id="rId14"/>
    <p:sldId id="512" r:id="rId15"/>
    <p:sldId id="513" r:id="rId16"/>
    <p:sldId id="508" r:id="rId17"/>
    <p:sldId id="466" r:id="rId18"/>
    <p:sldId id="484" r:id="rId19"/>
    <p:sldId id="485" r:id="rId20"/>
    <p:sldId id="486" r:id="rId21"/>
    <p:sldId id="487" r:id="rId22"/>
    <p:sldId id="488" r:id="rId23"/>
    <p:sldId id="514" r:id="rId24"/>
    <p:sldId id="492" r:id="rId25"/>
    <p:sldId id="303" r:id="rId26"/>
    <p:sldId id="320" r:id="rId27"/>
    <p:sldId id="491" r:id="rId28"/>
    <p:sldId id="470" r:id="rId29"/>
    <p:sldId id="31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3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6D5F8-EE3F-4438-ABD3-73057C4AE2D4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A189D-39BF-4001-A781-09A2B6D2E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856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4A7D24-FA11-43D4-983B-FEC3EABD3934}" type="slidenum">
              <a:rPr lang="en-US"/>
              <a:pPr/>
              <a:t>10</a:t>
            </a:fld>
            <a:endParaRPr lang="en-US"/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1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905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A189D-39BF-4001-A781-09A2B6D2E7D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90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B10A-341A-460B-8D77-CC3E05F392C4}" type="datetimeFigureOut">
              <a:rPr lang="en-GB" smtClean="0"/>
              <a:pPr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224A-0D7B-4B86-B129-2448B8B8E0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B10A-341A-460B-8D77-CC3E05F392C4}" type="datetimeFigureOut">
              <a:rPr lang="en-GB" smtClean="0"/>
              <a:pPr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224A-0D7B-4B86-B129-2448B8B8E0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B10A-341A-460B-8D77-CC3E05F392C4}" type="datetimeFigureOut">
              <a:rPr lang="en-GB" smtClean="0"/>
              <a:pPr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224A-0D7B-4B86-B129-2448B8B8E0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B10A-341A-460B-8D77-CC3E05F392C4}" type="datetimeFigureOut">
              <a:rPr lang="en-GB" smtClean="0"/>
              <a:pPr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224A-0D7B-4B86-B129-2448B8B8E0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B10A-341A-460B-8D77-CC3E05F392C4}" type="datetimeFigureOut">
              <a:rPr lang="en-GB" smtClean="0"/>
              <a:pPr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224A-0D7B-4B86-B129-2448B8B8E0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B10A-341A-460B-8D77-CC3E05F392C4}" type="datetimeFigureOut">
              <a:rPr lang="en-GB" smtClean="0"/>
              <a:pPr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224A-0D7B-4B86-B129-2448B8B8E0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B10A-341A-460B-8D77-CC3E05F392C4}" type="datetimeFigureOut">
              <a:rPr lang="en-GB" smtClean="0"/>
              <a:pPr/>
              <a:t>27/01/2023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224A-0D7B-4B86-B129-2448B8B8E0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B10A-341A-460B-8D77-CC3E05F392C4}" type="datetimeFigureOut">
              <a:rPr lang="en-GB" smtClean="0"/>
              <a:pPr/>
              <a:t>27/01/2023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224A-0D7B-4B86-B129-2448B8B8E0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B10A-341A-460B-8D77-CC3E05F392C4}" type="datetimeFigureOut">
              <a:rPr lang="en-GB" smtClean="0"/>
              <a:pPr/>
              <a:t>27/01/2023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224A-0D7B-4B86-B129-2448B8B8E0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B10A-341A-460B-8D77-CC3E05F392C4}" type="datetimeFigureOut">
              <a:rPr lang="en-GB" smtClean="0"/>
              <a:pPr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224A-0D7B-4B86-B129-2448B8B8E0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B10A-341A-460B-8D77-CC3E05F392C4}" type="datetimeFigureOut">
              <a:rPr lang="en-GB" smtClean="0"/>
              <a:pPr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224A-0D7B-4B86-B129-2448B8B8E0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0B10A-341A-460B-8D77-CC3E05F392C4}" type="datetimeFigureOut">
              <a:rPr lang="en-GB" smtClean="0"/>
              <a:pPr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0224A-0D7B-4B86-B129-2448B8B8E0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annewatson1089@gmail.com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66479-4F26-7C82-FFC4-65671CE3E1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Variation theory: the lowdown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EBBAC-2C14-BC3E-77FF-3C88C371C3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Anne Watson</a:t>
            </a:r>
          </a:p>
          <a:p>
            <a:r>
              <a:rPr lang="en-GB" dirty="0"/>
              <a:t>Nottingham</a:t>
            </a:r>
          </a:p>
          <a:p>
            <a:r>
              <a:rPr lang="en-GB" dirty="0"/>
              <a:t>Jan 2023</a:t>
            </a:r>
          </a:p>
        </p:txBody>
      </p:sp>
    </p:spTree>
    <p:extLst>
      <p:ext uri="{BB962C8B-B14F-4D97-AF65-F5344CB8AC3E}">
        <p14:creationId xmlns:p14="http://schemas.microsoft.com/office/powerpoint/2010/main" val="2508846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white">
          <a:xfrm>
            <a:off x="152400" y="228600"/>
            <a:ext cx="3276600" cy="3276600"/>
            <a:chOff x="960" y="1344"/>
            <a:chExt cx="1680" cy="1680"/>
          </a:xfrm>
          <a:solidFill>
            <a:schemeClr val="bg1"/>
          </a:solidFill>
        </p:grpSpPr>
        <p:sp>
          <p:nvSpPr>
            <p:cNvPr id="12298" name="Rectangle 3"/>
            <p:cNvSpPr>
              <a:spLocks noChangeArrowheads="1"/>
            </p:cNvSpPr>
            <p:nvPr/>
          </p:nvSpPr>
          <p:spPr bwMode="white">
            <a:xfrm>
              <a:off x="960" y="1344"/>
              <a:ext cx="1680" cy="1680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299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white">
            <a:xfrm>
              <a:off x="1056" y="1440"/>
              <a:ext cx="1512" cy="1512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122958" y="303860"/>
            <a:ext cx="3276600" cy="3276600"/>
            <a:chOff x="3552" y="192"/>
            <a:chExt cx="2064" cy="2064"/>
          </a:xfrm>
          <a:solidFill>
            <a:schemeClr val="bg1"/>
          </a:solidFill>
        </p:grpSpPr>
        <p:sp>
          <p:nvSpPr>
            <p:cNvPr id="12296" name="Rectangle 6"/>
            <p:cNvSpPr>
              <a:spLocks noChangeArrowheads="1"/>
            </p:cNvSpPr>
            <p:nvPr/>
          </p:nvSpPr>
          <p:spPr bwMode="auto">
            <a:xfrm>
              <a:off x="3552" y="192"/>
              <a:ext cx="2064" cy="20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29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48" y="288"/>
              <a:ext cx="1872" cy="18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219200" y="3075872"/>
            <a:ext cx="3352800" cy="3581400"/>
            <a:chOff x="1728" y="2064"/>
            <a:chExt cx="2112" cy="2256"/>
          </a:xfrm>
          <a:solidFill>
            <a:schemeClr val="bg1"/>
          </a:solidFill>
        </p:grpSpPr>
        <p:sp>
          <p:nvSpPr>
            <p:cNvPr id="12294" name="Rectangle 9"/>
            <p:cNvSpPr>
              <a:spLocks noChangeArrowheads="1"/>
            </p:cNvSpPr>
            <p:nvPr/>
          </p:nvSpPr>
          <p:spPr bwMode="auto">
            <a:xfrm>
              <a:off x="1776" y="2064"/>
              <a:ext cx="2064" cy="20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295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28" y="2160"/>
              <a:ext cx="2017" cy="21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29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1800" b="0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CF97642-EF31-6CC0-CC3B-FBB9BC7C0777}"/>
              </a:ext>
            </a:extLst>
          </p:cNvPr>
          <p:cNvGrpSpPr/>
          <p:nvPr/>
        </p:nvGrpSpPr>
        <p:grpSpPr>
          <a:xfrm>
            <a:off x="4679292" y="3414510"/>
            <a:ext cx="4104456" cy="2880320"/>
            <a:chOff x="4355976" y="1844824"/>
            <a:chExt cx="4104456" cy="2880320"/>
          </a:xfrm>
        </p:grpSpPr>
        <p:sp>
          <p:nvSpPr>
            <p:cNvPr id="6" name="Thought Bubble: Cloud 5">
              <a:extLst>
                <a:ext uri="{FF2B5EF4-FFF2-40B4-BE49-F238E27FC236}">
                  <a16:creationId xmlns:a16="http://schemas.microsoft.com/office/drawing/2014/main" id="{E9D054D9-2D5A-6BE3-863E-AACE34AE2844}"/>
                </a:ext>
              </a:extLst>
            </p:cNvPr>
            <p:cNvSpPr/>
            <p:nvPr/>
          </p:nvSpPr>
          <p:spPr>
            <a:xfrm>
              <a:off x="4355976" y="1844824"/>
              <a:ext cx="4104456" cy="2880320"/>
            </a:xfrm>
            <a:prstGeom prst="cloudCallou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BEFF0E4-F39A-2C24-8674-BC858838D694}"/>
                </a:ext>
              </a:extLst>
            </p:cNvPr>
            <p:cNvSpPr txBox="1"/>
            <p:nvPr/>
          </p:nvSpPr>
          <p:spPr>
            <a:xfrm>
              <a:off x="5065712" y="2343399"/>
              <a:ext cx="303468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What changes?  What stays the same?</a:t>
              </a:r>
            </a:p>
            <a:p>
              <a:r>
                <a:rPr lang="en-GB" sz="2400" dirty="0"/>
                <a:t>What facts and relationships can be seen or sought?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021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E0CFA-68CA-9DBC-DCDF-9DA00B317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of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06BDF-41C6-013F-946D-4AA803D26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Mathematical relationships </a:t>
            </a:r>
            <a:r>
              <a:rPr lang="en-GB" dirty="0"/>
              <a:t>need to be learnt and do not vary</a:t>
            </a:r>
          </a:p>
          <a:p>
            <a:pPr marL="0" indent="0">
              <a:buNone/>
            </a:pPr>
            <a:r>
              <a:rPr lang="en-GB" dirty="0"/>
              <a:t>Elements within a relationship depend on each other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088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39057-EADE-FC42-D224-FC2FF3E64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r>
              <a:rPr lang="en-GB" dirty="0"/>
              <a:t>e.g. the additive relationship using 3,5 and 8 as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724CC-A9A9-1F1B-1982-1ECCD4B4F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87" y="29249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Think about additive relationships in general rather than a number fact about 3,5 and 8</a:t>
            </a:r>
          </a:p>
        </p:txBody>
      </p:sp>
    </p:spTree>
    <p:extLst>
      <p:ext uri="{BB962C8B-B14F-4D97-AF65-F5344CB8AC3E}">
        <p14:creationId xmlns:p14="http://schemas.microsoft.com/office/powerpoint/2010/main" val="3724971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088F7-898B-5F45-D216-257EBDEED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844A8-46FC-AE64-C5E5-B63E61AC1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8 = 3 + 5</a:t>
            </a:r>
          </a:p>
          <a:p>
            <a:pPr marL="0" indent="0">
              <a:buNone/>
            </a:pPr>
            <a:r>
              <a:rPr lang="en-GB" dirty="0"/>
              <a:t>5 = 8 – 3</a:t>
            </a:r>
          </a:p>
          <a:p>
            <a:pPr marL="0" indent="0">
              <a:buNone/>
            </a:pPr>
            <a:r>
              <a:rPr lang="en-GB" dirty="0"/>
              <a:t>8 – 5 = 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7A0A863-35A8-1944-DE0E-EC08730699ED}"/>
              </a:ext>
            </a:extLst>
          </p:cNvPr>
          <p:cNvGrpSpPr/>
          <p:nvPr/>
        </p:nvGrpSpPr>
        <p:grpSpPr>
          <a:xfrm>
            <a:off x="4355976" y="1844824"/>
            <a:ext cx="4104456" cy="2880320"/>
            <a:chOff x="4355976" y="1844824"/>
            <a:chExt cx="4104456" cy="2880320"/>
          </a:xfrm>
        </p:grpSpPr>
        <p:sp>
          <p:nvSpPr>
            <p:cNvPr id="4" name="Thought Bubble: Cloud 3">
              <a:extLst>
                <a:ext uri="{FF2B5EF4-FFF2-40B4-BE49-F238E27FC236}">
                  <a16:creationId xmlns:a16="http://schemas.microsoft.com/office/drawing/2014/main" id="{CB3BD975-2FF4-14A0-5D0B-6C1E27AF4D65}"/>
                </a:ext>
              </a:extLst>
            </p:cNvPr>
            <p:cNvSpPr/>
            <p:nvPr/>
          </p:nvSpPr>
          <p:spPr>
            <a:xfrm>
              <a:off x="4355976" y="1844824"/>
              <a:ext cx="4104456" cy="2880320"/>
            </a:xfrm>
            <a:prstGeom prst="cloudCallou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F80B890-39C8-DC51-6C05-347A0F32AB73}"/>
                </a:ext>
              </a:extLst>
            </p:cNvPr>
            <p:cNvSpPr txBox="1"/>
            <p:nvPr/>
          </p:nvSpPr>
          <p:spPr>
            <a:xfrm>
              <a:off x="5065712" y="2343399"/>
              <a:ext cx="303468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What changes?  What stays the same?</a:t>
              </a:r>
            </a:p>
            <a:p>
              <a:r>
                <a:rPr lang="en-GB" sz="2400" dirty="0"/>
                <a:t>What facts and relationships can be seen or sought?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8586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088F7-898B-5F45-D216-257EBDEED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844A8-46FC-AE64-C5E5-B63E61AC1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8   = 	3 + 5</a:t>
            </a:r>
          </a:p>
          <a:p>
            <a:pPr marL="0" indent="0">
              <a:buNone/>
            </a:pPr>
            <a:r>
              <a:rPr lang="en-GB" dirty="0"/>
              <a:t>9   = 	4 + 5</a:t>
            </a:r>
          </a:p>
          <a:p>
            <a:pPr marL="0" indent="0">
              <a:buNone/>
            </a:pPr>
            <a:r>
              <a:rPr lang="en-GB" dirty="0"/>
              <a:t>10 = 	5 + 5</a:t>
            </a:r>
          </a:p>
          <a:p>
            <a:pPr marL="0" indent="0">
              <a:buNone/>
            </a:pPr>
            <a:r>
              <a:rPr lang="en-GB" dirty="0"/>
              <a:t>11 = ….</a:t>
            </a: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FA32E42-9F66-E930-DA68-5F8D91CE0A5D}"/>
              </a:ext>
            </a:extLst>
          </p:cNvPr>
          <p:cNvGrpSpPr/>
          <p:nvPr/>
        </p:nvGrpSpPr>
        <p:grpSpPr>
          <a:xfrm>
            <a:off x="4355976" y="1844824"/>
            <a:ext cx="4104456" cy="2880320"/>
            <a:chOff x="4355976" y="1844824"/>
            <a:chExt cx="4104456" cy="2880320"/>
          </a:xfrm>
        </p:grpSpPr>
        <p:sp>
          <p:nvSpPr>
            <p:cNvPr id="5" name="Thought Bubble: Cloud 4">
              <a:extLst>
                <a:ext uri="{FF2B5EF4-FFF2-40B4-BE49-F238E27FC236}">
                  <a16:creationId xmlns:a16="http://schemas.microsoft.com/office/drawing/2014/main" id="{98EB1FF2-1150-DB8C-07B4-230A3B0ECEF7}"/>
                </a:ext>
              </a:extLst>
            </p:cNvPr>
            <p:cNvSpPr/>
            <p:nvPr/>
          </p:nvSpPr>
          <p:spPr>
            <a:xfrm>
              <a:off x="4355976" y="1844824"/>
              <a:ext cx="4104456" cy="2880320"/>
            </a:xfrm>
            <a:prstGeom prst="cloudCallou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04842CA-C445-1840-7545-6B2BC42372D5}"/>
                </a:ext>
              </a:extLst>
            </p:cNvPr>
            <p:cNvSpPr txBox="1"/>
            <p:nvPr/>
          </p:nvSpPr>
          <p:spPr>
            <a:xfrm>
              <a:off x="5065712" y="2343399"/>
              <a:ext cx="303468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What changes?  What stays the same?</a:t>
              </a:r>
            </a:p>
            <a:p>
              <a:r>
                <a:rPr lang="en-GB" sz="2400" dirty="0"/>
                <a:t>What facts and relationships can be seen or sought?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6480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088F7-898B-5F45-D216-257EBDEED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844A8-46FC-AE64-C5E5-B63E61AC1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8 = 3 + 5</a:t>
            </a:r>
          </a:p>
          <a:p>
            <a:pPr marL="0" indent="0">
              <a:buNone/>
            </a:pPr>
            <a:r>
              <a:rPr lang="en-GB" dirty="0"/>
              <a:t>5 = 9 – 4</a:t>
            </a:r>
          </a:p>
          <a:p>
            <a:pPr marL="0" indent="0">
              <a:buNone/>
            </a:pPr>
            <a:r>
              <a:rPr lang="en-GB" dirty="0"/>
              <a:t>9 – 5 = 4</a:t>
            </a: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49E7CC8-AB68-71EF-2FE1-2529AA7E44F0}"/>
              </a:ext>
            </a:extLst>
          </p:cNvPr>
          <p:cNvGrpSpPr/>
          <p:nvPr/>
        </p:nvGrpSpPr>
        <p:grpSpPr>
          <a:xfrm>
            <a:off x="4355976" y="1844824"/>
            <a:ext cx="4104456" cy="2880320"/>
            <a:chOff x="4355976" y="1844824"/>
            <a:chExt cx="4104456" cy="2880320"/>
          </a:xfrm>
        </p:grpSpPr>
        <p:sp>
          <p:nvSpPr>
            <p:cNvPr id="5" name="Thought Bubble: Cloud 4">
              <a:extLst>
                <a:ext uri="{FF2B5EF4-FFF2-40B4-BE49-F238E27FC236}">
                  <a16:creationId xmlns:a16="http://schemas.microsoft.com/office/drawing/2014/main" id="{EDA92317-56DF-7238-6542-4776FC00EF46}"/>
                </a:ext>
              </a:extLst>
            </p:cNvPr>
            <p:cNvSpPr/>
            <p:nvPr/>
          </p:nvSpPr>
          <p:spPr>
            <a:xfrm>
              <a:off x="4355976" y="1844824"/>
              <a:ext cx="4104456" cy="2880320"/>
            </a:xfrm>
            <a:prstGeom prst="cloudCallou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D669E48-CEDD-10AC-9723-87BBFD9060A0}"/>
                </a:ext>
              </a:extLst>
            </p:cNvPr>
            <p:cNvSpPr txBox="1"/>
            <p:nvPr/>
          </p:nvSpPr>
          <p:spPr>
            <a:xfrm>
              <a:off x="5065712" y="2343399"/>
              <a:ext cx="303468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What changes?  What stays the same?</a:t>
              </a:r>
            </a:p>
            <a:p>
              <a:r>
                <a:rPr lang="en-GB" sz="2400" dirty="0"/>
                <a:t>What facts and relationships can be seen or sought?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5268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45097-6153-4453-B5CA-5921A0B9F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Expanding </a:t>
            </a:r>
            <a:r>
              <a:rPr lang="en-GB" dirty="0" err="1"/>
              <a:t>Xuhua</a:t>
            </a:r>
            <a:r>
              <a:rPr lang="en-GB" dirty="0"/>
              <a:t> Sun’s task progression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F04C2-642B-C0D5-EC8A-8FFF02492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‘Research’ by testing in practice with teachers.</a:t>
            </a:r>
          </a:p>
          <a:p>
            <a:pPr marL="0" indent="0">
              <a:buNone/>
            </a:pPr>
            <a:r>
              <a:rPr lang="en-GB" dirty="0"/>
              <a:t>A booklet is available from pmtheta.com and also from </a:t>
            </a:r>
            <a:r>
              <a:rPr lang="en-GB" dirty="0" err="1"/>
              <a:t>GlowHub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821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5462B5-C642-F29E-6D1C-98AD4EB90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204572" y="-951044"/>
            <a:ext cx="7310921" cy="921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846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agram&#10;&#10;Description automatically generated">
            <a:extLst>
              <a:ext uri="{FF2B5EF4-FFF2-40B4-BE49-F238E27FC236}">
                <a16:creationId xmlns:a16="http://schemas.microsoft.com/office/drawing/2014/main" id="{545D800B-9E36-B46D-1365-79A04670E6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25441" r="56806" b="40429"/>
          <a:stretch/>
        </p:blipFill>
        <p:spPr bwMode="auto">
          <a:xfrm>
            <a:off x="467544" y="980728"/>
            <a:ext cx="7925556" cy="42484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8647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agram&#10;&#10;Description automatically generated">
            <a:extLst>
              <a:ext uri="{FF2B5EF4-FFF2-40B4-BE49-F238E27FC236}">
                <a16:creationId xmlns:a16="http://schemas.microsoft.com/office/drawing/2014/main" id="{05BEEEBB-F840-F8A1-45D1-7B812CA775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875" t="24723" r="29547" b="42524"/>
          <a:stretch/>
        </p:blipFill>
        <p:spPr bwMode="auto">
          <a:xfrm>
            <a:off x="755576" y="980728"/>
            <a:ext cx="7570462" cy="41764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90318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903-B29F-EF72-01B7-5002FB976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counts as research?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1A02D-BB85-954E-4429-4C4702205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Randomised control trials</a:t>
            </a:r>
          </a:p>
          <a:p>
            <a:r>
              <a:rPr lang="en-GB" dirty="0"/>
              <a:t>Experiments that lead to improved learning</a:t>
            </a:r>
          </a:p>
          <a:p>
            <a:r>
              <a:rPr lang="en-GB" dirty="0"/>
              <a:t>Observations of individuals &amp; small groups</a:t>
            </a:r>
          </a:p>
          <a:p>
            <a:r>
              <a:rPr lang="en-GB" dirty="0"/>
              <a:t>(Reflection on) experience and observation of learning in classrooms</a:t>
            </a:r>
          </a:p>
          <a:p>
            <a:r>
              <a:rPr lang="en-GB" dirty="0"/>
              <a:t>Theoretical descriptions of mathematical and professional knowledge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1D103DDA-BB51-CCAF-3815-2E13FD9766F0}"/>
              </a:ext>
            </a:extLst>
          </p:cNvPr>
          <p:cNvSpPr/>
          <p:nvPr/>
        </p:nvSpPr>
        <p:spPr>
          <a:xfrm>
            <a:off x="4355976" y="1844824"/>
            <a:ext cx="4104456" cy="288032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F05246-BF19-77A4-7788-5247D61CA652}"/>
              </a:ext>
            </a:extLst>
          </p:cNvPr>
          <p:cNvSpPr txBox="1"/>
          <p:nvPr/>
        </p:nvSpPr>
        <p:spPr>
          <a:xfrm>
            <a:off x="5076056" y="2505670"/>
            <a:ext cx="266429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Do they make sense and work in practice?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25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agram&#10;&#10;Description automatically generated">
            <a:extLst>
              <a:ext uri="{FF2B5EF4-FFF2-40B4-BE49-F238E27FC236}">
                <a16:creationId xmlns:a16="http://schemas.microsoft.com/office/drawing/2014/main" id="{B1D6F722-D7F9-37BE-FC40-2DDC5906F7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749" t="31782" b="33588"/>
          <a:stretch/>
        </p:blipFill>
        <p:spPr bwMode="auto">
          <a:xfrm>
            <a:off x="1259631" y="1031686"/>
            <a:ext cx="7505531" cy="44135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66098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agram&#10;&#10;Description automatically generated">
            <a:extLst>
              <a:ext uri="{FF2B5EF4-FFF2-40B4-BE49-F238E27FC236}">
                <a16:creationId xmlns:a16="http://schemas.microsoft.com/office/drawing/2014/main" id="{623D39B8-EAAE-FB5D-6AB1-BC0937E60B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609" t="55369" r="13144" b="6326"/>
          <a:stretch/>
        </p:blipFill>
        <p:spPr bwMode="auto">
          <a:xfrm>
            <a:off x="1547664" y="1268760"/>
            <a:ext cx="7183104" cy="46726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61625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agram&#10;&#10;Description automatically generated">
            <a:extLst>
              <a:ext uri="{FF2B5EF4-FFF2-40B4-BE49-F238E27FC236}">
                <a16:creationId xmlns:a16="http://schemas.microsoft.com/office/drawing/2014/main" id="{947C9921-870B-2BD7-E580-1348E33B74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7" t="52322" r="47860" b="11462"/>
          <a:stretch/>
        </p:blipFill>
        <p:spPr bwMode="auto">
          <a:xfrm>
            <a:off x="14793" y="1340768"/>
            <a:ext cx="8248848" cy="40034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83321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987CE-7B71-4BC3-FB1D-6E074B8F4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the pedagogy?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37B3-8CAB-3731-CF35-43D4748DE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Kullberg, </a:t>
            </a:r>
            <a:r>
              <a:rPr lang="en-GB" dirty="0" err="1"/>
              <a:t>Runesson</a:t>
            </a:r>
            <a:r>
              <a:rPr lang="en-GB" dirty="0"/>
              <a:t> et al.</a:t>
            </a:r>
          </a:p>
        </p:txBody>
      </p:sp>
    </p:spTree>
    <p:extLst>
      <p:ext uri="{BB962C8B-B14F-4D97-AF65-F5344CB8AC3E}">
        <p14:creationId xmlns:p14="http://schemas.microsoft.com/office/powerpoint/2010/main" val="2034222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 r="1667" b="10169"/>
          <a:stretch>
            <a:fillRect/>
          </a:stretch>
        </p:blipFill>
        <p:spPr bwMode="auto">
          <a:xfrm>
            <a:off x="1835696" y="1196752"/>
            <a:ext cx="504056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732240" y="980728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do you look at?</a:t>
            </a:r>
          </a:p>
        </p:txBody>
      </p:sp>
    </p:spTree>
    <p:extLst>
      <p:ext uri="{BB962C8B-B14F-4D97-AF65-F5344CB8AC3E}">
        <p14:creationId xmlns:p14="http://schemas.microsoft.com/office/powerpoint/2010/main" val="297268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-108520" y="116632"/>
            <a:ext cx="540060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 rotWithShape="1">
          <a:blip r:embed="rId3" cstate="print"/>
          <a:srcRect l="1667" t="6452" r="8333" b="1613"/>
          <a:stretch/>
        </p:blipFill>
        <p:spPr bwMode="auto">
          <a:xfrm>
            <a:off x="3419872" y="908720"/>
            <a:ext cx="5472608" cy="55446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9902CFC-2721-54A7-7EF5-D6AC0FBA1DB9}"/>
              </a:ext>
            </a:extLst>
          </p:cNvPr>
          <p:cNvSpPr txBox="1"/>
          <p:nvPr/>
        </p:nvSpPr>
        <p:spPr>
          <a:xfrm>
            <a:off x="683568" y="5836622"/>
            <a:ext cx="16561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Kullberg et al.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4F7F80-B871-B47A-BC1B-5DEB760A4D8E}"/>
              </a:ext>
            </a:extLst>
          </p:cNvPr>
          <p:cNvSpPr/>
          <p:nvPr/>
        </p:nvSpPr>
        <p:spPr>
          <a:xfrm>
            <a:off x="7812360" y="1566084"/>
            <a:ext cx="288032" cy="926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5A1DA5-E47D-CDC2-9321-09E57D87CF09}"/>
              </a:ext>
            </a:extLst>
          </p:cNvPr>
          <p:cNvSpPr/>
          <p:nvPr/>
        </p:nvSpPr>
        <p:spPr>
          <a:xfrm>
            <a:off x="3419872" y="116632"/>
            <a:ext cx="50405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9104D0-C492-EB82-D15D-28184E6F94BB}"/>
              </a:ext>
            </a:extLst>
          </p:cNvPr>
          <p:cNvSpPr/>
          <p:nvPr/>
        </p:nvSpPr>
        <p:spPr>
          <a:xfrm>
            <a:off x="3563888" y="116632"/>
            <a:ext cx="36004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4A709A-87EE-7CFB-60A1-EA1E3E35FA29}"/>
              </a:ext>
            </a:extLst>
          </p:cNvPr>
          <p:cNvSpPr/>
          <p:nvPr/>
        </p:nvSpPr>
        <p:spPr>
          <a:xfrm>
            <a:off x="7957797" y="4405754"/>
            <a:ext cx="288032" cy="926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C9C73B-E067-90AA-07F7-69CEACAC9426}"/>
              </a:ext>
            </a:extLst>
          </p:cNvPr>
          <p:cNvSpPr/>
          <p:nvPr/>
        </p:nvSpPr>
        <p:spPr>
          <a:xfrm>
            <a:off x="5580112" y="4405754"/>
            <a:ext cx="288032" cy="926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25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Availability of variation/invariant 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Visual, available without teacher direction</a:t>
            </a:r>
          </a:p>
          <a:p>
            <a:r>
              <a:rPr lang="en-GB" dirty="0"/>
              <a:t>Visual, available with teacher direction</a:t>
            </a:r>
          </a:p>
          <a:p>
            <a:r>
              <a:rPr lang="en-GB" dirty="0"/>
              <a:t>Visual or non-visual and independent of prior knowledge</a:t>
            </a:r>
          </a:p>
          <a:p>
            <a:r>
              <a:rPr lang="en-GB" dirty="0"/>
              <a:t>V or non-V dependent on prior knowledge</a:t>
            </a:r>
          </a:p>
          <a:p>
            <a:r>
              <a:rPr lang="en-GB" dirty="0"/>
              <a:t>Dependent on prior knowledge and teacher direction</a:t>
            </a:r>
          </a:p>
          <a:p>
            <a:r>
              <a:rPr lang="en-GB" dirty="0"/>
              <a:t>V and non-V during investigation of a situation</a:t>
            </a:r>
          </a:p>
          <a:p>
            <a:r>
              <a:rPr lang="en-GB" dirty="0"/>
              <a:t>Created by learners making up their own examples or generating data or special cases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47CB1-A3C5-BA1E-CF5C-5BC21F9DD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Extended research with teachers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32C09-795B-26A2-734E-B3462823A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Babb, Davis and Metz: long term PD and lesson study</a:t>
            </a:r>
          </a:p>
          <a:p>
            <a:pPr marL="0" indent="0">
              <a:buNone/>
            </a:pPr>
            <a:r>
              <a:rPr lang="en-GB" dirty="0"/>
              <a:t>Askew &amp; Venkat: PD teacher knowledge and design tools</a:t>
            </a:r>
          </a:p>
          <a:p>
            <a:pPr marL="0" indent="0">
              <a:buNone/>
            </a:pPr>
            <a:r>
              <a:rPr lang="en-GB" dirty="0"/>
              <a:t>Laurie Jacques: Doctoral research with primary teachers using variation in lesson study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4846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DE374-879C-E658-9BB2-1F02E5C7E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5791"/>
            <a:ext cx="8229600" cy="1143000"/>
          </a:xfrm>
        </p:spPr>
        <p:txBody>
          <a:bodyPr/>
          <a:lstStyle/>
          <a:p>
            <a:r>
              <a:rPr lang="en-GB" dirty="0"/>
              <a:t>Research (use Google scholar)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8611D-CC45-01DE-0382-AD096E752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Babb, Davis and Metz (various): long term PD and lesson study</a:t>
            </a:r>
          </a:p>
          <a:p>
            <a:r>
              <a:rPr lang="en-GB" dirty="0"/>
              <a:t>Askew &amp; Venkat (various): PD teacher knowledge and design tools</a:t>
            </a:r>
          </a:p>
          <a:p>
            <a:r>
              <a:rPr lang="en-GB" dirty="0"/>
              <a:t>Laurie Jacques: PhD with primary teachers, lesson study.</a:t>
            </a:r>
          </a:p>
          <a:p>
            <a:r>
              <a:rPr lang="en-GB" dirty="0"/>
              <a:t>Dienes (1971): clinical research and experience: perceptual and mathematical variability</a:t>
            </a:r>
          </a:p>
          <a:p>
            <a:r>
              <a:rPr lang="en-GB" dirty="0" err="1"/>
              <a:t>Gattegno</a:t>
            </a:r>
            <a:r>
              <a:rPr lang="en-GB" dirty="0"/>
              <a:t> (1971): </a:t>
            </a:r>
            <a:r>
              <a:rPr lang="en-US" dirty="0"/>
              <a:t>extraction, transformation, abstraction and the power of stressing and ignoring 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</a:rPr>
              <a:t>Ling Lo, M. (2012). </a:t>
            </a:r>
            <a:r>
              <a:rPr lang="en-US" b="0" dirty="0">
                <a:solidFill>
                  <a:srgbClr val="222222"/>
                </a:solidFill>
                <a:effectLst/>
              </a:rPr>
              <a:t>Variation theory and the improvement of teaching and learning. </a:t>
            </a:r>
            <a:r>
              <a:rPr lang="en-US" b="0" i="0" dirty="0" err="1">
                <a:solidFill>
                  <a:srgbClr val="222222"/>
                </a:solidFill>
                <a:effectLst/>
              </a:rPr>
              <a:t>Göteborg</a:t>
            </a:r>
            <a:r>
              <a:rPr lang="en-US" b="0" i="0" dirty="0">
                <a:solidFill>
                  <a:srgbClr val="222222"/>
                </a:solidFill>
                <a:effectLst/>
              </a:rPr>
              <a:t>: Acta Universitatis </a:t>
            </a:r>
            <a:r>
              <a:rPr lang="en-US" b="0" i="0" dirty="0" err="1">
                <a:solidFill>
                  <a:srgbClr val="222222"/>
                </a:solidFill>
                <a:effectLst/>
              </a:rPr>
              <a:t>Gothoburgensis</a:t>
            </a:r>
            <a:r>
              <a:rPr lang="en-US" b="0" i="0" dirty="0">
                <a:solidFill>
                  <a:srgbClr val="222222"/>
                </a:solidFill>
                <a:effectLst/>
              </a:rPr>
              <a:t>.</a:t>
            </a:r>
            <a:endParaRPr lang="en-GB" dirty="0"/>
          </a:p>
          <a:p>
            <a:r>
              <a:rPr lang="en-GB" dirty="0"/>
              <a:t>Al-</a:t>
            </a:r>
            <a:r>
              <a:rPr lang="en-GB" dirty="0" err="1"/>
              <a:t>Murani</a:t>
            </a:r>
            <a:r>
              <a:rPr lang="en-GB" dirty="0"/>
              <a:t>, Watson, </a:t>
            </a:r>
            <a:r>
              <a:rPr lang="en-GB" dirty="0" err="1"/>
              <a:t>Kilhamn</a:t>
            </a:r>
            <a:r>
              <a:rPr lang="en-GB"/>
              <a:t>: Using </a:t>
            </a:r>
            <a:r>
              <a:rPr lang="en-GB" dirty="0"/>
              <a:t>dimensions of variation to analyse what is available to be learnt</a:t>
            </a:r>
          </a:p>
          <a:p>
            <a:r>
              <a:rPr lang="en-GB" dirty="0" err="1"/>
              <a:t>Yizhu</a:t>
            </a:r>
            <a:r>
              <a:rPr lang="en-GB" dirty="0"/>
              <a:t> Liu (2004): theory behind use of variation in Chinese textbook design</a:t>
            </a:r>
          </a:p>
          <a:p>
            <a:r>
              <a:rPr lang="en-GB" dirty="0"/>
              <a:t>Watson &amp; Mason (various – see pmtheta.com)</a:t>
            </a:r>
          </a:p>
          <a:p>
            <a:r>
              <a:rPr lang="en-GB" dirty="0" err="1"/>
              <a:t>Marton</a:t>
            </a:r>
            <a:r>
              <a:rPr lang="en-GB" dirty="0"/>
              <a:t> (various): Variation Theory</a:t>
            </a:r>
          </a:p>
          <a:p>
            <a:r>
              <a:rPr lang="en-GB" dirty="0"/>
              <a:t>Gu (various): </a:t>
            </a:r>
            <a:r>
              <a:rPr lang="en-GB" dirty="0" err="1"/>
              <a:t>Bianshi</a:t>
            </a:r>
            <a:endParaRPr lang="en-GB" dirty="0"/>
          </a:p>
          <a:p>
            <a:r>
              <a:rPr lang="en-GB" dirty="0"/>
              <a:t>Engelmann &amp; </a:t>
            </a:r>
            <a:r>
              <a:rPr lang="en-GB" dirty="0" err="1"/>
              <a:t>Carnine</a:t>
            </a:r>
            <a:r>
              <a:rPr lang="en-GB" dirty="0"/>
              <a:t>: theory behind Direct Instruction</a:t>
            </a:r>
          </a:p>
          <a:p>
            <a:r>
              <a:rPr lang="en-GB" dirty="0" err="1"/>
              <a:t>Xuhua</a:t>
            </a:r>
            <a:r>
              <a:rPr lang="en-GB" dirty="0"/>
              <a:t> Sun, Confucian cultural background (task categories)</a:t>
            </a:r>
          </a:p>
          <a:p>
            <a:r>
              <a:rPr lang="en-GB" dirty="0" err="1"/>
              <a:t>Runesson</a:t>
            </a:r>
            <a:r>
              <a:rPr lang="en-GB" dirty="0"/>
              <a:t>, Kullberg: mathematics tasks and lessons</a:t>
            </a:r>
          </a:p>
          <a:p>
            <a:pPr marL="0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09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cap="none" dirty="0">
                <a:hlinkClick r:id="rId2"/>
              </a:rPr>
              <a:t>annewatson1089@gmail.com</a:t>
            </a:r>
            <a:br>
              <a:rPr lang="en-GB" cap="none" dirty="0"/>
            </a:br>
            <a:r>
              <a:rPr lang="en-GB" cap="none" dirty="0"/>
              <a:t>pmtheta.com</a:t>
            </a:r>
            <a:br>
              <a:rPr lang="en-GB" cap="none" dirty="0"/>
            </a:br>
            <a:endParaRPr lang="en-GB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33425" y="2613025"/>
            <a:ext cx="7677150" cy="1631952"/>
            <a:chOff x="780" y="144"/>
            <a:chExt cx="4836" cy="1028"/>
          </a:xfrm>
        </p:grpSpPr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780" y="672"/>
              <a:ext cx="116" cy="23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 eaLnBrk="0" hangingPunct="0">
                <a:defRPr/>
              </a:pPr>
              <a:endParaRPr lang="en-GB" sz="1800" b="0" dirty="0">
                <a:solidFill>
                  <a:srgbClr val="732600"/>
                </a:solidFill>
              </a:endParaRPr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4152" y="144"/>
              <a:ext cx="1464" cy="1028"/>
              <a:chOff x="4080" y="144"/>
              <a:chExt cx="1464" cy="1028"/>
            </a:xfrm>
          </p:grpSpPr>
          <p:pic>
            <p:nvPicPr>
              <p:cNvPr id="7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28" y="144"/>
                <a:ext cx="484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lc="http://schemas.openxmlformats.org/drawingml/2006/lockedCanvas"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lc="http://schemas.openxmlformats.org/drawingml/2006/lockedCanvas"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Text Box 10"/>
              <p:cNvSpPr txBox="1">
                <a:spLocks noChangeArrowheads="1"/>
              </p:cNvSpPr>
              <p:nvPr/>
            </p:nvSpPr>
            <p:spPr bwMode="auto">
              <a:xfrm>
                <a:off x="4080" y="768"/>
                <a:ext cx="1464" cy="4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 dirty="0">
                    <a:solidFill>
                      <a:srgbClr val="732600"/>
                    </a:solidFill>
                  </a:rPr>
                  <a:t>University of Oxford</a:t>
                </a:r>
              </a:p>
              <a:p>
                <a:pPr algn="ctr" eaLnBrk="0" hangingPunct="0">
                  <a:defRPr/>
                </a:pPr>
                <a:r>
                  <a:rPr lang="en-GB" sz="1800" b="0" dirty="0">
                    <a:solidFill>
                      <a:srgbClr val="732600"/>
                    </a:solidFill>
                  </a:rPr>
                  <a:t>Dept of Education</a:t>
                </a:r>
              </a:p>
            </p:txBody>
          </p:sp>
        </p:grpSp>
      </p:grpSp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80928"/>
            <a:ext cx="17018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pic="http://schemas.openxmlformats.org/drawingml/2006/picture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pic="http://schemas.openxmlformats.org/drawingml/2006/picture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b="369"/>
          <a:stretch/>
        </p:blipFill>
        <p:spPr bwMode="auto">
          <a:xfrm>
            <a:off x="3203848" y="836712"/>
            <a:ext cx="5048250" cy="4770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26F0743-58FA-8291-A982-B59E0587338A}"/>
              </a:ext>
            </a:extLst>
          </p:cNvPr>
          <p:cNvSpPr txBox="1"/>
          <p:nvPr/>
        </p:nvSpPr>
        <p:spPr>
          <a:xfrm>
            <a:off x="611560" y="1844824"/>
            <a:ext cx="187220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do you notice?</a:t>
            </a:r>
          </a:p>
          <a:p>
            <a:endParaRPr lang="en-GB" sz="2400" dirty="0"/>
          </a:p>
          <a:p>
            <a:r>
              <a:rPr lang="en-GB" sz="2400" dirty="0"/>
              <a:t>What do you think about?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44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2D009-0EC3-B854-6916-7927FFAB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Theories that have been tested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9B9AC-261C-3F41-3BB2-787BFBC1B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err="1"/>
              <a:t>Marton</a:t>
            </a:r>
            <a:endParaRPr lang="en-GB" b="1" dirty="0"/>
          </a:p>
          <a:p>
            <a:pPr marL="0" indent="0">
              <a:buNone/>
            </a:pPr>
            <a:r>
              <a:rPr lang="en-GB" dirty="0"/>
              <a:t>We learn through examples</a:t>
            </a:r>
          </a:p>
          <a:p>
            <a:pPr marL="0" indent="0">
              <a:buNone/>
            </a:pPr>
            <a:r>
              <a:rPr lang="en-GB" dirty="0"/>
              <a:t>We notice what varies against in invariant background</a:t>
            </a:r>
          </a:p>
          <a:p>
            <a:pPr marL="0" indent="0">
              <a:buNone/>
            </a:pPr>
            <a:r>
              <a:rPr lang="en-GB" dirty="0"/>
              <a:t>Identification of a critical aspect</a:t>
            </a:r>
          </a:p>
          <a:p>
            <a:pPr marL="0" indent="0">
              <a:buNone/>
            </a:pPr>
            <a:r>
              <a:rPr lang="en-GB" dirty="0"/>
              <a:t>Object of learning: intended OOL, enacted OOL, lived OOL</a:t>
            </a:r>
          </a:p>
          <a:p>
            <a:pPr marL="0" indent="0">
              <a:buNone/>
            </a:pPr>
            <a:r>
              <a:rPr lang="en-GB" dirty="0"/>
              <a:t>Contrast, separation, generalisation, fusion</a:t>
            </a:r>
          </a:p>
          <a:p>
            <a:pPr marL="0" indent="0">
              <a:buNone/>
            </a:pPr>
            <a:r>
              <a:rPr lang="en-GB" dirty="0"/>
              <a:t>Variations in learning always depend on what has been made available to learn, whatever the teaching method</a:t>
            </a:r>
          </a:p>
        </p:txBody>
      </p:sp>
    </p:spTree>
    <p:extLst>
      <p:ext uri="{BB962C8B-B14F-4D97-AF65-F5344CB8AC3E}">
        <p14:creationId xmlns:p14="http://schemas.microsoft.com/office/powerpoint/2010/main" val="109231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2D009-0EC3-B854-6916-7927FFAB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Theories that have been tested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9B9AC-261C-3F41-3BB2-787BFBC1B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err="1"/>
              <a:t>Bianshi</a:t>
            </a:r>
            <a:r>
              <a:rPr lang="en-GB" b="1" dirty="0"/>
              <a:t> (Shanghai)</a:t>
            </a:r>
          </a:p>
          <a:p>
            <a:pPr marL="0" indent="0">
              <a:buNone/>
            </a:pPr>
            <a:r>
              <a:rPr lang="en-GB" dirty="0"/>
              <a:t>We learn through examples</a:t>
            </a:r>
          </a:p>
          <a:p>
            <a:pPr marL="0" indent="0">
              <a:buNone/>
            </a:pPr>
            <a:r>
              <a:rPr lang="en-GB" dirty="0"/>
              <a:t>What is the invariant concept among various examples?</a:t>
            </a:r>
          </a:p>
          <a:p>
            <a:pPr marL="0" indent="0">
              <a:buNone/>
            </a:pPr>
            <a:r>
              <a:rPr lang="en-GB" dirty="0"/>
              <a:t>Identification of key point, difficult point and critical point</a:t>
            </a:r>
          </a:p>
          <a:p>
            <a:pPr marL="0" indent="0">
              <a:buNone/>
            </a:pPr>
            <a:r>
              <a:rPr lang="en-GB" dirty="0"/>
              <a:t>Identification of distance and pathway from current knowledge to new knowledge</a:t>
            </a:r>
          </a:p>
          <a:p>
            <a:pPr marL="0" indent="0">
              <a:buNone/>
            </a:pPr>
            <a:r>
              <a:rPr lang="en-GB" dirty="0"/>
              <a:t>Conceptual and procedural variation</a:t>
            </a:r>
          </a:p>
        </p:txBody>
      </p:sp>
    </p:spTree>
    <p:extLst>
      <p:ext uri="{BB962C8B-B14F-4D97-AF65-F5344CB8AC3E}">
        <p14:creationId xmlns:p14="http://schemas.microsoft.com/office/powerpoint/2010/main" val="320882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2D009-0EC3-B854-6916-7927FFAB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Theories that have been tested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9B9AC-261C-3F41-3BB2-787BFBC1B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Direct Instruction (Engelmann)</a:t>
            </a:r>
          </a:p>
          <a:p>
            <a:pPr marL="0" indent="0">
              <a:buNone/>
            </a:pPr>
            <a:r>
              <a:rPr lang="en-GB" dirty="0"/>
              <a:t>We learn through examples</a:t>
            </a:r>
          </a:p>
          <a:p>
            <a:pPr marL="0" indent="0">
              <a:buNone/>
            </a:pPr>
            <a:r>
              <a:rPr lang="en-GB" dirty="0"/>
              <a:t>First, have examples and non-examples of one characteristic to identify the class</a:t>
            </a:r>
          </a:p>
          <a:p>
            <a:pPr marL="0" indent="0">
              <a:buNone/>
            </a:pPr>
            <a:r>
              <a:rPr lang="en-GB" dirty="0"/>
              <a:t>Next, have varied examples of objects with that desired characteristic to generalise structure</a:t>
            </a:r>
          </a:p>
          <a:p>
            <a:pPr marL="0" indent="0">
              <a:buNone/>
            </a:pPr>
            <a:r>
              <a:rPr lang="en-GB" dirty="0"/>
              <a:t>Scripted lessons</a:t>
            </a:r>
          </a:p>
        </p:txBody>
      </p:sp>
    </p:spTree>
    <p:extLst>
      <p:ext uri="{BB962C8B-B14F-4D97-AF65-F5344CB8AC3E}">
        <p14:creationId xmlns:p14="http://schemas.microsoft.com/office/powerpoint/2010/main" val="275599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740E2-168C-B31A-5DE9-BDDDC0BEB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Commonalities of the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A43E5-24B3-FF51-8C4E-3E5D7AF72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Identify critical or key features or conceptual focus </a:t>
            </a:r>
          </a:p>
          <a:p>
            <a:r>
              <a:rPr lang="en-GB" dirty="0"/>
              <a:t>We learn through generalising from examples</a:t>
            </a:r>
          </a:p>
          <a:p>
            <a:r>
              <a:rPr lang="en-GB" dirty="0"/>
              <a:t>Variation in examples needs to be carefully designed so that learners focus on IOOL</a:t>
            </a:r>
          </a:p>
          <a:p>
            <a:r>
              <a:rPr lang="en-GB" dirty="0"/>
              <a:t>Combine conceptual and method learning</a:t>
            </a:r>
          </a:p>
          <a:p>
            <a:r>
              <a:rPr lang="en-GB" dirty="0"/>
              <a:t>Assumptions about cognitive control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58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8BDDD-EA49-1973-5AD7-068BC9554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B0612-A894-D2EC-ACFD-48628CE61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Should the first experiences be of difference or sameness? </a:t>
            </a:r>
          </a:p>
          <a:p>
            <a:pPr marL="0" indent="0">
              <a:buNone/>
            </a:pPr>
            <a:r>
              <a:rPr lang="en-GB" dirty="0"/>
              <a:t>Engelmann in DI says you </a:t>
            </a:r>
            <a:r>
              <a:rPr lang="en-GB" i="1" dirty="0"/>
              <a:t>have</a:t>
            </a:r>
            <a:r>
              <a:rPr lang="en-GB" dirty="0"/>
              <a:t> to start with examples and non-examples</a:t>
            </a:r>
          </a:p>
          <a:p>
            <a:pPr marL="0" indent="0">
              <a:buNone/>
            </a:pPr>
            <a:r>
              <a:rPr lang="en-GB" dirty="0" err="1">
                <a:solidFill>
                  <a:srgbClr val="333333"/>
                </a:solidFill>
              </a:rPr>
              <a:t>Marton</a:t>
            </a:r>
            <a:r>
              <a:rPr lang="en-GB" dirty="0">
                <a:solidFill>
                  <a:srgbClr val="333333"/>
                </a:solidFill>
              </a:rPr>
              <a:t> points out that without difference we would not notice sameness, hence variation is what we notice first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Let’s test that:</a:t>
            </a:r>
          </a:p>
        </p:txBody>
      </p:sp>
    </p:spTree>
    <p:extLst>
      <p:ext uri="{BB962C8B-B14F-4D97-AF65-F5344CB8AC3E}">
        <p14:creationId xmlns:p14="http://schemas.microsoft.com/office/powerpoint/2010/main" val="55359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b="369"/>
          <a:stretch/>
        </p:blipFill>
        <p:spPr bwMode="auto">
          <a:xfrm>
            <a:off x="611560" y="548680"/>
            <a:ext cx="3429227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A0A3719-D532-E2E3-4CF8-594EF469221E}"/>
              </a:ext>
            </a:extLst>
          </p:cNvPr>
          <p:cNvSpPr txBox="1"/>
          <p:nvPr/>
        </p:nvSpPr>
        <p:spPr>
          <a:xfrm>
            <a:off x="4283968" y="1916832"/>
            <a:ext cx="47525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Gestalt</a:t>
            </a:r>
          </a:p>
          <a:p>
            <a:endParaRPr lang="en-GB" sz="3200" b="1" dirty="0"/>
          </a:p>
          <a:p>
            <a:r>
              <a:rPr lang="en-GB" sz="3200" dirty="0"/>
              <a:t>Choosing when and how to analyse the ‘whole’</a:t>
            </a:r>
          </a:p>
          <a:p>
            <a:endParaRPr lang="en-GB" sz="3200" dirty="0"/>
          </a:p>
          <a:p>
            <a:r>
              <a:rPr lang="en-GB" sz="3200" dirty="0"/>
              <a:t>(Managing cognitive load)</a:t>
            </a:r>
          </a:p>
        </p:txBody>
      </p:sp>
    </p:spTree>
    <p:extLst>
      <p:ext uri="{BB962C8B-B14F-4D97-AF65-F5344CB8AC3E}">
        <p14:creationId xmlns:p14="http://schemas.microsoft.com/office/powerpoint/2010/main" val="34027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847</Words>
  <Application>Microsoft Office PowerPoint</Application>
  <PresentationFormat>On-screen Show (4:3)</PresentationFormat>
  <Paragraphs>118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Chalkboard</vt:lpstr>
      <vt:lpstr>Office Theme</vt:lpstr>
      <vt:lpstr>Variation theory: the lowdown</vt:lpstr>
      <vt:lpstr>What counts as research?</vt:lpstr>
      <vt:lpstr>PowerPoint Presentation</vt:lpstr>
      <vt:lpstr>Theories that have been tested in practice</vt:lpstr>
      <vt:lpstr>Theories that have been tested in practice</vt:lpstr>
      <vt:lpstr>Theories that have been tested in practice</vt:lpstr>
      <vt:lpstr>Commonalities of the theories</vt:lpstr>
      <vt:lpstr>But …</vt:lpstr>
      <vt:lpstr>PowerPoint Presentation</vt:lpstr>
      <vt:lpstr>PowerPoint Presentation</vt:lpstr>
      <vt:lpstr>Examples of what?</vt:lpstr>
      <vt:lpstr>e.g. the additive relationship using 3,5 and 8 as an example</vt:lpstr>
      <vt:lpstr>PowerPoint Presentation</vt:lpstr>
      <vt:lpstr>PowerPoint Presentation</vt:lpstr>
      <vt:lpstr>PowerPoint Presentation</vt:lpstr>
      <vt:lpstr>Expanding Xuhua Sun’s task progression in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about the pedagogy?</vt:lpstr>
      <vt:lpstr>PowerPoint Presentation</vt:lpstr>
      <vt:lpstr>PowerPoint Presentation</vt:lpstr>
      <vt:lpstr>Availability of variation/invariant relation</vt:lpstr>
      <vt:lpstr>Extended research with teachers</vt:lpstr>
      <vt:lpstr>Research (use Google scholar)</vt:lpstr>
      <vt:lpstr>annewatson1089@gmail.com pmtheta.com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Enacting variation theory in the design of task sequences in mathematics education</dc:title>
  <dc:creator>Anne</dc:creator>
  <cp:lastModifiedBy>Anne Watson</cp:lastModifiedBy>
  <cp:revision>28</cp:revision>
  <dcterms:created xsi:type="dcterms:W3CDTF">2014-08-09T07:37:29Z</dcterms:created>
  <dcterms:modified xsi:type="dcterms:W3CDTF">2023-01-27T16:24:11Z</dcterms:modified>
</cp:coreProperties>
</file>