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86" r:id="rId2"/>
    <p:sldId id="259" r:id="rId3"/>
    <p:sldId id="285" r:id="rId4"/>
    <p:sldId id="260" r:id="rId5"/>
    <p:sldId id="261" r:id="rId6"/>
    <p:sldId id="288" r:id="rId7"/>
    <p:sldId id="262" r:id="rId8"/>
    <p:sldId id="289" r:id="rId9"/>
    <p:sldId id="258" r:id="rId10"/>
    <p:sldId id="290" r:id="rId11"/>
    <p:sldId id="287" r:id="rId12"/>
    <p:sldId id="28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E9"/>
    <a:srgbClr val="855F33"/>
    <a:srgbClr val="FFF9E8"/>
    <a:srgbClr val="FFF5C4"/>
    <a:srgbClr val="FCF3A7"/>
    <a:srgbClr val="AB7942"/>
    <a:srgbClr val="FFF1BF"/>
    <a:srgbClr val="0432FF"/>
    <a:srgbClr val="FFE29F"/>
    <a:srgbClr val="FFF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0"/>
    <p:restoredTop sz="94666"/>
  </p:normalViewPr>
  <p:slideViewPr>
    <p:cSldViewPr snapToGrid="0" snapToObjects="1">
      <p:cViewPr varScale="1">
        <p:scale>
          <a:sx n="124" d="100"/>
          <a:sy n="124" d="100"/>
        </p:scale>
        <p:origin x="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D836D-B0CF-D94A-86DB-32DAECE4C346}" type="datetimeFigureOut">
              <a:rPr lang="en-GB" smtClean="0"/>
              <a:t>07/09/2021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38976-516C-4447-B9E0-F21B8CB8D0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3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49482"/>
          </a:xfrm>
        </p:spPr>
        <p:txBody>
          <a:bodyPr anchor="t">
            <a:normAutofit/>
          </a:bodyPr>
          <a:lstStyle>
            <a:lvl1pPr>
              <a:defRPr sz="2400" b="1" i="0">
                <a:solidFill>
                  <a:schemeClr val="accent2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2266"/>
            <a:ext cx="7886700" cy="4351338"/>
          </a:xfrm>
        </p:spPr>
        <p:txBody>
          <a:bodyPr anchor="t"/>
          <a:lstStyle>
            <a:lvl1pPr>
              <a:defRPr sz="20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>
              <a:defRPr sz="1800" b="0" i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ADC545-F968-3842-9761-01045219FAC5}"/>
              </a:ext>
            </a:extLst>
          </p:cNvPr>
          <p:cNvSpPr txBox="1"/>
          <p:nvPr userDrawn="1"/>
        </p:nvSpPr>
        <p:spPr>
          <a:xfrm>
            <a:off x="0" y="6581001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89CF7AB5-B35A-ED47-B880-DD2967B09D9C}" type="slidenum">
              <a:rPr lang="en-GB" sz="1200" smtClean="0">
                <a:latin typeface="Chalkboard" charset="0"/>
                <a:ea typeface="Chalkboard" charset="0"/>
                <a:cs typeface="Chalkboard" charset="0"/>
              </a:rPr>
              <a:t>‹#›</a:t>
            </a:fld>
            <a:endParaRPr lang="en-GB" sz="1200" dirty="0" err="1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9/7/21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9/7/21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9/7/21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AB99F-9CA2-7248-966B-FD562C13B124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1.png"/><Relationship Id="rId18" Type="http://schemas.openxmlformats.org/officeDocument/2006/relationships/image" Target="../media/image36.emf"/><Relationship Id="rId26" Type="http://schemas.openxmlformats.org/officeDocument/2006/relationships/image" Target="../media/image44.emf"/><Relationship Id="rId3" Type="http://schemas.openxmlformats.org/officeDocument/2006/relationships/image" Target="../media/image21.emf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emf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image" Target="../media/image20.png"/><Relationship Id="rId16" Type="http://schemas.openxmlformats.org/officeDocument/2006/relationships/image" Target="../media/image34.emf"/><Relationship Id="rId20" Type="http://schemas.openxmlformats.org/officeDocument/2006/relationships/image" Target="../media/image38.emf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11" Type="http://schemas.openxmlformats.org/officeDocument/2006/relationships/image" Target="../media/image29.png"/><Relationship Id="rId24" Type="http://schemas.openxmlformats.org/officeDocument/2006/relationships/image" Target="../media/image42.emf"/><Relationship Id="rId32" Type="http://schemas.openxmlformats.org/officeDocument/2006/relationships/image" Target="../media/image50.emf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emf"/><Relationship Id="rId10" Type="http://schemas.openxmlformats.org/officeDocument/2006/relationships/image" Target="../media/image28.emf"/><Relationship Id="rId19" Type="http://schemas.openxmlformats.org/officeDocument/2006/relationships/image" Target="../media/image37.png"/><Relationship Id="rId31" Type="http://schemas.openxmlformats.org/officeDocument/2006/relationships/image" Target="../media/image49.png"/><Relationship Id="rId4" Type="http://schemas.openxmlformats.org/officeDocument/2006/relationships/image" Target="../media/image22.emf"/><Relationship Id="rId9" Type="http://schemas.openxmlformats.org/officeDocument/2006/relationships/image" Target="../media/image27.png"/><Relationship Id="rId14" Type="http://schemas.openxmlformats.org/officeDocument/2006/relationships/image" Target="../media/image32.emf"/><Relationship Id="rId22" Type="http://schemas.openxmlformats.org/officeDocument/2006/relationships/image" Target="../media/image40.emf"/><Relationship Id="rId27" Type="http://schemas.openxmlformats.org/officeDocument/2006/relationships/image" Target="../media/image45.png"/><Relationship Id="rId30" Type="http://schemas.openxmlformats.org/officeDocument/2006/relationships/image" Target="../media/image4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73B9D68-4E17-2247-83A0-FA5DCF09C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§2 Functions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7FB9857A-565C-5946-BEFB-F87D38B685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IMM 2021</a:t>
            </a:r>
          </a:p>
        </p:txBody>
      </p:sp>
    </p:spTree>
    <p:extLst>
      <p:ext uri="{BB962C8B-B14F-4D97-AF65-F5344CB8AC3E}">
        <p14:creationId xmlns:p14="http://schemas.microsoft.com/office/powerpoint/2010/main" val="1031939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B715F-EDB3-254F-B12B-7865F2697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Did You Notice: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43957-4D3D-A74B-B0BD-99E8105C0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50" y="993999"/>
            <a:ext cx="7886700" cy="5498874"/>
          </a:xfrm>
        </p:spPr>
        <p:txBody>
          <a:bodyPr/>
          <a:lstStyle/>
          <a:p>
            <a:r>
              <a:rPr lang="en-GB" sz="2000" dirty="0"/>
              <a:t>Use of natural powers?</a:t>
            </a:r>
          </a:p>
          <a:p>
            <a:pPr lvl="1"/>
            <a:r>
              <a:rPr lang="en-GB" sz="1600" dirty="0"/>
              <a:t>Imagining &amp; Expressing</a:t>
            </a:r>
          </a:p>
          <a:p>
            <a:pPr lvl="1"/>
            <a:r>
              <a:rPr lang="en-GB" sz="1600" dirty="0"/>
              <a:t>Specialising &amp; Generalising</a:t>
            </a:r>
          </a:p>
          <a:p>
            <a:pPr lvl="1"/>
            <a:r>
              <a:rPr lang="en-GB" sz="1600" dirty="0"/>
              <a:t>Conjecturing &amp; Convincing</a:t>
            </a:r>
          </a:p>
          <a:p>
            <a:pPr lvl="1"/>
            <a:r>
              <a:rPr lang="en-GB" sz="1600" dirty="0"/>
              <a:t>Organising &amp; Characterising</a:t>
            </a:r>
          </a:p>
          <a:p>
            <a:pPr lvl="1"/>
            <a:r>
              <a:rPr lang="en-GB" sz="1600" dirty="0"/>
              <a:t>Others?</a:t>
            </a:r>
          </a:p>
          <a:p>
            <a:r>
              <a:rPr lang="en-GB" sz="2000" dirty="0"/>
              <a:t>Encountering Mathematical Themes?</a:t>
            </a:r>
          </a:p>
          <a:p>
            <a:pPr lvl="1"/>
            <a:r>
              <a:rPr lang="en-GB" sz="1600" dirty="0"/>
              <a:t>Doing &amp; Undoing</a:t>
            </a:r>
          </a:p>
          <a:p>
            <a:pPr lvl="1"/>
            <a:r>
              <a:rPr lang="en-GB" sz="1600" dirty="0"/>
              <a:t>Invariance in the midst of change</a:t>
            </a:r>
          </a:p>
          <a:p>
            <a:pPr lvl="1"/>
            <a:r>
              <a:rPr lang="en-GB" sz="1600" dirty="0"/>
              <a:t>Freedom &amp; Constraint</a:t>
            </a:r>
          </a:p>
          <a:p>
            <a:pPr lvl="1"/>
            <a:r>
              <a:rPr lang="en-GB" sz="1600" dirty="0"/>
              <a:t>Making the implicit explicit</a:t>
            </a:r>
          </a:p>
          <a:p>
            <a:pPr lvl="1"/>
            <a:r>
              <a:rPr lang="en-GB" sz="1600" dirty="0"/>
              <a:t>Others?</a:t>
            </a:r>
          </a:p>
          <a:p>
            <a:r>
              <a:rPr lang="en-GB" sz="2000" dirty="0"/>
              <a:t>Shifts of Attention?</a:t>
            </a:r>
          </a:p>
          <a:p>
            <a:pPr lvl="1"/>
            <a:r>
              <a:rPr lang="en-GB" sz="1600" dirty="0"/>
              <a:t>Gazing (Holding Wholes)</a:t>
            </a:r>
          </a:p>
          <a:p>
            <a:pPr lvl="1"/>
            <a:r>
              <a:rPr lang="en-GB" sz="1600" dirty="0"/>
              <a:t>Discerning Details</a:t>
            </a:r>
          </a:p>
          <a:p>
            <a:pPr lvl="1"/>
            <a:r>
              <a:rPr lang="en-GB" sz="1600" dirty="0"/>
              <a:t>Recognising Relationships</a:t>
            </a:r>
          </a:p>
          <a:p>
            <a:pPr lvl="1"/>
            <a:r>
              <a:rPr lang="en-GB" sz="1600" dirty="0"/>
              <a:t>Perceiving Properties as being instantiated</a:t>
            </a:r>
          </a:p>
          <a:p>
            <a:pPr lvl="1"/>
            <a:r>
              <a:rPr lang="en-GB" sz="1600" dirty="0"/>
              <a:t>Reasoning on the basis of agreed properties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858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3E841-14A3-734A-BF94-3E8A9DEEB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Session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4E2E3-6EAF-2E49-9A1A-382D9FFDA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… will focus </a:t>
            </a:r>
            <a:r>
              <a:rPr lang="en-GB"/>
              <a:t>on Reasoning</a:t>
            </a:r>
          </a:p>
        </p:txBody>
      </p:sp>
    </p:spTree>
    <p:extLst>
      <p:ext uri="{BB962C8B-B14F-4D97-AF65-F5344CB8AC3E}">
        <p14:creationId xmlns:p14="http://schemas.microsoft.com/office/powerpoint/2010/main" val="443102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C0B08-7E11-1543-AF2B-9F9F136B2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1DC14-75BF-B54F-8AA6-15903FEFD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did you notice yourself doing?</a:t>
            </a:r>
          </a:p>
          <a:p>
            <a:r>
              <a:rPr lang="en-GB" dirty="0"/>
              <a:t>Where you aware of</a:t>
            </a:r>
          </a:p>
          <a:p>
            <a:pPr lvl="1"/>
            <a:r>
              <a:rPr lang="en-GB" dirty="0"/>
              <a:t>Imagining &amp; Expressing</a:t>
            </a:r>
          </a:p>
          <a:p>
            <a:pPr lvl="1"/>
            <a:r>
              <a:rPr lang="en-GB" dirty="0"/>
              <a:t>Specialising &amp; Generalising</a:t>
            </a:r>
          </a:p>
          <a:p>
            <a:pPr lvl="1"/>
            <a:r>
              <a:rPr lang="en-GB" dirty="0"/>
              <a:t>Conjecturing &amp; Convincing</a:t>
            </a:r>
          </a:p>
          <a:p>
            <a:pPr lvl="1"/>
            <a:r>
              <a:rPr lang="en-GB" dirty="0"/>
              <a:t>Organising &amp; Characterising</a:t>
            </a:r>
          </a:p>
          <a:p>
            <a:r>
              <a:rPr lang="en-GB" dirty="0"/>
              <a:t>Did you encounter</a:t>
            </a:r>
          </a:p>
          <a:p>
            <a:pPr lvl="1"/>
            <a:r>
              <a:rPr lang="en-GB" dirty="0"/>
              <a:t>Doing &amp; Undoing</a:t>
            </a:r>
          </a:p>
          <a:p>
            <a:pPr lvl="1"/>
            <a:r>
              <a:rPr lang="en-GB" dirty="0"/>
              <a:t>Invariance in the midst of change</a:t>
            </a:r>
          </a:p>
          <a:p>
            <a:pPr lvl="1"/>
            <a:r>
              <a:rPr lang="en-GB" dirty="0"/>
              <a:t>Freedom &amp; Constraint</a:t>
            </a:r>
          </a:p>
          <a:p>
            <a:pPr lvl="1"/>
            <a:r>
              <a:rPr lang="en-GB" dirty="0"/>
              <a:t>Restricting &amp; Expanding</a:t>
            </a:r>
          </a:p>
        </p:txBody>
      </p:sp>
    </p:spTree>
    <p:extLst>
      <p:ext uri="{BB962C8B-B14F-4D97-AF65-F5344CB8AC3E}">
        <p14:creationId xmlns:p14="http://schemas.microsoft.com/office/powerpoint/2010/main" val="133661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8AF11C-1162-1A46-8565-ECDBAEE50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599" y="0"/>
            <a:ext cx="3575401" cy="43815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C09DB21-91AE-114C-81E7-F7BE42A99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598" y="10941"/>
            <a:ext cx="3558037" cy="43602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40F606-BCF1-FF4C-AA83-F93BF985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75" y="80772"/>
            <a:ext cx="7886700" cy="649482"/>
          </a:xfrm>
        </p:spPr>
        <p:txBody>
          <a:bodyPr/>
          <a:lstStyle/>
          <a:p>
            <a:r>
              <a:rPr lang="en-GB" dirty="0"/>
              <a:t>Lagrange Polynomials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D25B2-4E46-D94A-9CD3-B360A4338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5" y="501308"/>
            <a:ext cx="4990992" cy="649482"/>
          </a:xfrm>
        </p:spPr>
        <p:txBody>
          <a:bodyPr/>
          <a:lstStyle/>
          <a:p>
            <a:r>
              <a:rPr lang="en-GB" dirty="0"/>
              <a:t>Imagine a polynomial through these five points, of smallest possible degree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3BC727-F046-644C-B74D-D34BE5A61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2975"/>
            <a:ext cx="2345682" cy="2874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A9B37B-0C81-574C-9725-FF5F29377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479" y="1182320"/>
            <a:ext cx="2345682" cy="28745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0ACFD4-4084-DF46-AA50-9E64E51D1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75" y="3983451"/>
            <a:ext cx="2345682" cy="2874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D26975-0772-3A43-89A1-4E4A0CB27C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1394" y="3983450"/>
            <a:ext cx="2345682" cy="28745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BB9849-1CC1-8B4E-A993-2D5640F9B0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1494" y="4004601"/>
            <a:ext cx="2345682" cy="28745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9D42B0-75CB-5B49-BF21-A7ACF18534A4}"/>
              </a:ext>
            </a:extLst>
          </p:cNvPr>
          <p:cNvCxnSpPr/>
          <p:nvPr/>
        </p:nvCxnSpPr>
        <p:spPr>
          <a:xfrm>
            <a:off x="65237" y="1150790"/>
            <a:ext cx="501755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3358B85-DDAF-7E4C-A009-364EFA8CD041}"/>
              </a:ext>
            </a:extLst>
          </p:cNvPr>
          <p:cNvCxnSpPr>
            <a:cxnSpLocks/>
          </p:cNvCxnSpPr>
          <p:nvPr/>
        </p:nvCxnSpPr>
        <p:spPr>
          <a:xfrm flipV="1">
            <a:off x="5082788" y="1150790"/>
            <a:ext cx="0" cy="57072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58B0A27-A535-B24A-B517-D170449BE249}"/>
              </a:ext>
            </a:extLst>
          </p:cNvPr>
          <p:cNvCxnSpPr>
            <a:cxnSpLocks/>
          </p:cNvCxnSpPr>
          <p:nvPr/>
        </p:nvCxnSpPr>
        <p:spPr>
          <a:xfrm flipV="1">
            <a:off x="32618" y="4025338"/>
            <a:ext cx="7454558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259BC7-8255-234F-ABD5-62CFF117CF59}"/>
              </a:ext>
            </a:extLst>
          </p:cNvPr>
          <p:cNvCxnSpPr>
            <a:cxnSpLocks/>
          </p:cNvCxnSpPr>
          <p:nvPr/>
        </p:nvCxnSpPr>
        <p:spPr>
          <a:xfrm flipV="1">
            <a:off x="2522779" y="1150791"/>
            <a:ext cx="19703" cy="56968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1FB9D82-8D04-5842-BAD9-557A48DB0CA1}"/>
              </a:ext>
            </a:extLst>
          </p:cNvPr>
          <p:cNvCxnSpPr>
            <a:cxnSpLocks/>
          </p:cNvCxnSpPr>
          <p:nvPr/>
        </p:nvCxnSpPr>
        <p:spPr>
          <a:xfrm flipV="1">
            <a:off x="7487181" y="4025340"/>
            <a:ext cx="0" cy="28222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8FBCAAE-8C27-4248-A265-4345D7EAE613}"/>
              </a:ext>
            </a:extLst>
          </p:cNvPr>
          <p:cNvCxnSpPr>
            <a:cxnSpLocks/>
          </p:cNvCxnSpPr>
          <p:nvPr/>
        </p:nvCxnSpPr>
        <p:spPr>
          <a:xfrm flipV="1">
            <a:off x="0" y="6842242"/>
            <a:ext cx="7476666" cy="53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2B61A40-135A-8B49-ACA3-25D1B96FA86C}"/>
              </a:ext>
            </a:extLst>
          </p:cNvPr>
          <p:cNvCxnSpPr>
            <a:cxnSpLocks/>
          </p:cNvCxnSpPr>
          <p:nvPr/>
        </p:nvCxnSpPr>
        <p:spPr>
          <a:xfrm flipV="1">
            <a:off x="46128" y="1176924"/>
            <a:ext cx="19703" cy="56968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27DF60EC-6730-9240-9F07-5CBC747A51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627" y="1250620"/>
            <a:ext cx="2345682" cy="48416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D7C3AC0-274E-AC45-81FF-BBADB95E69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0055" y="1234919"/>
            <a:ext cx="2421750" cy="49986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D706A26-ED48-1D4C-9787-16BCDA2212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536" y="4101704"/>
            <a:ext cx="2339538" cy="48289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D0BB97B-5E0C-8949-A910-EF78326ACB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4087" y="4122961"/>
            <a:ext cx="2300074" cy="4747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786BEBC-AFEC-594D-A147-77B642F677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74238" y="4122961"/>
            <a:ext cx="2236552" cy="46163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45EB0C3-281C-6C49-8825-EA331FE22C34}"/>
              </a:ext>
            </a:extLst>
          </p:cNvPr>
          <p:cNvSpPr/>
          <p:nvPr/>
        </p:nvSpPr>
        <p:spPr>
          <a:xfrm>
            <a:off x="5822621" y="1065740"/>
            <a:ext cx="1924982" cy="1228665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FFFF00"/>
                </a:solidFill>
              </a:rPr>
              <a:t>Tell yourself a story about what is going on in these five pictures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57E26C8-F550-7941-B29B-A7E0CBB05915}"/>
              </a:ext>
            </a:extLst>
          </p:cNvPr>
          <p:cNvSpPr/>
          <p:nvPr/>
        </p:nvSpPr>
        <p:spPr>
          <a:xfrm>
            <a:off x="6093936" y="2224031"/>
            <a:ext cx="1943241" cy="1322318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FFFF00"/>
                </a:solidFill>
              </a:rPr>
              <a:t>Tell yourself a story about how the five dotted graphs relate to the original question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7360A06-6329-1449-AF0F-A32FDA79B941}"/>
              </a:ext>
            </a:extLst>
          </p:cNvPr>
          <p:cNvSpPr/>
          <p:nvPr/>
        </p:nvSpPr>
        <p:spPr>
          <a:xfrm>
            <a:off x="6093936" y="4839777"/>
            <a:ext cx="2666892" cy="1597879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FFFF00"/>
                </a:solidFill>
              </a:rPr>
              <a:t>What is the relationship between the dotted graphs, the formulae,  and the brown graph?</a:t>
            </a:r>
          </a:p>
        </p:txBody>
      </p:sp>
    </p:spTree>
    <p:extLst>
      <p:ext uri="{BB962C8B-B14F-4D97-AF65-F5344CB8AC3E}">
        <p14:creationId xmlns:p14="http://schemas.microsoft.com/office/powerpoint/2010/main" val="54489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5" grpId="0" animBg="1"/>
      <p:bldP spid="25" grpId="1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96042-42EC-FE4F-9F1C-19786A437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885DE-11DD-354C-993A-CADCCC9A1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2266"/>
            <a:ext cx="7886700" cy="2873984"/>
          </a:xfrm>
        </p:spPr>
        <p:txBody>
          <a:bodyPr/>
          <a:lstStyle/>
          <a:p>
            <a:r>
              <a:rPr lang="en-GB" dirty="0"/>
              <a:t>What role does 0 play in the construction?</a:t>
            </a:r>
          </a:p>
          <a:p>
            <a:r>
              <a:rPr lang="en-GB" dirty="0"/>
              <a:t>Constructing a Personal Narrative (own explanation)</a:t>
            </a:r>
          </a:p>
          <a:p>
            <a:r>
              <a:rPr lang="en-GB" dirty="0"/>
              <a:t>Making use of</a:t>
            </a:r>
          </a:p>
          <a:p>
            <a:pPr lvl="1"/>
            <a:r>
              <a:rPr lang="en-GB" dirty="0"/>
              <a:t>Gazing at the whole</a:t>
            </a:r>
          </a:p>
          <a:p>
            <a:pPr lvl="1"/>
            <a:r>
              <a:rPr lang="en-GB" dirty="0"/>
              <a:t>Discerning Details</a:t>
            </a:r>
          </a:p>
          <a:p>
            <a:pPr lvl="1"/>
            <a:r>
              <a:rPr lang="en-GB" dirty="0"/>
              <a:t>Recognising Relationships</a:t>
            </a:r>
          </a:p>
          <a:p>
            <a:pPr lvl="1"/>
            <a:r>
              <a:rPr lang="en-GB" dirty="0"/>
              <a:t>Perceiving Properties (as being instantiated)</a:t>
            </a:r>
          </a:p>
          <a:p>
            <a:pPr lvl="1"/>
            <a:r>
              <a:rPr lang="en-GB" dirty="0"/>
              <a:t>Reasoning on the basis of agreed properties</a:t>
            </a:r>
          </a:p>
        </p:txBody>
      </p:sp>
    </p:spTree>
    <p:extLst>
      <p:ext uri="{BB962C8B-B14F-4D97-AF65-F5344CB8AC3E}">
        <p14:creationId xmlns:p14="http://schemas.microsoft.com/office/powerpoint/2010/main" val="885120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6203D-1199-5944-B0C6-972E812CF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Rotating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6E105-1358-9545-842D-2CE48A999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65" y="746290"/>
            <a:ext cx="5517317" cy="3437207"/>
          </a:xfrm>
        </p:spPr>
        <p:txBody>
          <a:bodyPr/>
          <a:lstStyle/>
          <a:p>
            <a:r>
              <a:rPr lang="en-GB" dirty="0"/>
              <a:t>Imagine the graph of a quadratic function</a:t>
            </a:r>
          </a:p>
          <a:p>
            <a:r>
              <a:rPr lang="en-GB" dirty="0"/>
              <a:t>Imagine rotating the graph anti-clockwise through an angle of about 10°</a:t>
            </a:r>
          </a:p>
          <a:p>
            <a:r>
              <a:rPr lang="en-GB" dirty="0"/>
              <a:t>Could the rotated graph be the graph of a function?</a:t>
            </a:r>
          </a:p>
          <a:p>
            <a:r>
              <a:rPr lang="en-GB" dirty="0"/>
              <a:t>What about rotating through a very small angle?</a:t>
            </a:r>
          </a:p>
          <a:p>
            <a:r>
              <a:rPr lang="en-GB" dirty="0"/>
              <a:t>Through what angles could the graph be rotated and still be the graph of a function?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E0DF99-8DB9-8F4D-B876-0C4C525C6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617" y="956712"/>
            <a:ext cx="2705418" cy="2845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40AA22-E528-2349-A7E6-A3397EBE8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125" y="3915177"/>
            <a:ext cx="2705417" cy="2845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2CD388-DC9D-7E47-8CD3-96E5E986C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582" y="3922827"/>
            <a:ext cx="2705418" cy="284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0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6B5BD-645C-284C-BD94-AC905582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Rotating a Cubic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45B5F-E807-4041-A178-7A51A398F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2266"/>
            <a:ext cx="3943350" cy="4351338"/>
          </a:xfrm>
        </p:spPr>
        <p:txBody>
          <a:bodyPr/>
          <a:lstStyle/>
          <a:p>
            <a:r>
              <a:rPr lang="en-GB" dirty="0"/>
              <a:t>Through what angles could the graph of a cubic be rotated and still be the graph of a function?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2C0F5A-0B02-1240-A605-BB8289D01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803" y="189204"/>
            <a:ext cx="3080171" cy="323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0E5649-A3E2-F747-A06F-7034F94A8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91" y="3574654"/>
            <a:ext cx="3092798" cy="3253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862A83-CCDC-A94E-8EA0-9280FE9C5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430" y="3587935"/>
            <a:ext cx="3080171" cy="323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1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B715F-EDB3-254F-B12B-7865F2697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Did You Notice: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43957-4D3D-A74B-B0BD-99E8105C0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50" y="993999"/>
            <a:ext cx="7886700" cy="5498874"/>
          </a:xfrm>
        </p:spPr>
        <p:txBody>
          <a:bodyPr/>
          <a:lstStyle/>
          <a:p>
            <a:r>
              <a:rPr lang="en-GB" sz="2000" dirty="0"/>
              <a:t>Use of natural powers?</a:t>
            </a:r>
          </a:p>
          <a:p>
            <a:pPr lvl="1"/>
            <a:r>
              <a:rPr lang="en-GB" sz="1600" dirty="0"/>
              <a:t>Imagining &amp; Expressing</a:t>
            </a:r>
          </a:p>
          <a:p>
            <a:pPr lvl="1"/>
            <a:r>
              <a:rPr lang="en-GB" sz="1600" dirty="0"/>
              <a:t>Specialising &amp; Generalising</a:t>
            </a:r>
          </a:p>
          <a:p>
            <a:pPr lvl="1"/>
            <a:r>
              <a:rPr lang="en-GB" sz="1600" dirty="0"/>
              <a:t>Conjecturing &amp; Convincing</a:t>
            </a:r>
          </a:p>
          <a:p>
            <a:pPr lvl="1"/>
            <a:r>
              <a:rPr lang="en-GB" sz="1600" dirty="0"/>
              <a:t>Organising &amp; Characterising</a:t>
            </a:r>
          </a:p>
          <a:p>
            <a:pPr lvl="1"/>
            <a:r>
              <a:rPr lang="en-GB" sz="1600" dirty="0"/>
              <a:t>Others?</a:t>
            </a:r>
          </a:p>
          <a:p>
            <a:r>
              <a:rPr lang="en-GB" sz="2000" dirty="0"/>
              <a:t>Encountering Mathematical Themes?</a:t>
            </a:r>
          </a:p>
          <a:p>
            <a:pPr lvl="1"/>
            <a:r>
              <a:rPr lang="en-GB" sz="1600" dirty="0"/>
              <a:t>Doing &amp; Undoing</a:t>
            </a:r>
          </a:p>
          <a:p>
            <a:pPr lvl="1"/>
            <a:r>
              <a:rPr lang="en-GB" sz="1600" dirty="0"/>
              <a:t>Invariance in the midst of change</a:t>
            </a:r>
          </a:p>
          <a:p>
            <a:pPr lvl="1"/>
            <a:r>
              <a:rPr lang="en-GB" sz="1600" dirty="0"/>
              <a:t>Freedom &amp; Constraint</a:t>
            </a:r>
          </a:p>
          <a:p>
            <a:pPr lvl="1"/>
            <a:r>
              <a:rPr lang="en-GB" sz="1600" dirty="0"/>
              <a:t>Making the implicit explicit</a:t>
            </a:r>
          </a:p>
          <a:p>
            <a:pPr lvl="1"/>
            <a:r>
              <a:rPr lang="en-GB" sz="1600" dirty="0"/>
              <a:t>Others?</a:t>
            </a:r>
          </a:p>
          <a:p>
            <a:r>
              <a:rPr lang="en-GB" sz="2000" dirty="0"/>
              <a:t>Shifts of Attention?</a:t>
            </a:r>
          </a:p>
          <a:p>
            <a:pPr lvl="1"/>
            <a:r>
              <a:rPr lang="en-GB" sz="1600" dirty="0"/>
              <a:t>Gazing (Holding Wholes)</a:t>
            </a:r>
          </a:p>
          <a:p>
            <a:pPr lvl="1"/>
            <a:r>
              <a:rPr lang="en-GB" sz="1600" dirty="0"/>
              <a:t>Discerning Details</a:t>
            </a:r>
          </a:p>
          <a:p>
            <a:pPr lvl="1"/>
            <a:r>
              <a:rPr lang="en-GB" sz="1600" dirty="0"/>
              <a:t>Recognising Relationships</a:t>
            </a:r>
          </a:p>
          <a:p>
            <a:pPr lvl="1"/>
            <a:r>
              <a:rPr lang="en-GB" sz="1600" dirty="0"/>
              <a:t>Perceiving Properties as being instantiated</a:t>
            </a:r>
          </a:p>
          <a:p>
            <a:pPr lvl="1"/>
            <a:r>
              <a:rPr lang="en-GB" sz="1600" dirty="0"/>
              <a:t>Reasoning on the basis of agreed properties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995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A9A5F-1759-1D40-9903-602CE5E1A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Combining Two Functions</a:t>
            </a:r>
          </a:p>
        </p:txBody>
      </p:sp>
      <p:pic>
        <p:nvPicPr>
          <p:cNvPr id="4" name="Combining Quadratic &amp; Cubic" descr="Combining Quadratic &amp; Cubic">
            <a:hlinkClick r:id="" action="ppaction://media"/>
            <a:extLst>
              <a:ext uri="{FF2B5EF4-FFF2-40B4-BE49-F238E27FC236}">
                <a16:creationId xmlns:a16="http://schemas.microsoft.com/office/drawing/2014/main" id="{F09A912E-6DB7-2E46-A431-6B42315674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2898" y="0"/>
            <a:ext cx="6030127" cy="66556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5BD14-8294-4842-9747-F9FA271CF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4609"/>
            <a:ext cx="2968989" cy="2088355"/>
          </a:xfrm>
        </p:spPr>
        <p:txBody>
          <a:bodyPr/>
          <a:lstStyle/>
          <a:p>
            <a:r>
              <a:rPr lang="en-GB" dirty="0"/>
              <a:t>Here are the graphs of a quadratic and a cubic, and the line </a:t>
            </a:r>
            <a:br>
              <a:rPr lang="en-GB" dirty="0"/>
            </a:br>
            <a:r>
              <a:rPr lang="en-GB" i="1" dirty="0"/>
              <a:t>y</a:t>
            </a:r>
            <a:r>
              <a:rPr lang="en-GB" dirty="0"/>
              <a:t> = </a:t>
            </a:r>
            <a:r>
              <a:rPr lang="en-GB" i="1" dirty="0"/>
              <a:t>x</a:t>
            </a:r>
            <a:endParaRPr lang="en-GB" dirty="0"/>
          </a:p>
          <a:p>
            <a:r>
              <a:rPr lang="en-GB" dirty="0"/>
              <a:t>Describe the construction shown in the animation</a:t>
            </a:r>
          </a:p>
        </p:txBody>
      </p:sp>
    </p:spTree>
    <p:extLst>
      <p:ext uri="{BB962C8B-B14F-4D97-AF65-F5344CB8AC3E}">
        <p14:creationId xmlns:p14="http://schemas.microsoft.com/office/powerpoint/2010/main" val="315907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B715F-EDB3-254F-B12B-7865F2697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Did You Notice: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43957-4D3D-A74B-B0BD-99E8105C0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50" y="993999"/>
            <a:ext cx="7886700" cy="5498874"/>
          </a:xfrm>
        </p:spPr>
        <p:txBody>
          <a:bodyPr/>
          <a:lstStyle/>
          <a:p>
            <a:r>
              <a:rPr lang="en-GB" sz="2000" dirty="0"/>
              <a:t>Use of natural powers?</a:t>
            </a:r>
          </a:p>
          <a:p>
            <a:pPr lvl="1"/>
            <a:r>
              <a:rPr lang="en-GB" sz="1600" dirty="0"/>
              <a:t>Imagining &amp; Expressing</a:t>
            </a:r>
          </a:p>
          <a:p>
            <a:pPr lvl="1"/>
            <a:r>
              <a:rPr lang="en-GB" sz="1600" dirty="0"/>
              <a:t>Specialising &amp; Generalising</a:t>
            </a:r>
          </a:p>
          <a:p>
            <a:pPr lvl="1"/>
            <a:r>
              <a:rPr lang="en-GB" sz="1600" dirty="0"/>
              <a:t>Conjecturing &amp; Convincing</a:t>
            </a:r>
          </a:p>
          <a:p>
            <a:pPr lvl="1"/>
            <a:r>
              <a:rPr lang="en-GB" sz="1600" dirty="0"/>
              <a:t>Organising &amp; Characterising</a:t>
            </a:r>
          </a:p>
          <a:p>
            <a:pPr lvl="1"/>
            <a:r>
              <a:rPr lang="en-GB" sz="1600" dirty="0"/>
              <a:t>Others?</a:t>
            </a:r>
          </a:p>
          <a:p>
            <a:r>
              <a:rPr lang="en-GB" sz="2000" dirty="0"/>
              <a:t>Encountering Mathematical Themes?</a:t>
            </a:r>
          </a:p>
          <a:p>
            <a:pPr lvl="1"/>
            <a:r>
              <a:rPr lang="en-GB" sz="1600" dirty="0"/>
              <a:t>Doing &amp; Undoing</a:t>
            </a:r>
          </a:p>
          <a:p>
            <a:pPr lvl="1"/>
            <a:r>
              <a:rPr lang="en-GB" sz="1600" dirty="0"/>
              <a:t>Invariance in the midst of change</a:t>
            </a:r>
          </a:p>
          <a:p>
            <a:pPr lvl="1"/>
            <a:r>
              <a:rPr lang="en-GB" sz="1600" dirty="0"/>
              <a:t>Freedom &amp; Constraint</a:t>
            </a:r>
          </a:p>
          <a:p>
            <a:pPr lvl="1"/>
            <a:r>
              <a:rPr lang="en-GB" sz="1600" dirty="0"/>
              <a:t>Making the implicit explicit</a:t>
            </a:r>
          </a:p>
          <a:p>
            <a:pPr lvl="1"/>
            <a:r>
              <a:rPr lang="en-GB" sz="1600" dirty="0"/>
              <a:t>Others?</a:t>
            </a:r>
          </a:p>
          <a:p>
            <a:r>
              <a:rPr lang="en-GB" sz="2000" dirty="0"/>
              <a:t>Shifts of Attention?</a:t>
            </a:r>
          </a:p>
          <a:p>
            <a:pPr lvl="1"/>
            <a:r>
              <a:rPr lang="en-GB" sz="1600" dirty="0"/>
              <a:t>Gazing (Holding Wholes)</a:t>
            </a:r>
          </a:p>
          <a:p>
            <a:pPr lvl="1"/>
            <a:r>
              <a:rPr lang="en-GB" sz="1600" dirty="0"/>
              <a:t>Discerning Details</a:t>
            </a:r>
          </a:p>
          <a:p>
            <a:pPr lvl="1"/>
            <a:r>
              <a:rPr lang="en-GB" sz="1600" dirty="0"/>
              <a:t>Recognising Relationships</a:t>
            </a:r>
          </a:p>
          <a:p>
            <a:pPr lvl="1"/>
            <a:r>
              <a:rPr lang="en-GB" sz="1600" dirty="0"/>
              <a:t>Perceiving Properties as being instantiated</a:t>
            </a:r>
          </a:p>
          <a:p>
            <a:pPr lvl="1"/>
            <a:r>
              <a:rPr lang="en-GB" sz="1600" dirty="0"/>
              <a:t>Reasoning on the basis of agreed properties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195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C8907-C2A8-2A40-A023-1A4044F34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40904"/>
            <a:ext cx="3486150" cy="649482"/>
          </a:xfrm>
        </p:spPr>
        <p:txBody>
          <a:bodyPr>
            <a:normAutofit/>
          </a:bodyPr>
          <a:lstStyle/>
          <a:p>
            <a:r>
              <a:rPr lang="en-GB" sz="2400" dirty="0"/>
              <a:t>Constructing Examples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B882DA-B956-C948-A971-7FD693B23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171777"/>
            <a:ext cx="8588854" cy="564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CD2C96-FCCB-7F45-93DE-3AAAD0D4C2E1}"/>
              </a:ext>
            </a:extLst>
          </p:cNvPr>
          <p:cNvSpPr txBox="1"/>
          <p:nvPr/>
        </p:nvSpPr>
        <p:spPr>
          <a:xfrm>
            <a:off x="1239449" y="491993"/>
            <a:ext cx="7369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In each cell, write down a formula for a continuous function whose maximal domain and full range are indicated by the row and column headings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2F8392-EBFE-3347-B9A3-2EF4B5AC3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692" y="2199668"/>
            <a:ext cx="552806" cy="2764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3DBF6D-0F29-7E4C-9E65-F83CB5EB2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700" y="2158571"/>
            <a:ext cx="552806" cy="276403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1F61319B-7A6F-7B4A-98E1-8D5C5C56F7F7}"/>
              </a:ext>
            </a:extLst>
          </p:cNvPr>
          <p:cNvGrpSpPr/>
          <p:nvPr/>
        </p:nvGrpSpPr>
        <p:grpSpPr>
          <a:xfrm>
            <a:off x="3247633" y="4332339"/>
            <a:ext cx="1231900" cy="1219438"/>
            <a:chOff x="3247633" y="4332339"/>
            <a:chExt cx="1231900" cy="121943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60D18C-F06D-D142-AB4E-2DA50A625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6016" y="4813730"/>
              <a:ext cx="1223517" cy="73804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F0EF143-17E8-3840-9023-4A4B34C2C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47633" y="4332339"/>
              <a:ext cx="1231900" cy="43180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F59041F-5B84-AC41-BC7D-D61FF12E56B4}"/>
              </a:ext>
            </a:extLst>
          </p:cNvPr>
          <p:cNvGrpSpPr/>
          <p:nvPr/>
        </p:nvGrpSpPr>
        <p:grpSpPr>
          <a:xfrm>
            <a:off x="1914525" y="4280969"/>
            <a:ext cx="976257" cy="1234300"/>
            <a:chOff x="1914525" y="4280969"/>
            <a:chExt cx="976257" cy="12343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33C5D81-E9AC-FF46-B183-13DB4A651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70888" y="4536186"/>
              <a:ext cx="919894" cy="97908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155E558-2A06-2F43-B700-ADC51F25A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14525" y="4280969"/>
              <a:ext cx="952500" cy="43180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0AD2BF3-023B-814A-81DF-CAF18EEFB63F}"/>
              </a:ext>
            </a:extLst>
          </p:cNvPr>
          <p:cNvGrpSpPr/>
          <p:nvPr/>
        </p:nvGrpSpPr>
        <p:grpSpPr>
          <a:xfrm>
            <a:off x="4664469" y="4320286"/>
            <a:ext cx="1129712" cy="1194983"/>
            <a:chOff x="4664469" y="4320286"/>
            <a:chExt cx="1129712" cy="119498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1E6C5F8-3F09-3F45-9193-32A38C666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64469" y="4373067"/>
              <a:ext cx="1073152" cy="114220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8A32AA7-79EA-D048-9960-5CB72E856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98881" y="4320286"/>
              <a:ext cx="495300" cy="431800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7CBD6C1-F8AD-4043-9CF1-67099628FCC5}"/>
              </a:ext>
            </a:extLst>
          </p:cNvPr>
          <p:cNvGrpSpPr/>
          <p:nvPr/>
        </p:nvGrpSpPr>
        <p:grpSpPr>
          <a:xfrm>
            <a:off x="7437634" y="3025610"/>
            <a:ext cx="1370024" cy="1202737"/>
            <a:chOff x="7437634" y="3025610"/>
            <a:chExt cx="1370024" cy="120273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3095973-EE0F-5749-B250-67E876E9F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18634" y="3175686"/>
              <a:ext cx="989024" cy="105266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65E2A62-31C5-3A43-861C-15F5B7C62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37634" y="3025610"/>
              <a:ext cx="762000" cy="266700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6569668-3AB2-4B40-A7AA-7860FC0719E6}"/>
              </a:ext>
            </a:extLst>
          </p:cNvPr>
          <p:cNvGrpSpPr/>
          <p:nvPr/>
        </p:nvGrpSpPr>
        <p:grpSpPr>
          <a:xfrm>
            <a:off x="6139661" y="4280969"/>
            <a:ext cx="1193983" cy="1270808"/>
            <a:chOff x="6139661" y="4280969"/>
            <a:chExt cx="1193983" cy="12708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6AC5675-67D6-DA42-B0F9-DB4A76B6A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39661" y="4280969"/>
              <a:ext cx="1193983" cy="127080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42B7270-736B-B640-8F96-18EE0F357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530834" y="4297740"/>
              <a:ext cx="673100" cy="4318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666B85C-BDD4-0143-9373-05E4D2D15AF4}"/>
              </a:ext>
            </a:extLst>
          </p:cNvPr>
          <p:cNvGrpSpPr/>
          <p:nvPr/>
        </p:nvGrpSpPr>
        <p:grpSpPr>
          <a:xfrm>
            <a:off x="3212505" y="3027027"/>
            <a:ext cx="1162389" cy="1237181"/>
            <a:chOff x="3212505" y="3027027"/>
            <a:chExt cx="1162389" cy="123718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02F0E5C-06BE-7D44-B41F-29ACE2766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212505" y="3027027"/>
              <a:ext cx="1162389" cy="123718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6DC31F9-D6A8-4643-A5C1-CB718A6E5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388617" y="3071139"/>
              <a:ext cx="469900" cy="266700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ECFBAF8-269A-B146-8518-7A27FB7EA7A1}"/>
              </a:ext>
            </a:extLst>
          </p:cNvPr>
          <p:cNvSpPr txBox="1"/>
          <p:nvPr/>
        </p:nvSpPr>
        <p:spPr>
          <a:xfrm>
            <a:off x="1914525" y="5856345"/>
            <a:ext cx="1103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Impossible?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97B401-9EE2-694F-9CFC-71AAE40B0689}"/>
              </a:ext>
            </a:extLst>
          </p:cNvPr>
          <p:cNvSpPr txBox="1"/>
          <p:nvPr/>
        </p:nvSpPr>
        <p:spPr>
          <a:xfrm>
            <a:off x="4633986" y="5856345"/>
            <a:ext cx="1103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Impossible?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2F98CCE-5BA9-4949-823D-C40AE284474C}"/>
              </a:ext>
            </a:extLst>
          </p:cNvPr>
          <p:cNvGrpSpPr/>
          <p:nvPr/>
        </p:nvGrpSpPr>
        <p:grpSpPr>
          <a:xfrm>
            <a:off x="4807345" y="2011689"/>
            <a:ext cx="1066150" cy="975149"/>
            <a:chOff x="4807345" y="2011689"/>
            <a:chExt cx="1066150" cy="97514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72740B4-07D6-4A42-886E-287B18B68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921321" y="2011689"/>
              <a:ext cx="952174" cy="97514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7C69348-2463-1A4F-A14C-007347850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807345" y="2145728"/>
              <a:ext cx="393700" cy="24130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38ACCD9-4BF0-9E49-BCF0-B66E4D78DB36}"/>
              </a:ext>
            </a:extLst>
          </p:cNvPr>
          <p:cNvGrpSpPr/>
          <p:nvPr/>
        </p:nvGrpSpPr>
        <p:grpSpPr>
          <a:xfrm>
            <a:off x="6139661" y="1997042"/>
            <a:ext cx="1275218" cy="1045294"/>
            <a:chOff x="6139661" y="1997042"/>
            <a:chExt cx="1275218" cy="1045294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ED2D263-144F-D94A-9DCB-08801FAFD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394213" y="1997042"/>
              <a:ext cx="1020666" cy="104529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84D4687-CED3-614C-AB94-7494B8B6D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139661" y="2079018"/>
              <a:ext cx="571500" cy="24130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4685DCD-2992-6E40-BA2A-A069EA0F5AF8}"/>
              </a:ext>
            </a:extLst>
          </p:cNvPr>
          <p:cNvGrpSpPr/>
          <p:nvPr/>
        </p:nvGrpSpPr>
        <p:grpSpPr>
          <a:xfrm>
            <a:off x="7525504" y="1995996"/>
            <a:ext cx="1170096" cy="1012888"/>
            <a:chOff x="7525504" y="1995996"/>
            <a:chExt cx="1170096" cy="101288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D35F0DF-9651-2741-A9DB-65D0C52A3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706576" y="1995996"/>
              <a:ext cx="989024" cy="101288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809E6C6-D9F3-8749-BBB6-0D6493C09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525504" y="2037778"/>
              <a:ext cx="647700" cy="228600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A736A710-92CA-5A43-B022-8F5DF25513A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90688" y="3071917"/>
            <a:ext cx="1112221" cy="11390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B2EB1C0-2719-CA47-9D8C-19EE6822708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82306" y="3018894"/>
            <a:ext cx="850900" cy="2667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0ED2B9DF-1805-E84F-A909-F0017313B203}"/>
              </a:ext>
            </a:extLst>
          </p:cNvPr>
          <p:cNvGrpSpPr/>
          <p:nvPr/>
        </p:nvGrpSpPr>
        <p:grpSpPr>
          <a:xfrm>
            <a:off x="7493220" y="5594487"/>
            <a:ext cx="1268773" cy="1052661"/>
            <a:chOff x="7493220" y="5594487"/>
            <a:chExt cx="1268773" cy="1052661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460E310-8E6B-094D-B98D-A964572A6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706576" y="5594487"/>
              <a:ext cx="1055417" cy="105266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0722BFE-E14C-7A45-A48F-516D4670C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493220" y="5686223"/>
              <a:ext cx="990600" cy="27940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52633DB-AD67-A745-8023-E94BF1AD01D0}"/>
              </a:ext>
            </a:extLst>
          </p:cNvPr>
          <p:cNvGrpSpPr/>
          <p:nvPr/>
        </p:nvGrpSpPr>
        <p:grpSpPr>
          <a:xfrm>
            <a:off x="7436855" y="4295000"/>
            <a:ext cx="1353930" cy="1190436"/>
            <a:chOff x="7436855" y="4295000"/>
            <a:chExt cx="1353930" cy="1190436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48C0711-E101-CA48-9268-1193EE953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436855" y="4295000"/>
              <a:ext cx="1146807" cy="1190436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EC2A320-82D9-CD4F-8A80-4B31290CE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647785" y="4513640"/>
              <a:ext cx="1143000" cy="330200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5B3D8ED8-E45A-5B43-9575-46D7CF127353}"/>
              </a:ext>
            </a:extLst>
          </p:cNvPr>
          <p:cNvSpPr txBox="1"/>
          <p:nvPr/>
        </p:nvSpPr>
        <p:spPr>
          <a:xfrm>
            <a:off x="6085424" y="5856345"/>
            <a:ext cx="1103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Impossible?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C2F242-DBB7-B648-989A-D91990E156FE}"/>
              </a:ext>
            </a:extLst>
          </p:cNvPr>
          <p:cNvSpPr txBox="1"/>
          <p:nvPr/>
        </p:nvSpPr>
        <p:spPr>
          <a:xfrm>
            <a:off x="3274255" y="5856345"/>
            <a:ext cx="1103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Impossible?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81ECDA-FAF0-554F-B637-D150C2D141B4}"/>
              </a:ext>
            </a:extLst>
          </p:cNvPr>
          <p:cNvGrpSpPr/>
          <p:nvPr/>
        </p:nvGrpSpPr>
        <p:grpSpPr>
          <a:xfrm>
            <a:off x="4560420" y="3008884"/>
            <a:ext cx="1441423" cy="1220317"/>
            <a:chOff x="4580968" y="3008884"/>
            <a:chExt cx="1441423" cy="12203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42860A-2215-B248-A7E2-4E24158BF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4742957" y="3045158"/>
              <a:ext cx="1243410" cy="118404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B489FC-BAF2-D943-AA34-F09ADD6CB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4580968" y="3008884"/>
              <a:ext cx="1441423" cy="38287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F26D61-5E1D-0B4B-93D2-D7CC4A132307}"/>
              </a:ext>
            </a:extLst>
          </p:cNvPr>
          <p:cNvGrpSpPr/>
          <p:nvPr/>
        </p:nvGrpSpPr>
        <p:grpSpPr>
          <a:xfrm>
            <a:off x="6036014" y="3071139"/>
            <a:ext cx="1308369" cy="1127665"/>
            <a:chOff x="6036014" y="3071139"/>
            <a:chExt cx="1308369" cy="11276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597983-2F6F-7C41-AC9C-4D0E2EC9D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6300990" y="3205228"/>
              <a:ext cx="1043393" cy="99357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B17C7C-D3B9-6B4A-B23E-3ED38654C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6036014" y="3071139"/>
              <a:ext cx="1285422" cy="3077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869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50" grpId="0"/>
      <p:bldP spid="5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B7942"/>
        </a:solidFill>
        <a:ln>
          <a:solidFill>
            <a:schemeClr val="tx1"/>
          </a:solidFill>
        </a:ln>
      </a:spPr>
      <a:bodyPr rtlCol="0" anchor="ctr"/>
      <a:lstStyle>
        <a:defPPr algn="ctr">
          <a:defRPr sz="2000">
            <a:solidFill>
              <a:srgbClr val="FFFF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latin typeface="Chalkboard" charset="0"/>
            <a:ea typeface="Chalkboard" charset="0"/>
            <a:cs typeface="Chalkboard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266CBBC0-D244-7347-801A-1958D987A020}" vid="{EDE611A9-898C-6240-80DA-EB3238CCAF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1373</TotalTime>
  <Words>512</Words>
  <Application>Microsoft Macintosh PowerPoint</Application>
  <PresentationFormat>On-screen Show (4:3)</PresentationFormat>
  <Paragraphs>104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Chalkboard</vt:lpstr>
      <vt:lpstr>Office Theme</vt:lpstr>
      <vt:lpstr>§2 Functions</vt:lpstr>
      <vt:lpstr>Lagrange Polynomials</vt:lpstr>
      <vt:lpstr>Reflection</vt:lpstr>
      <vt:lpstr>Rotating Graphs</vt:lpstr>
      <vt:lpstr>Rotating a Cubic</vt:lpstr>
      <vt:lpstr>Did You Notice:</vt:lpstr>
      <vt:lpstr>Combining Two Functions</vt:lpstr>
      <vt:lpstr>Did You Notice:</vt:lpstr>
      <vt:lpstr>Constructing Examples</vt:lpstr>
      <vt:lpstr>Did You Notice:</vt:lpstr>
      <vt:lpstr>Next Session …</vt:lpstr>
      <vt:lpstr>Reflection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John Mason</cp:lastModifiedBy>
  <cp:revision>70</cp:revision>
  <dcterms:created xsi:type="dcterms:W3CDTF">2017-06-17T10:17:52Z</dcterms:created>
  <dcterms:modified xsi:type="dcterms:W3CDTF">2021-09-07T08:51:15Z</dcterms:modified>
</cp:coreProperties>
</file>