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2"/>
  </p:notesMasterIdLst>
  <p:sldIdLst>
    <p:sldId id="256" r:id="rId2"/>
    <p:sldId id="257" r:id="rId3"/>
    <p:sldId id="268" r:id="rId4"/>
    <p:sldId id="259" r:id="rId5"/>
    <p:sldId id="276" r:id="rId6"/>
    <p:sldId id="261" r:id="rId7"/>
    <p:sldId id="263" r:id="rId8"/>
    <p:sldId id="266" r:id="rId9"/>
    <p:sldId id="264" r:id="rId10"/>
    <p:sldId id="262" r:id="rId11"/>
    <p:sldId id="267" r:id="rId12"/>
    <p:sldId id="271" r:id="rId13"/>
    <p:sldId id="260" r:id="rId14"/>
    <p:sldId id="272" r:id="rId15"/>
    <p:sldId id="273" r:id="rId16"/>
    <p:sldId id="274" r:id="rId17"/>
    <p:sldId id="270" r:id="rId18"/>
    <p:sldId id="258" r:id="rId19"/>
    <p:sldId id="269"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8E9"/>
    <a:srgbClr val="855F33"/>
    <a:srgbClr val="FFF9E8"/>
    <a:srgbClr val="FFF5C4"/>
    <a:srgbClr val="FCF3A7"/>
    <a:srgbClr val="AB7942"/>
    <a:srgbClr val="FFF1BF"/>
    <a:srgbClr val="FFE29F"/>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3"/>
    <p:restoredTop sz="94666"/>
  </p:normalViewPr>
  <p:slideViewPr>
    <p:cSldViewPr snapToGrid="0" snapToObjects="1">
      <p:cViewPr varScale="1">
        <p:scale>
          <a:sx n="112" d="100"/>
          <a:sy n="112" d="100"/>
        </p:scale>
        <p:origin x="192"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836D-B0CF-D94A-86DB-32DAECE4C346}" type="datetimeFigureOut">
              <a:rPr lang="en-GB" smtClean="0"/>
              <a:t>16/04/2021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38976-516C-4447-B9E0-F21B8CB8D0EA}" type="slidenum">
              <a:rPr lang="en-GB" smtClean="0"/>
              <a:t>‹#›</a:t>
            </a:fld>
            <a:endParaRPr lang="en-GB"/>
          </a:p>
        </p:txBody>
      </p:sp>
    </p:spTree>
    <p:extLst>
      <p:ext uri="{BB962C8B-B14F-4D97-AF65-F5344CB8AC3E}">
        <p14:creationId xmlns:p14="http://schemas.microsoft.com/office/powerpoint/2010/main" val="39231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6F26F-AE8D-2E43-9063-BEC1D05D3F07}" type="datetime1">
              <a:rPr lang="en-GB" smtClean="0"/>
              <a:t>21/04/2021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E13B60-3705-D44A-93F8-D81873DE4949}" type="datetime1">
              <a:rPr lang="en-GB" smtClean="0"/>
              <a:t>21/04/2021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434817-73A7-9E48-86D6-8D6DB93A7B3D}" type="datetime1">
              <a:rPr lang="en-GB" smtClean="0"/>
              <a:t>21/04/2021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47673"/>
          </a:xfrm>
        </p:spPr>
        <p:txBody>
          <a:bodyPr anchor="t">
            <a:normAutofit/>
          </a:bodyPr>
          <a:lstStyle>
            <a:lvl1pPr>
              <a:defRPr sz="24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628650" y="1412266"/>
            <a:ext cx="7886700" cy="4351338"/>
          </a:xfrm>
        </p:spPr>
        <p:txBody>
          <a:bodyPr anchor="t"/>
          <a:lstStyle>
            <a:lvl1pPr>
              <a:defRPr sz="2000">
                <a:solidFill>
                  <a:srgbClr val="0432FF"/>
                </a:solidFill>
                <a:latin typeface="Chalkboard" charset="0"/>
                <a:ea typeface="Chalkboard" charset="0"/>
                <a:cs typeface="Chalkboard" charset="0"/>
              </a:defRPr>
            </a:lvl1pPr>
            <a:lvl2pPr>
              <a:defRPr sz="1800" b="0" i="0">
                <a:solidFill>
                  <a:schemeClr val="tx1"/>
                </a:solidFill>
                <a:latin typeface="Chalkboard" charset="0"/>
                <a:ea typeface="Chalkboard" charset="0"/>
                <a:cs typeface="Chalkboard" charset="0"/>
              </a:defRPr>
            </a:lvl2pPr>
            <a:lvl3pPr>
              <a:defRPr sz="1600">
                <a:latin typeface="Chalkboard" panose="03050602040202020205" pitchFamily="66" charset="77"/>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0E0D0A89-7C64-AA44-A335-51589D9C54DC}"/>
              </a:ext>
            </a:extLst>
          </p:cNvPr>
          <p:cNvSpPr txBox="1"/>
          <p:nvPr userDrawn="1"/>
        </p:nvSpPr>
        <p:spPr>
          <a:xfrm>
            <a:off x="0" y="6581001"/>
            <a:ext cx="491490" cy="276999"/>
          </a:xfrm>
          <a:prstGeom prst="rect">
            <a:avLst/>
          </a:prstGeom>
          <a:noFill/>
        </p:spPr>
        <p:txBody>
          <a:bodyPr wrap="square" rtlCol="0">
            <a:spAutoFit/>
          </a:bodyPr>
          <a:lstStyle/>
          <a:p>
            <a:pPr algn="l"/>
            <a:fld id="{D2C33A19-0BB7-B44F-AD0A-50AB58E818EF}" type="slidenum">
              <a:rPr lang="en-GB" sz="1200" smtClean="0">
                <a:latin typeface="Chalkboard" charset="0"/>
                <a:ea typeface="Chalkboard" charset="0"/>
                <a:cs typeface="Chalkboard" charset="0"/>
              </a:rPr>
              <a:t>‹#›</a:t>
            </a:fld>
            <a:endParaRPr lang="en-GB" sz="1200" dirty="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41966B-4E8D-7247-98BA-92C9E83B0432}" type="datetime1">
              <a:rPr lang="en-GB" smtClean="0"/>
              <a:t>21/04/2021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FAF0D9-70F6-BD41-A9D1-81A286C2E7A1}" type="datetime1">
              <a:rPr lang="en-GB" smtClean="0"/>
              <a:t>21/04/2021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E8130A-F455-8544-AB84-15484099872C}" type="datetime1">
              <a:rPr lang="en-GB" smtClean="0"/>
              <a:t>21/04/2021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D76961-0D4F-1D4D-B638-07D7F749FE8B}" type="datetime1">
              <a:rPr lang="en-GB" smtClean="0"/>
              <a:t>21/04/2021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8F3A3-B847-E041-B9DB-B8B464F92572}" type="datetime1">
              <a:rPr lang="en-GB" smtClean="0"/>
              <a:t>21/04/2021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9131D6-04FD-D448-A37B-4536B230832D}" type="datetime1">
              <a:rPr lang="en-GB" smtClean="0"/>
              <a:t>21/04/2021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3594F7-0C88-9441-8BB6-0FEBEEE6B17C}" type="datetime1">
              <a:rPr lang="en-GB" smtClean="0"/>
              <a:t>21/04/2021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174CC-1C4D-BD4F-BC10-4A3FA1025222}" type="datetime1">
              <a:rPr lang="en-GB" smtClean="0"/>
              <a:t>21/04/2021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6937" y="2633398"/>
            <a:ext cx="7772400" cy="1650841"/>
          </a:xfrm>
        </p:spPr>
        <p:txBody>
          <a:bodyPr>
            <a:normAutofit/>
          </a:bodyPr>
          <a:lstStyle/>
          <a:p>
            <a:r>
              <a:rPr lang="en-US" sz="3600" dirty="0">
                <a:solidFill>
                  <a:srgbClr val="855F33"/>
                </a:solidFill>
                <a:latin typeface="Chalkboard" charset="0"/>
                <a:ea typeface="Chalkboard" charset="0"/>
                <a:cs typeface="Chalkboard" charset="0"/>
              </a:rPr>
              <a:t>Imagine That!</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making use of the natural powers </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to imagine and to express </a:t>
            </a:r>
          </a:p>
        </p:txBody>
      </p:sp>
      <p:sp>
        <p:nvSpPr>
          <p:cNvPr id="11" name="Subtitle 10"/>
          <p:cNvSpPr>
            <a:spLocks noGrp="1"/>
          </p:cNvSpPr>
          <p:nvPr>
            <p:ph type="subTitle" idx="1"/>
          </p:nvPr>
        </p:nvSpPr>
        <p:spPr>
          <a:xfrm>
            <a:off x="1154137" y="5089064"/>
            <a:ext cx="6858000" cy="1274665"/>
          </a:xfrm>
        </p:spPr>
        <p:txBody>
          <a:bodyPr/>
          <a:lstStyle/>
          <a:p>
            <a:r>
              <a:rPr lang="en-US" dirty="0"/>
              <a:t>Ark Conference</a:t>
            </a:r>
          </a:p>
          <a:p>
            <a:r>
              <a:rPr lang="en-US" dirty="0"/>
              <a:t>April 2021</a:t>
            </a:r>
            <a:br>
              <a:rPr lang="en-US" dirty="0"/>
            </a:br>
            <a:endParaRPr lang="en-US" dirty="0"/>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C6E5-84E8-E342-B620-73A39A3AC621}"/>
              </a:ext>
            </a:extLst>
          </p:cNvPr>
          <p:cNvSpPr>
            <a:spLocks noGrp="1"/>
          </p:cNvSpPr>
          <p:nvPr>
            <p:ph type="title"/>
          </p:nvPr>
        </p:nvSpPr>
        <p:spPr/>
        <p:txBody>
          <a:bodyPr/>
          <a:lstStyle/>
          <a:p>
            <a:r>
              <a:rPr lang="en-GB" dirty="0"/>
              <a:t>Stone Henge Facts</a:t>
            </a:r>
          </a:p>
        </p:txBody>
      </p:sp>
      <p:sp>
        <p:nvSpPr>
          <p:cNvPr id="3" name="Content Placeholder 2">
            <a:extLst>
              <a:ext uri="{FF2B5EF4-FFF2-40B4-BE49-F238E27FC236}">
                <a16:creationId xmlns:a16="http://schemas.microsoft.com/office/drawing/2014/main" id="{FBE96DEA-CA41-544C-8EED-19DA138C86A2}"/>
              </a:ext>
            </a:extLst>
          </p:cNvPr>
          <p:cNvSpPr>
            <a:spLocks noGrp="1"/>
          </p:cNvSpPr>
          <p:nvPr>
            <p:ph idx="1"/>
          </p:nvPr>
        </p:nvSpPr>
        <p:spPr>
          <a:xfrm>
            <a:off x="546456" y="919108"/>
            <a:ext cx="8156110" cy="2947498"/>
          </a:xfrm>
        </p:spPr>
        <p:txBody>
          <a:bodyPr/>
          <a:lstStyle/>
          <a:p>
            <a:r>
              <a:rPr lang="en-GB" dirty="0"/>
              <a:t>The bluestones (show a bluish tint when wet) come from Preseli</a:t>
            </a:r>
          </a:p>
          <a:p>
            <a:r>
              <a:rPr lang="en-GB" dirty="0"/>
              <a:t>They are between 2 and 4 tons each</a:t>
            </a:r>
          </a:p>
          <a:p>
            <a:r>
              <a:rPr lang="en-GB" dirty="0"/>
              <a:t>They are around 2m long, 1 to 1.5 m wide, and about .8m thick</a:t>
            </a:r>
          </a:p>
          <a:p>
            <a:r>
              <a:rPr lang="en-GB" dirty="0"/>
              <a:t>Roughly one-quarter to one-third of the stone is below the ground</a:t>
            </a:r>
          </a:p>
          <a:p>
            <a:r>
              <a:rPr lang="en-GB" dirty="0"/>
              <a:t>They were moved from Wales some 5000 years ago, about 140km;</a:t>
            </a:r>
            <a:br>
              <a:rPr lang="en-GB" dirty="0"/>
            </a:br>
            <a:r>
              <a:rPr lang="en-GB" dirty="0"/>
              <a:t>then moved within the henge some 700 years later</a:t>
            </a:r>
          </a:p>
          <a:p>
            <a:endParaRPr lang="en-GB" dirty="0"/>
          </a:p>
        </p:txBody>
      </p:sp>
      <p:sp>
        <p:nvSpPr>
          <p:cNvPr id="4" name="Rounded Rectangle 3">
            <a:extLst>
              <a:ext uri="{FF2B5EF4-FFF2-40B4-BE49-F238E27FC236}">
                <a16:creationId xmlns:a16="http://schemas.microsoft.com/office/drawing/2014/main" id="{A2F10031-76D2-F647-8343-2800A86E7480}"/>
              </a:ext>
            </a:extLst>
          </p:cNvPr>
          <p:cNvSpPr/>
          <p:nvPr/>
        </p:nvSpPr>
        <p:spPr>
          <a:xfrm>
            <a:off x="628650" y="3667875"/>
            <a:ext cx="2258388" cy="51370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Presented as facts</a:t>
            </a:r>
          </a:p>
        </p:txBody>
      </p:sp>
      <p:sp>
        <p:nvSpPr>
          <p:cNvPr id="5" name="Rounded Rectangle 4">
            <a:extLst>
              <a:ext uri="{FF2B5EF4-FFF2-40B4-BE49-F238E27FC236}">
                <a16:creationId xmlns:a16="http://schemas.microsoft.com/office/drawing/2014/main" id="{5D8BA35A-E63B-9B48-9508-E91A9F7B36B9}"/>
              </a:ext>
            </a:extLst>
          </p:cNvPr>
          <p:cNvSpPr/>
          <p:nvPr/>
        </p:nvSpPr>
        <p:spPr>
          <a:xfrm>
            <a:off x="1037903" y="4140486"/>
            <a:ext cx="3451903" cy="131509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rgbClr val="FFFF00"/>
                </a:solidFill>
              </a:rPr>
              <a:t>Conjecture</a:t>
            </a:r>
            <a:r>
              <a:rPr lang="en-GB" sz="2000" dirty="0">
                <a:solidFill>
                  <a:srgbClr val="FFFF00"/>
                </a:solidFill>
              </a:rPr>
              <a:t>:</a:t>
            </a:r>
            <a:br>
              <a:rPr lang="en-GB" sz="2000" dirty="0">
                <a:solidFill>
                  <a:srgbClr val="FFFF00"/>
                </a:solidFill>
              </a:rPr>
            </a:br>
            <a:r>
              <a:rPr lang="en-GB" sz="2000" dirty="0">
                <a:solidFill>
                  <a:srgbClr val="FFFF00"/>
                </a:solidFill>
              </a:rPr>
              <a:t>you imagined the stones, perhaps in </a:t>
            </a:r>
            <a:r>
              <a:rPr lang="en-GB" sz="2000" dirty="0" err="1">
                <a:solidFill>
                  <a:srgbClr val="FFFF00"/>
                </a:solidFill>
              </a:rPr>
              <a:t>situe</a:t>
            </a:r>
            <a:r>
              <a:rPr lang="en-GB" sz="2000" dirty="0">
                <a:solidFill>
                  <a:srgbClr val="FFFF00"/>
                </a:solidFill>
              </a:rPr>
              <a:t>, </a:t>
            </a:r>
            <a:br>
              <a:rPr lang="en-GB" sz="2000" dirty="0">
                <a:solidFill>
                  <a:srgbClr val="FFFF00"/>
                </a:solidFill>
              </a:rPr>
            </a:br>
            <a:r>
              <a:rPr lang="en-GB" sz="2000" dirty="0">
                <a:solidFill>
                  <a:srgbClr val="FFFF00"/>
                </a:solidFill>
              </a:rPr>
              <a:t>perhaps detached from a site</a:t>
            </a:r>
          </a:p>
        </p:txBody>
      </p:sp>
      <p:sp>
        <p:nvSpPr>
          <p:cNvPr id="6" name="Rounded Rectangle 5">
            <a:extLst>
              <a:ext uri="{FF2B5EF4-FFF2-40B4-BE49-F238E27FC236}">
                <a16:creationId xmlns:a16="http://schemas.microsoft.com/office/drawing/2014/main" id="{E2D0E691-A188-8F40-9639-8DAC44CEAE97}"/>
              </a:ext>
            </a:extLst>
          </p:cNvPr>
          <p:cNvSpPr/>
          <p:nvPr/>
        </p:nvSpPr>
        <p:spPr>
          <a:xfrm>
            <a:off x="2022509" y="5414481"/>
            <a:ext cx="3207038" cy="124317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accent6">
                    <a:lumMod val="75000"/>
                  </a:schemeClr>
                </a:solidFill>
              </a:rPr>
              <a:t>Possibility:</a:t>
            </a:r>
          </a:p>
          <a:p>
            <a:pPr algn="ctr"/>
            <a:r>
              <a:rPr lang="en-GB" sz="2000" dirty="0">
                <a:solidFill>
                  <a:schemeClr val="accent6">
                    <a:lumMod val="75000"/>
                  </a:schemeClr>
                </a:solidFill>
              </a:rPr>
              <a:t>To invite your learners to imagine the stones in </a:t>
            </a:r>
            <a:r>
              <a:rPr lang="en-GB" sz="2000" dirty="0" err="1">
                <a:solidFill>
                  <a:schemeClr val="accent6">
                    <a:lumMod val="75000"/>
                  </a:schemeClr>
                </a:solidFill>
              </a:rPr>
              <a:t>situe</a:t>
            </a:r>
            <a:r>
              <a:rPr lang="en-GB" sz="2000" dirty="0">
                <a:solidFill>
                  <a:schemeClr val="accent6">
                    <a:lumMod val="75000"/>
                  </a:schemeClr>
                </a:solidFill>
              </a:rPr>
              <a:t>,</a:t>
            </a:r>
          </a:p>
          <a:p>
            <a:pPr algn="ctr"/>
            <a:r>
              <a:rPr lang="en-GB" sz="2000" dirty="0">
                <a:solidFill>
                  <a:schemeClr val="accent6">
                    <a:lumMod val="75000"/>
                  </a:schemeClr>
                </a:solidFill>
              </a:rPr>
              <a:t>then being moved</a:t>
            </a:r>
          </a:p>
        </p:txBody>
      </p:sp>
      <p:sp>
        <p:nvSpPr>
          <p:cNvPr id="7" name="Rounded Rectangle 6">
            <a:extLst>
              <a:ext uri="{FF2B5EF4-FFF2-40B4-BE49-F238E27FC236}">
                <a16:creationId xmlns:a16="http://schemas.microsoft.com/office/drawing/2014/main" id="{0B4FBF2B-AAF2-114C-B1A5-0857ABF2430A}"/>
              </a:ext>
            </a:extLst>
          </p:cNvPr>
          <p:cNvSpPr/>
          <p:nvPr/>
        </p:nvSpPr>
        <p:spPr>
          <a:xfrm>
            <a:off x="5072008" y="4570288"/>
            <a:ext cx="3443342" cy="156338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accent6">
                    <a:lumMod val="75000"/>
                  </a:schemeClr>
                </a:solidFill>
              </a:rPr>
              <a:t>Possibility:</a:t>
            </a:r>
          </a:p>
          <a:p>
            <a:pPr algn="ctr"/>
            <a:r>
              <a:rPr lang="en-GB" sz="2000" dirty="0">
                <a:solidFill>
                  <a:schemeClr val="accent6">
                    <a:lumMod val="75000"/>
                  </a:schemeClr>
                </a:solidFill>
              </a:rPr>
              <a:t>How might a circle have been specified?</a:t>
            </a:r>
          </a:p>
          <a:p>
            <a:pPr algn="ctr"/>
            <a:r>
              <a:rPr lang="en-GB" sz="2000" dirty="0">
                <a:solidFill>
                  <a:schemeClr val="accent6">
                    <a:lumMod val="75000"/>
                  </a:schemeClr>
                </a:solidFill>
              </a:rPr>
              <a:t>How might </a:t>
            </a:r>
            <a:r>
              <a:rPr lang="en-GB" sz="2000" dirty="0" err="1">
                <a:solidFill>
                  <a:schemeClr val="accent6">
                    <a:lumMod val="75000"/>
                  </a:schemeClr>
                </a:solidFill>
              </a:rPr>
              <a:t>equi</a:t>
            </a:r>
            <a:r>
              <a:rPr lang="en-GB" sz="2000" dirty="0">
                <a:solidFill>
                  <a:schemeClr val="accent6">
                    <a:lumMod val="75000"/>
                  </a:schemeClr>
                </a:solidFill>
              </a:rPr>
              <a:t>-distribution have been achieved?</a:t>
            </a:r>
          </a:p>
        </p:txBody>
      </p:sp>
    </p:spTree>
    <p:extLst>
      <p:ext uri="{BB962C8B-B14F-4D97-AF65-F5344CB8AC3E}">
        <p14:creationId xmlns:p14="http://schemas.microsoft.com/office/powerpoint/2010/main" val="40751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7C8C-6B29-5A49-A97A-B119DB4AF7F3}"/>
              </a:ext>
            </a:extLst>
          </p:cNvPr>
          <p:cNvSpPr>
            <a:spLocks noGrp="1"/>
          </p:cNvSpPr>
          <p:nvPr>
            <p:ph type="title"/>
          </p:nvPr>
        </p:nvSpPr>
        <p:spPr/>
        <p:txBody>
          <a:bodyPr>
            <a:normAutofit/>
          </a:bodyPr>
          <a:lstStyle/>
          <a:p>
            <a:r>
              <a:rPr lang="en-GB" dirty="0"/>
              <a:t>Reflection</a:t>
            </a:r>
          </a:p>
        </p:txBody>
      </p:sp>
      <p:sp>
        <p:nvSpPr>
          <p:cNvPr id="3" name="Content Placeholder 2">
            <a:extLst>
              <a:ext uri="{FF2B5EF4-FFF2-40B4-BE49-F238E27FC236}">
                <a16:creationId xmlns:a16="http://schemas.microsoft.com/office/drawing/2014/main" id="{26EEC2AE-0CA6-4C4A-8F0D-308D49576EEB}"/>
              </a:ext>
            </a:extLst>
          </p:cNvPr>
          <p:cNvSpPr>
            <a:spLocks noGrp="1"/>
          </p:cNvSpPr>
          <p:nvPr>
            <p:ph idx="1"/>
          </p:nvPr>
        </p:nvSpPr>
        <p:spPr>
          <a:xfrm>
            <a:off x="628650" y="1412266"/>
            <a:ext cx="7886700" cy="2741723"/>
          </a:xfrm>
        </p:spPr>
        <p:txBody>
          <a:bodyPr/>
          <a:lstStyle/>
          <a:p>
            <a:r>
              <a:rPr lang="en-GB" dirty="0"/>
              <a:t>Literature as an opportunity to experience vicarious emotions</a:t>
            </a:r>
          </a:p>
          <a:p>
            <a:r>
              <a:rPr lang="en-GB" dirty="0"/>
              <a:t>Writing as capturing your own imagination so that others might experience something similar</a:t>
            </a:r>
          </a:p>
          <a:p>
            <a:r>
              <a:rPr lang="en-GB" dirty="0"/>
              <a:t>Conjectural nature of imagination</a:t>
            </a:r>
          </a:p>
          <a:p>
            <a:r>
              <a:rPr lang="en-GB" i="1" dirty="0"/>
              <a:t>Theorem</a:t>
            </a:r>
            <a:r>
              <a:rPr lang="en-GB" dirty="0"/>
              <a:t> in mathematics means literally “a way to see”</a:t>
            </a:r>
          </a:p>
          <a:p>
            <a:r>
              <a:rPr lang="en-GB" i="1" dirty="0"/>
              <a:t>‘Proving a theorem’</a:t>
            </a:r>
            <a:r>
              <a:rPr lang="en-GB" dirty="0"/>
              <a:t> (justifying a conjecture by reasoning) is trying to enable others to ‘see what you see’.</a:t>
            </a:r>
            <a:endParaRPr lang="en-GB" i="1" dirty="0"/>
          </a:p>
          <a:p>
            <a:endParaRPr lang="en-GB" dirty="0"/>
          </a:p>
        </p:txBody>
      </p:sp>
    </p:spTree>
    <p:extLst>
      <p:ext uri="{BB962C8B-B14F-4D97-AF65-F5344CB8AC3E}">
        <p14:creationId xmlns:p14="http://schemas.microsoft.com/office/powerpoint/2010/main" val="3452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A5C5C-B86D-DC49-9EE4-B94E7463F6BF}"/>
              </a:ext>
            </a:extLst>
          </p:cNvPr>
          <p:cNvSpPr>
            <a:spLocks noGrp="1"/>
          </p:cNvSpPr>
          <p:nvPr>
            <p:ph type="title"/>
          </p:nvPr>
        </p:nvSpPr>
        <p:spPr/>
        <p:txBody>
          <a:bodyPr/>
          <a:lstStyle/>
          <a:p>
            <a:r>
              <a:rPr lang="en-GB" dirty="0"/>
              <a:t>Word Problems</a:t>
            </a:r>
          </a:p>
        </p:txBody>
      </p:sp>
      <p:sp>
        <p:nvSpPr>
          <p:cNvPr id="3" name="Content Placeholder 2">
            <a:extLst>
              <a:ext uri="{FF2B5EF4-FFF2-40B4-BE49-F238E27FC236}">
                <a16:creationId xmlns:a16="http://schemas.microsoft.com/office/drawing/2014/main" id="{836D11A7-BF5A-7D41-9F6B-80CD80B7732A}"/>
              </a:ext>
            </a:extLst>
          </p:cNvPr>
          <p:cNvSpPr>
            <a:spLocks noGrp="1"/>
          </p:cNvSpPr>
          <p:nvPr>
            <p:ph idx="1"/>
          </p:nvPr>
        </p:nvSpPr>
        <p:spPr>
          <a:xfrm>
            <a:off x="628650" y="1412266"/>
            <a:ext cx="7886700" cy="3884948"/>
          </a:xfrm>
        </p:spPr>
        <p:txBody>
          <a:bodyPr/>
          <a:lstStyle/>
          <a:p>
            <a:r>
              <a:rPr lang="en-GB" dirty="0"/>
              <a:t>Anne has 7 marbles and John has 3. How many marbles do they have together? How many more marbles has Anne than John?</a:t>
            </a:r>
          </a:p>
          <a:p>
            <a:r>
              <a:rPr lang="en-GB" dirty="0"/>
              <a:t>Anne &amp; John together have 24 marbles. If Anne were to give John 3 of her marbles, they would then have the same number. How many do they each have?</a:t>
            </a:r>
          </a:p>
          <a:p>
            <a:r>
              <a:rPr lang="en-GB" dirty="0"/>
              <a:t>Anne &amp; John together have 24 marbles. If Anne gives John 3 of her marbles, she would then have twice as many as John. How many do they each have?</a:t>
            </a:r>
          </a:p>
          <a:p>
            <a:r>
              <a:rPr lang="en-GB" dirty="0"/>
              <a:t>Anne, John &amp; Lydia together have 24 marbles. If Anne were to give 3 of her marbles to John and 2 to Lydia, they would each have the same number of marbles. How many do they each have.</a:t>
            </a:r>
          </a:p>
          <a:p>
            <a:endParaRPr lang="en-GB" dirty="0"/>
          </a:p>
        </p:txBody>
      </p:sp>
      <p:sp>
        <p:nvSpPr>
          <p:cNvPr id="4" name="Rounded Rectangle 3">
            <a:extLst>
              <a:ext uri="{FF2B5EF4-FFF2-40B4-BE49-F238E27FC236}">
                <a16:creationId xmlns:a16="http://schemas.microsoft.com/office/drawing/2014/main" id="{DD200575-38C1-DC4C-8663-E2DDB06D6E10}"/>
              </a:ext>
            </a:extLst>
          </p:cNvPr>
          <p:cNvSpPr/>
          <p:nvPr/>
        </p:nvSpPr>
        <p:spPr>
          <a:xfrm>
            <a:off x="5570482" y="4960883"/>
            <a:ext cx="2732690" cy="93579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other variations can you think of?</a:t>
            </a:r>
          </a:p>
        </p:txBody>
      </p:sp>
      <p:sp>
        <p:nvSpPr>
          <p:cNvPr id="5" name="Rounded Rectangle 4">
            <a:extLst>
              <a:ext uri="{FF2B5EF4-FFF2-40B4-BE49-F238E27FC236}">
                <a16:creationId xmlns:a16="http://schemas.microsoft.com/office/drawing/2014/main" id="{320EFB28-3073-F946-921A-8BB0129F557D}"/>
              </a:ext>
            </a:extLst>
          </p:cNvPr>
          <p:cNvSpPr/>
          <p:nvPr/>
        </p:nvSpPr>
        <p:spPr>
          <a:xfrm>
            <a:off x="1613337" y="5557076"/>
            <a:ext cx="2296511" cy="93579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Imagining yourself into the situation</a:t>
            </a:r>
          </a:p>
        </p:txBody>
      </p:sp>
      <p:sp>
        <p:nvSpPr>
          <p:cNvPr id="6" name="Rounded Rectangle 5">
            <a:extLst>
              <a:ext uri="{FF2B5EF4-FFF2-40B4-BE49-F238E27FC236}">
                <a16:creationId xmlns:a16="http://schemas.microsoft.com/office/drawing/2014/main" id="{DF970B27-E095-9842-A7A9-1214EABB3648}"/>
              </a:ext>
            </a:extLst>
          </p:cNvPr>
          <p:cNvSpPr/>
          <p:nvPr/>
        </p:nvSpPr>
        <p:spPr>
          <a:xfrm>
            <a:off x="3699639" y="6022428"/>
            <a:ext cx="2732690" cy="70478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Working backwards</a:t>
            </a:r>
          </a:p>
          <a:p>
            <a:pPr algn="ctr"/>
            <a:r>
              <a:rPr lang="en-GB" sz="2000" dirty="0">
                <a:solidFill>
                  <a:srgbClr val="FFFF00"/>
                </a:solidFill>
              </a:rPr>
              <a:t>(“jumping o’er times”)</a:t>
            </a:r>
          </a:p>
        </p:txBody>
      </p:sp>
    </p:spTree>
    <p:extLst>
      <p:ext uri="{BB962C8B-B14F-4D97-AF65-F5344CB8AC3E}">
        <p14:creationId xmlns:p14="http://schemas.microsoft.com/office/powerpoint/2010/main" val="23634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9C62A-6834-4F4A-8983-335FC6957B5F}"/>
              </a:ext>
            </a:extLst>
          </p:cNvPr>
          <p:cNvSpPr>
            <a:spLocks noGrp="1"/>
          </p:cNvSpPr>
          <p:nvPr>
            <p:ph type="title"/>
          </p:nvPr>
        </p:nvSpPr>
        <p:spPr/>
        <p:txBody>
          <a:bodyPr/>
          <a:lstStyle/>
          <a:p>
            <a:r>
              <a:rPr lang="en-GB" dirty="0"/>
              <a:t>Geometry</a:t>
            </a:r>
          </a:p>
        </p:txBody>
      </p:sp>
      <p:sp>
        <p:nvSpPr>
          <p:cNvPr id="6" name="Content Placeholder 5">
            <a:extLst>
              <a:ext uri="{FF2B5EF4-FFF2-40B4-BE49-F238E27FC236}">
                <a16:creationId xmlns:a16="http://schemas.microsoft.com/office/drawing/2014/main" id="{341E8BE4-C3CD-4441-8421-4C4BCC1D4BA8}"/>
              </a:ext>
            </a:extLst>
          </p:cNvPr>
          <p:cNvSpPr>
            <a:spLocks noGrp="1"/>
          </p:cNvSpPr>
          <p:nvPr>
            <p:ph idx="1"/>
          </p:nvPr>
        </p:nvSpPr>
        <p:spPr>
          <a:xfrm>
            <a:off x="434340" y="1069365"/>
            <a:ext cx="7578090" cy="5080607"/>
          </a:xfrm>
        </p:spPr>
        <p:txBody>
          <a:bodyPr/>
          <a:lstStyle/>
          <a:p>
            <a:r>
              <a:rPr lang="en-GB" dirty="0"/>
              <a:t>Imagine a circle</a:t>
            </a:r>
          </a:p>
          <a:p>
            <a:r>
              <a:rPr lang="en-GB" dirty="0"/>
              <a:t>And a point P (keep P well separated from the circle, and in the same plane please!)</a:t>
            </a:r>
          </a:p>
          <a:p>
            <a:r>
              <a:rPr lang="en-GB" dirty="0"/>
              <a:t>Now imagine a point Q travelling around the circle at constant speed</a:t>
            </a:r>
          </a:p>
          <a:p>
            <a:pPr lvl="1"/>
            <a:r>
              <a:rPr lang="en-GB" dirty="0"/>
              <a:t>You are using a birds-eye view to imagine P fixed and Q moving.</a:t>
            </a:r>
          </a:p>
          <a:p>
            <a:r>
              <a:rPr lang="en-GB" dirty="0"/>
              <a:t>What is it like to be at P watching Q … how does Q move in your vision?</a:t>
            </a:r>
          </a:p>
          <a:p>
            <a:r>
              <a:rPr lang="en-GB" dirty="0"/>
              <a:t>What is it like to be at Q watching P … how does P appear to move?</a:t>
            </a:r>
          </a:p>
          <a:p>
            <a:r>
              <a:rPr lang="en-GB" dirty="0"/>
              <a:t>Now imagine M is midway between P and Q.</a:t>
            </a:r>
          </a:p>
          <a:p>
            <a:r>
              <a:rPr lang="en-GB" dirty="0"/>
              <a:t>What path does M take in the plane? (birds-eye view)</a:t>
            </a:r>
          </a:p>
          <a:p>
            <a:r>
              <a:rPr lang="en-GB" dirty="0"/>
              <a:t>What is it like to be at M: how do P and Q appear to move?</a:t>
            </a:r>
          </a:p>
          <a:p>
            <a:endParaRPr lang="en-GB" dirty="0"/>
          </a:p>
        </p:txBody>
      </p:sp>
    </p:spTree>
    <p:extLst>
      <p:ext uri="{BB962C8B-B14F-4D97-AF65-F5344CB8AC3E}">
        <p14:creationId xmlns:p14="http://schemas.microsoft.com/office/powerpoint/2010/main" val="24714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D5F5-DFE0-134A-BFD0-48C35F2063D0}"/>
              </a:ext>
            </a:extLst>
          </p:cNvPr>
          <p:cNvSpPr>
            <a:spLocks noGrp="1"/>
          </p:cNvSpPr>
          <p:nvPr>
            <p:ph type="title"/>
          </p:nvPr>
        </p:nvSpPr>
        <p:spPr>
          <a:xfrm>
            <a:off x="164626" y="382726"/>
            <a:ext cx="7886700" cy="447673"/>
          </a:xfrm>
        </p:spPr>
        <p:txBody>
          <a:bodyPr/>
          <a:lstStyle/>
          <a:p>
            <a:r>
              <a:rPr lang="en-GB" dirty="0"/>
              <a:t>Seeing</a:t>
            </a:r>
          </a:p>
        </p:txBody>
      </p:sp>
      <p:pic>
        <p:nvPicPr>
          <p:cNvPr id="4" name="Q from P" descr="Q from P">
            <a:hlinkClick r:id="" action="ppaction://media"/>
            <a:extLst>
              <a:ext uri="{FF2B5EF4-FFF2-40B4-BE49-F238E27FC236}">
                <a16:creationId xmlns:a16="http://schemas.microsoft.com/office/drawing/2014/main" id="{7FDB68C3-A2E4-FE4C-AF85-057667EFC6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89292"/>
            <a:ext cx="8981205" cy="4039983"/>
          </a:xfrm>
          <a:prstGeom prst="rect">
            <a:avLst/>
          </a:prstGeom>
        </p:spPr>
      </p:pic>
    </p:spTree>
    <p:extLst>
      <p:ext uri="{BB962C8B-B14F-4D97-AF65-F5344CB8AC3E}">
        <p14:creationId xmlns:p14="http://schemas.microsoft.com/office/powerpoint/2010/main" val="20078384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D5F5-DFE0-134A-BFD0-48C35F2063D0}"/>
              </a:ext>
            </a:extLst>
          </p:cNvPr>
          <p:cNvSpPr>
            <a:spLocks noGrp="1"/>
          </p:cNvSpPr>
          <p:nvPr>
            <p:ph type="title"/>
          </p:nvPr>
        </p:nvSpPr>
        <p:spPr>
          <a:xfrm>
            <a:off x="164626" y="382726"/>
            <a:ext cx="7886700" cy="447673"/>
          </a:xfrm>
        </p:spPr>
        <p:txBody>
          <a:bodyPr/>
          <a:lstStyle/>
          <a:p>
            <a:r>
              <a:rPr lang="en-GB" dirty="0"/>
              <a:t>Seeing</a:t>
            </a:r>
          </a:p>
        </p:txBody>
      </p:sp>
      <p:pic>
        <p:nvPicPr>
          <p:cNvPr id="5" name="P from Q" descr="P from Q">
            <a:hlinkClick r:id="" action="ppaction://media"/>
            <a:extLst>
              <a:ext uri="{FF2B5EF4-FFF2-40B4-BE49-F238E27FC236}">
                <a16:creationId xmlns:a16="http://schemas.microsoft.com/office/drawing/2014/main" id="{73675F84-86BA-7C46-AFA6-E8ADC2DBC5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57971"/>
            <a:ext cx="9144000" cy="4624387"/>
          </a:xfrm>
          <a:prstGeom prst="rect">
            <a:avLst/>
          </a:prstGeom>
        </p:spPr>
      </p:pic>
    </p:spTree>
    <p:extLst>
      <p:ext uri="{BB962C8B-B14F-4D97-AF65-F5344CB8AC3E}">
        <p14:creationId xmlns:p14="http://schemas.microsoft.com/office/powerpoint/2010/main" val="3151639456"/>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2821-A775-2046-9386-64BD5DE3CAF3}"/>
              </a:ext>
            </a:extLst>
          </p:cNvPr>
          <p:cNvSpPr>
            <a:spLocks noGrp="1"/>
          </p:cNvSpPr>
          <p:nvPr>
            <p:ph type="title"/>
          </p:nvPr>
        </p:nvSpPr>
        <p:spPr/>
        <p:txBody>
          <a:bodyPr/>
          <a:lstStyle/>
          <a:p>
            <a:r>
              <a:rPr lang="en-GB"/>
              <a:t>Mid-Point between P and Q</a:t>
            </a:r>
            <a:endParaRPr lang="en-GB" dirty="0"/>
          </a:p>
        </p:txBody>
      </p:sp>
      <p:pic>
        <p:nvPicPr>
          <p:cNvPr id="4" name=" P &amp; Q from M" descr=" P &amp; Q from M">
            <a:hlinkClick r:id="" action="ppaction://media"/>
            <a:extLst>
              <a:ext uri="{FF2B5EF4-FFF2-40B4-BE49-F238E27FC236}">
                <a16:creationId xmlns:a16="http://schemas.microsoft.com/office/drawing/2014/main" id="{14CA7955-C723-1347-8E36-9B2DAC1C89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6806"/>
            <a:ext cx="9144000" cy="4624387"/>
          </a:xfrm>
          <a:prstGeom prst="rect">
            <a:avLst/>
          </a:prstGeom>
        </p:spPr>
      </p:pic>
    </p:spTree>
    <p:extLst>
      <p:ext uri="{BB962C8B-B14F-4D97-AF65-F5344CB8AC3E}">
        <p14:creationId xmlns:p14="http://schemas.microsoft.com/office/powerpoint/2010/main" val="261317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B55F-D53B-3446-833E-F154CBB49C2B}"/>
              </a:ext>
            </a:extLst>
          </p:cNvPr>
          <p:cNvSpPr>
            <a:spLocks noGrp="1"/>
          </p:cNvSpPr>
          <p:nvPr>
            <p:ph type="title"/>
          </p:nvPr>
        </p:nvSpPr>
        <p:spPr/>
        <p:txBody>
          <a:bodyPr/>
          <a:lstStyle/>
          <a:p>
            <a:r>
              <a:rPr lang="en-GB" dirty="0"/>
              <a:t>Reflections</a:t>
            </a:r>
          </a:p>
        </p:txBody>
      </p:sp>
      <p:sp>
        <p:nvSpPr>
          <p:cNvPr id="3" name="Content Placeholder 2">
            <a:extLst>
              <a:ext uri="{FF2B5EF4-FFF2-40B4-BE49-F238E27FC236}">
                <a16:creationId xmlns:a16="http://schemas.microsoft.com/office/drawing/2014/main" id="{EB7A6C84-09D0-334A-850F-87E583DF2A34}"/>
              </a:ext>
            </a:extLst>
          </p:cNvPr>
          <p:cNvSpPr>
            <a:spLocks noGrp="1"/>
          </p:cNvSpPr>
          <p:nvPr>
            <p:ph idx="1"/>
          </p:nvPr>
        </p:nvSpPr>
        <p:spPr/>
        <p:txBody>
          <a:bodyPr/>
          <a:lstStyle/>
          <a:p>
            <a:r>
              <a:rPr lang="en-GB" dirty="0"/>
              <a:t>Imagining yourself IN the situation, not just looking at it.</a:t>
            </a:r>
          </a:p>
          <a:p>
            <a:r>
              <a:rPr lang="en-GB" dirty="0"/>
              <a:t>Prompting learners to imagine themselves IN the situation.</a:t>
            </a:r>
          </a:p>
        </p:txBody>
      </p:sp>
    </p:spTree>
    <p:extLst>
      <p:ext uri="{BB962C8B-B14F-4D97-AF65-F5344CB8AC3E}">
        <p14:creationId xmlns:p14="http://schemas.microsoft.com/office/powerpoint/2010/main" val="30315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08D7-8DAD-684C-BC48-F4A8C560FDC6}"/>
              </a:ext>
            </a:extLst>
          </p:cNvPr>
          <p:cNvSpPr>
            <a:spLocks noGrp="1"/>
          </p:cNvSpPr>
          <p:nvPr>
            <p:ph type="title"/>
          </p:nvPr>
        </p:nvSpPr>
        <p:spPr>
          <a:xfrm>
            <a:off x="308610" y="354967"/>
            <a:ext cx="7886700" cy="447673"/>
          </a:xfrm>
        </p:spPr>
        <p:txBody>
          <a:bodyPr>
            <a:normAutofit fontScale="90000"/>
          </a:bodyPr>
          <a:lstStyle/>
          <a:p>
            <a:r>
              <a:rPr lang="en-GB" dirty="0"/>
              <a:t>Students</a:t>
            </a:r>
            <a:br>
              <a:rPr lang="en-GB" dirty="0"/>
            </a:br>
            <a:endParaRPr lang="en-GB" dirty="0"/>
          </a:p>
        </p:txBody>
      </p:sp>
      <p:sp>
        <p:nvSpPr>
          <p:cNvPr id="3" name="Content Placeholder 2">
            <a:extLst>
              <a:ext uri="{FF2B5EF4-FFF2-40B4-BE49-F238E27FC236}">
                <a16:creationId xmlns:a16="http://schemas.microsoft.com/office/drawing/2014/main" id="{EB90A55D-D19A-454C-94B3-71E1ABA363C2}"/>
              </a:ext>
            </a:extLst>
          </p:cNvPr>
          <p:cNvSpPr>
            <a:spLocks noGrp="1"/>
          </p:cNvSpPr>
          <p:nvPr>
            <p:ph idx="1"/>
          </p:nvPr>
        </p:nvSpPr>
        <p:spPr>
          <a:xfrm>
            <a:off x="217170" y="802640"/>
            <a:ext cx="7886700" cy="2780911"/>
          </a:xfrm>
        </p:spPr>
        <p:txBody>
          <a:bodyPr/>
          <a:lstStyle/>
          <a:p>
            <a:r>
              <a:rPr lang="en-GB" dirty="0"/>
              <a:t>Planning involves imagining oneself </a:t>
            </a:r>
            <a:r>
              <a:rPr lang="en-GB" i="1" dirty="0"/>
              <a:t>in</a:t>
            </a:r>
            <a:r>
              <a:rPr lang="en-GB" dirty="0"/>
              <a:t> the situation</a:t>
            </a:r>
          </a:p>
          <a:p>
            <a:r>
              <a:rPr lang="en-GB" dirty="0"/>
              <a:t>Imagining, then Acting Out, then analysing as observer</a:t>
            </a:r>
          </a:p>
          <a:p>
            <a:r>
              <a:rPr lang="en-GB" dirty="0"/>
              <a:t>Learners preparing to act could be encouraged to spend a bit of time imagining</a:t>
            </a:r>
          </a:p>
          <a:p>
            <a:r>
              <a:rPr lang="en-GB" dirty="0"/>
              <a:t>Blocking immediately enacting the first action that becomes available</a:t>
            </a:r>
          </a:p>
          <a:p>
            <a:r>
              <a:rPr lang="en-GB" dirty="0"/>
              <a:t>Engaging with task</a:t>
            </a:r>
          </a:p>
        </p:txBody>
      </p:sp>
      <p:sp>
        <p:nvSpPr>
          <p:cNvPr id="4" name="Title 1">
            <a:extLst>
              <a:ext uri="{FF2B5EF4-FFF2-40B4-BE49-F238E27FC236}">
                <a16:creationId xmlns:a16="http://schemas.microsoft.com/office/drawing/2014/main" id="{5B70A586-80E2-D54D-8575-D62DE15011DB}"/>
              </a:ext>
            </a:extLst>
          </p:cNvPr>
          <p:cNvSpPr txBox="1">
            <a:spLocks/>
          </p:cNvSpPr>
          <p:nvPr/>
        </p:nvSpPr>
        <p:spPr>
          <a:xfrm>
            <a:off x="308610" y="3387265"/>
            <a:ext cx="7886700" cy="447673"/>
          </a:xfrm>
          <a:prstGeom prst="rect">
            <a:avLst/>
          </a:prstGeom>
        </p:spPr>
        <p:txBody>
          <a:bodyPr vert="horz" lIns="91440" tIns="45720" rIns="91440" bIns="45720" rtlCol="0" anchor="t">
            <a:normAutofit fontScale="45000" lnSpcReduction="20000"/>
          </a:bodyPr>
          <a:lstStyle>
            <a:lvl1pPr algn="l" defTabSz="914400" rtl="0" eaLnBrk="1" latinLnBrk="0" hangingPunct="1">
              <a:lnSpc>
                <a:spcPct val="90000"/>
              </a:lnSpc>
              <a:spcBef>
                <a:spcPct val="0"/>
              </a:spcBef>
              <a:buNone/>
              <a:defRPr sz="2400" b="1" i="0" kern="1200">
                <a:solidFill>
                  <a:schemeClr val="accent2">
                    <a:lumMod val="50000"/>
                  </a:schemeClr>
                </a:solidFill>
                <a:latin typeface="Chalkboard" charset="0"/>
                <a:ea typeface="Chalkboard" charset="0"/>
                <a:cs typeface="Chalkboard" charset="0"/>
              </a:defRPr>
            </a:lvl1pPr>
          </a:lstStyle>
          <a:p>
            <a:r>
              <a:rPr lang="en-GB" sz="4200" dirty="0"/>
              <a:t>Teachers</a:t>
            </a:r>
            <a:br>
              <a:rPr lang="en-GB" dirty="0"/>
            </a:br>
            <a:endParaRPr lang="en-GB" dirty="0"/>
          </a:p>
        </p:txBody>
      </p:sp>
      <p:sp>
        <p:nvSpPr>
          <p:cNvPr id="5" name="Content Placeholder 2">
            <a:extLst>
              <a:ext uri="{FF2B5EF4-FFF2-40B4-BE49-F238E27FC236}">
                <a16:creationId xmlns:a16="http://schemas.microsoft.com/office/drawing/2014/main" id="{469D6641-CA37-0046-A59F-10331242077C}"/>
              </a:ext>
            </a:extLst>
          </p:cNvPr>
          <p:cNvSpPr txBox="1">
            <a:spLocks/>
          </p:cNvSpPr>
          <p:nvPr/>
        </p:nvSpPr>
        <p:spPr>
          <a:xfrm>
            <a:off x="217170" y="3782551"/>
            <a:ext cx="7886700" cy="30754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halkboard" panose="03050602040202020205" pitchFamily="66"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involves imagining oneself </a:t>
            </a:r>
            <a:r>
              <a:rPr lang="en-GB" i="1" dirty="0"/>
              <a:t>in</a:t>
            </a:r>
            <a:r>
              <a:rPr lang="en-GB" dirty="0"/>
              <a:t> the situation</a:t>
            </a:r>
          </a:p>
          <a:p>
            <a:r>
              <a:rPr lang="en-GB" dirty="0"/>
              <a:t>Imagining,</a:t>
            </a:r>
          </a:p>
          <a:p>
            <a:pPr lvl="1"/>
            <a:r>
              <a:rPr lang="en-GB" dirty="0"/>
              <a:t>What you hope learners will experience;</a:t>
            </a:r>
          </a:p>
          <a:p>
            <a:pPr lvl="1"/>
            <a:r>
              <a:rPr lang="en-GB" dirty="0"/>
              <a:t>what learners will do;</a:t>
            </a:r>
          </a:p>
          <a:p>
            <a:pPr lvl="1"/>
            <a:r>
              <a:rPr lang="en-GB" dirty="0"/>
              <a:t>What pedagogic actions might be useful to initiate;</a:t>
            </a:r>
          </a:p>
          <a:p>
            <a:r>
              <a:rPr lang="en-GB" dirty="0"/>
              <a:t>then Acting Out, then analysing as observer</a:t>
            </a:r>
          </a:p>
          <a:p>
            <a:r>
              <a:rPr lang="en-GB" dirty="0"/>
              <a:t>Engaging with task with colleagues to gain familiarity with possible actions and potentially unhelpful actions</a:t>
            </a:r>
          </a:p>
        </p:txBody>
      </p:sp>
    </p:spTree>
    <p:extLst>
      <p:ext uri="{BB962C8B-B14F-4D97-AF65-F5344CB8AC3E}">
        <p14:creationId xmlns:p14="http://schemas.microsoft.com/office/powerpoint/2010/main" val="19926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BC22-2322-8B4B-9358-167BAE1279B7}"/>
              </a:ext>
            </a:extLst>
          </p:cNvPr>
          <p:cNvSpPr>
            <a:spLocks noGrp="1"/>
          </p:cNvSpPr>
          <p:nvPr>
            <p:ph type="title"/>
          </p:nvPr>
        </p:nvSpPr>
        <p:spPr/>
        <p:txBody>
          <a:bodyPr/>
          <a:lstStyle/>
          <a:p>
            <a:r>
              <a:rPr lang="en-GB" dirty="0"/>
              <a:t>Main Point</a:t>
            </a:r>
          </a:p>
        </p:txBody>
      </p:sp>
      <p:sp>
        <p:nvSpPr>
          <p:cNvPr id="3" name="Content Placeholder 2">
            <a:extLst>
              <a:ext uri="{FF2B5EF4-FFF2-40B4-BE49-F238E27FC236}">
                <a16:creationId xmlns:a16="http://schemas.microsoft.com/office/drawing/2014/main" id="{76A100E7-32A0-0C44-B863-C6D14C40A89A}"/>
              </a:ext>
            </a:extLst>
          </p:cNvPr>
          <p:cNvSpPr>
            <a:spLocks noGrp="1"/>
          </p:cNvSpPr>
          <p:nvPr>
            <p:ph idx="1"/>
          </p:nvPr>
        </p:nvSpPr>
        <p:spPr>
          <a:xfrm>
            <a:off x="628650" y="1412266"/>
            <a:ext cx="7886700" cy="1866511"/>
          </a:xfrm>
        </p:spPr>
        <p:txBody>
          <a:bodyPr/>
          <a:lstStyle/>
          <a:p>
            <a:r>
              <a:rPr lang="en-GB" dirty="0"/>
              <a:t>The power to imagine, and to express that in words, symbols, actions, movement, drawing etc. … </a:t>
            </a:r>
          </a:p>
          <a:p>
            <a:r>
              <a:rPr lang="en-GB" dirty="0"/>
              <a:t>… is natural to humans, and perhaps the most important power possessed.</a:t>
            </a:r>
          </a:p>
          <a:p>
            <a:r>
              <a:rPr lang="en-GB" dirty="0"/>
              <a:t>It is how people try to inform future actions</a:t>
            </a:r>
          </a:p>
          <a:p>
            <a:pPr marL="0" indent="0">
              <a:buNone/>
            </a:pPr>
            <a:r>
              <a:rPr lang="en-GB" dirty="0"/>
              <a:t> </a:t>
            </a:r>
          </a:p>
        </p:txBody>
      </p:sp>
      <p:sp>
        <p:nvSpPr>
          <p:cNvPr id="4" name="Rounded Rectangle 3">
            <a:extLst>
              <a:ext uri="{FF2B5EF4-FFF2-40B4-BE49-F238E27FC236}">
                <a16:creationId xmlns:a16="http://schemas.microsoft.com/office/drawing/2014/main" id="{1B4F3F74-083A-AE4E-BCE2-79AB61A8D259}"/>
              </a:ext>
            </a:extLst>
          </p:cNvPr>
          <p:cNvSpPr/>
          <p:nvPr/>
        </p:nvSpPr>
        <p:spPr>
          <a:xfrm>
            <a:off x="757645" y="3213461"/>
            <a:ext cx="3474720" cy="86214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One thing people don’t seem to learn from experience</a:t>
            </a:r>
          </a:p>
        </p:txBody>
      </p:sp>
      <p:sp>
        <p:nvSpPr>
          <p:cNvPr id="5" name="Rounded Rectangle 4">
            <a:extLst>
              <a:ext uri="{FF2B5EF4-FFF2-40B4-BE49-F238E27FC236}">
                <a16:creationId xmlns:a16="http://schemas.microsoft.com/office/drawing/2014/main" id="{238F4732-420E-EB40-AFB5-F081FB1CC5C5}"/>
              </a:ext>
            </a:extLst>
          </p:cNvPr>
          <p:cNvSpPr/>
          <p:nvPr/>
        </p:nvSpPr>
        <p:spPr>
          <a:xfrm>
            <a:off x="1393371" y="4010296"/>
            <a:ext cx="3474720" cy="86214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Is that we don’t often learn from experience alone</a:t>
            </a:r>
          </a:p>
        </p:txBody>
      </p:sp>
      <p:sp>
        <p:nvSpPr>
          <p:cNvPr id="6" name="Rounded Rectangle 5">
            <a:extLst>
              <a:ext uri="{FF2B5EF4-FFF2-40B4-BE49-F238E27FC236}">
                <a16:creationId xmlns:a16="http://schemas.microsoft.com/office/drawing/2014/main" id="{35D5D5E8-459D-5248-BEAA-801B716B43EF}"/>
              </a:ext>
            </a:extLst>
          </p:cNvPr>
          <p:cNvSpPr/>
          <p:nvPr/>
        </p:nvSpPr>
        <p:spPr>
          <a:xfrm>
            <a:off x="2029097" y="4807131"/>
            <a:ext cx="3474720" cy="862148"/>
          </a:xfrm>
          <a:prstGeom prst="round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Something more is required …</a:t>
            </a:r>
          </a:p>
        </p:txBody>
      </p:sp>
      <p:sp>
        <p:nvSpPr>
          <p:cNvPr id="7" name="Rounded Rectangle 6">
            <a:extLst>
              <a:ext uri="{FF2B5EF4-FFF2-40B4-BE49-F238E27FC236}">
                <a16:creationId xmlns:a16="http://schemas.microsoft.com/office/drawing/2014/main" id="{68D111A3-8AF8-F240-9BFE-79EF3DB2911C}"/>
              </a:ext>
            </a:extLst>
          </p:cNvPr>
          <p:cNvSpPr/>
          <p:nvPr/>
        </p:nvSpPr>
        <p:spPr>
          <a:xfrm>
            <a:off x="2664823" y="5538651"/>
            <a:ext cx="3474720" cy="862148"/>
          </a:xfrm>
          <a:prstGeom prst="roundRect">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6">
                    <a:lumMod val="75000"/>
                  </a:schemeClr>
                </a:solidFill>
              </a:rPr>
              <a:t>Looking back, </a:t>
            </a:r>
            <a:br>
              <a:rPr lang="en-GB" sz="2000" dirty="0">
                <a:solidFill>
                  <a:schemeClr val="accent6">
                    <a:lumMod val="75000"/>
                  </a:schemeClr>
                </a:solidFill>
              </a:rPr>
            </a:br>
            <a:r>
              <a:rPr lang="en-GB" sz="2000" dirty="0">
                <a:solidFill>
                  <a:schemeClr val="accent6">
                    <a:lumMod val="75000"/>
                  </a:schemeClr>
                </a:solidFill>
              </a:rPr>
              <a:t>and imagining forward</a:t>
            </a:r>
          </a:p>
        </p:txBody>
      </p:sp>
      <p:sp>
        <p:nvSpPr>
          <p:cNvPr id="8" name="Rounded Rectangle 7">
            <a:extLst>
              <a:ext uri="{FF2B5EF4-FFF2-40B4-BE49-F238E27FC236}">
                <a16:creationId xmlns:a16="http://schemas.microsoft.com/office/drawing/2014/main" id="{CD435D4E-B887-7646-9052-586C6A5951A7}"/>
              </a:ext>
            </a:extLst>
          </p:cNvPr>
          <p:cNvSpPr/>
          <p:nvPr/>
        </p:nvSpPr>
        <p:spPr>
          <a:xfrm>
            <a:off x="5826034" y="5669279"/>
            <a:ext cx="2689316" cy="109728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4">
                    <a:lumMod val="50000"/>
                  </a:schemeClr>
                </a:solidFill>
              </a:rPr>
              <a:t>Personal Narratives</a:t>
            </a:r>
          </a:p>
          <a:p>
            <a:pPr algn="ctr"/>
            <a:r>
              <a:rPr lang="en-GB" sz="2000" dirty="0">
                <a:solidFill>
                  <a:schemeClr val="accent4">
                    <a:lumMod val="50000"/>
                  </a:schemeClr>
                </a:solidFill>
              </a:rPr>
              <a:t>Own Explanations</a:t>
            </a:r>
          </a:p>
        </p:txBody>
      </p:sp>
    </p:spTree>
    <p:extLst>
      <p:ext uri="{BB962C8B-B14F-4D97-AF65-F5344CB8AC3E}">
        <p14:creationId xmlns:p14="http://schemas.microsoft.com/office/powerpoint/2010/main" val="1538498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EDB3-8464-A84B-904E-70D9B12D7941}"/>
              </a:ext>
            </a:extLst>
          </p:cNvPr>
          <p:cNvSpPr>
            <a:spLocks noGrp="1"/>
          </p:cNvSpPr>
          <p:nvPr>
            <p:ph type="title"/>
          </p:nvPr>
        </p:nvSpPr>
        <p:spPr/>
        <p:txBody>
          <a:bodyPr/>
          <a:lstStyle/>
          <a:p>
            <a:r>
              <a:rPr lang="en-GB" dirty="0"/>
              <a:t>Preparation</a:t>
            </a:r>
          </a:p>
        </p:txBody>
      </p:sp>
      <p:sp>
        <p:nvSpPr>
          <p:cNvPr id="3" name="Content Placeholder 2">
            <a:extLst>
              <a:ext uri="{FF2B5EF4-FFF2-40B4-BE49-F238E27FC236}">
                <a16:creationId xmlns:a16="http://schemas.microsoft.com/office/drawing/2014/main" id="{E66BCE61-1B39-DB4E-B73E-745D75AACC54}"/>
              </a:ext>
            </a:extLst>
          </p:cNvPr>
          <p:cNvSpPr>
            <a:spLocks noGrp="1"/>
          </p:cNvSpPr>
          <p:nvPr>
            <p:ph idx="1"/>
          </p:nvPr>
        </p:nvSpPr>
        <p:spPr>
          <a:xfrm>
            <a:off x="628650" y="1412266"/>
            <a:ext cx="7886700" cy="3087815"/>
          </a:xfrm>
        </p:spPr>
        <p:txBody>
          <a:bodyPr/>
          <a:lstStyle/>
          <a:p>
            <a:r>
              <a:rPr lang="en-GB" dirty="0"/>
              <a:t>You will want to be able to write things down: paper and pen!</a:t>
            </a:r>
          </a:p>
          <a:p>
            <a:r>
              <a:rPr lang="en-GB" dirty="0"/>
              <a:t>I am going to invite you to imagine some things</a:t>
            </a:r>
          </a:p>
          <a:p>
            <a:pPr lvl="1"/>
            <a:r>
              <a:rPr lang="en-GB" dirty="0"/>
              <a:t>Some people sort of ‘see’ things;</a:t>
            </a:r>
          </a:p>
          <a:p>
            <a:pPr lvl="1"/>
            <a:r>
              <a:rPr lang="en-GB" dirty="0"/>
              <a:t>Other people ‘hear’ descriptions;</a:t>
            </a:r>
          </a:p>
          <a:p>
            <a:pPr lvl="1"/>
            <a:r>
              <a:rPr lang="en-GB" dirty="0"/>
              <a:t>Other people ‘have a sense of’;</a:t>
            </a:r>
          </a:p>
          <a:p>
            <a:r>
              <a:rPr lang="en-GB" dirty="0"/>
              <a:t>Imagine yourself responding to some instructions to imagine, then describing what you imagine to someone else</a:t>
            </a:r>
          </a:p>
          <a:p>
            <a:pPr lvl="1"/>
            <a:r>
              <a:rPr lang="en-GB" dirty="0"/>
              <a:t>That’s what we will be doing together</a:t>
            </a:r>
          </a:p>
        </p:txBody>
      </p:sp>
      <p:sp>
        <p:nvSpPr>
          <p:cNvPr id="4" name="Rounded Rectangle 3">
            <a:extLst>
              <a:ext uri="{FF2B5EF4-FFF2-40B4-BE49-F238E27FC236}">
                <a16:creationId xmlns:a16="http://schemas.microsoft.com/office/drawing/2014/main" id="{955E6F8F-6564-C84C-B2ED-38266F9AC84A}"/>
              </a:ext>
            </a:extLst>
          </p:cNvPr>
          <p:cNvSpPr/>
          <p:nvPr/>
        </p:nvSpPr>
        <p:spPr>
          <a:xfrm>
            <a:off x="3082248" y="4613097"/>
            <a:ext cx="3780890" cy="83263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Notice the use of mental imagery as preparation for activity</a:t>
            </a:r>
          </a:p>
        </p:txBody>
      </p:sp>
      <p:sp>
        <p:nvSpPr>
          <p:cNvPr id="5" name="Rounded Rectangle 4">
            <a:extLst>
              <a:ext uri="{FF2B5EF4-FFF2-40B4-BE49-F238E27FC236}">
                <a16:creationId xmlns:a16="http://schemas.microsoft.com/office/drawing/2014/main" id="{197A030F-7D8D-634A-BD91-9A0E9A997EAE}"/>
              </a:ext>
            </a:extLst>
          </p:cNvPr>
          <p:cNvSpPr/>
          <p:nvPr/>
        </p:nvSpPr>
        <p:spPr>
          <a:xfrm>
            <a:off x="3583969" y="5351124"/>
            <a:ext cx="3780890" cy="83263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Imagine how I have been imagining leading this session</a:t>
            </a:r>
          </a:p>
        </p:txBody>
      </p:sp>
    </p:spTree>
    <p:extLst>
      <p:ext uri="{BB962C8B-B14F-4D97-AF65-F5344CB8AC3E}">
        <p14:creationId xmlns:p14="http://schemas.microsoft.com/office/powerpoint/2010/main" val="2810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8443-E030-1F4D-A872-76D901BC4C89}"/>
              </a:ext>
            </a:extLst>
          </p:cNvPr>
          <p:cNvSpPr>
            <a:spLocks noGrp="1"/>
          </p:cNvSpPr>
          <p:nvPr>
            <p:ph type="title"/>
          </p:nvPr>
        </p:nvSpPr>
        <p:spPr/>
        <p:txBody>
          <a:bodyPr/>
          <a:lstStyle/>
          <a:p>
            <a:r>
              <a:rPr lang="en-GB" dirty="0"/>
              <a:t>Follow-Up</a:t>
            </a:r>
          </a:p>
        </p:txBody>
      </p:sp>
      <p:sp>
        <p:nvSpPr>
          <p:cNvPr id="3" name="Content Placeholder 2">
            <a:extLst>
              <a:ext uri="{FF2B5EF4-FFF2-40B4-BE49-F238E27FC236}">
                <a16:creationId xmlns:a16="http://schemas.microsoft.com/office/drawing/2014/main" id="{441E8263-3890-3D45-8741-875BDC816F14}"/>
              </a:ext>
            </a:extLst>
          </p:cNvPr>
          <p:cNvSpPr>
            <a:spLocks noGrp="1"/>
          </p:cNvSpPr>
          <p:nvPr>
            <p:ph idx="1"/>
          </p:nvPr>
        </p:nvSpPr>
        <p:spPr/>
        <p:txBody>
          <a:bodyPr/>
          <a:lstStyle/>
          <a:p>
            <a:r>
              <a:rPr lang="en-GB" dirty="0" err="1"/>
              <a:t>john.mason@open.ac.uk</a:t>
            </a:r>
            <a:endParaRPr lang="en-GB" dirty="0"/>
          </a:p>
          <a:p>
            <a:r>
              <a:rPr lang="en-GB" dirty="0" err="1"/>
              <a:t>pmtheta.com</a:t>
            </a:r>
            <a:r>
              <a:rPr lang="en-GB" dirty="0"/>
              <a:t>/</a:t>
            </a:r>
            <a:r>
              <a:rPr lang="en-GB" dirty="0" err="1"/>
              <a:t>jhm</a:t>
            </a:r>
            <a:r>
              <a:rPr lang="en-GB" dirty="0"/>
              <a:t>-presentations/html</a:t>
            </a:r>
          </a:p>
          <a:p>
            <a:r>
              <a:rPr lang="en-GB" dirty="0"/>
              <a:t>Geometric Imagery (ATM)</a:t>
            </a:r>
          </a:p>
          <a:p>
            <a:r>
              <a:rPr lang="en-GB" dirty="0"/>
              <a:t>Mathematical Imagery (ATM)</a:t>
            </a:r>
          </a:p>
          <a:p>
            <a:r>
              <a:rPr lang="en-GB" dirty="0"/>
              <a:t>Mathematical Imagining (Christof Weber; Stenhouse)</a:t>
            </a:r>
          </a:p>
        </p:txBody>
      </p:sp>
    </p:spTree>
    <p:extLst>
      <p:ext uri="{BB962C8B-B14F-4D97-AF65-F5344CB8AC3E}">
        <p14:creationId xmlns:p14="http://schemas.microsoft.com/office/powerpoint/2010/main" val="242588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BC22-2322-8B4B-9358-167BAE1279B7}"/>
              </a:ext>
            </a:extLst>
          </p:cNvPr>
          <p:cNvSpPr>
            <a:spLocks noGrp="1"/>
          </p:cNvSpPr>
          <p:nvPr>
            <p:ph type="title"/>
          </p:nvPr>
        </p:nvSpPr>
        <p:spPr/>
        <p:txBody>
          <a:bodyPr/>
          <a:lstStyle/>
          <a:p>
            <a:r>
              <a:rPr lang="en-GB" dirty="0"/>
              <a:t>Main Point</a:t>
            </a:r>
          </a:p>
        </p:txBody>
      </p:sp>
      <p:sp>
        <p:nvSpPr>
          <p:cNvPr id="3" name="Content Placeholder 2">
            <a:extLst>
              <a:ext uri="{FF2B5EF4-FFF2-40B4-BE49-F238E27FC236}">
                <a16:creationId xmlns:a16="http://schemas.microsoft.com/office/drawing/2014/main" id="{76A100E7-32A0-0C44-B863-C6D14C40A89A}"/>
              </a:ext>
            </a:extLst>
          </p:cNvPr>
          <p:cNvSpPr>
            <a:spLocks noGrp="1"/>
          </p:cNvSpPr>
          <p:nvPr>
            <p:ph idx="1"/>
          </p:nvPr>
        </p:nvSpPr>
        <p:spPr>
          <a:xfrm>
            <a:off x="628650" y="1412266"/>
            <a:ext cx="7886700" cy="1866511"/>
          </a:xfrm>
        </p:spPr>
        <p:txBody>
          <a:bodyPr/>
          <a:lstStyle/>
          <a:p>
            <a:r>
              <a:rPr lang="en-GB" dirty="0"/>
              <a:t>The power to imagine, and to express that in words, symbols, actions, movement, drawing etc. … </a:t>
            </a:r>
          </a:p>
          <a:p>
            <a:r>
              <a:rPr lang="en-GB" dirty="0"/>
              <a:t>… is natural to humans, and perhaps the most important power possessed.</a:t>
            </a:r>
          </a:p>
          <a:p>
            <a:r>
              <a:rPr lang="en-GB" dirty="0"/>
              <a:t>It is the way we try to inform our future actions</a:t>
            </a:r>
          </a:p>
          <a:p>
            <a:pPr marL="0" indent="0">
              <a:buNone/>
            </a:pPr>
            <a:r>
              <a:rPr lang="en-GB" dirty="0"/>
              <a:t> </a:t>
            </a:r>
          </a:p>
        </p:txBody>
      </p:sp>
      <p:sp>
        <p:nvSpPr>
          <p:cNvPr id="4" name="Rounded Rectangle 3">
            <a:extLst>
              <a:ext uri="{FF2B5EF4-FFF2-40B4-BE49-F238E27FC236}">
                <a16:creationId xmlns:a16="http://schemas.microsoft.com/office/drawing/2014/main" id="{1B4F3F74-083A-AE4E-BCE2-79AB61A8D259}"/>
              </a:ext>
            </a:extLst>
          </p:cNvPr>
          <p:cNvSpPr/>
          <p:nvPr/>
        </p:nvSpPr>
        <p:spPr>
          <a:xfrm>
            <a:off x="1841863" y="3213461"/>
            <a:ext cx="3474720" cy="86214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One thing people don’t seem to learn from experience</a:t>
            </a:r>
          </a:p>
        </p:txBody>
      </p:sp>
      <p:sp>
        <p:nvSpPr>
          <p:cNvPr id="5" name="Rounded Rectangle 4">
            <a:extLst>
              <a:ext uri="{FF2B5EF4-FFF2-40B4-BE49-F238E27FC236}">
                <a16:creationId xmlns:a16="http://schemas.microsoft.com/office/drawing/2014/main" id="{238F4732-420E-EB40-AFB5-F081FB1CC5C5}"/>
              </a:ext>
            </a:extLst>
          </p:cNvPr>
          <p:cNvSpPr/>
          <p:nvPr/>
        </p:nvSpPr>
        <p:spPr>
          <a:xfrm>
            <a:off x="2477589" y="4010296"/>
            <a:ext cx="3474720" cy="86214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Is that we don’t often learn from experience alone</a:t>
            </a:r>
          </a:p>
        </p:txBody>
      </p:sp>
      <p:sp>
        <p:nvSpPr>
          <p:cNvPr id="6" name="Rounded Rectangle 5">
            <a:extLst>
              <a:ext uri="{FF2B5EF4-FFF2-40B4-BE49-F238E27FC236}">
                <a16:creationId xmlns:a16="http://schemas.microsoft.com/office/drawing/2014/main" id="{35D5D5E8-459D-5248-BEAA-801B716B43EF}"/>
              </a:ext>
            </a:extLst>
          </p:cNvPr>
          <p:cNvSpPr/>
          <p:nvPr/>
        </p:nvSpPr>
        <p:spPr>
          <a:xfrm>
            <a:off x="3113315" y="4807131"/>
            <a:ext cx="3474720" cy="862148"/>
          </a:xfrm>
          <a:prstGeom prst="roundRect">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Something more is required …</a:t>
            </a:r>
          </a:p>
        </p:txBody>
      </p:sp>
      <p:sp>
        <p:nvSpPr>
          <p:cNvPr id="7" name="Rounded Rectangle 6">
            <a:extLst>
              <a:ext uri="{FF2B5EF4-FFF2-40B4-BE49-F238E27FC236}">
                <a16:creationId xmlns:a16="http://schemas.microsoft.com/office/drawing/2014/main" id="{68D111A3-8AF8-F240-9BFE-79EF3DB2911C}"/>
              </a:ext>
            </a:extLst>
          </p:cNvPr>
          <p:cNvSpPr/>
          <p:nvPr/>
        </p:nvSpPr>
        <p:spPr>
          <a:xfrm>
            <a:off x="3749041" y="5538651"/>
            <a:ext cx="3474720" cy="862148"/>
          </a:xfrm>
          <a:prstGeom prst="roundRect">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6">
                    <a:lumMod val="75000"/>
                  </a:schemeClr>
                </a:solidFill>
              </a:rPr>
              <a:t>Looking back, </a:t>
            </a:r>
            <a:br>
              <a:rPr lang="en-GB" sz="2000" dirty="0">
                <a:solidFill>
                  <a:schemeClr val="accent6">
                    <a:lumMod val="75000"/>
                  </a:schemeClr>
                </a:solidFill>
              </a:rPr>
            </a:br>
            <a:r>
              <a:rPr lang="en-GB" sz="2000" dirty="0">
                <a:solidFill>
                  <a:schemeClr val="accent6">
                    <a:lumMod val="75000"/>
                  </a:schemeClr>
                </a:solidFill>
              </a:rPr>
              <a:t>and imagining forward</a:t>
            </a:r>
          </a:p>
        </p:txBody>
      </p:sp>
    </p:spTree>
    <p:extLst>
      <p:ext uri="{BB962C8B-B14F-4D97-AF65-F5344CB8AC3E}">
        <p14:creationId xmlns:p14="http://schemas.microsoft.com/office/powerpoint/2010/main" val="158907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F5B506-B3F9-9F4A-AFB8-CB6155C6DCA0}"/>
              </a:ext>
            </a:extLst>
          </p:cNvPr>
          <p:cNvSpPr>
            <a:spLocks noGrp="1"/>
          </p:cNvSpPr>
          <p:nvPr>
            <p:ph type="title"/>
          </p:nvPr>
        </p:nvSpPr>
        <p:spPr>
          <a:xfrm>
            <a:off x="226031" y="223042"/>
            <a:ext cx="7886700" cy="671937"/>
          </a:xfrm>
        </p:spPr>
        <p:txBody>
          <a:bodyPr>
            <a:normAutofit/>
          </a:bodyPr>
          <a:lstStyle/>
          <a:p>
            <a:r>
              <a:rPr lang="en-GB" sz="2000" dirty="0"/>
              <a:t>Prelude to Henry Vth</a:t>
            </a:r>
          </a:p>
        </p:txBody>
      </p:sp>
      <p:sp>
        <p:nvSpPr>
          <p:cNvPr id="5" name="Content Placeholder 4">
            <a:extLst>
              <a:ext uri="{FF2B5EF4-FFF2-40B4-BE49-F238E27FC236}">
                <a16:creationId xmlns:a16="http://schemas.microsoft.com/office/drawing/2014/main" id="{6F62522B-E629-C143-BEFC-FDB10BA78760}"/>
              </a:ext>
            </a:extLst>
          </p:cNvPr>
          <p:cNvSpPr>
            <a:spLocks noGrp="1"/>
          </p:cNvSpPr>
          <p:nvPr>
            <p:ph sz="half" idx="1"/>
          </p:nvPr>
        </p:nvSpPr>
        <p:spPr>
          <a:xfrm>
            <a:off x="226030" y="894979"/>
            <a:ext cx="4288819" cy="4923516"/>
          </a:xfrm>
        </p:spPr>
        <p:txBody>
          <a:bodyPr>
            <a:normAutofit/>
          </a:bodyPr>
          <a:lstStyle/>
          <a:p>
            <a:pPr marL="0" indent="0">
              <a:buNone/>
            </a:pPr>
            <a:r>
              <a:rPr lang="en-GB" sz="1600" dirty="0">
                <a:latin typeface="Chalkboard" panose="03050602040202020205" pitchFamily="66" charset="77"/>
              </a:rPr>
              <a:t>O for a Muse of fire, that would ascend</a:t>
            </a:r>
            <a:br>
              <a:rPr lang="en-GB" sz="1600" dirty="0">
                <a:latin typeface="Chalkboard" panose="03050602040202020205" pitchFamily="66" charset="77"/>
              </a:rPr>
            </a:br>
            <a:r>
              <a:rPr lang="en-GB" sz="1600" dirty="0">
                <a:latin typeface="Chalkboard" panose="03050602040202020205" pitchFamily="66" charset="77"/>
              </a:rPr>
              <a:t>The brightest heaven of invention,</a:t>
            </a:r>
            <a:br>
              <a:rPr lang="en-GB" sz="1600" dirty="0">
                <a:latin typeface="Chalkboard" panose="03050602040202020205" pitchFamily="66" charset="77"/>
              </a:rPr>
            </a:br>
            <a:r>
              <a:rPr lang="en-GB" sz="1600" dirty="0">
                <a:latin typeface="Chalkboard" panose="03050602040202020205" pitchFamily="66" charset="77"/>
              </a:rPr>
              <a:t>A kingdom for a stage, princes to act</a:t>
            </a:r>
            <a:br>
              <a:rPr lang="en-GB" sz="1600" dirty="0">
                <a:latin typeface="Chalkboard" panose="03050602040202020205" pitchFamily="66" charset="77"/>
              </a:rPr>
            </a:br>
            <a:r>
              <a:rPr lang="en-GB" sz="1600" dirty="0">
                <a:latin typeface="Chalkboard" panose="03050602040202020205" pitchFamily="66" charset="77"/>
              </a:rPr>
              <a:t>And monarchs to behold the swelling scene!</a:t>
            </a:r>
            <a:br>
              <a:rPr lang="en-GB" sz="1600" dirty="0">
                <a:latin typeface="Chalkboard" panose="03050602040202020205" pitchFamily="66" charset="77"/>
              </a:rPr>
            </a:br>
            <a:r>
              <a:rPr lang="en-GB" sz="1600" dirty="0">
                <a:latin typeface="Chalkboard" panose="03050602040202020205" pitchFamily="66" charset="77"/>
              </a:rPr>
              <a:t>Then should the warlike Harry, like himself,</a:t>
            </a:r>
            <a:br>
              <a:rPr lang="en-GB" sz="1600" dirty="0">
                <a:latin typeface="Chalkboard" panose="03050602040202020205" pitchFamily="66" charset="77"/>
              </a:rPr>
            </a:br>
            <a:r>
              <a:rPr lang="en-GB" sz="1600" dirty="0">
                <a:latin typeface="Chalkboard" panose="03050602040202020205" pitchFamily="66" charset="77"/>
              </a:rPr>
              <a:t>Assume the port of Mars; and at his heels,</a:t>
            </a:r>
            <a:br>
              <a:rPr lang="en-GB" sz="1600" dirty="0">
                <a:latin typeface="Chalkboard" panose="03050602040202020205" pitchFamily="66" charset="77"/>
              </a:rPr>
            </a:br>
            <a:r>
              <a:rPr lang="en-GB" sz="1600" dirty="0" err="1">
                <a:latin typeface="Chalkboard" panose="03050602040202020205" pitchFamily="66" charset="77"/>
              </a:rPr>
              <a:t>Leash'd</a:t>
            </a:r>
            <a:r>
              <a:rPr lang="en-GB" sz="1600" dirty="0">
                <a:latin typeface="Chalkboard" panose="03050602040202020205" pitchFamily="66" charset="77"/>
              </a:rPr>
              <a:t> in like hounds, should famine, sword and fire</a:t>
            </a:r>
            <a:br>
              <a:rPr lang="en-GB" sz="1600" dirty="0">
                <a:latin typeface="Chalkboard" panose="03050602040202020205" pitchFamily="66" charset="77"/>
              </a:rPr>
            </a:br>
            <a:r>
              <a:rPr lang="en-GB" sz="1600" dirty="0">
                <a:latin typeface="Chalkboard" panose="03050602040202020205" pitchFamily="66" charset="77"/>
              </a:rPr>
              <a:t>Crouch for employment. But pardon, and gentles all, </a:t>
            </a:r>
            <a:br>
              <a:rPr lang="en-GB" sz="1600" dirty="0">
                <a:latin typeface="Chalkboard" panose="03050602040202020205" pitchFamily="66" charset="77"/>
              </a:rPr>
            </a:br>
            <a:r>
              <a:rPr lang="en-GB" sz="1600" dirty="0">
                <a:latin typeface="Chalkboard" panose="03050602040202020205" pitchFamily="66" charset="77"/>
              </a:rPr>
              <a:t>The flat unraised spirits that have dared</a:t>
            </a:r>
            <a:br>
              <a:rPr lang="en-GB" sz="1600" dirty="0">
                <a:latin typeface="Chalkboard" panose="03050602040202020205" pitchFamily="66" charset="77"/>
              </a:rPr>
            </a:br>
            <a:r>
              <a:rPr lang="en-GB" sz="1600" dirty="0">
                <a:latin typeface="Chalkboard" panose="03050602040202020205" pitchFamily="66" charset="77"/>
              </a:rPr>
              <a:t>On this unworthy scaffold to bring forth</a:t>
            </a:r>
            <a:br>
              <a:rPr lang="en-GB" sz="1600" dirty="0">
                <a:latin typeface="Chalkboard" panose="03050602040202020205" pitchFamily="66" charset="77"/>
              </a:rPr>
            </a:br>
            <a:r>
              <a:rPr lang="en-GB" sz="1600" dirty="0">
                <a:latin typeface="Chalkboard" panose="03050602040202020205" pitchFamily="66" charset="77"/>
              </a:rPr>
              <a:t>So great an object: can this cockpit hold</a:t>
            </a:r>
            <a:br>
              <a:rPr lang="en-GB" sz="1600" dirty="0">
                <a:latin typeface="Chalkboard" panose="03050602040202020205" pitchFamily="66" charset="77"/>
              </a:rPr>
            </a:br>
            <a:r>
              <a:rPr lang="en-GB" sz="1600" dirty="0">
                <a:latin typeface="Chalkboard" panose="03050602040202020205" pitchFamily="66" charset="77"/>
              </a:rPr>
              <a:t>The vasty fields of France? or may we cram</a:t>
            </a:r>
            <a:br>
              <a:rPr lang="en-GB" sz="1600" dirty="0">
                <a:latin typeface="Chalkboard" panose="03050602040202020205" pitchFamily="66" charset="77"/>
              </a:rPr>
            </a:br>
            <a:r>
              <a:rPr lang="en-GB" sz="1600" dirty="0">
                <a:latin typeface="Chalkboard" panose="03050602040202020205" pitchFamily="66" charset="77"/>
              </a:rPr>
              <a:t>Within this wooden O the very casques</a:t>
            </a:r>
            <a:br>
              <a:rPr lang="en-GB" sz="1600" dirty="0">
                <a:latin typeface="Chalkboard" panose="03050602040202020205" pitchFamily="66" charset="77"/>
              </a:rPr>
            </a:br>
            <a:r>
              <a:rPr lang="en-GB" sz="1600" dirty="0">
                <a:latin typeface="Chalkboard" panose="03050602040202020205" pitchFamily="66" charset="77"/>
              </a:rPr>
              <a:t>That did affright the air at Agincourt?</a:t>
            </a:r>
            <a:br>
              <a:rPr lang="en-GB" sz="1600" dirty="0">
                <a:latin typeface="Chalkboard" panose="03050602040202020205" pitchFamily="66" charset="77"/>
              </a:rPr>
            </a:br>
            <a:r>
              <a:rPr lang="en-GB" sz="1600" dirty="0">
                <a:latin typeface="Chalkboard" panose="03050602040202020205" pitchFamily="66" charset="77"/>
              </a:rPr>
              <a:t>O, pardon! since a crooked figure may</a:t>
            </a:r>
            <a:br>
              <a:rPr lang="en-GB" sz="1600" dirty="0">
                <a:latin typeface="Chalkboard" panose="03050602040202020205" pitchFamily="66" charset="77"/>
              </a:rPr>
            </a:br>
            <a:r>
              <a:rPr lang="en-GB" sz="1600" dirty="0">
                <a:latin typeface="Chalkboard" panose="03050602040202020205" pitchFamily="66" charset="77"/>
              </a:rPr>
              <a:t>Attest in little place a million; </a:t>
            </a:r>
            <a:br>
              <a:rPr lang="en-GB" sz="1600" dirty="0">
                <a:latin typeface="Chalkboard" panose="03050602040202020205" pitchFamily="66" charset="77"/>
              </a:rPr>
            </a:br>
            <a:r>
              <a:rPr lang="en-GB" sz="1600" dirty="0">
                <a:highlight>
                  <a:srgbClr val="FFFF00"/>
                </a:highlight>
                <a:latin typeface="Chalkboard" panose="03050602040202020205" pitchFamily="66" charset="77"/>
              </a:rPr>
              <a:t>And let us, ciphers to this great accompt,</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On your imaginary forces work.</a:t>
            </a:r>
            <a:br>
              <a:rPr lang="en-GB" sz="1600" dirty="0">
                <a:latin typeface="Chalkboard" panose="03050602040202020205" pitchFamily="66" charset="77"/>
              </a:rPr>
            </a:br>
            <a:br>
              <a:rPr lang="en-GB" sz="1600" dirty="0">
                <a:latin typeface="Chalkboard" panose="03050602040202020205" pitchFamily="66" charset="77"/>
              </a:rPr>
            </a:br>
            <a:endParaRPr lang="en-GB" sz="1600" dirty="0">
              <a:latin typeface="Chalkboard" panose="03050602040202020205" pitchFamily="66" charset="77"/>
            </a:endParaRPr>
          </a:p>
        </p:txBody>
      </p:sp>
      <p:sp>
        <p:nvSpPr>
          <p:cNvPr id="6" name="Content Placeholder 5">
            <a:extLst>
              <a:ext uri="{FF2B5EF4-FFF2-40B4-BE49-F238E27FC236}">
                <a16:creationId xmlns:a16="http://schemas.microsoft.com/office/drawing/2014/main" id="{EFF79586-D78C-A740-85E6-289D2B07694A}"/>
              </a:ext>
            </a:extLst>
          </p:cNvPr>
          <p:cNvSpPr>
            <a:spLocks noGrp="1"/>
          </p:cNvSpPr>
          <p:nvPr>
            <p:ph sz="half" idx="2"/>
          </p:nvPr>
        </p:nvSpPr>
        <p:spPr>
          <a:xfrm>
            <a:off x="4629153" y="894979"/>
            <a:ext cx="4288816" cy="5187322"/>
          </a:xfrm>
        </p:spPr>
        <p:txBody>
          <a:bodyPr>
            <a:noAutofit/>
          </a:bodyPr>
          <a:lstStyle/>
          <a:p>
            <a:pPr marL="0" indent="0">
              <a:buNone/>
            </a:pPr>
            <a:r>
              <a:rPr lang="en-GB" sz="1600" dirty="0">
                <a:latin typeface="Chalkboard" panose="03050602040202020205" pitchFamily="66" charset="77"/>
              </a:rPr>
              <a:t>Suppose within the girdle of these walls</a:t>
            </a:r>
            <a:br>
              <a:rPr lang="en-GB" sz="1600" dirty="0">
                <a:latin typeface="Chalkboard" panose="03050602040202020205" pitchFamily="66" charset="77"/>
              </a:rPr>
            </a:br>
            <a:r>
              <a:rPr lang="en-GB" sz="1600" dirty="0">
                <a:latin typeface="Chalkboard" panose="03050602040202020205" pitchFamily="66" charset="77"/>
              </a:rPr>
              <a:t>Are now confined two mighty monarchies,</a:t>
            </a:r>
            <a:br>
              <a:rPr lang="en-GB" sz="1600" dirty="0">
                <a:latin typeface="Chalkboard" panose="03050602040202020205" pitchFamily="66" charset="77"/>
              </a:rPr>
            </a:br>
            <a:r>
              <a:rPr lang="en-GB" sz="1600" dirty="0">
                <a:latin typeface="Chalkboard" panose="03050602040202020205" pitchFamily="66" charset="77"/>
              </a:rPr>
              <a:t>Whose high upreared and abutting fronts</a:t>
            </a:r>
            <a:br>
              <a:rPr lang="en-GB" sz="1600" dirty="0">
                <a:latin typeface="Chalkboard" panose="03050602040202020205" pitchFamily="66" charset="77"/>
              </a:rPr>
            </a:br>
            <a:r>
              <a:rPr lang="en-GB" sz="1600" dirty="0">
                <a:latin typeface="Chalkboard" panose="03050602040202020205" pitchFamily="66" charset="77"/>
              </a:rPr>
              <a:t>The perilous narrow ocean parts asunder:</a:t>
            </a:r>
            <a:br>
              <a:rPr lang="en-GB" sz="1600" dirty="0">
                <a:latin typeface="Chalkboard" panose="03050602040202020205" pitchFamily="66" charset="77"/>
              </a:rPr>
            </a:br>
            <a:r>
              <a:rPr lang="en-GB" sz="1600" dirty="0">
                <a:highlight>
                  <a:srgbClr val="FFFF00"/>
                </a:highlight>
                <a:latin typeface="Chalkboard" panose="03050602040202020205" pitchFamily="66" charset="77"/>
              </a:rPr>
              <a:t>Piece out our imperfections with your thoughts;</a:t>
            </a:r>
            <a:br>
              <a:rPr lang="en-GB" sz="1600" dirty="0">
                <a:highlight>
                  <a:srgbClr val="FFFF00"/>
                </a:highlight>
                <a:latin typeface="Chalkboard" panose="03050602040202020205" pitchFamily="66" charset="77"/>
              </a:rPr>
            </a:br>
            <a:r>
              <a:rPr lang="en-GB" sz="1600" dirty="0">
                <a:latin typeface="Chalkboard" panose="03050602040202020205" pitchFamily="66" charset="77"/>
              </a:rPr>
              <a:t>Into a thousand parts divide on man,</a:t>
            </a:r>
            <a:br>
              <a:rPr lang="en-GB" sz="1600" dirty="0">
                <a:latin typeface="Chalkboard" panose="03050602040202020205" pitchFamily="66" charset="77"/>
              </a:rPr>
            </a:br>
            <a:r>
              <a:rPr lang="en-GB" sz="1600" dirty="0">
                <a:latin typeface="Chalkboard" panose="03050602040202020205" pitchFamily="66" charset="77"/>
              </a:rPr>
              <a:t>And make imaginary puissance;</a:t>
            </a:r>
            <a:br>
              <a:rPr lang="en-GB" sz="1600" dirty="0">
                <a:latin typeface="Chalkboard" panose="03050602040202020205" pitchFamily="66" charset="77"/>
              </a:rPr>
            </a:br>
            <a:r>
              <a:rPr lang="en-GB" sz="1600" dirty="0">
                <a:highlight>
                  <a:srgbClr val="FFFF00"/>
                </a:highlight>
                <a:latin typeface="Chalkboard" panose="03050602040202020205" pitchFamily="66" charset="77"/>
              </a:rPr>
              <a:t>Think when we talk of horses, that you see them</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Printing their proud hoofs </a:t>
            </a:r>
            <a:r>
              <a:rPr lang="en-GB" sz="1600" dirty="0" err="1">
                <a:highlight>
                  <a:srgbClr val="FFFF00"/>
                </a:highlight>
                <a:latin typeface="Chalkboard" panose="03050602040202020205" pitchFamily="66" charset="77"/>
              </a:rPr>
              <a:t>i</a:t>
            </a:r>
            <a:r>
              <a:rPr lang="en-GB" sz="1600" dirty="0">
                <a:highlight>
                  <a:srgbClr val="FFFF00"/>
                </a:highlight>
                <a:latin typeface="Chalkboard" panose="03050602040202020205" pitchFamily="66" charset="77"/>
              </a:rPr>
              <a:t>' the receiving earth;</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For 'tis your thoughts that now must deck our kings,</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Carry them here and there; jumping o'er times,</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Turning the accomplishment of many years</a:t>
            </a:r>
            <a:br>
              <a:rPr lang="en-GB" sz="1600" dirty="0">
                <a:highlight>
                  <a:srgbClr val="FFFF00"/>
                </a:highlight>
                <a:latin typeface="Chalkboard" panose="03050602040202020205" pitchFamily="66" charset="77"/>
              </a:rPr>
            </a:br>
            <a:r>
              <a:rPr lang="en-GB" sz="1600" dirty="0">
                <a:highlight>
                  <a:srgbClr val="FFFF00"/>
                </a:highlight>
                <a:latin typeface="Chalkboard" panose="03050602040202020205" pitchFamily="66" charset="77"/>
              </a:rPr>
              <a:t>Into an hour-glass:</a:t>
            </a:r>
            <a:r>
              <a:rPr lang="en-GB" sz="1600" dirty="0">
                <a:latin typeface="Chalkboard" panose="03050602040202020205" pitchFamily="66" charset="77"/>
              </a:rPr>
              <a:t> for the which supply,</a:t>
            </a:r>
            <a:br>
              <a:rPr lang="en-GB" sz="1600" dirty="0">
                <a:latin typeface="Chalkboard" panose="03050602040202020205" pitchFamily="66" charset="77"/>
              </a:rPr>
            </a:br>
            <a:r>
              <a:rPr lang="en-GB" sz="1600" dirty="0">
                <a:latin typeface="Chalkboard" panose="03050602040202020205" pitchFamily="66" charset="77"/>
              </a:rPr>
              <a:t>Admit me Chorus to this history;</a:t>
            </a:r>
            <a:br>
              <a:rPr lang="en-GB" sz="1600" dirty="0">
                <a:latin typeface="Chalkboard" panose="03050602040202020205" pitchFamily="66" charset="77"/>
              </a:rPr>
            </a:br>
            <a:r>
              <a:rPr lang="en-GB" sz="1600" dirty="0">
                <a:latin typeface="Chalkboard" panose="03050602040202020205" pitchFamily="66" charset="77"/>
              </a:rPr>
              <a:t>Who prologue-like your humble patience pray,</a:t>
            </a:r>
            <a:br>
              <a:rPr lang="en-GB" sz="1600" dirty="0">
                <a:latin typeface="Chalkboard" panose="03050602040202020205" pitchFamily="66" charset="77"/>
              </a:rPr>
            </a:br>
            <a:r>
              <a:rPr lang="en-GB" sz="1600" dirty="0">
                <a:latin typeface="Chalkboard" panose="03050602040202020205" pitchFamily="66" charset="77"/>
              </a:rPr>
              <a:t>Gently to hear, kindly to judge, our play.</a:t>
            </a:r>
          </a:p>
        </p:txBody>
      </p:sp>
      <p:sp>
        <p:nvSpPr>
          <p:cNvPr id="2" name="Slide Number Placeholder 1">
            <a:extLst>
              <a:ext uri="{FF2B5EF4-FFF2-40B4-BE49-F238E27FC236}">
                <a16:creationId xmlns:a16="http://schemas.microsoft.com/office/drawing/2014/main" id="{5EE3964E-2B76-A349-84A1-A7046B7D7D55}"/>
              </a:ext>
            </a:extLst>
          </p:cNvPr>
          <p:cNvSpPr>
            <a:spLocks noGrp="1"/>
          </p:cNvSpPr>
          <p:nvPr>
            <p:ph type="sldNum" sz="quarter" idx="12"/>
          </p:nvPr>
        </p:nvSpPr>
        <p:spPr/>
        <p:txBody>
          <a:bodyPr/>
          <a:lstStyle/>
          <a:p>
            <a:fld id="{9A7E1FDC-A50F-D542-B2A4-BF6D432589B5}" type="slidenum">
              <a:rPr lang="en-US" smtClean="0"/>
              <a:t>4</a:t>
            </a:fld>
            <a:endParaRPr lang="en-US"/>
          </a:p>
        </p:txBody>
      </p:sp>
    </p:spTree>
    <p:extLst>
      <p:ext uri="{BB962C8B-B14F-4D97-AF65-F5344CB8AC3E}">
        <p14:creationId xmlns:p14="http://schemas.microsoft.com/office/powerpoint/2010/main" val="138144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85A0-D5C4-DC40-BF26-613CD524EBB8}"/>
              </a:ext>
            </a:extLst>
          </p:cNvPr>
          <p:cNvSpPr>
            <a:spLocks noGrp="1"/>
          </p:cNvSpPr>
          <p:nvPr>
            <p:ph type="title"/>
          </p:nvPr>
        </p:nvSpPr>
        <p:spPr/>
        <p:txBody>
          <a:bodyPr/>
          <a:lstStyle/>
          <a:p>
            <a:r>
              <a:rPr lang="en-GB" dirty="0"/>
              <a:t>Preliminaries</a:t>
            </a:r>
          </a:p>
        </p:txBody>
      </p:sp>
      <p:sp>
        <p:nvSpPr>
          <p:cNvPr id="3" name="Content Placeholder 2">
            <a:extLst>
              <a:ext uri="{FF2B5EF4-FFF2-40B4-BE49-F238E27FC236}">
                <a16:creationId xmlns:a16="http://schemas.microsoft.com/office/drawing/2014/main" id="{D5CDA3D9-EF45-3D44-B34D-FFF3910101DD}"/>
              </a:ext>
            </a:extLst>
          </p:cNvPr>
          <p:cNvSpPr>
            <a:spLocks noGrp="1"/>
          </p:cNvSpPr>
          <p:nvPr>
            <p:ph idx="1"/>
          </p:nvPr>
        </p:nvSpPr>
        <p:spPr>
          <a:xfrm>
            <a:off x="628650" y="1412266"/>
            <a:ext cx="7886700" cy="997302"/>
          </a:xfrm>
        </p:spPr>
        <p:txBody>
          <a:bodyPr/>
          <a:lstStyle/>
          <a:p>
            <a:r>
              <a:rPr lang="en-GB" dirty="0"/>
              <a:t>Imagine Stone Henge</a:t>
            </a:r>
          </a:p>
          <a:p>
            <a:r>
              <a:rPr lang="en-GB" dirty="0"/>
              <a:t>What questions arise inside you in relation to Stone Henge?</a:t>
            </a:r>
          </a:p>
        </p:txBody>
      </p:sp>
    </p:spTree>
    <p:extLst>
      <p:ext uri="{BB962C8B-B14F-4D97-AF65-F5344CB8AC3E}">
        <p14:creationId xmlns:p14="http://schemas.microsoft.com/office/powerpoint/2010/main" val="179926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0697C-C14F-E14D-9899-407183A28D29}"/>
              </a:ext>
            </a:extLst>
          </p:cNvPr>
          <p:cNvSpPr>
            <a:spLocks noGrp="1"/>
          </p:cNvSpPr>
          <p:nvPr>
            <p:ph type="title"/>
          </p:nvPr>
        </p:nvSpPr>
        <p:spPr/>
        <p:txBody>
          <a:bodyPr/>
          <a:lstStyle/>
          <a:p>
            <a:r>
              <a:rPr lang="en-GB" dirty="0"/>
              <a:t>Stone Henge</a:t>
            </a:r>
          </a:p>
        </p:txBody>
      </p:sp>
      <p:pic>
        <p:nvPicPr>
          <p:cNvPr id="4" name="Picture 3">
            <a:extLst>
              <a:ext uri="{FF2B5EF4-FFF2-40B4-BE49-F238E27FC236}">
                <a16:creationId xmlns:a16="http://schemas.microsoft.com/office/drawing/2014/main" id="{5E8E1EBC-D10D-D549-B87E-FBE6F1399F7B}"/>
              </a:ext>
            </a:extLst>
          </p:cNvPr>
          <p:cNvPicPr>
            <a:picLocks noChangeAspect="1"/>
          </p:cNvPicPr>
          <p:nvPr/>
        </p:nvPicPr>
        <p:blipFill>
          <a:blip r:embed="rId2"/>
          <a:stretch>
            <a:fillRect/>
          </a:stretch>
        </p:blipFill>
        <p:spPr>
          <a:xfrm>
            <a:off x="306727" y="1201933"/>
            <a:ext cx="3299503" cy="2476067"/>
          </a:xfrm>
          <a:prstGeom prst="rect">
            <a:avLst/>
          </a:prstGeom>
        </p:spPr>
      </p:pic>
      <p:pic>
        <p:nvPicPr>
          <p:cNvPr id="5" name="Picture 4">
            <a:extLst>
              <a:ext uri="{FF2B5EF4-FFF2-40B4-BE49-F238E27FC236}">
                <a16:creationId xmlns:a16="http://schemas.microsoft.com/office/drawing/2014/main" id="{E73E3659-25A0-7642-AA4C-C2107ECC7627}"/>
              </a:ext>
            </a:extLst>
          </p:cNvPr>
          <p:cNvPicPr>
            <a:picLocks noChangeAspect="1"/>
          </p:cNvPicPr>
          <p:nvPr/>
        </p:nvPicPr>
        <p:blipFill>
          <a:blip r:embed="rId3"/>
          <a:stretch>
            <a:fillRect/>
          </a:stretch>
        </p:blipFill>
        <p:spPr>
          <a:xfrm>
            <a:off x="4136419" y="1201934"/>
            <a:ext cx="4206197" cy="2508282"/>
          </a:xfrm>
          <a:prstGeom prst="rect">
            <a:avLst/>
          </a:prstGeom>
        </p:spPr>
      </p:pic>
      <p:pic>
        <p:nvPicPr>
          <p:cNvPr id="6" name="Picture 5">
            <a:extLst>
              <a:ext uri="{FF2B5EF4-FFF2-40B4-BE49-F238E27FC236}">
                <a16:creationId xmlns:a16="http://schemas.microsoft.com/office/drawing/2014/main" id="{3C162ED3-CFC4-3A45-B15C-976E799A5CE4}"/>
              </a:ext>
            </a:extLst>
          </p:cNvPr>
          <p:cNvPicPr>
            <a:picLocks noChangeAspect="1"/>
          </p:cNvPicPr>
          <p:nvPr/>
        </p:nvPicPr>
        <p:blipFill>
          <a:blip r:embed="rId4"/>
          <a:stretch>
            <a:fillRect/>
          </a:stretch>
        </p:blipFill>
        <p:spPr>
          <a:xfrm>
            <a:off x="369695" y="3888332"/>
            <a:ext cx="3173565" cy="2766284"/>
          </a:xfrm>
          <a:prstGeom prst="rect">
            <a:avLst/>
          </a:prstGeom>
        </p:spPr>
      </p:pic>
      <p:sp>
        <p:nvSpPr>
          <p:cNvPr id="7" name="TextBox 6">
            <a:extLst>
              <a:ext uri="{FF2B5EF4-FFF2-40B4-BE49-F238E27FC236}">
                <a16:creationId xmlns:a16="http://schemas.microsoft.com/office/drawing/2014/main" id="{41983FAB-63EF-EE47-BBCA-2B6BA3D32E08}"/>
              </a:ext>
            </a:extLst>
          </p:cNvPr>
          <p:cNvSpPr txBox="1"/>
          <p:nvPr/>
        </p:nvSpPr>
        <p:spPr>
          <a:xfrm>
            <a:off x="3719245" y="159322"/>
            <a:ext cx="4623371" cy="1015663"/>
          </a:xfrm>
          <a:prstGeom prst="rect">
            <a:avLst/>
          </a:prstGeom>
          <a:noFill/>
        </p:spPr>
        <p:txBody>
          <a:bodyPr wrap="square" rtlCol="0">
            <a:spAutoFit/>
          </a:bodyPr>
          <a:lstStyle/>
          <a:p>
            <a:pPr algn="l"/>
            <a:r>
              <a:rPr lang="en-GB" sz="2000" dirty="0">
                <a:latin typeface="Chalkboard" charset="0"/>
                <a:ea typeface="Chalkboard" charset="0"/>
                <a:cs typeface="Chalkboard" charset="0"/>
              </a:rPr>
              <a:t>It is possible that the stones transported had special ‘ringing’ qualities when struck appropriately</a:t>
            </a:r>
          </a:p>
        </p:txBody>
      </p:sp>
      <p:pic>
        <p:nvPicPr>
          <p:cNvPr id="8" name="Picture 7">
            <a:extLst>
              <a:ext uri="{FF2B5EF4-FFF2-40B4-BE49-F238E27FC236}">
                <a16:creationId xmlns:a16="http://schemas.microsoft.com/office/drawing/2014/main" id="{AE2984C4-80A4-9845-A4A6-CA95450DCDAD}"/>
              </a:ext>
            </a:extLst>
          </p:cNvPr>
          <p:cNvPicPr>
            <a:picLocks noChangeAspect="1"/>
          </p:cNvPicPr>
          <p:nvPr/>
        </p:nvPicPr>
        <p:blipFill>
          <a:blip r:embed="rId5"/>
          <a:stretch>
            <a:fillRect/>
          </a:stretch>
        </p:blipFill>
        <p:spPr>
          <a:xfrm>
            <a:off x="3817349" y="3969334"/>
            <a:ext cx="4698001" cy="2523539"/>
          </a:xfrm>
          <a:prstGeom prst="rect">
            <a:avLst/>
          </a:prstGeom>
        </p:spPr>
      </p:pic>
      <p:pic>
        <p:nvPicPr>
          <p:cNvPr id="9" name="Picture 8">
            <a:extLst>
              <a:ext uri="{FF2B5EF4-FFF2-40B4-BE49-F238E27FC236}">
                <a16:creationId xmlns:a16="http://schemas.microsoft.com/office/drawing/2014/main" id="{DF607BC3-9B02-8A49-BBE4-FAA27EC4B594}"/>
              </a:ext>
            </a:extLst>
          </p:cNvPr>
          <p:cNvPicPr>
            <a:picLocks noChangeAspect="1"/>
          </p:cNvPicPr>
          <p:nvPr/>
        </p:nvPicPr>
        <p:blipFill>
          <a:blip r:embed="rId6"/>
          <a:stretch>
            <a:fillRect/>
          </a:stretch>
        </p:blipFill>
        <p:spPr>
          <a:xfrm>
            <a:off x="628650" y="2121713"/>
            <a:ext cx="7516411" cy="2970872"/>
          </a:xfrm>
          <a:prstGeom prst="rect">
            <a:avLst/>
          </a:prstGeom>
        </p:spPr>
      </p:pic>
    </p:spTree>
    <p:extLst>
      <p:ext uri="{BB962C8B-B14F-4D97-AF65-F5344CB8AC3E}">
        <p14:creationId xmlns:p14="http://schemas.microsoft.com/office/powerpoint/2010/main" val="155948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1F6A-CE39-2445-92FC-0FE8524A129D}"/>
              </a:ext>
            </a:extLst>
          </p:cNvPr>
          <p:cNvSpPr>
            <a:spLocks noGrp="1"/>
          </p:cNvSpPr>
          <p:nvPr>
            <p:ph type="title"/>
          </p:nvPr>
        </p:nvSpPr>
        <p:spPr/>
        <p:txBody>
          <a:bodyPr/>
          <a:lstStyle/>
          <a:p>
            <a:endParaRPr lang="en-GB"/>
          </a:p>
        </p:txBody>
      </p:sp>
      <p:sp>
        <p:nvSpPr>
          <p:cNvPr id="15" name="Oval 14">
            <a:extLst>
              <a:ext uri="{FF2B5EF4-FFF2-40B4-BE49-F238E27FC236}">
                <a16:creationId xmlns:a16="http://schemas.microsoft.com/office/drawing/2014/main" id="{A134EE0A-9C6E-A64F-93D9-F97D1F2DA814}"/>
              </a:ext>
            </a:extLst>
          </p:cNvPr>
          <p:cNvSpPr/>
          <p:nvPr/>
        </p:nvSpPr>
        <p:spPr>
          <a:xfrm>
            <a:off x="4920551" y="3625516"/>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pic>
        <p:nvPicPr>
          <p:cNvPr id="5" name="Picture 4">
            <a:extLst>
              <a:ext uri="{FF2B5EF4-FFF2-40B4-BE49-F238E27FC236}">
                <a16:creationId xmlns:a16="http://schemas.microsoft.com/office/drawing/2014/main" id="{B7B21F63-3AD3-C044-9355-9F9DE3DD8FB9}"/>
              </a:ext>
            </a:extLst>
          </p:cNvPr>
          <p:cNvPicPr>
            <a:picLocks noChangeAspect="1"/>
          </p:cNvPicPr>
          <p:nvPr/>
        </p:nvPicPr>
        <p:blipFill>
          <a:blip r:embed="rId2"/>
          <a:stretch>
            <a:fillRect/>
          </a:stretch>
        </p:blipFill>
        <p:spPr>
          <a:xfrm>
            <a:off x="774700" y="84950"/>
            <a:ext cx="7594600" cy="6705600"/>
          </a:xfrm>
          <a:prstGeom prst="rect">
            <a:avLst/>
          </a:prstGeom>
        </p:spPr>
      </p:pic>
      <p:grpSp>
        <p:nvGrpSpPr>
          <p:cNvPr id="32" name="Group 31">
            <a:extLst>
              <a:ext uri="{FF2B5EF4-FFF2-40B4-BE49-F238E27FC236}">
                <a16:creationId xmlns:a16="http://schemas.microsoft.com/office/drawing/2014/main" id="{10323BCC-CD83-4747-B49A-923446BF1DF5}"/>
              </a:ext>
            </a:extLst>
          </p:cNvPr>
          <p:cNvGrpSpPr/>
          <p:nvPr/>
        </p:nvGrpSpPr>
        <p:grpSpPr>
          <a:xfrm>
            <a:off x="3594164" y="2692886"/>
            <a:ext cx="1430664" cy="1399309"/>
            <a:chOff x="3594164" y="2692886"/>
            <a:chExt cx="1430664" cy="1399309"/>
          </a:xfrm>
        </p:grpSpPr>
        <p:sp>
          <p:nvSpPr>
            <p:cNvPr id="7" name="Oval 6">
              <a:extLst>
                <a:ext uri="{FF2B5EF4-FFF2-40B4-BE49-F238E27FC236}">
                  <a16:creationId xmlns:a16="http://schemas.microsoft.com/office/drawing/2014/main" id="{888D9D08-B3BB-D347-BE13-DBA6E36CBBAF}"/>
                </a:ext>
              </a:extLst>
            </p:cNvPr>
            <p:cNvSpPr/>
            <p:nvPr/>
          </p:nvSpPr>
          <p:spPr>
            <a:xfrm>
              <a:off x="4760130" y="2878829"/>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8" name="Oval 7">
              <a:extLst>
                <a:ext uri="{FF2B5EF4-FFF2-40B4-BE49-F238E27FC236}">
                  <a16:creationId xmlns:a16="http://schemas.microsoft.com/office/drawing/2014/main" id="{5DB53180-447C-A74D-91D2-F9D507B6F7EF}"/>
                </a:ext>
              </a:extLst>
            </p:cNvPr>
            <p:cNvSpPr/>
            <p:nvPr/>
          </p:nvSpPr>
          <p:spPr>
            <a:xfrm>
              <a:off x="4859299" y="2991123"/>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9" name="Oval 8">
              <a:extLst>
                <a:ext uri="{FF2B5EF4-FFF2-40B4-BE49-F238E27FC236}">
                  <a16:creationId xmlns:a16="http://schemas.microsoft.com/office/drawing/2014/main" id="{F45459BB-C5B7-5C46-8EEA-F0040DDD84D4}"/>
                </a:ext>
              </a:extLst>
            </p:cNvPr>
            <p:cNvSpPr/>
            <p:nvPr/>
          </p:nvSpPr>
          <p:spPr>
            <a:xfrm>
              <a:off x="4046774" y="2960497"/>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0" name="Oval 9">
              <a:extLst>
                <a:ext uri="{FF2B5EF4-FFF2-40B4-BE49-F238E27FC236}">
                  <a16:creationId xmlns:a16="http://schemas.microsoft.com/office/drawing/2014/main" id="{BEB72707-3586-AF4C-804B-0090C894D6FA}"/>
                </a:ext>
              </a:extLst>
            </p:cNvPr>
            <p:cNvSpPr/>
            <p:nvPr/>
          </p:nvSpPr>
          <p:spPr>
            <a:xfrm>
              <a:off x="4613563" y="2754138"/>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1" name="Oval 10">
              <a:extLst>
                <a:ext uri="{FF2B5EF4-FFF2-40B4-BE49-F238E27FC236}">
                  <a16:creationId xmlns:a16="http://schemas.microsoft.com/office/drawing/2014/main" id="{598C94F7-CD95-FA4B-89CC-4F81B97A7F86}"/>
                </a:ext>
              </a:extLst>
            </p:cNvPr>
            <p:cNvSpPr/>
            <p:nvPr/>
          </p:nvSpPr>
          <p:spPr>
            <a:xfrm>
              <a:off x="4523146" y="2716220"/>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2" name="Oval 11">
              <a:extLst>
                <a:ext uri="{FF2B5EF4-FFF2-40B4-BE49-F238E27FC236}">
                  <a16:creationId xmlns:a16="http://schemas.microsoft.com/office/drawing/2014/main" id="{1F20771B-74D0-1848-8E0D-121472761C72}"/>
                </a:ext>
              </a:extLst>
            </p:cNvPr>
            <p:cNvSpPr/>
            <p:nvPr/>
          </p:nvSpPr>
          <p:spPr>
            <a:xfrm>
              <a:off x="3933961" y="2818306"/>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3" name="Oval 12">
              <a:extLst>
                <a:ext uri="{FF2B5EF4-FFF2-40B4-BE49-F238E27FC236}">
                  <a16:creationId xmlns:a16="http://schemas.microsoft.com/office/drawing/2014/main" id="{5382DF1F-BC3B-4E48-99FE-BA778A9C90D1}"/>
                </a:ext>
              </a:extLst>
            </p:cNvPr>
            <p:cNvSpPr/>
            <p:nvPr/>
          </p:nvSpPr>
          <p:spPr>
            <a:xfrm>
              <a:off x="4117717" y="2692886"/>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4" name="Oval 13">
              <a:extLst>
                <a:ext uri="{FF2B5EF4-FFF2-40B4-BE49-F238E27FC236}">
                  <a16:creationId xmlns:a16="http://schemas.microsoft.com/office/drawing/2014/main" id="{E8ED11FE-604E-2147-888C-B623B3DB0BDF}"/>
                </a:ext>
              </a:extLst>
            </p:cNvPr>
            <p:cNvSpPr/>
            <p:nvPr/>
          </p:nvSpPr>
          <p:spPr>
            <a:xfrm>
              <a:off x="4254076" y="2940081"/>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6" name="Oval 15">
              <a:extLst>
                <a:ext uri="{FF2B5EF4-FFF2-40B4-BE49-F238E27FC236}">
                  <a16:creationId xmlns:a16="http://schemas.microsoft.com/office/drawing/2014/main" id="{750658B7-DE15-AF40-91E5-F99C1D9B3422}"/>
                </a:ext>
              </a:extLst>
            </p:cNvPr>
            <p:cNvSpPr/>
            <p:nvPr/>
          </p:nvSpPr>
          <p:spPr>
            <a:xfrm>
              <a:off x="3804899" y="2991123"/>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7" name="Oval 16">
              <a:extLst>
                <a:ext uri="{FF2B5EF4-FFF2-40B4-BE49-F238E27FC236}">
                  <a16:creationId xmlns:a16="http://schemas.microsoft.com/office/drawing/2014/main" id="{918D6717-90DD-2542-82A3-307D934A9AF4}"/>
                </a:ext>
              </a:extLst>
            </p:cNvPr>
            <p:cNvSpPr/>
            <p:nvPr/>
          </p:nvSpPr>
          <p:spPr>
            <a:xfrm>
              <a:off x="3594164" y="3459261"/>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8" name="Oval 17">
              <a:extLst>
                <a:ext uri="{FF2B5EF4-FFF2-40B4-BE49-F238E27FC236}">
                  <a16:creationId xmlns:a16="http://schemas.microsoft.com/office/drawing/2014/main" id="{3ECA94EF-2B43-7847-B87B-D6087DA18E29}"/>
                </a:ext>
              </a:extLst>
            </p:cNvPr>
            <p:cNvSpPr/>
            <p:nvPr/>
          </p:nvSpPr>
          <p:spPr>
            <a:xfrm>
              <a:off x="4211059" y="4030943"/>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9" name="Oval 18">
              <a:extLst>
                <a:ext uri="{FF2B5EF4-FFF2-40B4-BE49-F238E27FC236}">
                  <a16:creationId xmlns:a16="http://schemas.microsoft.com/office/drawing/2014/main" id="{12602A0A-A852-B242-999A-01AACCEAD9AE}"/>
                </a:ext>
              </a:extLst>
            </p:cNvPr>
            <p:cNvSpPr/>
            <p:nvPr/>
          </p:nvSpPr>
          <p:spPr>
            <a:xfrm>
              <a:off x="4550857" y="3969691"/>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0" name="Oval 19">
              <a:extLst>
                <a:ext uri="{FF2B5EF4-FFF2-40B4-BE49-F238E27FC236}">
                  <a16:creationId xmlns:a16="http://schemas.microsoft.com/office/drawing/2014/main" id="{BAF40557-338B-3644-AC94-1D0042FC0AE6}"/>
                </a:ext>
              </a:extLst>
            </p:cNvPr>
            <p:cNvSpPr/>
            <p:nvPr/>
          </p:nvSpPr>
          <p:spPr>
            <a:xfrm>
              <a:off x="4613563" y="3939065"/>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1" name="Oval 20">
              <a:extLst>
                <a:ext uri="{FF2B5EF4-FFF2-40B4-BE49-F238E27FC236}">
                  <a16:creationId xmlns:a16="http://schemas.microsoft.com/office/drawing/2014/main" id="{6C0B96E6-63D0-B344-8CFE-4BD7AB0DB663}"/>
                </a:ext>
              </a:extLst>
            </p:cNvPr>
            <p:cNvSpPr/>
            <p:nvPr/>
          </p:nvSpPr>
          <p:spPr>
            <a:xfrm>
              <a:off x="4656479" y="2821953"/>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2" name="Oval 21">
              <a:extLst>
                <a:ext uri="{FF2B5EF4-FFF2-40B4-BE49-F238E27FC236}">
                  <a16:creationId xmlns:a16="http://schemas.microsoft.com/office/drawing/2014/main" id="{6EE57198-9A84-9947-BE80-0D1BBD4B7A96}"/>
                </a:ext>
              </a:extLst>
            </p:cNvPr>
            <p:cNvSpPr/>
            <p:nvPr/>
          </p:nvSpPr>
          <p:spPr>
            <a:xfrm>
              <a:off x="4920551" y="3108522"/>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3" name="Oval 22">
              <a:extLst>
                <a:ext uri="{FF2B5EF4-FFF2-40B4-BE49-F238E27FC236}">
                  <a16:creationId xmlns:a16="http://schemas.microsoft.com/office/drawing/2014/main" id="{6115835E-D136-2F4F-880C-5C521DC8EE5C}"/>
                </a:ext>
              </a:extLst>
            </p:cNvPr>
            <p:cNvSpPr/>
            <p:nvPr/>
          </p:nvSpPr>
          <p:spPr>
            <a:xfrm>
              <a:off x="4963576" y="3344047"/>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4" name="Oval 23">
              <a:extLst>
                <a:ext uri="{FF2B5EF4-FFF2-40B4-BE49-F238E27FC236}">
                  <a16:creationId xmlns:a16="http://schemas.microsoft.com/office/drawing/2014/main" id="{80C98680-771C-AC4B-A691-E604BA58E1A0}"/>
                </a:ext>
              </a:extLst>
            </p:cNvPr>
            <p:cNvSpPr/>
            <p:nvPr/>
          </p:nvSpPr>
          <p:spPr>
            <a:xfrm>
              <a:off x="4857851" y="3745826"/>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5" name="Oval 24">
              <a:extLst>
                <a:ext uri="{FF2B5EF4-FFF2-40B4-BE49-F238E27FC236}">
                  <a16:creationId xmlns:a16="http://schemas.microsoft.com/office/drawing/2014/main" id="{B58E450A-1896-B44B-8650-5FA8EABFE89D}"/>
                </a:ext>
              </a:extLst>
            </p:cNvPr>
            <p:cNvSpPr/>
            <p:nvPr/>
          </p:nvSpPr>
          <p:spPr>
            <a:xfrm>
              <a:off x="4752126" y="3863226"/>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6" name="Oval 25">
              <a:extLst>
                <a:ext uri="{FF2B5EF4-FFF2-40B4-BE49-F238E27FC236}">
                  <a16:creationId xmlns:a16="http://schemas.microsoft.com/office/drawing/2014/main" id="{BBD59A74-C25E-FC4A-9A6D-E21530D38282}"/>
                </a:ext>
              </a:extLst>
            </p:cNvPr>
            <p:cNvSpPr/>
            <p:nvPr/>
          </p:nvSpPr>
          <p:spPr>
            <a:xfrm>
              <a:off x="4948281" y="3481863"/>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7" name="Oval 26">
              <a:extLst>
                <a:ext uri="{FF2B5EF4-FFF2-40B4-BE49-F238E27FC236}">
                  <a16:creationId xmlns:a16="http://schemas.microsoft.com/office/drawing/2014/main" id="{1C4D9D08-ECB3-FB4E-8988-7E406C10A282}"/>
                </a:ext>
              </a:extLst>
            </p:cNvPr>
            <p:cNvSpPr/>
            <p:nvPr/>
          </p:nvSpPr>
          <p:spPr>
            <a:xfrm>
              <a:off x="4391919" y="4006144"/>
              <a:ext cx="61252" cy="61252"/>
            </a:xfrm>
            <a:prstGeom prst="ellipse">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1" name="Oval 30">
              <a:extLst>
                <a:ext uri="{FF2B5EF4-FFF2-40B4-BE49-F238E27FC236}">
                  <a16:creationId xmlns:a16="http://schemas.microsoft.com/office/drawing/2014/main" id="{9F526F40-4B82-F949-A141-C688A70615D9}"/>
                </a:ext>
              </a:extLst>
            </p:cNvPr>
            <p:cNvSpPr/>
            <p:nvPr/>
          </p:nvSpPr>
          <p:spPr>
            <a:xfrm>
              <a:off x="4919103" y="3631255"/>
              <a:ext cx="61252" cy="61252"/>
            </a:xfrm>
            <a:prstGeom prst="ellipse">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grpSp>
      <p:pic>
        <p:nvPicPr>
          <p:cNvPr id="29" name="Picture 28">
            <a:extLst>
              <a:ext uri="{FF2B5EF4-FFF2-40B4-BE49-F238E27FC236}">
                <a16:creationId xmlns:a16="http://schemas.microsoft.com/office/drawing/2014/main" id="{DA63E380-555A-C74F-8129-CFC7B13BAFE1}"/>
              </a:ext>
            </a:extLst>
          </p:cNvPr>
          <p:cNvPicPr>
            <a:picLocks noChangeAspect="1"/>
          </p:cNvPicPr>
          <p:nvPr/>
        </p:nvPicPr>
        <p:blipFill>
          <a:blip r:embed="rId3"/>
          <a:stretch>
            <a:fillRect/>
          </a:stretch>
        </p:blipFill>
        <p:spPr>
          <a:xfrm>
            <a:off x="1314450" y="725024"/>
            <a:ext cx="7200900" cy="4889500"/>
          </a:xfrm>
          <a:prstGeom prst="rect">
            <a:avLst/>
          </a:prstGeom>
        </p:spPr>
      </p:pic>
    </p:spTree>
    <p:extLst>
      <p:ext uri="{BB962C8B-B14F-4D97-AF65-F5344CB8AC3E}">
        <p14:creationId xmlns:p14="http://schemas.microsoft.com/office/powerpoint/2010/main" val="101433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79F4-6C77-3D4C-B69B-6B39C053BE6F}"/>
              </a:ext>
            </a:extLst>
          </p:cNvPr>
          <p:cNvSpPr>
            <a:spLocks noGrp="1"/>
          </p:cNvSpPr>
          <p:nvPr>
            <p:ph type="title"/>
          </p:nvPr>
        </p:nvSpPr>
        <p:spPr/>
        <p:txBody>
          <a:bodyPr/>
          <a:lstStyle/>
          <a:p>
            <a:r>
              <a:rPr lang="en-GB" dirty="0"/>
              <a:t>Potential Tasks</a:t>
            </a:r>
          </a:p>
        </p:txBody>
      </p:sp>
      <p:sp>
        <p:nvSpPr>
          <p:cNvPr id="3" name="Content Placeholder 2">
            <a:extLst>
              <a:ext uri="{FF2B5EF4-FFF2-40B4-BE49-F238E27FC236}">
                <a16:creationId xmlns:a16="http://schemas.microsoft.com/office/drawing/2014/main" id="{C9DDA78F-0A62-E144-A8D9-4C86B7AC026E}"/>
              </a:ext>
            </a:extLst>
          </p:cNvPr>
          <p:cNvSpPr>
            <a:spLocks noGrp="1"/>
          </p:cNvSpPr>
          <p:nvPr>
            <p:ph idx="1"/>
          </p:nvPr>
        </p:nvSpPr>
        <p:spPr>
          <a:xfrm>
            <a:off x="628650" y="1412266"/>
            <a:ext cx="7886700" cy="3564683"/>
          </a:xfrm>
        </p:spPr>
        <p:txBody>
          <a:bodyPr/>
          <a:lstStyle/>
          <a:p>
            <a:r>
              <a:rPr lang="en-GB" dirty="0"/>
              <a:t>Imagine you were one of the people who decided to transport the stones from the Preseli hills. Describe your thinking and possible motivation. Describe the planning you would need to do.</a:t>
            </a:r>
          </a:p>
          <a:p>
            <a:r>
              <a:rPr lang="en-GB" dirty="0"/>
              <a:t>Imagine you were one of the people drafted in to move the stones. Describe what your life might have been like.</a:t>
            </a:r>
          </a:p>
          <a:p>
            <a:r>
              <a:rPr lang="en-GB" dirty="0"/>
              <a:t>Imagine you were one of the stones being moved. Describe what that might have felt like.</a:t>
            </a:r>
          </a:p>
          <a:p>
            <a:r>
              <a:rPr lang="en-GB" dirty="0"/>
              <a:t>Imagine you were in charge of setting out the stones at Stone Henge when the bluestones were to be moved to their current positions. Give instructions to the workers as to how to do it.</a:t>
            </a:r>
          </a:p>
        </p:txBody>
      </p:sp>
    </p:spTree>
    <p:extLst>
      <p:ext uri="{BB962C8B-B14F-4D97-AF65-F5344CB8AC3E}">
        <p14:creationId xmlns:p14="http://schemas.microsoft.com/office/powerpoint/2010/main" val="340168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34EE-7DED-D942-ABA3-08CD8C5C01C0}"/>
              </a:ext>
            </a:extLst>
          </p:cNvPr>
          <p:cNvSpPr>
            <a:spLocks noGrp="1"/>
          </p:cNvSpPr>
          <p:nvPr>
            <p:ph type="title"/>
          </p:nvPr>
        </p:nvSpPr>
        <p:spPr/>
        <p:txBody>
          <a:bodyPr/>
          <a:lstStyle/>
          <a:p>
            <a:r>
              <a:rPr lang="en-GB" dirty="0"/>
              <a:t>Asking Questions</a:t>
            </a:r>
          </a:p>
        </p:txBody>
      </p:sp>
      <p:sp>
        <p:nvSpPr>
          <p:cNvPr id="3" name="Content Placeholder 2">
            <a:extLst>
              <a:ext uri="{FF2B5EF4-FFF2-40B4-BE49-F238E27FC236}">
                <a16:creationId xmlns:a16="http://schemas.microsoft.com/office/drawing/2014/main" id="{BAA0F5A0-4153-AA42-A7CD-56A8AEA6DBD5}"/>
              </a:ext>
            </a:extLst>
          </p:cNvPr>
          <p:cNvSpPr>
            <a:spLocks noGrp="1"/>
          </p:cNvSpPr>
          <p:nvPr>
            <p:ph idx="1"/>
          </p:nvPr>
        </p:nvSpPr>
        <p:spPr>
          <a:xfrm>
            <a:off x="628650" y="1412266"/>
            <a:ext cx="7886700" cy="1487688"/>
          </a:xfrm>
        </p:spPr>
        <p:txBody>
          <a:bodyPr/>
          <a:lstStyle/>
          <a:p>
            <a:r>
              <a:rPr lang="en-GB" dirty="0"/>
              <a:t>Tempting to provide details, especially those relevant to the next task</a:t>
            </a:r>
          </a:p>
          <a:p>
            <a:r>
              <a:rPr lang="en-GB" dirty="0"/>
              <a:t>Alternative: ask learners what questions they feel they need to ask; even set them to find out on the web</a:t>
            </a:r>
          </a:p>
        </p:txBody>
      </p:sp>
    </p:spTree>
    <p:extLst>
      <p:ext uri="{BB962C8B-B14F-4D97-AF65-F5344CB8AC3E}">
        <p14:creationId xmlns:p14="http://schemas.microsoft.com/office/powerpoint/2010/main" val="104500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10490</TotalTime>
  <Words>1424</Words>
  <Application>Microsoft Macintosh PowerPoint</Application>
  <PresentationFormat>On-screen Show (4:3)</PresentationFormat>
  <Paragraphs>115</Paragraphs>
  <Slides>20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Chalkboard</vt:lpstr>
      <vt:lpstr>Office Theme</vt:lpstr>
      <vt:lpstr>Imagine That! making use of the natural powers  to imagine and to express </vt:lpstr>
      <vt:lpstr>Preparation</vt:lpstr>
      <vt:lpstr>Main Point</vt:lpstr>
      <vt:lpstr>Prelude to Henry Vth</vt:lpstr>
      <vt:lpstr>Preliminaries</vt:lpstr>
      <vt:lpstr>Stone Henge</vt:lpstr>
      <vt:lpstr>PowerPoint Presentation</vt:lpstr>
      <vt:lpstr>Potential Tasks</vt:lpstr>
      <vt:lpstr>Asking Questions</vt:lpstr>
      <vt:lpstr>Stone Henge Facts</vt:lpstr>
      <vt:lpstr>Reflection</vt:lpstr>
      <vt:lpstr>Word Problems</vt:lpstr>
      <vt:lpstr>Geometry</vt:lpstr>
      <vt:lpstr>Seeing</vt:lpstr>
      <vt:lpstr>Seeing</vt:lpstr>
      <vt:lpstr>Mid-Point between P and Q</vt:lpstr>
      <vt:lpstr>Reflections</vt:lpstr>
      <vt:lpstr>Students </vt:lpstr>
      <vt:lpstr>Main Point</vt:lpstr>
      <vt:lpstr>Follow-Up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77</cp:revision>
  <dcterms:created xsi:type="dcterms:W3CDTF">2017-06-17T10:17:52Z</dcterms:created>
  <dcterms:modified xsi:type="dcterms:W3CDTF">2021-04-21T08:16:19Z</dcterms:modified>
</cp:coreProperties>
</file>