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51" r:id="rId2"/>
    <p:sldMasterId id="2147483650" r:id="rId3"/>
  </p:sldMasterIdLst>
  <p:notesMasterIdLst>
    <p:notesMasterId r:id="rId50"/>
  </p:notesMasterIdLst>
  <p:handoutMasterIdLst>
    <p:handoutMasterId r:id="rId51"/>
  </p:handoutMasterIdLst>
  <p:sldIdLst>
    <p:sldId id="336" r:id="rId4"/>
    <p:sldId id="781" r:id="rId5"/>
    <p:sldId id="821" r:id="rId6"/>
    <p:sldId id="799" r:id="rId7"/>
    <p:sldId id="820" r:id="rId8"/>
    <p:sldId id="795" r:id="rId9"/>
    <p:sldId id="800" r:id="rId10"/>
    <p:sldId id="813" r:id="rId11"/>
    <p:sldId id="787" r:id="rId12"/>
    <p:sldId id="811" r:id="rId13"/>
    <p:sldId id="812" r:id="rId14"/>
    <p:sldId id="791" r:id="rId15"/>
    <p:sldId id="792" r:id="rId16"/>
    <p:sldId id="796" r:id="rId17"/>
    <p:sldId id="801" r:id="rId18"/>
    <p:sldId id="822" r:id="rId19"/>
    <p:sldId id="823" r:id="rId20"/>
    <p:sldId id="805" r:id="rId21"/>
    <p:sldId id="804" r:id="rId22"/>
    <p:sldId id="808" r:id="rId23"/>
    <p:sldId id="807" r:id="rId24"/>
    <p:sldId id="806" r:id="rId25"/>
    <p:sldId id="809" r:id="rId26"/>
    <p:sldId id="788" r:id="rId27"/>
    <p:sldId id="797" r:id="rId28"/>
    <p:sldId id="814" r:id="rId29"/>
    <p:sldId id="815" r:id="rId30"/>
    <p:sldId id="816" r:id="rId31"/>
    <p:sldId id="817" r:id="rId32"/>
    <p:sldId id="818" r:id="rId33"/>
    <p:sldId id="790" r:id="rId34"/>
    <p:sldId id="789" r:id="rId35"/>
    <p:sldId id="735" r:id="rId36"/>
    <p:sldId id="744" r:id="rId37"/>
    <p:sldId id="819" r:id="rId38"/>
    <p:sldId id="810" r:id="rId39"/>
    <p:sldId id="785" r:id="rId40"/>
    <p:sldId id="430" r:id="rId41"/>
    <p:sldId id="803" r:id="rId42"/>
    <p:sldId id="784" r:id="rId43"/>
    <p:sldId id="802" r:id="rId44"/>
    <p:sldId id="786" r:id="rId45"/>
    <p:sldId id="733" r:id="rId46"/>
    <p:sldId id="734" r:id="rId47"/>
    <p:sldId id="725" r:id="rId48"/>
    <p:sldId id="724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b="1" kern="1200">
        <a:solidFill>
          <a:schemeClr val="tx1"/>
        </a:solidFill>
        <a:latin typeface="Chalkboard" charset="0"/>
        <a:ea typeface="ＭＳ Ｐゴシック" charset="0"/>
        <a:cs typeface="ＭＳ Ｐゴシック" charset="0"/>
      </a:defRPr>
    </a:lvl9pPr>
  </p:defaultTextStyle>
  <p:extLst>
    <p:ext uri="{521415D9-36F7-43E2-AB2F-B90AF26B5E84}">
      <p14:sectionLst xmlns:p14="http://schemas.microsoft.com/office/powerpoint/2010/main">
        <p14:section name="Part One" id="{74451F8A-9042-8A41-8C55-BD4A25B159F1}">
          <p14:sldIdLst>
            <p14:sldId id="336"/>
            <p14:sldId id="781"/>
            <p14:sldId id="821"/>
            <p14:sldId id="799"/>
            <p14:sldId id="820"/>
            <p14:sldId id="795"/>
            <p14:sldId id="800"/>
            <p14:sldId id="813"/>
            <p14:sldId id="787"/>
            <p14:sldId id="811"/>
            <p14:sldId id="812"/>
            <p14:sldId id="791"/>
            <p14:sldId id="792"/>
            <p14:sldId id="796"/>
            <p14:sldId id="801"/>
            <p14:sldId id="822"/>
            <p14:sldId id="823"/>
            <p14:sldId id="805"/>
            <p14:sldId id="804"/>
            <p14:sldId id="808"/>
            <p14:sldId id="807"/>
            <p14:sldId id="806"/>
            <p14:sldId id="809"/>
            <p14:sldId id="788"/>
            <p14:sldId id="797"/>
            <p14:sldId id="814"/>
            <p14:sldId id="815"/>
            <p14:sldId id="816"/>
            <p14:sldId id="817"/>
            <p14:sldId id="818"/>
          </p14:sldIdLst>
        </p14:section>
        <p14:section name="Powers" id="{EE67ADD9-BAFB-CD4C-84BD-73441D9D3ABB}">
          <p14:sldIdLst>
            <p14:sldId id="790"/>
            <p14:sldId id="789"/>
            <p14:sldId id="735"/>
            <p14:sldId id="744"/>
          </p14:sldIdLst>
        </p14:section>
        <p14:section name="Reflection" id="{4039FF53-26E8-A347-B3B8-FABE52C7595E}">
          <p14:sldIdLst>
            <p14:sldId id="819"/>
            <p14:sldId id="810"/>
            <p14:sldId id="785"/>
            <p14:sldId id="430"/>
            <p14:sldId id="803"/>
            <p14:sldId id="784"/>
            <p14:sldId id="802"/>
            <p14:sldId id="786"/>
            <p14:sldId id="733"/>
            <p14:sldId id="734"/>
            <p14:sldId id="725"/>
            <p14:sldId id="72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00"/>
    <a:srgbClr val="00FFFF"/>
    <a:srgbClr val="00279F"/>
    <a:srgbClr val="3400FF"/>
    <a:srgbClr val="FFFFFF"/>
    <a:srgbClr val="666666"/>
    <a:srgbClr val="8E8E8E"/>
    <a:srgbClr val="999999"/>
    <a:srgbClr val="51FF1F"/>
    <a:srgbClr val="FFF2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1" autoAdjust="0"/>
    <p:restoredTop sz="94660"/>
  </p:normalViewPr>
  <p:slideViewPr>
    <p:cSldViewPr>
      <p:cViewPr>
        <p:scale>
          <a:sx n="85" d="100"/>
          <a:sy n="85" d="100"/>
        </p:scale>
        <p:origin x="-344" y="-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50" Type="http://schemas.openxmlformats.org/officeDocument/2006/relationships/notesMaster" Target="notesMasters/notesMaster1.xml"/><Relationship Id="rId51" Type="http://schemas.openxmlformats.org/officeDocument/2006/relationships/handoutMaster" Target="handoutMasters/handoutMaster1.xml"/><Relationship Id="rId52" Type="http://schemas.openxmlformats.org/officeDocument/2006/relationships/printerSettings" Target="printerSettings/printerSettings1.bin"/><Relationship Id="rId53" Type="http://schemas.openxmlformats.org/officeDocument/2006/relationships/presProps" Target="presProps.xml"/><Relationship Id="rId54" Type="http://schemas.openxmlformats.org/officeDocument/2006/relationships/viewProps" Target="viewProps.xml"/><Relationship Id="rId55" Type="http://schemas.openxmlformats.org/officeDocument/2006/relationships/theme" Target="theme/theme1.xml"/><Relationship Id="rId56" Type="http://schemas.openxmlformats.org/officeDocument/2006/relationships/tableStyles" Target="tableStyles.xml"/><Relationship Id="rId40" Type="http://schemas.openxmlformats.org/officeDocument/2006/relationships/slide" Target="slides/slide37.xml"/><Relationship Id="rId41" Type="http://schemas.openxmlformats.org/officeDocument/2006/relationships/slide" Target="slides/slide38.xml"/><Relationship Id="rId42" Type="http://schemas.openxmlformats.org/officeDocument/2006/relationships/slide" Target="slides/slide39.xml"/><Relationship Id="rId43" Type="http://schemas.openxmlformats.org/officeDocument/2006/relationships/slide" Target="slides/slide40.xml"/><Relationship Id="rId44" Type="http://schemas.openxmlformats.org/officeDocument/2006/relationships/slide" Target="slides/slide41.xml"/><Relationship Id="rId45" Type="http://schemas.openxmlformats.org/officeDocument/2006/relationships/slide" Target="slides/slide42.xml"/><Relationship Id="rId46" Type="http://schemas.openxmlformats.org/officeDocument/2006/relationships/slide" Target="slides/slide43.xml"/><Relationship Id="rId47" Type="http://schemas.openxmlformats.org/officeDocument/2006/relationships/slide" Target="slides/slide44.xml"/><Relationship Id="rId48" Type="http://schemas.openxmlformats.org/officeDocument/2006/relationships/slide" Target="slides/slide45.xml"/><Relationship Id="rId49" Type="http://schemas.openxmlformats.org/officeDocument/2006/relationships/slide" Target="slides/slide4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4" Type="http://schemas.openxmlformats.org/officeDocument/2006/relationships/image" Target="../media/image17.emf"/><Relationship Id="rId5" Type="http://schemas.openxmlformats.org/officeDocument/2006/relationships/image" Target="../media/image18.emf"/><Relationship Id="rId6" Type="http://schemas.openxmlformats.org/officeDocument/2006/relationships/image" Target="../media/image19.emf"/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4" Type="http://schemas.openxmlformats.org/officeDocument/2006/relationships/image" Target="../media/image28.emf"/><Relationship Id="rId5" Type="http://schemas.openxmlformats.org/officeDocument/2006/relationships/image" Target="../media/image29.emf"/><Relationship Id="rId6" Type="http://schemas.openxmlformats.org/officeDocument/2006/relationships/image" Target="../media/image30.emf"/><Relationship Id="rId7" Type="http://schemas.openxmlformats.org/officeDocument/2006/relationships/image" Target="../media/image31.emf"/><Relationship Id="rId1" Type="http://schemas.openxmlformats.org/officeDocument/2006/relationships/image" Target="../media/image25.emf"/><Relationship Id="rId2" Type="http://schemas.openxmlformats.org/officeDocument/2006/relationships/image" Target="../media/image2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8C6EA9-F035-8544-AAF2-C7382EBC22C9}" type="datetimeFigureOut">
              <a:t>03/05/17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B61370-A4E2-FA4B-ACC9-505EA8ADA227}" type="slidenum"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6556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Lucida Grande" charset="0"/>
              </a:defRPr>
            </a:lvl1pPr>
          </a:lstStyle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7128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-111" charset="0"/>
        <a:ea typeface="ＭＳ Ｐゴシック" pitchFamily="-111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4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fld id="{BC56F3F2-643C-DD4E-A6A5-10B6C7802342}" type="slidenum">
              <a:rPr lang="en-US" sz="1200" b="0">
                <a:latin typeface="Lucida Grande" charset="0"/>
              </a:rPr>
              <a:pPr/>
              <a:t>1</a:t>
            </a:fld>
            <a:endParaRPr lang="en-US" sz="1200" b="0">
              <a:latin typeface="Lucida Grande" charset="0"/>
            </a:endParaRPr>
          </a:p>
        </p:txBody>
      </p:sp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TenTicks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3300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(Janet Mock ) </a:t>
            </a:r>
          </a:p>
          <a:p>
            <a:r>
              <a:rPr lang="en-GB"/>
              <a:t>Problems Without Numbers     Hunt. (2015) Teaching Children Mathematics, 21 (5) 320</a:t>
            </a:r>
          </a:p>
          <a:p>
            <a:r>
              <a:rPr lang="en-GB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73026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Janet Mock</a:t>
            </a:r>
            <a:r>
              <a:rPr lang="en-GB" baseline="0"/>
              <a:t> ATM 2017</a:t>
            </a:r>
          </a:p>
          <a:p>
            <a:r>
              <a:rPr lang="en-GB" baseline="0"/>
              <a:t>Beginning Generally and Playfully before introducing constraints</a:t>
            </a:r>
          </a:p>
          <a:p>
            <a:r>
              <a:rPr lang="en-GB" baseline="0"/>
              <a:t>Freedom &amp; Constraint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5831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James Calleja at ATM Stratford-upon-Avon,</a:t>
            </a:r>
            <a:r>
              <a:rPr lang="en-GB" baseline="0"/>
              <a:t> 2017.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Tahta</a:t>
            </a:r>
          </a:p>
          <a:p>
            <a:r>
              <a:rPr lang="en-GB"/>
              <a:t>Bennett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25097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Orall, with equipment; written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23067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 et 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064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Tom Francome &amp; Dave Hewitt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6731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Chi et al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500644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fld id="{2B97FF60-FDF4-C842-A926-0C3843F171D0}" type="slidenum">
              <a:rPr lang="en-US" altLang="ko-KR" sz="1200" b="0">
                <a:latin typeface="Lucida Grande" charset="0"/>
              </a:rPr>
              <a:pPr/>
              <a:t>44</a:t>
            </a:fld>
            <a:endParaRPr lang="en-US" altLang="ko-KR" sz="1200" b="0">
              <a:latin typeface="Lucida Grande" charset="0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GB" altLang="ko-KR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3277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latin typeface="Lucida Grande" charset="0"/>
                <a:ea typeface="ＭＳ Ｐゴシック" charset="0"/>
                <a:cs typeface="Lucida Grande" charset="0"/>
                <a:sym typeface="Lucida Grande" charset="0"/>
              </a:rPr>
              <a:t>These are Oxford ugs starting their 2nd year in mathematics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Problem 28 of the Rhind Mathematical Papyrus Gillings p182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408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Atkinson, R. Derry, S. Renkl, A. &amp; Wortham, D. (2000). Learning from examples: Instructional principles from the worked examples research Review of Educational Research; 70(2),  181-214.</a:t>
            </a:r>
          </a:p>
          <a:p>
            <a:r>
              <a:rPr lang="en-GB"/>
              <a:t>Renkl, A. (1997). Learning from worked-out examples: A study on individual differences. Cognitive Science, 21, 1-29.</a:t>
            </a:r>
          </a:p>
          <a:p>
            <a:r>
              <a:rPr lang="en-GB"/>
              <a:t>Renkl, A. (2002) Worked-out examples: Instructional explanations support learning by self-explanations. Learning and Instruction, 12, 529–556. </a:t>
            </a:r>
          </a:p>
          <a:p>
            <a:r>
              <a:rPr lang="en-GB"/>
              <a:t>Chi, M. &amp; Bassok, M. (1989). Learning from examples via self-explanation.  In L. Resnick (Ed.) Knowing, learning and instruction: essays in honour of Robert Glaser. Hillsdale, NJ: Erlbaum.</a:t>
            </a:r>
          </a:p>
          <a:p>
            <a:r>
              <a:rPr lang="en-GB"/>
              <a:t>Chi, M. Bassok, M. Lewis, P. Reiman, P. &amp; Glasser, R. (1989). Self-explanations: How Students Study and Use Examples in Learning to Solve Problems. Cognitive Science. 13 p145-182.</a:t>
            </a:r>
          </a:p>
          <a:p>
            <a:r>
              <a:rPr lang="en-GB"/>
              <a:t>Watson, A. &amp; Mason, J. (2006) Seeing an Exercise as a Single Mathematical Object: Using Variation to Structure Sense-Making. Mathematical Thinking and Learning. 8(2) p91-111.</a:t>
            </a:r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980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Problem 28 of the Rhind Mathematical Papyrus Gillings p182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24089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13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2A245E-7256-114A-88C5-193F6080E082}" type="slidenum">
              <a:rPr lang="en-US"/>
              <a:pPr/>
              <a:t>12</a:t>
            </a:fld>
            <a:endParaRPr lang="en-US"/>
          </a:p>
        </p:txBody>
      </p:sp>
      <p:sp>
        <p:nvSpPr>
          <p:cNvPr id="266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GB"/>
              <a:t>Or with deliberate mistake!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Haggstrom ch 5 p7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78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Ten Ticks</a:t>
            </a:r>
            <a:r>
              <a:rPr lang="en-GB" baseline="0"/>
              <a:t> (source)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0FCEBD3-A582-5442-AF13-50C2B7E2B653}" type="slidenum">
              <a:rPr lang="en-US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0083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3179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62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15113" y="152400"/>
            <a:ext cx="2103437" cy="5638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157913" cy="5638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96389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1873C-8276-E449-9733-905D3995D3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3770405"/>
      </p:ext>
    </p:extLst>
  </p:cSld>
  <p:clrMapOvr>
    <a:masterClrMapping/>
  </p:clrMapOvr>
  <p:transition xmlns:p14="http://schemas.microsoft.com/office/powerpoint/2010/main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3CEBE-BB09-FF47-976F-58E9EA93EF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892247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7E853A-A83C-3A4B-B9BD-B0175DFF8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384211"/>
      </p:ext>
    </p:extLst>
  </p:cSld>
  <p:clrMapOvr>
    <a:masterClrMapping/>
  </p:clrMapOvr>
  <p:transition xmlns:p14="http://schemas.microsoft.com/office/powerpoint/2010/main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016000"/>
            <a:ext cx="4210050" cy="515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14850" y="1016000"/>
            <a:ext cx="4210050" cy="515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3E941A-E36A-9545-AB27-523028EFB6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1512840"/>
      </p:ext>
    </p:extLst>
  </p:cSld>
  <p:clrMapOvr>
    <a:masterClrMapping/>
  </p:clrMapOvr>
  <p:transition xmlns:p14="http://schemas.microsoft.com/office/powerpoint/2010/main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B41067-1855-014B-96A8-DA7D056862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421313"/>
      </p:ext>
    </p:extLst>
  </p:cSld>
  <p:clrMapOvr>
    <a:masterClrMapping/>
  </p:clrMapOvr>
  <p:transition xmlns:p14="http://schemas.microsoft.com/office/powerpoint/2010/main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B661D-C418-414D-A709-C47B174987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4518465"/>
      </p:ext>
    </p:extLst>
  </p:cSld>
  <p:clrMapOvr>
    <a:masterClrMapping/>
  </p:clrMapOvr>
  <p:transition xmlns:p14="http://schemas.microsoft.com/office/powerpoint/2010/main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53DA9F-FC11-0346-B46B-99C4D4ADA3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945578"/>
      </p:ext>
    </p:extLst>
  </p:cSld>
  <p:clrMapOvr>
    <a:masterClrMapping/>
  </p:clrMapOvr>
  <p:transition xmlns:p14="http://schemas.microsoft.com/office/powerpoint/2010/main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45D6CA-AA83-214C-8B87-02FEE1D52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254120"/>
      </p:ext>
    </p:extLst>
  </p:cSld>
  <p:clrMapOvr>
    <a:masterClrMapping/>
  </p:clrMapOvr>
  <p:transition xmlns:p14="http://schemas.microsoft.com/office/powerpoint/2010/main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58441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>
              <a:sym typeface="Chalkboard" pitchFamily="-111" charset="0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A7021-EC8E-6A47-AB51-F5F6BA5D74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044305"/>
      </p:ext>
    </p:extLst>
  </p:cSld>
  <p:clrMapOvr>
    <a:masterClrMapping/>
  </p:clrMapOvr>
  <p:transition xmlns:p14="http://schemas.microsoft.com/office/powerpoint/2010/main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4C98BB-B838-7A4D-9242-708A09D6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4104283"/>
      </p:ext>
    </p:extLst>
  </p:cSld>
  <p:clrMapOvr>
    <a:masterClrMapping/>
  </p:clrMapOvr>
  <p:transition xmlns:p14="http://schemas.microsoft.com/office/powerpoint/2010/main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1775" y="88900"/>
            <a:ext cx="2143125" cy="60833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88900"/>
            <a:ext cx="6276975" cy="60833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Box 4"/>
          <p:cNvSpPr txBox="1"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C8A354-DBA1-1A43-AFD3-900AA1A895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610150"/>
      </p:ext>
    </p:extLst>
  </p:cSld>
  <p:clrMapOvr>
    <a:masterClrMapping/>
  </p:clrMapOvr>
  <p:transition xmlns:p14="http://schemas.microsoft.com/office/powerpoint/2010/main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GB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DC9C9-3A70-9C45-8395-5050EA2236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323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D1D25-E0D1-E74C-BB85-8721036A4B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002134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9001D-2FE4-5243-99A1-1B469F76BF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12464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5240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524000"/>
            <a:ext cx="42672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6444C5-5C26-4241-8CDE-74AAD7DB01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8698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E9DEB5-E6EF-8C42-A07C-852754A27E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0416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F6DF07-0A07-D94B-817B-336108EDC8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301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6F7F89-9AB1-234F-B8D1-DB51C2E66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0992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743389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03FF962-821A-2E49-8A24-F01D3C78ED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9771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8B277-0E2F-AC4C-8BC7-5C1A10E8F5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475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B749F9-BB89-964D-9BB0-EB0C1764E3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667918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19900" y="228600"/>
            <a:ext cx="2171700" cy="6400800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228600"/>
            <a:ext cx="6362700" cy="6400800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CA0568-EE28-1144-BF90-979F2E93A0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866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90600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0775" y="1676400"/>
            <a:ext cx="3787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408237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84332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4897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91994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2204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841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528" y="1052736"/>
            <a:ext cx="8424936" cy="504056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077" name="Text Box 5"/>
          <p:cNvSpPr txBox="1">
            <a:spLocks noChangeArrowheads="1"/>
          </p:cNvSpPr>
          <p:nvPr userDrawn="1"/>
        </p:nvSpPr>
        <p:spPr bwMode="auto">
          <a:xfrm>
            <a:off x="0" y="6453336"/>
            <a:ext cx="685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  <a:defRPr/>
            </a:pPr>
            <a:fld id="{81FB3A04-3DDA-6D4B-B419-E64C2CC61434}" type="slidenum">
              <a:rPr lang="en-US" sz="1800" b="0" smtClean="0">
                <a:solidFill>
                  <a:srgbClr val="000000"/>
                </a:solidFill>
                <a:latin typeface="Lucida Grande" charset="0"/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800" b="0" dirty="0" smtClean="0">
              <a:solidFill>
                <a:srgbClr val="000000"/>
              </a:solidFill>
              <a:latin typeface="Lucida Grande" charset="0"/>
            </a:endParaRP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 bldLvl="2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7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accent5">
              <a:lumMod val="25000"/>
            </a:schemeClr>
          </a:solidFill>
          <a:effectLst>
            <a:outerShdw blurRad="38100" dist="38100" dir="2700000" algn="tl">
              <a:schemeClr val="tx2"/>
            </a:outerShdw>
          </a:effectLst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halkboard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SzPct val="75000"/>
        <a:buFont typeface="Wingdings" charset="2"/>
        <a:buChar char="v"/>
        <a:defRPr sz="2400">
          <a:solidFill>
            <a:schemeClr val="accent3">
              <a:lumMod val="50000"/>
            </a:schemeClr>
          </a:solidFill>
          <a:effectLst/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5">
            <a:lumMod val="50000"/>
          </a:schemeClr>
        </a:buClr>
        <a:buSzPct val="100000"/>
        <a:buFontTx/>
        <a:buChar char="–"/>
        <a:defRPr sz="2000">
          <a:solidFill>
            <a:schemeClr val="bg2">
              <a:lumMod val="10000"/>
            </a:schemeClr>
          </a:solidFill>
          <a:effectLst/>
          <a:latin typeface="+mn-lt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100000"/>
        <a:buFont typeface="Wingdings" charset="2"/>
        <a:buChar char="Ø"/>
        <a:defRPr sz="2000">
          <a:solidFill>
            <a:schemeClr val="bg1">
              <a:lumMod val="75000"/>
            </a:schemeClr>
          </a:solidFill>
          <a:latin typeface="+mj-lt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5000"/>
        <a:buFont typeface="Monotype Sorts" charset="0"/>
        <a:buChar char="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5600" y="88900"/>
            <a:ext cx="6680200" cy="749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63500" dir="2700000" algn="ctr" rotWithShape="0">
              <a:schemeClr val="bg2">
                <a:alpha val="75000"/>
              </a:schemeClr>
            </a:outerShdw>
          </a:effectLst>
        </p:spPr>
        <p:txBody>
          <a:bodyPr vert="horz" wrap="square" lIns="50800" tIns="50800" rIns="50800" bIns="5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title style</a:t>
            </a:r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016000"/>
            <a:ext cx="8572500" cy="5156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>
                <a:sym typeface="Chalkboard" charset="0"/>
              </a:rPr>
              <a:t>Click to edit Master text styles</a:t>
            </a:r>
          </a:p>
          <a:p>
            <a:pPr lvl="1"/>
            <a:r>
              <a:rPr lang="en-US">
                <a:sym typeface="Chalkboard" charset="0"/>
              </a:rPr>
              <a:t>Second level</a:t>
            </a:r>
          </a:p>
          <a:p>
            <a:pPr lvl="2"/>
            <a:r>
              <a:rPr lang="en-US">
                <a:sym typeface="Chalkboard" charset="0"/>
              </a:rPr>
              <a:t>Third level</a:t>
            </a:r>
          </a:p>
          <a:p>
            <a:pPr lvl="3"/>
            <a:r>
              <a:rPr lang="en-US">
                <a:sym typeface="Hoefler Text" charset="0"/>
              </a:rPr>
              <a:t>Fourth level</a:t>
            </a:r>
          </a:p>
          <a:p>
            <a:pPr lvl="4"/>
            <a:r>
              <a:rPr lang="en-US">
                <a:sym typeface="Hoefler Text" charset="0"/>
              </a:rPr>
              <a:t>Fifth level</a:t>
            </a:r>
          </a:p>
        </p:txBody>
      </p:sp>
      <p:sp>
        <p:nvSpPr>
          <p:cNvPr id="88068" name="Text Box 4"/>
          <p:cNvSpPr txBox="1">
            <a:spLocks noGrp="1" noChangeArrowheads="1"/>
          </p:cNvSpPr>
          <p:nvPr>
            <p:ph type="sldNum" sz="quarter" idx="4"/>
          </p:nvPr>
        </p:nvSpPr>
        <p:spPr bwMode="auto">
          <a:xfrm>
            <a:off x="146050" y="6280150"/>
            <a:ext cx="469900" cy="584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25400" dist="25399" dir="2700000" algn="ctr" rotWithShape="0">
              <a:srgbClr val="FFFFFF">
                <a:alpha val="75000"/>
              </a:srgbClr>
            </a:outerShdw>
          </a:effectLst>
        </p:spPr>
        <p:txBody>
          <a:bodyPr vert="horz" wrap="non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3200" b="0">
                <a:cs typeface="Chalkboard" charset="0"/>
                <a:sym typeface="Chalkboard" charset="0"/>
              </a:defRPr>
            </a:lvl1pPr>
          </a:lstStyle>
          <a:p>
            <a:pPr>
              <a:defRPr/>
            </a:pPr>
            <a:fld id="{F9BEE6A6-C067-B541-8D44-9DCE806829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ransition xmlns:p14="http://schemas.microsoft.com/office/powerpoint/2010/main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+mj-lt"/>
          <a:ea typeface="+mj-ea"/>
          <a:cs typeface="+mj-cs"/>
          <a:sym typeface="Chalkboard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rgbClr val="110086"/>
          </a:solidFill>
          <a:latin typeface="Chalkboard" pitchFamily="-111" charset="0"/>
          <a:ea typeface="ヒラギノ角ゴ Pro W3" pitchFamily="-111" charset="-128"/>
          <a:cs typeface="ヒラギノ角ゴ Pro W3" pitchFamily="-111" charset="-128"/>
          <a:sym typeface="Chalkboard" pitchFamily="-111" charset="0"/>
        </a:defRPr>
      </a:lvl9pPr>
    </p:titleStyle>
    <p:bodyStyle>
      <a:lvl1pPr marL="381000" indent="-381000" algn="l" rtl="0" eaLnBrk="0" fontAlgn="base" hangingPunct="0">
        <a:spcBef>
          <a:spcPts val="1000"/>
        </a:spcBef>
        <a:spcAft>
          <a:spcPct val="0"/>
        </a:spcAft>
        <a:buSzPct val="116000"/>
        <a:buChar char="•"/>
        <a:defRPr sz="3200">
          <a:solidFill>
            <a:srgbClr val="2300FF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1pPr>
      <a:lvl2pPr marL="769938" indent="-401638" algn="l" rtl="0" eaLnBrk="0" fontAlgn="base" hangingPunct="0">
        <a:spcBef>
          <a:spcPts val="900"/>
        </a:spcBef>
        <a:spcAft>
          <a:spcPct val="0"/>
        </a:spcAft>
        <a:buSzPct val="77000"/>
        <a:buChar char="•"/>
        <a:defRPr sz="2400">
          <a:solidFill>
            <a:srgbClr val="0084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2pPr>
      <a:lvl3pPr marL="1176338" indent="-249238" algn="l" rtl="0" eaLnBrk="0" fontAlgn="base" hangingPunct="0">
        <a:spcBef>
          <a:spcPts val="900"/>
        </a:spcBef>
        <a:spcAft>
          <a:spcPct val="0"/>
        </a:spcAft>
        <a:buClr>
          <a:srgbClr val="444229"/>
        </a:buClr>
        <a:buSzPct val="125000"/>
        <a:buFont typeface="Hoefler Text" charset="0"/>
        <a:buChar char="•"/>
        <a:defRPr sz="2400">
          <a:solidFill>
            <a:srgbClr val="940000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  <a:sym typeface="Chalkboard" charset="0"/>
        </a:defRPr>
      </a:lvl3pPr>
      <a:lvl4pPr marL="1544638" indent="-249238" algn="l" rtl="0" eaLnBrk="0" fontAlgn="base" hangingPunct="0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charset="0"/>
        </a:defRPr>
      </a:lvl4pPr>
      <a:lvl5pPr marL="1912938" indent="-249238" algn="l" rtl="0" eaLnBrk="0" fontAlgn="base" hangingPunct="0">
        <a:spcBef>
          <a:spcPts val="2300"/>
        </a:spcBef>
        <a:spcAft>
          <a:spcPct val="0"/>
        </a:spcAft>
        <a:buSzPct val="125000"/>
        <a:buFont typeface="Lucida Grande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charset="0"/>
        </a:defRPr>
      </a:lvl5pPr>
      <a:lvl6pPr marL="23701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6pPr>
      <a:lvl7pPr marL="28273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7pPr>
      <a:lvl8pPr marL="32845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8pPr>
      <a:lvl9pPr marL="3741738" indent="-249238" algn="l" rtl="0" fontAlgn="base">
        <a:spcBef>
          <a:spcPts val="2300"/>
        </a:spcBef>
        <a:spcAft>
          <a:spcPct val="0"/>
        </a:spcAft>
        <a:buSzPct val="125000"/>
        <a:buFont typeface="Lucida Grande" pitchFamily="-111" charset="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Hoefler Text" pitchFamily="-111" charset="0"/>
          <a:ea typeface="ヒラギノ明朝 Pro W6" pitchFamily="-111" charset="-128"/>
          <a:cs typeface="ヒラギノ明朝 Pro W6" pitchFamily="-111" charset="-128"/>
          <a:sym typeface="Hoefler Text" pitchFamily="-111" charset="0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0">
            <a:alpha val="82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228600"/>
            <a:ext cx="7772400" cy="99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3011" name="AutoShap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524000"/>
            <a:ext cx="8686800" cy="5105400"/>
          </a:xfrm>
          <a:prstGeom prst="roundRect">
            <a:avLst>
              <a:gd name="adj" fmla="val 3454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3012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0" y="6400800"/>
            <a:ext cx="457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FFCC00"/>
                </a:solidFill>
                <a:latin typeface="Times" charset="0"/>
              </a:defRPr>
            </a:lvl1pPr>
          </a:lstStyle>
          <a:p>
            <a:pPr>
              <a:defRPr/>
            </a:pPr>
            <a:fld id="{EDDDA3EC-EAA5-0E44-83EC-F204EA7B1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 bldLvl="2" autoUpdateAnimBg="0">
        <p:tmplLst>
          <p:tmpl lvl="1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3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4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  <p:tmpl lvl="5">
            <p:tnLst>
              <p:par>
                <p:cTn xmlns:p14="http://schemas.microsoft.com/office/powerpoint/2010/main"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430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  <p:subTnLst>
                    <p:animClr clrSpc="rgb" dir="cw">
                      <p:cBhvr override="childStyle">
                        <p:cTn dur="1" fill="hold" display="0" masterRel="nextClick" afterEffect="1"/>
                        <p:tgtEl>
                          <p:spTgt spid="43011"/>
                        </p:tgtEl>
                        <p:attrNameLst>
                          <p:attrName>ppt_c</p:attrName>
                        </p:attrNameLst>
                      </p:cBhvr>
                      <p:to>
                        <a:srgbClr val="66CCFF"/>
                      </p:to>
                    </p:animClr>
                  </p:sub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600" b="1">
          <a:solidFill>
            <a:srgbClr val="CC99FF"/>
          </a:solidFill>
          <a:latin typeface="Comic Sans MS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ebdings" charset="0"/>
        <a:buChar char="&quot;"/>
        <a:defRPr sz="3200" b="1">
          <a:solidFill>
            <a:srgbClr val="FFFF00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Font typeface="Wingdings" charset="0"/>
        <a:buChar char="z"/>
        <a:defRPr sz="3200" b="1">
          <a:solidFill>
            <a:srgbClr val="FFCC66"/>
          </a:solidFill>
          <a:latin typeface="Arial Narrow" pitchFamily="-111" charset="0"/>
          <a:ea typeface="ＭＳ Ｐゴシック" pitchFamily="-111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 b="1" i="1">
          <a:solidFill>
            <a:srgbClr val="FFCC66"/>
          </a:solidFill>
          <a:latin typeface="Arial Narrow" pitchFamily="-111" charset="0"/>
          <a:ea typeface="ＭＳ Ｐゴシック" pitchFamily="-111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" pitchFamily="-111" charset="0"/>
          <a:ea typeface="ＭＳ Ｐゴシック" pitchFamily="-111" charset="-128"/>
        </a:defRPr>
      </a:lvl9pPr>
    </p:bodyStyle>
    <p:otherStyle>
      <a:defPPr>
        <a:defRPr lang="en-GB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5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4" Type="http://schemas.openxmlformats.org/officeDocument/2006/relationships/image" Target="../media/image10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17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18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19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1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16.e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17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25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11.bin"/><Relationship Id="rId12" Type="http://schemas.openxmlformats.org/officeDocument/2006/relationships/image" Target="../media/image29.emf"/><Relationship Id="rId13" Type="http://schemas.openxmlformats.org/officeDocument/2006/relationships/oleObject" Target="../embeddings/oleObject12.bin"/><Relationship Id="rId14" Type="http://schemas.openxmlformats.org/officeDocument/2006/relationships/image" Target="../media/image30.emf"/><Relationship Id="rId15" Type="http://schemas.openxmlformats.org/officeDocument/2006/relationships/oleObject" Target="../embeddings/oleObject13.bin"/><Relationship Id="rId16" Type="http://schemas.openxmlformats.org/officeDocument/2006/relationships/image" Target="../media/image31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7.bin"/><Relationship Id="rId4" Type="http://schemas.openxmlformats.org/officeDocument/2006/relationships/image" Target="../media/image25.emf"/><Relationship Id="rId5" Type="http://schemas.openxmlformats.org/officeDocument/2006/relationships/oleObject" Target="../embeddings/oleObject8.bin"/><Relationship Id="rId6" Type="http://schemas.openxmlformats.org/officeDocument/2006/relationships/image" Target="../media/image26.emf"/><Relationship Id="rId7" Type="http://schemas.openxmlformats.org/officeDocument/2006/relationships/oleObject" Target="../embeddings/oleObject9.bin"/><Relationship Id="rId8" Type="http://schemas.openxmlformats.org/officeDocument/2006/relationships/image" Target="../media/image27.emf"/><Relationship Id="rId9" Type="http://schemas.openxmlformats.org/officeDocument/2006/relationships/oleObject" Target="../embeddings/oleObject10.bin"/><Relationship Id="rId10" Type="http://schemas.openxmlformats.org/officeDocument/2006/relationships/image" Target="../media/image28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4" Type="http://schemas.openxmlformats.org/officeDocument/2006/relationships/image" Target="../media/image39.png"/><Relationship Id="rId5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6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25699" y="2132856"/>
            <a:ext cx="8712968" cy="2088232"/>
          </a:xfrm>
        </p:spPr>
        <p:txBody>
          <a:bodyPr anchor="t"/>
          <a:lstStyle/>
          <a:p>
            <a:pPr algn="ctr">
              <a:defRPr/>
            </a:pPr>
            <a:r>
              <a:rPr lang="en-US" sz="3200" dirty="0">
                <a:latin typeface="Chalkboard" charset="0"/>
                <a:ea typeface="ＭＳ Ｐゴシック" charset="0"/>
                <a:cs typeface="ＭＳ Ｐゴシック" charset="0"/>
              </a:rPr>
              <a:t>Effective Use of </a:t>
            </a:r>
            <a:br>
              <a:rPr lang="en-US" sz="3200" dirty="0"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Chalkboard" charset="0"/>
                <a:ea typeface="ＭＳ Ｐゴシック" charset="0"/>
                <a:cs typeface="ＭＳ Ｐゴシック" charset="0"/>
              </a:rPr>
              <a:t>Examples and Case-studies </a:t>
            </a:r>
            <a:br>
              <a:rPr lang="en-US" sz="3200" dirty="0"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Chalkboard" charset="0"/>
                <a:ea typeface="ＭＳ Ｐゴシック" charset="0"/>
                <a:cs typeface="ＭＳ Ｐゴシック" charset="0"/>
              </a:rPr>
              <a:t>in Teaching and Learning</a:t>
            </a:r>
            <a:br>
              <a:rPr lang="en-US" sz="3200" dirty="0">
                <a:latin typeface="Chalkboard" charset="0"/>
                <a:ea typeface="ＭＳ Ｐゴシック" charset="0"/>
                <a:cs typeface="ＭＳ Ｐゴシック" charset="0"/>
              </a:rPr>
            </a:br>
            <a:r>
              <a:rPr lang="en-US" sz="3200" dirty="0">
                <a:latin typeface="Chalkboard" charset="0"/>
                <a:ea typeface="ＭＳ Ｐゴシック" charset="0"/>
                <a:cs typeface="ＭＳ Ｐゴシック" charset="0"/>
              </a:rPr>
              <a:t>(Mathematics)</a:t>
            </a: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3635896" y="4581128"/>
            <a:ext cx="1807865" cy="171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 dirty="0" smtClean="0">
                <a:solidFill>
                  <a:srgbClr val="00002A"/>
                </a:solidFill>
              </a:rPr>
              <a:t>John Mason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 dirty="0" smtClean="0">
                <a:solidFill>
                  <a:srgbClr val="00002A"/>
                </a:solidFill>
              </a:rPr>
              <a:t>IDEAS</a:t>
            </a:r>
          </a:p>
          <a:p>
            <a:pPr algn="ctr" eaLnBrk="0" hangingPunct="0">
              <a:spcBef>
                <a:spcPct val="20000"/>
              </a:spcBef>
              <a:buClr>
                <a:schemeClr val="tx2"/>
              </a:buClr>
              <a:buSzPct val="75000"/>
              <a:buFont typeface="Monotype Sorts" charset="0"/>
              <a:buNone/>
              <a:defRPr/>
            </a:pPr>
            <a:r>
              <a:rPr lang="en-US" sz="2400" b="0" dirty="0">
                <a:solidFill>
                  <a:srgbClr val="00002A"/>
                </a:solidFill>
              </a:rPr>
              <a:t>Calgary</a:t>
            </a:r>
            <a:r>
              <a:rPr lang="en-US" sz="2400" b="0" dirty="0" smtClean="0">
                <a:solidFill>
                  <a:srgbClr val="00002A"/>
                </a:solidFill>
              </a:rPr>
              <a:t/>
            </a:r>
            <a:br>
              <a:rPr lang="en-US" sz="2400" b="0" dirty="0" smtClean="0">
                <a:solidFill>
                  <a:srgbClr val="00002A"/>
                </a:solidFill>
              </a:rPr>
            </a:br>
            <a:r>
              <a:rPr lang="en-US" sz="2400" b="0" dirty="0" smtClean="0">
                <a:solidFill>
                  <a:srgbClr val="00002A"/>
                </a:solidFill>
              </a:rPr>
              <a:t>May 2017</a:t>
            </a:r>
            <a:endParaRPr lang="en-US" sz="2400" b="0" dirty="0">
              <a:solidFill>
                <a:srgbClr val="00002A"/>
              </a:solidFill>
            </a:endParaRPr>
          </a:p>
        </p:txBody>
      </p:sp>
      <p:grpSp>
        <p:nvGrpSpPr>
          <p:cNvPr id="28675" name="Group 13"/>
          <p:cNvGrpSpPr>
            <a:grpSpLocks/>
          </p:cNvGrpSpPr>
          <p:nvPr/>
        </p:nvGrpSpPr>
        <p:grpSpPr bwMode="auto">
          <a:xfrm>
            <a:off x="403225" y="4953000"/>
            <a:ext cx="8740775" cy="1708150"/>
            <a:chOff x="110" y="96"/>
            <a:chExt cx="5506" cy="1076"/>
          </a:xfrm>
        </p:grpSpPr>
        <p:grpSp>
          <p:nvGrpSpPr>
            <p:cNvPr id="28679" name="Group 11"/>
            <p:cNvGrpSpPr>
              <a:grpSpLocks/>
            </p:cNvGrpSpPr>
            <p:nvPr/>
          </p:nvGrpSpPr>
          <p:grpSpPr bwMode="auto">
            <a:xfrm>
              <a:off x="110" y="96"/>
              <a:ext cx="1457" cy="983"/>
              <a:chOff x="38" y="96"/>
              <a:chExt cx="1457" cy="983"/>
            </a:xfrm>
          </p:grpSpPr>
          <p:pic>
            <p:nvPicPr>
              <p:cNvPr id="2" name="Picture 6" descr="OUPowerPoint18mmShield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" y="96"/>
                <a:ext cx="469" cy="56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5" name="Text Box 8"/>
              <p:cNvSpPr txBox="1">
                <a:spLocks noChangeArrowheads="1"/>
              </p:cNvSpPr>
              <p:nvPr/>
            </p:nvSpPr>
            <p:spPr bwMode="auto">
              <a:xfrm>
                <a:off x="38" y="672"/>
                <a:ext cx="1457" cy="407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The Open University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Maths Dept</a:t>
                </a:r>
              </a:p>
            </p:txBody>
          </p:sp>
        </p:grpSp>
        <p:grpSp>
          <p:nvGrpSpPr>
            <p:cNvPr id="28680" name="Group 12"/>
            <p:cNvGrpSpPr>
              <a:grpSpLocks/>
            </p:cNvGrpSpPr>
            <p:nvPr/>
          </p:nvGrpSpPr>
          <p:grpSpPr bwMode="auto">
            <a:xfrm>
              <a:off x="4152" y="144"/>
              <a:ext cx="1464" cy="1028"/>
              <a:chOff x="4080" y="144"/>
              <a:chExt cx="1464" cy="1028"/>
            </a:xfrm>
          </p:grpSpPr>
          <p:pic>
            <p:nvPicPr>
              <p:cNvPr id="28681" name="Picture 9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56" y="144"/>
                <a:ext cx="484" cy="57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8683" name="Text Box 10"/>
              <p:cNvSpPr txBox="1">
                <a:spLocks noChangeArrowheads="1"/>
              </p:cNvSpPr>
              <p:nvPr/>
            </p:nvSpPr>
            <p:spPr bwMode="auto">
              <a:xfrm>
                <a:off x="4080" y="768"/>
                <a:ext cx="1464" cy="404"/>
              </a:xfrm>
              <a:prstGeom prst="rect">
                <a:avLst/>
              </a:prstGeom>
              <a:noFill/>
              <a:ln>
                <a:noFill/>
              </a:ln>
              <a:extLst/>
            </p:spPr>
            <p:txBody>
              <a:bodyPr wrap="none">
                <a:spAutoFit/>
              </a:bodyPr>
              <a:lstStyle>
                <a:lvl1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  <a:cs typeface="ＭＳ Ｐゴシック" charset="0"/>
                  </a:defRPr>
                </a:lvl1pPr>
                <a:lvl2pPr marL="37931725" indent="-37474525"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2pPr>
                <a:lvl3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3pPr>
                <a:lvl4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4pPr>
                <a:lvl5pPr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5pPr>
                <a:lvl6pPr marL="4572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6pPr>
                <a:lvl7pPr marL="9144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7pPr>
                <a:lvl8pPr marL="1371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8pPr>
                <a:lvl9pPr marL="18288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Chalkboard" charset="0"/>
                    <a:ea typeface="ＭＳ Ｐゴシック" charset="0"/>
                  </a:defRPr>
                </a:lvl9pPr>
              </a:lstStyle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University of Oxford</a:t>
                </a:r>
              </a:p>
              <a:p>
                <a:pPr algn="ctr" eaLnBrk="0" hangingPunct="0">
                  <a:defRPr/>
                </a:pPr>
                <a:r>
                  <a:rPr lang="en-GB" sz="1800" b="0">
                    <a:solidFill>
                      <a:schemeClr val="accent3">
                        <a:lumMod val="10000"/>
                      </a:schemeClr>
                    </a:solidFill>
                  </a:rPr>
                  <a:t>Dept of Education</a:t>
                </a:r>
              </a:p>
            </p:txBody>
          </p:sp>
        </p:grpSp>
      </p:grpSp>
      <p:pic>
        <p:nvPicPr>
          <p:cNvPr id="28676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0"/>
            <a:ext cx="1701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677" name="TextBox 9"/>
          <p:cNvSpPr txBox="1">
            <a:spLocks noChangeArrowheads="1"/>
          </p:cNvSpPr>
          <p:nvPr/>
        </p:nvSpPr>
        <p:spPr bwMode="auto">
          <a:xfrm>
            <a:off x="0" y="1219200"/>
            <a:ext cx="2865438" cy="307975"/>
          </a:xfrm>
          <a:prstGeom prst="rect">
            <a:avLst/>
          </a:prstGeom>
          <a:noFill/>
          <a:ln>
            <a:noFill/>
          </a:ln>
          <a:extLst/>
        </p:spPr>
        <p:txBody>
          <a:bodyPr wrap="none">
            <a:spAutoFit/>
          </a:bodyPr>
          <a:lstStyle>
            <a:lvl1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2pPr>
            <a:lvl3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3pPr>
            <a:lvl4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4pPr>
            <a:lvl5pPr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ＭＳ Ｐゴシック" charset="0"/>
              </a:defRPr>
            </a:lvl9pPr>
          </a:lstStyle>
          <a:p>
            <a:pPr eaLnBrk="0" hangingPunct="0">
              <a:defRPr/>
            </a:pPr>
            <a:r>
              <a:rPr lang="en-US" sz="1400" b="0">
                <a:solidFill>
                  <a:srgbClr val="00002A"/>
                </a:solidFill>
              </a:rPr>
              <a:t>Promoting Mathematical Thinking</a:t>
            </a:r>
          </a:p>
        </p:txBody>
      </p:sp>
      <p:pic>
        <p:nvPicPr>
          <p:cNvPr id="28678" name="Picture 12" descr="NCETM_CPD_Standard_Logo FINAL Small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338" y="0"/>
            <a:ext cx="187166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4565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Being Exemplified?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Of what is 0.9 an example?</a:t>
            </a:r>
          </a:p>
          <a:p>
            <a:pPr lvl="1"/>
            <a:r>
              <a:rPr lang="en-GB"/>
              <a:t>The decimal name for a number</a:t>
            </a:r>
          </a:p>
          <a:p>
            <a:pPr lvl="1"/>
            <a:r>
              <a:rPr lang="en-GB"/>
              <a:t>The decimal name for the rational number 9/10</a:t>
            </a:r>
          </a:p>
          <a:p>
            <a:pPr lvl="2"/>
            <a:r>
              <a:rPr lang="en-GB"/>
              <a:t>or indeed 18/20, </a:t>
            </a:r>
            <a:r>
              <a:rPr lang="is-IS"/>
              <a:t>…, 90/100, ...</a:t>
            </a:r>
            <a:endParaRPr lang="en-GB"/>
          </a:p>
          <a:p>
            <a:pPr lvl="1"/>
            <a:r>
              <a:rPr lang="en-GB"/>
              <a:t>The decimal name for 9 divided by 10</a:t>
            </a:r>
          </a:p>
          <a:p>
            <a:pPr lvl="1"/>
            <a:r>
              <a:rPr lang="en-GB"/>
              <a:t>The decimal value of the ratio of 9 : 10</a:t>
            </a:r>
          </a:p>
          <a:p>
            <a:pPr lvl="1"/>
            <a:r>
              <a:rPr lang="en-GB"/>
              <a:t>The decimal name for 90%</a:t>
            </a:r>
          </a:p>
          <a:p>
            <a:r>
              <a:rPr lang="en-GB"/>
              <a:t>Of what is 0.9 an example?</a:t>
            </a:r>
          </a:p>
          <a:p>
            <a:pPr lvl="1"/>
            <a:r>
              <a:rPr lang="en-GB"/>
              <a:t>A number whose square is smaller than itself</a:t>
            </a:r>
          </a:p>
          <a:p>
            <a:pPr lvl="1"/>
            <a:r>
              <a:rPr lang="en-GB"/>
              <a:t>A counter-example to the conjecture that “squaring makes bigger”</a:t>
            </a:r>
          </a:p>
          <a:p>
            <a:pPr lvl="1"/>
            <a:r>
              <a:rPr lang="en-GB"/>
              <a:t>A number whose square is less than 1</a:t>
            </a:r>
          </a:p>
          <a:p>
            <a:pPr lvl="1"/>
            <a:r>
              <a:rPr lang="en-GB"/>
              <a:t>A number specified to one decimal place</a:t>
            </a:r>
          </a:p>
          <a:p>
            <a:pPr lvl="1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42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Construction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5832648" cy="1008112"/>
          </a:xfrm>
        </p:spPr>
        <p:txBody>
          <a:bodyPr/>
          <a:lstStyle/>
          <a:p>
            <a:r>
              <a:rPr lang="en-GB"/>
              <a:t>Please write down a decimal number </a:t>
            </a:r>
            <a:br>
              <a:rPr lang="en-GB"/>
            </a:br>
            <a:r>
              <a:rPr lang="en-GB"/>
              <a:t>between 2 and 3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24328" y="1340768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2.5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524328" y="2967335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2.7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876256" y="486916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2.499</a:t>
            </a:r>
            <a:r>
              <a:rPr lang="is-IS" sz="2400" b="0">
                <a:solidFill>
                  <a:srgbClr val="000000"/>
                </a:solidFill>
              </a:rPr>
              <a:t>… 97</a:t>
            </a:r>
            <a:endParaRPr lang="en-GB" sz="2400" b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660232" y="6063679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2.499</a:t>
            </a:r>
            <a:r>
              <a:rPr lang="is-IS" sz="2400" b="0">
                <a:solidFill>
                  <a:srgbClr val="000000"/>
                </a:solidFill>
              </a:rPr>
              <a:t>… 9799..</a:t>
            </a:r>
            <a:endParaRPr lang="en-GB" sz="2400" b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88224" y="4365104"/>
            <a:ext cx="8640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2.47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96336" y="4365104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2.497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660232" y="537321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2400" b="0">
                <a:solidFill>
                  <a:srgbClr val="000000"/>
                </a:solidFill>
              </a:rPr>
              <a:t>2.479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68344" y="5373216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sz="2400" b="0">
                <a:solidFill>
                  <a:srgbClr val="000000"/>
                </a:solidFill>
              </a:rPr>
              <a:t>2.4979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323528" y="1844824"/>
            <a:ext cx="4824536" cy="1800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pPr lvl="1"/>
            <a:r>
              <a:rPr lang="en-GB" b="0"/>
              <a:t>That does not use the digit 5;</a:t>
            </a:r>
          </a:p>
          <a:p>
            <a:pPr lvl="2"/>
            <a:r>
              <a:rPr lang="en-GB" b="0"/>
              <a:t>and another</a:t>
            </a:r>
          </a:p>
          <a:p>
            <a:pPr lvl="2"/>
            <a:r>
              <a:rPr lang="en-GB" b="0"/>
              <a:t>and yet another</a:t>
            </a:r>
          </a:p>
          <a:p>
            <a:pPr lvl="1"/>
            <a:r>
              <a:rPr lang="en-GB" b="0"/>
              <a:t>That does not use the digit 5 but does use the digit 7 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323528" y="3645024"/>
            <a:ext cx="5544616" cy="187220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pPr lvl="2"/>
            <a:r>
              <a:rPr lang="en-GB" b="0"/>
              <a:t>and another</a:t>
            </a:r>
          </a:p>
          <a:p>
            <a:pPr lvl="2"/>
            <a:r>
              <a:rPr lang="en-GB" b="0"/>
              <a:t>and yet another</a:t>
            </a:r>
          </a:p>
          <a:p>
            <a:pPr lvl="1"/>
            <a:r>
              <a:rPr lang="en-GB" b="0"/>
              <a:t>That does not use the digit 5 </a:t>
            </a:r>
            <a:br>
              <a:rPr lang="en-GB" b="0"/>
            </a:br>
            <a:r>
              <a:rPr lang="en-GB" b="0"/>
              <a:t>   but does use the digit 7 </a:t>
            </a:r>
            <a:br>
              <a:rPr lang="en-GB" b="0"/>
            </a:br>
            <a:r>
              <a:rPr lang="en-GB" b="0"/>
              <a:t>   and is as close to 5/2 as possible</a:t>
            </a:r>
          </a:p>
          <a:p>
            <a:pPr lvl="1"/>
            <a:endParaRPr lang="en-GB" b="0"/>
          </a:p>
        </p:txBody>
      </p:sp>
    </p:spTree>
    <p:extLst>
      <p:ext uri="{BB962C8B-B14F-4D97-AF65-F5344CB8AC3E}">
        <p14:creationId xmlns:p14="http://schemas.microsoft.com/office/powerpoint/2010/main" val="28009656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 build="p" bldLvl="3"/>
      <p:bldP spid="13" grpId="0" build="p" bldLvl="3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4495800" y="76200"/>
            <a:ext cx="3109913" cy="6629400"/>
            <a:chOff x="960" y="240"/>
            <a:chExt cx="1824" cy="3888"/>
          </a:xfrm>
          <a:solidFill>
            <a:schemeClr val="tx1">
              <a:lumMod val="40000"/>
              <a:lumOff val="60000"/>
            </a:schemeClr>
          </a:solidFill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auto">
            <a:xfrm>
              <a:off x="960" y="240"/>
              <a:ext cx="1824" cy="3888"/>
            </a:xfrm>
            <a:prstGeom prst="rect">
              <a:avLst/>
            </a:prstGeom>
            <a:grpFill/>
            <a:ln w="3810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2560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240"/>
              <a:ext cx="1532" cy="384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25605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304800"/>
            <a:ext cx="7772400" cy="1104900"/>
          </a:xfrm>
        </p:spPr>
        <p:txBody>
          <a:bodyPr/>
          <a:lstStyle/>
          <a:p>
            <a:r>
              <a:rPr lang="en-US"/>
              <a:t>CopperPlate </a:t>
            </a:r>
            <a:br>
              <a:rPr lang="en-US"/>
            </a:br>
            <a:r>
              <a:rPr lang="en-US"/>
              <a:t>Multiplication</a:t>
            </a:r>
          </a:p>
        </p:txBody>
      </p:sp>
      <p:grpSp>
        <p:nvGrpSpPr>
          <p:cNvPr id="25606" name="Group 6"/>
          <p:cNvGrpSpPr>
            <a:grpSpLocks/>
          </p:cNvGrpSpPr>
          <p:nvPr/>
        </p:nvGrpSpPr>
        <p:grpSpPr bwMode="auto">
          <a:xfrm>
            <a:off x="4486423" y="44624"/>
            <a:ext cx="3109913" cy="6629400"/>
            <a:chOff x="2736" y="432"/>
            <a:chExt cx="1824" cy="3888"/>
          </a:xfrm>
          <a:solidFill>
            <a:srgbClr val="FFFFFF"/>
          </a:solidFill>
        </p:grpSpPr>
        <p:sp>
          <p:nvSpPr>
            <p:cNvPr id="25607" name="Rectangle 7"/>
            <p:cNvSpPr>
              <a:spLocks noChangeArrowheads="1"/>
            </p:cNvSpPr>
            <p:nvPr/>
          </p:nvSpPr>
          <p:spPr bwMode="auto">
            <a:xfrm>
              <a:off x="2736" y="432"/>
              <a:ext cx="1824" cy="3888"/>
            </a:xfrm>
            <a:prstGeom prst="rect">
              <a:avLst/>
            </a:prstGeom>
            <a:grpFill/>
            <a:ln w="38100">
              <a:solidFill>
                <a:srgbClr val="8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GB"/>
            </a:p>
          </p:txBody>
        </p:sp>
        <p:pic>
          <p:nvPicPr>
            <p:cNvPr id="25608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2" y="441"/>
              <a:ext cx="1539" cy="3840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351" y="2420888"/>
            <a:ext cx="2286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667968">
            <a:off x="771151" y="2497088"/>
            <a:ext cx="2286000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6399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609600"/>
          </a:xfrm>
        </p:spPr>
        <p:txBody>
          <a:bodyPr/>
          <a:lstStyle/>
          <a:p>
            <a:r>
              <a:rPr lang="en-GB"/>
              <a:t>Copper Plate Multiplication </a:t>
            </a:r>
            <a:r>
              <a:rPr lang="en-GB" sz="2800"/>
              <a:t>(alternate)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4680520" cy="576064"/>
          </a:xfrm>
        </p:spPr>
        <p:txBody>
          <a:bodyPr/>
          <a:lstStyle/>
          <a:p>
            <a:r>
              <a:rPr lang="en-GB"/>
              <a:t>Spot the deliberate mistake!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76584291"/>
              </p:ext>
            </p:extLst>
          </p:nvPr>
        </p:nvGraphicFramePr>
        <p:xfrm>
          <a:off x="5796136" y="764704"/>
          <a:ext cx="2818606" cy="5880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Document" r:id="rId3" imgW="1028700" imgH="2146300" progId="Word.Document.12">
                  <p:embed/>
                </p:oleObj>
              </mc:Choice>
              <mc:Fallback>
                <p:oleObj name="Document" r:id="rId3" imgW="1028700" imgH="2146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796136" y="764704"/>
                        <a:ext cx="2818606" cy="5880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08158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Exercises as Examples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23528" y="908720"/>
            <a:ext cx="1944216" cy="8640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0">
                <a:solidFill>
                  <a:srgbClr val="3400FF"/>
                </a:solidFill>
              </a:rPr>
              <a:t>for developing facility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23528" y="2060848"/>
            <a:ext cx="2016224" cy="8640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0">
                <a:solidFill>
                  <a:srgbClr val="3400FF"/>
                </a:solidFill>
              </a:rPr>
              <a:t>for deepening comprehension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23528" y="4365104"/>
            <a:ext cx="2016224" cy="136815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0">
                <a:solidFill>
                  <a:srgbClr val="3400FF"/>
                </a:solidFill>
              </a:rPr>
              <a:t>for enriching accessible example spaces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23528" y="3212976"/>
            <a:ext cx="2016224" cy="8640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0">
                <a:solidFill>
                  <a:srgbClr val="3400FF"/>
                </a:solidFill>
              </a:rPr>
              <a:t>for extending appreciation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771800" y="4509120"/>
            <a:ext cx="3312368" cy="122413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0">
                <a:solidFill>
                  <a:schemeClr val="tx2"/>
                </a:solidFill>
              </a:rPr>
              <a:t>Learners </a:t>
            </a:r>
            <a:br>
              <a:rPr lang="en-GB" sz="2000" b="0">
                <a:solidFill>
                  <a:schemeClr val="tx2"/>
                </a:solidFill>
              </a:rPr>
            </a:br>
            <a:r>
              <a:rPr lang="en-GB" sz="2000" b="0">
                <a:solidFill>
                  <a:schemeClr val="tx2"/>
                </a:solidFill>
              </a:rPr>
              <a:t>generating own examples</a:t>
            </a:r>
            <a:br>
              <a:rPr lang="en-GB" sz="2000" b="0">
                <a:solidFill>
                  <a:schemeClr val="tx2"/>
                </a:solidFill>
              </a:rPr>
            </a:br>
            <a:r>
              <a:rPr lang="en-GB" sz="2000" b="0">
                <a:solidFill>
                  <a:schemeClr val="tx2"/>
                </a:solidFill>
              </a:rPr>
              <a:t> subject to constraints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419872" y="3212976"/>
            <a:ext cx="2016224" cy="93610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0">
                <a:solidFill>
                  <a:schemeClr val="tx2"/>
                </a:solidFill>
              </a:rPr>
              <a:t>Varying context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419872" y="1988840"/>
            <a:ext cx="2016224" cy="93610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0">
                <a:solidFill>
                  <a:schemeClr val="tx2"/>
                </a:solidFill>
              </a:rPr>
              <a:t>Varying</a:t>
            </a:r>
            <a:br>
              <a:rPr lang="en-GB" sz="2000" b="0">
                <a:solidFill>
                  <a:schemeClr val="tx2"/>
                </a:solidFill>
              </a:rPr>
            </a:br>
            <a:r>
              <a:rPr lang="en-GB" sz="2000" b="0">
                <a:solidFill>
                  <a:schemeClr val="tx2"/>
                </a:solidFill>
              </a:rPr>
              <a:t>structure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516216" y="1916832"/>
            <a:ext cx="2016224" cy="936104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0">
                <a:solidFill>
                  <a:schemeClr val="bg1"/>
                </a:solidFill>
              </a:rPr>
              <a:t>Doing &amp; Undoing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halkboard" pitchFamily="-111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516216" y="3140968"/>
            <a:ext cx="2016224" cy="936104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Complexifying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chemeClr val="bg1"/>
                </a:solidFill>
                <a:latin typeface="Chalkboard" pitchFamily="-111" charset="0"/>
              </a:rPr>
              <a:t>&amp; Embedding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halkboard" pitchFamily="-111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516216" y="4293096"/>
            <a:ext cx="2016224" cy="936104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Extending, &amp; Restricting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6516216" y="5489848"/>
            <a:ext cx="2016224" cy="936104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Generalising &amp; Abstracting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3419872" y="836712"/>
            <a:ext cx="2016224" cy="93610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0">
                <a:solidFill>
                  <a:schemeClr val="tx2"/>
                </a:solidFill>
              </a:rPr>
              <a:t>Varying</a:t>
            </a:r>
            <a:br>
              <a:rPr lang="en-GB" sz="2000" b="0">
                <a:solidFill>
                  <a:schemeClr val="tx2"/>
                </a:solidFill>
              </a:rPr>
            </a:br>
            <a:r>
              <a:rPr lang="en-GB" sz="2000" b="0">
                <a:solidFill>
                  <a:schemeClr val="tx2"/>
                </a:solidFill>
              </a:rPr>
              <a:t>type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0010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Strategies for Use with Exercises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980728"/>
            <a:ext cx="8208912" cy="5616624"/>
          </a:xfrm>
        </p:spPr>
        <p:txBody>
          <a:bodyPr/>
          <a:lstStyle/>
          <a:p>
            <a:r>
              <a:rPr lang="en-GB"/>
              <a:t>Sort collection of different contexts, different variants, different parameters</a:t>
            </a:r>
          </a:p>
          <a:p>
            <a:r>
              <a:rPr lang="en-GB"/>
              <a:t>Characterise odd one out from three instances</a:t>
            </a:r>
          </a:p>
          <a:p>
            <a:r>
              <a:rPr lang="en-GB"/>
              <a:t>Put in order of anticipated challenge</a:t>
            </a:r>
          </a:p>
          <a:p>
            <a:r>
              <a:rPr lang="en-GB"/>
              <a:t>Do as many as you need to in order to be able to do any question of this type</a:t>
            </a:r>
          </a:p>
          <a:p>
            <a:r>
              <a:rPr lang="en-GB"/>
              <a:t>Construct (and do) an </a:t>
            </a:r>
            <a:r>
              <a:rPr lang="en-GB" i="1"/>
              <a:t>Easy</a:t>
            </a:r>
            <a:r>
              <a:rPr lang="en-GB"/>
              <a:t>, </a:t>
            </a:r>
            <a:r>
              <a:rPr lang="en-GB" i="1"/>
              <a:t>Hard</a:t>
            </a:r>
            <a:r>
              <a:rPr lang="en-GB"/>
              <a:t>, </a:t>
            </a:r>
            <a:r>
              <a:rPr lang="en-GB" i="1"/>
              <a:t>Peculiar</a:t>
            </a:r>
            <a:r>
              <a:rPr lang="en-GB"/>
              <a:t>; and where possible, a </a:t>
            </a:r>
            <a:r>
              <a:rPr lang="en-GB" i="1"/>
              <a:t>General</a:t>
            </a:r>
            <a:r>
              <a:rPr lang="en-GB"/>
              <a:t> task of this type</a:t>
            </a:r>
          </a:p>
          <a:p>
            <a:r>
              <a:rPr lang="en-GB"/>
              <a:t>Decide between appropriate and flawed solutions</a:t>
            </a:r>
          </a:p>
          <a:p>
            <a:r>
              <a:rPr lang="en-GB"/>
              <a:t>Describe how to recognise a task ‘of this type’;</a:t>
            </a:r>
            <a:br>
              <a:rPr lang="en-GB"/>
            </a:br>
            <a:r>
              <a:rPr lang="en-GB"/>
              <a:t>Tell someone ‘how to do a task of this type’</a:t>
            </a:r>
          </a:p>
          <a:p>
            <a:r>
              <a:rPr lang="en-GB"/>
              <a:t>What are tasks like these accomplishing (narrative about place in mathematics)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90629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Exercises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179512" y="848698"/>
            <a:ext cx="7128792" cy="6035452"/>
            <a:chOff x="251520" y="822548"/>
            <a:chExt cx="5772224" cy="4852864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1520" y="836712"/>
              <a:ext cx="1955800" cy="48387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23728" y="836712"/>
              <a:ext cx="1955800" cy="48387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067944" y="822548"/>
              <a:ext cx="1955800" cy="4838700"/>
            </a:xfrm>
            <a:prstGeom prst="rect">
              <a:avLst/>
            </a:prstGeom>
          </p:spPr>
        </p:pic>
      </p:grpSp>
      <p:sp>
        <p:nvSpPr>
          <p:cNvPr id="8" name="TextBox 7"/>
          <p:cNvSpPr txBox="1"/>
          <p:nvPr/>
        </p:nvSpPr>
        <p:spPr>
          <a:xfrm>
            <a:off x="7236296" y="1340768"/>
            <a:ext cx="1728192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>
                <a:solidFill>
                  <a:srgbClr val="000000"/>
                </a:solidFill>
              </a:rPr>
              <a:t>What is being varied?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84050" y="2708920"/>
            <a:ext cx="172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0">
                <a:solidFill>
                  <a:srgbClr val="000000"/>
                </a:solidFill>
              </a:rPr>
              <a:t>To what effect?</a:t>
            </a:r>
          </a:p>
        </p:txBody>
      </p:sp>
    </p:spTree>
    <p:extLst>
      <p:ext uri="{BB962C8B-B14F-4D97-AF65-F5344CB8AC3E}">
        <p14:creationId xmlns:p14="http://schemas.microsoft.com/office/powerpoint/2010/main" val="8920953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Alternative Exercises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1101530"/>
              </p:ext>
            </p:extLst>
          </p:nvPr>
        </p:nvGraphicFramePr>
        <p:xfrm>
          <a:off x="1403648" y="1484784"/>
          <a:ext cx="1645274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5" name="Equation" r:id="rId3" imgW="736600" imgH="419100" progId="Equation.DSMT4">
                  <p:embed/>
                </p:oleObj>
              </mc:Choice>
              <mc:Fallback>
                <p:oleObj name="Equation" r:id="rId3" imgW="736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3648" y="1484784"/>
                        <a:ext cx="1645274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3512938"/>
              </p:ext>
            </p:extLst>
          </p:nvPr>
        </p:nvGraphicFramePr>
        <p:xfrm>
          <a:off x="3619838" y="1387500"/>
          <a:ext cx="1816258" cy="10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Equation" r:id="rId5" imgW="736600" imgH="419100" progId="Equation.DSMT4">
                  <p:embed/>
                </p:oleObj>
              </mc:Choice>
              <mc:Fallback>
                <p:oleObj name="Equation" r:id="rId5" imgW="736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619838" y="1387500"/>
                        <a:ext cx="1816258" cy="10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4371593"/>
              </p:ext>
            </p:extLst>
          </p:nvPr>
        </p:nvGraphicFramePr>
        <p:xfrm>
          <a:off x="6300192" y="1340768"/>
          <a:ext cx="1816258" cy="1033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Equation" r:id="rId7" imgW="736600" imgH="419100" progId="Equation.DSMT4">
                  <p:embed/>
                </p:oleObj>
              </mc:Choice>
              <mc:Fallback>
                <p:oleObj name="Equation" r:id="rId7" imgW="736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00192" y="1340768"/>
                        <a:ext cx="1816258" cy="10333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2334588"/>
              </p:ext>
            </p:extLst>
          </p:nvPr>
        </p:nvGraphicFramePr>
        <p:xfrm>
          <a:off x="1187450" y="2981325"/>
          <a:ext cx="1816100" cy="1065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Equation" r:id="rId9" imgW="736600" imgH="431800" progId="Equation.3">
                  <p:embed/>
                </p:oleObj>
              </mc:Choice>
              <mc:Fallback>
                <p:oleObj name="Equation" r:id="rId9" imgW="7366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187450" y="2981325"/>
                        <a:ext cx="1816100" cy="1065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863171"/>
              </p:ext>
            </p:extLst>
          </p:nvPr>
        </p:nvGraphicFramePr>
        <p:xfrm>
          <a:off x="3635896" y="2996952"/>
          <a:ext cx="1689698" cy="9613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Equation" r:id="rId11" imgW="736600" imgH="419100" progId="Equation.DSMT4">
                  <p:embed/>
                </p:oleObj>
              </mc:Choice>
              <mc:Fallback>
                <p:oleObj name="Equation" r:id="rId11" imgW="736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3635896" y="2996952"/>
                        <a:ext cx="1689698" cy="9613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20196"/>
              </p:ext>
            </p:extLst>
          </p:nvPr>
        </p:nvGraphicFramePr>
        <p:xfrm>
          <a:off x="6228184" y="2996952"/>
          <a:ext cx="1645274" cy="936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Equation" r:id="rId13" imgW="736600" imgH="419100" progId="Equation.DSMT4">
                  <p:embed/>
                </p:oleObj>
              </mc:Choice>
              <mc:Fallback>
                <p:oleObj name="Equation" r:id="rId13" imgW="736600" imgH="419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6228184" y="2996952"/>
                        <a:ext cx="1645274" cy="93610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26981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2971056" cy="609600"/>
          </a:xfrm>
        </p:spPr>
        <p:txBody>
          <a:bodyPr/>
          <a:lstStyle/>
          <a:p>
            <a:r>
              <a:rPr lang="en-GB"/>
              <a:t>¾ and ½ </a:t>
            </a:r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852627"/>
            <a:ext cx="8898220" cy="365649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ounded Rectangle 6"/>
          <p:cNvSpPr/>
          <p:nvPr/>
        </p:nvSpPr>
        <p:spPr bwMode="auto">
          <a:xfrm>
            <a:off x="323528" y="4509120"/>
            <a:ext cx="6840760" cy="648072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400" b="0">
                <a:solidFill>
                  <a:srgbClr val="800000"/>
                </a:solidFill>
              </a:rPr>
              <a:t>What distinguishes each from the other two?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187624" y="5013176"/>
            <a:ext cx="6840760" cy="648072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400" b="0">
                <a:solidFill>
                  <a:schemeClr val="tx2"/>
                </a:solidFill>
              </a:rPr>
              <a:t>What ambiguities might arise?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1835696" y="5517232"/>
            <a:ext cx="6840760" cy="648072"/>
          </a:xfrm>
          <a:prstGeom prst="round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en-GB" sz="2400" b="0">
                <a:solidFill>
                  <a:schemeClr val="accent3">
                    <a:lumMod val="50000"/>
                  </a:schemeClr>
                </a:solidFill>
              </a:rPr>
              <a:t>What misconceptions or errors might surface?</a:t>
            </a:r>
          </a:p>
        </p:txBody>
      </p:sp>
    </p:spTree>
    <p:extLst>
      <p:ext uri="{BB962C8B-B14F-4D97-AF65-F5344CB8AC3E}">
        <p14:creationId xmlns:p14="http://schemas.microsoft.com/office/powerpoint/2010/main" val="2667615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Ratio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568" y="980728"/>
            <a:ext cx="5832648" cy="648072"/>
          </a:xfrm>
        </p:spPr>
        <p:txBody>
          <a:bodyPr/>
          <a:lstStyle/>
          <a:p>
            <a:r>
              <a:rPr lang="en-GB"/>
              <a:t>To divide $100 in the ratio of 2 : 3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1115616" y="1772816"/>
            <a:ext cx="1008112" cy="432048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2 : 3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1115616" y="2348880"/>
            <a:ext cx="1008112" cy="432048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2 : 3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1115616" y="2924944"/>
            <a:ext cx="1008112" cy="432048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2 : 3</a:t>
            </a:r>
          </a:p>
        </p:txBody>
      </p:sp>
      <p:sp>
        <p:nvSpPr>
          <p:cNvPr id="8" name="Rounded Rectangle 7"/>
          <p:cNvSpPr/>
          <p:nvPr/>
        </p:nvSpPr>
        <p:spPr bwMode="auto">
          <a:xfrm>
            <a:off x="1115616" y="3501008"/>
            <a:ext cx="1008112" cy="432048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2 : 3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1115616" y="4581128"/>
            <a:ext cx="1008112" cy="432048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2 : 3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03648" y="3861048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800000"/>
                </a:solidFill>
              </a:rPr>
              <a:t>…</a:t>
            </a:r>
          </a:p>
        </p:txBody>
      </p:sp>
      <p:sp>
        <p:nvSpPr>
          <p:cNvPr id="12" name="Can 11"/>
          <p:cNvSpPr/>
          <p:nvPr/>
        </p:nvSpPr>
        <p:spPr bwMode="auto">
          <a:xfrm>
            <a:off x="4499992" y="1772816"/>
            <a:ext cx="1152128" cy="1728192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3" name="Can 12"/>
          <p:cNvSpPr/>
          <p:nvPr/>
        </p:nvSpPr>
        <p:spPr bwMode="auto">
          <a:xfrm>
            <a:off x="6372200" y="1772816"/>
            <a:ext cx="1152128" cy="1728192"/>
          </a:xfrm>
          <a:prstGeom prst="can">
            <a:avLst/>
          </a:prstGeom>
          <a:solidFill>
            <a:schemeClr val="accent1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grpSp>
        <p:nvGrpSpPr>
          <p:cNvPr id="138" name="Group 137"/>
          <p:cNvGrpSpPr/>
          <p:nvPr/>
        </p:nvGrpSpPr>
        <p:grpSpPr>
          <a:xfrm>
            <a:off x="4499992" y="2996952"/>
            <a:ext cx="3024336" cy="575156"/>
            <a:chOff x="4499992" y="2996952"/>
            <a:chExt cx="3024336" cy="575156"/>
          </a:xfrm>
        </p:grpSpPr>
        <p:grpSp>
          <p:nvGrpSpPr>
            <p:cNvPr id="46" name="Group 45"/>
            <p:cNvGrpSpPr/>
            <p:nvPr/>
          </p:nvGrpSpPr>
          <p:grpSpPr>
            <a:xfrm>
              <a:off x="4499992" y="3068958"/>
              <a:ext cx="1152128" cy="440155"/>
              <a:chOff x="4499992" y="4149988"/>
              <a:chExt cx="1152128" cy="503148"/>
            </a:xfrm>
          </p:grpSpPr>
          <p:sp>
            <p:nvSpPr>
              <p:cNvPr id="22" name="Can 21"/>
              <p:cNvSpPr/>
              <p:nvPr/>
            </p:nvSpPr>
            <p:spPr bwMode="auto">
              <a:xfrm>
                <a:off x="4499992" y="4149988"/>
                <a:ext cx="1152128" cy="503148"/>
              </a:xfrm>
              <a:prstGeom prst="can">
                <a:avLst>
                  <a:gd name="adj" fmla="val 50000"/>
                </a:avLst>
              </a:prstGeom>
              <a:solidFill>
                <a:srgbClr val="FFFF00"/>
              </a:solidFill>
              <a:ln w="9525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904052" y="4274540"/>
                <a:ext cx="316020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b="0">
                    <a:solidFill>
                      <a:srgbClr val="800000"/>
                    </a:solidFill>
                  </a:rPr>
                  <a:t>2</a:t>
                </a:r>
              </a:p>
            </p:txBody>
          </p:sp>
        </p:grpSp>
        <p:grpSp>
          <p:nvGrpSpPr>
            <p:cNvPr id="47" name="Group 46"/>
            <p:cNvGrpSpPr/>
            <p:nvPr/>
          </p:nvGrpSpPr>
          <p:grpSpPr>
            <a:xfrm>
              <a:off x="6372200" y="2996952"/>
              <a:ext cx="1152128" cy="575156"/>
              <a:chOff x="4499992" y="4149988"/>
              <a:chExt cx="1152128" cy="575156"/>
            </a:xfrm>
          </p:grpSpPr>
          <p:sp>
            <p:nvSpPr>
              <p:cNvPr id="48" name="Can 47"/>
              <p:cNvSpPr/>
              <p:nvPr/>
            </p:nvSpPr>
            <p:spPr bwMode="auto">
              <a:xfrm>
                <a:off x="4499992" y="4149988"/>
                <a:ext cx="1152128" cy="503148"/>
              </a:xfrm>
              <a:prstGeom prst="can">
                <a:avLst>
                  <a:gd name="adj" fmla="val 50000"/>
                </a:avLst>
              </a:prstGeom>
              <a:solidFill>
                <a:srgbClr val="FFFF00"/>
              </a:solidFill>
              <a:ln w="9525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4904052" y="4355812"/>
                <a:ext cx="316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b="0">
                    <a:solidFill>
                      <a:srgbClr val="800000"/>
                    </a:solidFill>
                  </a:rPr>
                  <a:t>3</a:t>
                </a:r>
              </a:p>
            </p:txBody>
          </p:sp>
        </p:grpSp>
      </p:grpSp>
      <p:sp>
        <p:nvSpPr>
          <p:cNvPr id="68" name="Can 67"/>
          <p:cNvSpPr/>
          <p:nvPr/>
        </p:nvSpPr>
        <p:spPr bwMode="auto">
          <a:xfrm>
            <a:off x="3779912" y="4293096"/>
            <a:ext cx="864096" cy="1296144"/>
          </a:xfrm>
          <a:prstGeom prst="can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69" name="Can 68"/>
          <p:cNvSpPr/>
          <p:nvPr/>
        </p:nvSpPr>
        <p:spPr bwMode="auto">
          <a:xfrm>
            <a:off x="4860032" y="4293096"/>
            <a:ext cx="864096" cy="1296144"/>
          </a:xfrm>
          <a:prstGeom prst="can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70" name="Can 69"/>
          <p:cNvSpPr/>
          <p:nvPr/>
        </p:nvSpPr>
        <p:spPr bwMode="auto">
          <a:xfrm>
            <a:off x="5940152" y="4293096"/>
            <a:ext cx="864096" cy="1296144"/>
          </a:xfrm>
          <a:prstGeom prst="ca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71" name="Can 70"/>
          <p:cNvSpPr/>
          <p:nvPr/>
        </p:nvSpPr>
        <p:spPr bwMode="auto">
          <a:xfrm>
            <a:off x="7020272" y="4293096"/>
            <a:ext cx="864096" cy="1296144"/>
          </a:xfrm>
          <a:prstGeom prst="ca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72" name="Can 71"/>
          <p:cNvSpPr/>
          <p:nvPr/>
        </p:nvSpPr>
        <p:spPr bwMode="auto">
          <a:xfrm>
            <a:off x="8100392" y="4293096"/>
            <a:ext cx="864096" cy="1296144"/>
          </a:xfrm>
          <a:prstGeom prst="can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grpSp>
        <p:nvGrpSpPr>
          <p:cNvPr id="89" name="Group 88"/>
          <p:cNvGrpSpPr/>
          <p:nvPr/>
        </p:nvGrpSpPr>
        <p:grpSpPr>
          <a:xfrm>
            <a:off x="3779912" y="5301208"/>
            <a:ext cx="5184576" cy="333618"/>
            <a:chOff x="3779912" y="5301208"/>
            <a:chExt cx="5184576" cy="333618"/>
          </a:xfrm>
        </p:grpSpPr>
        <p:grpSp>
          <p:nvGrpSpPr>
            <p:cNvPr id="76" name="Group 75"/>
            <p:cNvGrpSpPr/>
            <p:nvPr/>
          </p:nvGrpSpPr>
          <p:grpSpPr>
            <a:xfrm>
              <a:off x="3779912" y="5301208"/>
              <a:ext cx="864096" cy="333618"/>
              <a:chOff x="3932312" y="5445224"/>
              <a:chExt cx="864096" cy="333618"/>
            </a:xfrm>
          </p:grpSpPr>
          <p:sp>
            <p:nvSpPr>
              <p:cNvPr id="73" name="Can 72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  <p:grpSp>
          <p:nvGrpSpPr>
            <p:cNvPr id="77" name="Group 76"/>
            <p:cNvGrpSpPr/>
            <p:nvPr/>
          </p:nvGrpSpPr>
          <p:grpSpPr>
            <a:xfrm>
              <a:off x="4860032" y="5301208"/>
              <a:ext cx="864096" cy="333618"/>
              <a:chOff x="3932312" y="5445224"/>
              <a:chExt cx="864096" cy="333618"/>
            </a:xfrm>
          </p:grpSpPr>
          <p:sp>
            <p:nvSpPr>
              <p:cNvPr id="78" name="Can 77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79" name="TextBox 78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  <p:grpSp>
          <p:nvGrpSpPr>
            <p:cNvPr id="80" name="Group 79"/>
            <p:cNvGrpSpPr/>
            <p:nvPr/>
          </p:nvGrpSpPr>
          <p:grpSpPr>
            <a:xfrm>
              <a:off x="5940152" y="5301208"/>
              <a:ext cx="864096" cy="333618"/>
              <a:chOff x="3932312" y="5445224"/>
              <a:chExt cx="864096" cy="333618"/>
            </a:xfrm>
          </p:grpSpPr>
          <p:sp>
            <p:nvSpPr>
              <p:cNvPr id="81" name="Can 80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82" name="TextBox 81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  <p:grpSp>
          <p:nvGrpSpPr>
            <p:cNvPr id="83" name="Group 82"/>
            <p:cNvGrpSpPr/>
            <p:nvPr/>
          </p:nvGrpSpPr>
          <p:grpSpPr>
            <a:xfrm>
              <a:off x="7020272" y="5301208"/>
              <a:ext cx="864096" cy="333618"/>
              <a:chOff x="3932312" y="5445224"/>
              <a:chExt cx="864096" cy="333618"/>
            </a:xfrm>
          </p:grpSpPr>
          <p:sp>
            <p:nvSpPr>
              <p:cNvPr id="84" name="Can 83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85" name="TextBox 84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  <p:grpSp>
          <p:nvGrpSpPr>
            <p:cNvPr id="86" name="Group 85"/>
            <p:cNvGrpSpPr/>
            <p:nvPr/>
          </p:nvGrpSpPr>
          <p:grpSpPr>
            <a:xfrm>
              <a:off x="8100392" y="5301208"/>
              <a:ext cx="864096" cy="333618"/>
              <a:chOff x="3932312" y="5445224"/>
              <a:chExt cx="864096" cy="333618"/>
            </a:xfrm>
          </p:grpSpPr>
          <p:sp>
            <p:nvSpPr>
              <p:cNvPr id="87" name="Can 86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88" name="TextBox 87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90" name="Group 89"/>
          <p:cNvGrpSpPr/>
          <p:nvPr/>
        </p:nvGrpSpPr>
        <p:grpSpPr>
          <a:xfrm>
            <a:off x="3779912" y="5157192"/>
            <a:ext cx="5184576" cy="333618"/>
            <a:chOff x="3779912" y="5301208"/>
            <a:chExt cx="5184576" cy="333618"/>
          </a:xfrm>
        </p:grpSpPr>
        <p:grpSp>
          <p:nvGrpSpPr>
            <p:cNvPr id="91" name="Group 90"/>
            <p:cNvGrpSpPr/>
            <p:nvPr/>
          </p:nvGrpSpPr>
          <p:grpSpPr>
            <a:xfrm>
              <a:off x="3779912" y="5301208"/>
              <a:ext cx="864096" cy="333618"/>
              <a:chOff x="3932312" y="5445224"/>
              <a:chExt cx="864096" cy="333618"/>
            </a:xfrm>
          </p:grpSpPr>
          <p:sp>
            <p:nvSpPr>
              <p:cNvPr id="104" name="Can 103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05" name="TextBox 104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  <p:grpSp>
          <p:nvGrpSpPr>
            <p:cNvPr id="92" name="Group 91"/>
            <p:cNvGrpSpPr/>
            <p:nvPr/>
          </p:nvGrpSpPr>
          <p:grpSpPr>
            <a:xfrm>
              <a:off x="4860032" y="5301208"/>
              <a:ext cx="864096" cy="333618"/>
              <a:chOff x="3932312" y="5445224"/>
              <a:chExt cx="864096" cy="333618"/>
            </a:xfrm>
          </p:grpSpPr>
          <p:sp>
            <p:nvSpPr>
              <p:cNvPr id="102" name="Can 101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03" name="TextBox 102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  <p:grpSp>
          <p:nvGrpSpPr>
            <p:cNvPr id="93" name="Group 92"/>
            <p:cNvGrpSpPr/>
            <p:nvPr/>
          </p:nvGrpSpPr>
          <p:grpSpPr>
            <a:xfrm>
              <a:off x="5940152" y="5301208"/>
              <a:ext cx="864096" cy="333618"/>
              <a:chOff x="3932312" y="5445224"/>
              <a:chExt cx="864096" cy="333618"/>
            </a:xfrm>
          </p:grpSpPr>
          <p:sp>
            <p:nvSpPr>
              <p:cNvPr id="100" name="Can 99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01" name="TextBox 100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  <p:grpSp>
          <p:nvGrpSpPr>
            <p:cNvPr id="94" name="Group 93"/>
            <p:cNvGrpSpPr/>
            <p:nvPr/>
          </p:nvGrpSpPr>
          <p:grpSpPr>
            <a:xfrm>
              <a:off x="7020272" y="5301208"/>
              <a:ext cx="864096" cy="333618"/>
              <a:chOff x="3932312" y="5445224"/>
              <a:chExt cx="864096" cy="333618"/>
            </a:xfrm>
          </p:grpSpPr>
          <p:sp>
            <p:nvSpPr>
              <p:cNvPr id="98" name="Can 97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99" name="TextBox 98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  <p:grpSp>
          <p:nvGrpSpPr>
            <p:cNvPr id="95" name="Group 94"/>
            <p:cNvGrpSpPr/>
            <p:nvPr/>
          </p:nvGrpSpPr>
          <p:grpSpPr>
            <a:xfrm>
              <a:off x="8100392" y="5301208"/>
              <a:ext cx="864096" cy="333618"/>
              <a:chOff x="3932312" y="5445224"/>
              <a:chExt cx="864096" cy="333618"/>
            </a:xfrm>
          </p:grpSpPr>
          <p:sp>
            <p:nvSpPr>
              <p:cNvPr id="96" name="Can 95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97" name="TextBox 96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06" name="Group 105"/>
          <p:cNvGrpSpPr/>
          <p:nvPr/>
        </p:nvGrpSpPr>
        <p:grpSpPr>
          <a:xfrm>
            <a:off x="3779912" y="5013176"/>
            <a:ext cx="5184576" cy="333618"/>
            <a:chOff x="3779912" y="5301208"/>
            <a:chExt cx="5184576" cy="333618"/>
          </a:xfrm>
        </p:grpSpPr>
        <p:grpSp>
          <p:nvGrpSpPr>
            <p:cNvPr id="107" name="Group 106"/>
            <p:cNvGrpSpPr/>
            <p:nvPr/>
          </p:nvGrpSpPr>
          <p:grpSpPr>
            <a:xfrm>
              <a:off x="3779912" y="5301208"/>
              <a:ext cx="864096" cy="333618"/>
              <a:chOff x="3932312" y="5445224"/>
              <a:chExt cx="864096" cy="333618"/>
            </a:xfrm>
          </p:grpSpPr>
          <p:sp>
            <p:nvSpPr>
              <p:cNvPr id="120" name="Can 119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  <p:grpSp>
          <p:nvGrpSpPr>
            <p:cNvPr id="108" name="Group 107"/>
            <p:cNvGrpSpPr/>
            <p:nvPr/>
          </p:nvGrpSpPr>
          <p:grpSpPr>
            <a:xfrm>
              <a:off x="4860032" y="5301208"/>
              <a:ext cx="864096" cy="333618"/>
              <a:chOff x="3932312" y="5445224"/>
              <a:chExt cx="864096" cy="333618"/>
            </a:xfrm>
          </p:grpSpPr>
          <p:sp>
            <p:nvSpPr>
              <p:cNvPr id="118" name="Can 117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19" name="TextBox 118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  <p:grpSp>
          <p:nvGrpSpPr>
            <p:cNvPr id="109" name="Group 108"/>
            <p:cNvGrpSpPr/>
            <p:nvPr/>
          </p:nvGrpSpPr>
          <p:grpSpPr>
            <a:xfrm>
              <a:off x="5940152" y="5301208"/>
              <a:ext cx="864096" cy="333618"/>
              <a:chOff x="3932312" y="5445224"/>
              <a:chExt cx="864096" cy="333618"/>
            </a:xfrm>
          </p:grpSpPr>
          <p:sp>
            <p:nvSpPr>
              <p:cNvPr id="116" name="Can 115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17" name="TextBox 116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  <p:grpSp>
          <p:nvGrpSpPr>
            <p:cNvPr id="110" name="Group 109"/>
            <p:cNvGrpSpPr/>
            <p:nvPr/>
          </p:nvGrpSpPr>
          <p:grpSpPr>
            <a:xfrm>
              <a:off x="7020272" y="5301208"/>
              <a:ext cx="864096" cy="333618"/>
              <a:chOff x="3932312" y="5445224"/>
              <a:chExt cx="864096" cy="333618"/>
            </a:xfrm>
          </p:grpSpPr>
          <p:sp>
            <p:nvSpPr>
              <p:cNvPr id="114" name="Can 113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  <p:grpSp>
          <p:nvGrpSpPr>
            <p:cNvPr id="111" name="Group 110"/>
            <p:cNvGrpSpPr/>
            <p:nvPr/>
          </p:nvGrpSpPr>
          <p:grpSpPr>
            <a:xfrm>
              <a:off x="8100392" y="5301208"/>
              <a:ext cx="864096" cy="333618"/>
              <a:chOff x="3932312" y="5445224"/>
              <a:chExt cx="864096" cy="333618"/>
            </a:xfrm>
          </p:grpSpPr>
          <p:sp>
            <p:nvSpPr>
              <p:cNvPr id="112" name="Can 111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13" name="TextBox 112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22" name="Group 121"/>
          <p:cNvGrpSpPr/>
          <p:nvPr/>
        </p:nvGrpSpPr>
        <p:grpSpPr>
          <a:xfrm>
            <a:off x="3779912" y="4869160"/>
            <a:ext cx="5184576" cy="333618"/>
            <a:chOff x="3779912" y="5301208"/>
            <a:chExt cx="5184576" cy="333618"/>
          </a:xfrm>
        </p:grpSpPr>
        <p:grpSp>
          <p:nvGrpSpPr>
            <p:cNvPr id="123" name="Group 122"/>
            <p:cNvGrpSpPr/>
            <p:nvPr/>
          </p:nvGrpSpPr>
          <p:grpSpPr>
            <a:xfrm>
              <a:off x="3779912" y="5301208"/>
              <a:ext cx="864096" cy="333618"/>
              <a:chOff x="3932312" y="5445224"/>
              <a:chExt cx="864096" cy="333618"/>
            </a:xfrm>
          </p:grpSpPr>
          <p:sp>
            <p:nvSpPr>
              <p:cNvPr id="136" name="Can 135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37" name="TextBox 136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  <p:grpSp>
          <p:nvGrpSpPr>
            <p:cNvPr id="124" name="Group 123"/>
            <p:cNvGrpSpPr/>
            <p:nvPr/>
          </p:nvGrpSpPr>
          <p:grpSpPr>
            <a:xfrm>
              <a:off x="4860032" y="5301208"/>
              <a:ext cx="864096" cy="333618"/>
              <a:chOff x="3932312" y="5445224"/>
              <a:chExt cx="864096" cy="333618"/>
            </a:xfrm>
          </p:grpSpPr>
          <p:sp>
            <p:nvSpPr>
              <p:cNvPr id="134" name="Can 133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35" name="TextBox 134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  <p:grpSp>
          <p:nvGrpSpPr>
            <p:cNvPr id="125" name="Group 124"/>
            <p:cNvGrpSpPr/>
            <p:nvPr/>
          </p:nvGrpSpPr>
          <p:grpSpPr>
            <a:xfrm>
              <a:off x="5940152" y="5301208"/>
              <a:ext cx="864096" cy="333618"/>
              <a:chOff x="3932312" y="5445224"/>
              <a:chExt cx="864096" cy="333618"/>
            </a:xfrm>
          </p:grpSpPr>
          <p:sp>
            <p:nvSpPr>
              <p:cNvPr id="132" name="Can 131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33" name="TextBox 132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  <p:grpSp>
          <p:nvGrpSpPr>
            <p:cNvPr id="126" name="Group 125"/>
            <p:cNvGrpSpPr/>
            <p:nvPr/>
          </p:nvGrpSpPr>
          <p:grpSpPr>
            <a:xfrm>
              <a:off x="7020272" y="5301208"/>
              <a:ext cx="864096" cy="333618"/>
              <a:chOff x="3932312" y="5445224"/>
              <a:chExt cx="864096" cy="333618"/>
            </a:xfrm>
          </p:grpSpPr>
          <p:sp>
            <p:nvSpPr>
              <p:cNvPr id="130" name="Can 129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31" name="TextBox 130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  <p:grpSp>
          <p:nvGrpSpPr>
            <p:cNvPr id="127" name="Group 126"/>
            <p:cNvGrpSpPr/>
            <p:nvPr/>
          </p:nvGrpSpPr>
          <p:grpSpPr>
            <a:xfrm>
              <a:off x="8100392" y="5301208"/>
              <a:ext cx="864096" cy="333618"/>
              <a:chOff x="3932312" y="5445224"/>
              <a:chExt cx="864096" cy="333618"/>
            </a:xfrm>
          </p:grpSpPr>
          <p:sp>
            <p:nvSpPr>
              <p:cNvPr id="128" name="Can 127"/>
              <p:cNvSpPr/>
              <p:nvPr/>
            </p:nvSpPr>
            <p:spPr bwMode="auto">
              <a:xfrm>
                <a:off x="3932312" y="5445224"/>
                <a:ext cx="864096" cy="296416"/>
              </a:xfrm>
              <a:prstGeom prst="can">
                <a:avLst>
                  <a:gd name="adj" fmla="val 50000"/>
                </a:avLst>
              </a:prstGeom>
              <a:solidFill>
                <a:schemeClr val="tx2"/>
              </a:solidFill>
              <a:ln w="9525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29" name="TextBox 128"/>
              <p:cNvSpPr txBox="1"/>
              <p:nvPr/>
            </p:nvSpPr>
            <p:spPr>
              <a:xfrm>
                <a:off x="4211960" y="5517232"/>
                <a:ext cx="360040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100" b="0">
                    <a:solidFill>
                      <a:srgbClr val="800000"/>
                    </a:solidFill>
                  </a:rPr>
                  <a:t>1</a:t>
                </a:r>
              </a:p>
            </p:txBody>
          </p:sp>
        </p:grpSp>
      </p:grpSp>
      <p:grpSp>
        <p:nvGrpSpPr>
          <p:cNvPr id="139" name="Group 138"/>
          <p:cNvGrpSpPr/>
          <p:nvPr/>
        </p:nvGrpSpPr>
        <p:grpSpPr>
          <a:xfrm>
            <a:off x="4499992" y="2780928"/>
            <a:ext cx="3024336" cy="575156"/>
            <a:chOff x="4499992" y="2996952"/>
            <a:chExt cx="3024336" cy="575156"/>
          </a:xfrm>
        </p:grpSpPr>
        <p:grpSp>
          <p:nvGrpSpPr>
            <p:cNvPr id="140" name="Group 139"/>
            <p:cNvGrpSpPr/>
            <p:nvPr/>
          </p:nvGrpSpPr>
          <p:grpSpPr>
            <a:xfrm>
              <a:off x="4499992" y="3068958"/>
              <a:ext cx="1152128" cy="440155"/>
              <a:chOff x="4499992" y="4149988"/>
              <a:chExt cx="1152128" cy="503148"/>
            </a:xfrm>
          </p:grpSpPr>
          <p:sp>
            <p:nvSpPr>
              <p:cNvPr id="144" name="Can 143"/>
              <p:cNvSpPr/>
              <p:nvPr/>
            </p:nvSpPr>
            <p:spPr bwMode="auto">
              <a:xfrm>
                <a:off x="4499992" y="4149988"/>
                <a:ext cx="1152128" cy="503148"/>
              </a:xfrm>
              <a:prstGeom prst="can">
                <a:avLst>
                  <a:gd name="adj" fmla="val 50000"/>
                </a:avLst>
              </a:prstGeom>
              <a:solidFill>
                <a:srgbClr val="FFFF00"/>
              </a:solidFill>
              <a:ln w="9525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45" name="TextBox 144"/>
              <p:cNvSpPr txBox="1"/>
              <p:nvPr/>
            </p:nvSpPr>
            <p:spPr>
              <a:xfrm>
                <a:off x="4904052" y="4274540"/>
                <a:ext cx="316020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b="0">
                    <a:solidFill>
                      <a:srgbClr val="800000"/>
                    </a:solidFill>
                  </a:rPr>
                  <a:t>2</a:t>
                </a:r>
              </a:p>
            </p:txBody>
          </p:sp>
        </p:grpSp>
        <p:grpSp>
          <p:nvGrpSpPr>
            <p:cNvPr id="141" name="Group 140"/>
            <p:cNvGrpSpPr/>
            <p:nvPr/>
          </p:nvGrpSpPr>
          <p:grpSpPr>
            <a:xfrm>
              <a:off x="6372200" y="2996952"/>
              <a:ext cx="1152128" cy="575156"/>
              <a:chOff x="4499992" y="4149988"/>
              <a:chExt cx="1152128" cy="575156"/>
            </a:xfrm>
          </p:grpSpPr>
          <p:sp>
            <p:nvSpPr>
              <p:cNvPr id="142" name="Can 141"/>
              <p:cNvSpPr/>
              <p:nvPr/>
            </p:nvSpPr>
            <p:spPr bwMode="auto">
              <a:xfrm>
                <a:off x="4499992" y="4149988"/>
                <a:ext cx="1152128" cy="503148"/>
              </a:xfrm>
              <a:prstGeom prst="can">
                <a:avLst>
                  <a:gd name="adj" fmla="val 50000"/>
                </a:avLst>
              </a:prstGeom>
              <a:solidFill>
                <a:srgbClr val="FFFF00"/>
              </a:solidFill>
              <a:ln w="9525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43" name="TextBox 142"/>
              <p:cNvSpPr txBox="1"/>
              <p:nvPr/>
            </p:nvSpPr>
            <p:spPr>
              <a:xfrm>
                <a:off x="4904052" y="4355812"/>
                <a:ext cx="316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b="0">
                    <a:solidFill>
                      <a:srgbClr val="800000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46" name="Group 145"/>
          <p:cNvGrpSpPr/>
          <p:nvPr/>
        </p:nvGrpSpPr>
        <p:grpSpPr>
          <a:xfrm>
            <a:off x="4499992" y="2564904"/>
            <a:ext cx="3024336" cy="575156"/>
            <a:chOff x="4499992" y="2996952"/>
            <a:chExt cx="3024336" cy="575156"/>
          </a:xfrm>
        </p:grpSpPr>
        <p:grpSp>
          <p:nvGrpSpPr>
            <p:cNvPr id="147" name="Group 146"/>
            <p:cNvGrpSpPr/>
            <p:nvPr/>
          </p:nvGrpSpPr>
          <p:grpSpPr>
            <a:xfrm>
              <a:off x="4499992" y="3068958"/>
              <a:ext cx="1152128" cy="440155"/>
              <a:chOff x="4499992" y="4149988"/>
              <a:chExt cx="1152128" cy="503148"/>
            </a:xfrm>
          </p:grpSpPr>
          <p:sp>
            <p:nvSpPr>
              <p:cNvPr id="151" name="Can 150"/>
              <p:cNvSpPr/>
              <p:nvPr/>
            </p:nvSpPr>
            <p:spPr bwMode="auto">
              <a:xfrm>
                <a:off x="4499992" y="4149988"/>
                <a:ext cx="1152128" cy="503148"/>
              </a:xfrm>
              <a:prstGeom prst="can">
                <a:avLst>
                  <a:gd name="adj" fmla="val 50000"/>
                </a:avLst>
              </a:prstGeom>
              <a:solidFill>
                <a:srgbClr val="FFFF00"/>
              </a:solidFill>
              <a:ln w="9525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52" name="TextBox 151"/>
              <p:cNvSpPr txBox="1"/>
              <p:nvPr/>
            </p:nvSpPr>
            <p:spPr>
              <a:xfrm>
                <a:off x="4904052" y="4274540"/>
                <a:ext cx="316020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b="0">
                    <a:solidFill>
                      <a:srgbClr val="800000"/>
                    </a:solidFill>
                  </a:rPr>
                  <a:t>2</a:t>
                </a:r>
              </a:p>
            </p:txBody>
          </p:sp>
        </p:grpSp>
        <p:grpSp>
          <p:nvGrpSpPr>
            <p:cNvPr id="148" name="Group 147"/>
            <p:cNvGrpSpPr/>
            <p:nvPr/>
          </p:nvGrpSpPr>
          <p:grpSpPr>
            <a:xfrm>
              <a:off x="6372200" y="2996952"/>
              <a:ext cx="1152128" cy="575156"/>
              <a:chOff x="4499992" y="4149988"/>
              <a:chExt cx="1152128" cy="575156"/>
            </a:xfrm>
          </p:grpSpPr>
          <p:sp>
            <p:nvSpPr>
              <p:cNvPr id="149" name="Can 148"/>
              <p:cNvSpPr/>
              <p:nvPr/>
            </p:nvSpPr>
            <p:spPr bwMode="auto">
              <a:xfrm>
                <a:off x="4499992" y="4149988"/>
                <a:ext cx="1152128" cy="503148"/>
              </a:xfrm>
              <a:prstGeom prst="can">
                <a:avLst>
                  <a:gd name="adj" fmla="val 50000"/>
                </a:avLst>
              </a:prstGeom>
              <a:solidFill>
                <a:srgbClr val="FFFF00"/>
              </a:solidFill>
              <a:ln w="9525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50" name="TextBox 149"/>
              <p:cNvSpPr txBox="1"/>
              <p:nvPr/>
            </p:nvSpPr>
            <p:spPr>
              <a:xfrm>
                <a:off x="4904052" y="4355812"/>
                <a:ext cx="316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b="0">
                    <a:solidFill>
                      <a:srgbClr val="800000"/>
                    </a:solidFill>
                  </a:rPr>
                  <a:t>3</a:t>
                </a:r>
              </a:p>
            </p:txBody>
          </p:sp>
        </p:grpSp>
      </p:grpSp>
      <p:grpSp>
        <p:nvGrpSpPr>
          <p:cNvPr id="153" name="Group 152"/>
          <p:cNvGrpSpPr/>
          <p:nvPr/>
        </p:nvGrpSpPr>
        <p:grpSpPr>
          <a:xfrm>
            <a:off x="4499992" y="2348880"/>
            <a:ext cx="3024336" cy="575156"/>
            <a:chOff x="4499992" y="2996952"/>
            <a:chExt cx="3024336" cy="575156"/>
          </a:xfrm>
        </p:grpSpPr>
        <p:grpSp>
          <p:nvGrpSpPr>
            <p:cNvPr id="154" name="Group 153"/>
            <p:cNvGrpSpPr/>
            <p:nvPr/>
          </p:nvGrpSpPr>
          <p:grpSpPr>
            <a:xfrm>
              <a:off x="4499992" y="3068958"/>
              <a:ext cx="1152128" cy="440155"/>
              <a:chOff x="4499992" y="4149988"/>
              <a:chExt cx="1152128" cy="503148"/>
            </a:xfrm>
          </p:grpSpPr>
          <p:sp>
            <p:nvSpPr>
              <p:cNvPr id="158" name="Can 157"/>
              <p:cNvSpPr/>
              <p:nvPr/>
            </p:nvSpPr>
            <p:spPr bwMode="auto">
              <a:xfrm>
                <a:off x="4499992" y="4149988"/>
                <a:ext cx="1152128" cy="503148"/>
              </a:xfrm>
              <a:prstGeom prst="can">
                <a:avLst>
                  <a:gd name="adj" fmla="val 50000"/>
                </a:avLst>
              </a:prstGeom>
              <a:solidFill>
                <a:srgbClr val="FFFF00"/>
              </a:solidFill>
              <a:ln w="9525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59" name="TextBox 158"/>
              <p:cNvSpPr txBox="1"/>
              <p:nvPr/>
            </p:nvSpPr>
            <p:spPr>
              <a:xfrm>
                <a:off x="4904052" y="4274540"/>
                <a:ext cx="316020" cy="369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b="0">
                    <a:solidFill>
                      <a:srgbClr val="800000"/>
                    </a:solidFill>
                  </a:rPr>
                  <a:t>2</a:t>
                </a:r>
              </a:p>
            </p:txBody>
          </p:sp>
        </p:grpSp>
        <p:grpSp>
          <p:nvGrpSpPr>
            <p:cNvPr id="155" name="Group 154"/>
            <p:cNvGrpSpPr/>
            <p:nvPr/>
          </p:nvGrpSpPr>
          <p:grpSpPr>
            <a:xfrm>
              <a:off x="6372200" y="2996952"/>
              <a:ext cx="1152128" cy="575156"/>
              <a:chOff x="4499992" y="4149988"/>
              <a:chExt cx="1152128" cy="575156"/>
            </a:xfrm>
          </p:grpSpPr>
          <p:sp>
            <p:nvSpPr>
              <p:cNvPr id="156" name="Can 155"/>
              <p:cNvSpPr/>
              <p:nvPr/>
            </p:nvSpPr>
            <p:spPr bwMode="auto">
              <a:xfrm>
                <a:off x="4499992" y="4149988"/>
                <a:ext cx="1152128" cy="503148"/>
              </a:xfrm>
              <a:prstGeom prst="can">
                <a:avLst>
                  <a:gd name="adj" fmla="val 50000"/>
                </a:avLst>
              </a:prstGeom>
              <a:solidFill>
                <a:srgbClr val="FFFF00"/>
              </a:solidFill>
              <a:ln w="9525" cap="flat" cmpd="sng" algn="ctr">
                <a:solidFill>
                  <a:srgbClr val="800000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0" marR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endParaRPr kumimoji="0" lang="en-GB" sz="28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Chalkboard" pitchFamily="-111" charset="0"/>
                </a:endParaRPr>
              </a:p>
            </p:txBody>
          </p:sp>
          <p:sp>
            <p:nvSpPr>
              <p:cNvPr id="157" name="TextBox 156"/>
              <p:cNvSpPr txBox="1"/>
              <p:nvPr/>
            </p:nvSpPr>
            <p:spPr>
              <a:xfrm>
                <a:off x="4904052" y="4355812"/>
                <a:ext cx="3160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800" b="0">
                    <a:solidFill>
                      <a:srgbClr val="800000"/>
                    </a:solidFill>
                  </a:rPr>
                  <a:t>3</a:t>
                </a:r>
              </a:p>
            </p:txBody>
          </p:sp>
        </p:grpSp>
      </p:grpSp>
      <p:sp>
        <p:nvSpPr>
          <p:cNvPr id="160" name="TextBox 159"/>
          <p:cNvSpPr txBox="1"/>
          <p:nvPr/>
        </p:nvSpPr>
        <p:spPr>
          <a:xfrm>
            <a:off x="4788024" y="2132856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800000"/>
                </a:solidFill>
              </a:rPr>
              <a:t>…</a:t>
            </a:r>
          </a:p>
        </p:txBody>
      </p:sp>
      <p:sp>
        <p:nvSpPr>
          <p:cNvPr id="161" name="TextBox 160"/>
          <p:cNvSpPr txBox="1"/>
          <p:nvPr/>
        </p:nvSpPr>
        <p:spPr>
          <a:xfrm>
            <a:off x="6732240" y="2113692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800000"/>
                </a:solidFill>
              </a:rPr>
              <a:t>…</a:t>
            </a:r>
          </a:p>
        </p:txBody>
      </p:sp>
      <p:sp>
        <p:nvSpPr>
          <p:cNvPr id="162" name="TextBox 161"/>
          <p:cNvSpPr txBox="1"/>
          <p:nvPr/>
        </p:nvSpPr>
        <p:spPr>
          <a:xfrm>
            <a:off x="3923928" y="456196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800000"/>
                </a:solidFill>
              </a:rPr>
              <a:t>…</a:t>
            </a:r>
          </a:p>
        </p:txBody>
      </p:sp>
      <p:sp>
        <p:nvSpPr>
          <p:cNvPr id="163" name="TextBox 162"/>
          <p:cNvSpPr txBox="1"/>
          <p:nvPr/>
        </p:nvSpPr>
        <p:spPr>
          <a:xfrm>
            <a:off x="5076056" y="456196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800000"/>
                </a:solidFill>
              </a:rPr>
              <a:t>…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6156176" y="456196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800000"/>
                </a:solidFill>
              </a:rPr>
              <a:t>…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7308304" y="456196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800000"/>
                </a:solidFill>
              </a:rPr>
              <a:t>…</a:t>
            </a:r>
          </a:p>
        </p:txBody>
      </p:sp>
      <p:sp>
        <p:nvSpPr>
          <p:cNvPr id="166" name="TextBox 165"/>
          <p:cNvSpPr txBox="1"/>
          <p:nvPr/>
        </p:nvSpPr>
        <p:spPr>
          <a:xfrm>
            <a:off x="8244408" y="4561964"/>
            <a:ext cx="5760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0">
                <a:solidFill>
                  <a:srgbClr val="800000"/>
                </a:solidFill>
              </a:rPr>
              <a:t>…</a:t>
            </a:r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2051720" y="5805264"/>
            <a:ext cx="5544616" cy="936104"/>
          </a:xfrm>
          <a:prstGeom prst="snip1Rect">
            <a:avLst/>
          </a:prstGeom>
          <a:solidFill>
            <a:schemeClr val="tx1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What is the same, and what different</a:t>
            </a:r>
            <a:br>
              <a:rPr kumimoji="0" lang="en-GB" sz="2400" b="0" i="0" u="none" strike="noStrike" cap="none" normalizeH="0" baseline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</a:b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about</a:t>
            </a:r>
            <a:r>
              <a:rPr kumimoji="0" lang="en-GB" sz="2400" b="0" i="0" u="none" strike="noStrike" cap="none" normalizeH="0">
                <a:ln>
                  <a:noFill/>
                </a:ln>
                <a:solidFill>
                  <a:srgbClr val="800000"/>
                </a:solidFill>
                <a:effectLst/>
                <a:latin typeface="Chalkboard" pitchFamily="-111" charset="0"/>
              </a:rPr>
              <a:t> these three approaches?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rgbClr val="800000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7408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0" grpId="0" animBg="1"/>
      <p:bldP spid="11" grpId="0"/>
      <p:bldP spid="12" grpId="0" animBg="1"/>
      <p:bldP spid="13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160" grpId="0"/>
      <p:bldP spid="161" grpId="0"/>
      <p:bldP spid="162" grpId="0"/>
      <p:bldP spid="163" grpId="0"/>
      <p:bldP spid="164" grpId="0"/>
      <p:bldP spid="165" grpId="0"/>
      <p:bldP spid="166" grpId="0"/>
      <p:bldP spid="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5688632"/>
          </a:xfrm>
        </p:spPr>
        <p:txBody>
          <a:bodyPr/>
          <a:lstStyle/>
          <a:p>
            <a:r>
              <a:rPr lang="en-GB"/>
              <a:t>Innovation is most effective when it refreshes old insights that have been overlayed</a:t>
            </a:r>
          </a:p>
          <a:p>
            <a:pPr lvl="1"/>
            <a:r>
              <a:rPr lang="en-GB"/>
              <a:t>Variation (Confucian heritage; Herodotus; Ference Marton)</a:t>
            </a:r>
          </a:p>
          <a:p>
            <a:pPr lvl="1"/>
            <a:r>
              <a:rPr lang="en-GB"/>
              <a:t>Genetic Epistemology</a:t>
            </a:r>
          </a:p>
          <a:p>
            <a:pPr lvl="1"/>
            <a:r>
              <a:rPr lang="en-GB"/>
              <a:t>Neo-Pythagorean Qualities of Number (J G Bennett) (6 modes)</a:t>
            </a:r>
          </a:p>
          <a:p>
            <a:pPr lvl="1"/>
            <a:r>
              <a:rPr lang="en-GB"/>
              <a:t>The Role of Attention (William James &amp; Caleb Gattegno)</a:t>
            </a:r>
          </a:p>
          <a:p>
            <a:pPr lvl="1"/>
            <a:r>
              <a:rPr lang="en-GB"/>
              <a:t>Teaching by Listening-to not Listening-for (Brent Davis)</a:t>
            </a:r>
          </a:p>
          <a:p>
            <a:r>
              <a:rPr lang="en-GB"/>
              <a:t>the role of variation in what is available to be learned;</a:t>
            </a:r>
          </a:p>
          <a:p>
            <a:r>
              <a:rPr lang="en-GB"/>
              <a:t>modes of interaction between subject matter, learner and teacher according to initiative and responsiveness;</a:t>
            </a:r>
          </a:p>
          <a:p>
            <a:r>
              <a:rPr lang="en-GB"/>
              <a:t>the locus and focus of attention of both learners and teachers and associated pedagogic choices.</a:t>
            </a:r>
          </a:p>
          <a:p>
            <a:r>
              <a:rPr lang="en-GB"/>
              <a:t>The role of tasks in mediating between student and mathematics, and between teacher and student</a:t>
            </a:r>
          </a:p>
          <a:p>
            <a:r>
              <a:rPr lang="en-GB"/>
              <a:t>The nature of mathematical activity</a:t>
            </a:r>
          </a:p>
        </p:txBody>
      </p:sp>
    </p:spTree>
    <p:extLst>
      <p:ext uri="{BB962C8B-B14F-4D97-AF65-F5344CB8AC3E}">
        <p14:creationId xmlns:p14="http://schemas.microsoft.com/office/powerpoint/2010/main" val="30734588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Ratio Division &amp; Variation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34238" y="836712"/>
            <a:ext cx="9144000" cy="3505529"/>
          </a:xfrm>
          <a:prstGeom prst="rect">
            <a:avLst/>
          </a:prstGeom>
        </p:spPr>
      </p:pic>
      <p:sp>
        <p:nvSpPr>
          <p:cNvPr id="3" name="Rounded Rectangle 2"/>
          <p:cNvSpPr/>
          <p:nvPr/>
        </p:nvSpPr>
        <p:spPr bwMode="auto">
          <a:xfrm>
            <a:off x="827584" y="4653136"/>
            <a:ext cx="4464496" cy="792088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What</a:t>
            </a:r>
            <a:r>
              <a:rPr kumimoji="0" lang="en-GB" sz="2000" b="0" i="0" u="none" strike="noStrike" cap="none" normalizeH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 is it possible to learn </a:t>
            </a:r>
            <a:br>
              <a:rPr kumimoji="0" lang="en-GB" sz="2000" b="0" i="0" u="none" strike="noStrike" cap="none" normalizeH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</a:br>
            <a:r>
              <a:rPr kumimoji="0" lang="en-GB" sz="2000" b="0" i="0" u="none" strike="noStrike" cap="none" normalizeH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from a set of exercises like this?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5508104" y="4365104"/>
            <a:ext cx="3024336" cy="864096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Consider the sums of the ratio parts</a:t>
            </a:r>
          </a:p>
        </p:txBody>
      </p:sp>
      <p:sp>
        <p:nvSpPr>
          <p:cNvPr id="6" name="Rounded Rectangle 5"/>
          <p:cNvSpPr/>
          <p:nvPr/>
        </p:nvSpPr>
        <p:spPr bwMode="auto">
          <a:xfrm>
            <a:off x="5724128" y="5157192"/>
            <a:ext cx="3096344" cy="864096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Consider the use of full stops /decimal</a:t>
            </a:r>
            <a:r>
              <a:rPr kumimoji="0" lang="en-GB" sz="2000" b="0" i="0" u="none" strike="noStrike" cap="none" normalizeH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 points</a:t>
            </a: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 </a:t>
            </a:r>
          </a:p>
        </p:txBody>
      </p:sp>
      <p:sp>
        <p:nvSpPr>
          <p:cNvPr id="7" name="Rounded Rectangle 6"/>
          <p:cNvSpPr/>
          <p:nvPr/>
        </p:nvSpPr>
        <p:spPr bwMode="auto">
          <a:xfrm>
            <a:off x="5940152" y="5949280"/>
            <a:ext cx="3096344" cy="864096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FFFF00"/>
                </a:solidFill>
                <a:effectLst/>
                <a:latin typeface="Chalkboard" pitchFamily="-111" charset="0"/>
              </a:rPr>
              <a:t>When is the amswer not a whole number?</a:t>
            </a:r>
          </a:p>
        </p:txBody>
      </p:sp>
    </p:spTree>
    <p:extLst>
      <p:ext uri="{BB962C8B-B14F-4D97-AF65-F5344CB8AC3E}">
        <p14:creationId xmlns:p14="http://schemas.microsoft.com/office/powerpoint/2010/main" val="25135196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What is being varied?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87" y="836712"/>
            <a:ext cx="8961290" cy="1800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21614"/>
            <a:ext cx="8992834" cy="1296144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 bwMode="auto">
          <a:xfrm>
            <a:off x="8532440" y="2996952"/>
            <a:ext cx="504056" cy="6480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1127" y="3412604"/>
            <a:ext cx="1485900" cy="9525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 bwMode="auto">
          <a:xfrm>
            <a:off x="1259632" y="4797152"/>
            <a:ext cx="6048672" cy="648072"/>
          </a:xfrm>
          <a:prstGeom prst="roundRect">
            <a:avLst/>
          </a:prstGeom>
          <a:solidFill>
            <a:srgbClr val="CCFFCC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halkboard" pitchFamily="-111" charset="0"/>
              </a:rPr>
              <a:t>What can be done with these exercises?</a:t>
            </a:r>
          </a:p>
        </p:txBody>
      </p:sp>
      <p:sp>
        <p:nvSpPr>
          <p:cNvPr id="9" name="Rounded Rectangle 8"/>
          <p:cNvSpPr/>
          <p:nvPr/>
        </p:nvSpPr>
        <p:spPr bwMode="auto">
          <a:xfrm>
            <a:off x="4211960" y="3789040"/>
            <a:ext cx="2880320" cy="648072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halkboard" pitchFamily="-111" charset="0"/>
              </a:rPr>
              <a:t>Is this a triangle?</a:t>
            </a:r>
          </a:p>
        </p:txBody>
      </p:sp>
    </p:spTree>
    <p:extLst>
      <p:ext uri="{BB962C8B-B14F-4D97-AF65-F5344CB8AC3E}">
        <p14:creationId xmlns:p14="http://schemas.microsoft.com/office/powerpoint/2010/main" val="958849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Exploring Ratio Division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number 15 has been divided in some ratio and the parts are both integers. In how many different ways can this be done? Generalise!</a:t>
            </a:r>
          </a:p>
          <a:p>
            <a:r>
              <a:rPr lang="en-GB"/>
              <a:t>If some number has been divided in the ratio 3 : 2, and one of the parts is 12, what could the other part be? Generalise!</a:t>
            </a:r>
          </a:p>
          <a:p>
            <a:r>
              <a:rPr lang="en-GB"/>
              <a:t>If some number has been divided in the ratio 5 : 2, and the difference in the parts is 6, what could the original number have been? Generalise!</a:t>
            </a:r>
          </a:p>
        </p:txBody>
      </p:sp>
    </p:spTree>
    <p:extLst>
      <p:ext uri="{BB962C8B-B14F-4D97-AF65-F5344CB8AC3E}">
        <p14:creationId xmlns:p14="http://schemas.microsoft.com/office/powerpoint/2010/main" val="983816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Initial Playfulness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339752" y="1124744"/>
            <a:ext cx="360040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5148064" y="1124744"/>
            <a:ext cx="360040" cy="36004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23528" y="2060848"/>
            <a:ext cx="8424936" cy="33843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pPr lvl="1"/>
            <a:r>
              <a:rPr lang="en-GB" b="0"/>
              <a:t>What kinds of numbers could be hidden?</a:t>
            </a:r>
          </a:p>
          <a:p>
            <a:pPr lvl="1"/>
            <a:r>
              <a:rPr lang="en-GB" b="0"/>
              <a:t>What relationships must there be between the number baked and the number sold?</a:t>
            </a:r>
          </a:p>
          <a:p>
            <a:pPr lvl="1"/>
            <a:r>
              <a:rPr lang="en-GB" b="0"/>
              <a:t>How might the number sold be described?</a:t>
            </a:r>
          </a:p>
          <a:p>
            <a:pPr lvl="1"/>
            <a:r>
              <a:rPr lang="en-GB" b="0"/>
              <a:t>What numbers would be possible if 10 was the answer?</a:t>
            </a:r>
          </a:p>
          <a:p>
            <a:pPr lvl="1"/>
            <a:r>
              <a:rPr lang="en-GB" b="0"/>
              <a:t>If you knew that 8 were sold and 12 left over, what must the first number be?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95536" y="1052736"/>
            <a:ext cx="8424936" cy="8640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Luis baked     muffins. He sold      of them. How many muffins were left?</a:t>
            </a:r>
          </a:p>
        </p:txBody>
      </p:sp>
    </p:spTree>
    <p:extLst>
      <p:ext uri="{BB962C8B-B14F-4D97-AF65-F5344CB8AC3E}">
        <p14:creationId xmlns:p14="http://schemas.microsoft.com/office/powerpoint/2010/main" val="3286876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build="p" bldLvl="2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Problem Solving via Covering-Up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2016224"/>
          </a:xfrm>
        </p:spPr>
        <p:txBody>
          <a:bodyPr/>
          <a:lstStyle/>
          <a:p>
            <a:r>
              <a:rPr lang="en-GB"/>
              <a:t>If Anne gives John 5 of her marbles, and then John gives Martina 2 of his marbles, Anne will have one more marble than Martina and the same number as John. How many more marbles has Martina than John at the start?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323528" y="3140968"/>
            <a:ext cx="8424936" cy="1584176"/>
            <a:chOff x="323528" y="3140968"/>
            <a:chExt cx="8424936" cy="1584176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 bwMode="auto">
            <a:xfrm>
              <a:off x="323528" y="3140968"/>
              <a:ext cx="8424936" cy="1584176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vert="horz" wrap="square" lIns="90487" tIns="44450" rIns="90487" bIns="44450" numCol="1" anchor="t" anchorCtr="0" compatLnSpc="1">
              <a:prstTxWarp prst="textNoShape">
                <a:avLst/>
              </a:prstTxWarp>
            </a:bodyPr>
            <a:lstStyle>
              <a:lvl1pPr marL="342900" indent="-342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bg1"/>
                </a:buClr>
                <a:buSzPct val="75000"/>
                <a:buFont typeface="Wingdings" charset="2"/>
                <a:buChar char="v"/>
                <a:defRPr sz="2400">
                  <a:solidFill>
                    <a:schemeClr val="accent3">
                      <a:lumMod val="50000"/>
                    </a:schemeClr>
                  </a:solidFill>
                  <a:effectLst/>
                  <a:latin typeface="+mn-lt"/>
                  <a:ea typeface="ＭＳ Ｐゴシック" pitchFamily="-65" charset="-128"/>
                  <a:cs typeface="ＭＳ Ｐゴシック" pitchFamily="-65" charset="-128"/>
                </a:defRPr>
              </a:lvl1pPr>
              <a:lvl2pPr marL="742950" indent="-2857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5">
                    <a:lumMod val="50000"/>
                  </a:schemeClr>
                </a:buClr>
                <a:buSzPct val="100000"/>
                <a:buFontTx/>
                <a:buChar char="–"/>
                <a:defRPr sz="2000">
                  <a:solidFill>
                    <a:schemeClr val="bg2">
                      <a:lumMod val="10000"/>
                    </a:schemeClr>
                  </a:solidFill>
                  <a:effectLst/>
                  <a:latin typeface="+mn-lt"/>
                  <a:ea typeface="ＭＳ Ｐゴシック" pitchFamily="-111" charset="-128"/>
                </a:defRPr>
              </a:lvl2pPr>
              <a:lvl3pPr marL="1143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008000"/>
                </a:buClr>
                <a:buSzPct val="100000"/>
                <a:buFont typeface="Wingdings" charset="2"/>
                <a:buChar char="Ø"/>
                <a:defRPr sz="2000">
                  <a:solidFill>
                    <a:schemeClr val="bg1">
                      <a:lumMod val="75000"/>
                    </a:schemeClr>
                  </a:solidFill>
                  <a:latin typeface="+mj-lt"/>
                  <a:ea typeface="ＭＳ Ｐゴシック" pitchFamily="-111" charset="-128"/>
                </a:defRPr>
              </a:lvl3pPr>
              <a:lvl4pPr marL="1600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Pct val="65000"/>
                <a:buFont typeface="Monotype Sorts" charset="0"/>
                <a:buChar char=""/>
                <a:defRPr sz="2000">
                  <a:solidFill>
                    <a:schemeClr val="tx1"/>
                  </a:solidFill>
                  <a:latin typeface="Times" pitchFamily="-111" charset="0"/>
                  <a:ea typeface="ＭＳ Ｐゴシック" pitchFamily="-111" charset="-128"/>
                </a:defRPr>
              </a:lvl4pPr>
              <a:lvl5pPr marL="20574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itchFamily="-111" charset="0"/>
                  <a:ea typeface="ＭＳ Ｐゴシック" pitchFamily="-111" charset="-128"/>
                </a:defRPr>
              </a:lvl5pPr>
              <a:lvl6pPr marL="25146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itchFamily="-111" charset="0"/>
                  <a:ea typeface="ＭＳ Ｐゴシック" pitchFamily="-111" charset="-128"/>
                </a:defRPr>
              </a:lvl6pPr>
              <a:lvl7pPr marL="29718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itchFamily="-111" charset="0"/>
                  <a:ea typeface="ＭＳ Ｐゴシック" pitchFamily="-111" charset="-128"/>
                </a:defRPr>
              </a:lvl7pPr>
              <a:lvl8pPr marL="34290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itchFamily="-111" charset="0"/>
                  <a:ea typeface="ＭＳ Ｐゴシック" pitchFamily="-111" charset="-128"/>
                </a:defRPr>
              </a:lvl8pPr>
              <a:lvl9pPr marL="3886200" indent="-2286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tx1"/>
                </a:buClr>
                <a:buSzPct val="100000"/>
                <a:buChar char="–"/>
                <a:defRPr sz="2000">
                  <a:solidFill>
                    <a:schemeClr val="tx1"/>
                  </a:solidFill>
                  <a:latin typeface="Times" pitchFamily="-111" charset="0"/>
                  <a:ea typeface="ＭＳ Ｐゴシック" pitchFamily="-111" charset="-128"/>
                </a:defRPr>
              </a:lvl9pPr>
            </a:lstStyle>
            <a:p>
              <a:r>
                <a:rPr lang="en-GB" b="0"/>
                <a:t>If Anne gives John 5 of her marbles, and then John gives Martina 2 of his marbles, Anne will have one more marbles than Martina and one less than John. How many more marbles has Martina than John at the start?</a:t>
              </a:r>
            </a:p>
          </p:txBody>
        </p:sp>
        <p:sp>
          <p:nvSpPr>
            <p:cNvPr id="5" name="Rounded Rectangle 4"/>
            <p:cNvSpPr/>
            <p:nvPr/>
          </p:nvSpPr>
          <p:spPr bwMode="auto">
            <a:xfrm>
              <a:off x="3419872" y="3272983"/>
              <a:ext cx="288032" cy="264029"/>
            </a:xfrm>
            <a:prstGeom prst="roundRect">
              <a:avLst/>
            </a:prstGeom>
            <a:solidFill>
              <a:srgbClr val="FFF4CB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 bwMode="auto">
            <a:xfrm>
              <a:off x="2699792" y="3575628"/>
              <a:ext cx="288032" cy="264029"/>
            </a:xfrm>
            <a:prstGeom prst="roundRect">
              <a:avLst/>
            </a:prstGeom>
            <a:solidFill>
              <a:srgbClr val="FFF4CB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4427984" y="3911872"/>
              <a:ext cx="576064" cy="330037"/>
            </a:xfrm>
            <a:prstGeom prst="roundRect">
              <a:avLst/>
            </a:prstGeom>
            <a:solidFill>
              <a:srgbClr val="FFF4CB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GB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halkboard" pitchFamily="-111" charset="0"/>
              </a:endParaRPr>
            </a:p>
          </p:txBody>
        </p:sp>
      </p:grp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23528" y="5013176"/>
            <a:ext cx="8424936" cy="93610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If Anne, John and Martina give each other some marbles of their marbles. </a:t>
            </a:r>
            <a:r>
              <a:rPr lang="is-IS" b="0"/>
              <a:t>…</a:t>
            </a:r>
            <a:endParaRPr lang="en-GB" b="0"/>
          </a:p>
        </p:txBody>
      </p:sp>
      <p:sp>
        <p:nvSpPr>
          <p:cNvPr id="7" name="Rounded Rectangle 6"/>
          <p:cNvSpPr/>
          <p:nvPr/>
        </p:nvSpPr>
        <p:spPr bwMode="auto">
          <a:xfrm>
            <a:off x="7308304" y="3669027"/>
            <a:ext cx="504056" cy="264029"/>
          </a:xfrm>
          <a:prstGeom prst="roundRect">
            <a:avLst/>
          </a:prstGeom>
          <a:solidFill>
            <a:srgbClr val="FFF4CB"/>
          </a:solidFill>
          <a:ln w="2857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8715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66700"/>
            <a:ext cx="7772400" cy="641350"/>
          </a:xfrm>
        </p:spPr>
        <p:txBody>
          <a:bodyPr anchor="t"/>
          <a:lstStyle/>
          <a:p>
            <a:pPr>
              <a:defRPr/>
            </a:pPr>
            <a:r>
              <a:rPr lang="en-GB" sz="2800" b="0" smtClean="0">
                <a:solidFill>
                  <a:srgbClr val="000000"/>
                </a:solidFill>
                <a:cs typeface="+mj-cs"/>
              </a:rPr>
              <a:t>Multi-Level Initiating of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196975"/>
            <a:ext cx="8496300" cy="863600"/>
          </a:xfrm>
        </p:spPr>
        <p:txBody>
          <a:bodyPr/>
          <a:lstStyle/>
          <a:p>
            <a:pPr>
              <a:defRPr/>
            </a:pPr>
            <a:r>
              <a:rPr lang="en-GB" sz="2400" b="0" smtClean="0">
                <a:solidFill>
                  <a:srgbClr val="000000"/>
                </a:solidFill>
                <a:cs typeface="+mn-cs"/>
              </a:rPr>
              <a:t>In how many different ways can a unit fraction be expressed as the difference of two unit fractions? </a:t>
            </a:r>
          </a:p>
        </p:txBody>
      </p:sp>
      <p:sp>
        <p:nvSpPr>
          <p:cNvPr id="5124" name="Content Placeholder 2"/>
          <p:cNvSpPr txBox="1">
            <a:spLocks/>
          </p:cNvSpPr>
          <p:nvPr/>
        </p:nvSpPr>
        <p:spPr bwMode="auto">
          <a:xfrm>
            <a:off x="323850" y="2492375"/>
            <a:ext cx="2016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bg1"/>
              </a:buClr>
              <a:buSzPct val="75000"/>
              <a:buFont typeface="Wingdings" charset="0"/>
              <a:buChar char="v"/>
            </a:pPr>
            <a:r>
              <a:rPr lang="en-GB" sz="2000" b="0">
                <a:solidFill>
                  <a:srgbClr val="0000D5"/>
                </a:solidFill>
                <a:latin typeface="+mn-lt"/>
              </a:rPr>
              <a:t>Notice that  </a:t>
            </a:r>
          </a:p>
        </p:txBody>
      </p:sp>
      <p:graphicFrame>
        <p:nvGraphicFramePr>
          <p:cNvPr id="5125" name="Object 4"/>
          <p:cNvGraphicFramePr>
            <a:graphicFrameLocks noChangeAspect="1"/>
          </p:cNvGraphicFramePr>
          <p:nvPr/>
        </p:nvGraphicFramePr>
        <p:xfrm>
          <a:off x="4381500" y="3073400"/>
          <a:ext cx="114300" cy="165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7" name="Equation" r:id="rId3" imgW="114300" imgH="165100" progId="Equation.DSMT4">
                  <p:embed/>
                </p:oleObj>
              </mc:Choice>
              <mc:Fallback>
                <p:oleObj name="Equation" r:id="rId3" imgW="1143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81500" y="3073400"/>
                        <a:ext cx="114300" cy="165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5"/>
          <p:cNvGraphicFramePr>
            <a:graphicFrameLocks noChangeAspect="1"/>
          </p:cNvGraphicFramePr>
          <p:nvPr/>
        </p:nvGraphicFramePr>
        <p:xfrm>
          <a:off x="2195513" y="2276475"/>
          <a:ext cx="457835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8" name="Equation" r:id="rId5" imgW="2171700" imgH="393700" progId="Equation.DSMT4">
                  <p:embed/>
                </p:oleObj>
              </mc:Choice>
              <mc:Fallback>
                <p:oleObj name="Equation" r:id="rId5" imgW="21717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2276475"/>
                        <a:ext cx="4578350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7" name="Content Placeholder 2"/>
          <p:cNvSpPr txBox="1">
            <a:spLocks/>
          </p:cNvSpPr>
          <p:nvPr/>
        </p:nvSpPr>
        <p:spPr bwMode="auto">
          <a:xfrm>
            <a:off x="395288" y="3284538"/>
            <a:ext cx="201612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/>
          <a:lstStyle>
            <a:lvl1pPr marL="342900" indent="-3429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2pPr>
            <a:lvl3pPr marL="11430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3pPr>
            <a:lvl4pPr marL="16002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4pPr>
            <a:lvl5pPr marL="2057400" indent="-228600"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Lucida Grande" charset="0"/>
                <a:ea typeface="ＭＳ Ｐゴシック" charset="0"/>
              </a:defRPr>
            </a:lvl9pPr>
          </a:lstStyle>
          <a:p>
            <a:pPr>
              <a:spcBef>
                <a:spcPct val="20000"/>
              </a:spcBef>
              <a:buClr>
                <a:schemeClr val="bg1"/>
              </a:buClr>
              <a:buSzPct val="75000"/>
              <a:buFont typeface="Wingdings" charset="0"/>
              <a:buChar char="v"/>
            </a:pPr>
            <a:r>
              <a:rPr lang="en-GB" sz="2000" b="0">
                <a:solidFill>
                  <a:srgbClr val="0000D5"/>
                </a:solidFill>
                <a:latin typeface="+mn-lt"/>
              </a:rPr>
              <a:t>Notice that  </a:t>
            </a:r>
          </a:p>
        </p:txBody>
      </p:sp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1042988" y="3716338"/>
          <a:ext cx="1385887" cy="876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29" name="Equation" r:id="rId7" imgW="622300" imgH="393700" progId="Equation.DSMT4">
                  <p:embed/>
                </p:oleObj>
              </mc:Choice>
              <mc:Fallback>
                <p:oleObj name="Equation" r:id="rId7" imgW="62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2988" y="3716338"/>
                        <a:ext cx="1385887" cy="876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9"/>
          <p:cNvGraphicFramePr>
            <a:graphicFrameLocks noChangeAspect="1"/>
          </p:cNvGraphicFramePr>
          <p:nvPr/>
        </p:nvGraphicFramePr>
        <p:xfrm>
          <a:off x="1071563" y="4724400"/>
          <a:ext cx="1339850" cy="831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0" name="Equation" r:id="rId9" imgW="635000" imgH="393700" progId="Equation.DSMT4">
                  <p:embed/>
                </p:oleObj>
              </mc:Choice>
              <mc:Fallback>
                <p:oleObj name="Equation" r:id="rId9" imgW="6350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1563" y="4724400"/>
                        <a:ext cx="1339850" cy="831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0"/>
          <p:cNvGraphicFramePr>
            <a:graphicFrameLocks noChangeAspect="1"/>
          </p:cNvGraphicFramePr>
          <p:nvPr/>
        </p:nvGraphicFramePr>
        <p:xfrm>
          <a:off x="1098550" y="5697538"/>
          <a:ext cx="2178050" cy="709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1" name="Equation" r:id="rId11" imgW="1206500" imgH="393700" progId="Equation.DSMT4">
                  <p:embed/>
                </p:oleObj>
              </mc:Choice>
              <mc:Fallback>
                <p:oleObj name="Equation" r:id="rId11" imgW="1206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98550" y="5697538"/>
                        <a:ext cx="2178050" cy="709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4122738" y="3778250"/>
          <a:ext cx="134620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2" name="Equation" r:id="rId13" imgW="723900" imgH="393700" progId="Equation.DSMT4">
                  <p:embed/>
                </p:oleObj>
              </mc:Choice>
              <mc:Fallback>
                <p:oleObj name="Equation" r:id="rId13" imgW="723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2738" y="3778250"/>
                        <a:ext cx="1346200" cy="73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2" name="Object 12"/>
          <p:cNvGraphicFramePr>
            <a:graphicFrameLocks noChangeAspect="1"/>
          </p:cNvGraphicFramePr>
          <p:nvPr/>
        </p:nvGraphicFramePr>
        <p:xfrm>
          <a:off x="4133850" y="4724400"/>
          <a:ext cx="4614863" cy="804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33" name="Equation" r:id="rId15" imgW="2260600" imgH="393700" progId="Equation.DSMT4">
                  <p:embed/>
                </p:oleObj>
              </mc:Choice>
              <mc:Fallback>
                <p:oleObj name="Equation" r:id="rId15" imgW="2260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33850" y="4724400"/>
                        <a:ext cx="4614863" cy="8048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ounded Rectangular Callout 3"/>
          <p:cNvSpPr/>
          <p:nvPr/>
        </p:nvSpPr>
        <p:spPr bwMode="auto">
          <a:xfrm>
            <a:off x="6228184" y="3140968"/>
            <a:ext cx="2232248" cy="792088"/>
          </a:xfrm>
          <a:prstGeom prst="wedgeRoundRectCallout">
            <a:avLst>
              <a:gd name="adj1" fmla="val -77726"/>
              <a:gd name="adj2" fmla="val 85136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993300"/>
                </a:solidFill>
                <a:effectLst/>
                <a:latin typeface="Chalkboard" pitchFamily="-111" charset="0"/>
              </a:rPr>
              <a:t>Anticipating &amp;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993300"/>
                </a:solidFill>
                <a:effectLst/>
                <a:latin typeface="Chalkboard" pitchFamily="-111" charset="0"/>
              </a:rPr>
              <a:t>Conjecturing</a:t>
            </a:r>
          </a:p>
        </p:txBody>
      </p:sp>
      <p:sp>
        <p:nvSpPr>
          <p:cNvPr id="14" name="Rounded Rectangular Callout 13"/>
          <p:cNvSpPr/>
          <p:nvPr/>
        </p:nvSpPr>
        <p:spPr bwMode="auto">
          <a:xfrm>
            <a:off x="6300192" y="3717032"/>
            <a:ext cx="2232248" cy="792088"/>
          </a:xfrm>
          <a:prstGeom prst="wedgeRoundRectCallout">
            <a:avLst>
              <a:gd name="adj1" fmla="val -77726"/>
              <a:gd name="adj2" fmla="val 85136"/>
              <a:gd name="adj3" fmla="val 16667"/>
            </a:avLst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993300"/>
                </a:solidFill>
                <a:effectLst/>
                <a:latin typeface="Chalkboard" pitchFamily="-111" charset="0"/>
              </a:rPr>
              <a:t>Anticipating &amp;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993300"/>
                </a:solidFill>
                <a:effectLst/>
                <a:latin typeface="Chalkboard" pitchFamily="-111" charset="0"/>
              </a:rPr>
              <a:t>Conjecturing</a:t>
            </a:r>
          </a:p>
        </p:txBody>
      </p:sp>
    </p:spTree>
    <p:extLst>
      <p:ext uri="{BB962C8B-B14F-4D97-AF65-F5344CB8AC3E}">
        <p14:creationId xmlns:p14="http://schemas.microsoft.com/office/powerpoint/2010/main" val="26017468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7" grpId="0"/>
      <p:bldP spid="4" grpId="0" animBg="1"/>
      <p:bldP spid="4" grpId="1" animBg="1"/>
      <p:bldP spid="1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The Calleja Spiral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539750" y="1052513"/>
            <a:ext cx="8064500" cy="1008335"/>
          </a:xfrm>
        </p:spPr>
        <p:txBody>
          <a:bodyPr/>
          <a:lstStyle/>
          <a:p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Imagine a cartesian grid based on integers</a:t>
            </a:r>
          </a:p>
          <a:p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Imagine the following points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827584" y="2148538"/>
            <a:ext cx="15121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>
                <a:solidFill>
                  <a:srgbClr val="000000"/>
                </a:solidFill>
              </a:rPr>
              <a:t>[0, 1]</a:t>
            </a:r>
          </a:p>
          <a:p>
            <a:r>
              <a:rPr lang="pt-BR" b="0">
                <a:solidFill>
                  <a:srgbClr val="000000"/>
                </a:solidFill>
              </a:rPr>
              <a:t>[2, 0]</a:t>
            </a:r>
          </a:p>
          <a:p>
            <a:r>
              <a:rPr lang="pt-BR" b="0">
                <a:solidFill>
                  <a:srgbClr val="000000"/>
                </a:solidFill>
              </a:rPr>
              <a:t>[0, -3]</a:t>
            </a:r>
          </a:p>
          <a:p>
            <a:r>
              <a:rPr lang="pt-BR" b="0">
                <a:solidFill>
                  <a:srgbClr val="000000"/>
                </a:solidFill>
              </a:rPr>
              <a:t>[-4, 0]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55776" y="2132856"/>
            <a:ext cx="15121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>
                <a:solidFill>
                  <a:srgbClr val="000000"/>
                </a:solidFill>
              </a:rPr>
              <a:t>[0, 5]</a:t>
            </a:r>
          </a:p>
          <a:p>
            <a:r>
              <a:rPr lang="pt-BR" b="0">
                <a:solidFill>
                  <a:srgbClr val="000000"/>
                </a:solidFill>
              </a:rPr>
              <a:t>[6, 0]</a:t>
            </a:r>
          </a:p>
          <a:p>
            <a:r>
              <a:rPr lang="pt-BR" b="0">
                <a:solidFill>
                  <a:srgbClr val="000000"/>
                </a:solidFill>
              </a:rPr>
              <a:t>[0, -7]</a:t>
            </a:r>
          </a:p>
          <a:p>
            <a:r>
              <a:rPr lang="pt-BR" b="0">
                <a:solidFill>
                  <a:srgbClr val="000000"/>
                </a:solidFill>
              </a:rPr>
              <a:t>[-8, 0]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932040" y="2148538"/>
            <a:ext cx="151216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0">
                <a:solidFill>
                  <a:srgbClr val="000000"/>
                </a:solidFill>
              </a:rPr>
              <a:t>[0, ...]</a:t>
            </a:r>
          </a:p>
          <a:p>
            <a:r>
              <a:rPr lang="pt-BR" b="0">
                <a:solidFill>
                  <a:srgbClr val="000000"/>
                </a:solidFill>
              </a:rPr>
              <a:t>[..., 0]</a:t>
            </a:r>
          </a:p>
          <a:p>
            <a:r>
              <a:rPr lang="pt-BR" b="0">
                <a:solidFill>
                  <a:srgbClr val="000000"/>
                </a:solidFill>
              </a:rPr>
              <a:t>[0, ...]</a:t>
            </a:r>
          </a:p>
          <a:p>
            <a:r>
              <a:rPr lang="pt-BR" b="0">
                <a:solidFill>
                  <a:srgbClr val="000000"/>
                </a:solidFill>
              </a:rPr>
              <a:t>[..., 0]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11560" y="4221088"/>
            <a:ext cx="6912768" cy="100811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>
                <a:latin typeface="Chalkboard" charset="0"/>
                <a:ea typeface="ＭＳ Ｐゴシック" charset="0"/>
                <a:cs typeface="ＭＳ Ｐゴシック" charset="0"/>
              </a:rPr>
              <a:t>Now join them in sequence by straight lines</a:t>
            </a:r>
          </a:p>
          <a:p>
            <a:r>
              <a:rPr lang="en-GB" b="0">
                <a:solidFill>
                  <a:srgbClr val="008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Say What You See </a:t>
            </a:r>
            <a:r>
              <a:rPr lang="en-GB" b="0">
                <a:latin typeface="Chalkboard" charset="0"/>
                <a:ea typeface="ＭＳ Ｐゴシック" charset="0"/>
                <a:cs typeface="ＭＳ Ｐゴシック" charset="0"/>
              </a:rPr>
              <a:t>to a neighbour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067944" y="2652594"/>
            <a:ext cx="648072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3200">
                <a:solidFill>
                  <a:srgbClr val="800000"/>
                </a:solidFill>
              </a:rPr>
              <a:t>…</a:t>
            </a:r>
            <a:endParaRPr lang="en-GB" sz="3200">
              <a:solidFill>
                <a:srgbClr val="8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995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6" grpId="0" build="p"/>
      <p:bldP spid="7" grpId="0"/>
      <p:bldP spid="8" grpId="0" build="p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888" y="908672"/>
            <a:ext cx="5168838" cy="5256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3987" y="1003819"/>
            <a:ext cx="5907826" cy="51730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3987" y="1003819"/>
            <a:ext cx="5907826" cy="51730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03987" y="1003819"/>
            <a:ext cx="5907826" cy="517302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9515" y="1001118"/>
            <a:ext cx="5907826" cy="5173022"/>
          </a:xfrm>
          <a:prstGeom prst="rect">
            <a:avLst/>
          </a:prstGeom>
        </p:spPr>
      </p:pic>
      <p:sp>
        <p:nvSpPr>
          <p:cNvPr id="8" name="Content Placeholder 2"/>
          <p:cNvSpPr>
            <a:spLocks noGrp="1"/>
          </p:cNvSpPr>
          <p:nvPr/>
        </p:nvSpPr>
        <p:spPr bwMode="auto">
          <a:xfrm>
            <a:off x="11236" y="908720"/>
            <a:ext cx="3960440" cy="151216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Almost parallel lines</a:t>
            </a:r>
          </a:p>
          <a:p>
            <a:r>
              <a:rPr lang="en-GB" b="0"/>
              <a:t>Right-angled triangles</a:t>
            </a:r>
          </a:p>
          <a:p>
            <a:r>
              <a:rPr lang="en-GB" b="0"/>
              <a:t>Almost trapezia</a:t>
            </a:r>
          </a:p>
          <a:p>
            <a:pPr marL="0" indent="0">
              <a:buNone/>
            </a:pPr>
            <a:endParaRPr lang="en-GB" b="0"/>
          </a:p>
        </p:txBody>
      </p:sp>
      <p:sp>
        <p:nvSpPr>
          <p:cNvPr id="10" name="Content Placeholder 2"/>
          <p:cNvSpPr>
            <a:spLocks noGrp="1"/>
          </p:cNvSpPr>
          <p:nvPr/>
        </p:nvSpPr>
        <p:spPr bwMode="auto">
          <a:xfrm>
            <a:off x="14014" y="2276872"/>
            <a:ext cx="5062042" cy="3600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Lengths</a:t>
            </a:r>
          </a:p>
          <a:p>
            <a:r>
              <a:rPr lang="en-GB" b="0"/>
              <a:t>Slopes</a:t>
            </a:r>
          </a:p>
          <a:p>
            <a:r>
              <a:rPr lang="en-GB" b="0"/>
              <a:t>Areas</a:t>
            </a:r>
          </a:p>
          <a:p>
            <a:r>
              <a:rPr lang="en-GB" b="0"/>
              <a:t>Sequences of</a:t>
            </a:r>
          </a:p>
          <a:p>
            <a:pPr lvl="1"/>
            <a:r>
              <a:rPr lang="en-GB" b="0"/>
              <a:t>lengths, areas, slopes, </a:t>
            </a:r>
            <a:r>
              <a:rPr lang="is-IS" b="0"/>
              <a:t>…</a:t>
            </a:r>
          </a:p>
          <a:p>
            <a:r>
              <a:rPr lang="en-GB" b="0"/>
              <a:t>Sums of Sequences (series)</a:t>
            </a:r>
          </a:p>
          <a:p>
            <a:r>
              <a:rPr lang="en-GB" b="0"/>
              <a:t>Circles</a:t>
            </a:r>
          </a:p>
          <a:p>
            <a:r>
              <a:rPr lang="en-GB" b="0"/>
              <a:t>Almost right-angled Triangles</a:t>
            </a:r>
          </a:p>
          <a:p>
            <a:endParaRPr lang="en-GB" b="0"/>
          </a:p>
        </p:txBody>
      </p:sp>
      <p:sp>
        <p:nvSpPr>
          <p:cNvPr id="11" name="Title 2"/>
          <p:cNvSpPr txBox="1">
            <a:spLocks/>
          </p:cNvSpPr>
          <p:nvPr/>
        </p:nvSpPr>
        <p:spPr bwMode="auto">
          <a:xfrm>
            <a:off x="251520" y="188640"/>
            <a:ext cx="7772400" cy="6096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5">
                    <a:lumMod val="25000"/>
                  </a:schemeClr>
                </a:solidFill>
                <a:effectLst>
                  <a:outerShdw blurRad="38100" dist="38100" dir="2700000" algn="tl">
                    <a:schemeClr val="tx2"/>
                  </a:outerShdw>
                </a:effectLst>
                <a:latin typeface="+mj-lt"/>
                <a:ea typeface="ＭＳ Ｐゴシック" pitchFamily="-65" charset="-128"/>
                <a:cs typeface="ＭＳ Ｐゴシック" pitchFamily="-65" charset="-128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  <a:ea typeface="ＭＳ Ｐゴシック" pitchFamily="-65" charset="-128"/>
                <a:cs typeface="ＭＳ Ｐゴシック" pitchFamily="-65" charset="-12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  <a:ea typeface="ＭＳ Ｐゴシック" pitchFamily="-65" charset="-128"/>
                <a:cs typeface="ＭＳ Ｐゴシック" pitchFamily="-65" charset="-12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  <a:ea typeface="ＭＳ Ｐゴシック" pitchFamily="-65" charset="-128"/>
                <a:cs typeface="ＭＳ Ｐゴシック" pitchFamily="-65" charset="-12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halkboard" pitchFamily="-111" charset="0"/>
              </a:defRPr>
            </a:lvl9pPr>
          </a:lstStyle>
          <a:p>
            <a:r>
              <a:rPr lang="en-GB" b="0"/>
              <a:t>What more can you ‘see’?</a:t>
            </a:r>
          </a:p>
        </p:txBody>
      </p:sp>
    </p:spTree>
    <p:extLst>
      <p:ext uri="{BB962C8B-B14F-4D97-AF65-F5344CB8AC3E}">
        <p14:creationId xmlns:p14="http://schemas.microsoft.com/office/powerpoint/2010/main" val="4218678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  <p:bldP spid="1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051" y="44624"/>
            <a:ext cx="748637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0040" y="3168824"/>
            <a:ext cx="7772400" cy="609600"/>
          </a:xfrm>
        </p:spPr>
        <p:txBody>
          <a:bodyPr/>
          <a:lstStyle/>
          <a:p>
            <a:endParaRPr lang="en-GB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3051" y="44624"/>
            <a:ext cx="748637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3051" y="44624"/>
            <a:ext cx="748637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3051" y="44624"/>
            <a:ext cx="7486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76239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0"/>
            <a:ext cx="7486379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600" y="0"/>
            <a:ext cx="7486379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1600" y="0"/>
            <a:ext cx="7486379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600" y="0"/>
            <a:ext cx="74863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0437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My Current Interests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The role and nature of attention in teaching and learning mathematics</a:t>
            </a:r>
          </a:p>
          <a:p>
            <a:r>
              <a:rPr lang="en-GB"/>
              <a:t>Drawing on the full human psyche:</a:t>
            </a:r>
          </a:p>
          <a:p>
            <a:pPr lvl="1"/>
            <a:r>
              <a:rPr lang="en-GB"/>
              <a:t>Cognition, Affect, Enaction; Attention, Will, Witness; Conscience</a:t>
            </a:r>
          </a:p>
          <a:p>
            <a:r>
              <a:rPr lang="en-GB"/>
              <a:t>Developing </a:t>
            </a:r>
            <a:r>
              <a:rPr lang="en-GB" i="1"/>
              <a:t>Dual Systems Theory</a:t>
            </a:r>
            <a:r>
              <a:rPr lang="en-GB"/>
              <a:t> to the whole psyche</a:t>
            </a:r>
          </a:p>
          <a:p>
            <a:pPr lvl="1"/>
            <a:r>
              <a:rPr lang="en-GB"/>
              <a:t>S1: automaticity</a:t>
            </a:r>
          </a:p>
          <a:p>
            <a:pPr lvl="1"/>
            <a:r>
              <a:rPr lang="en-GB"/>
              <a:t>S1.5: emotivity</a:t>
            </a:r>
          </a:p>
          <a:p>
            <a:pPr lvl="1"/>
            <a:r>
              <a:rPr lang="en-GB"/>
              <a:t>S2: consideration (particularly cognitively)</a:t>
            </a:r>
          </a:p>
          <a:p>
            <a:pPr lvl="1"/>
            <a:r>
              <a:rPr lang="en-GB"/>
              <a:t>S3: openness to creative energy</a:t>
            </a:r>
          </a:p>
          <a:p>
            <a:r>
              <a:rPr lang="en-GB"/>
              <a:t>How tools and tasks mediate between student, teacher and mathematics</a:t>
            </a:r>
          </a:p>
        </p:txBody>
      </p:sp>
    </p:spTree>
    <p:extLst>
      <p:ext uri="{BB962C8B-B14F-4D97-AF65-F5344CB8AC3E}">
        <p14:creationId xmlns:p14="http://schemas.microsoft.com/office/powerpoint/2010/main" val="32212259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Relevant Curriculum Topics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6336704" cy="5040560"/>
          </a:xfrm>
        </p:spPr>
        <p:txBody>
          <a:bodyPr/>
          <a:lstStyle/>
          <a:p>
            <a:r>
              <a:rPr lang="en-GB"/>
              <a:t>Area of triangles</a:t>
            </a:r>
          </a:p>
          <a:p>
            <a:pPr lvl="1"/>
            <a:r>
              <a:rPr lang="en-GB"/>
              <a:t>Triangular numbers (formula)</a:t>
            </a:r>
          </a:p>
          <a:p>
            <a:pPr lvl="1"/>
            <a:r>
              <a:rPr lang="en-GB"/>
              <a:t>Using triangles to  form other figures</a:t>
            </a:r>
          </a:p>
          <a:p>
            <a:r>
              <a:rPr lang="en-GB"/>
              <a:t>Slopes and Equations of lines</a:t>
            </a:r>
          </a:p>
          <a:p>
            <a:r>
              <a:rPr lang="en-GB"/>
              <a:t>Conditions for lines being parallel</a:t>
            </a:r>
          </a:p>
          <a:p>
            <a:r>
              <a:rPr lang="en-GB"/>
              <a:t>Lengths (Pythagoras; vertex coordinates)</a:t>
            </a:r>
          </a:p>
          <a:p>
            <a:r>
              <a:rPr lang="en-GB"/>
              <a:t>Area of Quadrilaterals</a:t>
            </a:r>
          </a:p>
          <a:p>
            <a:r>
              <a:rPr lang="en-GB"/>
              <a:t>Expressing </a:t>
            </a:r>
            <a:r>
              <a:rPr lang="en-GB" i="1"/>
              <a:t>n</a:t>
            </a:r>
            <a:r>
              <a:rPr lang="en-GB" baseline="30000"/>
              <a:t>th</a:t>
            </a:r>
            <a:r>
              <a:rPr lang="en-GB"/>
              <a:t> term of a sequence</a:t>
            </a:r>
          </a:p>
          <a:p>
            <a:r>
              <a:rPr lang="en-GB"/>
              <a:t>Expressing </a:t>
            </a:r>
            <a:r>
              <a:rPr lang="en-GB" i="1"/>
              <a:t>n</a:t>
            </a:r>
            <a:r>
              <a:rPr lang="en-GB" baseline="30000"/>
              <a:t>th</a:t>
            </a:r>
            <a:r>
              <a:rPr lang="en-GB"/>
              <a:t> sum of a sequence</a:t>
            </a:r>
          </a:p>
          <a:p>
            <a:r>
              <a:rPr lang="en-GB"/>
              <a:t>Limits of sequences</a:t>
            </a:r>
          </a:p>
          <a:p>
            <a:r>
              <a:rPr lang="en-GB"/>
              <a:t>Constructing a line through a point and the virtual intersection of two lines</a:t>
            </a:r>
          </a:p>
        </p:txBody>
      </p:sp>
    </p:spTree>
    <p:extLst>
      <p:ext uri="{BB962C8B-B14F-4D97-AF65-F5344CB8AC3E}">
        <p14:creationId xmlns:p14="http://schemas.microsoft.com/office/powerpoint/2010/main" val="2976906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Spaces &amp; Variation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3816424" cy="2016224"/>
          </a:xfrm>
        </p:spPr>
        <p:txBody>
          <a:bodyPr/>
          <a:lstStyle/>
          <a:p>
            <a:r>
              <a:rPr lang="en-GB"/>
              <a:t>Populating</a:t>
            </a:r>
          </a:p>
          <a:p>
            <a:r>
              <a:rPr lang="en-GB"/>
              <a:t>Generativity</a:t>
            </a:r>
          </a:p>
          <a:p>
            <a:r>
              <a:rPr lang="en-GB"/>
              <a:t>Connnectedness</a:t>
            </a:r>
          </a:p>
          <a:p>
            <a:r>
              <a:rPr lang="en-GB"/>
              <a:t>Generality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3933056"/>
            <a:ext cx="3888432" cy="11521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/>
              <a:t>Conventional (canonical)</a:t>
            </a:r>
          </a:p>
          <a:p>
            <a:r>
              <a:rPr lang="en-GB" b="0"/>
              <a:t>Personal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32040" y="1048668"/>
            <a:ext cx="3600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en-GB" sz="2400" b="0">
                <a:solidFill>
                  <a:schemeClr val="bg1"/>
                </a:solidFill>
              </a:rPr>
              <a:t>Intended Object of Learning (IOL)</a:t>
            </a:r>
          </a:p>
          <a:p>
            <a:pPr marL="342900" indent="-342900">
              <a:buFont typeface="Wingdings" charset="2"/>
              <a:buChar char="v"/>
            </a:pPr>
            <a:r>
              <a:rPr lang="en-GB" sz="2400" b="0">
                <a:solidFill>
                  <a:schemeClr val="bg1"/>
                </a:solidFill>
              </a:rPr>
              <a:t>Enacted Object of Learning (EOL)</a:t>
            </a:r>
          </a:p>
          <a:p>
            <a:pPr marL="342900" indent="-342900">
              <a:buFont typeface="Wingdings" charset="2"/>
              <a:buChar char="v"/>
            </a:pPr>
            <a:r>
              <a:rPr lang="en-GB" sz="2400" b="0">
                <a:solidFill>
                  <a:schemeClr val="bg1"/>
                </a:solidFill>
              </a:rPr>
              <a:t>Lived Object of Learning (LOL)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32040" y="4293096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charset="2"/>
              <a:buChar char="v"/>
            </a:pPr>
            <a:r>
              <a:rPr lang="en-GB" sz="2400" b="0">
                <a:solidFill>
                  <a:schemeClr val="bg1"/>
                </a:solidFill>
              </a:rPr>
              <a:t>Invariant or Varying</a:t>
            </a:r>
          </a:p>
        </p:txBody>
      </p:sp>
    </p:spTree>
    <p:extLst>
      <p:ext uri="{BB962C8B-B14F-4D97-AF65-F5344CB8AC3E}">
        <p14:creationId xmlns:p14="http://schemas.microsoft.com/office/powerpoint/2010/main" val="29782225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Progression &amp; Development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DTR </a:t>
            </a:r>
            <a:r>
              <a:rPr lang="en-GB">
                <a:solidFill>
                  <a:srgbClr val="008000"/>
                </a:solidFill>
              </a:rPr>
              <a:t>(do, talk, record)</a:t>
            </a:r>
          </a:p>
          <a:p>
            <a:r>
              <a:rPr lang="en-GB"/>
              <a:t>MGA </a:t>
            </a:r>
            <a:r>
              <a:rPr lang="en-GB">
                <a:solidFill>
                  <a:srgbClr val="008000"/>
                </a:solidFill>
              </a:rPr>
              <a:t>(manipulating, getting-a-sense-of, articulting)</a:t>
            </a:r>
          </a:p>
          <a:p>
            <a:r>
              <a:rPr lang="en-GB"/>
              <a:t>EIS (</a:t>
            </a:r>
            <a:r>
              <a:rPr lang="en-GB">
                <a:solidFill>
                  <a:srgbClr val="008000"/>
                </a:solidFill>
              </a:rPr>
              <a:t>enactive, iconic, symbolic: </a:t>
            </a:r>
            <a:r>
              <a:rPr lang="en-GB"/>
              <a:t>Bruner)</a:t>
            </a:r>
          </a:p>
          <a:p>
            <a:pPr lvl="1"/>
            <a:r>
              <a:rPr lang="en-GB"/>
              <a:t>(weaning off material objects)</a:t>
            </a:r>
          </a:p>
          <a:p>
            <a:r>
              <a:rPr lang="en-GB"/>
              <a:t>PES (Enriching Personal Example Space)</a:t>
            </a:r>
          </a:p>
          <a:p>
            <a:r>
              <a:rPr lang="en-GB"/>
              <a:t>LGE </a:t>
            </a:r>
            <a:r>
              <a:rPr lang="en-GB">
                <a:solidFill>
                  <a:srgbClr val="008000"/>
                </a:solidFill>
              </a:rPr>
              <a:t>(Learner Generated Examples)</a:t>
            </a:r>
          </a:p>
          <a:p>
            <a:r>
              <a:rPr lang="en-GB">
                <a:solidFill>
                  <a:srgbClr val="000000"/>
                </a:solidFill>
              </a:rPr>
              <a:t>Re-construction when needed</a:t>
            </a:r>
          </a:p>
          <a:p>
            <a:r>
              <a:rPr lang="en-GB">
                <a:solidFill>
                  <a:srgbClr val="000000"/>
                </a:solidFill>
              </a:rPr>
              <a:t>Communicate effectively with others</a:t>
            </a:r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42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659688" cy="609600"/>
          </a:xfrm>
        </p:spPr>
        <p:txBody>
          <a:bodyPr/>
          <a:lstStyle/>
          <a:p>
            <a:r>
              <a:rPr lang="en-GB"/>
              <a:t>Inner, Outer &amp; Mediating Aspects of Tasks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36712"/>
            <a:ext cx="8424936" cy="4104456"/>
          </a:xfrm>
        </p:spPr>
        <p:txBody>
          <a:bodyPr/>
          <a:lstStyle/>
          <a:p>
            <a:r>
              <a:rPr lang="en-GB" dirty="0"/>
              <a:t>Outer</a:t>
            </a:r>
          </a:p>
          <a:p>
            <a:pPr lvl="1"/>
            <a:r>
              <a:rPr lang="en-GB" dirty="0"/>
              <a:t>What task actually initiates explicitly</a:t>
            </a:r>
          </a:p>
          <a:p>
            <a:r>
              <a:rPr lang="en-GB" dirty="0"/>
              <a:t>Inner</a:t>
            </a:r>
          </a:p>
          <a:p>
            <a:pPr lvl="1"/>
            <a:r>
              <a:rPr lang="en-GB" dirty="0"/>
              <a:t>What mathematical concepts underpinned</a:t>
            </a:r>
          </a:p>
          <a:p>
            <a:pPr lvl="1"/>
            <a:r>
              <a:rPr lang="en-GB" dirty="0"/>
              <a:t>What mathematical themes encountered</a:t>
            </a:r>
          </a:p>
          <a:p>
            <a:pPr lvl="1"/>
            <a:r>
              <a:rPr lang="en-GB" dirty="0"/>
              <a:t>What mathematical powers invoked</a:t>
            </a:r>
          </a:p>
          <a:p>
            <a:pPr lvl="1"/>
            <a:r>
              <a:rPr lang="en-GB" dirty="0"/>
              <a:t>What personal propensities brought to awareness</a:t>
            </a:r>
          </a:p>
          <a:p>
            <a:r>
              <a:rPr lang="en-GB" dirty="0"/>
              <a:t>Mediating</a:t>
            </a:r>
          </a:p>
          <a:p>
            <a:pPr lvl="1"/>
            <a:r>
              <a:rPr lang="en-GB" dirty="0"/>
              <a:t>Between teacher and Student</a:t>
            </a:r>
          </a:p>
          <a:p>
            <a:pPr lvl="1"/>
            <a:r>
              <a:rPr lang="en-GB" dirty="0"/>
              <a:t>Between Student and Mathematics (concepts; inner aspects)</a:t>
            </a:r>
          </a:p>
          <a:p>
            <a:r>
              <a:rPr lang="en-GB" dirty="0"/>
              <a:t>Activity</a:t>
            </a:r>
          </a:p>
          <a:p>
            <a:pPr lvl="1"/>
            <a:r>
              <a:rPr lang="en-GB" dirty="0"/>
              <a:t>Enacted &amp; lived objects of learning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4716016" y="4839543"/>
            <a:ext cx="4176464" cy="1685801"/>
            <a:chOff x="1619672" y="4797152"/>
            <a:chExt cx="4176464" cy="1685801"/>
          </a:xfrm>
        </p:grpSpPr>
        <p:sp>
          <p:nvSpPr>
            <p:cNvPr id="4" name="TextBox 3"/>
            <p:cNvSpPr txBox="1"/>
            <p:nvPr/>
          </p:nvSpPr>
          <p:spPr>
            <a:xfrm>
              <a:off x="2654846" y="4797152"/>
              <a:ext cx="285325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0">
                  <a:solidFill>
                    <a:srgbClr val="993300"/>
                  </a:solidFill>
                </a:rPr>
                <a:t>Object of Learning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1619672" y="5445224"/>
              <a:ext cx="158248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0">
                  <a:solidFill>
                    <a:srgbClr val="993300"/>
                  </a:solidFill>
                </a:rPr>
                <a:t>Resources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867677" y="5445224"/>
              <a:ext cx="92845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0">
                  <a:solidFill>
                    <a:srgbClr val="993300"/>
                  </a:solidFill>
                </a:rPr>
                <a:t>Tasks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039795" y="6021288"/>
              <a:ext cx="21082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2400" b="0">
                  <a:solidFill>
                    <a:srgbClr val="993300"/>
                  </a:solidFill>
                </a:rPr>
                <a:t>Current State</a:t>
              </a:r>
            </a:p>
          </p:txBody>
        </p:sp>
        <p:cxnSp>
          <p:nvCxnSpPr>
            <p:cNvPr id="9" name="Straight Connector 8"/>
            <p:cNvCxnSpPr>
              <a:stCxn id="5" idx="3"/>
              <a:endCxn id="6" idx="1"/>
            </p:cNvCxnSpPr>
            <p:nvPr/>
          </p:nvCxnSpPr>
          <p:spPr bwMode="auto">
            <a:xfrm>
              <a:off x="3202156" y="5676057"/>
              <a:ext cx="1665521" cy="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0" name="Straight Connector 9"/>
            <p:cNvCxnSpPr/>
            <p:nvPr/>
          </p:nvCxnSpPr>
          <p:spPr bwMode="auto">
            <a:xfrm>
              <a:off x="4067944" y="5258817"/>
              <a:ext cx="12455" cy="76247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533349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Powers &amp; Themes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467544" y="1412776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>
                <a:solidFill>
                  <a:schemeClr val="bg1"/>
                </a:solidFill>
              </a:rPr>
              <a:t>Imagining &amp; Expressing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Specialising &amp; Generalising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Conjecturing &amp; Convincing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(Re)-Presenting in different modes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Organising &amp; Characterising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35896" y="4442336"/>
            <a:ext cx="52565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 dirty="0" smtClean="0">
                <a:solidFill>
                  <a:schemeClr val="bg1"/>
                </a:solidFill>
              </a:rPr>
              <a:t>Doing &amp; Undoing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Invariance in the midst of change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Freedom &amp; Constraint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Restricting &amp; Extending</a:t>
            </a:r>
          </a:p>
          <a:p>
            <a:r>
              <a:rPr lang="en-GB" sz="2400" b="0" dirty="0" smtClean="0">
                <a:solidFill>
                  <a:schemeClr val="bg1"/>
                </a:solidFill>
              </a:rPr>
              <a:t>Exchanging</a:t>
            </a:r>
            <a:endParaRPr lang="en-GB" sz="2400" b="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9552" y="980728"/>
            <a:ext cx="13880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solidFill>
                  <a:srgbClr val="0000FF"/>
                </a:solidFill>
              </a:rPr>
              <a:t>Powers</a:t>
            </a:r>
            <a:endParaRPr lang="en-GB" b="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35896" y="4010288"/>
            <a:ext cx="141577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 dirty="0" smtClean="0">
                <a:solidFill>
                  <a:srgbClr val="0000FF"/>
                </a:solidFill>
              </a:rPr>
              <a:t>Themes</a:t>
            </a:r>
            <a:endParaRPr lang="en-GB" b="0" dirty="0">
              <a:solidFill>
                <a:srgbClr val="0000FF"/>
              </a:solidFill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4716016" y="260648"/>
            <a:ext cx="4104456" cy="1008112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</a:rPr>
              <a:t>Are students being encouraged </a:t>
            </a:r>
            <a:b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</a:rPr>
            </a:b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rgbClr val="631908"/>
                </a:solidFill>
                <a:effectLst/>
              </a:rPr>
              <a:t>to use their own powers</a:t>
            </a:r>
            <a:r>
              <a:rPr lang="en-GB" sz="2000" b="0" dirty="0">
                <a:solidFill>
                  <a:srgbClr val="631908"/>
                </a:solidFill>
              </a:rPr>
              <a:t>?</a:t>
            </a:r>
            <a:br>
              <a:rPr lang="en-GB" sz="2000" b="0" dirty="0">
                <a:solidFill>
                  <a:srgbClr val="631908"/>
                </a:solidFill>
              </a:rPr>
            </a:br>
            <a:endParaRPr kumimoji="0" lang="en-GB" sz="2000" b="0" i="0" u="none" strike="noStrike" cap="none" normalizeH="0" baseline="0" dirty="0">
              <a:ln>
                <a:noFill/>
              </a:ln>
              <a:solidFill>
                <a:srgbClr val="631908"/>
              </a:solidFill>
              <a:effectLst/>
            </a:endParaRPr>
          </a:p>
        </p:txBody>
      </p:sp>
      <p:sp>
        <p:nvSpPr>
          <p:cNvPr id="9" name="Rounded Rectangle 8"/>
          <p:cNvSpPr/>
          <p:nvPr/>
        </p:nvSpPr>
        <p:spPr bwMode="auto">
          <a:xfrm>
            <a:off x="4846172" y="1124744"/>
            <a:ext cx="4284476" cy="1296144"/>
          </a:xfrm>
          <a:prstGeom prst="roundRect">
            <a:avLst/>
          </a:prstGeom>
          <a:solidFill>
            <a:srgbClr val="80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 dirty="0">
                <a:solidFill>
                  <a:schemeClr val="tx2"/>
                </a:solidFill>
              </a:rPr>
              <a:t>o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r</a:t>
            </a:r>
            <a:b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</a:b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tx2"/>
                </a:solidFill>
                <a:effectLst/>
              </a:rPr>
              <a:t>are</a:t>
            </a:r>
            <a:r>
              <a:rPr kumimoji="0" lang="en-GB" sz="2000" b="0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</a:rPr>
              <a:t> their powers being usurped by textbook, worksheets and …</a:t>
            </a:r>
            <a:r>
              <a:rPr lang="en-GB" sz="2000" b="0" dirty="0">
                <a:solidFill>
                  <a:schemeClr val="tx2"/>
                </a:solidFill>
              </a:rPr>
              <a:t> ?</a:t>
            </a: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2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32642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‘Problems’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0728"/>
            <a:ext cx="8208912" cy="1512168"/>
          </a:xfrm>
        </p:spPr>
        <p:txBody>
          <a:bodyPr/>
          <a:lstStyle/>
          <a:p>
            <a:r>
              <a:rPr lang="en-GB" dirty="0"/>
              <a:t>Having been subtracting numbers for three lessons, children are then asked: </a:t>
            </a:r>
          </a:p>
          <a:p>
            <a:pPr lvl="1"/>
            <a:r>
              <a:rPr lang="en-GB" dirty="0"/>
              <a:t>If I have 13 sweets and eat 8 of them, how many do I have left over?</a:t>
            </a:r>
          </a:p>
        </p:txBody>
      </p:sp>
      <p:sp>
        <p:nvSpPr>
          <p:cNvPr id="4" name="Rounded Rectangular Callout 3"/>
          <p:cNvSpPr/>
          <p:nvPr/>
        </p:nvSpPr>
        <p:spPr bwMode="auto">
          <a:xfrm>
            <a:off x="4860032" y="2276872"/>
            <a:ext cx="4104456" cy="432048"/>
          </a:xfrm>
          <a:prstGeom prst="wedgeRoundRectCallout">
            <a:avLst>
              <a:gd name="adj1" fmla="val -42278"/>
              <a:gd name="adj2" fmla="val -80559"/>
              <a:gd name="adj3" fmla="val 16667"/>
            </a:avLst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What is being attended to</a:t>
            </a:r>
            <a:r>
              <a:rPr kumimoji="0" lang="en-GB" sz="1800" b="0" i="0" u="none" strike="noStrike" cap="none" normalizeH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 an</a:t>
            </a:r>
            <a:r>
              <a:rPr kumimoji="0" lang="en-GB" sz="18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d</a:t>
            </a:r>
            <a:r>
              <a:rPr kumimoji="0" lang="en-GB" sz="1800" b="0" i="0" u="none" strike="noStrike" cap="none" normalizeH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 how?</a:t>
            </a:r>
            <a:endParaRPr kumimoji="0" lang="en-GB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95536" y="2780928"/>
            <a:ext cx="8208912" cy="216024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dirty="0"/>
              <a:t>A question has arisen in a discussion about journeys to and from school: </a:t>
            </a:r>
          </a:p>
          <a:p>
            <a:pPr lvl="1"/>
            <a:r>
              <a:rPr lang="en-GB" b="0" dirty="0"/>
              <a:t>Mel and Molly walk home together but Molly has an extra bit to walk after they get to Mel’s house; it takes Molly 13 minutes to walk home and Mel 8 minutes.  For how many minutes is Molly walking on her own?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39552" y="5229200"/>
            <a:ext cx="8208912" cy="122413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rgbClr val="008000"/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 dirty="0"/>
              <a:t>A question about numbers:</a:t>
            </a:r>
          </a:p>
          <a:p>
            <a:pPr lvl="1"/>
            <a:r>
              <a:rPr lang="en-GB" b="0" dirty="0"/>
              <a:t>If two numbers add to make 13, and one of them is 8, how can we find the other?</a:t>
            </a:r>
          </a:p>
          <a:p>
            <a:endParaRPr lang="en-GB" b="0"/>
          </a:p>
        </p:txBody>
      </p:sp>
      <p:sp>
        <p:nvSpPr>
          <p:cNvPr id="8" name="Rounded Rectangular Callout 7"/>
          <p:cNvSpPr/>
          <p:nvPr/>
        </p:nvSpPr>
        <p:spPr bwMode="auto">
          <a:xfrm>
            <a:off x="4427984" y="4941168"/>
            <a:ext cx="4464496" cy="432048"/>
          </a:xfrm>
          <a:prstGeom prst="wedgeRoundRectCallout">
            <a:avLst>
              <a:gd name="adj1" fmla="val -14435"/>
              <a:gd name="adj2" fmla="val -121209"/>
              <a:gd name="adj3" fmla="val 16667"/>
            </a:avLst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What is being attended to and how?</a:t>
            </a:r>
          </a:p>
        </p:txBody>
      </p:sp>
      <p:sp>
        <p:nvSpPr>
          <p:cNvPr id="9" name="Rounded Rectangular Callout 8"/>
          <p:cNvSpPr/>
          <p:nvPr/>
        </p:nvSpPr>
        <p:spPr bwMode="auto">
          <a:xfrm>
            <a:off x="4499992" y="6237312"/>
            <a:ext cx="4536504" cy="432048"/>
          </a:xfrm>
          <a:prstGeom prst="wedgeRoundRectCallout">
            <a:avLst>
              <a:gd name="adj1" fmla="val -42278"/>
              <a:gd name="adj2" fmla="val -80559"/>
              <a:gd name="adj3" fmla="val 16667"/>
            </a:avLst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What is being attended to and how?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948264" y="260648"/>
            <a:ext cx="1944216" cy="648072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800" b="0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halkboard" pitchFamily="-111" charset="0"/>
              </a:rPr>
              <a:t>Krutetskii</a:t>
            </a:r>
          </a:p>
        </p:txBody>
      </p:sp>
    </p:spTree>
    <p:extLst>
      <p:ext uri="{BB962C8B-B14F-4D97-AF65-F5344CB8AC3E}">
        <p14:creationId xmlns:p14="http://schemas.microsoft.com/office/powerpoint/2010/main" val="38824386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4" grpId="0" animBg="1"/>
      <p:bldP spid="4" grpId="1" animBg="1"/>
      <p:bldP spid="5" grpId="0"/>
      <p:bldP spid="5" grpId="1"/>
      <p:bldP spid="5" grpId="2"/>
      <p:bldP spid="6" grpId="0"/>
      <p:bldP spid="6" grpId="1"/>
      <p:bldP spid="8" grpId="0" animBg="1"/>
      <p:bldP spid="8" grpId="1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 Types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2808312"/>
          </a:xfrm>
        </p:spPr>
        <p:txBody>
          <a:bodyPr/>
          <a:lstStyle/>
          <a:p>
            <a:r>
              <a:rPr lang="en-GB"/>
              <a:t>Procedures</a:t>
            </a:r>
          </a:p>
          <a:p>
            <a:pPr lvl="1"/>
            <a:r>
              <a:rPr lang="en-GB"/>
              <a:t>Worked examples</a:t>
            </a:r>
          </a:p>
          <a:p>
            <a:r>
              <a:rPr lang="en-GB"/>
              <a:t>Case studies</a:t>
            </a:r>
          </a:p>
          <a:p>
            <a:r>
              <a:rPr lang="en-GB"/>
              <a:t>Concept Examples</a:t>
            </a:r>
          </a:p>
          <a:p>
            <a:pPr lvl="1"/>
            <a:r>
              <a:rPr lang="en-GB"/>
              <a:t>Instances</a:t>
            </a:r>
          </a:p>
          <a:p>
            <a:r>
              <a:rPr lang="en-GB"/>
              <a:t>Directing attention to</a:t>
            </a:r>
          </a:p>
          <a:p>
            <a:pPr lvl="1"/>
            <a:r>
              <a:rPr lang="en-GB"/>
              <a:t>Concept boundaries</a:t>
            </a:r>
          </a:p>
          <a:p>
            <a:pPr lvl="1"/>
            <a:r>
              <a:rPr lang="en-GB"/>
              <a:t>Generalisation</a:t>
            </a:r>
          </a:p>
          <a:p>
            <a:pPr lvl="1"/>
            <a:r>
              <a:rPr lang="en-GB"/>
              <a:t>Uncommon</a:t>
            </a:r>
          </a:p>
          <a:p>
            <a:pPr lvl="1"/>
            <a:r>
              <a:rPr lang="en-GB"/>
              <a:t>Example, non-example &amp; counter-example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436096" y="6237312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b="0">
                <a:solidFill>
                  <a:srgbClr val="000000"/>
                </a:solidFill>
              </a:rPr>
              <a:t>Zodik &amp; Zaslavsky</a:t>
            </a:r>
          </a:p>
        </p:txBody>
      </p:sp>
    </p:spTree>
    <p:extLst>
      <p:ext uri="{BB962C8B-B14F-4D97-AF65-F5344CB8AC3E}">
        <p14:creationId xmlns:p14="http://schemas.microsoft.com/office/powerpoint/2010/main" val="21081058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Exercises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323528" y="908720"/>
            <a:ext cx="1944216" cy="8640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0">
                <a:solidFill>
                  <a:srgbClr val="3400FF"/>
                </a:solidFill>
              </a:rPr>
              <a:t>for developing facility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7" name="Rounded Rectangle 6"/>
          <p:cNvSpPr/>
          <p:nvPr/>
        </p:nvSpPr>
        <p:spPr bwMode="auto">
          <a:xfrm>
            <a:off x="323528" y="2060848"/>
            <a:ext cx="2016224" cy="8640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0">
                <a:solidFill>
                  <a:srgbClr val="3400FF"/>
                </a:solidFill>
              </a:rPr>
              <a:t>for deepening comprehension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8" name="Rounded Rectangle 7"/>
          <p:cNvSpPr/>
          <p:nvPr/>
        </p:nvSpPr>
        <p:spPr bwMode="auto">
          <a:xfrm>
            <a:off x="323528" y="4365104"/>
            <a:ext cx="2016224" cy="1368152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0">
                <a:solidFill>
                  <a:srgbClr val="3400FF"/>
                </a:solidFill>
              </a:rPr>
              <a:t>for enriching accessible example spaces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323528" y="3212976"/>
            <a:ext cx="2016224" cy="864096"/>
          </a:xfrm>
          <a:prstGeom prst="roundRect">
            <a:avLst/>
          </a:prstGeom>
          <a:solidFill>
            <a:schemeClr val="tx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0">
                <a:solidFill>
                  <a:srgbClr val="3400FF"/>
                </a:solidFill>
              </a:rPr>
              <a:t>for extending appreciation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11" name="Rounded Rectangle 10"/>
          <p:cNvSpPr/>
          <p:nvPr/>
        </p:nvSpPr>
        <p:spPr bwMode="auto">
          <a:xfrm>
            <a:off x="2771800" y="4509120"/>
            <a:ext cx="3312368" cy="1224136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0">
                <a:solidFill>
                  <a:schemeClr val="tx2"/>
                </a:solidFill>
              </a:rPr>
              <a:t>Learners </a:t>
            </a:r>
            <a:br>
              <a:rPr lang="en-GB" sz="2000" b="0">
                <a:solidFill>
                  <a:schemeClr val="tx2"/>
                </a:solidFill>
              </a:rPr>
            </a:br>
            <a:r>
              <a:rPr lang="en-GB" sz="2000" b="0">
                <a:solidFill>
                  <a:schemeClr val="tx2"/>
                </a:solidFill>
              </a:rPr>
              <a:t>generating own examples</a:t>
            </a:r>
            <a:br>
              <a:rPr lang="en-GB" sz="2000" b="0">
                <a:solidFill>
                  <a:schemeClr val="tx2"/>
                </a:solidFill>
              </a:rPr>
            </a:br>
            <a:r>
              <a:rPr lang="en-GB" sz="2000" b="0">
                <a:solidFill>
                  <a:schemeClr val="tx2"/>
                </a:solidFill>
              </a:rPr>
              <a:t> subject to constraints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  <p:sp>
        <p:nvSpPr>
          <p:cNvPr id="12" name="Rounded Rectangle 11"/>
          <p:cNvSpPr/>
          <p:nvPr/>
        </p:nvSpPr>
        <p:spPr bwMode="auto">
          <a:xfrm>
            <a:off x="3419872" y="3212976"/>
            <a:ext cx="2016224" cy="93610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0">
                <a:solidFill>
                  <a:schemeClr val="tx2"/>
                </a:solidFill>
              </a:rPr>
              <a:t>Varying context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  <p:sp>
        <p:nvSpPr>
          <p:cNvPr id="13" name="Rounded Rectangle 12"/>
          <p:cNvSpPr/>
          <p:nvPr/>
        </p:nvSpPr>
        <p:spPr bwMode="auto">
          <a:xfrm>
            <a:off x="3419872" y="1988840"/>
            <a:ext cx="2016224" cy="93610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0">
                <a:solidFill>
                  <a:schemeClr val="tx2"/>
                </a:solidFill>
              </a:rPr>
              <a:t>Varying</a:t>
            </a:r>
            <a:br>
              <a:rPr lang="en-GB" sz="2000" b="0">
                <a:solidFill>
                  <a:schemeClr val="tx2"/>
                </a:solidFill>
              </a:rPr>
            </a:br>
            <a:r>
              <a:rPr lang="en-GB" sz="2000" b="0">
                <a:solidFill>
                  <a:schemeClr val="tx2"/>
                </a:solidFill>
              </a:rPr>
              <a:t>structure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  <p:sp>
        <p:nvSpPr>
          <p:cNvPr id="14" name="Rounded Rectangle 13"/>
          <p:cNvSpPr/>
          <p:nvPr/>
        </p:nvSpPr>
        <p:spPr bwMode="auto">
          <a:xfrm>
            <a:off x="6516216" y="1916832"/>
            <a:ext cx="2016224" cy="936104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0">
                <a:solidFill>
                  <a:schemeClr val="bg1"/>
                </a:solidFill>
              </a:rPr>
              <a:t>Doing &amp; Undoing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halkboard" pitchFamily="-111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6516216" y="3140968"/>
            <a:ext cx="2016224" cy="936104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Complexifying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chemeClr val="bg1"/>
                </a:solidFill>
                <a:latin typeface="Chalkboard" pitchFamily="-111" charset="0"/>
              </a:rPr>
              <a:t>&amp; Embedding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halkboard" pitchFamily="-111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>
            <a:off x="6516216" y="4293096"/>
            <a:ext cx="2016224" cy="936104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Extending, &amp; Restricting</a:t>
            </a:r>
          </a:p>
        </p:txBody>
      </p:sp>
      <p:sp>
        <p:nvSpPr>
          <p:cNvPr id="17" name="Rounded Rectangle 16"/>
          <p:cNvSpPr/>
          <p:nvPr/>
        </p:nvSpPr>
        <p:spPr bwMode="auto">
          <a:xfrm>
            <a:off x="6516216" y="5489848"/>
            <a:ext cx="2016224" cy="936104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Generalising &amp; Abstracting</a:t>
            </a:r>
          </a:p>
        </p:txBody>
      </p:sp>
      <p:sp>
        <p:nvSpPr>
          <p:cNvPr id="18" name="Rounded Rectangle 17"/>
          <p:cNvSpPr/>
          <p:nvPr/>
        </p:nvSpPr>
        <p:spPr bwMode="auto">
          <a:xfrm>
            <a:off x="3419872" y="836712"/>
            <a:ext cx="2016224" cy="936104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GB" sz="2000" b="0">
                <a:solidFill>
                  <a:schemeClr val="tx2"/>
                </a:solidFill>
              </a:rPr>
              <a:t>Varying</a:t>
            </a:r>
            <a:br>
              <a:rPr lang="en-GB" sz="2000" b="0">
                <a:solidFill>
                  <a:schemeClr val="tx2"/>
                </a:solidFill>
              </a:rPr>
            </a:br>
            <a:r>
              <a:rPr lang="en-GB" sz="2000" b="0">
                <a:solidFill>
                  <a:schemeClr val="tx2"/>
                </a:solidFill>
              </a:rPr>
              <a:t>type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0248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Mathematical Thinking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How </a:t>
            </a:r>
            <a:r>
              <a:rPr lang="en-GB" dirty="0" smtClean="0"/>
              <a:t>might you describe </a:t>
            </a:r>
            <a:r>
              <a:rPr lang="en-GB" dirty="0"/>
              <a:t>the mathematical thinking you have done so far today?</a:t>
            </a:r>
          </a:p>
          <a:p>
            <a:r>
              <a:rPr lang="en-GB" dirty="0"/>
              <a:t>How could you incorporate that into students</a:t>
            </a:r>
            <a:r>
              <a:rPr lang="en-GB" dirty="0" smtClean="0"/>
              <a:t>’ </a:t>
            </a:r>
            <a:r>
              <a:rPr lang="en-GB" dirty="0"/>
              <a:t>learning</a:t>
            </a:r>
            <a:r>
              <a:rPr lang="en-GB" dirty="0" smtClean="0"/>
              <a:t>?</a:t>
            </a:r>
          </a:p>
          <a:p>
            <a:r>
              <a:rPr lang="en-GB" dirty="0" smtClean="0"/>
              <a:t>What have you been attending to:</a:t>
            </a:r>
          </a:p>
          <a:p>
            <a:pPr lvl="1"/>
            <a:r>
              <a:rPr lang="en-GB" dirty="0" smtClean="0"/>
              <a:t>Results?</a:t>
            </a:r>
          </a:p>
          <a:p>
            <a:pPr lvl="1"/>
            <a:r>
              <a:rPr lang="en-GB" dirty="0" smtClean="0"/>
              <a:t>Actions?</a:t>
            </a:r>
          </a:p>
          <a:p>
            <a:pPr lvl="1"/>
            <a:r>
              <a:rPr lang="en-GB" dirty="0" smtClean="0"/>
              <a:t>Effectiveness of actions?</a:t>
            </a:r>
          </a:p>
          <a:p>
            <a:pPr lvl="1"/>
            <a:r>
              <a:rPr lang="en-GB" dirty="0" smtClean="0"/>
              <a:t>Where effective actions came from or how they arose?</a:t>
            </a:r>
          </a:p>
          <a:p>
            <a:pPr lvl="1"/>
            <a:r>
              <a:rPr lang="en-GB" dirty="0" smtClean="0"/>
              <a:t>What you could make use of in the future?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92569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Reflection Strategies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What technical terms involved?</a:t>
            </a:r>
          </a:p>
          <a:p>
            <a:r>
              <a:rPr lang="en-GB"/>
              <a:t>What concepts called upon?</a:t>
            </a:r>
          </a:p>
          <a:p>
            <a:r>
              <a:rPr lang="en-GB"/>
              <a:t>What mathematical themes encountered?</a:t>
            </a:r>
          </a:p>
          <a:p>
            <a:r>
              <a:rPr lang="en-GB"/>
              <a:t>What mathematical powers used (and developed)?</a:t>
            </a:r>
          </a:p>
          <a:p>
            <a:r>
              <a:rPr lang="en-GB"/>
              <a:t>What links or associations with other mathematical topics or techniques?</a:t>
            </a:r>
          </a:p>
        </p:txBody>
      </p:sp>
    </p:spTree>
    <p:extLst>
      <p:ext uri="{BB962C8B-B14F-4D97-AF65-F5344CB8AC3E}">
        <p14:creationId xmlns:p14="http://schemas.microsoft.com/office/powerpoint/2010/main" val="2873714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Examples and Case Studies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What do students do with examples (or case studies)?</a:t>
            </a:r>
          </a:p>
          <a:p>
            <a:r>
              <a:rPr lang="en-GB"/>
              <a:t>What would you like students to do with examples?</a:t>
            </a:r>
          </a:p>
          <a:p>
            <a:r>
              <a:rPr lang="en-GB"/>
              <a:t>What do you do with examples publicly so that students learn what it is possible to do with examples?</a:t>
            </a:r>
          </a:p>
        </p:txBody>
      </p:sp>
    </p:spTree>
    <p:extLst>
      <p:ext uri="{BB962C8B-B14F-4D97-AF65-F5344CB8AC3E}">
        <p14:creationId xmlns:p14="http://schemas.microsoft.com/office/powerpoint/2010/main" val="3798993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 and the Human Psyche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4248472"/>
          </a:xfrm>
        </p:spPr>
        <p:txBody>
          <a:bodyPr/>
          <a:lstStyle/>
          <a:p>
            <a:r>
              <a:rPr lang="en-GB" dirty="0"/>
              <a:t>What struck you during this session?</a:t>
            </a:r>
          </a:p>
          <a:p>
            <a:r>
              <a:rPr lang="en-GB" dirty="0"/>
              <a:t>What for you were the main points (</a:t>
            </a:r>
            <a:r>
              <a:rPr lang="en-GB" dirty="0">
                <a:solidFill>
                  <a:srgbClr val="FF0000"/>
                </a:solidFill>
              </a:rPr>
              <a:t>cognition</a:t>
            </a:r>
            <a:r>
              <a:rPr lang="en-GB" dirty="0"/>
              <a:t>)?</a:t>
            </a:r>
          </a:p>
          <a:p>
            <a:r>
              <a:rPr lang="en-GB" dirty="0"/>
              <a:t>What were the dominant emotions evoked? (</a:t>
            </a:r>
            <a:r>
              <a:rPr lang="en-GB" dirty="0">
                <a:solidFill>
                  <a:srgbClr val="FF0000"/>
                </a:solidFill>
              </a:rPr>
              <a:t>affect</a:t>
            </a:r>
            <a:r>
              <a:rPr lang="en-GB" dirty="0"/>
              <a:t>)?</a:t>
            </a:r>
          </a:p>
          <a:p>
            <a:r>
              <a:rPr lang="en-GB" dirty="0"/>
              <a:t>What actions might you want to pursue further? (</a:t>
            </a:r>
            <a:r>
              <a:rPr lang="en-GB" dirty="0">
                <a:solidFill>
                  <a:srgbClr val="FF0000"/>
                </a:solidFill>
              </a:rPr>
              <a:t>enaction</a:t>
            </a:r>
            <a:r>
              <a:rPr lang="en-GB" dirty="0"/>
              <a:t>)</a:t>
            </a:r>
          </a:p>
          <a:p>
            <a:r>
              <a:rPr lang="en-GB" dirty="0"/>
              <a:t>What initiative might you take (</a:t>
            </a:r>
            <a:r>
              <a:rPr lang="en-GB" dirty="0">
                <a:solidFill>
                  <a:srgbClr val="FF0000"/>
                </a:solidFill>
              </a:rPr>
              <a:t>will</a:t>
            </a:r>
            <a:r>
              <a:rPr lang="en-GB" dirty="0"/>
              <a:t>)?</a:t>
            </a:r>
          </a:p>
          <a:p>
            <a:r>
              <a:rPr lang="en-GB" dirty="0"/>
              <a:t>What might you try to look out for in the near future (</a:t>
            </a:r>
            <a:r>
              <a:rPr lang="en-GB" dirty="0">
                <a:solidFill>
                  <a:srgbClr val="FF0000"/>
                </a:solidFill>
              </a:rPr>
              <a:t>witness</a:t>
            </a:r>
            <a:r>
              <a:rPr lang="en-GB" dirty="0"/>
              <a:t>)</a:t>
            </a:r>
          </a:p>
          <a:p>
            <a:r>
              <a:rPr lang="en-GB" dirty="0"/>
              <a:t>What might you pay special attention to in the near future (</a:t>
            </a:r>
            <a:r>
              <a:rPr lang="en-GB" dirty="0">
                <a:solidFill>
                  <a:srgbClr val="FF0000"/>
                </a:solidFill>
              </a:rPr>
              <a:t>attention</a:t>
            </a:r>
            <a:r>
              <a:rPr lang="en-GB" dirty="0"/>
              <a:t>)?</a:t>
            </a:r>
          </a:p>
          <a:p>
            <a:r>
              <a:rPr lang="en-GB" dirty="0"/>
              <a:t>What aspects of teaching need specific care (</a:t>
            </a:r>
            <a:r>
              <a:rPr lang="en-GB" dirty="0">
                <a:solidFill>
                  <a:srgbClr val="FF0000"/>
                </a:solidFill>
              </a:rPr>
              <a:t>conscience</a:t>
            </a:r>
            <a:r>
              <a:rPr lang="en-GB" dirty="0"/>
              <a:t>)?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039395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Making Use of the Whole Psyche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980728"/>
            <a:ext cx="7727950" cy="672480"/>
          </a:xfrm>
        </p:spPr>
        <p:txBody>
          <a:bodyPr/>
          <a:lstStyle/>
          <a:p>
            <a:r>
              <a:rPr lang="en-GB"/>
              <a:t>Assenting &amp; Asserting</a:t>
            </a:r>
          </a:p>
          <a:p>
            <a:endParaRPr lang="en-GB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8997" y="2860872"/>
            <a:ext cx="3702050" cy="191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Group 17"/>
          <p:cNvGrpSpPr>
            <a:grpSpLocks/>
          </p:cNvGrpSpPr>
          <p:nvPr/>
        </p:nvGrpSpPr>
        <p:grpSpPr bwMode="auto">
          <a:xfrm>
            <a:off x="4639096" y="2154435"/>
            <a:ext cx="3178175" cy="1327151"/>
            <a:chOff x="2912" y="540"/>
            <a:chExt cx="2002" cy="836"/>
          </a:xfrm>
        </p:grpSpPr>
        <p:sp>
          <p:nvSpPr>
            <p:cNvPr id="6" name="Rectangle 7"/>
            <p:cNvSpPr>
              <a:spLocks/>
            </p:cNvSpPr>
            <p:nvPr/>
          </p:nvSpPr>
          <p:spPr bwMode="auto">
            <a:xfrm>
              <a:off x="4050" y="540"/>
              <a:ext cx="86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Imagery</a:t>
              </a:r>
            </a:p>
          </p:txBody>
        </p:sp>
        <p:sp>
          <p:nvSpPr>
            <p:cNvPr id="7" name="Line 8"/>
            <p:cNvSpPr>
              <a:spLocks noChangeShapeType="1"/>
            </p:cNvSpPr>
            <p:nvPr/>
          </p:nvSpPr>
          <p:spPr bwMode="auto">
            <a:xfrm rot="10800000" flipH="1">
              <a:off x="2912" y="682"/>
              <a:ext cx="1066" cy="694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8" name="Group 16"/>
          <p:cNvGrpSpPr>
            <a:grpSpLocks/>
          </p:cNvGrpSpPr>
          <p:nvPr/>
        </p:nvGrpSpPr>
        <p:grpSpPr bwMode="auto">
          <a:xfrm>
            <a:off x="2470572" y="2178247"/>
            <a:ext cx="3463925" cy="1022349"/>
            <a:chOff x="1546" y="555"/>
            <a:chExt cx="2182" cy="644"/>
          </a:xfrm>
        </p:grpSpPr>
        <p:sp>
          <p:nvSpPr>
            <p:cNvPr id="9" name="Rectangle 5"/>
            <p:cNvSpPr>
              <a:spLocks/>
            </p:cNvSpPr>
            <p:nvPr/>
          </p:nvSpPr>
          <p:spPr bwMode="auto">
            <a:xfrm>
              <a:off x="1546" y="555"/>
              <a:ext cx="2182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Awareness (cognition)</a:t>
              </a:r>
            </a:p>
          </p:txBody>
        </p:sp>
        <p:sp>
          <p:nvSpPr>
            <p:cNvPr id="10" name="Line 9"/>
            <p:cNvSpPr>
              <a:spLocks noChangeShapeType="1"/>
            </p:cNvSpPr>
            <p:nvPr/>
          </p:nvSpPr>
          <p:spPr bwMode="auto">
            <a:xfrm rot="10800000">
              <a:off x="2240" y="847"/>
              <a:ext cx="245" cy="352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11" name="Group 21"/>
          <p:cNvGrpSpPr>
            <a:grpSpLocks/>
          </p:cNvGrpSpPr>
          <p:nvPr/>
        </p:nvGrpSpPr>
        <p:grpSpPr bwMode="auto">
          <a:xfrm>
            <a:off x="1619672" y="2852936"/>
            <a:ext cx="1455738" cy="463551"/>
            <a:chOff x="1010" y="987"/>
            <a:chExt cx="917" cy="292"/>
          </a:xfrm>
        </p:grpSpPr>
        <p:sp>
          <p:nvSpPr>
            <p:cNvPr id="12" name="Rectangle 6"/>
            <p:cNvSpPr>
              <a:spLocks/>
            </p:cNvSpPr>
            <p:nvPr/>
          </p:nvSpPr>
          <p:spPr bwMode="auto">
            <a:xfrm>
              <a:off x="1010" y="987"/>
              <a:ext cx="413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Will</a:t>
              </a:r>
            </a:p>
          </p:txBody>
        </p:sp>
        <p:sp>
          <p:nvSpPr>
            <p:cNvPr id="13" name="Line 10"/>
            <p:cNvSpPr>
              <a:spLocks noChangeShapeType="1"/>
            </p:cNvSpPr>
            <p:nvPr/>
          </p:nvSpPr>
          <p:spPr bwMode="auto">
            <a:xfrm rot="10800000">
              <a:off x="1458" y="1162"/>
              <a:ext cx="469" cy="117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14" name="Group 20"/>
          <p:cNvGrpSpPr>
            <a:grpSpLocks/>
          </p:cNvGrpSpPr>
          <p:nvPr/>
        </p:nvGrpSpPr>
        <p:grpSpPr bwMode="auto">
          <a:xfrm>
            <a:off x="721147" y="4421385"/>
            <a:ext cx="2528888" cy="1292225"/>
            <a:chOff x="444" y="1968"/>
            <a:chExt cx="1593" cy="814"/>
          </a:xfrm>
        </p:grpSpPr>
        <p:sp>
          <p:nvSpPr>
            <p:cNvPr id="15" name="Rectangle 4"/>
            <p:cNvSpPr>
              <a:spLocks/>
            </p:cNvSpPr>
            <p:nvPr/>
          </p:nvSpPr>
          <p:spPr bwMode="auto">
            <a:xfrm>
              <a:off x="444" y="2511"/>
              <a:ext cx="1544" cy="2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Body (enaction)</a:t>
              </a:r>
            </a:p>
          </p:txBody>
        </p:sp>
        <p:sp>
          <p:nvSpPr>
            <p:cNvPr id="16" name="Line 11"/>
            <p:cNvSpPr>
              <a:spLocks noChangeShapeType="1"/>
            </p:cNvSpPr>
            <p:nvPr/>
          </p:nvSpPr>
          <p:spPr bwMode="auto">
            <a:xfrm flipH="1">
              <a:off x="802" y="1968"/>
              <a:ext cx="1235" cy="477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17" name="Group 18"/>
          <p:cNvGrpSpPr>
            <a:grpSpLocks/>
          </p:cNvGrpSpPr>
          <p:nvPr/>
        </p:nvGrpSpPr>
        <p:grpSpPr bwMode="auto">
          <a:xfrm>
            <a:off x="5858297" y="3540324"/>
            <a:ext cx="2743200" cy="862013"/>
            <a:chOff x="3680" y="1413"/>
            <a:chExt cx="1728" cy="543"/>
          </a:xfrm>
        </p:grpSpPr>
        <p:sp>
          <p:nvSpPr>
            <p:cNvPr id="18" name="Rectangle 3"/>
            <p:cNvSpPr>
              <a:spLocks/>
            </p:cNvSpPr>
            <p:nvPr/>
          </p:nvSpPr>
          <p:spPr bwMode="auto">
            <a:xfrm>
              <a:off x="4526" y="1413"/>
              <a:ext cx="882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Emotions </a:t>
              </a:r>
              <a:b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</a:br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(affect)</a:t>
              </a:r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>
              <a:off x="3680" y="1600"/>
              <a:ext cx="757" cy="63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</p:grpSp>
      <p:grpSp>
        <p:nvGrpSpPr>
          <p:cNvPr id="20" name="Group 19"/>
          <p:cNvGrpSpPr>
            <a:grpSpLocks/>
          </p:cNvGrpSpPr>
          <p:nvPr/>
        </p:nvGrpSpPr>
        <p:grpSpPr bwMode="auto">
          <a:xfrm>
            <a:off x="3315122" y="4497585"/>
            <a:ext cx="1449388" cy="2165350"/>
            <a:chOff x="2078" y="2016"/>
            <a:chExt cx="913" cy="1364"/>
          </a:xfrm>
        </p:grpSpPr>
        <p:sp>
          <p:nvSpPr>
            <p:cNvPr id="21" name="Line 13"/>
            <p:cNvSpPr>
              <a:spLocks noChangeShapeType="1"/>
            </p:cNvSpPr>
            <p:nvPr/>
          </p:nvSpPr>
          <p:spPr bwMode="auto">
            <a:xfrm flipH="1">
              <a:off x="2544" y="2016"/>
              <a:ext cx="139" cy="771"/>
            </a:xfrm>
            <a:prstGeom prst="line">
              <a:avLst/>
            </a:prstGeom>
            <a:noFill/>
            <a:ln w="38100">
              <a:solidFill>
                <a:srgbClr val="996633"/>
              </a:solidFill>
              <a:round/>
              <a:headEnd type="stealth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GB" b="0">
                <a:solidFill>
                  <a:srgbClr val="0000FF"/>
                </a:solidFill>
                <a:effectLst>
                  <a:outerShdw blurRad="50800" dist="38100" dir="2700000" algn="tl" rotWithShape="0">
                    <a:schemeClr val="bg2">
                      <a:lumMod val="75000"/>
                      <a:alpha val="43000"/>
                    </a:schemeClr>
                  </a:outerShdw>
                </a:effectLst>
              </a:endParaRPr>
            </a:p>
          </p:txBody>
        </p:sp>
        <p:sp>
          <p:nvSpPr>
            <p:cNvPr id="22" name="Rectangle 14"/>
            <p:cNvSpPr>
              <a:spLocks/>
            </p:cNvSpPr>
            <p:nvPr/>
          </p:nvSpPr>
          <p:spPr bwMode="auto">
            <a:xfrm>
              <a:off x="2078" y="2837"/>
              <a:ext cx="913" cy="5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Habits</a:t>
              </a:r>
              <a:b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</a:br>
              <a:r>
                <a:rPr lang="en-US" b="0">
                  <a:solidFill>
                    <a:srgbClr val="0000FF"/>
                  </a:solidFill>
                  <a:effectLst>
                    <a:outerShdw blurRad="50800" dist="38100" dir="2700000" algn="tl" rotWithShape="0">
                      <a:schemeClr val="bg2">
                        <a:lumMod val="75000"/>
                        <a:alpha val="43000"/>
                      </a:schemeClr>
                    </a:outerShdw>
                  </a:effectLst>
                  <a:latin typeface="Chalkboard" charset="0"/>
                  <a:ea typeface="ＭＳ Ｐゴシック" charset="0"/>
                  <a:cs typeface="Chalkboard" charset="0"/>
                  <a:sym typeface="Chalkboard" charset="0"/>
                </a:rPr>
                <a:t>Practices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813367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Practising Practices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/>
              <a:t>Principles (Tom Francome &amp; Dave Hewitt ATM 2017)</a:t>
            </a:r>
          </a:p>
          <a:p>
            <a:pPr lvl="1"/>
            <a:r>
              <a:rPr lang="en-GB"/>
              <a:t>Exploration to gain further insight</a:t>
            </a:r>
          </a:p>
          <a:p>
            <a:pPr lvl="1"/>
            <a:r>
              <a:rPr lang="en-GB"/>
              <a:t>Learners make significant choices</a:t>
            </a:r>
          </a:p>
          <a:p>
            <a:pPr lvl="1"/>
            <a:r>
              <a:rPr lang="en-GB"/>
              <a:t>Opportunity to notice and become familiar with relationships</a:t>
            </a:r>
          </a:p>
          <a:p>
            <a:pPr lvl="1"/>
            <a:r>
              <a:rPr lang="en-GB"/>
              <a:t>Opportunity to justify and prove</a:t>
            </a:r>
          </a:p>
          <a:p>
            <a:pPr lvl="1"/>
            <a:r>
              <a:rPr lang="en-GB"/>
              <a:t>Adaptable &amp; extendable</a:t>
            </a:r>
          </a:p>
          <a:p>
            <a:r>
              <a:rPr lang="en-GB"/>
              <a:t>Conjectures</a:t>
            </a:r>
          </a:p>
          <a:p>
            <a:pPr lvl="1"/>
            <a:r>
              <a:rPr lang="en-GB"/>
              <a:t>A practice is a sequence of actions often repeated</a:t>
            </a:r>
          </a:p>
          <a:p>
            <a:pPr lvl="1"/>
            <a:r>
              <a:rPr lang="en-GB"/>
              <a:t>To practise is to use a practice effectively (professionally)</a:t>
            </a:r>
          </a:p>
          <a:p>
            <a:pPr lvl="1"/>
            <a:r>
              <a:rPr lang="en-GB"/>
              <a:t>To develop a practice is to rehearse actions in multiple contexts so as to appreciate and to comprehend those actions and their significance.</a:t>
            </a:r>
          </a:p>
        </p:txBody>
      </p:sp>
    </p:spTree>
    <p:extLst>
      <p:ext uri="{BB962C8B-B14F-4D97-AF65-F5344CB8AC3E}">
        <p14:creationId xmlns:p14="http://schemas.microsoft.com/office/powerpoint/2010/main" val="4263371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 as Self-Explanation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908720"/>
            <a:ext cx="8496944" cy="1728192"/>
          </a:xfrm>
        </p:spPr>
        <p:txBody>
          <a:bodyPr/>
          <a:lstStyle/>
          <a:p>
            <a:r>
              <a:rPr lang="en-GB" dirty="0"/>
              <a:t>What struck you during this session?</a:t>
            </a:r>
          </a:p>
          <a:p>
            <a:r>
              <a:rPr lang="en-GB" dirty="0"/>
              <a:t>What for you were the main points (cognition)?</a:t>
            </a:r>
          </a:p>
          <a:p>
            <a:r>
              <a:rPr lang="en-GB" dirty="0"/>
              <a:t>What were the dominant emotions evoked? (affect)?</a:t>
            </a:r>
          </a:p>
          <a:p>
            <a:r>
              <a:rPr lang="en-GB" dirty="0"/>
              <a:t>What actions might you want to pursue further? (Awareness)</a:t>
            </a:r>
          </a:p>
        </p:txBody>
      </p:sp>
    </p:spTree>
    <p:extLst>
      <p:ext uri="{BB962C8B-B14F-4D97-AF65-F5344CB8AC3E}">
        <p14:creationId xmlns:p14="http://schemas.microsoft.com/office/powerpoint/2010/main" val="2843482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Vertical Scroll 5"/>
          <p:cNvSpPr>
            <a:spLocks noChangeArrowheads="1"/>
          </p:cNvSpPr>
          <p:nvPr/>
        </p:nvSpPr>
        <p:spPr bwMode="auto">
          <a:xfrm>
            <a:off x="152400" y="990600"/>
            <a:ext cx="4419600" cy="5181600"/>
          </a:xfrm>
          <a:prstGeom prst="verticalScroll">
            <a:avLst>
              <a:gd name="adj" fmla="val 4750"/>
            </a:avLst>
          </a:prstGeom>
          <a:solidFill>
            <a:srgbClr val="B9CA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GB" altLang="ko-KR"/>
          </a:p>
        </p:txBody>
      </p:sp>
      <p:sp>
        <p:nvSpPr>
          <p:cNvPr id="8601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altLang="ko-KR" dirty="0" smtClean="0">
                <a:latin typeface="Chalkboard" charset="0"/>
                <a:ea typeface="MS PGothic" charset="0"/>
              </a:rPr>
              <a:t>Frameworks</a:t>
            </a:r>
            <a:endParaRPr lang="en-US" altLang="ko-KR" dirty="0">
              <a:latin typeface="Chalkboard" charset="0"/>
              <a:ea typeface="MS PGothic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9950" y="1801813"/>
            <a:ext cx="442912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altLang="ko-KR" sz="2400" b="0" smtClean="0">
                <a:solidFill>
                  <a:srgbClr val="800000"/>
                </a:solidFill>
              </a:rPr>
              <a:t>Doing – Talking – Recording</a:t>
            </a:r>
          </a:p>
        </p:txBody>
      </p:sp>
      <p:pic>
        <p:nvPicPr>
          <p:cNvPr id="51204" name="Picture 5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3721100" cy="452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679950" y="836613"/>
            <a:ext cx="442912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altLang="ko-KR" sz="2400" b="0" dirty="0" smtClean="0">
                <a:solidFill>
                  <a:srgbClr val="800000"/>
                </a:solidFill>
              </a:rPr>
              <a:t>Enactive – Iconic – Symbolic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679950" y="2767013"/>
            <a:ext cx="442912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altLang="ko-KR" sz="2400" b="0" smtClean="0">
                <a:solidFill>
                  <a:srgbClr val="800000"/>
                </a:solidFill>
              </a:rPr>
              <a:t>See – Experience – Master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0" y="3645024"/>
            <a:ext cx="4429125" cy="46166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Chalkboard" charset="0"/>
                <a:ea typeface="MS PGothic" charset="0"/>
                <a:cs typeface="MS PGothic" charset="0"/>
              </a:defRPr>
            </a:lvl9pPr>
          </a:lstStyle>
          <a:p>
            <a:pPr eaLnBrk="1" hangingPunct="1">
              <a:defRPr/>
            </a:pPr>
            <a:r>
              <a:rPr lang="en-GB" altLang="ko-KR" sz="2400" b="0" dirty="0" smtClean="0">
                <a:solidFill>
                  <a:srgbClr val="800000"/>
                </a:solidFill>
              </a:rPr>
              <a:t>Concrete – Pictorial– Symbolic</a:t>
            </a:r>
          </a:p>
        </p:txBody>
      </p:sp>
    </p:spTree>
    <p:extLst>
      <p:ext uri="{BB962C8B-B14F-4D97-AF65-F5344CB8AC3E}">
        <p14:creationId xmlns:p14="http://schemas.microsoft.com/office/powerpoint/2010/main" val="2432696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>
                <a:latin typeface="Chalkboard" charset="0"/>
                <a:ea typeface="ＭＳ Ｐゴシック" charset="0"/>
                <a:cs typeface="ＭＳ Ｐゴシック" charset="0"/>
              </a:rPr>
              <a:t>What Can Teachers Do?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5650" y="1125538"/>
            <a:ext cx="7727950" cy="5040312"/>
          </a:xfrm>
        </p:spPr>
        <p:txBody>
          <a:bodyPr/>
          <a:lstStyle/>
          <a:p>
            <a:pPr>
              <a:buFont typeface="Wingdings" charset="2"/>
              <a:buChar char="v"/>
              <a:defRPr/>
            </a:pPr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>It is not the task that is rich</a:t>
            </a:r>
          </a:p>
          <a:p>
            <a:pPr lvl="1">
              <a:buFont typeface="Lucida Grande"/>
              <a:buChar char="…"/>
              <a:defRPr/>
            </a:pPr>
            <a:r>
              <a:rPr lang="en-GB" dirty="0">
                <a:latin typeface="Chalkboard" charset="0"/>
                <a:ea typeface="ＭＳ Ｐゴシック" charset="0"/>
              </a:rPr>
              <a:t>but the way the task is used</a:t>
            </a:r>
          </a:p>
          <a:p>
            <a:pPr>
              <a:buFont typeface="Wingdings" charset="2"/>
              <a:buChar char="v"/>
              <a:defRPr/>
            </a:pPr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>Teachers can guide and direct learner attention</a:t>
            </a:r>
          </a:p>
          <a:p>
            <a:pPr>
              <a:buFont typeface="Wingdings" charset="2"/>
              <a:buChar char="v"/>
              <a:defRPr/>
            </a:pPr>
            <a:r>
              <a:rPr lang="en-GB" dirty="0">
                <a:latin typeface="Chalkboard" charset="0"/>
                <a:ea typeface="ＭＳ Ｐゴシック" charset="0"/>
                <a:cs typeface="ＭＳ Ｐゴシック" charset="0"/>
              </a:rPr>
              <a:t>What are teachers attending to?</a:t>
            </a:r>
          </a:p>
          <a:p>
            <a:pPr lvl="1">
              <a:buFont typeface="Lucida Grande"/>
              <a:buChar char="…"/>
              <a:defRPr/>
            </a:pPr>
            <a:r>
              <a:rPr lang="en-GB" dirty="0">
                <a:latin typeface="Chalkboard" charset="0"/>
                <a:ea typeface="ＭＳ Ｐゴシック" charset="0"/>
              </a:rPr>
              <a:t>powers</a:t>
            </a:r>
          </a:p>
          <a:p>
            <a:pPr lvl="1">
              <a:buFont typeface="Lucida Grande"/>
              <a:buChar char="…"/>
              <a:defRPr/>
            </a:pPr>
            <a:r>
              <a:rPr lang="en-GB" dirty="0" smtClean="0">
                <a:latin typeface="Chalkboard" charset="0"/>
                <a:ea typeface="ＭＳ Ｐゴシック" charset="0"/>
              </a:rPr>
              <a:t>Themes</a:t>
            </a:r>
            <a:endParaRPr lang="en-GB" dirty="0">
              <a:latin typeface="Chalkboard" charset="0"/>
              <a:ea typeface="ＭＳ Ｐゴシック" charset="0"/>
            </a:endParaRPr>
          </a:p>
          <a:p>
            <a:pPr lvl="1">
              <a:buFont typeface="Lucida Grande"/>
              <a:buChar char="…"/>
              <a:defRPr/>
            </a:pPr>
            <a:r>
              <a:rPr lang="en-GB" dirty="0">
                <a:latin typeface="Chalkboard" charset="0"/>
                <a:ea typeface="ＭＳ Ｐゴシック" charset="0"/>
              </a:rPr>
              <a:t>h</a:t>
            </a:r>
            <a:r>
              <a:rPr lang="en-GB" dirty="0" smtClean="0">
                <a:latin typeface="Chalkboard" charset="0"/>
                <a:ea typeface="ＭＳ Ｐゴシック" charset="0"/>
              </a:rPr>
              <a:t>euristics</a:t>
            </a:r>
            <a:endParaRPr lang="en-GB" dirty="0">
              <a:latin typeface="Chalkboard" charset="0"/>
              <a:ea typeface="ＭＳ Ｐゴシック" charset="0"/>
            </a:endParaRPr>
          </a:p>
          <a:p>
            <a:pPr lvl="1">
              <a:buFont typeface="Lucida Grande"/>
              <a:buChar char="…"/>
              <a:defRPr/>
            </a:pPr>
            <a:r>
              <a:rPr lang="en-GB" dirty="0">
                <a:latin typeface="Chalkboard" charset="0"/>
                <a:ea typeface="ＭＳ Ｐゴシック" charset="0"/>
              </a:rPr>
              <a:t>The nature of their own attention</a:t>
            </a:r>
          </a:p>
        </p:txBody>
      </p:sp>
    </p:spTree>
    <p:extLst>
      <p:ext uri="{BB962C8B-B14F-4D97-AF65-F5344CB8AC3E}">
        <p14:creationId xmlns:p14="http://schemas.microsoft.com/office/powerpoint/2010/main" val="36985054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To Follow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268760"/>
            <a:ext cx="7727950" cy="1248544"/>
          </a:xfrm>
        </p:spPr>
        <p:txBody>
          <a:bodyPr/>
          <a:lstStyle/>
          <a:p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</a:rPr>
              <a:t>www.pmtheta.com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en-GB" dirty="0" err="1" smtClean="0">
                <a:solidFill>
                  <a:schemeClr val="accent3">
                    <a:lumMod val="50000"/>
                  </a:schemeClr>
                </a:solidFill>
              </a:rPr>
              <a:t>john.mason</a:t>
            </a:r>
            <a:r>
              <a:rPr lang="en-GB" dirty="0" err="1">
                <a:solidFill>
                  <a:schemeClr val="accent3">
                    <a:lumMod val="50000"/>
                  </a:schemeClr>
                </a:solidFill>
              </a:rPr>
              <a:t>@open.ac.uk</a:t>
            </a:r>
            <a:endParaRPr lang="en-GB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395536" y="2564904"/>
            <a:ext cx="7727950" cy="266429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3">
                  <a:lumMod val="50000"/>
                </a:schemeClr>
              </a:buClr>
              <a:buSzPct val="75000"/>
              <a:buFont typeface="Wingdings" charset="2"/>
              <a:buChar char="v"/>
              <a:defRPr sz="2800">
                <a:solidFill>
                  <a:srgbClr val="800000"/>
                </a:solidFill>
                <a:effectLst/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FontTx/>
              <a:buChar char="–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»"/>
              <a:defRPr sz="24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charset="0"/>
                <a:ea typeface="ＭＳ Ｐゴシック" charset="-128"/>
              </a:defRPr>
            </a:lvl9pPr>
          </a:lstStyle>
          <a:p>
            <a:r>
              <a:rPr lang="en-GB" sz="2400" b="0"/>
              <a:t>Thinking Mathematically (new edition 2010)</a:t>
            </a:r>
          </a:p>
          <a:p>
            <a:r>
              <a:rPr lang="en-GB" sz="2400" b="0"/>
              <a:t>Developing Thinking in Algebra (Sage)</a:t>
            </a:r>
          </a:p>
          <a:p>
            <a:r>
              <a:rPr lang="en-GB" sz="2400" b="0"/>
              <a:t>Designing &amp; Using Mathematical Tasks (Tarquin)</a:t>
            </a:r>
          </a:p>
          <a:p>
            <a:r>
              <a:rPr lang="en-GB" sz="2400" b="0"/>
              <a:t>Questions and Prompts: primary (ATM)</a:t>
            </a:r>
          </a:p>
          <a:p>
            <a:r>
              <a:rPr lang="en-GB" sz="2400" b="0"/>
              <a:t>Mathematics as a Constructive Activity </a:t>
            </a:r>
            <a:br>
              <a:rPr lang="en-GB" sz="2400" b="0"/>
            </a:br>
            <a:r>
              <a:rPr lang="en-GB" sz="2400" b="0"/>
              <a:t>(with Anne Watson)</a:t>
            </a:r>
          </a:p>
          <a:p>
            <a:endParaRPr lang="en-GB" sz="2400" b="0"/>
          </a:p>
          <a:p>
            <a:endParaRPr lang="en-GB" sz="2400" b="0"/>
          </a:p>
        </p:txBody>
      </p:sp>
    </p:spTree>
    <p:extLst>
      <p:ext uri="{BB962C8B-B14F-4D97-AF65-F5344CB8AC3E}">
        <p14:creationId xmlns:p14="http://schemas.microsoft.com/office/powerpoint/2010/main" val="495258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What do students say?</a:t>
            </a:r>
          </a:p>
        </p:txBody>
      </p:sp>
      <p:sp>
        <p:nvSpPr>
          <p:cNvPr id="163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1" y="1016000"/>
            <a:ext cx="9004300" cy="5156200"/>
          </a:xfrm>
        </p:spPr>
        <p:txBody>
          <a:bodyPr/>
          <a:lstStyle/>
          <a:p>
            <a:pPr>
              <a:defRPr/>
            </a:pP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I seek out worked examples and model answers</a:t>
            </a: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I practice and copy in order to memorise</a:t>
            </a: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I skip examples when short of time</a:t>
            </a: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“</a:t>
            </a:r>
            <a:r>
              <a:rPr lang="en-US">
                <a:latin typeface="Chalkboard" charset="0"/>
                <a:ea typeface="ＭＳ Ｐゴシック" charset="0"/>
                <a:cs typeface="ＭＳ Ｐゴシック" charset="0"/>
              </a:rPr>
              <a:t>I compare my own attempts with model answers</a:t>
            </a:r>
            <a:r>
              <a:rPr lang="ja-JP" altLang="en-US">
                <a:latin typeface="Chalkboard" charset="0"/>
                <a:ea typeface="ＭＳ Ｐゴシック" charset="0"/>
                <a:cs typeface="ＭＳ Ｐゴシック" charset="0"/>
              </a:rPr>
              <a:t>”</a:t>
            </a:r>
            <a:endParaRPr lang="en-US">
              <a:latin typeface="Chalkboard" charset="0"/>
              <a:ea typeface="ＭＳ Ｐゴシック" charset="0"/>
              <a:cs typeface="ＭＳ Ｐゴシック" charset="0"/>
            </a:endParaRPr>
          </a:p>
          <a:p>
            <a:pPr>
              <a:defRPr/>
            </a:pPr>
            <a:r>
              <a:rPr lang="en-US">
                <a:solidFill>
                  <a:srgbClr val="800000"/>
                </a:solidFill>
                <a:latin typeface="Chalkboard" charset="0"/>
                <a:ea typeface="ＭＳ Ｐゴシック" charset="0"/>
                <a:cs typeface="ＭＳ Ｐゴシック" charset="0"/>
              </a:rPr>
              <a:t>NO mention of mathematical objects other than worked examples!</a:t>
            </a:r>
          </a:p>
        </p:txBody>
      </p:sp>
    </p:spTree>
    <p:extLst>
      <p:ext uri="{BB962C8B-B14F-4D97-AF65-F5344CB8AC3E}">
        <p14:creationId xmlns:p14="http://schemas.microsoft.com/office/powerpoint/2010/main" val="2994761845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6" grpId="0" build="p" bldLvl="5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731696" cy="609600"/>
          </a:xfrm>
        </p:spPr>
        <p:txBody>
          <a:bodyPr/>
          <a:lstStyle/>
          <a:p>
            <a:r>
              <a:rPr lang="en-GB"/>
              <a:t>Rhind Mathematical Papyrus problem 28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167" y="1052736"/>
            <a:ext cx="440743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>
                <a:solidFill>
                  <a:srgbClr val="000000"/>
                </a:solidFill>
              </a:rPr>
              <a:t>Two-thirds is to be added.</a:t>
            </a:r>
          </a:p>
          <a:p>
            <a:pPr algn="ctr"/>
            <a:r>
              <a:rPr lang="en-GB" sz="2400" b="0">
                <a:solidFill>
                  <a:srgbClr val="000000"/>
                </a:solidFill>
              </a:rPr>
              <a:t>One-third is to be subtracted. </a:t>
            </a:r>
          </a:p>
          <a:p>
            <a:pPr algn="ctr"/>
            <a:r>
              <a:rPr lang="en-GB" sz="2400" b="0">
                <a:solidFill>
                  <a:srgbClr val="000000"/>
                </a:solidFill>
              </a:rPr>
              <a:t>There remains 10.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79153" y="2564904"/>
            <a:ext cx="32763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>
                <a:solidFill>
                  <a:srgbClr val="000000"/>
                </a:solidFill>
              </a:rPr>
              <a:t>Make 1/10 of this, </a:t>
            </a:r>
            <a:br>
              <a:rPr lang="en-GB" sz="2400" b="0">
                <a:solidFill>
                  <a:srgbClr val="000000"/>
                </a:solidFill>
              </a:rPr>
            </a:br>
            <a:r>
              <a:rPr lang="en-GB" sz="2400" b="0">
                <a:solidFill>
                  <a:srgbClr val="000000"/>
                </a:solidFill>
              </a:rPr>
              <a:t>      there becomes 1.</a:t>
            </a:r>
          </a:p>
          <a:p>
            <a:pPr algn="ctr"/>
            <a:r>
              <a:rPr lang="en-GB" sz="2400" b="0">
                <a:solidFill>
                  <a:srgbClr val="000000"/>
                </a:solidFill>
              </a:rPr>
              <a:t>The remainder is 9.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3181" y="6279703"/>
            <a:ext cx="332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>
                <a:solidFill>
                  <a:srgbClr val="008000"/>
                </a:solidFill>
              </a:rPr>
              <a:t>The doing as it occurs!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908720"/>
            <a:ext cx="3460948" cy="302433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5536" y="3933056"/>
            <a:ext cx="41520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2/3 of this is to be added. </a:t>
            </a:r>
          </a:p>
          <a:p>
            <a:r>
              <a:rPr lang="en-GB" sz="2400" b="0">
                <a:solidFill>
                  <a:srgbClr val="000000"/>
                </a:solidFill>
              </a:rPr>
              <a:t>The total is 15.</a:t>
            </a:r>
          </a:p>
          <a:p>
            <a:r>
              <a:rPr lang="en-GB" sz="2400" b="0">
                <a:solidFill>
                  <a:srgbClr val="000000"/>
                </a:solidFill>
              </a:rPr>
              <a:t>1/3 of this is 5.</a:t>
            </a:r>
          </a:p>
          <a:p>
            <a:r>
              <a:rPr lang="en-GB" sz="2400" b="0">
                <a:solidFill>
                  <a:srgbClr val="000000"/>
                </a:solidFill>
              </a:rPr>
              <a:t>Lo! 5 is that which goes out,</a:t>
            </a:r>
          </a:p>
          <a:p>
            <a:r>
              <a:rPr lang="en-GB" sz="2400" b="0">
                <a:solidFill>
                  <a:srgbClr val="000000"/>
                </a:solidFill>
              </a:rPr>
              <a:t>And the remainder is 10.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4355976" y="3913892"/>
            <a:ext cx="28647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>
                <a:solidFill>
                  <a:srgbClr val="000000"/>
                </a:solidFill>
              </a:rPr>
              <a:t>9 + 2/3 x 9 = 15</a:t>
            </a:r>
          </a:p>
        </p:txBody>
      </p:sp>
      <p:pic>
        <p:nvPicPr>
          <p:cNvPr id="59" name="Picture 58" descr="smiley-fa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05264"/>
            <a:ext cx="710994" cy="720080"/>
          </a:xfrm>
          <a:prstGeom prst="rect">
            <a:avLst/>
          </a:prstGeom>
        </p:spPr>
      </p:pic>
      <p:sp>
        <p:nvSpPr>
          <p:cNvPr id="41" name="TextBox 40"/>
          <p:cNvSpPr txBox="1"/>
          <p:nvPr/>
        </p:nvSpPr>
        <p:spPr>
          <a:xfrm>
            <a:off x="4499992" y="5013176"/>
            <a:ext cx="20053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0">
                <a:solidFill>
                  <a:srgbClr val="000000"/>
                </a:solidFill>
              </a:rPr>
              <a:t>15 – 5 = 10</a:t>
            </a:r>
          </a:p>
        </p:txBody>
      </p:sp>
      <p:sp>
        <p:nvSpPr>
          <p:cNvPr id="4" name="Oval Callout 3"/>
          <p:cNvSpPr/>
          <p:nvPr/>
        </p:nvSpPr>
        <p:spPr bwMode="auto">
          <a:xfrm>
            <a:off x="3923928" y="2636912"/>
            <a:ext cx="1800200" cy="1080120"/>
          </a:xfrm>
          <a:prstGeom prst="wedgeEllipseCallout">
            <a:avLst>
              <a:gd name="adj1" fmla="val -68206"/>
              <a:gd name="adj2" fmla="val 32068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The answer!</a:t>
            </a:r>
          </a:p>
        </p:txBody>
      </p:sp>
      <p:sp>
        <p:nvSpPr>
          <p:cNvPr id="43" name="Oval Callout 42"/>
          <p:cNvSpPr/>
          <p:nvPr/>
        </p:nvSpPr>
        <p:spPr bwMode="auto">
          <a:xfrm>
            <a:off x="6804248" y="5085184"/>
            <a:ext cx="2160240" cy="1080120"/>
          </a:xfrm>
          <a:prstGeom prst="wedgeEllipseCallout">
            <a:avLst>
              <a:gd name="adj1" fmla="val -83976"/>
              <a:gd name="adj2" fmla="val -91045"/>
            </a:avLst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Checking!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400" b="0">
                <a:solidFill>
                  <a:schemeClr val="bg1"/>
                </a:solidFill>
                <a:latin typeface="Chalkboard" pitchFamily="-111" charset="0"/>
              </a:rPr>
              <a:t>validating</a:t>
            </a:r>
            <a:endParaRPr kumimoji="0" lang="en-GB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Chalkboard" pitchFamily="-111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3834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0" grpId="0" uiExpand="1" build="p"/>
      <p:bldP spid="28" grpId="0" build="p"/>
      <p:bldP spid="41" grpId="0"/>
      <p:bldP spid="4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Worked Examples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24936" cy="3960440"/>
          </a:xfrm>
        </p:spPr>
        <p:txBody>
          <a:bodyPr/>
          <a:lstStyle/>
          <a:p>
            <a:r>
              <a:rPr lang="en-GB"/>
              <a:t>A 4000 year old practice</a:t>
            </a:r>
          </a:p>
          <a:p>
            <a:r>
              <a:rPr lang="en-GB"/>
              <a:t>“Thus is it done”; “Do it like this”; </a:t>
            </a:r>
            <a:r>
              <a:rPr lang="is-IS"/>
              <a:t>…</a:t>
            </a:r>
          </a:p>
          <a:p>
            <a:r>
              <a:rPr lang="is-IS"/>
              <a:t>What is the student supposed to do?</a:t>
            </a:r>
          </a:p>
          <a:p>
            <a:pPr lvl="1"/>
            <a:r>
              <a:rPr lang="en-US"/>
              <a:t>F</a:t>
            </a:r>
            <a:r>
              <a:rPr lang="is-IS"/>
              <a:t>ollow the sequence of acts</a:t>
            </a:r>
          </a:p>
          <a:p>
            <a:pPr lvl="1"/>
            <a:r>
              <a:rPr lang="en-GB"/>
              <a:t>Distinguish </a:t>
            </a:r>
            <a:r>
              <a:rPr lang="is-IS"/>
              <a:t>structural relations and values from parameters</a:t>
            </a:r>
          </a:p>
          <a:p>
            <a:r>
              <a:rPr lang="is-IS"/>
              <a:t>Templating</a:t>
            </a:r>
          </a:p>
          <a:p>
            <a:r>
              <a:rPr lang="is-IS"/>
              <a:t>What does the student need from a worked example?</a:t>
            </a:r>
          </a:p>
          <a:p>
            <a:pPr lvl="1"/>
            <a:r>
              <a:rPr lang="en-US"/>
              <a:t>W</a:t>
            </a:r>
            <a:r>
              <a:rPr lang="is-IS"/>
              <a:t>hat to do ‘next’</a:t>
            </a:r>
          </a:p>
          <a:p>
            <a:pPr lvl="1"/>
            <a:r>
              <a:rPr lang="is-IS"/>
              <a:t>How to know what to do next</a:t>
            </a:r>
          </a:p>
        </p:txBody>
      </p:sp>
      <p:sp>
        <p:nvSpPr>
          <p:cNvPr id="4" name="Rounded Rectangle 3"/>
          <p:cNvSpPr/>
          <p:nvPr/>
        </p:nvSpPr>
        <p:spPr bwMode="auto">
          <a:xfrm>
            <a:off x="6516216" y="5661248"/>
            <a:ext cx="2232248" cy="1008112"/>
          </a:xfrm>
          <a:prstGeom prst="roundRect">
            <a:avLst/>
          </a:prstGeom>
          <a:solidFill>
            <a:schemeClr val="tx1">
              <a:lumMod val="60000"/>
              <a:lumOff val="40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993300"/>
                </a:solidFill>
                <a:effectLst/>
                <a:latin typeface="Chalkboard" pitchFamily="-111" charset="0"/>
              </a:rPr>
              <a:t>Chi &amp; Bassok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GB" sz="2000" b="0">
                <a:solidFill>
                  <a:srgbClr val="993300"/>
                </a:solidFill>
                <a:latin typeface="Chalkboard" pitchFamily="-111" charset="0"/>
              </a:rPr>
              <a:t>Renkl &amp; Sweller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rgbClr val="993300"/>
                </a:solidFill>
                <a:effectLst/>
                <a:latin typeface="Chalkboard" pitchFamily="-111" charset="0"/>
              </a:rPr>
              <a:t>Watson &amp; Mason</a:t>
            </a:r>
          </a:p>
        </p:txBody>
      </p:sp>
    </p:spTree>
    <p:extLst>
      <p:ext uri="{BB962C8B-B14F-4D97-AF65-F5344CB8AC3E}">
        <p14:creationId xmlns:p14="http://schemas.microsoft.com/office/powerpoint/2010/main" val="23559801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731696" cy="609600"/>
          </a:xfrm>
        </p:spPr>
        <p:txBody>
          <a:bodyPr/>
          <a:lstStyle/>
          <a:p>
            <a:r>
              <a:rPr lang="en-GB"/>
              <a:t>Rhind Mathematical Papyrus problem 28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00167" y="1052736"/>
            <a:ext cx="4407430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>
                <a:solidFill>
                  <a:srgbClr val="000000"/>
                </a:solidFill>
              </a:rPr>
              <a:t>Two-thirds is to be added.</a:t>
            </a:r>
          </a:p>
          <a:p>
            <a:pPr algn="ctr"/>
            <a:r>
              <a:rPr lang="en-GB" sz="2400" b="0">
                <a:solidFill>
                  <a:srgbClr val="000000"/>
                </a:solidFill>
              </a:rPr>
              <a:t>One-third is to be subtracted. </a:t>
            </a:r>
          </a:p>
          <a:p>
            <a:pPr algn="ctr"/>
            <a:r>
              <a:rPr lang="en-GB" sz="2400" b="0">
                <a:solidFill>
                  <a:srgbClr val="000000"/>
                </a:solidFill>
              </a:rPr>
              <a:t>There remains 10.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436096" y="4077072"/>
            <a:ext cx="3276316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>
                <a:solidFill>
                  <a:srgbClr val="000000"/>
                </a:solidFill>
              </a:rPr>
              <a:t>Make 1/10 of this, </a:t>
            </a:r>
            <a:br>
              <a:rPr lang="en-GB" sz="2400" b="0">
                <a:solidFill>
                  <a:srgbClr val="000000"/>
                </a:solidFill>
              </a:rPr>
            </a:br>
            <a:r>
              <a:rPr lang="en-GB" sz="2400" b="0">
                <a:solidFill>
                  <a:srgbClr val="000000"/>
                </a:solidFill>
              </a:rPr>
              <a:t>      there becomes 1.</a:t>
            </a:r>
          </a:p>
          <a:p>
            <a:pPr algn="ctr"/>
            <a:r>
              <a:rPr lang="en-GB" sz="2400" b="0">
                <a:solidFill>
                  <a:srgbClr val="000000"/>
                </a:solidFill>
              </a:rPr>
              <a:t>The remainder is 9.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163181" y="6021288"/>
            <a:ext cx="3325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2400" b="0">
                <a:solidFill>
                  <a:srgbClr val="008000"/>
                </a:solidFill>
              </a:rPr>
              <a:t>The doing as it occurs!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908720"/>
            <a:ext cx="3460948" cy="3024336"/>
          </a:xfrm>
          <a:prstGeom prst="rect">
            <a:avLst/>
          </a:prstGeom>
        </p:spPr>
      </p:pic>
      <p:pic>
        <p:nvPicPr>
          <p:cNvPr id="59" name="Picture 58" descr="smiley-fac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5805264"/>
            <a:ext cx="710994" cy="7200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1560" y="3111351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sz="2400" b="0">
                <a:solidFill>
                  <a:srgbClr val="000000"/>
                </a:solidFill>
              </a:rPr>
              <a:t>(1 – 1/3)(</a:t>
            </a:r>
            <a:r>
              <a:rPr lang="en-GB" sz="2400" b="0">
                <a:solidFill>
                  <a:srgbClr val="000000"/>
                </a:solidFill>
              </a:rPr>
              <a:t>1 + 2/3)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11560" y="2594521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(1 + 2/3)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63888" y="3111351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= </a:t>
            </a:r>
          </a:p>
        </p:txBody>
      </p:sp>
      <p:sp>
        <p:nvSpPr>
          <p:cNvPr id="20" name="Cloud Callout 19"/>
          <p:cNvSpPr/>
          <p:nvPr/>
        </p:nvSpPr>
        <p:spPr bwMode="auto">
          <a:xfrm>
            <a:off x="683568" y="2276872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solidFill>
            <a:srgbClr val="FFFF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21" name="Cloud Callout 20"/>
          <p:cNvSpPr/>
          <p:nvPr/>
        </p:nvSpPr>
        <p:spPr bwMode="auto">
          <a:xfrm>
            <a:off x="1907704" y="2674130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solidFill>
            <a:srgbClr val="FFFF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22" name="Cloud Callout 21"/>
          <p:cNvSpPr/>
          <p:nvPr/>
        </p:nvSpPr>
        <p:spPr bwMode="auto">
          <a:xfrm>
            <a:off x="3059832" y="3183359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solidFill>
            <a:srgbClr val="FFFF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26" name="Cloud Callout 25"/>
          <p:cNvSpPr/>
          <p:nvPr/>
        </p:nvSpPr>
        <p:spPr bwMode="auto">
          <a:xfrm>
            <a:off x="755576" y="4260892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solidFill>
            <a:srgbClr val="FFFF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5" name="Isosceles Triangle 4"/>
          <p:cNvSpPr/>
          <p:nvPr/>
        </p:nvSpPr>
        <p:spPr bwMode="auto">
          <a:xfrm>
            <a:off x="4067944" y="3183359"/>
            <a:ext cx="360040" cy="360040"/>
          </a:xfrm>
          <a:prstGeom prst="triangl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29" name="Cloud Callout 28"/>
          <p:cNvSpPr/>
          <p:nvPr/>
        </p:nvSpPr>
        <p:spPr bwMode="auto">
          <a:xfrm>
            <a:off x="827584" y="4908964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solidFill>
            <a:srgbClr val="FFFF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0" name="Isosceles Triangle 29"/>
          <p:cNvSpPr/>
          <p:nvPr/>
        </p:nvSpPr>
        <p:spPr bwMode="auto">
          <a:xfrm>
            <a:off x="2411760" y="4890355"/>
            <a:ext cx="360040" cy="360040"/>
          </a:xfrm>
          <a:prstGeom prst="triangl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187624" y="4839543"/>
            <a:ext cx="12961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= (9/10) </a:t>
            </a:r>
          </a:p>
        </p:txBody>
      </p:sp>
      <p:sp>
        <p:nvSpPr>
          <p:cNvPr id="32" name="Cloud Callout 31"/>
          <p:cNvSpPr/>
          <p:nvPr/>
        </p:nvSpPr>
        <p:spPr bwMode="auto">
          <a:xfrm>
            <a:off x="755576" y="3684828"/>
            <a:ext cx="360040" cy="322822"/>
          </a:xfrm>
          <a:prstGeom prst="cloudCallout">
            <a:avLst>
              <a:gd name="adj1" fmla="val -81231"/>
              <a:gd name="adj2" fmla="val 67332"/>
            </a:avLst>
          </a:prstGeom>
          <a:solidFill>
            <a:srgbClr val="FFFFFF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2800" b="1" kern="1200">
                <a:solidFill>
                  <a:schemeClr val="tx1"/>
                </a:solidFill>
                <a:latin typeface="Chalkboard" charset="0"/>
                <a:ea typeface="ＭＳ Ｐゴシック" charset="0"/>
                <a:cs typeface="ＭＳ Ｐゴシック" charset="0"/>
              </a:defRPr>
            </a:lvl9pPr>
          </a:lstStyle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187624" y="3615407"/>
            <a:ext cx="432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= </a:t>
            </a:r>
          </a:p>
        </p:txBody>
      </p:sp>
      <p:sp>
        <p:nvSpPr>
          <p:cNvPr id="34" name="Isosceles Triangle 33"/>
          <p:cNvSpPr/>
          <p:nvPr/>
        </p:nvSpPr>
        <p:spPr bwMode="auto">
          <a:xfrm>
            <a:off x="1691680" y="3666219"/>
            <a:ext cx="360040" cy="360040"/>
          </a:xfrm>
          <a:prstGeom prst="triangl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123728" y="3615407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/ (1 + 2/3)(1 – 1/3)</a:t>
            </a:r>
          </a:p>
        </p:txBody>
      </p:sp>
      <p:sp>
        <p:nvSpPr>
          <p:cNvPr id="36" name="Isosceles Triangle 35"/>
          <p:cNvSpPr/>
          <p:nvPr/>
        </p:nvSpPr>
        <p:spPr bwMode="auto">
          <a:xfrm>
            <a:off x="1619672" y="4242283"/>
            <a:ext cx="360040" cy="360040"/>
          </a:xfrm>
          <a:prstGeom prst="triangle">
            <a:avLst/>
          </a:prstGeom>
          <a:solidFill>
            <a:srgbClr val="FFFFFF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halkboard" pitchFamily="-111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1187624" y="4191471"/>
            <a:ext cx="28083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=      / (10/9)</a:t>
            </a:r>
          </a:p>
        </p:txBody>
      </p:sp>
    </p:spTree>
    <p:extLst>
      <p:ext uri="{BB962C8B-B14F-4D97-AF65-F5344CB8AC3E}">
        <p14:creationId xmlns:p14="http://schemas.microsoft.com/office/powerpoint/2010/main" val="1940670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3" grpId="0"/>
      <p:bldP spid="14" grpId="0"/>
      <p:bldP spid="19" grpId="0"/>
      <p:bldP spid="20" grpId="0" animBg="1"/>
      <p:bldP spid="21" grpId="0" animBg="1"/>
      <p:bldP spid="22" grpId="0" animBg="1"/>
      <p:bldP spid="26" grpId="0" animBg="1"/>
      <p:bldP spid="5" grpId="0" animBg="1"/>
      <p:bldP spid="29" grpId="0" animBg="1"/>
      <p:bldP spid="30" grpId="0" animBg="1"/>
      <p:bldP spid="31" grpId="0"/>
      <p:bldP spid="32" grpId="0" animBg="1"/>
      <p:bldP spid="33" grpId="0"/>
      <p:bldP spid="34" grpId="0" animBg="1"/>
      <p:bldP spid="35" grpId="0"/>
      <p:bldP spid="36" grpId="0" animBg="1"/>
      <p:bldP spid="3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839200" cy="609600"/>
          </a:xfrm>
        </p:spPr>
        <p:txBody>
          <a:bodyPr/>
          <a:lstStyle/>
          <a:p>
            <a:r>
              <a:rPr lang="en-GB"/>
              <a:t>Appreciating &amp; Comprehending Division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auto">
          <a:xfrm>
            <a:off x="251520" y="1052736"/>
            <a:ext cx="8424936" cy="3384376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bg1"/>
              </a:buClr>
              <a:buSzPct val="75000"/>
              <a:buFont typeface="Wingdings" charset="2"/>
              <a:buChar char="v"/>
              <a:defRPr sz="2400">
                <a:solidFill>
                  <a:schemeClr val="accent3">
                    <a:lumMod val="50000"/>
                  </a:schemeClr>
                </a:solidFill>
                <a:effectLst/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5">
                  <a:lumMod val="50000"/>
                </a:schemeClr>
              </a:buClr>
              <a:buSzPct val="100000"/>
              <a:buFontTx/>
              <a:buChar char="–"/>
              <a:defRPr sz="2000">
                <a:solidFill>
                  <a:schemeClr val="bg2">
                    <a:lumMod val="10000"/>
                  </a:schemeClr>
                </a:solidFill>
                <a:effectLst/>
                <a:latin typeface="+mn-lt"/>
                <a:ea typeface="ＭＳ Ｐゴシック" pitchFamily="-111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000"/>
              </a:buClr>
              <a:buSzPct val="100000"/>
              <a:buFont typeface="Wingdings" charset="2"/>
              <a:buChar char="Ø"/>
              <a:defRPr sz="2000">
                <a:solidFill>
                  <a:schemeClr val="bg1">
                    <a:lumMod val="75000"/>
                  </a:schemeClr>
                </a:solidFill>
                <a:latin typeface="+mj-lt"/>
                <a:ea typeface="ＭＳ Ｐゴシック" pitchFamily="-111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65000"/>
              <a:buFont typeface="Monotype Sorts" charset="0"/>
              <a:buChar char="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00000"/>
              <a:buChar char="–"/>
              <a:defRPr sz="2000">
                <a:solidFill>
                  <a:schemeClr val="tx1"/>
                </a:solidFill>
                <a:latin typeface="Times" pitchFamily="-111" charset="0"/>
                <a:ea typeface="ＭＳ Ｐゴシック" pitchFamily="-111" charset="-128"/>
              </a:defRPr>
            </a:lvl9pPr>
          </a:lstStyle>
          <a:p>
            <a:r>
              <a:rPr lang="en-GB" b="0">
                <a:solidFill>
                  <a:srgbClr val="000000"/>
                </a:solidFill>
              </a:rPr>
              <a:t>I tell you that 10101 is divisible by 37.</a:t>
            </a:r>
          </a:p>
          <a:p>
            <a:r>
              <a:rPr lang="en-GB" b="0"/>
              <a:t>What is the remainder upon dividing </a:t>
            </a:r>
            <a:br>
              <a:rPr lang="en-GB" b="0"/>
            </a:br>
            <a:r>
              <a:rPr lang="en-GB" b="0"/>
              <a:t>     1010137 by 37?</a:t>
            </a:r>
          </a:p>
          <a:p>
            <a:r>
              <a:rPr lang="en-GB" b="0"/>
              <a:t>What is the remainder upon dividing </a:t>
            </a:r>
            <a:br>
              <a:rPr lang="en-GB" b="0"/>
            </a:br>
            <a:r>
              <a:rPr lang="en-GB" b="0"/>
              <a:t>     1010123 by 37?</a:t>
            </a:r>
          </a:p>
          <a:p>
            <a:r>
              <a:rPr lang="en-GB" b="0"/>
              <a:t>What is the remainder upon dividing </a:t>
            </a:r>
            <a:br>
              <a:rPr lang="en-GB" b="0"/>
            </a:br>
            <a:r>
              <a:rPr lang="en-GB" b="0"/>
              <a:t>     10124 by 37?</a:t>
            </a:r>
          </a:p>
          <a:p>
            <a:r>
              <a:rPr lang="en-GB" b="0"/>
              <a:t>What is the remainder upon dividing </a:t>
            </a:r>
            <a:br>
              <a:rPr lang="en-GB" b="0"/>
            </a:br>
            <a:r>
              <a:rPr lang="en-GB" b="0"/>
              <a:t>     232323 by 37?</a:t>
            </a:r>
          </a:p>
          <a:p>
            <a:r>
              <a:rPr lang="en-GB" b="0"/>
              <a:t>Make up your own similar question</a:t>
            </a:r>
          </a:p>
          <a:p>
            <a:pPr lvl="1"/>
            <a:r>
              <a:rPr lang="en-GB" b="0"/>
              <a:t>What is the same and what different about your task and mine?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012160" y="1916832"/>
            <a:ext cx="3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012160" y="2751311"/>
            <a:ext cx="534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23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053280" y="3501008"/>
            <a:ext cx="534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23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084168" y="4263479"/>
            <a:ext cx="35980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0" name="Rounded Rectangle 9"/>
          <p:cNvSpPr/>
          <p:nvPr/>
        </p:nvSpPr>
        <p:spPr bwMode="auto">
          <a:xfrm>
            <a:off x="6804248" y="1556792"/>
            <a:ext cx="1872208" cy="864096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How do you know?</a:t>
            </a:r>
          </a:p>
        </p:txBody>
      </p:sp>
      <p:sp>
        <p:nvSpPr>
          <p:cNvPr id="12" name="Rounded Rectangle 11"/>
          <p:cNvSpPr/>
          <p:nvPr/>
        </p:nvSpPr>
        <p:spPr bwMode="auto">
          <a:xfrm>
            <a:off x="6956648" y="2420888"/>
            <a:ext cx="1872208" cy="864096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How do you know?</a:t>
            </a:r>
          </a:p>
        </p:txBody>
      </p:sp>
      <p:sp>
        <p:nvSpPr>
          <p:cNvPr id="13" name="Rounded Rectangle 12"/>
          <p:cNvSpPr/>
          <p:nvPr/>
        </p:nvSpPr>
        <p:spPr bwMode="auto">
          <a:xfrm>
            <a:off x="7109048" y="3284984"/>
            <a:ext cx="1872208" cy="864096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How do you know?</a:t>
            </a:r>
          </a:p>
        </p:txBody>
      </p:sp>
      <p:sp>
        <p:nvSpPr>
          <p:cNvPr id="14" name="Rounded Rectangle 13"/>
          <p:cNvSpPr/>
          <p:nvPr/>
        </p:nvSpPr>
        <p:spPr bwMode="auto">
          <a:xfrm>
            <a:off x="7261448" y="4149080"/>
            <a:ext cx="1872208" cy="864096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400" b="0" i="0" u="none" strike="noStrike" cap="none" normalizeH="0" baseline="0">
                <a:ln>
                  <a:noFill/>
                </a:ln>
                <a:solidFill>
                  <a:schemeClr val="bg1"/>
                </a:solidFill>
                <a:effectLst/>
                <a:latin typeface="Chalkboard" pitchFamily="-111" charset="0"/>
              </a:rPr>
              <a:t>How do you know?</a:t>
            </a:r>
          </a:p>
        </p:txBody>
      </p:sp>
      <p:sp>
        <p:nvSpPr>
          <p:cNvPr id="3" name="Rounded Rectangle 2"/>
          <p:cNvSpPr/>
          <p:nvPr/>
        </p:nvSpPr>
        <p:spPr bwMode="auto">
          <a:xfrm>
            <a:off x="467544" y="5661248"/>
            <a:ext cx="5040560" cy="908720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It’s all about what</a:t>
            </a:r>
            <a:r>
              <a:rPr kumimoji="0" lang="en-GB" sz="2000" b="0" i="0" u="none" strike="noStrike" cap="none" normalizeH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 you are attending to, </a:t>
            </a:r>
            <a:br>
              <a:rPr kumimoji="0" lang="en-GB" sz="2000" b="0" i="0" u="none" strike="noStrike" cap="none" normalizeH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</a:br>
            <a:r>
              <a:rPr kumimoji="0" lang="en-GB" sz="2000" b="0" i="0" u="none" strike="noStrike" cap="none" normalizeH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and how you are attending to it</a:t>
            </a:r>
            <a:endParaRPr kumimoji="0" lang="en-GB" sz="20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Chalkboard" pitchFamily="-111" charset="0"/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5364088" y="5733256"/>
            <a:ext cx="3384376" cy="908720"/>
          </a:xfrm>
          <a:prstGeom prst="roundRect">
            <a:avLst/>
          </a:prstGeom>
          <a:solidFill>
            <a:schemeClr val="tx2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halkboard" pitchFamily="-111" charset="0"/>
              </a:rPr>
              <a:t>Attention is directed </a:t>
            </a:r>
            <a:br>
              <a:rPr kumimoji="0" lang="en-GB" sz="2000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halkboard" pitchFamily="-111" charset="0"/>
              </a:rPr>
            </a:br>
            <a:r>
              <a:rPr kumimoji="0" lang="en-GB" sz="2000" i="0" u="none" strike="noStrike" cap="none" normalizeH="0" baseline="0">
                <a:ln>
                  <a:noFill/>
                </a:ln>
                <a:solidFill>
                  <a:srgbClr val="008000"/>
                </a:solidFill>
                <a:effectLst/>
                <a:latin typeface="Chalkboard" pitchFamily="-111" charset="0"/>
              </a:rPr>
              <a:t>by what is being varied</a:t>
            </a:r>
          </a:p>
        </p:txBody>
      </p:sp>
      <p:sp>
        <p:nvSpPr>
          <p:cNvPr id="5" name="Oval Callout 4"/>
          <p:cNvSpPr/>
          <p:nvPr/>
        </p:nvSpPr>
        <p:spPr bwMode="auto">
          <a:xfrm>
            <a:off x="4283968" y="2276872"/>
            <a:ext cx="3600400" cy="1152128"/>
          </a:xfrm>
          <a:prstGeom prst="wedgeEllipseCallout">
            <a:avLst>
              <a:gd name="adj1" fmla="val -66971"/>
              <a:gd name="adj2" fmla="val -67184"/>
            </a:avLst>
          </a:prstGeom>
          <a:solidFill>
            <a:srgbClr val="9933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Did you write it down for</a:t>
            </a:r>
            <a:r>
              <a:rPr kumimoji="0" lang="en-GB" sz="2000" b="0" i="0" u="none" strike="noStrike" cap="none" normalizeH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 </a:t>
            </a:r>
            <a:r>
              <a:rPr kumimoji="0" lang="en-GB" sz="20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Chalkboard" pitchFamily="-111" charset="0"/>
              </a:rPr>
              <a:t>yourself?</a:t>
            </a:r>
          </a:p>
        </p:txBody>
      </p:sp>
    </p:spTree>
    <p:extLst>
      <p:ext uri="{BB962C8B-B14F-4D97-AF65-F5344CB8AC3E}">
        <p14:creationId xmlns:p14="http://schemas.microsoft.com/office/powerpoint/2010/main" val="30253666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/>
      <p:bldP spid="7" grpId="0"/>
      <p:bldP spid="8" grpId="0"/>
      <p:bldP spid="9" grpId="0"/>
      <p:bldP spid="10" grpId="0" animBg="1"/>
      <p:bldP spid="10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3" grpId="0" animBg="1"/>
      <p:bldP spid="15" grpId="0" animBg="1"/>
      <p:bldP spid="5" grpId="0" animBg="1"/>
      <p:bldP spid="5" grpId="1" animBg="1"/>
    </p:bldLst>
  </p:timing>
</p:sld>
</file>

<file path=ppt/theme/theme1.xml><?xml version="1.0" encoding="utf-8"?>
<a:theme xmlns:a="http://schemas.openxmlformats.org/drawingml/2006/main" name="Yellow on Blue">
  <a:themeElements>
    <a:clrScheme name="Custom 1">
      <a:dk1>
        <a:srgbClr val="FFFF99"/>
      </a:dk1>
      <a:lt1>
        <a:srgbClr val="6699FF"/>
      </a:lt1>
      <a:dk2>
        <a:srgbClr val="993300"/>
      </a:dk2>
      <a:lt2>
        <a:srgbClr val="FFFF00"/>
      </a:lt2>
      <a:accent1>
        <a:srgbClr val="F57B49"/>
      </a:accent1>
      <a:accent2>
        <a:srgbClr val="FF00FF"/>
      </a:accent2>
      <a:accent3>
        <a:srgbClr val="AAAAFF"/>
      </a:accent3>
      <a:accent4>
        <a:srgbClr val="DADADA"/>
      </a:accent4>
      <a:accent5>
        <a:srgbClr val="F9BFB1"/>
      </a:accent5>
      <a:accent6>
        <a:srgbClr val="E700E7"/>
      </a:accent6>
      <a:hlink>
        <a:srgbClr val="FF0000"/>
      </a:hlink>
      <a:folHlink>
        <a:srgbClr val="919191"/>
      </a:folHlink>
    </a:clrScheme>
    <a:fontScheme name="Yellow on Blue">
      <a:majorFont>
        <a:latin typeface="Chalkboard"/>
        <a:ea typeface=""/>
        <a:cs typeface=""/>
      </a:majorFont>
      <a:minorFont>
        <a:latin typeface="Chalkboa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Yellow on Blu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Yellow on Blu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Yellow on Blu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itle &amp; Bullets">
  <a:themeElements>
    <a:clrScheme name="">
      <a:dk1>
        <a:srgbClr val="444229"/>
      </a:dk1>
      <a:lt1>
        <a:srgbClr val="BBBDD6"/>
      </a:lt1>
      <a:dk2>
        <a:srgbClr val="000000"/>
      </a:dk2>
      <a:lt2>
        <a:srgbClr val="A46527"/>
      </a:lt2>
      <a:accent1>
        <a:srgbClr val="FF7C00"/>
      </a:accent1>
      <a:accent2>
        <a:srgbClr val="333399"/>
      </a:accent2>
      <a:accent3>
        <a:srgbClr val="DADBE8"/>
      </a:accent3>
      <a:accent4>
        <a:srgbClr val="393721"/>
      </a:accent4>
      <a:accent5>
        <a:srgbClr val="FFBFAA"/>
      </a:accent5>
      <a:accent6>
        <a:srgbClr val="2D2D8A"/>
      </a:accent6>
      <a:hlink>
        <a:srgbClr val="009999"/>
      </a:hlink>
      <a:folHlink>
        <a:srgbClr val="99CC00"/>
      </a:folHlink>
    </a:clrScheme>
    <a:fontScheme name="Title &amp; Bullets">
      <a:majorFont>
        <a:latin typeface="Chalkboard"/>
        <a:ea typeface="ヒラギノ角ゴ Pro W3"/>
        <a:cs typeface="ヒラギノ角ゴ Pro W3"/>
      </a:majorFont>
      <a:minorFont>
        <a:latin typeface="Chalkboard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Title &amp; Bullet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Chalkboard" pitchFamily="-111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MaxiMac:Applications:Microsoft Office X:Templates:JHM Templates:Yellow on Blue.pot</Template>
  <TotalTime>42213</TotalTime>
  <Words>2876</Words>
  <Application>Microsoft Macintosh PowerPoint</Application>
  <PresentationFormat>On-screen Show (4:3)</PresentationFormat>
  <Paragraphs>491</Paragraphs>
  <Slides>46</Slides>
  <Notes>19</Notes>
  <HiddenSlides>1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46</vt:i4>
      </vt:variant>
    </vt:vector>
  </HeadingPairs>
  <TitlesOfParts>
    <vt:vector size="53" baseType="lpstr">
      <vt:lpstr>Yellow on Blue</vt:lpstr>
      <vt:lpstr>Title &amp; Bullets</vt:lpstr>
      <vt:lpstr>Blank Presentation</vt:lpstr>
      <vt:lpstr>Document</vt:lpstr>
      <vt:lpstr>Equation</vt:lpstr>
      <vt:lpstr>MathType 6.0 Equation</vt:lpstr>
      <vt:lpstr>Microsoft Equation</vt:lpstr>
      <vt:lpstr>Effective Use of  Examples and Case-studies  in Teaching and Learning (Mathematics)</vt:lpstr>
      <vt:lpstr>Outline</vt:lpstr>
      <vt:lpstr>My Current Interests</vt:lpstr>
      <vt:lpstr>Examples and Case Studies</vt:lpstr>
      <vt:lpstr>What do students say?</vt:lpstr>
      <vt:lpstr>Rhind Mathematical Papyrus problem 28</vt:lpstr>
      <vt:lpstr>Worked Examples</vt:lpstr>
      <vt:lpstr>Rhind Mathematical Papyrus problem 28</vt:lpstr>
      <vt:lpstr>Appreciating &amp; Comprehending Division</vt:lpstr>
      <vt:lpstr>What is Being Exemplified?</vt:lpstr>
      <vt:lpstr>Example Construction</vt:lpstr>
      <vt:lpstr>CopperPlate  Multiplication</vt:lpstr>
      <vt:lpstr>Copper Plate Multiplication (alternate)</vt:lpstr>
      <vt:lpstr>Exercises as Examples</vt:lpstr>
      <vt:lpstr>Strategies for Use with Exercises</vt:lpstr>
      <vt:lpstr>Exercises</vt:lpstr>
      <vt:lpstr>Alternative Exercises</vt:lpstr>
      <vt:lpstr>¾ and ½ </vt:lpstr>
      <vt:lpstr>Ratio Division</vt:lpstr>
      <vt:lpstr>Ratio Division &amp; Variation</vt:lpstr>
      <vt:lpstr>What is being varied?</vt:lpstr>
      <vt:lpstr>Exploring Ratio Division</vt:lpstr>
      <vt:lpstr>Initial Playfulness</vt:lpstr>
      <vt:lpstr>Problem Solving via Covering-Up</vt:lpstr>
      <vt:lpstr>Multi-Level Initiating of Tasks</vt:lpstr>
      <vt:lpstr>The Calleja Spiral</vt:lpstr>
      <vt:lpstr>PowerPoint Presentation</vt:lpstr>
      <vt:lpstr>PowerPoint Presentation</vt:lpstr>
      <vt:lpstr>PowerPoint Presentation</vt:lpstr>
      <vt:lpstr>Relevant Curriculum Topics</vt:lpstr>
      <vt:lpstr>Example Spaces &amp; Variation</vt:lpstr>
      <vt:lpstr>Progression &amp; Development</vt:lpstr>
      <vt:lpstr>Inner, Outer &amp; Mediating Aspects of Tasks</vt:lpstr>
      <vt:lpstr>Powers &amp; Themes</vt:lpstr>
      <vt:lpstr>‘Problems’</vt:lpstr>
      <vt:lpstr>Example Types</vt:lpstr>
      <vt:lpstr>Exercises</vt:lpstr>
      <vt:lpstr>Mathematical Thinking</vt:lpstr>
      <vt:lpstr>Reflection Strategies</vt:lpstr>
      <vt:lpstr>Reflection and the Human Psyche</vt:lpstr>
      <vt:lpstr>Making Use of the Whole Psyche</vt:lpstr>
      <vt:lpstr>Practising Practices</vt:lpstr>
      <vt:lpstr>Reflection as Self-Explanation</vt:lpstr>
      <vt:lpstr>Frameworks</vt:lpstr>
      <vt:lpstr>What Can Teachers Do?</vt:lpstr>
      <vt:lpstr>To Follow Up</vt:lpstr>
    </vt:vector>
  </TitlesOfParts>
  <Company>CME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Mason</dc:creator>
  <cp:lastModifiedBy>Mason</cp:lastModifiedBy>
  <cp:revision>1099</cp:revision>
  <cp:lastPrinted>2016-01-31T16:13:02Z</cp:lastPrinted>
  <dcterms:created xsi:type="dcterms:W3CDTF">2009-05-15T05:15:20Z</dcterms:created>
  <dcterms:modified xsi:type="dcterms:W3CDTF">2017-05-04T04:39:47Z</dcterms:modified>
</cp:coreProperties>
</file>