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735" r:id="rId2"/>
    <p:sldId id="820" r:id="rId3"/>
    <p:sldId id="835" r:id="rId4"/>
    <p:sldId id="836" r:id="rId5"/>
    <p:sldId id="851" r:id="rId6"/>
    <p:sldId id="837" r:id="rId7"/>
    <p:sldId id="834" r:id="rId8"/>
    <p:sldId id="843" r:id="rId9"/>
    <p:sldId id="844" r:id="rId10"/>
    <p:sldId id="845" r:id="rId11"/>
    <p:sldId id="846" r:id="rId12"/>
    <p:sldId id="847" r:id="rId13"/>
    <p:sldId id="849" r:id="rId14"/>
    <p:sldId id="850" r:id="rId15"/>
    <p:sldId id="852" r:id="rId16"/>
    <p:sldId id="853" r:id="rId17"/>
    <p:sldId id="854" r:id="rId18"/>
    <p:sldId id="855" r:id="rId19"/>
    <p:sldId id="811" r:id="rId20"/>
    <p:sldId id="812" r:id="rId21"/>
    <p:sldId id="813" r:id="rId22"/>
    <p:sldId id="744" r:id="rId23"/>
    <p:sldId id="842" r:id="rId24"/>
    <p:sldId id="733" r:id="rId25"/>
    <p:sldId id="734" r:id="rId26"/>
    <p:sldId id="725" r:id="rId27"/>
    <p:sldId id="848" r:id="rId28"/>
    <p:sldId id="72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735"/>
            <p14:sldId id="820"/>
            <p14:sldId id="835"/>
            <p14:sldId id="836"/>
            <p14:sldId id="851"/>
            <p14:sldId id="837"/>
            <p14:sldId id="834"/>
          </p14:sldIdLst>
        </p14:section>
        <p14:section name="Tasks" id="{8E6F4565-849B-F04C-AE4C-9C28A378A08B}">
          <p14:sldIdLst>
            <p14:sldId id="843"/>
            <p14:sldId id="844"/>
            <p14:sldId id="845"/>
            <p14:sldId id="846"/>
            <p14:sldId id="847"/>
            <p14:sldId id="849"/>
            <p14:sldId id="850"/>
            <p14:sldId id="852"/>
            <p14:sldId id="853"/>
            <p14:sldId id="854"/>
            <p14:sldId id="855"/>
          </p14:sldIdLst>
        </p14:section>
        <p14:section name="Powers" id="{EE67ADD9-BAFB-CD4C-84BD-73441D9D3ABB}">
          <p14:sldIdLst>
            <p14:sldId id="811"/>
            <p14:sldId id="812"/>
            <p14:sldId id="813"/>
            <p14:sldId id="744"/>
          </p14:sldIdLst>
        </p14:section>
        <p14:section name="Reflection" id="{4039FF53-26E8-A347-B3B8-FABE52C7595E}">
          <p14:sldIdLst>
            <p14:sldId id="842"/>
            <p14:sldId id="733"/>
            <p14:sldId id="734"/>
            <p14:sldId id="725"/>
            <p14:sldId id="848"/>
            <p14:sldId id="7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432FF"/>
    <a:srgbClr val="00A737"/>
    <a:srgbClr val="000000"/>
    <a:srgbClr val="00FFFF"/>
    <a:srgbClr val="00279F"/>
    <a:srgbClr val="3400FF"/>
    <a:srgbClr val="FFFFFF"/>
    <a:srgbClr val="666666"/>
    <a:srgbClr val="8E8E8E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21" autoAdjust="0"/>
    <p:restoredTop sz="94628"/>
  </p:normalViewPr>
  <p:slideViewPr>
    <p:cSldViewPr>
      <p:cViewPr>
        <p:scale>
          <a:sx n="89" d="100"/>
          <a:sy n="89" d="100"/>
        </p:scale>
        <p:origin x="1248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18/11/2017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CE2B1-55B8-6940-B425-36DDF143DAE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400">
                <a:latin typeface="Chalkboard" charset="0"/>
              </a:rPr>
              <a:t>Taking in the whole; </a:t>
            </a:r>
          </a:p>
          <a:p>
            <a:r>
              <a:rPr lang="en-US" altLang="en-US" sz="1400">
                <a:latin typeface="Chalkboard" charset="0"/>
              </a:rPr>
              <a:t>Discerning colours as parallel lines;</a:t>
            </a:r>
          </a:p>
          <a:p>
            <a:r>
              <a:rPr lang="en-US" altLang="en-US" sz="1400">
                <a:latin typeface="Chalkboard" charset="0"/>
              </a:rPr>
              <a:t>Selecting an angle and chasing round?</a:t>
            </a:r>
          </a:p>
          <a:p>
            <a:r>
              <a:rPr lang="en-US" altLang="en-US" sz="1400">
                <a:latin typeface="Chalkboard" charset="0"/>
              </a:rPr>
              <a:t>Extending lines to form triangles to display relationships?</a:t>
            </a:r>
          </a:p>
          <a:p>
            <a:r>
              <a:rPr lang="en-US" altLang="en-US" sz="1400">
                <a:latin typeface="Chalkboard" charset="0"/>
              </a:rPr>
              <a:t>From properties, angles between one family and all the others: </a:t>
            </a:r>
          </a:p>
          <a:p>
            <a:r>
              <a:rPr lang="en-US" altLang="en-US" sz="1400">
                <a:latin typeface="Chalkboard" charset="0"/>
              </a:rPr>
              <a:t>Brown-Red; Brown-Yellow; Brown-Blue;</a:t>
            </a:r>
          </a:p>
          <a:p>
            <a:r>
              <a:rPr lang="en-US" altLang="en-US" sz="1400">
                <a:latin typeface="Chalkboard" charset="0"/>
              </a:rPr>
              <a:t>Brown-Red; Red-Yellow; Yellow-Blue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06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0167D-8701-7641-953F-0702DF572CD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8891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Chalkboard" charset="0"/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fld id="{49B4F38B-A6FA-DD4A-8514-B5FE471BF04E}" type="slidenum">
              <a:rPr lang="en-US" altLang="en-US" sz="1200" b="0">
                <a:latin typeface="Lucida Grande" charset="0"/>
              </a:rPr>
              <a:pPr/>
              <a:t>15</a:t>
            </a:fld>
            <a:endParaRPr lang="en-US" alt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halkboard" charset="0"/>
                <a:ea typeface="ＭＳ Ｐゴシック" charset="-128"/>
              </a:rPr>
              <a:t>View 1: each little rectangle is </a:t>
            </a:r>
            <a:r>
              <a:rPr lang="en-US" altLang="en-US" i="1">
                <a:latin typeface="Chalkboard" charset="0"/>
                <a:ea typeface="ＭＳ Ｐゴシック" charset="-128"/>
              </a:rPr>
              <a:t>a</a:t>
            </a:r>
            <a:r>
              <a:rPr lang="en-US" altLang="en-US">
                <a:latin typeface="Chalkboard" charset="0"/>
                <a:ea typeface="ＭＳ Ｐゴシック" charset="-128"/>
              </a:rPr>
              <a:t> by </a:t>
            </a:r>
            <a:r>
              <a:rPr lang="en-US" altLang="en-US" i="1">
                <a:latin typeface="Chalkboard" charset="0"/>
                <a:ea typeface="ＭＳ Ｐゴシック" charset="-128"/>
              </a:rPr>
              <a:t>b</a:t>
            </a:r>
          </a:p>
          <a:p>
            <a:r>
              <a:rPr lang="en-US" altLang="en-US">
                <a:latin typeface="Chalkboard" charset="0"/>
                <a:ea typeface="ＭＳ Ｐゴシック" charset="-128"/>
              </a:rPr>
              <a:t>View 2: the big rectangle is </a:t>
            </a:r>
            <a:r>
              <a:rPr lang="en-US" altLang="en-US" i="1">
                <a:latin typeface="Chalkboard" charset="0"/>
                <a:ea typeface="ＭＳ Ｐゴシック" charset="-128"/>
              </a:rPr>
              <a:t>A</a:t>
            </a:r>
            <a:r>
              <a:rPr lang="en-US" altLang="en-US">
                <a:latin typeface="Chalkboard" charset="0"/>
                <a:ea typeface="ＭＳ Ｐゴシック" charset="-128"/>
              </a:rPr>
              <a:t> by </a:t>
            </a:r>
            <a:r>
              <a:rPr lang="en-US" altLang="en-US" i="1">
                <a:latin typeface="Chalkboard" charset="0"/>
                <a:ea typeface="ＭＳ Ｐゴシック" charset="-128"/>
              </a:rPr>
              <a:t>B</a:t>
            </a:r>
            <a:r>
              <a:rPr lang="en-US" altLang="en-US">
                <a:latin typeface="Chalkboard" charset="0"/>
                <a:ea typeface="ＭＳ Ｐゴシック" charset="-128"/>
              </a:rPr>
              <a:t> </a:t>
            </a:r>
          </a:p>
          <a:p>
            <a:endParaRPr lang="en-US" altLang="en-US">
              <a:latin typeface="Chalkboard" charset="0"/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fld id="{F1AB63F2-4A53-DE4C-8917-F5A905AAD784}" type="slidenum">
              <a:rPr lang="en-US" altLang="en-US" sz="1200" b="0">
                <a:latin typeface="Lucida Grande" charset="0"/>
              </a:rPr>
              <a:pPr/>
              <a:t>16</a:t>
            </a:fld>
            <a:endParaRPr lang="en-US" alt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1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halkboard" charset="0"/>
                <a:ea typeface="ＭＳ Ｐゴシック" charset="-128"/>
              </a:rPr>
              <a:t>View 1: each little rectangle is </a:t>
            </a:r>
            <a:r>
              <a:rPr lang="en-US" altLang="en-US" i="1">
                <a:latin typeface="Chalkboard" charset="0"/>
                <a:ea typeface="ＭＳ Ｐゴシック" charset="-128"/>
              </a:rPr>
              <a:t>a</a:t>
            </a:r>
            <a:r>
              <a:rPr lang="en-US" altLang="en-US">
                <a:latin typeface="Chalkboard" charset="0"/>
                <a:ea typeface="ＭＳ Ｐゴシック" charset="-128"/>
              </a:rPr>
              <a:t> by </a:t>
            </a:r>
            <a:r>
              <a:rPr lang="en-US" altLang="en-US" i="1">
                <a:latin typeface="Chalkboard" charset="0"/>
                <a:ea typeface="ＭＳ Ｐゴシック" charset="-128"/>
              </a:rPr>
              <a:t>b</a:t>
            </a:r>
          </a:p>
          <a:p>
            <a:r>
              <a:rPr lang="en-US" altLang="en-US">
                <a:latin typeface="Chalkboard" charset="0"/>
                <a:ea typeface="ＭＳ Ｐゴシック" charset="-128"/>
              </a:rPr>
              <a:t>View 2: the big rectangle is </a:t>
            </a:r>
            <a:r>
              <a:rPr lang="en-US" altLang="en-US" i="1">
                <a:latin typeface="Chalkboard" charset="0"/>
                <a:ea typeface="ＭＳ Ｐゴシック" charset="-128"/>
              </a:rPr>
              <a:t>A</a:t>
            </a:r>
            <a:r>
              <a:rPr lang="en-US" altLang="en-US">
                <a:latin typeface="Chalkboard" charset="0"/>
                <a:ea typeface="ＭＳ Ｐゴシック" charset="-128"/>
              </a:rPr>
              <a:t> by </a:t>
            </a:r>
            <a:r>
              <a:rPr lang="en-US" altLang="en-US" i="1">
                <a:latin typeface="Chalkboard" charset="0"/>
                <a:ea typeface="ＭＳ Ｐゴシック" charset="-128"/>
              </a:rPr>
              <a:t>B</a:t>
            </a:r>
            <a:r>
              <a:rPr lang="en-US" altLang="en-US">
                <a:latin typeface="Chalkboard" charset="0"/>
                <a:ea typeface="ＭＳ Ｐゴシック" charset="-128"/>
              </a:rPr>
              <a:t> </a:t>
            </a:r>
          </a:p>
          <a:p>
            <a:endParaRPr lang="en-US" altLang="en-US">
              <a:latin typeface="Chalkboard" charset="0"/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fld id="{37012711-7D7F-854F-B653-21C87374BE02}" type="slidenum">
              <a:rPr lang="en-US" altLang="en-US" sz="1200" b="0">
                <a:latin typeface="Lucida Grande" charset="0"/>
              </a:rPr>
              <a:pPr/>
              <a:t>17</a:t>
            </a:fld>
            <a:endParaRPr lang="en-US" altLang="en-US" sz="1200" b="0"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6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7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6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25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J: then A: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Conjectures to consider and modify:</a:t>
            </a:r>
          </a:p>
          <a:p>
            <a:pPr rtl="0" eaLnBrk="0" fontAlgn="base" hangingPunct="0"/>
            <a:r>
              <a:rPr lang="en-GB" sz="1200" b="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The perimeter is always the perimeter of the smallest rectangle that just covers the shape</a:t>
            </a:r>
            <a:endParaRPr lang="en-GB" dirty="0" smtClean="0">
              <a:effectLst/>
            </a:endParaRPr>
          </a:p>
          <a:p>
            <a:pPr rtl="0" eaLnBrk="0" fontAlgn="base" hangingPunct="0"/>
            <a:r>
              <a:rPr lang="en-GB" sz="1200" b="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ＭＳ Ｐゴシック" pitchFamily="-65" charset="-128"/>
                <a:cs typeface="ＭＳ Ｐゴシック" pitchFamily="-65" charset="-128"/>
              </a:rPr>
              <a:t>The perimeter is always 4 less than the number of squares needed to make a frame around the shape.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60811-7D57-CA47-86AA-8F7958915D38}" type="slidenum">
              <a:rPr lang="en-US"/>
              <a:pPr/>
              <a:t>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 am changing what is invariant (previously perimeter, now bits of data).</a:t>
            </a:r>
          </a:p>
        </p:txBody>
      </p:sp>
    </p:spTree>
    <p:extLst>
      <p:ext uri="{BB962C8B-B14F-4D97-AF65-F5344CB8AC3E}">
        <p14:creationId xmlns:p14="http://schemas.microsoft.com/office/powerpoint/2010/main" val="70737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7C7D1-3EE6-834D-8D3E-1E90421054C1}" type="slidenum">
              <a:rPr lang="en-US"/>
              <a:pPr/>
              <a:t>10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do you use your attention to verify the perimeter?</a:t>
            </a:r>
          </a:p>
        </p:txBody>
      </p:sp>
    </p:spTree>
    <p:extLst>
      <p:ext uri="{BB962C8B-B14F-4D97-AF65-F5344CB8AC3E}">
        <p14:creationId xmlns:p14="http://schemas.microsoft.com/office/powerpoint/2010/main" val="35417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2066F-CAD6-4745-9083-967C800E3E71}" type="slidenum">
              <a:rPr lang="en-US"/>
              <a:pPr/>
              <a:t>11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make a conjecture about what is possible!</a:t>
            </a:r>
          </a:p>
          <a:p>
            <a:r>
              <a:rPr lang="en-US"/>
              <a:t>Next task would be to articulate in words, then try to justify!</a:t>
            </a:r>
          </a:p>
        </p:txBody>
      </p:sp>
    </p:spTree>
    <p:extLst>
      <p:ext uri="{BB962C8B-B14F-4D97-AF65-F5344CB8AC3E}">
        <p14:creationId xmlns:p14="http://schemas.microsoft.com/office/powerpoint/2010/main" val="27553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aseline="0"/>
          </a:p>
          <a:p>
            <a:r>
              <a:rPr lang="is-IS" baseline="0"/>
              <a:t>The perimeter is always the perimeter of the smallest rectangle that just covers the figure.</a:t>
            </a:r>
          </a:p>
          <a:p>
            <a:r>
              <a:rPr lang="is-IS" baseline="0"/>
              <a:t>It is also 4 less than the number of squares needed to make a frame to surround the shape.</a:t>
            </a:r>
          </a:p>
          <a:p>
            <a:r>
              <a:rPr lang="is-IS" baseline="0"/>
              <a:t>This is an example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5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91B4A-FD59-D54F-A6CE-027D47CB9E2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400">
                <a:latin typeface="Chalkboard" charset="0"/>
              </a:rPr>
              <a:t>Discerning triangles; </a:t>
            </a:r>
          </a:p>
          <a:p>
            <a:r>
              <a:rPr lang="en-US" altLang="en-US" sz="1400">
                <a:latin typeface="Chalkboard" charset="0"/>
              </a:rPr>
              <a:t>Recognising potentially parallel lines and using using properties to justify, leading to similar triangles</a:t>
            </a:r>
          </a:p>
          <a:p>
            <a:r>
              <a:rPr lang="en-US" altLang="en-US" sz="1400">
                <a:latin typeface="Chalkboard" charset="0"/>
              </a:rPr>
              <a:t>Recognise need for angles; leading to use of angle properties;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4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53336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8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Inner &amp; Outer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Outer</a:t>
            </a:r>
          </a:p>
          <a:p>
            <a:pPr lvl="1"/>
            <a:r>
              <a:rPr lang="en-GB" dirty="0"/>
              <a:t>What task actually initiates explicitly</a:t>
            </a:r>
          </a:p>
          <a:p>
            <a:r>
              <a:rPr lang="en-GB" dirty="0"/>
              <a:t>Inner</a:t>
            </a:r>
          </a:p>
          <a:p>
            <a:pPr lvl="1"/>
            <a:r>
              <a:rPr lang="en-GB" dirty="0"/>
              <a:t>What mathematical concepts underpinned</a:t>
            </a:r>
          </a:p>
          <a:p>
            <a:pPr lvl="1"/>
            <a:r>
              <a:rPr lang="en-GB" dirty="0"/>
              <a:t>What mathematical themes encountered</a:t>
            </a:r>
          </a:p>
          <a:p>
            <a:pPr lvl="1"/>
            <a:r>
              <a:rPr lang="en-GB" dirty="0"/>
              <a:t>What mathematical powers invoked</a:t>
            </a:r>
          </a:p>
          <a:p>
            <a:pPr lvl="1"/>
            <a:r>
              <a:rPr lang="en-GB" dirty="0"/>
              <a:t>What personal propensities brought to awareness</a:t>
            </a:r>
          </a:p>
        </p:txBody>
      </p:sp>
    </p:spTree>
    <p:extLst>
      <p:ext uri="{BB962C8B-B14F-4D97-AF65-F5344CB8AC3E}">
        <p14:creationId xmlns:p14="http://schemas.microsoft.com/office/powerpoint/2010/main" val="5333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2667000" y="1752600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12999" name="Picture 7" descr="4a+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5843588" cy="4051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685800" y="3124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4a+2b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3124200" y="7620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What perimeters are possible using only 2 bits of information?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2590800" y="4038600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5638800" y="62484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3200400" y="6400800"/>
            <a:ext cx="563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>
            <a:off x="3276600" y="3641725"/>
            <a:ext cx="54102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2895600" y="2316163"/>
            <a:ext cx="0" cy="393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2987824" y="1988840"/>
            <a:ext cx="6005513" cy="1270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3014" name="Line 22"/>
          <p:cNvSpPr>
            <a:spLocks noChangeShapeType="1"/>
          </p:cNvSpPr>
          <p:nvPr/>
        </p:nvSpPr>
        <p:spPr bwMode="auto">
          <a:xfrm>
            <a:off x="3059832" y="1988840"/>
            <a:ext cx="0" cy="4320480"/>
          </a:xfrm>
          <a:prstGeom prst="line">
            <a:avLst/>
          </a:prstGeom>
          <a:noFill/>
          <a:ln w="28575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9798E-6 3.73583E-6 L 0.66591 0.00462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442E-8 -2.98404E-7 L -0.00539 0.61809 " pathEditMode="relative" rAng="0" ptsTypes="AA">
                                      <p:cBhvr>
                                        <p:cTn id="14" dur="60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0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0" grpId="0" build="p" autoUpdateAnimBg="0"/>
      <p:bldP spid="213010" grpId="0" animBg="1"/>
      <p:bldP spid="213013" grpId="0" animBg="1"/>
      <p:bldP spid="2130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2667000" y="1916832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17099" name="Picture 11" descr="6a+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13707"/>
            <a:ext cx="5830888" cy="406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1" name="Text Box 13"/>
          <p:cNvSpPr txBox="1">
            <a:spLocks noChangeArrowheads="1"/>
          </p:cNvSpPr>
          <p:nvPr/>
        </p:nvSpPr>
        <p:spPr bwMode="auto">
          <a:xfrm>
            <a:off x="179512" y="762000"/>
            <a:ext cx="8583488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Draw yourself a shape that requires only two pieces of information, made from an initial rectangle that is 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by </a:t>
            </a:r>
            <a:r>
              <a:rPr lang="en-US" sz="2400" b="0" i="1">
                <a:solidFill>
                  <a:srgbClr val="000000"/>
                </a:solidFill>
              </a:rPr>
              <a:t>b, </a:t>
            </a:r>
            <a:r>
              <a:rPr lang="en-US" sz="2400" b="0">
                <a:solidFill>
                  <a:srgbClr val="000000"/>
                </a:solidFill>
              </a:rPr>
              <a:t>and having a perimeter of 6</a:t>
            </a:r>
            <a:r>
              <a:rPr lang="en-US" sz="2400" b="0" i="1">
                <a:solidFill>
                  <a:srgbClr val="000000"/>
                </a:solidFill>
              </a:rPr>
              <a:t>a</a:t>
            </a:r>
            <a:r>
              <a:rPr lang="en-US" sz="2400" b="0">
                <a:solidFill>
                  <a:srgbClr val="000000"/>
                </a:solidFill>
              </a:rPr>
              <a:t> + 4</a:t>
            </a:r>
            <a:r>
              <a:rPr lang="en-US" sz="2400" b="0" i="1">
                <a:solidFill>
                  <a:srgbClr val="000000"/>
                </a:solidFill>
              </a:rPr>
              <a:t>b.</a:t>
            </a:r>
            <a:endParaRPr lang="en-US" sz="2400" b="0">
              <a:solidFill>
                <a:srgbClr val="000000"/>
              </a:solidFill>
            </a:endParaRPr>
          </a:p>
        </p:txBody>
      </p:sp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2590800" y="4202832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5638800" y="6412632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17104" name="Line 16"/>
          <p:cNvSpPr>
            <a:spLocks noChangeShapeType="1"/>
          </p:cNvSpPr>
          <p:nvPr/>
        </p:nvSpPr>
        <p:spPr bwMode="auto">
          <a:xfrm>
            <a:off x="2971800" y="6565032"/>
            <a:ext cx="5867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7105" name="Line 17"/>
          <p:cNvSpPr>
            <a:spLocks noChangeShapeType="1"/>
          </p:cNvSpPr>
          <p:nvPr/>
        </p:nvSpPr>
        <p:spPr bwMode="auto">
          <a:xfrm>
            <a:off x="2895600" y="2374032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17106" name="Group 18"/>
          <p:cNvGrpSpPr>
            <a:grpSpLocks/>
          </p:cNvGrpSpPr>
          <p:nvPr/>
        </p:nvGrpSpPr>
        <p:grpSpPr bwMode="auto">
          <a:xfrm>
            <a:off x="3276600" y="3745632"/>
            <a:ext cx="5562600" cy="749300"/>
            <a:chOff x="2064" y="2294"/>
            <a:chExt cx="3504" cy="472"/>
          </a:xfrm>
        </p:grpSpPr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2064" y="2294"/>
              <a:ext cx="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>
              <a:off x="2160" y="2766"/>
              <a:ext cx="34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7117" name="Group 29"/>
          <p:cNvGrpSpPr>
            <a:grpSpLocks/>
          </p:cNvGrpSpPr>
          <p:nvPr/>
        </p:nvGrpSpPr>
        <p:grpSpPr bwMode="auto">
          <a:xfrm>
            <a:off x="4267200" y="2831232"/>
            <a:ext cx="2593975" cy="3505200"/>
            <a:chOff x="2688" y="1680"/>
            <a:chExt cx="1634" cy="2208"/>
          </a:xfrm>
        </p:grpSpPr>
        <p:sp>
          <p:nvSpPr>
            <p:cNvPr id="217109" name="Line 21"/>
            <p:cNvSpPr>
              <a:spLocks noChangeShapeType="1"/>
            </p:cNvSpPr>
            <p:nvPr/>
          </p:nvSpPr>
          <p:spPr bwMode="auto">
            <a:xfrm>
              <a:off x="2688" y="1968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1" name="Line 23"/>
            <p:cNvSpPr>
              <a:spLocks noChangeShapeType="1"/>
            </p:cNvSpPr>
            <p:nvPr/>
          </p:nvSpPr>
          <p:spPr bwMode="auto">
            <a:xfrm>
              <a:off x="3260" y="1680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>
              <a:off x="4322" y="2112"/>
              <a:ext cx="0" cy="17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179512" y="2780928"/>
            <a:ext cx="2304256" cy="936104"/>
          </a:xfrm>
          <a:prstGeom prst="wedgeRoundRectCallout">
            <a:avLst>
              <a:gd name="adj1" fmla="val -11107"/>
              <a:gd name="adj2" fmla="val -25273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Holding one feature invariant</a:t>
            </a: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179512" y="4293096"/>
            <a:ext cx="2448272" cy="1512168"/>
          </a:xfrm>
          <a:prstGeom prst="wedgeRoundRectCallout">
            <a:avLst>
              <a:gd name="adj1" fmla="val -12633"/>
              <a:gd name="adj2" fmla="val -109057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yourself, then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a friend what you can vary and what is invariant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/>
      <p:bldP spid="217102" grpId="0"/>
      <p:bldP spid="217103" grpId="0"/>
      <p:bldP spid="217104" grpId="0" animBg="1"/>
      <p:bldP spid="21710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or Less Grid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5023"/>
            <a:ext cx="9144000" cy="55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228600" y="4800600"/>
            <a:ext cx="2971800" cy="1295400"/>
          </a:xfrm>
          <a:prstGeom prst="wedgeRoundRectCallout">
            <a:avLst>
              <a:gd name="adj1" fmla="val 37606"/>
              <a:gd name="adj2" fmla="val -126838"/>
              <a:gd name="adj3" fmla="val 16667"/>
            </a:avLst>
          </a:prstGeom>
          <a:solidFill>
            <a:srgbClr val="804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2400">
                <a:solidFill>
                  <a:schemeClr val="tx2"/>
                </a:solidFill>
                <a:latin typeface="Chalkboard" charset="0"/>
              </a:rPr>
              <a:t>What do you need </a:t>
            </a:r>
            <a:br>
              <a:rPr lang="en-US" altLang="en-US" sz="2400">
                <a:solidFill>
                  <a:schemeClr val="tx2"/>
                </a:solidFill>
                <a:latin typeface="Chalkboard" charset="0"/>
              </a:rPr>
            </a:br>
            <a:r>
              <a:rPr lang="en-US" altLang="en-US" sz="2400">
                <a:solidFill>
                  <a:schemeClr val="tx2"/>
                </a:solidFill>
                <a:latin typeface="Chalkboard" charset="0"/>
              </a:rPr>
              <a:t>to do with your </a:t>
            </a:r>
            <a:br>
              <a:rPr lang="en-US" altLang="en-US" sz="2400">
                <a:solidFill>
                  <a:schemeClr val="tx2"/>
                </a:solidFill>
                <a:latin typeface="Chalkboard" charset="0"/>
              </a:rPr>
            </a:br>
            <a:r>
              <a:rPr lang="en-US" altLang="en-US" sz="2400">
                <a:solidFill>
                  <a:schemeClr val="tx2"/>
                </a:solidFill>
                <a:latin typeface="Chalkboard" charset="0"/>
              </a:rPr>
              <a:t>attention?</a:t>
            </a:r>
          </a:p>
          <a:p>
            <a:endParaRPr lang="en-US" altLang="en-US" sz="2400">
              <a:solidFill>
                <a:schemeClr val="tx2"/>
              </a:solidFill>
              <a:latin typeface="Chalkboard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657600" y="1054100"/>
            <a:ext cx="51054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9-Pin Triangles</a:t>
            </a: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59000"/>
            <a:ext cx="35941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612900"/>
            <a:ext cx="2044700" cy="394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0"/>
            <a:ext cx="42164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467600" y="64611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Chalkboard" charset="0"/>
              </a:rPr>
              <a:t>Geoff Faux</a:t>
            </a:r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457200" y="1219200"/>
            <a:ext cx="2590800" cy="914400"/>
          </a:xfrm>
          <a:prstGeom prst="wedgeRoundRectCallout">
            <a:avLst>
              <a:gd name="adj1" fmla="val 88847"/>
              <a:gd name="adj2" fmla="val 82986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altLang="en-US" sz="2400">
                <a:solidFill>
                  <a:srgbClr val="800000"/>
                </a:solidFill>
                <a:latin typeface="Chalkboard" charset="0"/>
              </a:rPr>
              <a:t>How many </a:t>
            </a:r>
            <a:br>
              <a:rPr lang="en-US" altLang="en-US" sz="2400">
                <a:solidFill>
                  <a:srgbClr val="800000"/>
                </a:solidFill>
                <a:latin typeface="Chalkboard" charset="0"/>
              </a:rPr>
            </a:br>
            <a:r>
              <a:rPr lang="en-US" altLang="en-US" sz="2400">
                <a:solidFill>
                  <a:srgbClr val="800000"/>
                </a:solidFill>
                <a:latin typeface="Chalkboard" charset="0"/>
              </a:rPr>
              <a:t>triangles?</a:t>
            </a:r>
          </a:p>
          <a:p>
            <a:endParaRPr lang="en-US" altLang="en-US" sz="2400">
              <a:solidFill>
                <a:srgbClr val="800000"/>
              </a:solidFill>
              <a:latin typeface="Chalkboard" charset="0"/>
            </a:endParaRP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228600" y="3048000"/>
            <a:ext cx="3048000" cy="990600"/>
          </a:xfrm>
          <a:prstGeom prst="wedgeRoundRectCallout">
            <a:avLst>
              <a:gd name="adj1" fmla="val 77134"/>
              <a:gd name="adj2" fmla="val -92468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altLang="en-US" sz="2400">
                <a:solidFill>
                  <a:srgbClr val="800000"/>
                </a:solidFill>
                <a:latin typeface="Chalkboard" charset="0"/>
              </a:rPr>
              <a:t>How many different </a:t>
            </a:r>
            <a:br>
              <a:rPr lang="en-US" altLang="en-US" sz="2400">
                <a:solidFill>
                  <a:srgbClr val="800000"/>
                </a:solidFill>
                <a:latin typeface="Chalkboard" charset="0"/>
              </a:rPr>
            </a:br>
            <a:r>
              <a:rPr lang="en-US" altLang="en-US" sz="2400">
                <a:solidFill>
                  <a:srgbClr val="800000"/>
                </a:solidFill>
                <a:latin typeface="Chalkboard" charset="0"/>
              </a:rPr>
              <a:t>triangles?</a:t>
            </a:r>
          </a:p>
          <a:p>
            <a:endParaRPr lang="en-US" altLang="en-US" sz="2400">
              <a:solidFill>
                <a:srgbClr val="800000"/>
              </a:solidFill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638800" y="2895600"/>
            <a:ext cx="27432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Rectangular Layout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6850" y="1371600"/>
            <a:ext cx="7727950" cy="4114800"/>
          </a:xfrm>
        </p:spPr>
        <p:txBody>
          <a:bodyPr/>
          <a:lstStyle/>
          <a:p>
            <a:r>
              <a:rPr lang="en-GB" altLang="en-US"/>
              <a:t> Say What You See!</a:t>
            </a:r>
          </a:p>
          <a:p>
            <a:r>
              <a:rPr lang="en-GB" altLang="en-US"/>
              <a:t>Arrange some sheets of paper similarly, and continue</a:t>
            </a:r>
          </a:p>
          <a:p>
            <a:r>
              <a:rPr lang="en-GB" altLang="en-US"/>
              <a:t>Conjecture; explain; vary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95300" y="3227388"/>
            <a:ext cx="51054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b="0">
                <a:solidFill>
                  <a:srgbClr val="0432FF"/>
                </a:solidFill>
              </a:rPr>
              <a:t>Phenomenon </a:t>
            </a:r>
            <a:br>
              <a:rPr lang="en-GB" altLang="en-US" sz="2000" b="0">
                <a:solidFill>
                  <a:srgbClr val="0432FF"/>
                </a:solidFill>
              </a:rPr>
            </a:br>
            <a:r>
              <a:rPr lang="en-GB" altLang="en-US" sz="2000" b="0">
                <a:solidFill>
                  <a:srgbClr val="0432FF"/>
                </a:solidFill>
              </a:rPr>
              <a:t>––&gt; exploration; exercise;</a:t>
            </a:r>
          </a:p>
          <a:p>
            <a:pPr>
              <a:spcBef>
                <a:spcPct val="50000"/>
              </a:spcBef>
            </a:pPr>
            <a:r>
              <a:rPr lang="en-GB" altLang="en-US" sz="2000" b="0" dirty="0">
                <a:solidFill>
                  <a:srgbClr val="0432FF"/>
                </a:solidFill>
              </a:rPr>
              <a:t>Extending awareness; </a:t>
            </a:r>
            <a:br>
              <a:rPr lang="en-GB" altLang="en-US" sz="2000" b="0" dirty="0">
                <a:solidFill>
                  <a:srgbClr val="0432FF"/>
                </a:solidFill>
              </a:rPr>
            </a:br>
            <a:r>
              <a:rPr lang="en-GB" altLang="en-US" sz="2000" b="0" dirty="0">
                <a:solidFill>
                  <a:srgbClr val="0432FF"/>
                </a:solidFill>
              </a:rPr>
              <a:t>Training behaviour;</a:t>
            </a:r>
            <a:br>
              <a:rPr lang="en-GB" altLang="en-US" sz="2000" b="0" dirty="0">
                <a:solidFill>
                  <a:srgbClr val="0432FF"/>
                </a:solidFill>
              </a:rPr>
            </a:br>
            <a:r>
              <a:rPr lang="en-GB" altLang="en-US" sz="2000" b="0" dirty="0">
                <a:solidFill>
                  <a:srgbClr val="0432FF"/>
                </a:solidFill>
              </a:rPr>
              <a:t>Harnessing emotions</a:t>
            </a:r>
            <a:br>
              <a:rPr lang="en-GB" altLang="en-US" sz="2000" b="0" dirty="0">
                <a:solidFill>
                  <a:srgbClr val="0432FF"/>
                </a:solidFill>
              </a:rPr>
            </a:br>
            <a:r>
              <a:rPr lang="en-GB" altLang="en-US" sz="2000" b="0" dirty="0">
                <a:solidFill>
                  <a:srgbClr val="0432FF"/>
                </a:solidFill>
              </a:rPr>
              <a:t>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21336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Which region looks 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267200"/>
            <a:ext cx="3581400" cy="1600200"/>
          </a:xfrm>
        </p:spPr>
        <p:txBody>
          <a:bodyPr/>
          <a:lstStyle/>
          <a:p>
            <a:pPr>
              <a:buFont typeface="Monotype Sorts" charset="2"/>
              <a:buChar char="…"/>
              <a:defRPr/>
            </a:pPr>
            <a:r>
              <a:rPr lang="en-US" dirty="0" smtClean="0"/>
              <a:t>the largest?</a:t>
            </a:r>
          </a:p>
          <a:p>
            <a:pPr>
              <a:buFont typeface="Monotype Sorts" charset="2"/>
              <a:buChar char="…"/>
              <a:defRPr/>
            </a:pPr>
            <a:r>
              <a:rPr lang="en-US" dirty="0" smtClean="0"/>
              <a:t>the smallest?</a:t>
            </a:r>
            <a:endParaRPr lang="en-US" dirty="0"/>
          </a:p>
        </p:txBody>
      </p: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2166938" y="1027113"/>
            <a:ext cx="3810000" cy="3048000"/>
            <a:chOff x="1447799" y="1676400"/>
            <a:chExt cx="3810001" cy="30480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971800" y="2438400"/>
              <a:ext cx="30480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209800" y="1676400"/>
              <a:ext cx="3048000" cy="304800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1447799" y="1676400"/>
              <a:ext cx="3810001" cy="2438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1447799" y="1676400"/>
              <a:ext cx="3810001" cy="1219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447799" y="1676400"/>
              <a:ext cx="3810001" cy="304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2168525" y="1003300"/>
            <a:ext cx="3822700" cy="1233488"/>
          </a:xfrm>
          <a:custGeom>
            <a:avLst/>
            <a:gdLst>
              <a:gd name="connsiteX0" fmla="*/ 0 w 3821731"/>
              <a:gd name="connsiteY0" fmla="*/ 23963 h 1234111"/>
              <a:gd name="connsiteX1" fmla="*/ 3821731 w 3821731"/>
              <a:gd name="connsiteY1" fmla="*/ 0 h 1234111"/>
              <a:gd name="connsiteX2" fmla="*/ 0 w 3821731"/>
              <a:gd name="connsiteY2" fmla="*/ 1234111 h 1234111"/>
              <a:gd name="connsiteX3" fmla="*/ 0 w 3821731"/>
              <a:gd name="connsiteY3" fmla="*/ 23963 h 123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731" h="1234111">
                <a:moveTo>
                  <a:pt x="0" y="23963"/>
                </a:moveTo>
                <a:lnTo>
                  <a:pt x="3821731" y="0"/>
                </a:lnTo>
                <a:lnTo>
                  <a:pt x="0" y="1234111"/>
                </a:lnTo>
                <a:lnTo>
                  <a:pt x="0" y="23963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57413" y="1027113"/>
            <a:ext cx="3810000" cy="2419350"/>
          </a:xfrm>
          <a:custGeom>
            <a:avLst/>
            <a:gdLst>
              <a:gd name="connsiteX0" fmla="*/ 0 w 3809750"/>
              <a:gd name="connsiteY0" fmla="*/ 1222129 h 2420295"/>
              <a:gd name="connsiteX1" fmla="*/ 0 w 3809750"/>
              <a:gd name="connsiteY1" fmla="*/ 2420295 h 2420295"/>
              <a:gd name="connsiteX2" fmla="*/ 3809750 w 3809750"/>
              <a:gd name="connsiteY2" fmla="*/ 0 h 2420295"/>
              <a:gd name="connsiteX3" fmla="*/ 0 w 3809750"/>
              <a:gd name="connsiteY3" fmla="*/ 1222129 h 24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750" h="2420295">
                <a:moveTo>
                  <a:pt x="0" y="1222129"/>
                </a:moveTo>
                <a:lnTo>
                  <a:pt x="0" y="2420295"/>
                </a:lnTo>
                <a:lnTo>
                  <a:pt x="3809750" y="0"/>
                </a:lnTo>
                <a:lnTo>
                  <a:pt x="0" y="122212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57413" y="1003300"/>
            <a:ext cx="3833812" cy="3067050"/>
          </a:xfrm>
          <a:custGeom>
            <a:avLst/>
            <a:gdLst>
              <a:gd name="connsiteX0" fmla="*/ 0 w 3833711"/>
              <a:gd name="connsiteY0" fmla="*/ 2456239 h 3067304"/>
              <a:gd name="connsiteX1" fmla="*/ 11980 w 3833711"/>
              <a:gd name="connsiteY1" fmla="*/ 3067304 h 3067304"/>
              <a:gd name="connsiteX2" fmla="*/ 790703 w 3833711"/>
              <a:gd name="connsiteY2" fmla="*/ 3067304 h 3067304"/>
              <a:gd name="connsiteX3" fmla="*/ 3833711 w 3833711"/>
              <a:gd name="connsiteY3" fmla="*/ 0 h 3067304"/>
              <a:gd name="connsiteX4" fmla="*/ 0 w 3833711"/>
              <a:gd name="connsiteY4" fmla="*/ 2456239 h 30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711" h="3067304">
                <a:moveTo>
                  <a:pt x="0" y="2456239"/>
                </a:moveTo>
                <a:lnTo>
                  <a:pt x="11980" y="3067304"/>
                </a:lnTo>
                <a:lnTo>
                  <a:pt x="790703" y="3067304"/>
                </a:lnTo>
                <a:lnTo>
                  <a:pt x="3833711" y="0"/>
                </a:lnTo>
                <a:lnTo>
                  <a:pt x="0" y="2456239"/>
                </a:lnTo>
                <a:close/>
              </a:path>
            </a:pathLst>
          </a:cu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57700" y="1003300"/>
            <a:ext cx="1520825" cy="3067050"/>
          </a:xfrm>
          <a:custGeom>
            <a:avLst/>
            <a:gdLst>
              <a:gd name="connsiteX0" fmla="*/ 0 w 1521504"/>
              <a:gd name="connsiteY0" fmla="*/ 3067304 h 3067304"/>
              <a:gd name="connsiteX1" fmla="*/ 1521504 w 1521504"/>
              <a:gd name="connsiteY1" fmla="*/ 0 h 3067304"/>
              <a:gd name="connsiteX2" fmla="*/ 1509524 w 1521504"/>
              <a:gd name="connsiteY2" fmla="*/ 3055322 h 3067304"/>
              <a:gd name="connsiteX3" fmla="*/ 0 w 1521504"/>
              <a:gd name="connsiteY3" fmla="*/ 3067304 h 30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504" h="3067304">
                <a:moveTo>
                  <a:pt x="0" y="3067304"/>
                </a:moveTo>
                <a:lnTo>
                  <a:pt x="1521504" y="0"/>
                </a:lnTo>
                <a:cubicBezTo>
                  <a:pt x="1517511" y="1018441"/>
                  <a:pt x="1509524" y="3055322"/>
                  <a:pt x="1509524" y="3055322"/>
                </a:cubicBezTo>
                <a:lnTo>
                  <a:pt x="0" y="306730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2971800" y="990600"/>
            <a:ext cx="3006725" cy="3079750"/>
          </a:xfrm>
          <a:custGeom>
            <a:avLst/>
            <a:gdLst>
              <a:gd name="T0" fmla="*/ 3006725 w 3007067"/>
              <a:gd name="T1" fmla="*/ 0 h 3079286"/>
              <a:gd name="T2" fmla="*/ 0 w 3007067"/>
              <a:gd name="T3" fmla="*/ 3079750 h 3079286"/>
              <a:gd name="T4" fmla="*/ 1473415 w 3007067"/>
              <a:gd name="T5" fmla="*/ 3079750 h 3079286"/>
              <a:gd name="T6" fmla="*/ 3006725 w 3007067"/>
              <a:gd name="T7" fmla="*/ 0 h 3079286"/>
              <a:gd name="T8" fmla="*/ 0 60000 65536"/>
              <a:gd name="T9" fmla="*/ 0 60000 65536"/>
              <a:gd name="T10" fmla="*/ 0 60000 65536"/>
              <a:gd name="T11" fmla="*/ 0 60000 65536"/>
              <a:gd name="T12" fmla="*/ 0 w 3007067"/>
              <a:gd name="T13" fmla="*/ 0 h 3079286"/>
              <a:gd name="T14" fmla="*/ 3007067 w 3007067"/>
              <a:gd name="T15" fmla="*/ 3079286 h 3079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7067" h="3079286">
                <a:moveTo>
                  <a:pt x="3007067" y="0"/>
                </a:moveTo>
                <a:lnTo>
                  <a:pt x="0" y="3079286"/>
                </a:lnTo>
                <a:lnTo>
                  <a:pt x="1473583" y="3079286"/>
                </a:lnTo>
                <a:lnTo>
                  <a:pt x="3007067" y="0"/>
                </a:lnTo>
                <a:close/>
              </a:path>
            </a:pathLst>
          </a:custGeom>
          <a:solidFill>
            <a:srgbClr val="FF8FFF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2971800" cy="2457450"/>
            <a:chOff x="2590800" y="1295400"/>
            <a:chExt cx="2971800" cy="2457510"/>
          </a:xfrm>
        </p:grpSpPr>
        <p:sp>
          <p:nvSpPr>
            <p:cNvPr id="17" name="TextBox 16"/>
            <p:cNvSpPr txBox="1"/>
            <p:nvPr/>
          </p:nvSpPr>
          <p:spPr>
            <a:xfrm>
              <a:off x="2590800" y="1295400"/>
              <a:ext cx="304800" cy="400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a typeface="+mn-ea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5600" y="2133620"/>
              <a:ext cx="304800" cy="708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a typeface="+mn-ea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29000" y="2743235"/>
              <a:ext cx="304800" cy="7080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a typeface="+mn-ea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38600" y="3124245"/>
              <a:ext cx="457200" cy="400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a typeface="+mn-ea"/>
                </a:rPr>
                <a:t>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05400" y="3352850"/>
              <a:ext cx="457200" cy="400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4">
                      <a:lumMod val="10000"/>
                    </a:schemeClr>
                  </a:solidFill>
                  <a:ea typeface="+mn-ea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80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Which region is…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4267200"/>
            <a:ext cx="3581400" cy="1600200"/>
          </a:xfrm>
        </p:spPr>
        <p:txBody>
          <a:bodyPr/>
          <a:lstStyle/>
          <a:p>
            <a:pPr>
              <a:buFont typeface="Monotype Sorts" charset="2"/>
              <a:buChar char="…"/>
              <a:defRPr/>
            </a:pPr>
            <a:r>
              <a:rPr lang="en-US" dirty="0" smtClean="0"/>
              <a:t>the largest?</a:t>
            </a:r>
          </a:p>
          <a:p>
            <a:pPr>
              <a:buFont typeface="Monotype Sorts" charset="2"/>
              <a:buChar char="…"/>
              <a:defRPr/>
            </a:pPr>
            <a:r>
              <a:rPr lang="en-US" dirty="0" smtClean="0"/>
              <a:t>the smallest?</a:t>
            </a:r>
            <a:endParaRPr lang="en-US" dirty="0"/>
          </a:p>
        </p:txBody>
      </p:sp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2166938" y="1027113"/>
            <a:ext cx="3810000" cy="3048000"/>
            <a:chOff x="1447799" y="1676400"/>
            <a:chExt cx="3810001" cy="30480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2971800" y="2438400"/>
              <a:ext cx="3048000" cy="1524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2209800" y="1676400"/>
              <a:ext cx="3048000" cy="304800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 flipV="1">
              <a:off x="1447799" y="1676400"/>
              <a:ext cx="3810001" cy="2438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 flipV="1">
              <a:off x="1447799" y="1676400"/>
              <a:ext cx="3810001" cy="12192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447799" y="1676400"/>
              <a:ext cx="3810001" cy="3048000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2" name="Freeform 11"/>
          <p:cNvSpPr/>
          <p:nvPr/>
        </p:nvSpPr>
        <p:spPr>
          <a:xfrm>
            <a:off x="2168525" y="1003300"/>
            <a:ext cx="3822700" cy="1233488"/>
          </a:xfrm>
          <a:custGeom>
            <a:avLst/>
            <a:gdLst>
              <a:gd name="connsiteX0" fmla="*/ 0 w 3821731"/>
              <a:gd name="connsiteY0" fmla="*/ 23963 h 1234111"/>
              <a:gd name="connsiteX1" fmla="*/ 3821731 w 3821731"/>
              <a:gd name="connsiteY1" fmla="*/ 0 h 1234111"/>
              <a:gd name="connsiteX2" fmla="*/ 0 w 3821731"/>
              <a:gd name="connsiteY2" fmla="*/ 1234111 h 1234111"/>
              <a:gd name="connsiteX3" fmla="*/ 0 w 3821731"/>
              <a:gd name="connsiteY3" fmla="*/ 23963 h 1234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1731" h="1234111">
                <a:moveTo>
                  <a:pt x="0" y="23963"/>
                </a:moveTo>
                <a:lnTo>
                  <a:pt x="3821731" y="0"/>
                </a:lnTo>
                <a:lnTo>
                  <a:pt x="0" y="1234111"/>
                </a:lnTo>
                <a:lnTo>
                  <a:pt x="0" y="23963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157413" y="1027113"/>
            <a:ext cx="3810000" cy="2419350"/>
          </a:xfrm>
          <a:custGeom>
            <a:avLst/>
            <a:gdLst>
              <a:gd name="connsiteX0" fmla="*/ 0 w 3809750"/>
              <a:gd name="connsiteY0" fmla="*/ 1222129 h 2420295"/>
              <a:gd name="connsiteX1" fmla="*/ 0 w 3809750"/>
              <a:gd name="connsiteY1" fmla="*/ 2420295 h 2420295"/>
              <a:gd name="connsiteX2" fmla="*/ 3809750 w 3809750"/>
              <a:gd name="connsiteY2" fmla="*/ 0 h 2420295"/>
              <a:gd name="connsiteX3" fmla="*/ 0 w 3809750"/>
              <a:gd name="connsiteY3" fmla="*/ 1222129 h 242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750" h="2420295">
                <a:moveTo>
                  <a:pt x="0" y="1222129"/>
                </a:moveTo>
                <a:lnTo>
                  <a:pt x="0" y="2420295"/>
                </a:lnTo>
                <a:lnTo>
                  <a:pt x="3809750" y="0"/>
                </a:lnTo>
                <a:lnTo>
                  <a:pt x="0" y="122212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157413" y="1003300"/>
            <a:ext cx="3833812" cy="3067050"/>
          </a:xfrm>
          <a:custGeom>
            <a:avLst/>
            <a:gdLst>
              <a:gd name="connsiteX0" fmla="*/ 0 w 3833711"/>
              <a:gd name="connsiteY0" fmla="*/ 2456239 h 3067304"/>
              <a:gd name="connsiteX1" fmla="*/ 11980 w 3833711"/>
              <a:gd name="connsiteY1" fmla="*/ 3067304 h 3067304"/>
              <a:gd name="connsiteX2" fmla="*/ 790703 w 3833711"/>
              <a:gd name="connsiteY2" fmla="*/ 3067304 h 3067304"/>
              <a:gd name="connsiteX3" fmla="*/ 3833711 w 3833711"/>
              <a:gd name="connsiteY3" fmla="*/ 0 h 3067304"/>
              <a:gd name="connsiteX4" fmla="*/ 0 w 3833711"/>
              <a:gd name="connsiteY4" fmla="*/ 2456239 h 30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3711" h="3067304">
                <a:moveTo>
                  <a:pt x="0" y="2456239"/>
                </a:moveTo>
                <a:lnTo>
                  <a:pt x="11980" y="3067304"/>
                </a:lnTo>
                <a:lnTo>
                  <a:pt x="790703" y="3067304"/>
                </a:lnTo>
                <a:lnTo>
                  <a:pt x="3833711" y="0"/>
                </a:lnTo>
                <a:lnTo>
                  <a:pt x="0" y="2456239"/>
                </a:lnTo>
                <a:close/>
              </a:path>
            </a:pathLst>
          </a:cu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57700" y="1003300"/>
            <a:ext cx="1520825" cy="3067050"/>
          </a:xfrm>
          <a:custGeom>
            <a:avLst/>
            <a:gdLst>
              <a:gd name="connsiteX0" fmla="*/ 0 w 1521504"/>
              <a:gd name="connsiteY0" fmla="*/ 3067304 h 3067304"/>
              <a:gd name="connsiteX1" fmla="*/ 1521504 w 1521504"/>
              <a:gd name="connsiteY1" fmla="*/ 0 h 3067304"/>
              <a:gd name="connsiteX2" fmla="*/ 1509524 w 1521504"/>
              <a:gd name="connsiteY2" fmla="*/ 3055322 h 3067304"/>
              <a:gd name="connsiteX3" fmla="*/ 0 w 1521504"/>
              <a:gd name="connsiteY3" fmla="*/ 3067304 h 30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504" h="3067304">
                <a:moveTo>
                  <a:pt x="0" y="3067304"/>
                </a:moveTo>
                <a:lnTo>
                  <a:pt x="1521504" y="0"/>
                </a:lnTo>
                <a:cubicBezTo>
                  <a:pt x="1517511" y="1018441"/>
                  <a:pt x="1509524" y="3055322"/>
                  <a:pt x="1509524" y="3055322"/>
                </a:cubicBezTo>
                <a:lnTo>
                  <a:pt x="0" y="306730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2971800" y="990600"/>
            <a:ext cx="3006725" cy="3079750"/>
          </a:xfrm>
          <a:custGeom>
            <a:avLst/>
            <a:gdLst>
              <a:gd name="T0" fmla="*/ 3006725 w 3007067"/>
              <a:gd name="T1" fmla="*/ 0 h 3079286"/>
              <a:gd name="T2" fmla="*/ 0 w 3007067"/>
              <a:gd name="T3" fmla="*/ 3079750 h 3079286"/>
              <a:gd name="T4" fmla="*/ 1473415 w 3007067"/>
              <a:gd name="T5" fmla="*/ 3079750 h 3079286"/>
              <a:gd name="T6" fmla="*/ 3006725 w 3007067"/>
              <a:gd name="T7" fmla="*/ 0 h 3079286"/>
              <a:gd name="T8" fmla="*/ 0 60000 65536"/>
              <a:gd name="T9" fmla="*/ 0 60000 65536"/>
              <a:gd name="T10" fmla="*/ 0 60000 65536"/>
              <a:gd name="T11" fmla="*/ 0 60000 65536"/>
              <a:gd name="T12" fmla="*/ 0 w 3007067"/>
              <a:gd name="T13" fmla="*/ 0 h 3079286"/>
              <a:gd name="T14" fmla="*/ 3007067 w 3007067"/>
              <a:gd name="T15" fmla="*/ 3079286 h 3079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7067" h="3079286">
                <a:moveTo>
                  <a:pt x="3007067" y="0"/>
                </a:moveTo>
                <a:lnTo>
                  <a:pt x="0" y="3079286"/>
                </a:lnTo>
                <a:lnTo>
                  <a:pt x="1473583" y="3079286"/>
                </a:lnTo>
                <a:lnTo>
                  <a:pt x="3007067" y="0"/>
                </a:lnTo>
                <a:close/>
              </a:path>
            </a:pathLst>
          </a:custGeom>
          <a:solidFill>
            <a:srgbClr val="FF8FFF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181225" y="1023938"/>
            <a:ext cx="3810000" cy="3048000"/>
            <a:chOff x="1447800" y="1676400"/>
            <a:chExt cx="3810000" cy="3048000"/>
          </a:xfrm>
        </p:grpSpPr>
        <p:sp>
          <p:nvSpPr>
            <p:cNvPr id="18" name="Rectangle 17"/>
            <p:cNvSpPr/>
            <p:nvPr/>
          </p:nvSpPr>
          <p:spPr>
            <a:xfrm>
              <a:off x="1447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28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09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0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971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2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33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14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5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76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447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28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09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90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71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52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733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14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95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6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47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28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9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90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71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352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33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114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95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876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447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09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90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71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52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733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114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5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876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447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28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209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590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971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3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114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76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47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28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209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90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71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352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33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14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5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76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447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28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209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590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971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352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733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114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5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876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447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28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09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590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971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352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733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114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95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76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447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828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09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590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971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352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733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114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95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876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47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828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209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590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971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733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114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495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876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3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are the relative areas?</a:t>
            </a:r>
          </a:p>
        </p:txBody>
      </p:sp>
      <p:sp>
        <p:nvSpPr>
          <p:cNvPr id="5" name="Freeform 4"/>
          <p:cNvSpPr/>
          <p:nvPr/>
        </p:nvSpPr>
        <p:spPr>
          <a:xfrm flipH="1">
            <a:off x="2055813" y="1308100"/>
            <a:ext cx="2287587" cy="3067050"/>
          </a:xfrm>
          <a:custGeom>
            <a:avLst/>
            <a:gdLst>
              <a:gd name="connsiteX0" fmla="*/ 2276266 w 2288246"/>
              <a:gd name="connsiteY0" fmla="*/ 0 h 3067304"/>
              <a:gd name="connsiteX1" fmla="*/ 0 w 2288246"/>
              <a:gd name="connsiteY1" fmla="*/ 3067304 h 3067304"/>
              <a:gd name="connsiteX2" fmla="*/ 2288246 w 2288246"/>
              <a:gd name="connsiteY2" fmla="*/ 3067304 h 3067304"/>
              <a:gd name="connsiteX3" fmla="*/ 2276266 w 2288246"/>
              <a:gd name="connsiteY3" fmla="*/ 0 h 30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246" h="3067304">
                <a:moveTo>
                  <a:pt x="2276266" y="0"/>
                </a:moveTo>
                <a:lnTo>
                  <a:pt x="0" y="3067304"/>
                </a:lnTo>
                <a:lnTo>
                  <a:pt x="2288246" y="3067304"/>
                </a:lnTo>
                <a:cubicBezTo>
                  <a:pt x="2284253" y="2048863"/>
                  <a:pt x="2276266" y="11982"/>
                  <a:pt x="2276266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 flipH="1">
            <a:off x="2057400" y="1308100"/>
            <a:ext cx="3810000" cy="2443163"/>
          </a:xfrm>
          <a:custGeom>
            <a:avLst/>
            <a:gdLst>
              <a:gd name="connsiteX0" fmla="*/ 0 w 3809750"/>
              <a:gd name="connsiteY0" fmla="*/ 0 h 2444258"/>
              <a:gd name="connsiteX1" fmla="*/ 3809750 w 3809750"/>
              <a:gd name="connsiteY1" fmla="*/ 0 h 2444258"/>
              <a:gd name="connsiteX2" fmla="*/ 0 w 3809750"/>
              <a:gd name="connsiteY2" fmla="*/ 2444258 h 2444258"/>
              <a:gd name="connsiteX3" fmla="*/ 0 w 3809750"/>
              <a:gd name="connsiteY3" fmla="*/ 0 h 244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9750" h="2444258">
                <a:moveTo>
                  <a:pt x="0" y="0"/>
                </a:moveTo>
                <a:lnTo>
                  <a:pt x="3809750" y="0"/>
                </a:lnTo>
                <a:lnTo>
                  <a:pt x="0" y="2444258"/>
                </a:lnTo>
                <a:lnTo>
                  <a:pt x="0" y="0"/>
                </a:lnTo>
                <a:close/>
              </a:path>
            </a:pathLst>
          </a:custGeom>
          <a:solidFill>
            <a:srgbClr val="008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 flipH="1">
            <a:off x="2057400" y="1295400"/>
            <a:ext cx="3833813" cy="3067050"/>
          </a:xfrm>
          <a:custGeom>
            <a:avLst/>
            <a:gdLst>
              <a:gd name="T0" fmla="*/ 3833813 w 3833711"/>
              <a:gd name="T1" fmla="*/ 0 h 3067304"/>
              <a:gd name="T2" fmla="*/ 1533525 w 3833711"/>
              <a:gd name="T3" fmla="*/ 3067050 h 3067304"/>
              <a:gd name="T4" fmla="*/ 11980 w 3833711"/>
              <a:gd name="T5" fmla="*/ 3067050 h 3067304"/>
              <a:gd name="T6" fmla="*/ 0 w 3833711"/>
              <a:gd name="T7" fmla="*/ 2456037 h 3067304"/>
              <a:gd name="T8" fmla="*/ 3833813 w 3833711"/>
              <a:gd name="T9" fmla="*/ 0 h 3067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33711"/>
              <a:gd name="T16" fmla="*/ 0 h 3067304"/>
              <a:gd name="T17" fmla="*/ 3833711 w 3833711"/>
              <a:gd name="T18" fmla="*/ 3067304 h 3067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33711" h="3067304">
                <a:moveTo>
                  <a:pt x="3833711" y="0"/>
                </a:moveTo>
                <a:lnTo>
                  <a:pt x="1533484" y="3067304"/>
                </a:lnTo>
                <a:lnTo>
                  <a:pt x="11980" y="3067304"/>
                </a:lnTo>
                <a:lnTo>
                  <a:pt x="0" y="2456240"/>
                </a:lnTo>
                <a:lnTo>
                  <a:pt x="3833711" y="0"/>
                </a:lnTo>
                <a:close/>
              </a:path>
            </a:pathLst>
          </a:custGeom>
          <a:solidFill>
            <a:srgbClr val="BFBF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70100" y="1319213"/>
            <a:ext cx="3810000" cy="3048000"/>
            <a:chOff x="1447800" y="1676400"/>
            <a:chExt cx="3810000" cy="3048000"/>
          </a:xfrm>
        </p:grpSpPr>
        <p:sp>
          <p:nvSpPr>
            <p:cNvPr id="9" name="Rectangle 8"/>
            <p:cNvSpPr/>
            <p:nvPr/>
          </p:nvSpPr>
          <p:spPr>
            <a:xfrm>
              <a:off x="1447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90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71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2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33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4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95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768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47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28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09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90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971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52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733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14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76800" y="4114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47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28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09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590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971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52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33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14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495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76800" y="3810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447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28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09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0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71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352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33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114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76800" y="3505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47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28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209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590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71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352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33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114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5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76800" y="3200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447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28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209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90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71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352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33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114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95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76800" y="2895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47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28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209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90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971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52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33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14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95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2590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47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828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209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590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971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352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33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14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495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876800" y="2286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47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28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209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590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971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352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33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114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95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876800" y="1981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447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828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209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590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971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352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33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114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495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876800" y="1676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0" name="Straight Connector 109"/>
          <p:cNvCxnSpPr>
            <a:cxnSpLocks noChangeShapeType="1"/>
          </p:cNvCxnSpPr>
          <p:nvPr/>
        </p:nvCxnSpPr>
        <p:spPr bwMode="auto">
          <a:xfrm rot="10800000" flipH="1" flipV="1">
            <a:off x="2057400" y="1295400"/>
            <a:ext cx="3810000" cy="304800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107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116"/>
          <p:cNvSpPr>
            <a:spLocks noChangeArrowheads="1"/>
          </p:cNvSpPr>
          <p:nvPr/>
        </p:nvSpPr>
        <p:spPr bwMode="auto">
          <a:xfrm>
            <a:off x="2222500" y="1384300"/>
            <a:ext cx="3784600" cy="2428875"/>
          </a:xfrm>
          <a:custGeom>
            <a:avLst/>
            <a:gdLst>
              <a:gd name="T0" fmla="*/ 752110 w 3785212"/>
              <a:gd name="T1" fmla="*/ 2428811 h 2428811"/>
              <a:gd name="T2" fmla="*/ 3785212 w 3785212"/>
              <a:gd name="T3" fmla="*/ 0 h 2428811"/>
              <a:gd name="T4" fmla="*/ 0 w 3785212"/>
              <a:gd name="T5" fmla="*/ 1837019 h 2428811"/>
              <a:gd name="T6" fmla="*/ 12329 w 3785212"/>
              <a:gd name="T7" fmla="*/ 2428811 h 2428811"/>
              <a:gd name="T8" fmla="*/ 752110 w 3785212"/>
              <a:gd name="T9" fmla="*/ 2428811 h 24288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5212"/>
              <a:gd name="T16" fmla="*/ 0 h 2428811"/>
              <a:gd name="T17" fmla="*/ 3785212 w 3785212"/>
              <a:gd name="T18" fmla="*/ 2428811 h 24288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5212" h="2428811">
                <a:moveTo>
                  <a:pt x="752110" y="2428811"/>
                </a:moveTo>
                <a:lnTo>
                  <a:pt x="3785212" y="0"/>
                </a:lnTo>
                <a:lnTo>
                  <a:pt x="0" y="1837019"/>
                </a:lnTo>
                <a:lnTo>
                  <a:pt x="12329" y="2428811"/>
                </a:lnTo>
                <a:lnTo>
                  <a:pt x="752110" y="2428811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00002A"/>
            </a:solidFill>
            <a:round/>
            <a:headEnd/>
            <a:tailE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sp>
        <p:nvSpPr>
          <p:cNvPr id="119" name="Freeform 118"/>
          <p:cNvSpPr/>
          <p:nvPr/>
        </p:nvSpPr>
        <p:spPr bwMode="auto">
          <a:xfrm>
            <a:off x="2222500" y="1371600"/>
            <a:ext cx="3784600" cy="1836738"/>
          </a:xfrm>
          <a:custGeom>
            <a:avLst/>
            <a:gdLst>
              <a:gd name="connsiteX0" fmla="*/ 12329 w 3785212"/>
              <a:gd name="connsiteY0" fmla="*/ 1837019 h 1837019"/>
              <a:gd name="connsiteX1" fmla="*/ 3785212 w 3785212"/>
              <a:gd name="connsiteY1" fmla="*/ 0 h 1837019"/>
              <a:gd name="connsiteX2" fmla="*/ 0 w 3785212"/>
              <a:gd name="connsiteY2" fmla="*/ 924674 h 1837019"/>
              <a:gd name="connsiteX3" fmla="*/ 12329 w 3785212"/>
              <a:gd name="connsiteY3" fmla="*/ 1837019 h 183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5212" h="1837019">
                <a:moveTo>
                  <a:pt x="12329" y="1837019"/>
                </a:moveTo>
                <a:lnTo>
                  <a:pt x="3785212" y="0"/>
                </a:lnTo>
                <a:lnTo>
                  <a:pt x="0" y="924674"/>
                </a:lnTo>
                <a:lnTo>
                  <a:pt x="12329" y="1837019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cap="flat" cmpd="sng" algn="ctr">
            <a:solidFill>
              <a:srgbClr val="0000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halkboard" pitchFamily="-111" charset="0"/>
              <a:ea typeface="+mn-ea"/>
            </a:endParaRPr>
          </a:p>
        </p:txBody>
      </p:sp>
      <p:sp>
        <p:nvSpPr>
          <p:cNvPr id="120" name="Freeform 119"/>
          <p:cNvSpPr/>
          <p:nvPr/>
        </p:nvSpPr>
        <p:spPr bwMode="auto">
          <a:xfrm>
            <a:off x="2209800" y="1371600"/>
            <a:ext cx="3797300" cy="912813"/>
          </a:xfrm>
          <a:custGeom>
            <a:avLst/>
            <a:gdLst>
              <a:gd name="connsiteX0" fmla="*/ 0 w 3797542"/>
              <a:gd name="connsiteY0" fmla="*/ 0 h 912345"/>
              <a:gd name="connsiteX1" fmla="*/ 3797542 w 3797542"/>
              <a:gd name="connsiteY1" fmla="*/ 0 h 912345"/>
              <a:gd name="connsiteX2" fmla="*/ 12330 w 3797542"/>
              <a:gd name="connsiteY2" fmla="*/ 912345 h 912345"/>
              <a:gd name="connsiteX3" fmla="*/ 0 w 3797542"/>
              <a:gd name="connsiteY3" fmla="*/ 0 h 91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542" h="912345">
                <a:moveTo>
                  <a:pt x="0" y="0"/>
                </a:moveTo>
                <a:lnTo>
                  <a:pt x="3797542" y="0"/>
                </a:lnTo>
                <a:lnTo>
                  <a:pt x="12330" y="91234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  <a:ln w="25400" cap="flat" cmpd="sng" algn="ctr">
            <a:solidFill>
              <a:srgbClr val="00002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halkboard" pitchFamily="-111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Relative Area … Be Careful!</a:t>
            </a:r>
          </a:p>
        </p:txBody>
      </p:sp>
      <p:sp>
        <p:nvSpPr>
          <p:cNvPr id="114" name="Freeform 113"/>
          <p:cNvSpPr/>
          <p:nvPr/>
        </p:nvSpPr>
        <p:spPr>
          <a:xfrm>
            <a:off x="4491038" y="1387475"/>
            <a:ext cx="1520825" cy="2457450"/>
          </a:xfrm>
          <a:custGeom>
            <a:avLst/>
            <a:gdLst>
              <a:gd name="connsiteX0" fmla="*/ 0 w 1521504"/>
              <a:gd name="connsiteY0" fmla="*/ 3067304 h 3067304"/>
              <a:gd name="connsiteX1" fmla="*/ 1521504 w 1521504"/>
              <a:gd name="connsiteY1" fmla="*/ 0 h 3067304"/>
              <a:gd name="connsiteX2" fmla="*/ 1509524 w 1521504"/>
              <a:gd name="connsiteY2" fmla="*/ 3055322 h 3067304"/>
              <a:gd name="connsiteX3" fmla="*/ 0 w 1521504"/>
              <a:gd name="connsiteY3" fmla="*/ 3067304 h 30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1504" h="3067304">
                <a:moveTo>
                  <a:pt x="0" y="3067304"/>
                </a:moveTo>
                <a:lnTo>
                  <a:pt x="1521504" y="0"/>
                </a:lnTo>
                <a:cubicBezTo>
                  <a:pt x="1517511" y="1018441"/>
                  <a:pt x="1509524" y="3055322"/>
                  <a:pt x="1509524" y="3055322"/>
                </a:cubicBezTo>
                <a:lnTo>
                  <a:pt x="0" y="306730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Freeform 114"/>
          <p:cNvSpPr>
            <a:spLocks noChangeArrowheads="1"/>
          </p:cNvSpPr>
          <p:nvPr/>
        </p:nvSpPr>
        <p:spPr bwMode="auto">
          <a:xfrm>
            <a:off x="3000375" y="1358900"/>
            <a:ext cx="3006725" cy="2473325"/>
          </a:xfrm>
          <a:custGeom>
            <a:avLst/>
            <a:gdLst>
              <a:gd name="T0" fmla="*/ 3006725 w 3007067"/>
              <a:gd name="T1" fmla="*/ 0 h 3079286"/>
              <a:gd name="T2" fmla="*/ 0 w 3007067"/>
              <a:gd name="T3" fmla="*/ 2473232 h 3079286"/>
              <a:gd name="T4" fmla="*/ 1473415 w 3007067"/>
              <a:gd name="T5" fmla="*/ 2473232 h 3079286"/>
              <a:gd name="T6" fmla="*/ 3006725 w 3007067"/>
              <a:gd name="T7" fmla="*/ 0 h 3079286"/>
              <a:gd name="T8" fmla="*/ 0 60000 65536"/>
              <a:gd name="T9" fmla="*/ 0 60000 65536"/>
              <a:gd name="T10" fmla="*/ 0 60000 65536"/>
              <a:gd name="T11" fmla="*/ 0 60000 65536"/>
              <a:gd name="T12" fmla="*/ 0 w 3007067"/>
              <a:gd name="T13" fmla="*/ 0 h 3079286"/>
              <a:gd name="T14" fmla="*/ 3007067 w 3007067"/>
              <a:gd name="T15" fmla="*/ 3079286 h 30792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7067" h="3079286">
                <a:moveTo>
                  <a:pt x="3007067" y="0"/>
                </a:moveTo>
                <a:lnTo>
                  <a:pt x="0" y="3079286"/>
                </a:lnTo>
                <a:lnTo>
                  <a:pt x="1473583" y="3079286"/>
                </a:lnTo>
                <a:lnTo>
                  <a:pt x="3007067" y="0"/>
                </a:lnTo>
                <a:close/>
              </a:path>
            </a:pathLst>
          </a:custGeom>
          <a:solidFill>
            <a:srgbClr val="FF8FFF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3" name="Group 115"/>
          <p:cNvGrpSpPr>
            <a:grpSpLocks/>
          </p:cNvGrpSpPr>
          <p:nvPr/>
        </p:nvGrpSpPr>
        <p:grpSpPr bwMode="auto">
          <a:xfrm>
            <a:off x="2225675" y="1387475"/>
            <a:ext cx="3810000" cy="2438400"/>
            <a:chOff x="1676400" y="2209800"/>
            <a:chExt cx="3810000" cy="2438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676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057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438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819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0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581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62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343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724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5105400" y="4343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676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057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438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819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00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81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962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43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724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105400" y="4038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76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057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438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819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00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581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962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343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724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105400" y="3733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676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057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438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2819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3581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962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343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724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105400" y="34290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676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57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438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819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3200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581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962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343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724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5105400" y="31242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76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057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438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819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200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581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962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343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724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105400" y="28194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676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057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438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19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200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3581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962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343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724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105400" y="25146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676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057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438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819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200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3581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962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343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724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105400" y="2209800"/>
              <a:ext cx="381000" cy="3048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50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87680" cy="609600"/>
          </a:xfrm>
        </p:spPr>
        <p:txBody>
          <a:bodyPr/>
          <a:lstStyle/>
          <a:p>
            <a:r>
              <a:rPr lang="en-GB" dirty="0" smtClean="0"/>
              <a:t>Task 3: Design of Question </a:t>
            </a:r>
            <a:r>
              <a:rPr lang="en-GB" dirty="0"/>
              <a:t>S</a:t>
            </a:r>
            <a:r>
              <a:rPr lang="en-GB" dirty="0" smtClean="0"/>
              <a:t>equence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Construct an object</a:t>
            </a:r>
          </a:p>
          <a:p>
            <a:pPr lvl="1"/>
            <a:r>
              <a:rPr lang="en-GB" dirty="0" smtClean="0"/>
              <a:t>and another</a:t>
            </a:r>
          </a:p>
          <a:p>
            <a:pPr lvl="1"/>
            <a:r>
              <a:rPr lang="en-GB" dirty="0" smtClean="0"/>
              <a:t>and another</a:t>
            </a:r>
          </a:p>
          <a:p>
            <a:r>
              <a:rPr lang="en-GB" dirty="0" smtClean="0"/>
              <a:t>Variation on the object (and another, and another)</a:t>
            </a:r>
          </a:p>
          <a:p>
            <a:r>
              <a:rPr lang="en-GB" dirty="0" smtClean="0"/>
              <a:t>Introduce a new constraint (no others ...)</a:t>
            </a:r>
          </a:p>
          <a:p>
            <a:r>
              <a:rPr lang="en-GB" dirty="0" smtClean="0"/>
              <a:t>Ask similar questions of a new object</a:t>
            </a:r>
          </a:p>
          <a:p>
            <a:pPr lvl="1"/>
            <a:r>
              <a:rPr lang="en-GB" dirty="0" smtClean="0"/>
              <a:t>and another</a:t>
            </a:r>
          </a:p>
          <a:p>
            <a:pPr lvl="1"/>
            <a:r>
              <a:rPr lang="en-GB" dirty="0" smtClean="0"/>
              <a:t>and another</a:t>
            </a:r>
          </a:p>
          <a:p>
            <a:r>
              <a:rPr lang="en-GB" dirty="0" smtClean="0"/>
              <a:t>Variation in method</a:t>
            </a:r>
          </a:p>
          <a:p>
            <a:r>
              <a:rPr lang="en-GB" dirty="0" smtClean="0"/>
              <a:t>New kind of question/insight/concept</a:t>
            </a:r>
          </a:p>
          <a:p>
            <a:pPr lvl="1"/>
            <a:r>
              <a:rPr lang="en-GB" dirty="0" smtClean="0"/>
              <a:t>and another</a:t>
            </a:r>
          </a:p>
          <a:p>
            <a:pPr lvl="1"/>
            <a:r>
              <a:rPr lang="en-GB" dirty="0" smtClean="0"/>
              <a:t>and another (opportunity to experience)</a:t>
            </a:r>
          </a:p>
        </p:txBody>
      </p:sp>
    </p:spTree>
    <p:extLst>
      <p:ext uri="{BB962C8B-B14F-4D97-AF65-F5344CB8AC3E}">
        <p14:creationId xmlns:p14="http://schemas.microsoft.com/office/powerpoint/2010/main" val="1441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Variation to Prepare a Lesson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040560"/>
          </a:xfrm>
        </p:spPr>
        <p:txBody>
          <a:bodyPr/>
          <a:lstStyle/>
          <a:p>
            <a:r>
              <a:rPr lang="en-GB" dirty="0" smtClean="0"/>
              <a:t>Dimensions of possible variation (scope of the concept)</a:t>
            </a:r>
          </a:p>
          <a:p>
            <a:r>
              <a:rPr lang="en-GB" dirty="0" smtClean="0"/>
              <a:t>Dimensions of necessary variation (to bring difficult points and hinge points into focus)</a:t>
            </a:r>
          </a:p>
          <a:p>
            <a:r>
              <a:rPr lang="en-GB" dirty="0" smtClean="0"/>
              <a:t>Range of possible (permissible?) change </a:t>
            </a:r>
          </a:p>
          <a:p>
            <a:r>
              <a:rPr lang="en-GB" dirty="0" smtClean="0"/>
              <a:t>What conjectures?</a:t>
            </a:r>
          </a:p>
          <a:p>
            <a:r>
              <a:rPr lang="en-GB" dirty="0" smtClean="0"/>
              <a:t>What generalisations? (the difficult points)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Conceptual variation</a:t>
            </a:r>
          </a:p>
          <a:p>
            <a:r>
              <a:rPr lang="en-GB" dirty="0" smtClean="0"/>
              <a:t>Procedural variation (process; proceed; progress)</a:t>
            </a:r>
          </a:p>
          <a:p>
            <a:endParaRPr lang="en-GB" dirty="0" smtClean="0"/>
          </a:p>
          <a:p>
            <a:r>
              <a:rPr lang="en-GB" dirty="0" smtClean="0"/>
              <a:t>Who provides the variation?</a:t>
            </a:r>
          </a:p>
          <a:p>
            <a:r>
              <a:rPr lang="en-GB" dirty="0" smtClean="0"/>
              <a:t>Scaffolding (</a:t>
            </a:r>
            <a:r>
              <a:rPr lang="en-GB" dirty="0" err="1" smtClean="0"/>
              <a:t>Pu</a:t>
            </a:r>
            <a:r>
              <a:rPr lang="en-GB" dirty="0" smtClean="0"/>
              <a:t> Dian)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772400" cy="609600"/>
          </a:xfrm>
        </p:spPr>
        <p:txBody>
          <a:bodyPr/>
          <a:lstStyle/>
          <a:p>
            <a:r>
              <a:rPr lang="en-GB" dirty="0" smtClean="0"/>
              <a:t>Types of variation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040560"/>
          </a:xfrm>
        </p:spPr>
        <p:txBody>
          <a:bodyPr/>
          <a:lstStyle/>
          <a:p>
            <a:r>
              <a:rPr lang="en-GB" dirty="0" smtClean="0"/>
              <a:t>Conceptual: </a:t>
            </a:r>
          </a:p>
          <a:p>
            <a:pPr lvl="1"/>
            <a:r>
              <a:rPr lang="en-GB" dirty="0" smtClean="0"/>
              <a:t>presentations; </a:t>
            </a:r>
          </a:p>
          <a:p>
            <a:pPr lvl="1"/>
            <a:r>
              <a:rPr lang="en-GB" dirty="0" smtClean="0"/>
              <a:t>representations; </a:t>
            </a:r>
          </a:p>
          <a:p>
            <a:pPr lvl="1"/>
            <a:r>
              <a:rPr lang="en-GB" dirty="0" smtClean="0"/>
              <a:t>examples/non examples approaches; </a:t>
            </a:r>
          </a:p>
          <a:p>
            <a:pPr lvl="1"/>
            <a:r>
              <a:rPr lang="en-GB" dirty="0" smtClean="0"/>
              <a:t>connections with what we already know; </a:t>
            </a:r>
          </a:p>
          <a:p>
            <a:pPr lvl="1"/>
            <a:r>
              <a:rPr lang="en-GB" dirty="0" smtClean="0"/>
              <a:t>what mathematical problems this new idea is going to help us with; </a:t>
            </a:r>
          </a:p>
          <a:p>
            <a:pPr lvl="1"/>
            <a:r>
              <a:rPr lang="en-GB" dirty="0" smtClean="0"/>
              <a:t>multiple experiences and perspectives; various critical aspects</a:t>
            </a:r>
          </a:p>
          <a:p>
            <a:r>
              <a:rPr lang="en-GB" dirty="0" smtClean="0"/>
              <a:t>Procedural:</a:t>
            </a:r>
          </a:p>
          <a:p>
            <a:pPr lvl="1"/>
            <a:r>
              <a:rPr lang="en-GB" dirty="0" smtClean="0"/>
              <a:t>Multiple problems - one solution method</a:t>
            </a:r>
          </a:p>
          <a:p>
            <a:pPr lvl="1"/>
            <a:r>
              <a:rPr lang="en-GB" dirty="0" smtClean="0"/>
              <a:t>One problem - multiple solution methods</a:t>
            </a:r>
          </a:p>
          <a:p>
            <a:pPr lvl="1"/>
            <a:r>
              <a:rPr lang="en-GB" dirty="0" smtClean="0"/>
              <a:t>One situation - multiple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9922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 for quality of teaching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Anticipate what variation is necessary to develop procedural mastery (process; proceed; progress), and conceptual mastery</a:t>
            </a:r>
          </a:p>
          <a:p>
            <a:r>
              <a:rPr lang="en-GB" dirty="0" smtClean="0"/>
              <a:t>Critical aspects; focus; difficult points; hinges</a:t>
            </a:r>
          </a:p>
          <a:p>
            <a:r>
              <a:rPr lang="en-GB" dirty="0" smtClean="0"/>
              <a:t>Dimensions of variation to draw attention to the critical aspects and focus</a:t>
            </a:r>
          </a:p>
          <a:p>
            <a:r>
              <a:rPr lang="en-GB" dirty="0" smtClean="0"/>
              <a:t>Ranges of change that will focus attention</a:t>
            </a:r>
          </a:p>
          <a:p>
            <a:r>
              <a:rPr lang="en-GB" dirty="0" smtClean="0"/>
              <a:t>Examples and non-examples to delineate the concept</a:t>
            </a:r>
          </a:p>
          <a:p>
            <a:r>
              <a:rPr lang="en-GB" dirty="0" smtClean="0"/>
              <a:t>Representations (because the concept is abstract)</a:t>
            </a:r>
          </a:p>
          <a:p>
            <a:r>
              <a:rPr lang="en-GB" dirty="0" smtClean="0"/>
              <a:t>Lived object of learning; </a:t>
            </a:r>
          </a:p>
          <a:p>
            <a:pPr lvl="1"/>
            <a:r>
              <a:rPr lang="en-GB" dirty="0" smtClean="0"/>
              <a:t>what they see, hear, do; </a:t>
            </a:r>
          </a:p>
          <a:p>
            <a:pPr lvl="1"/>
            <a:r>
              <a:rPr lang="en-GB" dirty="0" smtClean="0"/>
              <a:t>what generalisations is it possible to make from their experiences?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Powers &amp; Themes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Imagining &amp; Expressing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Specialising &amp; Generalising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Conjecturing &amp; Convincing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(Re)-Presenting in different modes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423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Doing &amp; Undoing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Invariance in the midst of change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Freedom &amp; Constraint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Restricting &amp; Extending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Exchanging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1388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Powers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010288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Themes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260648"/>
            <a:ext cx="4104456" cy="100811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Are students being encouraged 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to use their own powers</a:t>
            </a:r>
            <a:r>
              <a:rPr lang="en-GB" sz="2000" b="0" dirty="0">
                <a:solidFill>
                  <a:srgbClr val="631908"/>
                </a:solidFill>
              </a:rPr>
              <a:t>?</a:t>
            </a:r>
            <a:br>
              <a:rPr lang="en-GB" sz="2000" b="0" dirty="0">
                <a:solidFill>
                  <a:srgbClr val="631908"/>
                </a:solidFill>
              </a:rPr>
            </a:b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59524" y="1124744"/>
            <a:ext cx="4284476" cy="1296144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</a:rPr>
              <a:t>o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r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are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 their powers being usurped by textbook, worksheets and …</a:t>
            </a:r>
            <a:r>
              <a:rPr lang="en-GB" sz="2000" b="0" dirty="0">
                <a:solidFill>
                  <a:schemeClr val="tx2"/>
                </a:solidFill>
              </a:rPr>
              <a:t> 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3108" y="-1033139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6552728" cy="2808312"/>
          </a:xfrm>
        </p:spPr>
        <p:txBody>
          <a:bodyPr/>
          <a:lstStyle/>
          <a:p>
            <a:r>
              <a:rPr lang="en-GB" dirty="0" smtClean="0"/>
              <a:t>Concepts</a:t>
            </a:r>
          </a:p>
          <a:p>
            <a:pPr lvl="1"/>
            <a:r>
              <a:rPr lang="en-GB" dirty="0" smtClean="0"/>
              <a:t>Vary aspects or features that can be varied without changing the concept</a:t>
            </a:r>
          </a:p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Vary parameters</a:t>
            </a:r>
          </a:p>
          <a:p>
            <a:pPr lvl="1"/>
            <a:r>
              <a:rPr lang="en-GB" dirty="0" smtClean="0"/>
              <a:t>Vary contexts while retaining the same calculations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78904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FF0000"/>
                </a:solidFill>
              </a:rPr>
              <a:t>Above all else </a:t>
            </a:r>
            <a:r>
              <a:rPr lang="mr-IN" sz="2400" b="0" dirty="0" smtClean="0">
                <a:solidFill>
                  <a:srgbClr val="FF0000"/>
                </a:solidFill>
              </a:rPr>
              <a:t>…</a:t>
            </a:r>
            <a:endParaRPr lang="en-GB" sz="2400" b="0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4250705"/>
            <a:ext cx="8064896" cy="1344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lvl="1">
              <a:buFont typeface="Wingdings" charset="2"/>
              <a:buChar char="v"/>
            </a:pPr>
            <a:r>
              <a:rPr lang="en-GB" b="0" kern="0" dirty="0" smtClean="0">
                <a:solidFill>
                  <a:srgbClr val="3400FF"/>
                </a:solidFill>
              </a:rPr>
              <a:t>What can be varied </a:t>
            </a:r>
            <a:r>
              <a:rPr lang="en-GB" b="0" kern="0" dirty="0" smtClean="0">
                <a:solidFill>
                  <a:srgbClr val="000000"/>
                </a:solidFill>
              </a:rPr>
              <a:t>(dimensions of possible variation)</a:t>
            </a:r>
          </a:p>
          <a:p>
            <a:pPr lvl="1">
              <a:buFont typeface="Wingdings" charset="2"/>
              <a:buChar char="v"/>
            </a:pPr>
            <a:r>
              <a:rPr lang="en-GB" b="0" kern="0" dirty="0" smtClean="0">
                <a:solidFill>
                  <a:srgbClr val="3400FF"/>
                </a:solidFill>
              </a:rPr>
              <a:t>Over what range or scope (</a:t>
            </a:r>
            <a:r>
              <a:rPr lang="en-GB" b="0" kern="0" dirty="0" smtClean="0">
                <a:solidFill>
                  <a:srgbClr val="000000"/>
                </a:solidFill>
              </a:rPr>
              <a:t>range of permissible change</a:t>
            </a:r>
            <a:r>
              <a:rPr lang="en-GB" b="0" kern="0" dirty="0" smtClean="0">
                <a:solidFill>
                  <a:srgbClr val="3400FF"/>
                </a:solidFill>
              </a:rPr>
              <a:t>)</a:t>
            </a:r>
          </a:p>
          <a:p>
            <a:pPr lvl="1">
              <a:buFont typeface="Wingdings" charset="2"/>
              <a:buChar char="v"/>
            </a:pPr>
            <a:endParaRPr lang="en-GB" b="0" kern="0" dirty="0" smtClean="0"/>
          </a:p>
          <a:p>
            <a:pPr lvl="1">
              <a:buFont typeface="Wingdings" charset="2"/>
              <a:buChar char="v"/>
            </a:pP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18545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28434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Chalkboard" charset="0"/>
                <a:ea typeface="MS PGothic" charset="0"/>
              </a:rPr>
              <a:t>Frameworks</a:t>
            </a:r>
            <a:endParaRPr lang="en-US" altLang="ko-KR" dirty="0">
              <a:latin typeface="Chalkboard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Enactive – Iconic 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645024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Concrete – Pictorial– Symbolic</a:t>
            </a:r>
          </a:p>
        </p:txBody>
      </p:sp>
    </p:spTree>
    <p:extLst>
      <p:ext uri="{BB962C8B-B14F-4D97-AF65-F5344CB8AC3E}">
        <p14:creationId xmlns:p14="http://schemas.microsoft.com/office/powerpoint/2010/main" val="24326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727950" cy="5040312"/>
          </a:xfrm>
        </p:spPr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It is not the task that is rich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but the way the task is used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Teachers can guide and direct learner attention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What are teachers attending to?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powers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 smtClean="0">
                <a:latin typeface="Chalkboard" charset="0"/>
                <a:ea typeface="ＭＳ Ｐゴシック" charset="0"/>
              </a:rPr>
              <a:t>Themes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H</a:t>
            </a:r>
            <a:r>
              <a:rPr lang="en-GB" dirty="0" smtClean="0">
                <a:latin typeface="Chalkboard" charset="0"/>
                <a:ea typeface="ＭＳ Ｐゴシック" charset="0"/>
              </a:rPr>
              <a:t>euristics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The nature of their own attention</a:t>
            </a:r>
          </a:p>
        </p:txBody>
      </p:sp>
    </p:spTree>
    <p:extLst>
      <p:ext uri="{BB962C8B-B14F-4D97-AF65-F5344CB8AC3E}">
        <p14:creationId xmlns:p14="http://schemas.microsoft.com/office/powerpoint/2010/main" val="36985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Forms of Attention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448272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olding Wholes (gazing): unfocused</a:t>
            </a:r>
          </a:p>
          <a:p>
            <a:r>
              <a:rPr lang="en-GB" dirty="0" smtClean="0"/>
              <a:t>Discerning Details</a:t>
            </a:r>
          </a:p>
          <a:p>
            <a:r>
              <a:rPr lang="en-GB" dirty="0" smtClean="0"/>
              <a:t>Recognising Relationships (in the situation)</a:t>
            </a:r>
          </a:p>
          <a:p>
            <a:r>
              <a:rPr lang="en-GB" dirty="0" smtClean="0"/>
              <a:t>Perceiving Properties (as being instantiated)</a:t>
            </a:r>
          </a:p>
          <a:p>
            <a:r>
              <a:rPr lang="en-GB" dirty="0" smtClean="0"/>
              <a:t>Reasoning on the basis of agreed properties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47898" y="4418806"/>
            <a:ext cx="8776195" cy="1728192"/>
          </a:xfrm>
          <a:prstGeom prst="roundRect">
            <a:avLst/>
          </a:prstGeom>
          <a:solidFill>
            <a:srgbClr val="00A7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Conjecture: 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if teacher and students are attending to different things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dirty="0" smtClean="0">
                <a:solidFill>
                  <a:schemeClr val="tx2"/>
                </a:solidFill>
                <a:latin typeface="Chalkboard" pitchFamily="-111" charset="0"/>
              </a:rPr>
              <a:t>OR attending to the same thing but differently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Effective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communication may be difficult!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95736" y="3573016"/>
            <a:ext cx="6192688" cy="108012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NOT levels as in van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Hiele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BUT stances which may last for a very short time, </a:t>
            </a:r>
            <a:b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</a:br>
            <a:r>
              <a:rPr lang="en-GB" sz="2000" b="0" dirty="0" smtClean="0">
                <a:solidFill>
                  <a:schemeClr val="bg1"/>
                </a:solidFill>
                <a:latin typeface="Chalkboard" pitchFamily="-111" charset="0"/>
              </a:rPr>
              <a:t>or which may be habitual or persistent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727950" cy="1248544"/>
          </a:xfrm>
        </p:spPr>
        <p:txBody>
          <a:bodyPr/>
          <a:lstStyle/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pmtheta.com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john.mason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@open.ac.uk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Opposite Angles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596" y="1700808"/>
            <a:ext cx="5130800" cy="34417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403648" y="5373216"/>
            <a:ext cx="6840760" cy="100811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Developing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facility in discerning opposite angles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 baseline="0" dirty="0" smtClean="0">
                <a:solidFill>
                  <a:schemeClr val="tx2"/>
                </a:solidFill>
                <a:latin typeface="Chalkboard" pitchFamily="-111" charset="0"/>
              </a:rPr>
              <a:t>Before engaging with their equality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73" y="1700808"/>
            <a:ext cx="5374150" cy="34417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8080" y="1009390"/>
            <a:ext cx="8424936" cy="576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smtClean="0"/>
              <a:t>How many pairs of opposite angles can you find?</a:t>
            </a:r>
            <a:endParaRPr lang="en-GB" b="0" kern="0"/>
          </a:p>
        </p:txBody>
      </p:sp>
    </p:spTree>
    <p:extLst>
      <p:ext uri="{BB962C8B-B14F-4D97-AF65-F5344CB8AC3E}">
        <p14:creationId xmlns:p14="http://schemas.microsoft.com/office/powerpoint/2010/main" val="71484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 Right Angled Triangles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936104"/>
          </a:xfrm>
        </p:spPr>
        <p:txBody>
          <a:bodyPr/>
          <a:lstStyle/>
          <a:p>
            <a:r>
              <a:rPr lang="en-GB" dirty="0" smtClean="0"/>
              <a:t>How many right-angled triangles can you find with one angle equal to </a:t>
            </a:r>
            <a:r>
              <a:rPr lang="en-GB" dirty="0" err="1" smtClean="0"/>
              <a:t>θ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16832"/>
            <a:ext cx="5130800" cy="344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421838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smtClean="0">
                <a:solidFill>
                  <a:srgbClr val="000000"/>
                </a:solidFill>
              </a:rPr>
              <a:t>θ</a:t>
            </a:r>
            <a:endParaRPr lang="en-GB" b="0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636" y="5358532"/>
            <a:ext cx="6480720" cy="1340768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Developing facility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in </a:t>
            </a:r>
            <a:r>
              <a: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discerning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right-angled triangles; then common angles;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only then consider consequences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Parallelism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3124200" y="1524000"/>
            <a:ext cx="5791200" cy="4724400"/>
            <a:chOff x="1056" y="960"/>
            <a:chExt cx="3648" cy="2976"/>
          </a:xfrm>
          <a:noFill/>
        </p:grpSpPr>
        <p:sp>
          <p:nvSpPr>
            <p:cNvPr id="45060" name="Rectangle 4"/>
            <p:cNvSpPr>
              <a:spLocks noChangeArrowheads="1"/>
            </p:cNvSpPr>
            <p:nvPr/>
          </p:nvSpPr>
          <p:spPr bwMode="auto">
            <a:xfrm>
              <a:off x="1056" y="960"/>
              <a:ext cx="3648" cy="297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1056"/>
              <a:ext cx="3008" cy="27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611560" y="1916832"/>
            <a:ext cx="1979240" cy="1909192"/>
          </a:xfrm>
          <a:prstGeom prst="wedgeRoundRectCallout">
            <a:avLst>
              <a:gd name="adj1" fmla="val 80236"/>
              <a:gd name="adj2" fmla="val 37282"/>
              <a:gd name="adj3" fmla="val 16667"/>
            </a:avLst>
          </a:prstGeom>
          <a:solidFill>
            <a:schemeClr val="tx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2000" b="0">
                <a:solidFill>
                  <a:srgbClr val="800000"/>
                </a:solidFill>
                <a:latin typeface="Chalkboard" charset="0"/>
              </a:rPr>
              <a:t>How many</a:t>
            </a:r>
            <a:br>
              <a:rPr lang="en-US" altLang="en-US" sz="2000" b="0">
                <a:solidFill>
                  <a:srgbClr val="800000"/>
                </a:solidFill>
                <a:latin typeface="Chalkboard" charset="0"/>
              </a:rPr>
            </a:br>
            <a:r>
              <a:rPr lang="en-US" altLang="en-US" sz="2000" b="0">
                <a:solidFill>
                  <a:srgbClr val="800000"/>
                </a:solidFill>
                <a:latin typeface="Chalkboard" charset="0"/>
              </a:rPr>
              <a:t>angles do you</a:t>
            </a:r>
            <a:br>
              <a:rPr lang="en-US" altLang="en-US" sz="2000" b="0">
                <a:solidFill>
                  <a:srgbClr val="800000"/>
                </a:solidFill>
                <a:latin typeface="Chalkboard" charset="0"/>
              </a:rPr>
            </a:br>
            <a:r>
              <a:rPr lang="en-US" altLang="en-US" sz="2000" b="0">
                <a:solidFill>
                  <a:srgbClr val="800000"/>
                </a:solidFill>
                <a:latin typeface="Chalkboard" charset="0"/>
              </a:rPr>
              <a:t>need to know</a:t>
            </a:r>
            <a:br>
              <a:rPr lang="en-US" altLang="en-US" sz="2000" b="0">
                <a:solidFill>
                  <a:srgbClr val="800000"/>
                </a:solidFill>
                <a:latin typeface="Chalkboard" charset="0"/>
              </a:rPr>
            </a:br>
            <a:r>
              <a:rPr lang="en-US" altLang="en-US" sz="2000" b="0">
                <a:solidFill>
                  <a:srgbClr val="800000"/>
                </a:solidFill>
                <a:latin typeface="Chalkboard" charset="0"/>
              </a:rPr>
              <a:t>to work out all</a:t>
            </a:r>
            <a:br>
              <a:rPr lang="en-US" altLang="en-US" sz="2000" b="0">
                <a:solidFill>
                  <a:srgbClr val="800000"/>
                </a:solidFill>
                <a:latin typeface="Chalkboard" charset="0"/>
              </a:rPr>
            </a:br>
            <a:r>
              <a:rPr lang="en-US" altLang="en-US" sz="2000" b="0">
                <a:solidFill>
                  <a:srgbClr val="800000"/>
                </a:solidFill>
                <a:latin typeface="Chalkboard" charset="0"/>
              </a:rPr>
              <a:t>the angles?</a:t>
            </a:r>
            <a:endParaRPr lang="en-US" altLang="en-US" sz="2000" b="0">
              <a:latin typeface="Chalkboard" charset="0"/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177800" y="4343400"/>
            <a:ext cx="2413000" cy="1173832"/>
          </a:xfrm>
          <a:prstGeom prst="wedgeRoundRectCallout">
            <a:avLst>
              <a:gd name="adj1" fmla="val 44181"/>
              <a:gd name="adj2" fmla="val -108875"/>
              <a:gd name="adj3" fmla="val 16667"/>
            </a:avLst>
          </a:prstGeom>
          <a:solidFill>
            <a:srgbClr val="804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 b="0">
                <a:solidFill>
                  <a:srgbClr val="FFFF66"/>
                </a:solidFill>
                <a:latin typeface="Chalkboard" charset="0"/>
              </a:rPr>
              <a:t>What did you </a:t>
            </a:r>
            <a:br>
              <a:rPr lang="en-US" altLang="en-US" sz="2000" b="0">
                <a:solidFill>
                  <a:srgbClr val="FFFF66"/>
                </a:solidFill>
                <a:latin typeface="Chalkboard" charset="0"/>
              </a:rPr>
            </a:br>
            <a:r>
              <a:rPr lang="en-US" altLang="en-US" sz="2000" b="0">
                <a:solidFill>
                  <a:srgbClr val="FFFF66"/>
                </a:solidFill>
                <a:latin typeface="Chalkboard" charset="0"/>
              </a:rPr>
              <a:t>need to do with</a:t>
            </a:r>
            <a:br>
              <a:rPr lang="en-US" altLang="en-US" sz="2000" b="0">
                <a:solidFill>
                  <a:srgbClr val="FFFF66"/>
                </a:solidFill>
                <a:latin typeface="Chalkboard" charset="0"/>
              </a:rPr>
            </a:br>
            <a:r>
              <a:rPr lang="en-US" altLang="en-US" sz="2000" b="0">
                <a:solidFill>
                  <a:srgbClr val="FFFF66"/>
                </a:solidFill>
                <a:latin typeface="Chalkboard" charset="0"/>
              </a:rPr>
              <a:t>your attention?</a:t>
            </a:r>
          </a:p>
        </p:txBody>
      </p:sp>
    </p:spTree>
    <p:extLst>
      <p:ext uri="{BB962C8B-B14F-4D97-AF65-F5344CB8AC3E}">
        <p14:creationId xmlns:p14="http://schemas.microsoft.com/office/powerpoint/2010/main" val="56692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 autoUpdateAnimBg="0"/>
      <p:bldP spid="4506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859" y="1895996"/>
            <a:ext cx="5092700" cy="494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Subtended Angles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792088"/>
          </a:xfrm>
        </p:spPr>
        <p:txBody>
          <a:bodyPr/>
          <a:lstStyle/>
          <a:p>
            <a:r>
              <a:rPr lang="en-GB" dirty="0" smtClean="0"/>
              <a:t>Find and describe three angles which are all subtended from the same </a:t>
            </a:r>
            <a:r>
              <a:rPr lang="en-GB" smtClean="0"/>
              <a:t>chord.</a:t>
            </a:r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79512" y="1810540"/>
            <a:ext cx="3848347" cy="212251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0" dirty="0">
                <a:solidFill>
                  <a:schemeClr val="bg1"/>
                </a:solidFill>
              </a:rPr>
              <a:t>Developing facility in recognising subtended angles </a:t>
            </a:r>
            <a:r>
              <a:rPr lang="en-GB" sz="2400" b="0">
                <a:solidFill>
                  <a:schemeClr val="bg1"/>
                </a:solidFill>
              </a:rPr>
              <a:t>before </a:t>
            </a:r>
            <a:r>
              <a:rPr lang="en-GB" sz="2400" b="0" smtClean="0">
                <a:solidFill>
                  <a:schemeClr val="bg1"/>
                </a:solidFill>
              </a:rPr>
              <a:t>encountering a </a:t>
            </a:r>
            <a:r>
              <a:rPr lang="en-GB" sz="2400" b="0" dirty="0">
                <a:solidFill>
                  <a:schemeClr val="bg1"/>
                </a:solidFill>
              </a:rPr>
              <a:t>theorem about them</a:t>
            </a:r>
            <a:endParaRPr lang="en-GB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3189" y="4958056"/>
            <a:ext cx="4356484" cy="1296144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0">
                <a:solidFill>
                  <a:schemeClr val="tx2"/>
                </a:solidFill>
              </a:rPr>
              <a:t>How few angles do you need to be told so as to work out all of the others?</a:t>
            </a:r>
            <a:endParaRPr lang="en-GB" sz="2400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19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1008112"/>
          </a:xfrm>
        </p:spPr>
        <p:txBody>
          <a:bodyPr/>
          <a:lstStyle/>
          <a:p>
            <a:r>
              <a:rPr lang="en-GB" dirty="0" smtClean="0"/>
              <a:t>Intended        enacted        lived object of learning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267744" y="1196752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211960" y="1196752"/>
            <a:ext cx="504056" cy="2160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rPr>
              <a:t> 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3528" y="1556792"/>
            <a:ext cx="8424936" cy="21518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 smtClean="0"/>
              <a:t>Critical aspects; focal point; difficult point; hinge</a:t>
            </a:r>
          </a:p>
          <a:p>
            <a:r>
              <a:rPr lang="en-GB" b="0" dirty="0" smtClean="0"/>
              <a:t>Use of variation to bring lived object of learning and intended object of learning together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144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Area &amp; Perimeter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3744416" cy="1224136"/>
          </a:xfrm>
        </p:spPr>
        <p:txBody>
          <a:bodyPr/>
          <a:lstStyle/>
          <a:p>
            <a:r>
              <a:rPr lang="en-GB"/>
              <a:t>Well known stumbling block for many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764704"/>
            <a:ext cx="4152900" cy="2463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3717032"/>
            <a:ext cx="8424936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/>
              <a:t>Perhaps because </a:t>
            </a:r>
            <a:r>
              <a:rPr lang="is-IS" b="0" dirty="0"/>
              <a:t>…</a:t>
            </a:r>
          </a:p>
          <a:p>
            <a:pPr lvl="1"/>
            <a:r>
              <a:rPr lang="is-IS" b="0" dirty="0"/>
              <a:t>to find the area you count squares</a:t>
            </a:r>
          </a:p>
          <a:p>
            <a:pPr lvl="1"/>
            <a:r>
              <a:rPr lang="en-US" b="0" dirty="0"/>
              <a:t>T</a:t>
            </a:r>
            <a:r>
              <a:rPr lang="is-IS" b="0" dirty="0"/>
              <a:t>o find the </a:t>
            </a:r>
            <a:r>
              <a:rPr lang="is-IS" b="0" dirty="0" smtClean="0"/>
              <a:t>perimeter </a:t>
            </a:r>
            <a:r>
              <a:rPr lang="is-IS" b="0" dirty="0"/>
              <a:t>you (seem to) count squares!</a:t>
            </a:r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897627" y="3356992"/>
            <a:ext cx="3240360" cy="936104"/>
          </a:xfrm>
          <a:prstGeom prst="wedgeRoundRectCallout">
            <a:avLst>
              <a:gd name="adj1" fmla="val -61753"/>
              <a:gd name="adj2" fmla="val 8045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An action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becomes available so it is enacted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5013176"/>
            <a:ext cx="8424936" cy="17281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endParaRPr lang="is-IS" b="0" dirty="0"/>
          </a:p>
          <a:p>
            <a:endParaRPr lang="en-GB" b="0" dirty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77425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696096" y="1772816"/>
            <a:ext cx="6477000" cy="487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r>
              <a:rPr lang="en-US"/>
              <a:t>Two-bit Perimeters</a:t>
            </a:r>
          </a:p>
        </p:txBody>
      </p:sp>
      <p:pic>
        <p:nvPicPr>
          <p:cNvPr id="200708" name="Picture 4" descr="2a+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60848"/>
            <a:ext cx="5805488" cy="403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85800" y="25908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2a+2b</a:t>
            </a:r>
          </a:p>
        </p:txBody>
      </p:sp>
      <p:sp>
        <p:nvSpPr>
          <p:cNvPr id="200722" name="Text Box 18"/>
          <p:cNvSpPr txBox="1">
            <a:spLocks noChangeArrowheads="1"/>
          </p:cNvSpPr>
          <p:nvPr/>
        </p:nvSpPr>
        <p:spPr bwMode="auto">
          <a:xfrm>
            <a:off x="3124200" y="7620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</a:rPr>
              <a:t>What perimeters are possible using only 2 bits of information?</a:t>
            </a:r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2590800" y="4038600"/>
            <a:ext cx="374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00724" name="Text Box 20"/>
          <p:cNvSpPr txBox="1">
            <a:spLocks noChangeArrowheads="1"/>
          </p:cNvSpPr>
          <p:nvPr/>
        </p:nvSpPr>
        <p:spPr bwMode="auto">
          <a:xfrm>
            <a:off x="5638800" y="617220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3124200" y="6237312"/>
            <a:ext cx="5715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2915816" y="2132856"/>
            <a:ext cx="0" cy="3932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7956376" y="2060848"/>
            <a:ext cx="1008112" cy="1218061"/>
            <a:chOff x="7956376" y="2060848"/>
            <a:chExt cx="1008112" cy="1218061"/>
          </a:xfrm>
        </p:grpSpPr>
        <p:sp>
          <p:nvSpPr>
            <p:cNvPr id="2" name="Rectangle 1"/>
            <p:cNvSpPr/>
            <p:nvPr/>
          </p:nvSpPr>
          <p:spPr bwMode="auto">
            <a:xfrm>
              <a:off x="7956376" y="2060848"/>
              <a:ext cx="1008112" cy="121806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7956376" y="2126780"/>
              <a:ext cx="0" cy="115212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7956376" y="3278908"/>
              <a:ext cx="936105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3059832" y="3717032"/>
            <a:ext cx="1512168" cy="2376264"/>
            <a:chOff x="3059832" y="3717032"/>
            <a:chExt cx="1512168" cy="237626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131840" y="5211096"/>
              <a:ext cx="1440160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059832" y="4365104"/>
              <a:ext cx="864096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17" name="Elbow Connector 16"/>
            <p:cNvCxnSpPr/>
            <p:nvPr/>
          </p:nvCxnSpPr>
          <p:spPr bwMode="auto">
            <a:xfrm rot="16200000" flipV="1">
              <a:off x="3413522" y="4875510"/>
              <a:ext cx="1662534" cy="641722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Rectangle 37"/>
            <p:cNvSpPr/>
            <p:nvPr/>
          </p:nvSpPr>
          <p:spPr bwMode="auto">
            <a:xfrm>
              <a:off x="3059832" y="3728422"/>
              <a:ext cx="466218" cy="882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cxnSp>
          <p:nvCxnSpPr>
            <p:cNvPr id="23" name="Elbow Connector 22"/>
            <p:cNvCxnSpPr/>
            <p:nvPr/>
          </p:nvCxnSpPr>
          <p:spPr bwMode="auto">
            <a:xfrm rot="10800000">
              <a:off x="3131840" y="3717032"/>
              <a:ext cx="792088" cy="648072"/>
            </a:xfrm>
            <a:prstGeom prst="bentConnector3">
              <a:avLst/>
            </a:prstGeom>
            <a:solidFill>
              <a:schemeClr val="accent1"/>
            </a:solidFill>
            <a:ln w="28575" cap="flat" cmpd="sng" algn="ctr">
              <a:solidFill>
                <a:srgbClr val="99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Rounded Rectangular Callout 2"/>
          <p:cNvSpPr/>
          <p:nvPr/>
        </p:nvSpPr>
        <p:spPr bwMode="auto">
          <a:xfrm>
            <a:off x="179512" y="3429000"/>
            <a:ext cx="2304256" cy="936104"/>
          </a:xfrm>
          <a:prstGeom prst="wedgeRoundRectCallout">
            <a:avLst>
              <a:gd name="adj1" fmla="val -11107"/>
              <a:gd name="adj2" fmla="val -83124"/>
              <a:gd name="adj3" fmla="val 1666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Holding one feature invariant</a:t>
            </a:r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179512" y="4941168"/>
            <a:ext cx="2448272" cy="1512168"/>
          </a:xfrm>
          <a:prstGeom prst="wedgeRoundRectCallout">
            <a:avLst>
              <a:gd name="adj1" fmla="val -12633"/>
              <a:gd name="adj2" fmla="val -109057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yourself, then</a:t>
            </a:r>
            <a:br>
              <a:rPr lang="en-GB" sz="2000" b="0">
                <a:solidFill>
                  <a:schemeClr val="tx2"/>
                </a:solidFill>
                <a:latin typeface="Chalkboard" pitchFamily="-111" charset="0"/>
              </a:rPr>
            </a:br>
            <a:r>
              <a:rPr lang="en-GB" sz="2000" b="0">
                <a:solidFill>
                  <a:schemeClr val="tx2"/>
                </a:solidFill>
                <a:latin typeface="Chalkboard" pitchFamily="-111" charset="0"/>
              </a:rPr>
              <a:t>tell a friend what you can vary and what is invariant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4" grpId="0"/>
      <p:bldP spid="3" grpId="0" animBg="1"/>
      <p:bldP spid="22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38273</TotalTime>
  <Words>1190</Words>
  <Application>Microsoft Macintosh PowerPoint</Application>
  <PresentationFormat>On-screen Show (4:3)</PresentationFormat>
  <Paragraphs>233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MS PGothic</vt:lpstr>
      <vt:lpstr>ＭＳ Ｐゴシック</vt:lpstr>
      <vt:lpstr>Chalkboard</vt:lpstr>
      <vt:lpstr>Lucida Grande</vt:lpstr>
      <vt:lpstr>Monotype Sorts</vt:lpstr>
      <vt:lpstr>Times</vt:lpstr>
      <vt:lpstr>Wingdings</vt:lpstr>
      <vt:lpstr>Yellow on Blue</vt:lpstr>
      <vt:lpstr>Inner &amp; Outer Aspects</vt:lpstr>
      <vt:lpstr>Using Variation to Prepare a Lesson</vt:lpstr>
      <vt:lpstr>Opposite Angles</vt:lpstr>
      <vt:lpstr>Similar Right Angled Triangles</vt:lpstr>
      <vt:lpstr>Parallelism</vt:lpstr>
      <vt:lpstr>Subtended Angles</vt:lpstr>
      <vt:lpstr>Reflection</vt:lpstr>
      <vt:lpstr>Area &amp; Perimeter</vt:lpstr>
      <vt:lpstr>Two-bit Perimeters</vt:lpstr>
      <vt:lpstr>Two-bit Perimeters</vt:lpstr>
      <vt:lpstr>Two-bit Perimeters</vt:lpstr>
      <vt:lpstr>More or Less Grid</vt:lpstr>
      <vt:lpstr>9-Pin Triangles</vt:lpstr>
      <vt:lpstr>Rectangular Layout</vt:lpstr>
      <vt:lpstr>Which region looks …</vt:lpstr>
      <vt:lpstr>Which region is…</vt:lpstr>
      <vt:lpstr>What are the relative areas?</vt:lpstr>
      <vt:lpstr>Relative Area … Be Careful!</vt:lpstr>
      <vt:lpstr>Task 3: Design of Question Sequence</vt:lpstr>
      <vt:lpstr>Types of variation </vt:lpstr>
      <vt:lpstr>Implications for quality of teaching</vt:lpstr>
      <vt:lpstr>Powers &amp; Themes</vt:lpstr>
      <vt:lpstr>Summary</vt:lpstr>
      <vt:lpstr>Reflection as Self-Explanation</vt:lpstr>
      <vt:lpstr>Frameworks</vt:lpstr>
      <vt:lpstr>Reflection</vt:lpstr>
      <vt:lpstr>Forms of Attention</vt:lpstr>
      <vt:lpstr>To Follow Up</vt:lpstr>
    </vt:vector>
  </TitlesOfParts>
  <Company>CME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1076</cp:revision>
  <cp:lastPrinted>2017-10-18T19:32:00Z</cp:lastPrinted>
  <dcterms:created xsi:type="dcterms:W3CDTF">2009-05-15T05:15:20Z</dcterms:created>
  <dcterms:modified xsi:type="dcterms:W3CDTF">2017-11-18T14:50:55Z</dcterms:modified>
</cp:coreProperties>
</file>