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5" r:id="rId3"/>
    <p:sldId id="264" r:id="rId4"/>
    <p:sldId id="257" r:id="rId5"/>
    <p:sldId id="260" r:id="rId6"/>
    <p:sldId id="261" r:id="rId7"/>
    <p:sldId id="263" r:id="rId8"/>
    <p:sldId id="270" r:id="rId9"/>
    <p:sldId id="271" r:id="rId10"/>
    <p:sldId id="277" r:id="rId11"/>
    <p:sldId id="283" r:id="rId12"/>
    <p:sldId id="284" r:id="rId13"/>
    <p:sldId id="273" r:id="rId14"/>
    <p:sldId id="276" r:id="rId15"/>
    <p:sldId id="282" r:id="rId16"/>
    <p:sldId id="278" r:id="rId17"/>
    <p:sldId id="280" r:id="rId18"/>
    <p:sldId id="281"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792" autoAdjust="0"/>
  </p:normalViewPr>
  <p:slideViewPr>
    <p:cSldViewPr snapToGrid="0">
      <p:cViewPr varScale="1">
        <p:scale>
          <a:sx n="50" d="100"/>
          <a:sy n="50" d="100"/>
        </p:scale>
        <p:origin x="40" y="228"/>
      </p:cViewPr>
      <p:guideLst/>
    </p:cSldViewPr>
  </p:slideViewPr>
  <p:outlineViewPr>
    <p:cViewPr>
      <p:scale>
        <a:sx n="33" d="100"/>
        <a:sy n="33" d="100"/>
      </p:scale>
      <p:origin x="0" y="-8864"/>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2684"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08B31C-D73B-486A-93CD-59F9FE285A56}" type="datetimeFigureOut">
              <a:rPr lang="en-GB" smtClean="0"/>
              <a:t>26/03/2023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CFE51A-0279-41FF-9EFC-3FC54BE37049}" type="slidenum">
              <a:rPr lang="en-GB" smtClean="0"/>
              <a:t>‹#›</a:t>
            </a:fld>
            <a:endParaRPr lang="en-GB"/>
          </a:p>
        </p:txBody>
      </p:sp>
    </p:spTree>
    <p:extLst>
      <p:ext uri="{BB962C8B-B14F-4D97-AF65-F5344CB8AC3E}">
        <p14:creationId xmlns:p14="http://schemas.microsoft.com/office/powerpoint/2010/main" val="1779132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1</a:t>
            </a:fld>
            <a:endParaRPr lang="en-GB"/>
          </a:p>
        </p:txBody>
      </p:sp>
    </p:spTree>
    <p:extLst>
      <p:ext uri="{BB962C8B-B14F-4D97-AF65-F5344CB8AC3E}">
        <p14:creationId xmlns:p14="http://schemas.microsoft.com/office/powerpoint/2010/main" val="4267765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10</a:t>
            </a:fld>
            <a:endParaRPr lang="en-GB"/>
          </a:p>
        </p:txBody>
      </p:sp>
    </p:spTree>
    <p:extLst>
      <p:ext uri="{BB962C8B-B14F-4D97-AF65-F5344CB8AC3E}">
        <p14:creationId xmlns:p14="http://schemas.microsoft.com/office/powerpoint/2010/main" val="2562428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11</a:t>
            </a:fld>
            <a:endParaRPr lang="en-GB"/>
          </a:p>
        </p:txBody>
      </p:sp>
    </p:spTree>
    <p:extLst>
      <p:ext uri="{BB962C8B-B14F-4D97-AF65-F5344CB8AC3E}">
        <p14:creationId xmlns:p14="http://schemas.microsoft.com/office/powerpoint/2010/main" val="3563616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12</a:t>
            </a:fld>
            <a:endParaRPr lang="en-GB"/>
          </a:p>
        </p:txBody>
      </p:sp>
    </p:spTree>
    <p:extLst>
      <p:ext uri="{BB962C8B-B14F-4D97-AF65-F5344CB8AC3E}">
        <p14:creationId xmlns:p14="http://schemas.microsoft.com/office/powerpoint/2010/main" val="39804718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13</a:t>
            </a:fld>
            <a:endParaRPr lang="en-GB"/>
          </a:p>
        </p:txBody>
      </p:sp>
    </p:spTree>
    <p:extLst>
      <p:ext uri="{BB962C8B-B14F-4D97-AF65-F5344CB8AC3E}">
        <p14:creationId xmlns:p14="http://schemas.microsoft.com/office/powerpoint/2010/main" val="20880071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14</a:t>
            </a:fld>
            <a:endParaRPr lang="en-GB"/>
          </a:p>
        </p:txBody>
      </p:sp>
    </p:spTree>
    <p:extLst>
      <p:ext uri="{BB962C8B-B14F-4D97-AF65-F5344CB8AC3E}">
        <p14:creationId xmlns:p14="http://schemas.microsoft.com/office/powerpoint/2010/main" val="2213735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15</a:t>
            </a:fld>
            <a:endParaRPr lang="en-GB"/>
          </a:p>
        </p:txBody>
      </p:sp>
    </p:spTree>
    <p:extLst>
      <p:ext uri="{BB962C8B-B14F-4D97-AF65-F5344CB8AC3E}">
        <p14:creationId xmlns:p14="http://schemas.microsoft.com/office/powerpoint/2010/main" val="508443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pPr>
            <a:r>
              <a:rPr lang="en-GB" sz="1400" dirty="0">
                <a:effectLst/>
                <a:ea typeface="Times New Roman" panose="02020603050405020304" pitchFamily="18" charset="0"/>
              </a:rPr>
              <a:t>Education is an effortful human activity that generates its own knowledge. </a:t>
            </a:r>
          </a:p>
          <a:p>
            <a:pPr>
              <a:spcBef>
                <a:spcPts val="600"/>
              </a:spcBef>
              <a:spcAft>
                <a:spcPts val="0"/>
              </a:spcAft>
            </a:pPr>
            <a:r>
              <a:rPr lang="en-GB" sz="1400" dirty="0">
                <a:ea typeface="Times New Roman" panose="02020603050405020304" pitchFamily="18" charset="0"/>
              </a:rPr>
              <a:t>P</a:t>
            </a:r>
            <a:r>
              <a:rPr lang="en-GB" sz="1400" dirty="0">
                <a:effectLst/>
                <a:ea typeface="Times New Roman" panose="02020603050405020304" pitchFamily="18" charset="0"/>
              </a:rPr>
              <a:t>ublication in professional media is part of the academic work of education</a:t>
            </a:r>
          </a:p>
          <a:p>
            <a:pPr>
              <a:spcBef>
                <a:spcPts val="600"/>
              </a:spcBef>
              <a:spcAft>
                <a:spcPts val="0"/>
              </a:spcAft>
            </a:pPr>
            <a:r>
              <a:rPr lang="en-GB" sz="1400" dirty="0">
                <a:effectLst/>
                <a:ea typeface="Times New Roman" panose="02020603050405020304" pitchFamily="18" charset="0"/>
              </a:rPr>
              <a:t>Fertilisation from professional wisdom</a:t>
            </a:r>
          </a:p>
          <a:p>
            <a:pPr>
              <a:spcBef>
                <a:spcPts val="600"/>
              </a:spcBef>
              <a:spcAft>
                <a:spcPts val="0"/>
              </a:spcAft>
            </a:pPr>
            <a:r>
              <a:rPr lang="en-GB" sz="1400" dirty="0">
                <a:ea typeface="Times New Roman" panose="02020603050405020304" pitchFamily="18" charset="0"/>
              </a:rPr>
              <a:t>E</a:t>
            </a:r>
            <a:r>
              <a:rPr lang="en-GB" sz="1400" dirty="0">
                <a:effectLst/>
                <a:ea typeface="Times New Roman" panose="02020603050405020304" pitchFamily="18" charset="0"/>
              </a:rPr>
              <a:t>xplicit use of ‘variation’ and ‘examples’ resonates with teachers, as it did for me</a:t>
            </a:r>
          </a:p>
          <a:p>
            <a:pPr lvl="1">
              <a:spcBef>
                <a:spcPts val="600"/>
              </a:spcBef>
            </a:pPr>
            <a:r>
              <a:rPr lang="en-GB" sz="1400" dirty="0">
                <a:effectLst/>
                <a:ea typeface="Times New Roman" panose="02020603050405020304" pitchFamily="18" charset="0"/>
              </a:rPr>
              <a:t>a new tool that made sense within their own mathematical understanding</a:t>
            </a:r>
          </a:p>
          <a:p>
            <a:pPr lvl="1">
              <a:spcBef>
                <a:spcPts val="600"/>
              </a:spcBef>
            </a:pPr>
            <a:r>
              <a:rPr lang="en-GB" sz="1400" dirty="0">
                <a:effectLst/>
                <a:ea typeface="Times New Roman" panose="02020603050405020304" pitchFamily="18" charset="0"/>
              </a:rPr>
              <a:t>it names what they do anyway</a:t>
            </a:r>
          </a:p>
          <a:p>
            <a:pPr lvl="1">
              <a:spcBef>
                <a:spcPts val="600"/>
              </a:spcBef>
            </a:pPr>
            <a:r>
              <a:rPr lang="en-GB" sz="1400" dirty="0">
                <a:effectLst/>
                <a:ea typeface="Times New Roman" panose="02020603050405020304" pitchFamily="18" charset="0"/>
              </a:rPr>
              <a:t>it gives a vocabulary for designing tasks </a:t>
            </a:r>
          </a:p>
          <a:p>
            <a:pPr lvl="1">
              <a:spcBef>
                <a:spcPts val="600"/>
              </a:spcBef>
            </a:pPr>
            <a:r>
              <a:rPr lang="en-GB" sz="1400" dirty="0">
                <a:ea typeface="Times New Roman" panose="02020603050405020304" pitchFamily="18" charset="0"/>
              </a:rPr>
              <a:t>a tool for exploring or expressing the scope of learners’ knowledge</a:t>
            </a:r>
            <a:endParaRPr lang="en-GB" sz="1400" dirty="0"/>
          </a:p>
          <a:p>
            <a:endParaRPr lang="en-GB" dirty="0"/>
          </a:p>
        </p:txBody>
      </p:sp>
      <p:sp>
        <p:nvSpPr>
          <p:cNvPr id="4" name="Slide Number Placeholder 3"/>
          <p:cNvSpPr>
            <a:spLocks noGrp="1"/>
          </p:cNvSpPr>
          <p:nvPr>
            <p:ph type="sldNum" sz="quarter" idx="5"/>
          </p:nvPr>
        </p:nvSpPr>
        <p:spPr/>
        <p:txBody>
          <a:bodyPr/>
          <a:lstStyle/>
          <a:p>
            <a:fld id="{F2CFE51A-0279-41FF-9EFC-3FC54BE37049}" type="slidenum">
              <a:rPr lang="en-GB" smtClean="0"/>
              <a:t>16</a:t>
            </a:fld>
            <a:endParaRPr lang="en-GB"/>
          </a:p>
        </p:txBody>
      </p:sp>
    </p:spTree>
    <p:extLst>
      <p:ext uri="{BB962C8B-B14F-4D97-AF65-F5344CB8AC3E}">
        <p14:creationId xmlns:p14="http://schemas.microsoft.com/office/powerpoint/2010/main" val="356134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0"/>
              </a:spcAft>
            </a:pPr>
            <a:r>
              <a:rPr lang="en-GB" sz="1200" dirty="0">
                <a:effectLst/>
                <a:latin typeface="Times New Roman" panose="02020603050405020304" pitchFamily="18" charset="0"/>
                <a:ea typeface="Times New Roman" panose="02020603050405020304" pitchFamily="18" charset="0"/>
              </a:rPr>
              <a:t>it is important for me to be passionately engaged in the mathematics which is being done around me, and I have a predilection for mathematical ideas, structures and abstractions that are experienced through examples and actions by deductive and inductive reasoning. For me, this is what mathematics is and in school these come to us through symbol systems, physical objects and dynamic representations. </a:t>
            </a:r>
          </a:p>
          <a:p>
            <a:pPr>
              <a:spcBef>
                <a:spcPts val="600"/>
              </a:spcBef>
              <a:spcAft>
                <a:spcPts val="0"/>
              </a:spcAft>
            </a:pPr>
            <a:r>
              <a:rPr lang="en-GB" sz="1200" dirty="0">
                <a:effectLst/>
                <a:latin typeface="Times New Roman" panose="02020603050405020304" pitchFamily="18" charset="0"/>
                <a:ea typeface="Times New Roman" panose="02020603050405020304" pitchFamily="18" charset="0"/>
              </a:rPr>
              <a:t>The prompts offered by </a:t>
            </a:r>
            <a:r>
              <a:rPr lang="en-GB" sz="1200" dirty="0" err="1">
                <a:effectLst/>
                <a:latin typeface="Times New Roman" panose="02020603050405020304" pitchFamily="18" charset="0"/>
                <a:ea typeface="Times New Roman" panose="02020603050405020304" pitchFamily="18" charset="0"/>
              </a:rPr>
              <a:t>Dyrszlag</a:t>
            </a:r>
            <a:r>
              <a:rPr lang="en-GB" sz="1200" dirty="0">
                <a:effectLst/>
                <a:latin typeface="Times New Roman" panose="02020603050405020304" pitchFamily="18" charset="0"/>
                <a:ea typeface="Times New Roman" panose="02020603050405020304" pitchFamily="18" charset="0"/>
              </a:rPr>
              <a:t> seemed to be completely situated in such a view. </a:t>
            </a:r>
          </a:p>
          <a:p>
            <a:pPr>
              <a:spcBef>
                <a:spcPts val="600"/>
              </a:spcBef>
              <a:spcAft>
                <a:spcPts val="0"/>
              </a:spcAft>
            </a:pPr>
            <a:r>
              <a:rPr lang="en-GB" sz="1200" dirty="0">
                <a:effectLst/>
                <a:latin typeface="Times New Roman" panose="02020603050405020304" pitchFamily="18" charset="0"/>
                <a:ea typeface="Times New Roman" panose="02020603050405020304" pitchFamily="18" charset="0"/>
              </a:rPr>
              <a:t>Variation theory gave me a language to communicate with teachers about how attention can be drawn to the critical components of an idea. </a:t>
            </a:r>
          </a:p>
          <a:p>
            <a:pPr>
              <a:spcBef>
                <a:spcPts val="600"/>
              </a:spcBef>
              <a:spcAft>
                <a:spcPts val="0"/>
              </a:spcAft>
            </a:pPr>
            <a:r>
              <a:rPr lang="en-GB" sz="1200" dirty="0">
                <a:effectLst/>
                <a:latin typeface="Times New Roman" panose="02020603050405020304" pitchFamily="18" charset="0"/>
                <a:ea typeface="Times New Roman" panose="02020603050405020304" pitchFamily="18" charset="0"/>
              </a:rPr>
              <a:t>Closely related to the pedagogic use of variation is the construction of example spaces, so that learners have a range of examples of a mathematical idea from which to draw their generalisations (and reject non-examples). </a:t>
            </a:r>
          </a:p>
          <a:p>
            <a:pPr>
              <a:spcBef>
                <a:spcPts val="600"/>
              </a:spcBef>
              <a:spcAft>
                <a:spcPts val="0"/>
              </a:spcAft>
            </a:pPr>
            <a:r>
              <a:rPr lang="en-GB" dirty="0">
                <a:latin typeface="Times New Roman" panose="02020603050405020304" pitchFamily="18" charset="0"/>
                <a:ea typeface="Times New Roman" panose="02020603050405020304" pitchFamily="18" charset="0"/>
              </a:rPr>
              <a:t>Working with teachers about variation and </a:t>
            </a:r>
            <a:r>
              <a:rPr lang="en-GB" dirty="0" err="1">
                <a:latin typeface="Times New Roman" panose="02020603050405020304" pitchFamily="18" charset="0"/>
                <a:ea typeface="Times New Roman" panose="02020603050405020304" pitchFamily="18" charset="0"/>
              </a:rPr>
              <a:t>exempification</a:t>
            </a:r>
            <a:r>
              <a:rPr lang="en-GB" sz="1200" dirty="0">
                <a:effectLst/>
                <a:latin typeface="Times New Roman" panose="02020603050405020304" pitchFamily="18" charset="0"/>
                <a:ea typeface="Times New Roman" panose="02020603050405020304" pitchFamily="18" charset="0"/>
              </a:rPr>
              <a:t> has been like walking into a vast public space where my implicit engagement with mathematics became explicit and was broadcast. Looking back at earlier research showed me that I had always seen mathematics this way, so ‘the role of mathematics in my research’ had always been this, but I had not always recognised it.</a:t>
            </a:r>
          </a:p>
          <a:p>
            <a:endParaRPr lang="en-GB" dirty="0"/>
          </a:p>
        </p:txBody>
      </p:sp>
      <p:sp>
        <p:nvSpPr>
          <p:cNvPr id="4" name="Slide Number Placeholder 3"/>
          <p:cNvSpPr>
            <a:spLocks noGrp="1"/>
          </p:cNvSpPr>
          <p:nvPr>
            <p:ph type="sldNum" sz="quarter" idx="5"/>
          </p:nvPr>
        </p:nvSpPr>
        <p:spPr/>
        <p:txBody>
          <a:bodyPr/>
          <a:lstStyle/>
          <a:p>
            <a:fld id="{F2CFE51A-0279-41FF-9EFC-3FC54BE37049}" type="slidenum">
              <a:rPr lang="en-GB" smtClean="0"/>
              <a:t>17</a:t>
            </a:fld>
            <a:endParaRPr lang="en-GB"/>
          </a:p>
        </p:txBody>
      </p:sp>
    </p:spTree>
    <p:extLst>
      <p:ext uri="{BB962C8B-B14F-4D97-AF65-F5344CB8AC3E}">
        <p14:creationId xmlns:p14="http://schemas.microsoft.com/office/powerpoint/2010/main" val="2191167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18</a:t>
            </a:fld>
            <a:endParaRPr lang="en-GB"/>
          </a:p>
        </p:txBody>
      </p:sp>
    </p:spTree>
    <p:extLst>
      <p:ext uri="{BB962C8B-B14F-4D97-AF65-F5344CB8AC3E}">
        <p14:creationId xmlns:p14="http://schemas.microsoft.com/office/powerpoint/2010/main" val="2075850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2</a:t>
            </a:fld>
            <a:endParaRPr lang="en-GB"/>
          </a:p>
        </p:txBody>
      </p:sp>
    </p:spTree>
    <p:extLst>
      <p:ext uri="{BB962C8B-B14F-4D97-AF65-F5344CB8AC3E}">
        <p14:creationId xmlns:p14="http://schemas.microsoft.com/office/powerpoint/2010/main" val="990569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3</a:t>
            </a:fld>
            <a:endParaRPr lang="en-GB"/>
          </a:p>
        </p:txBody>
      </p:sp>
    </p:spTree>
    <p:extLst>
      <p:ext uri="{BB962C8B-B14F-4D97-AF65-F5344CB8AC3E}">
        <p14:creationId xmlns:p14="http://schemas.microsoft.com/office/powerpoint/2010/main" val="247698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4</a:t>
            </a:fld>
            <a:endParaRPr lang="en-GB"/>
          </a:p>
        </p:txBody>
      </p:sp>
    </p:spTree>
    <p:extLst>
      <p:ext uri="{BB962C8B-B14F-4D97-AF65-F5344CB8AC3E}">
        <p14:creationId xmlns:p14="http://schemas.microsoft.com/office/powerpoint/2010/main" val="956130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5</a:t>
            </a:fld>
            <a:endParaRPr lang="en-GB"/>
          </a:p>
        </p:txBody>
      </p:sp>
    </p:spTree>
    <p:extLst>
      <p:ext uri="{BB962C8B-B14F-4D97-AF65-F5344CB8AC3E}">
        <p14:creationId xmlns:p14="http://schemas.microsoft.com/office/powerpoint/2010/main" val="2563608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6</a:t>
            </a:fld>
            <a:endParaRPr lang="en-GB"/>
          </a:p>
        </p:txBody>
      </p:sp>
    </p:spTree>
    <p:extLst>
      <p:ext uri="{BB962C8B-B14F-4D97-AF65-F5344CB8AC3E}">
        <p14:creationId xmlns:p14="http://schemas.microsoft.com/office/powerpoint/2010/main" val="1288404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dirty="0">
                <a:effectLst/>
                <a:ea typeface="Times New Roman" panose="02020603050405020304" pitchFamily="18" charset="0"/>
              </a:rPr>
              <a:t>My research – looking for evidence of how teachers recognised the mathematical nature of what learners said, wrote or did</a:t>
            </a:r>
          </a:p>
          <a:p>
            <a:pPr lvl="1"/>
            <a:r>
              <a:rPr lang="en-GB" sz="1400" dirty="0">
                <a:effectLst/>
                <a:ea typeface="Times New Roman" panose="02020603050405020304" pitchFamily="18" charset="0"/>
              </a:rPr>
              <a:t>standard mathematics test questions are limited, and limit mathematical awareness</a:t>
            </a:r>
          </a:p>
          <a:p>
            <a:pPr lvl="1"/>
            <a:r>
              <a:rPr lang="en-GB" sz="1400" dirty="0">
                <a:effectLst/>
                <a:ea typeface="Times New Roman" panose="02020603050405020304" pitchFamily="18" charset="0"/>
              </a:rPr>
              <a:t>social interactions are likely to be biased in various ways</a:t>
            </a:r>
          </a:p>
          <a:p>
            <a:r>
              <a:rPr lang="en-CA" sz="1400" dirty="0">
                <a:ea typeface="Times New Roman" panose="02020603050405020304" pitchFamily="18" charset="0"/>
              </a:rPr>
              <a:t>When and where and how can conceptual</a:t>
            </a:r>
            <a:r>
              <a:rPr lang="en-CA" sz="1400" dirty="0">
                <a:effectLst/>
                <a:ea typeface="Times New Roman" panose="02020603050405020304" pitchFamily="18" charset="0"/>
              </a:rPr>
              <a:t> realisations be an integral aspect of lessons?</a:t>
            </a:r>
          </a:p>
          <a:p>
            <a:r>
              <a:rPr lang="en-GB" sz="1400" dirty="0"/>
              <a:t>My research insights from classroom observation of teachers - what is available for me to see, hear, read, do, say and learn in this lesson?</a:t>
            </a:r>
          </a:p>
          <a:p>
            <a:endParaRPr lang="en-GB" dirty="0"/>
          </a:p>
        </p:txBody>
      </p:sp>
      <p:sp>
        <p:nvSpPr>
          <p:cNvPr id="4" name="Slide Number Placeholder 3"/>
          <p:cNvSpPr>
            <a:spLocks noGrp="1"/>
          </p:cNvSpPr>
          <p:nvPr>
            <p:ph type="sldNum" sz="quarter" idx="5"/>
          </p:nvPr>
        </p:nvSpPr>
        <p:spPr/>
        <p:txBody>
          <a:bodyPr/>
          <a:lstStyle/>
          <a:p>
            <a:fld id="{F2CFE51A-0279-41FF-9EFC-3FC54BE37049}" type="slidenum">
              <a:rPr lang="en-GB" smtClean="0"/>
              <a:t>7</a:t>
            </a:fld>
            <a:endParaRPr lang="en-GB"/>
          </a:p>
        </p:txBody>
      </p:sp>
    </p:spTree>
    <p:extLst>
      <p:ext uri="{BB962C8B-B14F-4D97-AF65-F5344CB8AC3E}">
        <p14:creationId xmlns:p14="http://schemas.microsoft.com/office/powerpoint/2010/main" val="132563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2CFE51A-0279-41FF-9EFC-3FC54BE37049}" type="slidenum">
              <a:rPr lang="en-GB" smtClean="0"/>
              <a:t>8</a:t>
            </a:fld>
            <a:endParaRPr lang="en-GB"/>
          </a:p>
        </p:txBody>
      </p:sp>
    </p:spTree>
    <p:extLst>
      <p:ext uri="{BB962C8B-B14F-4D97-AF65-F5344CB8AC3E}">
        <p14:creationId xmlns:p14="http://schemas.microsoft.com/office/powerpoint/2010/main" val="1861781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811368"/>
            <a:ext cx="5486400" cy="360045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2400" dirty="0">
                <a:latin typeface="Times New Roman" panose="02020603050405020304" pitchFamily="18" charset="0"/>
                <a:ea typeface="Times New Roman" panose="02020603050405020304" pitchFamily="18" charset="0"/>
              </a:rPr>
              <a:t>Such moments and lessons are</a:t>
            </a:r>
            <a:r>
              <a:rPr lang="en-CA" sz="2400" dirty="0">
                <a:effectLst/>
                <a:latin typeface="Times New Roman" panose="02020603050405020304" pitchFamily="18" charset="0"/>
                <a:ea typeface="Times New Roman" panose="02020603050405020304" pitchFamily="18" charset="0"/>
              </a:rPr>
              <a:t> always engineered by juxtaposing examples in sequence, by contrast or in relationships</a:t>
            </a:r>
            <a:r>
              <a:rPr lang="en-CA" sz="2400" dirty="0">
                <a:latin typeface="Times New Roman" panose="02020603050405020304" pitchFamily="18" charset="0"/>
                <a:ea typeface="Times New Roman" panose="02020603050405020304" pitchFamily="18" charset="0"/>
              </a:rPr>
              <a:t> – whether they were planned or generated by teachers or task/lesson designers or by learners who are exploring and investigating</a:t>
            </a:r>
            <a:endParaRPr lang="en-GB" sz="2400" dirty="0">
              <a:latin typeface="Times New Roman" panose="02020603050405020304" pitchFamily="18" charset="0"/>
              <a:ea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F2CFE51A-0279-41FF-9EFC-3FC54BE37049}" type="slidenum">
              <a:rPr lang="en-GB" smtClean="0"/>
              <a:t>9</a:t>
            </a:fld>
            <a:endParaRPr lang="en-GB"/>
          </a:p>
        </p:txBody>
      </p:sp>
    </p:spTree>
    <p:extLst>
      <p:ext uri="{BB962C8B-B14F-4D97-AF65-F5344CB8AC3E}">
        <p14:creationId xmlns:p14="http://schemas.microsoft.com/office/powerpoint/2010/main" val="347014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A0DAB7-78B1-B068-44F4-F8CFD433F3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D3980F8-3176-04E5-D801-94DBE47C30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C1999D9-04A3-3EE8-BD5D-4FD2F6320332}"/>
              </a:ext>
            </a:extLst>
          </p:cNvPr>
          <p:cNvSpPr>
            <a:spLocks noGrp="1"/>
          </p:cNvSpPr>
          <p:nvPr>
            <p:ph type="dt" sz="half" idx="10"/>
          </p:nvPr>
        </p:nvSpPr>
        <p:spPr/>
        <p:txBody>
          <a:bodyPr/>
          <a:lstStyle/>
          <a:p>
            <a:fld id="{F4494775-03BF-4850-B77D-22EF8616A94A}" type="datetimeFigureOut">
              <a:rPr lang="en-GB" smtClean="0"/>
              <a:t>26/03/2023</a:t>
            </a:fld>
            <a:endParaRPr lang="en-GB"/>
          </a:p>
        </p:txBody>
      </p:sp>
      <p:sp>
        <p:nvSpPr>
          <p:cNvPr id="5" name="Footer Placeholder 4">
            <a:extLst>
              <a:ext uri="{FF2B5EF4-FFF2-40B4-BE49-F238E27FC236}">
                <a16:creationId xmlns:a16="http://schemas.microsoft.com/office/drawing/2014/main" id="{17313CB2-C318-4F1E-3A69-33A4CB7F5F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4157C4B-732C-E305-531D-C1E4D4563DD8}"/>
              </a:ext>
            </a:extLst>
          </p:cNvPr>
          <p:cNvSpPr>
            <a:spLocks noGrp="1"/>
          </p:cNvSpPr>
          <p:nvPr>
            <p:ph type="sldNum" sz="quarter" idx="12"/>
          </p:nvPr>
        </p:nvSpPr>
        <p:spPr/>
        <p:txBody>
          <a:bodyPr/>
          <a:lstStyle/>
          <a:p>
            <a:fld id="{C1C984F0-A88C-40BF-9F11-E907C1130F73}" type="slidenum">
              <a:rPr lang="en-GB" smtClean="0"/>
              <a:t>‹#›</a:t>
            </a:fld>
            <a:endParaRPr lang="en-GB"/>
          </a:p>
        </p:txBody>
      </p:sp>
    </p:spTree>
    <p:extLst>
      <p:ext uri="{BB962C8B-B14F-4D97-AF65-F5344CB8AC3E}">
        <p14:creationId xmlns:p14="http://schemas.microsoft.com/office/powerpoint/2010/main" val="2660693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EB46A-5DE4-34BF-9331-1DF4F78C298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1040330-87C8-8502-8C69-E8C1D325A5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C2AC51-754F-36A6-5A7B-AD022F3B8481}"/>
              </a:ext>
            </a:extLst>
          </p:cNvPr>
          <p:cNvSpPr>
            <a:spLocks noGrp="1"/>
          </p:cNvSpPr>
          <p:nvPr>
            <p:ph type="dt" sz="half" idx="10"/>
          </p:nvPr>
        </p:nvSpPr>
        <p:spPr/>
        <p:txBody>
          <a:bodyPr/>
          <a:lstStyle/>
          <a:p>
            <a:fld id="{F4494775-03BF-4850-B77D-22EF8616A94A}" type="datetimeFigureOut">
              <a:rPr lang="en-GB" smtClean="0"/>
              <a:t>26/03/2023</a:t>
            </a:fld>
            <a:endParaRPr lang="en-GB"/>
          </a:p>
        </p:txBody>
      </p:sp>
      <p:sp>
        <p:nvSpPr>
          <p:cNvPr id="5" name="Footer Placeholder 4">
            <a:extLst>
              <a:ext uri="{FF2B5EF4-FFF2-40B4-BE49-F238E27FC236}">
                <a16:creationId xmlns:a16="http://schemas.microsoft.com/office/drawing/2014/main" id="{B1070019-CDAE-13D7-F51E-17787D3614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DD04B6-8EF0-8BF1-5E41-A1695D6AC038}"/>
              </a:ext>
            </a:extLst>
          </p:cNvPr>
          <p:cNvSpPr>
            <a:spLocks noGrp="1"/>
          </p:cNvSpPr>
          <p:nvPr>
            <p:ph type="sldNum" sz="quarter" idx="12"/>
          </p:nvPr>
        </p:nvSpPr>
        <p:spPr/>
        <p:txBody>
          <a:bodyPr/>
          <a:lstStyle/>
          <a:p>
            <a:fld id="{C1C984F0-A88C-40BF-9F11-E907C1130F73}" type="slidenum">
              <a:rPr lang="en-GB" smtClean="0"/>
              <a:t>‹#›</a:t>
            </a:fld>
            <a:endParaRPr lang="en-GB"/>
          </a:p>
        </p:txBody>
      </p:sp>
    </p:spTree>
    <p:extLst>
      <p:ext uri="{BB962C8B-B14F-4D97-AF65-F5344CB8AC3E}">
        <p14:creationId xmlns:p14="http://schemas.microsoft.com/office/powerpoint/2010/main" val="4209971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D7EFF-D9CF-80A9-2881-636491444D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01260B-F49C-87EC-423E-C1955F0B8F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F2101B-3207-7D35-3433-327A7A07F73A}"/>
              </a:ext>
            </a:extLst>
          </p:cNvPr>
          <p:cNvSpPr>
            <a:spLocks noGrp="1"/>
          </p:cNvSpPr>
          <p:nvPr>
            <p:ph type="dt" sz="half" idx="10"/>
          </p:nvPr>
        </p:nvSpPr>
        <p:spPr/>
        <p:txBody>
          <a:bodyPr/>
          <a:lstStyle/>
          <a:p>
            <a:fld id="{F4494775-03BF-4850-B77D-22EF8616A94A}" type="datetimeFigureOut">
              <a:rPr lang="en-GB" smtClean="0"/>
              <a:t>26/03/2023</a:t>
            </a:fld>
            <a:endParaRPr lang="en-GB"/>
          </a:p>
        </p:txBody>
      </p:sp>
      <p:sp>
        <p:nvSpPr>
          <p:cNvPr id="5" name="Footer Placeholder 4">
            <a:extLst>
              <a:ext uri="{FF2B5EF4-FFF2-40B4-BE49-F238E27FC236}">
                <a16:creationId xmlns:a16="http://schemas.microsoft.com/office/drawing/2014/main" id="{E393721E-E5B6-A013-9440-2C76354F7C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1489C2B-A8FF-A1A2-DC35-4361B9ED6B11}"/>
              </a:ext>
            </a:extLst>
          </p:cNvPr>
          <p:cNvSpPr>
            <a:spLocks noGrp="1"/>
          </p:cNvSpPr>
          <p:nvPr>
            <p:ph type="sldNum" sz="quarter" idx="12"/>
          </p:nvPr>
        </p:nvSpPr>
        <p:spPr/>
        <p:txBody>
          <a:bodyPr/>
          <a:lstStyle/>
          <a:p>
            <a:fld id="{C1C984F0-A88C-40BF-9F11-E907C1130F73}" type="slidenum">
              <a:rPr lang="en-GB" smtClean="0"/>
              <a:t>‹#›</a:t>
            </a:fld>
            <a:endParaRPr lang="en-GB"/>
          </a:p>
        </p:txBody>
      </p:sp>
    </p:spTree>
    <p:extLst>
      <p:ext uri="{BB962C8B-B14F-4D97-AF65-F5344CB8AC3E}">
        <p14:creationId xmlns:p14="http://schemas.microsoft.com/office/powerpoint/2010/main" val="895187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FC25C-7E77-25C6-EC25-C7E78964B6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CEEB46-D1B6-5916-33EE-EB980995C1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36DD2A-1EB5-D7B9-E663-8F4DBF251D5D}"/>
              </a:ext>
            </a:extLst>
          </p:cNvPr>
          <p:cNvSpPr>
            <a:spLocks noGrp="1"/>
          </p:cNvSpPr>
          <p:nvPr>
            <p:ph type="dt" sz="half" idx="10"/>
          </p:nvPr>
        </p:nvSpPr>
        <p:spPr/>
        <p:txBody>
          <a:bodyPr/>
          <a:lstStyle/>
          <a:p>
            <a:fld id="{F4494775-03BF-4850-B77D-22EF8616A94A}" type="datetimeFigureOut">
              <a:rPr lang="en-GB" smtClean="0"/>
              <a:t>26/03/2023</a:t>
            </a:fld>
            <a:endParaRPr lang="en-GB"/>
          </a:p>
        </p:txBody>
      </p:sp>
      <p:sp>
        <p:nvSpPr>
          <p:cNvPr id="5" name="Footer Placeholder 4">
            <a:extLst>
              <a:ext uri="{FF2B5EF4-FFF2-40B4-BE49-F238E27FC236}">
                <a16:creationId xmlns:a16="http://schemas.microsoft.com/office/drawing/2014/main" id="{4371A6EE-63CA-34C8-EBBC-B53CF0C09A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FEF644-4341-5C4D-D762-887061720CB2}"/>
              </a:ext>
            </a:extLst>
          </p:cNvPr>
          <p:cNvSpPr>
            <a:spLocks noGrp="1"/>
          </p:cNvSpPr>
          <p:nvPr>
            <p:ph type="sldNum" sz="quarter" idx="12"/>
          </p:nvPr>
        </p:nvSpPr>
        <p:spPr/>
        <p:txBody>
          <a:bodyPr/>
          <a:lstStyle/>
          <a:p>
            <a:fld id="{C1C984F0-A88C-40BF-9F11-E907C1130F73}" type="slidenum">
              <a:rPr lang="en-GB" smtClean="0"/>
              <a:t>‹#›</a:t>
            </a:fld>
            <a:endParaRPr lang="en-GB"/>
          </a:p>
        </p:txBody>
      </p:sp>
    </p:spTree>
    <p:extLst>
      <p:ext uri="{BB962C8B-B14F-4D97-AF65-F5344CB8AC3E}">
        <p14:creationId xmlns:p14="http://schemas.microsoft.com/office/powerpoint/2010/main" val="2746481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917F4-6EA9-01A3-3D0B-761AAAFDB7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22A4904-9458-1955-4E8B-1558351343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350EBE-B624-F63B-97B4-8B5BC76787B8}"/>
              </a:ext>
            </a:extLst>
          </p:cNvPr>
          <p:cNvSpPr>
            <a:spLocks noGrp="1"/>
          </p:cNvSpPr>
          <p:nvPr>
            <p:ph type="dt" sz="half" idx="10"/>
          </p:nvPr>
        </p:nvSpPr>
        <p:spPr/>
        <p:txBody>
          <a:bodyPr/>
          <a:lstStyle/>
          <a:p>
            <a:fld id="{F4494775-03BF-4850-B77D-22EF8616A94A}" type="datetimeFigureOut">
              <a:rPr lang="en-GB" smtClean="0"/>
              <a:t>26/03/2023</a:t>
            </a:fld>
            <a:endParaRPr lang="en-GB"/>
          </a:p>
        </p:txBody>
      </p:sp>
      <p:sp>
        <p:nvSpPr>
          <p:cNvPr id="5" name="Footer Placeholder 4">
            <a:extLst>
              <a:ext uri="{FF2B5EF4-FFF2-40B4-BE49-F238E27FC236}">
                <a16:creationId xmlns:a16="http://schemas.microsoft.com/office/drawing/2014/main" id="{AED3735A-38CF-DB86-93B2-4B2EAA39D5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BD1DDA-0621-DDD7-54DA-86427163D5E0}"/>
              </a:ext>
            </a:extLst>
          </p:cNvPr>
          <p:cNvSpPr>
            <a:spLocks noGrp="1"/>
          </p:cNvSpPr>
          <p:nvPr>
            <p:ph type="sldNum" sz="quarter" idx="12"/>
          </p:nvPr>
        </p:nvSpPr>
        <p:spPr/>
        <p:txBody>
          <a:bodyPr/>
          <a:lstStyle/>
          <a:p>
            <a:fld id="{C1C984F0-A88C-40BF-9F11-E907C1130F73}" type="slidenum">
              <a:rPr lang="en-GB" smtClean="0"/>
              <a:t>‹#›</a:t>
            </a:fld>
            <a:endParaRPr lang="en-GB"/>
          </a:p>
        </p:txBody>
      </p:sp>
    </p:spTree>
    <p:extLst>
      <p:ext uri="{BB962C8B-B14F-4D97-AF65-F5344CB8AC3E}">
        <p14:creationId xmlns:p14="http://schemas.microsoft.com/office/powerpoint/2010/main" val="1678961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123E2-A01C-F0C9-938A-D25BC56950E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8EF715-C70C-3E1D-7657-E377689AEEC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60B77D4-72D7-B609-59F4-D7DDA59D7C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E3C51F5-4552-6738-28A2-FD6155C2C63A}"/>
              </a:ext>
            </a:extLst>
          </p:cNvPr>
          <p:cNvSpPr>
            <a:spLocks noGrp="1"/>
          </p:cNvSpPr>
          <p:nvPr>
            <p:ph type="dt" sz="half" idx="10"/>
          </p:nvPr>
        </p:nvSpPr>
        <p:spPr/>
        <p:txBody>
          <a:bodyPr/>
          <a:lstStyle/>
          <a:p>
            <a:fld id="{F4494775-03BF-4850-B77D-22EF8616A94A}" type="datetimeFigureOut">
              <a:rPr lang="en-GB" smtClean="0"/>
              <a:t>26/03/2023</a:t>
            </a:fld>
            <a:endParaRPr lang="en-GB"/>
          </a:p>
        </p:txBody>
      </p:sp>
      <p:sp>
        <p:nvSpPr>
          <p:cNvPr id="6" name="Footer Placeholder 5">
            <a:extLst>
              <a:ext uri="{FF2B5EF4-FFF2-40B4-BE49-F238E27FC236}">
                <a16:creationId xmlns:a16="http://schemas.microsoft.com/office/drawing/2014/main" id="{7BBB8AC0-16CF-EE3C-EFCA-6EE0579B2F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DDD858-48CB-20DB-9C73-5BF59F1A05B1}"/>
              </a:ext>
            </a:extLst>
          </p:cNvPr>
          <p:cNvSpPr>
            <a:spLocks noGrp="1"/>
          </p:cNvSpPr>
          <p:nvPr>
            <p:ph type="sldNum" sz="quarter" idx="12"/>
          </p:nvPr>
        </p:nvSpPr>
        <p:spPr/>
        <p:txBody>
          <a:bodyPr/>
          <a:lstStyle/>
          <a:p>
            <a:fld id="{C1C984F0-A88C-40BF-9F11-E907C1130F73}" type="slidenum">
              <a:rPr lang="en-GB" smtClean="0"/>
              <a:t>‹#›</a:t>
            </a:fld>
            <a:endParaRPr lang="en-GB"/>
          </a:p>
        </p:txBody>
      </p:sp>
    </p:spTree>
    <p:extLst>
      <p:ext uri="{BB962C8B-B14F-4D97-AF65-F5344CB8AC3E}">
        <p14:creationId xmlns:p14="http://schemas.microsoft.com/office/powerpoint/2010/main" val="1265426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5F016-CF16-7CFB-8628-944931C8936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9EF3925-F3B8-BE98-8991-9D8FBF4FFA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BF5FE5-047E-648E-FF76-DA03909344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66E77D-6151-1FAC-2388-250B6C82F6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FE581C-ADF4-98D4-D41B-C14E450B11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88CB267-44A2-29BC-CA78-D2B9CEE1D83A}"/>
              </a:ext>
            </a:extLst>
          </p:cNvPr>
          <p:cNvSpPr>
            <a:spLocks noGrp="1"/>
          </p:cNvSpPr>
          <p:nvPr>
            <p:ph type="dt" sz="half" idx="10"/>
          </p:nvPr>
        </p:nvSpPr>
        <p:spPr/>
        <p:txBody>
          <a:bodyPr/>
          <a:lstStyle/>
          <a:p>
            <a:fld id="{F4494775-03BF-4850-B77D-22EF8616A94A}" type="datetimeFigureOut">
              <a:rPr lang="en-GB" smtClean="0"/>
              <a:t>26/03/2023</a:t>
            </a:fld>
            <a:endParaRPr lang="en-GB"/>
          </a:p>
        </p:txBody>
      </p:sp>
      <p:sp>
        <p:nvSpPr>
          <p:cNvPr id="8" name="Footer Placeholder 7">
            <a:extLst>
              <a:ext uri="{FF2B5EF4-FFF2-40B4-BE49-F238E27FC236}">
                <a16:creationId xmlns:a16="http://schemas.microsoft.com/office/drawing/2014/main" id="{E9985174-370D-9923-C99B-612BA3AF317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49B1175-991D-CF3F-3BE8-6C731186AF22}"/>
              </a:ext>
            </a:extLst>
          </p:cNvPr>
          <p:cNvSpPr>
            <a:spLocks noGrp="1"/>
          </p:cNvSpPr>
          <p:nvPr>
            <p:ph type="sldNum" sz="quarter" idx="12"/>
          </p:nvPr>
        </p:nvSpPr>
        <p:spPr/>
        <p:txBody>
          <a:bodyPr/>
          <a:lstStyle/>
          <a:p>
            <a:fld id="{C1C984F0-A88C-40BF-9F11-E907C1130F73}" type="slidenum">
              <a:rPr lang="en-GB" smtClean="0"/>
              <a:t>‹#›</a:t>
            </a:fld>
            <a:endParaRPr lang="en-GB"/>
          </a:p>
        </p:txBody>
      </p:sp>
    </p:spTree>
    <p:extLst>
      <p:ext uri="{BB962C8B-B14F-4D97-AF65-F5344CB8AC3E}">
        <p14:creationId xmlns:p14="http://schemas.microsoft.com/office/powerpoint/2010/main" val="4102925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8A983-FC17-A9D1-AD3A-03937AAA09F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72AAAAB-C907-0B1B-E16E-7F19FAFC7009}"/>
              </a:ext>
            </a:extLst>
          </p:cNvPr>
          <p:cNvSpPr>
            <a:spLocks noGrp="1"/>
          </p:cNvSpPr>
          <p:nvPr>
            <p:ph type="dt" sz="half" idx="10"/>
          </p:nvPr>
        </p:nvSpPr>
        <p:spPr/>
        <p:txBody>
          <a:bodyPr/>
          <a:lstStyle/>
          <a:p>
            <a:fld id="{F4494775-03BF-4850-B77D-22EF8616A94A}" type="datetimeFigureOut">
              <a:rPr lang="en-GB" smtClean="0"/>
              <a:t>26/03/2023</a:t>
            </a:fld>
            <a:endParaRPr lang="en-GB"/>
          </a:p>
        </p:txBody>
      </p:sp>
      <p:sp>
        <p:nvSpPr>
          <p:cNvPr id="4" name="Footer Placeholder 3">
            <a:extLst>
              <a:ext uri="{FF2B5EF4-FFF2-40B4-BE49-F238E27FC236}">
                <a16:creationId xmlns:a16="http://schemas.microsoft.com/office/drawing/2014/main" id="{DB91CCCE-5226-C06E-9A0F-C6DE996CAA7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B5BE7A4-D5F3-02D9-7EE4-66564539FCC7}"/>
              </a:ext>
            </a:extLst>
          </p:cNvPr>
          <p:cNvSpPr>
            <a:spLocks noGrp="1"/>
          </p:cNvSpPr>
          <p:nvPr>
            <p:ph type="sldNum" sz="quarter" idx="12"/>
          </p:nvPr>
        </p:nvSpPr>
        <p:spPr/>
        <p:txBody>
          <a:bodyPr/>
          <a:lstStyle/>
          <a:p>
            <a:fld id="{C1C984F0-A88C-40BF-9F11-E907C1130F73}" type="slidenum">
              <a:rPr lang="en-GB" smtClean="0"/>
              <a:t>‹#›</a:t>
            </a:fld>
            <a:endParaRPr lang="en-GB"/>
          </a:p>
        </p:txBody>
      </p:sp>
    </p:spTree>
    <p:extLst>
      <p:ext uri="{BB962C8B-B14F-4D97-AF65-F5344CB8AC3E}">
        <p14:creationId xmlns:p14="http://schemas.microsoft.com/office/powerpoint/2010/main" val="1315497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E270E6-D1DF-FC6C-D1BB-F6A68BFAE5B2}"/>
              </a:ext>
            </a:extLst>
          </p:cNvPr>
          <p:cNvSpPr>
            <a:spLocks noGrp="1"/>
          </p:cNvSpPr>
          <p:nvPr>
            <p:ph type="dt" sz="half" idx="10"/>
          </p:nvPr>
        </p:nvSpPr>
        <p:spPr/>
        <p:txBody>
          <a:bodyPr/>
          <a:lstStyle/>
          <a:p>
            <a:fld id="{F4494775-03BF-4850-B77D-22EF8616A94A}" type="datetimeFigureOut">
              <a:rPr lang="en-GB" smtClean="0"/>
              <a:t>26/03/2023</a:t>
            </a:fld>
            <a:endParaRPr lang="en-GB"/>
          </a:p>
        </p:txBody>
      </p:sp>
      <p:sp>
        <p:nvSpPr>
          <p:cNvPr id="3" name="Footer Placeholder 2">
            <a:extLst>
              <a:ext uri="{FF2B5EF4-FFF2-40B4-BE49-F238E27FC236}">
                <a16:creationId xmlns:a16="http://schemas.microsoft.com/office/drawing/2014/main" id="{4915D975-FC13-F4AA-6621-DB9C96D7D33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1E7B1F5-72E8-7A82-DE70-2659BC71FA8D}"/>
              </a:ext>
            </a:extLst>
          </p:cNvPr>
          <p:cNvSpPr>
            <a:spLocks noGrp="1"/>
          </p:cNvSpPr>
          <p:nvPr>
            <p:ph type="sldNum" sz="quarter" idx="12"/>
          </p:nvPr>
        </p:nvSpPr>
        <p:spPr/>
        <p:txBody>
          <a:bodyPr/>
          <a:lstStyle/>
          <a:p>
            <a:fld id="{C1C984F0-A88C-40BF-9F11-E907C1130F73}" type="slidenum">
              <a:rPr lang="en-GB" smtClean="0"/>
              <a:t>‹#›</a:t>
            </a:fld>
            <a:endParaRPr lang="en-GB"/>
          </a:p>
        </p:txBody>
      </p:sp>
    </p:spTree>
    <p:extLst>
      <p:ext uri="{BB962C8B-B14F-4D97-AF65-F5344CB8AC3E}">
        <p14:creationId xmlns:p14="http://schemas.microsoft.com/office/powerpoint/2010/main" val="4184340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3B8A3-4292-2D9C-6501-0081B35FAB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B469930-3B6B-FEAB-5FF3-F1AC9FBA39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FAABBDE-D805-ADCA-8890-A41CB5BBE0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33D355-08E8-7EDC-040D-ADF0F8431471}"/>
              </a:ext>
            </a:extLst>
          </p:cNvPr>
          <p:cNvSpPr>
            <a:spLocks noGrp="1"/>
          </p:cNvSpPr>
          <p:nvPr>
            <p:ph type="dt" sz="half" idx="10"/>
          </p:nvPr>
        </p:nvSpPr>
        <p:spPr/>
        <p:txBody>
          <a:bodyPr/>
          <a:lstStyle/>
          <a:p>
            <a:fld id="{F4494775-03BF-4850-B77D-22EF8616A94A}" type="datetimeFigureOut">
              <a:rPr lang="en-GB" smtClean="0"/>
              <a:t>26/03/2023</a:t>
            </a:fld>
            <a:endParaRPr lang="en-GB"/>
          </a:p>
        </p:txBody>
      </p:sp>
      <p:sp>
        <p:nvSpPr>
          <p:cNvPr id="6" name="Footer Placeholder 5">
            <a:extLst>
              <a:ext uri="{FF2B5EF4-FFF2-40B4-BE49-F238E27FC236}">
                <a16:creationId xmlns:a16="http://schemas.microsoft.com/office/drawing/2014/main" id="{4BE06B81-D9C8-A02B-3F0F-B38E6307CA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DA73DA9-D01D-AECB-E5BF-4C251D5DBC12}"/>
              </a:ext>
            </a:extLst>
          </p:cNvPr>
          <p:cNvSpPr>
            <a:spLocks noGrp="1"/>
          </p:cNvSpPr>
          <p:nvPr>
            <p:ph type="sldNum" sz="quarter" idx="12"/>
          </p:nvPr>
        </p:nvSpPr>
        <p:spPr/>
        <p:txBody>
          <a:bodyPr/>
          <a:lstStyle/>
          <a:p>
            <a:fld id="{C1C984F0-A88C-40BF-9F11-E907C1130F73}" type="slidenum">
              <a:rPr lang="en-GB" smtClean="0"/>
              <a:t>‹#›</a:t>
            </a:fld>
            <a:endParaRPr lang="en-GB"/>
          </a:p>
        </p:txBody>
      </p:sp>
    </p:spTree>
    <p:extLst>
      <p:ext uri="{BB962C8B-B14F-4D97-AF65-F5344CB8AC3E}">
        <p14:creationId xmlns:p14="http://schemas.microsoft.com/office/powerpoint/2010/main" val="1359868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40FE7-F445-DE9D-D488-78985E841C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8334323-0213-4CBE-7692-BE8C556C8F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EE2A2C5-48A0-A3BC-07D6-707CB0661F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EF466F-9E2F-3018-FEB5-685EACF4D43D}"/>
              </a:ext>
            </a:extLst>
          </p:cNvPr>
          <p:cNvSpPr>
            <a:spLocks noGrp="1"/>
          </p:cNvSpPr>
          <p:nvPr>
            <p:ph type="dt" sz="half" idx="10"/>
          </p:nvPr>
        </p:nvSpPr>
        <p:spPr/>
        <p:txBody>
          <a:bodyPr/>
          <a:lstStyle/>
          <a:p>
            <a:fld id="{F4494775-03BF-4850-B77D-22EF8616A94A}" type="datetimeFigureOut">
              <a:rPr lang="en-GB" smtClean="0"/>
              <a:t>26/03/2023</a:t>
            </a:fld>
            <a:endParaRPr lang="en-GB"/>
          </a:p>
        </p:txBody>
      </p:sp>
      <p:sp>
        <p:nvSpPr>
          <p:cNvPr id="6" name="Footer Placeholder 5">
            <a:extLst>
              <a:ext uri="{FF2B5EF4-FFF2-40B4-BE49-F238E27FC236}">
                <a16:creationId xmlns:a16="http://schemas.microsoft.com/office/drawing/2014/main" id="{FADE8C0A-316A-B537-4B70-98249E482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408A4A-04DB-50CE-85D2-B726CB07C385}"/>
              </a:ext>
            </a:extLst>
          </p:cNvPr>
          <p:cNvSpPr>
            <a:spLocks noGrp="1"/>
          </p:cNvSpPr>
          <p:nvPr>
            <p:ph type="sldNum" sz="quarter" idx="12"/>
          </p:nvPr>
        </p:nvSpPr>
        <p:spPr/>
        <p:txBody>
          <a:bodyPr/>
          <a:lstStyle/>
          <a:p>
            <a:fld id="{C1C984F0-A88C-40BF-9F11-E907C1130F73}" type="slidenum">
              <a:rPr lang="en-GB" smtClean="0"/>
              <a:t>‹#›</a:t>
            </a:fld>
            <a:endParaRPr lang="en-GB"/>
          </a:p>
        </p:txBody>
      </p:sp>
    </p:spTree>
    <p:extLst>
      <p:ext uri="{BB962C8B-B14F-4D97-AF65-F5344CB8AC3E}">
        <p14:creationId xmlns:p14="http://schemas.microsoft.com/office/powerpoint/2010/main" val="4274473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47A801-71FB-8808-AEF3-CE1FAC5BF6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2378251-8B8C-C8AE-AFF6-5599075B54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0EAEF8B-6B83-96A1-9657-F3EB872BE1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94775-03BF-4850-B77D-22EF8616A94A}" type="datetimeFigureOut">
              <a:rPr lang="en-GB" smtClean="0"/>
              <a:t>26/03/2023</a:t>
            </a:fld>
            <a:endParaRPr lang="en-GB"/>
          </a:p>
        </p:txBody>
      </p:sp>
      <p:sp>
        <p:nvSpPr>
          <p:cNvPr id="5" name="Footer Placeholder 4">
            <a:extLst>
              <a:ext uri="{FF2B5EF4-FFF2-40B4-BE49-F238E27FC236}">
                <a16:creationId xmlns:a16="http://schemas.microsoft.com/office/drawing/2014/main" id="{DC0B1690-6721-4E3B-DEC9-440C817C21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7611197-3D91-4038-7D54-795EA645F1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984F0-A88C-40BF-9F11-E907C1130F73}" type="slidenum">
              <a:rPr lang="en-GB" smtClean="0"/>
              <a:t>‹#›</a:t>
            </a:fld>
            <a:endParaRPr lang="en-GB"/>
          </a:p>
        </p:txBody>
      </p:sp>
    </p:spTree>
    <p:extLst>
      <p:ext uri="{BB962C8B-B14F-4D97-AF65-F5344CB8AC3E}">
        <p14:creationId xmlns:p14="http://schemas.microsoft.com/office/powerpoint/2010/main" val="1797156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234E2-C854-0A5E-C300-F43CFFAC5F32}"/>
              </a:ext>
            </a:extLst>
          </p:cNvPr>
          <p:cNvSpPr>
            <a:spLocks noGrp="1"/>
          </p:cNvSpPr>
          <p:nvPr>
            <p:ph type="ctrTitle"/>
          </p:nvPr>
        </p:nvSpPr>
        <p:spPr/>
        <p:txBody>
          <a:bodyPr/>
          <a:lstStyle/>
          <a:p>
            <a:r>
              <a:rPr lang="en-CA" sz="3200" b="1" dirty="0">
                <a:effectLst/>
                <a:latin typeface="+mn-lt"/>
                <a:ea typeface="Times New Roman" panose="02020603050405020304" pitchFamily="18" charset="0"/>
              </a:rPr>
              <a:t>Understanding Opportunities for Learning Mathematics </a:t>
            </a:r>
            <a:br>
              <a:rPr lang="en-GB" sz="1800" b="1" dirty="0">
                <a:effectLst/>
                <a:latin typeface="Times New Roman" panose="02020603050405020304" pitchFamily="18" charset="0"/>
                <a:ea typeface="Times New Roman" panose="02020603050405020304" pitchFamily="18" charset="0"/>
              </a:rPr>
            </a:br>
            <a:endParaRPr lang="en-GB" dirty="0"/>
          </a:p>
        </p:txBody>
      </p:sp>
      <p:sp>
        <p:nvSpPr>
          <p:cNvPr id="3" name="Subtitle 2">
            <a:extLst>
              <a:ext uri="{FF2B5EF4-FFF2-40B4-BE49-F238E27FC236}">
                <a16:creationId xmlns:a16="http://schemas.microsoft.com/office/drawing/2014/main" id="{913DF36F-BF9C-55EE-F600-614A1A9BBA61}"/>
              </a:ext>
            </a:extLst>
          </p:cNvPr>
          <p:cNvSpPr>
            <a:spLocks noGrp="1"/>
          </p:cNvSpPr>
          <p:nvPr>
            <p:ph type="subTitle" idx="1"/>
          </p:nvPr>
        </p:nvSpPr>
        <p:spPr/>
        <p:txBody>
          <a:bodyPr/>
          <a:lstStyle/>
          <a:p>
            <a:r>
              <a:rPr lang="en-GB" dirty="0"/>
              <a:t>Anne Watson</a:t>
            </a:r>
          </a:p>
          <a:p>
            <a:r>
              <a:rPr lang="en-GB" dirty="0"/>
              <a:t>Fields </a:t>
            </a:r>
            <a:r>
              <a:rPr lang="en-GB" dirty="0" err="1"/>
              <a:t>MathsEd</a:t>
            </a:r>
            <a:r>
              <a:rPr lang="en-GB" dirty="0"/>
              <a:t> Forum</a:t>
            </a:r>
          </a:p>
          <a:p>
            <a:r>
              <a:rPr lang="en-GB" dirty="0"/>
              <a:t>March 25</a:t>
            </a:r>
            <a:r>
              <a:rPr lang="en-GB" baseline="30000" dirty="0"/>
              <a:t>th</a:t>
            </a:r>
            <a:r>
              <a:rPr lang="en-GB" dirty="0"/>
              <a:t> 2023</a:t>
            </a:r>
          </a:p>
        </p:txBody>
      </p:sp>
    </p:spTree>
    <p:extLst>
      <p:ext uri="{BB962C8B-B14F-4D97-AF65-F5344CB8AC3E}">
        <p14:creationId xmlns:p14="http://schemas.microsoft.com/office/powerpoint/2010/main" val="3321347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EDC18-3DF3-687D-439A-F20A91AB21D7}"/>
              </a:ext>
            </a:extLst>
          </p:cNvPr>
          <p:cNvSpPr>
            <a:spLocks noGrp="1"/>
          </p:cNvSpPr>
          <p:nvPr>
            <p:ph type="title"/>
          </p:nvPr>
        </p:nvSpPr>
        <p:spPr>
          <a:xfrm>
            <a:off x="838200" y="1301296"/>
            <a:ext cx="10515600" cy="1325563"/>
          </a:xfrm>
        </p:spPr>
        <p:txBody>
          <a:bodyPr>
            <a:normAutofit/>
          </a:bodyPr>
          <a:lstStyle/>
          <a:p>
            <a:r>
              <a:rPr lang="en-US" sz="3600" dirty="0" err="1">
                <a:latin typeface="+mn-lt"/>
              </a:rPr>
              <a:t>Variatio</a:t>
            </a:r>
            <a:r>
              <a:rPr lang="en-US" sz="3600" dirty="0">
                <a:latin typeface="+mn-lt"/>
              </a:rPr>
              <a:t> </a:t>
            </a:r>
            <a:r>
              <a:rPr lang="en-US" sz="3600" dirty="0" err="1">
                <a:latin typeface="+mn-lt"/>
              </a:rPr>
              <a:t>est</a:t>
            </a:r>
            <a:r>
              <a:rPr lang="en-US" sz="3600" dirty="0">
                <a:latin typeface="+mn-lt"/>
              </a:rPr>
              <a:t> mater </a:t>
            </a:r>
            <a:r>
              <a:rPr lang="en-US" sz="3600" dirty="0" err="1">
                <a:latin typeface="+mn-lt"/>
              </a:rPr>
              <a:t>studiorum</a:t>
            </a:r>
            <a:r>
              <a:rPr lang="en-US" sz="3600" dirty="0">
                <a:latin typeface="+mn-lt"/>
              </a:rPr>
              <a:t> (2000) </a:t>
            </a:r>
            <a:r>
              <a:rPr lang="en-US" sz="3600" b="0" i="0" dirty="0" err="1">
                <a:effectLst/>
                <a:latin typeface="+mn-lt"/>
              </a:rPr>
              <a:t>Marton</a:t>
            </a:r>
            <a:r>
              <a:rPr lang="en-US" sz="3600" dirty="0">
                <a:latin typeface="+mn-lt"/>
              </a:rPr>
              <a:t> &amp; </a:t>
            </a:r>
            <a:r>
              <a:rPr lang="en-US" sz="3600" b="0" i="0" dirty="0" err="1">
                <a:effectLst/>
                <a:latin typeface="+mn-lt"/>
              </a:rPr>
              <a:t>Trigwell</a:t>
            </a:r>
            <a:br>
              <a:rPr lang="en-US" b="0" i="0" dirty="0">
                <a:solidFill>
                  <a:srgbClr val="777777"/>
                </a:solidFill>
                <a:effectLst/>
                <a:latin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B438BC22-F492-B268-20CA-E94B01CADD8A}"/>
              </a:ext>
            </a:extLst>
          </p:cNvPr>
          <p:cNvSpPr>
            <a:spLocks noGrp="1"/>
          </p:cNvSpPr>
          <p:nvPr>
            <p:ph idx="1"/>
          </p:nvPr>
        </p:nvSpPr>
        <p:spPr>
          <a:xfrm>
            <a:off x="914400" y="3229882"/>
            <a:ext cx="10515600" cy="4351338"/>
          </a:xfrm>
        </p:spPr>
        <p:txBody>
          <a:bodyPr>
            <a:normAutofit/>
          </a:bodyPr>
          <a:lstStyle/>
          <a:p>
            <a:pPr marL="0" indent="0">
              <a:buNone/>
            </a:pPr>
            <a:r>
              <a:rPr lang="en-GB" sz="3200" dirty="0"/>
              <a:t>What varies? What stays the same? How do these elements relate?</a:t>
            </a:r>
          </a:p>
        </p:txBody>
      </p:sp>
    </p:spTree>
    <p:extLst>
      <p:ext uri="{BB962C8B-B14F-4D97-AF65-F5344CB8AC3E}">
        <p14:creationId xmlns:p14="http://schemas.microsoft.com/office/powerpoint/2010/main" val="845223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F8887-E76A-F397-2482-E296DA6441EA}"/>
              </a:ext>
            </a:extLst>
          </p:cNvPr>
          <p:cNvSpPr>
            <a:spLocks noGrp="1"/>
          </p:cNvSpPr>
          <p:nvPr>
            <p:ph type="title"/>
          </p:nvPr>
        </p:nvSpPr>
        <p:spPr/>
        <p:txBody>
          <a:bodyPr/>
          <a:lstStyle/>
          <a:p>
            <a:r>
              <a:rPr lang="en-GB" b="1" dirty="0"/>
              <a:t>The new car syndrome</a:t>
            </a:r>
            <a:br>
              <a:rPr lang="en-GB" dirty="0"/>
            </a:br>
            <a:endParaRPr lang="en-GB" dirty="0"/>
          </a:p>
        </p:txBody>
      </p:sp>
      <p:sp>
        <p:nvSpPr>
          <p:cNvPr id="3" name="Content Placeholder 2">
            <a:extLst>
              <a:ext uri="{FF2B5EF4-FFF2-40B4-BE49-F238E27FC236}">
                <a16:creationId xmlns:a16="http://schemas.microsoft.com/office/drawing/2014/main" id="{9D93EE42-BA1D-BEF2-0AB9-7EA49EDEE28F}"/>
              </a:ext>
            </a:extLst>
          </p:cNvPr>
          <p:cNvSpPr>
            <a:spLocks noGrp="1"/>
          </p:cNvSpPr>
          <p:nvPr>
            <p:ph idx="1"/>
          </p:nvPr>
        </p:nvSpPr>
        <p:spPr/>
        <p:txBody>
          <a:bodyPr>
            <a:normAutofit/>
          </a:bodyPr>
          <a:lstStyle/>
          <a:p>
            <a:pPr marL="0" indent="0">
              <a:buNone/>
            </a:pPr>
            <a:r>
              <a:rPr lang="en-US" dirty="0" err="1"/>
              <a:t>Yizhu</a:t>
            </a:r>
            <a:r>
              <a:rPr lang="en-US" dirty="0"/>
              <a:t> Liu (ICME 2004)     Compare –2.5 and |–2.5|</a:t>
            </a:r>
          </a:p>
          <a:p>
            <a:pPr marL="0" indent="0">
              <a:buNone/>
            </a:pPr>
            <a:endParaRPr lang="en-US" dirty="0"/>
          </a:p>
          <a:p>
            <a:pPr marL="0" indent="0">
              <a:lnSpc>
                <a:spcPct val="120000"/>
              </a:lnSpc>
              <a:spcBef>
                <a:spcPts val="0"/>
              </a:spcBef>
              <a:buNone/>
            </a:pPr>
            <a:r>
              <a:rPr lang="en-US" sz="2900" dirty="0">
                <a:effectLst/>
                <a:ea typeface="Times New Roman" panose="02020603050405020304" pitchFamily="18" charset="0"/>
              </a:rPr>
              <a:t>Tuckey (1904): Multiply each of the terms in the top row by each of the terms in the bottom row in pairs:</a:t>
            </a:r>
            <a:endParaRPr lang="en-GB" sz="2900" dirty="0">
              <a:effectLst/>
              <a:ea typeface="Times New Roman" panose="02020603050405020304" pitchFamily="18" charset="0"/>
            </a:endParaRPr>
          </a:p>
          <a:p>
            <a:pPr indent="0">
              <a:lnSpc>
                <a:spcPct val="100000"/>
              </a:lnSpc>
              <a:spcAft>
                <a:spcPts val="600"/>
              </a:spcAft>
              <a:buNone/>
              <a:tabLst>
                <a:tab pos="3126105" algn="l"/>
              </a:tabLst>
            </a:pPr>
            <a:r>
              <a:rPr lang="en-US" sz="2900" i="1" dirty="0">
                <a:effectLst/>
                <a:ea typeface="Times New Roman" panose="02020603050405020304" pitchFamily="18" charset="0"/>
              </a:rPr>
              <a:t>x</a:t>
            </a:r>
            <a:r>
              <a:rPr lang="en-US" sz="2900" dirty="0">
                <a:effectLst/>
                <a:ea typeface="Times New Roman" panose="02020603050405020304" pitchFamily="18" charset="0"/>
              </a:rPr>
              <a:t> – 1             </a:t>
            </a:r>
            <a:r>
              <a:rPr lang="en-US" sz="2900" i="1" dirty="0">
                <a:effectLst/>
                <a:ea typeface="Times New Roman" panose="02020603050405020304" pitchFamily="18" charset="0"/>
              </a:rPr>
              <a:t>x </a:t>
            </a:r>
            <a:r>
              <a:rPr lang="en-US" sz="2900" dirty="0">
                <a:effectLst/>
                <a:ea typeface="Times New Roman" panose="02020603050405020304" pitchFamily="18" charset="0"/>
              </a:rPr>
              <a:t>+</a:t>
            </a:r>
            <a:r>
              <a:rPr lang="en-US" sz="2900" i="1" dirty="0">
                <a:effectLst/>
                <a:ea typeface="Times New Roman" panose="02020603050405020304" pitchFamily="18" charset="0"/>
              </a:rPr>
              <a:t> </a:t>
            </a:r>
            <a:r>
              <a:rPr lang="en-US" sz="2900" dirty="0">
                <a:effectLst/>
                <a:ea typeface="Times New Roman" panose="02020603050405020304" pitchFamily="18" charset="0"/>
              </a:rPr>
              <a:t>1		</a:t>
            </a:r>
            <a:r>
              <a:rPr lang="en-US" sz="2900" i="1" dirty="0">
                <a:effectLst/>
                <a:ea typeface="Times New Roman" panose="02020603050405020304" pitchFamily="18" charset="0"/>
              </a:rPr>
              <a:t>x</a:t>
            </a:r>
            <a:r>
              <a:rPr lang="en-US" sz="2900" dirty="0">
                <a:effectLst/>
                <a:ea typeface="Times New Roman" panose="02020603050405020304" pitchFamily="18" charset="0"/>
              </a:rPr>
              <a:t> + 2	         </a:t>
            </a:r>
            <a:r>
              <a:rPr lang="en-US" sz="2900" i="1" dirty="0">
                <a:effectLst/>
                <a:ea typeface="Times New Roman" panose="02020603050405020304" pitchFamily="18" charset="0"/>
              </a:rPr>
              <a:t>x</a:t>
            </a:r>
            <a:r>
              <a:rPr lang="en-US" sz="2900" dirty="0">
                <a:effectLst/>
                <a:ea typeface="Times New Roman" panose="02020603050405020304" pitchFamily="18" charset="0"/>
              </a:rPr>
              <a:t> + 3</a:t>
            </a:r>
            <a:endParaRPr lang="en-GB" sz="2900" dirty="0">
              <a:effectLst/>
              <a:ea typeface="Times New Roman" panose="02020603050405020304" pitchFamily="18" charset="0"/>
            </a:endParaRPr>
          </a:p>
          <a:p>
            <a:pPr indent="0">
              <a:lnSpc>
                <a:spcPct val="100000"/>
              </a:lnSpc>
              <a:spcAft>
                <a:spcPts val="600"/>
              </a:spcAft>
              <a:buNone/>
              <a:tabLst>
                <a:tab pos="3126105" algn="l"/>
              </a:tabLst>
            </a:pPr>
            <a:r>
              <a:rPr lang="en-US" sz="2900" i="1" dirty="0">
                <a:effectLst/>
                <a:ea typeface="Times New Roman" panose="02020603050405020304" pitchFamily="18" charset="0"/>
              </a:rPr>
              <a:t>x</a:t>
            </a:r>
            <a:r>
              <a:rPr lang="en-US" sz="2900" dirty="0">
                <a:effectLst/>
                <a:ea typeface="Times New Roman" panose="02020603050405020304" pitchFamily="18" charset="0"/>
              </a:rPr>
              <a:t> – 1             </a:t>
            </a:r>
            <a:r>
              <a:rPr lang="en-US" sz="2900" i="1" dirty="0">
                <a:effectLst/>
                <a:ea typeface="Times New Roman" panose="02020603050405020304" pitchFamily="18" charset="0"/>
              </a:rPr>
              <a:t>x </a:t>
            </a:r>
            <a:r>
              <a:rPr lang="en-US" sz="2900" dirty="0">
                <a:effectLst/>
                <a:ea typeface="Times New Roman" panose="02020603050405020304" pitchFamily="18" charset="0"/>
              </a:rPr>
              <a:t>+</a:t>
            </a:r>
            <a:r>
              <a:rPr lang="en-US" sz="2900" i="1" dirty="0">
                <a:effectLst/>
                <a:ea typeface="Times New Roman" panose="02020603050405020304" pitchFamily="18" charset="0"/>
              </a:rPr>
              <a:t> </a:t>
            </a:r>
            <a:r>
              <a:rPr lang="en-US" sz="2900" dirty="0">
                <a:effectLst/>
                <a:ea typeface="Times New Roman" panose="02020603050405020304" pitchFamily="18" charset="0"/>
              </a:rPr>
              <a:t>1		</a:t>
            </a:r>
            <a:r>
              <a:rPr lang="en-US" sz="2900" i="1" dirty="0">
                <a:effectLst/>
                <a:ea typeface="Times New Roman" panose="02020603050405020304" pitchFamily="18" charset="0"/>
              </a:rPr>
              <a:t>x</a:t>
            </a:r>
            <a:r>
              <a:rPr lang="en-US" sz="2900" dirty="0">
                <a:effectLst/>
                <a:ea typeface="Times New Roman" panose="02020603050405020304" pitchFamily="18" charset="0"/>
              </a:rPr>
              <a:t> + 2	         </a:t>
            </a:r>
            <a:r>
              <a:rPr lang="en-US" sz="2900" i="1" dirty="0">
                <a:effectLst/>
                <a:ea typeface="Times New Roman" panose="02020603050405020304" pitchFamily="18" charset="0"/>
              </a:rPr>
              <a:t>x</a:t>
            </a:r>
            <a:r>
              <a:rPr lang="en-US" sz="2900" dirty="0">
                <a:effectLst/>
                <a:ea typeface="Times New Roman" panose="02020603050405020304" pitchFamily="18" charset="0"/>
              </a:rPr>
              <a:t> + 3</a:t>
            </a:r>
            <a:endParaRPr lang="en-GB" sz="2900" dirty="0">
              <a:effectLst/>
              <a:ea typeface="Times New Roman" panose="02020603050405020304" pitchFamily="18" charset="0"/>
            </a:endParaRPr>
          </a:p>
          <a:p>
            <a:pPr marL="0" indent="0">
              <a:buNone/>
            </a:pPr>
            <a:endParaRPr lang="en-US" dirty="0"/>
          </a:p>
          <a:p>
            <a:pPr marL="0" indent="0">
              <a:buNone/>
            </a:pPr>
            <a:endParaRPr lang="en-GB" dirty="0"/>
          </a:p>
        </p:txBody>
      </p:sp>
    </p:spTree>
    <p:extLst>
      <p:ext uri="{BB962C8B-B14F-4D97-AF65-F5344CB8AC3E}">
        <p14:creationId xmlns:p14="http://schemas.microsoft.com/office/powerpoint/2010/main" val="342267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ece of paper with writing on it&#10;&#10;Description automatically generated with medium confidence">
            <a:extLst>
              <a:ext uri="{FF2B5EF4-FFF2-40B4-BE49-F238E27FC236}">
                <a16:creationId xmlns:a16="http://schemas.microsoft.com/office/drawing/2014/main" id="{6A24B5A4-E99E-EE18-E799-F7F213B0B1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363486" y="-2547256"/>
            <a:ext cx="3465026" cy="12191998"/>
          </a:xfrm>
          <a:prstGeom prst="rect">
            <a:avLst/>
          </a:prstGeom>
        </p:spPr>
      </p:pic>
      <p:sp>
        <p:nvSpPr>
          <p:cNvPr id="5" name="TextBox 4">
            <a:extLst>
              <a:ext uri="{FF2B5EF4-FFF2-40B4-BE49-F238E27FC236}">
                <a16:creationId xmlns:a16="http://schemas.microsoft.com/office/drawing/2014/main" id="{518A3784-1D48-3D17-65CF-3C1B83ECDDAF}"/>
              </a:ext>
            </a:extLst>
          </p:cNvPr>
          <p:cNvSpPr txBox="1"/>
          <p:nvPr/>
        </p:nvSpPr>
        <p:spPr>
          <a:xfrm>
            <a:off x="1219200" y="990991"/>
            <a:ext cx="6096000" cy="584775"/>
          </a:xfrm>
          <a:prstGeom prst="rect">
            <a:avLst/>
          </a:prstGeom>
          <a:noFill/>
        </p:spPr>
        <p:txBody>
          <a:bodyPr wrap="square">
            <a:spAutoFit/>
          </a:bodyPr>
          <a:lstStyle/>
          <a:p>
            <a:r>
              <a:rPr lang="en-US" sz="3200" dirty="0">
                <a:effectLst/>
                <a:ea typeface="Times New Roman" panose="02020603050405020304" pitchFamily="18" charset="0"/>
              </a:rPr>
              <a:t>Tuckey (1904)</a:t>
            </a:r>
            <a:endParaRPr lang="en-GB" sz="3200" dirty="0"/>
          </a:p>
        </p:txBody>
      </p:sp>
    </p:spTree>
    <p:extLst>
      <p:ext uri="{BB962C8B-B14F-4D97-AF65-F5344CB8AC3E}">
        <p14:creationId xmlns:p14="http://schemas.microsoft.com/office/powerpoint/2010/main" val="4125892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651705-7482-94E5-594A-0C40AB3F0C8A}"/>
              </a:ext>
            </a:extLst>
          </p:cNvPr>
          <p:cNvSpPr txBox="1"/>
          <p:nvPr/>
        </p:nvSpPr>
        <p:spPr>
          <a:xfrm>
            <a:off x="1132113" y="778146"/>
            <a:ext cx="10036629" cy="1723549"/>
          </a:xfrm>
          <a:prstGeom prst="rect">
            <a:avLst/>
          </a:prstGeom>
          <a:noFill/>
        </p:spPr>
        <p:txBody>
          <a:bodyPr wrap="square">
            <a:spAutoFit/>
          </a:bodyPr>
          <a:lstStyle/>
          <a:p>
            <a:pPr marL="183515" algn="just">
              <a:spcAft>
                <a:spcPts val="600"/>
              </a:spcAft>
            </a:pPr>
            <a:r>
              <a:rPr lang="en-US" sz="2400" dirty="0">
                <a:effectLst/>
                <a:ea typeface="Times New Roman" panose="02020603050405020304" pitchFamily="18" charset="0"/>
              </a:rPr>
              <a:t>For this exercise </a:t>
            </a:r>
            <a:r>
              <a:rPr lang="en-US" sz="2400" i="1" dirty="0">
                <a:effectLst/>
                <a:ea typeface="Times New Roman" panose="02020603050405020304" pitchFamily="18" charset="0"/>
              </a:rPr>
              <a:t>A</a:t>
            </a:r>
            <a:r>
              <a:rPr lang="en-US" sz="2400" dirty="0">
                <a:effectLst/>
                <a:ea typeface="Times New Roman" panose="02020603050405020304" pitchFamily="18" charset="0"/>
              </a:rPr>
              <a:t> = (-2,-1). Mark </a:t>
            </a:r>
            <a:r>
              <a:rPr lang="en-US" sz="2400" i="1" dirty="0">
                <a:effectLst/>
                <a:ea typeface="Times New Roman" panose="02020603050405020304" pitchFamily="18" charset="0"/>
              </a:rPr>
              <a:t>A</a:t>
            </a:r>
            <a:r>
              <a:rPr lang="en-US" sz="2400" dirty="0">
                <a:effectLst/>
                <a:ea typeface="Times New Roman" panose="02020603050405020304" pitchFamily="18" charset="0"/>
              </a:rPr>
              <a:t> on a coordinate grid. For each point </a:t>
            </a:r>
            <a:r>
              <a:rPr lang="en-US" sz="2400" i="1" dirty="0">
                <a:effectLst/>
                <a:ea typeface="Times New Roman" panose="02020603050405020304" pitchFamily="18" charset="0"/>
              </a:rPr>
              <a:t>P</a:t>
            </a:r>
            <a:r>
              <a:rPr lang="en-US" sz="2400" dirty="0">
                <a:effectLst/>
                <a:ea typeface="Times New Roman" panose="02020603050405020304" pitchFamily="18" charset="0"/>
              </a:rPr>
              <a:t> in (a) to (h) below calculate </a:t>
            </a:r>
            <a:r>
              <a:rPr lang="en-US" sz="2400" i="1" dirty="0">
                <a:effectLst/>
                <a:ea typeface="Times New Roman" panose="02020603050405020304" pitchFamily="18" charset="0"/>
              </a:rPr>
              <a:t>Dt</a:t>
            </a:r>
            <a:r>
              <a:rPr lang="en-US" sz="2400" dirty="0">
                <a:effectLst/>
                <a:ea typeface="Times New Roman" panose="02020603050405020304" pitchFamily="18" charset="0"/>
              </a:rPr>
              <a:t>(</a:t>
            </a:r>
            <a:r>
              <a:rPr lang="en-US" sz="2400" i="1" dirty="0">
                <a:effectLst/>
                <a:ea typeface="Times New Roman" panose="02020603050405020304" pitchFamily="18" charset="0"/>
              </a:rPr>
              <a:t>P</a:t>
            </a:r>
            <a:r>
              <a:rPr lang="en-US" sz="2400" dirty="0">
                <a:effectLst/>
                <a:ea typeface="Times New Roman" panose="02020603050405020304" pitchFamily="18" charset="0"/>
              </a:rPr>
              <a:t>, </a:t>
            </a:r>
            <a:r>
              <a:rPr lang="en-US" sz="2400" i="1" dirty="0">
                <a:effectLst/>
                <a:ea typeface="Times New Roman" panose="02020603050405020304" pitchFamily="18" charset="0"/>
              </a:rPr>
              <a:t>A</a:t>
            </a:r>
            <a:r>
              <a:rPr lang="en-US" sz="2400" dirty="0">
                <a:effectLst/>
                <a:ea typeface="Times New Roman" panose="02020603050405020304" pitchFamily="18" charset="0"/>
              </a:rPr>
              <a:t>) and mark </a:t>
            </a:r>
            <a:r>
              <a:rPr lang="en-US" sz="2400" i="1" dirty="0">
                <a:effectLst/>
                <a:ea typeface="Times New Roman" panose="02020603050405020304" pitchFamily="18" charset="0"/>
              </a:rPr>
              <a:t>P</a:t>
            </a:r>
            <a:r>
              <a:rPr lang="en-US" sz="2400" dirty="0">
                <a:effectLst/>
                <a:ea typeface="Times New Roman" panose="02020603050405020304" pitchFamily="18" charset="0"/>
              </a:rPr>
              <a:t> on the grid:</a:t>
            </a:r>
          </a:p>
          <a:p>
            <a:pPr marL="183515" algn="just">
              <a:spcAft>
                <a:spcPts val="600"/>
              </a:spcAft>
            </a:pPr>
            <a:endParaRPr lang="en-US" sz="2400" dirty="0">
              <a:ea typeface="Times New Roman" panose="02020603050405020304" pitchFamily="18" charset="0"/>
            </a:endParaRPr>
          </a:p>
          <a:p>
            <a:pPr marL="183515" algn="just">
              <a:spcAft>
                <a:spcPts val="600"/>
              </a:spcAft>
            </a:pPr>
            <a:endParaRPr lang="en-GB" sz="2400" dirty="0">
              <a:effectLst/>
              <a:ea typeface="Times New Roman" panose="02020603050405020304" pitchFamily="18" charset="0"/>
            </a:endParaRPr>
          </a:p>
        </p:txBody>
      </p:sp>
      <p:pic>
        <p:nvPicPr>
          <p:cNvPr id="6" name="Picture 5">
            <a:extLst>
              <a:ext uri="{FF2B5EF4-FFF2-40B4-BE49-F238E27FC236}">
                <a16:creationId xmlns:a16="http://schemas.microsoft.com/office/drawing/2014/main" id="{1089D60C-3963-7006-3001-A55416DE8F2D}"/>
              </a:ext>
            </a:extLst>
          </p:cNvPr>
          <p:cNvPicPr>
            <a:picLocks noChangeAspect="1"/>
          </p:cNvPicPr>
          <p:nvPr/>
        </p:nvPicPr>
        <p:blipFill>
          <a:blip r:embed="rId3"/>
          <a:stretch>
            <a:fillRect/>
          </a:stretch>
        </p:blipFill>
        <p:spPr>
          <a:xfrm>
            <a:off x="1726227" y="2150424"/>
            <a:ext cx="9095804" cy="3799114"/>
          </a:xfrm>
          <a:prstGeom prst="rect">
            <a:avLst/>
          </a:prstGeom>
        </p:spPr>
      </p:pic>
    </p:spTree>
    <p:extLst>
      <p:ext uri="{BB962C8B-B14F-4D97-AF65-F5344CB8AC3E}">
        <p14:creationId xmlns:p14="http://schemas.microsoft.com/office/powerpoint/2010/main" val="2303407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DCD5E-A4F8-F68C-C23D-908876E52C89}"/>
              </a:ext>
            </a:extLst>
          </p:cNvPr>
          <p:cNvSpPr>
            <a:spLocks noGrp="1"/>
          </p:cNvSpPr>
          <p:nvPr>
            <p:ph type="title"/>
          </p:nvPr>
        </p:nvSpPr>
        <p:spPr/>
        <p:txBody>
          <a:bodyPr/>
          <a:lstStyle/>
          <a:p>
            <a:r>
              <a:rPr lang="en-GB" dirty="0"/>
              <a:t>Overheard</a:t>
            </a:r>
          </a:p>
        </p:txBody>
      </p:sp>
      <p:sp>
        <p:nvSpPr>
          <p:cNvPr id="3" name="Content Placeholder 2">
            <a:extLst>
              <a:ext uri="{FF2B5EF4-FFF2-40B4-BE49-F238E27FC236}">
                <a16:creationId xmlns:a16="http://schemas.microsoft.com/office/drawing/2014/main" id="{5C94186D-71D1-A7DC-BC65-42B266222966}"/>
              </a:ext>
            </a:extLst>
          </p:cNvPr>
          <p:cNvSpPr>
            <a:spLocks noGrp="1"/>
          </p:cNvSpPr>
          <p:nvPr>
            <p:ph idx="1"/>
          </p:nvPr>
        </p:nvSpPr>
        <p:spPr/>
        <p:txBody>
          <a:bodyPr/>
          <a:lstStyle/>
          <a:p>
            <a:pPr marL="0" indent="0">
              <a:buNone/>
            </a:pPr>
            <a:r>
              <a:rPr lang="en-GB" dirty="0"/>
              <a:t>“When I am told a generality I make some examples;</a:t>
            </a:r>
          </a:p>
          <a:p>
            <a:pPr marL="0" indent="0">
              <a:buNone/>
            </a:pPr>
            <a:r>
              <a:rPr lang="en-GB" dirty="0"/>
              <a:t>when I am shown an example I construct a generality”</a:t>
            </a:r>
          </a:p>
        </p:txBody>
      </p:sp>
    </p:spTree>
    <p:extLst>
      <p:ext uri="{BB962C8B-B14F-4D97-AF65-F5344CB8AC3E}">
        <p14:creationId xmlns:p14="http://schemas.microsoft.com/office/powerpoint/2010/main" val="1073942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1837-E583-EE00-2CC4-06013EF6A98B}"/>
              </a:ext>
            </a:extLst>
          </p:cNvPr>
          <p:cNvSpPr>
            <a:spLocks noGrp="1"/>
          </p:cNvSpPr>
          <p:nvPr>
            <p:ph type="title"/>
          </p:nvPr>
        </p:nvSpPr>
        <p:spPr/>
        <p:txBody>
          <a:bodyPr/>
          <a:lstStyle/>
          <a:p>
            <a:r>
              <a:rPr lang="en-GB" dirty="0"/>
              <a:t>Examples for, of or in</a:t>
            </a:r>
          </a:p>
        </p:txBody>
      </p:sp>
      <p:sp>
        <p:nvSpPr>
          <p:cNvPr id="3" name="Content Placeholder 2">
            <a:extLst>
              <a:ext uri="{FF2B5EF4-FFF2-40B4-BE49-F238E27FC236}">
                <a16:creationId xmlns:a16="http://schemas.microsoft.com/office/drawing/2014/main" id="{48974624-4D2C-47B8-22BF-E17C2A706A70}"/>
              </a:ext>
            </a:extLst>
          </p:cNvPr>
          <p:cNvSpPr>
            <a:spLocks noGrp="1"/>
          </p:cNvSpPr>
          <p:nvPr>
            <p:ph sz="half" idx="1"/>
          </p:nvPr>
        </p:nvSpPr>
        <p:spPr/>
        <p:txBody>
          <a:bodyPr>
            <a:normAutofit/>
          </a:bodyPr>
          <a:lstStyle/>
          <a:p>
            <a:pPr marL="0" indent="0">
              <a:buNone/>
            </a:pPr>
            <a:r>
              <a:rPr lang="en-CA" sz="2800" dirty="0">
                <a:effectLst/>
                <a:latin typeface="Times New Roman" panose="02020603050405020304" pitchFamily="18" charset="0"/>
                <a:ea typeface="Times New Roman" panose="02020603050405020304" pitchFamily="18" charset="0"/>
              </a:rPr>
              <a:t>elements of objects</a:t>
            </a:r>
          </a:p>
          <a:p>
            <a:pPr marL="0" indent="0">
              <a:buNone/>
            </a:pPr>
            <a:r>
              <a:rPr lang="en-CA" sz="2800" dirty="0">
                <a:effectLst/>
                <a:latin typeface="Times New Roman" panose="02020603050405020304" pitchFamily="18" charset="0"/>
                <a:ea typeface="Times New Roman" panose="02020603050405020304" pitchFamily="18" charset="0"/>
              </a:rPr>
              <a:t>classes of objects</a:t>
            </a:r>
          </a:p>
          <a:p>
            <a:pPr marL="0" indent="0">
              <a:buNone/>
            </a:pPr>
            <a:r>
              <a:rPr lang="en-CA" dirty="0">
                <a:latin typeface="Times New Roman" panose="02020603050405020304" pitchFamily="18" charset="0"/>
                <a:ea typeface="Times New Roman" panose="02020603050405020304" pitchFamily="18" charset="0"/>
              </a:rPr>
              <a:t>te</a:t>
            </a:r>
            <a:r>
              <a:rPr lang="en-CA" sz="2800" dirty="0">
                <a:effectLst/>
                <a:latin typeface="Times New Roman" panose="02020603050405020304" pitchFamily="18" charset="0"/>
                <a:ea typeface="Times New Roman" panose="02020603050405020304" pitchFamily="18" charset="0"/>
              </a:rPr>
              <a:t>chniques</a:t>
            </a:r>
          </a:p>
          <a:p>
            <a:pPr marL="0" indent="0">
              <a:buNone/>
            </a:pPr>
            <a:r>
              <a:rPr lang="en-CA" sz="2800" dirty="0">
                <a:effectLst/>
                <a:latin typeface="Times New Roman" panose="02020603050405020304" pitchFamily="18" charset="0"/>
                <a:ea typeface="Times New Roman" panose="02020603050405020304" pitchFamily="18" charset="0"/>
              </a:rPr>
              <a:t>physical objects</a:t>
            </a:r>
          </a:p>
          <a:p>
            <a:pPr marL="0" indent="0">
              <a:buNone/>
            </a:pPr>
            <a:r>
              <a:rPr lang="en-CA" sz="2800" dirty="0">
                <a:effectLst/>
                <a:latin typeface="Times New Roman" panose="02020603050405020304" pitchFamily="18" charset="0"/>
                <a:ea typeface="Times New Roman" panose="02020603050405020304" pitchFamily="18" charset="0"/>
              </a:rPr>
              <a:t>symbolic objects</a:t>
            </a:r>
          </a:p>
          <a:p>
            <a:pPr marL="0" indent="0">
              <a:buNone/>
            </a:pPr>
            <a:endParaRPr lang="en-GB" dirty="0"/>
          </a:p>
        </p:txBody>
      </p:sp>
      <p:sp>
        <p:nvSpPr>
          <p:cNvPr id="4" name="Content Placeholder 3">
            <a:extLst>
              <a:ext uri="{FF2B5EF4-FFF2-40B4-BE49-F238E27FC236}">
                <a16:creationId xmlns:a16="http://schemas.microsoft.com/office/drawing/2014/main" id="{19568EE6-12E8-FE64-A921-EB54E08B9839}"/>
              </a:ext>
            </a:extLst>
          </p:cNvPr>
          <p:cNvSpPr>
            <a:spLocks noGrp="1"/>
          </p:cNvSpPr>
          <p:nvPr>
            <p:ph sz="half" idx="2"/>
          </p:nvPr>
        </p:nvSpPr>
        <p:spPr/>
        <p:txBody>
          <a:bodyPr>
            <a:normAutofit/>
          </a:bodyPr>
          <a:lstStyle/>
          <a:p>
            <a:pPr marL="0" indent="0">
              <a:buNone/>
            </a:pPr>
            <a:r>
              <a:rPr lang="en-CA" dirty="0">
                <a:latin typeface="Times New Roman" panose="02020603050405020304" pitchFamily="18" charset="0"/>
                <a:ea typeface="Times New Roman" panose="02020603050405020304" pitchFamily="18" charset="0"/>
              </a:rPr>
              <a:t>q</a:t>
            </a:r>
            <a:r>
              <a:rPr lang="en-CA" sz="2800" dirty="0">
                <a:effectLst/>
                <a:latin typeface="Times New Roman" panose="02020603050405020304" pitchFamily="18" charset="0"/>
                <a:ea typeface="Times New Roman" panose="02020603050405020304" pitchFamily="18" charset="0"/>
              </a:rPr>
              <a:t>uestions</a:t>
            </a:r>
          </a:p>
          <a:p>
            <a:pPr marL="0" indent="0">
              <a:buNone/>
            </a:pPr>
            <a:r>
              <a:rPr lang="en-CA" dirty="0">
                <a:latin typeface="Times New Roman" panose="02020603050405020304" pitchFamily="18" charset="0"/>
                <a:ea typeface="Times New Roman" panose="02020603050405020304" pitchFamily="18" charset="0"/>
              </a:rPr>
              <a:t>c</a:t>
            </a:r>
            <a:r>
              <a:rPr lang="en-CA" sz="2800" dirty="0">
                <a:effectLst/>
                <a:latin typeface="Times New Roman" panose="02020603050405020304" pitchFamily="18" charset="0"/>
                <a:ea typeface="Times New Roman" panose="02020603050405020304" pitchFamily="18" charset="0"/>
              </a:rPr>
              <a:t>alculations</a:t>
            </a:r>
          </a:p>
          <a:p>
            <a:pPr marL="0" indent="0">
              <a:buNone/>
            </a:pPr>
            <a:r>
              <a:rPr lang="en-CA" dirty="0">
                <a:latin typeface="Times New Roman" panose="02020603050405020304" pitchFamily="18" charset="0"/>
                <a:ea typeface="Times New Roman" panose="02020603050405020304" pitchFamily="18" charset="0"/>
              </a:rPr>
              <a:t>re</a:t>
            </a:r>
            <a:r>
              <a:rPr lang="en-CA" sz="2800" dirty="0">
                <a:effectLst/>
                <a:latin typeface="Times New Roman" panose="02020603050405020304" pitchFamily="18" charset="0"/>
                <a:ea typeface="Times New Roman" panose="02020603050405020304" pitchFamily="18" charset="0"/>
              </a:rPr>
              <a:t>presentations</a:t>
            </a:r>
          </a:p>
          <a:p>
            <a:pPr marL="0" indent="0">
              <a:buNone/>
            </a:pPr>
            <a:r>
              <a:rPr lang="en-CA" dirty="0">
                <a:latin typeface="Times New Roman" panose="02020603050405020304" pitchFamily="18" charset="0"/>
                <a:ea typeface="Times New Roman" panose="02020603050405020304" pitchFamily="18" charset="0"/>
              </a:rPr>
              <a:t>p</a:t>
            </a:r>
            <a:r>
              <a:rPr lang="en-CA" sz="2800" dirty="0">
                <a:effectLst/>
                <a:latin typeface="Times New Roman" panose="02020603050405020304" pitchFamily="18" charset="0"/>
                <a:ea typeface="Times New Roman" panose="02020603050405020304" pitchFamily="18" charset="0"/>
              </a:rPr>
              <a:t>roperties</a:t>
            </a:r>
          </a:p>
          <a:p>
            <a:pPr marL="0" indent="0">
              <a:buNone/>
            </a:pPr>
            <a:r>
              <a:rPr lang="en-CA" dirty="0">
                <a:latin typeface="Times New Roman" panose="02020603050405020304" pitchFamily="18" charset="0"/>
              </a:rPr>
              <a:t>manifestations</a:t>
            </a:r>
            <a:endParaRPr lang="en-GB" dirty="0"/>
          </a:p>
          <a:p>
            <a:pPr marL="0" indent="0">
              <a:buNone/>
            </a:pPr>
            <a:endParaRPr lang="en-GB" dirty="0"/>
          </a:p>
        </p:txBody>
      </p:sp>
    </p:spTree>
    <p:extLst>
      <p:ext uri="{BB962C8B-B14F-4D97-AF65-F5344CB8AC3E}">
        <p14:creationId xmlns:p14="http://schemas.microsoft.com/office/powerpoint/2010/main" val="2176894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1F0F9-D590-22DC-7826-32838B1DEF6C}"/>
              </a:ext>
            </a:extLst>
          </p:cNvPr>
          <p:cNvSpPr>
            <a:spLocks noGrp="1"/>
          </p:cNvSpPr>
          <p:nvPr>
            <p:ph type="title"/>
          </p:nvPr>
        </p:nvSpPr>
        <p:spPr/>
        <p:txBody>
          <a:bodyPr/>
          <a:lstStyle/>
          <a:p>
            <a:r>
              <a:rPr lang="en-GB" dirty="0"/>
              <a:t>The power of a word</a:t>
            </a:r>
          </a:p>
        </p:txBody>
      </p:sp>
      <p:sp>
        <p:nvSpPr>
          <p:cNvPr id="3" name="Content Placeholder 2">
            <a:extLst>
              <a:ext uri="{FF2B5EF4-FFF2-40B4-BE49-F238E27FC236}">
                <a16:creationId xmlns:a16="http://schemas.microsoft.com/office/drawing/2014/main" id="{B09DD919-9F4C-BFED-E66D-8A29C257D940}"/>
              </a:ext>
            </a:extLst>
          </p:cNvPr>
          <p:cNvSpPr>
            <a:spLocks noGrp="1"/>
          </p:cNvSpPr>
          <p:nvPr>
            <p:ph idx="1"/>
          </p:nvPr>
        </p:nvSpPr>
        <p:spPr/>
        <p:txBody>
          <a:bodyPr>
            <a:normAutofit/>
          </a:bodyPr>
          <a:lstStyle/>
          <a:p>
            <a:pPr marL="0" indent="0">
              <a:spcBef>
                <a:spcPts val="600"/>
              </a:spcBef>
              <a:buNone/>
            </a:pPr>
            <a:r>
              <a:rPr lang="en-GB" dirty="0">
                <a:latin typeface="Times New Roman" panose="02020603050405020304" pitchFamily="18" charset="0"/>
                <a:ea typeface="Times New Roman" panose="02020603050405020304" pitchFamily="18" charset="0"/>
              </a:rPr>
              <a:t>‘Va</a:t>
            </a:r>
            <a:r>
              <a:rPr lang="en-GB" sz="2800" dirty="0">
                <a:effectLst/>
                <a:latin typeface="Times New Roman" panose="02020603050405020304" pitchFamily="18" charset="0"/>
                <a:ea typeface="Times New Roman" panose="02020603050405020304" pitchFamily="18" charset="0"/>
              </a:rPr>
              <a:t>riation’ and ‘examples’ </a:t>
            </a:r>
          </a:p>
          <a:p>
            <a:pPr marL="0" indent="0">
              <a:spcBef>
                <a:spcPts val="600"/>
              </a:spcBef>
              <a:buNone/>
            </a:pPr>
            <a:endParaRPr lang="en-GB" dirty="0">
              <a:latin typeface="Times New Roman" panose="02020603050405020304" pitchFamily="18" charset="0"/>
              <a:ea typeface="Times New Roman" panose="02020603050405020304" pitchFamily="18" charset="0"/>
            </a:endParaRPr>
          </a:p>
          <a:p>
            <a:pPr marL="0" indent="0">
              <a:spcBef>
                <a:spcPts val="600"/>
              </a:spcBef>
              <a:buNone/>
            </a:pPr>
            <a:r>
              <a:rPr lang="en-GB" dirty="0">
                <a:latin typeface="Times New Roman" panose="02020603050405020304" pitchFamily="18" charset="0"/>
                <a:ea typeface="Times New Roman" panose="02020603050405020304" pitchFamily="18" charset="0"/>
              </a:rPr>
              <a:t>T</a:t>
            </a:r>
            <a:r>
              <a:rPr lang="en-GB" dirty="0">
                <a:effectLst/>
                <a:latin typeface="Times New Roman" panose="02020603050405020304" pitchFamily="18" charset="0"/>
                <a:ea typeface="Times New Roman" panose="02020603050405020304" pitchFamily="18" charset="0"/>
              </a:rPr>
              <a:t>ools to </a:t>
            </a:r>
            <a:r>
              <a:rPr lang="en-GB" dirty="0">
                <a:latin typeface="Times New Roman" panose="02020603050405020304" pitchFamily="18" charset="0"/>
                <a:ea typeface="Times New Roman" panose="02020603050405020304" pitchFamily="18" charset="0"/>
              </a:rPr>
              <a:t>make </a:t>
            </a:r>
            <a:r>
              <a:rPr lang="en-GB" dirty="0">
                <a:effectLst/>
                <a:latin typeface="Times New Roman" panose="02020603050405020304" pitchFamily="18" charset="0"/>
                <a:ea typeface="Times New Roman" panose="02020603050405020304" pitchFamily="18" charset="0"/>
              </a:rPr>
              <a:t>sense </a:t>
            </a:r>
            <a:r>
              <a:rPr lang="en-GB" dirty="0">
                <a:latin typeface="Times New Roman" panose="02020603050405020304" pitchFamily="18" charset="0"/>
                <a:ea typeface="Times New Roman" panose="02020603050405020304" pitchFamily="18" charset="0"/>
              </a:rPr>
              <a:t>of</a:t>
            </a:r>
            <a:r>
              <a:rPr lang="en-GB" dirty="0">
                <a:effectLst/>
                <a:latin typeface="Times New Roman" panose="02020603050405020304" pitchFamily="18" charset="0"/>
                <a:ea typeface="Times New Roman" panose="02020603050405020304" pitchFamily="18" charset="0"/>
              </a:rPr>
              <a:t> mathematical understanding</a:t>
            </a:r>
          </a:p>
          <a:p>
            <a:pPr lvl="1">
              <a:spcBef>
                <a:spcPts val="600"/>
              </a:spcBef>
            </a:pPr>
            <a:r>
              <a:rPr lang="en-GB" dirty="0">
                <a:effectLst/>
                <a:latin typeface="Times New Roman" panose="02020603050405020304" pitchFamily="18" charset="0"/>
                <a:ea typeface="Times New Roman" panose="02020603050405020304" pitchFamily="18" charset="0"/>
              </a:rPr>
              <a:t>naming what they do anyway</a:t>
            </a:r>
          </a:p>
          <a:p>
            <a:pPr lvl="1">
              <a:spcBef>
                <a:spcPts val="600"/>
              </a:spcBef>
            </a:pPr>
            <a:r>
              <a:rPr lang="en-GB" dirty="0">
                <a:effectLst/>
                <a:latin typeface="Times New Roman" panose="02020603050405020304" pitchFamily="18" charset="0"/>
                <a:ea typeface="Times New Roman" panose="02020603050405020304" pitchFamily="18" charset="0"/>
              </a:rPr>
              <a:t>a vocabulary for designing tasks </a:t>
            </a:r>
          </a:p>
          <a:p>
            <a:pPr lvl="1">
              <a:spcBef>
                <a:spcPts val="600"/>
              </a:spcBef>
            </a:pPr>
            <a:r>
              <a:rPr lang="en-GB" dirty="0">
                <a:latin typeface="Times New Roman" panose="02020603050405020304" pitchFamily="18" charset="0"/>
                <a:ea typeface="Times New Roman" panose="02020603050405020304" pitchFamily="18" charset="0"/>
              </a:rPr>
              <a:t>a tool for exploring or expressing the scope of learners’ knowledge</a:t>
            </a:r>
            <a:endParaRPr lang="en-GB" dirty="0"/>
          </a:p>
        </p:txBody>
      </p:sp>
    </p:spTree>
    <p:extLst>
      <p:ext uri="{BB962C8B-B14F-4D97-AF65-F5344CB8AC3E}">
        <p14:creationId xmlns:p14="http://schemas.microsoft.com/office/powerpoint/2010/main" val="1935878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44336-6624-6431-281A-C9D1B82D11F5}"/>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9D14A43F-9189-FC70-6143-9A5805F9AB5C}"/>
              </a:ext>
            </a:extLst>
          </p:cNvPr>
          <p:cNvSpPr>
            <a:spLocks noGrp="1"/>
          </p:cNvSpPr>
          <p:nvPr>
            <p:ph idx="1"/>
          </p:nvPr>
        </p:nvSpPr>
        <p:spPr/>
        <p:txBody>
          <a:bodyPr/>
          <a:lstStyle/>
          <a:p>
            <a:pPr marL="342900" lvl="0" indent="-342900">
              <a:spcBef>
                <a:spcPts val="600"/>
              </a:spcBef>
              <a:buFont typeface="Symbol" panose="05050102010706020507" pitchFamily="18" charset="2"/>
              <a:buChar char=""/>
            </a:pPr>
            <a:r>
              <a:rPr lang="en-GB" sz="2800" dirty="0">
                <a:effectLst/>
                <a:latin typeface="Times New Roman" panose="02020603050405020304" pitchFamily="18" charset="0"/>
                <a:ea typeface="Times New Roman" panose="02020603050405020304" pitchFamily="18" charset="0"/>
              </a:rPr>
              <a:t>Arthur said:  I see functions as input-output machines, which receive some input and give an appropriate output.</a:t>
            </a:r>
          </a:p>
          <a:p>
            <a:pPr marL="342900" lvl="0" indent="-342900">
              <a:spcBef>
                <a:spcPts val="600"/>
              </a:spcBef>
              <a:buFont typeface="Symbol" panose="05050102010706020507" pitchFamily="18" charset="2"/>
              <a:buChar char=""/>
            </a:pPr>
            <a:r>
              <a:rPr lang="en-GB" sz="2800" dirty="0">
                <a:effectLst/>
                <a:latin typeface="Times New Roman" panose="02020603050405020304" pitchFamily="18" charset="0"/>
                <a:ea typeface="Times New Roman" panose="02020603050405020304" pitchFamily="18" charset="0"/>
              </a:rPr>
              <a:t>Ruth said:  I see function as a mapping of each element of one set to exactly one element of a second set.</a:t>
            </a:r>
          </a:p>
          <a:p>
            <a:pPr marL="342900" lvl="0" indent="-342900">
              <a:spcBef>
                <a:spcPts val="600"/>
              </a:spcBef>
              <a:buFont typeface="Symbol" panose="05050102010706020507" pitchFamily="18" charset="2"/>
              <a:buChar char=""/>
            </a:pPr>
            <a:r>
              <a:rPr lang="en-GB" sz="2800" dirty="0">
                <a:effectLst/>
                <a:latin typeface="Times New Roman" panose="02020603050405020304" pitchFamily="18" charset="0"/>
                <a:ea typeface="Times New Roman" panose="02020603050405020304" pitchFamily="18" charset="0"/>
              </a:rPr>
              <a:t>Ian said: Functions for me represent relations between variables.</a:t>
            </a:r>
          </a:p>
          <a:p>
            <a:pPr marL="342900" lvl="0" indent="-342900">
              <a:spcBef>
                <a:spcPts val="600"/>
              </a:spcBef>
              <a:buFont typeface="Symbol" panose="05050102010706020507" pitchFamily="18" charset="2"/>
              <a:buChar char=""/>
            </a:pPr>
            <a:r>
              <a:rPr lang="en-GB" sz="2800" dirty="0">
                <a:effectLst/>
                <a:latin typeface="Times New Roman" panose="02020603050405020304" pitchFamily="18" charset="0"/>
                <a:ea typeface="Times New Roman" panose="02020603050405020304" pitchFamily="18" charset="0"/>
              </a:rPr>
              <a:t>Naomi said: A function shows how one variable changes in relation to another variable.</a:t>
            </a:r>
          </a:p>
          <a:p>
            <a:pPr marL="342900" lvl="0" indent="-342900">
              <a:spcBef>
                <a:spcPts val="600"/>
              </a:spcBef>
              <a:spcAft>
                <a:spcPts val="1200"/>
              </a:spcAft>
              <a:buFont typeface="Symbol" panose="05050102010706020507" pitchFamily="18" charset="2"/>
              <a:buChar char=""/>
            </a:pPr>
            <a:r>
              <a:rPr lang="en-GB" sz="2800" dirty="0">
                <a:effectLst/>
                <a:latin typeface="Times New Roman" panose="02020603050405020304" pitchFamily="18" charset="0"/>
                <a:ea typeface="Times New Roman" panose="02020603050405020304" pitchFamily="18" charset="0"/>
              </a:rPr>
              <a:t>Liz said: I see functions as expressions to calculate </a:t>
            </a:r>
            <a:r>
              <a:rPr lang="en-GB" sz="2800" i="1" dirty="0">
                <a:effectLst/>
                <a:latin typeface="Times New Roman" panose="02020603050405020304" pitchFamily="18" charset="0"/>
                <a:ea typeface="Times New Roman" panose="02020603050405020304" pitchFamily="18" charset="0"/>
              </a:rPr>
              <a:t>y</a:t>
            </a:r>
            <a:r>
              <a:rPr lang="en-GB" sz="2800" dirty="0">
                <a:effectLst/>
                <a:latin typeface="Times New Roman" panose="02020603050405020304" pitchFamily="18" charset="0"/>
                <a:ea typeface="Times New Roman" panose="02020603050405020304" pitchFamily="18" charset="0"/>
              </a:rPr>
              <a:t>-values from given </a:t>
            </a:r>
            <a:r>
              <a:rPr lang="en-GB" sz="2800" i="1" dirty="0">
                <a:effectLst/>
                <a:latin typeface="Times New Roman" panose="02020603050405020304" pitchFamily="18" charset="0"/>
                <a:ea typeface="Times New Roman" panose="02020603050405020304" pitchFamily="18" charset="0"/>
              </a:rPr>
              <a:t>x</a:t>
            </a:r>
            <a:r>
              <a:rPr lang="en-GB" sz="2800" dirty="0">
                <a:effectLst/>
                <a:latin typeface="Times New Roman" panose="02020603050405020304" pitchFamily="18" charset="0"/>
                <a:ea typeface="Times New Roman" panose="02020603050405020304" pitchFamily="18" charset="0"/>
              </a:rPr>
              <a:t>-values. </a:t>
            </a:r>
          </a:p>
          <a:p>
            <a:endParaRPr lang="en-GB" dirty="0"/>
          </a:p>
        </p:txBody>
      </p:sp>
    </p:spTree>
    <p:extLst>
      <p:ext uri="{BB962C8B-B14F-4D97-AF65-F5344CB8AC3E}">
        <p14:creationId xmlns:p14="http://schemas.microsoft.com/office/powerpoint/2010/main" val="658739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52B7F-B161-69C3-0B7D-957A62FB983F}"/>
              </a:ext>
            </a:extLst>
          </p:cNvPr>
          <p:cNvSpPr>
            <a:spLocks noGrp="1"/>
          </p:cNvSpPr>
          <p:nvPr>
            <p:ph type="title"/>
          </p:nvPr>
        </p:nvSpPr>
        <p:spPr>
          <a:xfrm>
            <a:off x="838200" y="-283710"/>
            <a:ext cx="10515600" cy="1325563"/>
          </a:xfrm>
        </p:spPr>
        <p:txBody>
          <a:bodyPr>
            <a:normAutofit/>
          </a:bodyPr>
          <a:lstStyle/>
          <a:p>
            <a:r>
              <a:rPr lang="en-GB" sz="1800" b="1" dirty="0"/>
              <a:t>References</a:t>
            </a:r>
          </a:p>
        </p:txBody>
      </p:sp>
      <p:sp>
        <p:nvSpPr>
          <p:cNvPr id="3" name="Content Placeholder 2">
            <a:extLst>
              <a:ext uri="{FF2B5EF4-FFF2-40B4-BE49-F238E27FC236}">
                <a16:creationId xmlns:a16="http://schemas.microsoft.com/office/drawing/2014/main" id="{2FCDB325-4BE3-7069-2564-526D2499B0AC}"/>
              </a:ext>
            </a:extLst>
          </p:cNvPr>
          <p:cNvSpPr>
            <a:spLocks noGrp="1"/>
          </p:cNvSpPr>
          <p:nvPr>
            <p:ph idx="1"/>
          </p:nvPr>
        </p:nvSpPr>
        <p:spPr>
          <a:xfrm>
            <a:off x="698500" y="497340"/>
            <a:ext cx="10515600" cy="6233659"/>
          </a:xfrm>
        </p:spPr>
        <p:txBody>
          <a:bodyPr>
            <a:normAutofit fontScale="32500" lnSpcReduction="20000"/>
          </a:bodyPr>
          <a:lstStyle/>
          <a:p>
            <a:pPr marL="0" indent="0">
              <a:buNone/>
            </a:pPr>
            <a:endParaRPr lang="en-US" sz="3200" dirty="0">
              <a:solidFill>
                <a:srgbClr val="222222"/>
              </a:solidFill>
              <a:latin typeface="Arial" panose="020B0604020202020204" pitchFamily="34" charset="0"/>
            </a:endParaRPr>
          </a:p>
          <a:p>
            <a:pPr marL="0" indent="0">
              <a:lnSpc>
                <a:spcPct val="120000"/>
              </a:lnSpc>
              <a:spcBef>
                <a:spcPts val="0"/>
              </a:spcBef>
              <a:buNone/>
            </a:pPr>
            <a:r>
              <a:rPr lang="en-US" sz="5500" b="0" i="0" dirty="0">
                <a:solidFill>
                  <a:srgbClr val="222222"/>
                </a:solidFill>
                <a:effectLst/>
              </a:rPr>
              <a:t>Ayalon, M., Watson, A., &amp; </a:t>
            </a:r>
            <a:r>
              <a:rPr lang="en-US" sz="5500" b="0" i="0" dirty="0" err="1">
                <a:solidFill>
                  <a:srgbClr val="222222"/>
                </a:solidFill>
                <a:effectLst/>
              </a:rPr>
              <a:t>Lerman</a:t>
            </a:r>
            <a:r>
              <a:rPr lang="en-US" sz="5500" b="0" i="0" dirty="0">
                <a:solidFill>
                  <a:srgbClr val="222222"/>
                </a:solidFill>
                <a:effectLst/>
              </a:rPr>
              <a:t>, S. (2017). Students’ </a:t>
            </a:r>
            <a:r>
              <a:rPr lang="en-US" sz="5500" b="0" i="0" dirty="0" err="1">
                <a:solidFill>
                  <a:srgbClr val="222222"/>
                </a:solidFill>
                <a:effectLst/>
              </a:rPr>
              <a:t>conceptualisations</a:t>
            </a:r>
            <a:r>
              <a:rPr lang="en-US" sz="5500" b="0" i="0" dirty="0">
                <a:solidFill>
                  <a:srgbClr val="222222"/>
                </a:solidFill>
                <a:effectLst/>
              </a:rPr>
              <a:t> of function revealed through definitions and examples. </a:t>
            </a:r>
            <a:r>
              <a:rPr lang="en-US" sz="5500" b="0" i="1" dirty="0">
                <a:solidFill>
                  <a:srgbClr val="222222"/>
                </a:solidFill>
                <a:effectLst/>
              </a:rPr>
              <a:t>Research in Mathematics Education</a:t>
            </a:r>
            <a:r>
              <a:rPr lang="en-US" sz="5500" b="0" i="0" dirty="0">
                <a:solidFill>
                  <a:srgbClr val="222222"/>
                </a:solidFill>
                <a:effectLst/>
              </a:rPr>
              <a:t>, </a:t>
            </a:r>
            <a:r>
              <a:rPr lang="en-US" sz="5500" b="0" i="1" dirty="0">
                <a:solidFill>
                  <a:srgbClr val="222222"/>
                </a:solidFill>
                <a:effectLst/>
              </a:rPr>
              <a:t>19</a:t>
            </a:r>
            <a:r>
              <a:rPr lang="en-US" sz="5500" b="0" i="0" dirty="0">
                <a:solidFill>
                  <a:srgbClr val="222222"/>
                </a:solidFill>
                <a:effectLst/>
              </a:rPr>
              <a:t>(1), 1-19.</a:t>
            </a:r>
          </a:p>
          <a:p>
            <a:pPr marL="0" indent="0">
              <a:lnSpc>
                <a:spcPct val="120000"/>
              </a:lnSpc>
              <a:spcBef>
                <a:spcPts val="0"/>
              </a:spcBef>
              <a:buNone/>
            </a:pPr>
            <a:r>
              <a:rPr lang="en-US" sz="5500" b="0" i="0" dirty="0" err="1">
                <a:solidFill>
                  <a:srgbClr val="222222"/>
                </a:solidFill>
                <a:effectLst/>
              </a:rPr>
              <a:t>Cuoco</a:t>
            </a:r>
            <a:r>
              <a:rPr lang="en-US" sz="5500" b="0" i="0" dirty="0">
                <a:solidFill>
                  <a:srgbClr val="222222"/>
                </a:solidFill>
                <a:effectLst/>
              </a:rPr>
              <a:t>, A., Goldenberg, E. P., &amp; Mark, J. (1996). Habits of mind: An organizing principle for mathematics curricula. </a:t>
            </a:r>
            <a:r>
              <a:rPr lang="en-US" sz="5500" b="0" i="1" dirty="0">
                <a:solidFill>
                  <a:srgbClr val="222222"/>
                </a:solidFill>
                <a:effectLst/>
              </a:rPr>
              <a:t>The Journal of Mathematical Behavior</a:t>
            </a:r>
            <a:r>
              <a:rPr lang="en-US" sz="5500" b="0" i="0" dirty="0">
                <a:solidFill>
                  <a:srgbClr val="222222"/>
                </a:solidFill>
                <a:effectLst/>
              </a:rPr>
              <a:t>, </a:t>
            </a:r>
            <a:r>
              <a:rPr lang="en-US" sz="5500" b="0" i="1" dirty="0">
                <a:solidFill>
                  <a:srgbClr val="222222"/>
                </a:solidFill>
                <a:effectLst/>
              </a:rPr>
              <a:t>15</a:t>
            </a:r>
            <a:r>
              <a:rPr lang="en-US" sz="5500" b="0" i="0" dirty="0">
                <a:solidFill>
                  <a:srgbClr val="222222"/>
                </a:solidFill>
                <a:effectLst/>
              </a:rPr>
              <a:t>(4), 375-402.</a:t>
            </a:r>
          </a:p>
          <a:p>
            <a:pPr marL="0" indent="0">
              <a:lnSpc>
                <a:spcPct val="120000"/>
              </a:lnSpc>
              <a:spcBef>
                <a:spcPts val="0"/>
              </a:spcBef>
              <a:buNone/>
            </a:pPr>
            <a:r>
              <a:rPr lang="en-US" sz="5500" b="0" i="0" dirty="0" err="1">
                <a:solidFill>
                  <a:srgbClr val="222222"/>
                </a:solidFill>
                <a:effectLst/>
              </a:rPr>
              <a:t>Dyrszlag</a:t>
            </a:r>
            <a:r>
              <a:rPr lang="en-US" sz="5500" b="0" i="0" dirty="0">
                <a:solidFill>
                  <a:srgbClr val="222222"/>
                </a:solidFill>
                <a:effectLst/>
              </a:rPr>
              <a:t>, Z. (1984) </a:t>
            </a:r>
            <a:r>
              <a:rPr lang="pl-PL" sz="5500" b="0" i="0" dirty="0">
                <a:solidFill>
                  <a:srgbClr val="222222"/>
                </a:solidFill>
                <a:effectLst/>
              </a:rPr>
              <a:t>Sposoby Kontroli rozumienia pojec matematycznych. </a:t>
            </a:r>
            <a:r>
              <a:rPr lang="pl-PL" sz="5500" b="0" dirty="0">
                <a:solidFill>
                  <a:srgbClr val="222222"/>
                </a:solidFill>
                <a:effectLst/>
              </a:rPr>
              <a:t>Oswiata i Wychowanie, </a:t>
            </a:r>
            <a:r>
              <a:rPr lang="pl-PL" sz="5500" b="0" i="1" dirty="0">
                <a:solidFill>
                  <a:srgbClr val="222222"/>
                </a:solidFill>
                <a:effectLst/>
              </a:rPr>
              <a:t>9</a:t>
            </a:r>
            <a:r>
              <a:rPr lang="pl-PL" sz="5500" b="0" i="0" dirty="0">
                <a:solidFill>
                  <a:srgbClr val="222222"/>
                </a:solidFill>
                <a:effectLst/>
              </a:rPr>
              <a:t>(B)</a:t>
            </a:r>
            <a:endParaRPr lang="en-US" sz="5500" b="0" i="0" dirty="0">
              <a:solidFill>
                <a:srgbClr val="222222"/>
              </a:solidFill>
              <a:effectLst/>
            </a:endParaRPr>
          </a:p>
          <a:p>
            <a:pPr marL="0" indent="0" eaLnBrk="0" fontAlgn="base" hangingPunct="0">
              <a:lnSpc>
                <a:spcPct val="120000"/>
              </a:lnSpc>
              <a:spcBef>
                <a:spcPts val="0"/>
              </a:spcBef>
              <a:buNone/>
            </a:pPr>
            <a:r>
              <a:rPr lang="en-US" altLang="en-US" sz="5500" dirty="0">
                <a:ea typeface="Times New Roman" panose="02020603050405020304" pitchFamily="18" charset="0"/>
                <a:cs typeface="Arial" panose="020B0604020202020204" pitchFamily="34" charset="0"/>
              </a:rPr>
              <a:t>Krause, E. (1986). </a:t>
            </a:r>
            <a:r>
              <a:rPr lang="en-US" altLang="en-US" sz="5500" i="1" dirty="0">
                <a:ea typeface="Times New Roman" panose="02020603050405020304" pitchFamily="18" charset="0"/>
                <a:cs typeface="Arial" panose="020B0604020202020204" pitchFamily="34" charset="0"/>
              </a:rPr>
              <a:t>Taxicab geometry: An adventure in </a:t>
            </a:r>
            <a:r>
              <a:rPr lang="en-US" altLang="en-US" sz="5500" i="1" dirty="0" err="1">
                <a:ea typeface="Times New Roman" panose="02020603050405020304" pitchFamily="18" charset="0"/>
                <a:cs typeface="Arial" panose="020B0604020202020204" pitchFamily="34" charset="0"/>
              </a:rPr>
              <a:t>non-euclidean</a:t>
            </a:r>
            <a:r>
              <a:rPr lang="en-US" altLang="en-US" sz="5500" i="1" dirty="0">
                <a:ea typeface="Times New Roman" panose="02020603050405020304" pitchFamily="18" charset="0"/>
                <a:cs typeface="Arial" panose="020B0604020202020204" pitchFamily="34" charset="0"/>
              </a:rPr>
              <a:t> geometry</a:t>
            </a:r>
            <a:r>
              <a:rPr lang="en-US" altLang="en-US" sz="5500" dirty="0">
                <a:ea typeface="Times New Roman" panose="02020603050405020304" pitchFamily="18" charset="0"/>
                <a:cs typeface="Arial" panose="020B0604020202020204" pitchFamily="34" charset="0"/>
              </a:rPr>
              <a:t> (reprinted from 1975). NY: Dover</a:t>
            </a:r>
          </a:p>
          <a:p>
            <a:pPr marL="0" indent="0" eaLnBrk="0" fontAlgn="base" hangingPunct="0">
              <a:lnSpc>
                <a:spcPct val="120000"/>
              </a:lnSpc>
              <a:spcBef>
                <a:spcPts val="0"/>
              </a:spcBef>
              <a:buNone/>
            </a:pPr>
            <a:r>
              <a:rPr lang="en-US" sz="5500" b="0" i="0" dirty="0" err="1">
                <a:solidFill>
                  <a:srgbClr val="222222"/>
                </a:solidFill>
                <a:effectLst/>
              </a:rPr>
              <a:t>Lipka</a:t>
            </a:r>
            <a:r>
              <a:rPr lang="en-US" sz="5500" b="0" i="0" dirty="0">
                <a:solidFill>
                  <a:srgbClr val="222222"/>
                </a:solidFill>
                <a:effectLst/>
              </a:rPr>
              <a:t>, J. (1994). Culturally negotiated schooling: Toward a </a:t>
            </a:r>
            <a:r>
              <a:rPr lang="en-US" sz="5500" b="0" i="0" dirty="0" err="1">
                <a:solidFill>
                  <a:srgbClr val="222222"/>
                </a:solidFill>
                <a:effectLst/>
              </a:rPr>
              <a:t>Yup'ik</a:t>
            </a:r>
            <a:r>
              <a:rPr lang="en-US" sz="5500" b="0" i="0" dirty="0">
                <a:solidFill>
                  <a:srgbClr val="222222"/>
                </a:solidFill>
                <a:effectLst/>
              </a:rPr>
              <a:t> mathematics. </a:t>
            </a:r>
            <a:r>
              <a:rPr lang="en-US" sz="5500" b="0" i="1" dirty="0">
                <a:solidFill>
                  <a:srgbClr val="222222"/>
                </a:solidFill>
                <a:effectLst/>
              </a:rPr>
              <a:t>Journal of American Indian Education</a:t>
            </a:r>
            <a:r>
              <a:rPr lang="en-US" sz="5500" b="0" i="0" dirty="0">
                <a:solidFill>
                  <a:srgbClr val="222222"/>
                </a:solidFill>
                <a:effectLst/>
              </a:rPr>
              <a:t>, 14-30.</a:t>
            </a:r>
            <a:endParaRPr lang="en-US" altLang="en-US" sz="5500" dirty="0">
              <a:ea typeface="Times New Roman" panose="02020603050405020304" pitchFamily="18" charset="0"/>
              <a:cs typeface="Arial" panose="020B0604020202020204" pitchFamily="34" charset="0"/>
            </a:endParaRPr>
          </a:p>
          <a:p>
            <a:pPr marL="0" indent="0" eaLnBrk="0" fontAlgn="base" hangingPunct="0">
              <a:lnSpc>
                <a:spcPct val="120000"/>
              </a:lnSpc>
              <a:spcBef>
                <a:spcPts val="0"/>
              </a:spcBef>
              <a:buNone/>
            </a:pPr>
            <a:r>
              <a:rPr lang="en-US" altLang="en-US" sz="5500" dirty="0">
                <a:ea typeface="Times New Roman" panose="02020603050405020304" pitchFamily="18" charset="0"/>
                <a:cs typeface="Arial" panose="020B0604020202020204" pitchFamily="34" charset="0"/>
              </a:rPr>
              <a:t>Liu, Y. (2004). </a:t>
            </a:r>
            <a:r>
              <a:rPr lang="en-US" altLang="en-US" sz="5500" i="1" dirty="0">
                <a:ea typeface="Times New Roman" panose="02020603050405020304" pitchFamily="18" charset="0"/>
                <a:cs typeface="Arial" panose="020B0604020202020204" pitchFamily="34" charset="0"/>
              </a:rPr>
              <a:t>The design of exercises in mathematics textbooks</a:t>
            </a:r>
            <a:r>
              <a:rPr lang="en-US" altLang="en-US" sz="5500" dirty="0">
                <a:ea typeface="Times New Roman" panose="02020603050405020304" pitchFamily="18" charset="0"/>
                <a:cs typeface="Arial" panose="020B0604020202020204" pitchFamily="34" charset="0"/>
              </a:rPr>
              <a:t>. Regular lecture at the 10</a:t>
            </a:r>
            <a:r>
              <a:rPr lang="en-US" altLang="en-US" sz="5500" baseline="30000" dirty="0">
                <a:ea typeface="Times New Roman" panose="02020603050405020304" pitchFamily="18" charset="0"/>
                <a:cs typeface="Arial" panose="020B0604020202020204" pitchFamily="34" charset="0"/>
              </a:rPr>
              <a:t>th</a:t>
            </a:r>
            <a:r>
              <a:rPr lang="en-US" altLang="en-US" sz="5500" dirty="0">
                <a:ea typeface="Times New Roman" panose="02020603050405020304" pitchFamily="18" charset="0"/>
                <a:cs typeface="Arial" panose="020B0604020202020204" pitchFamily="34" charset="0"/>
              </a:rPr>
              <a:t> International Congress of Mathematics Education, Copenhagen, July 2004</a:t>
            </a:r>
          </a:p>
          <a:p>
            <a:pPr marL="0" indent="0" eaLnBrk="0" fontAlgn="base" hangingPunct="0">
              <a:lnSpc>
                <a:spcPct val="120000"/>
              </a:lnSpc>
              <a:spcBef>
                <a:spcPts val="0"/>
              </a:spcBef>
              <a:buNone/>
            </a:pPr>
            <a:r>
              <a:rPr lang="en-GB" altLang="en-US" sz="5500" dirty="0" err="1">
                <a:cs typeface="Arial" panose="020B0604020202020204" pitchFamily="34" charset="0"/>
              </a:rPr>
              <a:t>Polya</a:t>
            </a:r>
            <a:r>
              <a:rPr lang="en-GB" altLang="en-US" sz="5500" dirty="0">
                <a:cs typeface="Arial" panose="020B0604020202020204" pitchFamily="34" charset="0"/>
              </a:rPr>
              <a:t>, G. </a:t>
            </a:r>
            <a:r>
              <a:rPr lang="en-GB" altLang="en-US" sz="5500" i="1" dirty="0">
                <a:cs typeface="Arial" panose="020B0604020202020204" pitchFamily="34" charset="0"/>
              </a:rPr>
              <a:t>How to Solve it.</a:t>
            </a:r>
          </a:p>
          <a:p>
            <a:pPr marL="0" marR="0" lvl="0" indent="0" algn="l" defTabSz="914400" rtl="0" eaLnBrk="0" fontAlgn="base" latinLnBrk="0" hangingPunct="0">
              <a:lnSpc>
                <a:spcPct val="120000"/>
              </a:lnSpc>
              <a:spcBef>
                <a:spcPts val="0"/>
              </a:spcBef>
              <a:buClrTx/>
              <a:buSzTx/>
              <a:buFontTx/>
              <a:buNone/>
              <a:tabLst/>
            </a:pPr>
            <a:r>
              <a:rPr kumimoji="0" lang="en-US" altLang="en-US" sz="55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Mason, J., with Burton, L., &amp; Stacey, K. (1982). </a:t>
            </a:r>
            <a:r>
              <a:rPr kumimoji="0" lang="en-US" altLang="en-US" sz="5500" b="0" i="1"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Thinking mathematically</a:t>
            </a:r>
            <a:r>
              <a:rPr kumimoji="0" lang="en-US" altLang="en-US" sz="55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London: Addison Wesley</a:t>
            </a:r>
          </a:p>
          <a:p>
            <a:pPr marL="0" lvl="0" indent="0" eaLnBrk="0" fontAlgn="base" hangingPunct="0">
              <a:lnSpc>
                <a:spcPct val="120000"/>
              </a:lnSpc>
              <a:spcBef>
                <a:spcPts val="0"/>
              </a:spcBef>
              <a:buNone/>
            </a:pPr>
            <a:r>
              <a:rPr lang="en-US" sz="5500" b="0" i="0" dirty="0" err="1">
                <a:effectLst/>
                <a:cs typeface="Arial" panose="020B0604020202020204" pitchFamily="34" charset="0"/>
              </a:rPr>
              <a:t>Marton</a:t>
            </a:r>
            <a:r>
              <a:rPr lang="en-US" sz="5500" b="0" i="0" dirty="0">
                <a:effectLst/>
                <a:cs typeface="Arial" panose="020B0604020202020204" pitchFamily="34" charset="0"/>
              </a:rPr>
              <a:t>, F.</a:t>
            </a:r>
            <a:r>
              <a:rPr lang="en-US" sz="5500" dirty="0">
                <a:cs typeface="Arial" panose="020B0604020202020204" pitchFamily="34" charset="0"/>
              </a:rPr>
              <a:t> &amp; </a:t>
            </a:r>
            <a:r>
              <a:rPr lang="en-US" sz="5500" b="0" i="0" dirty="0" err="1">
                <a:effectLst/>
                <a:cs typeface="Arial" panose="020B0604020202020204" pitchFamily="34" charset="0"/>
              </a:rPr>
              <a:t>Trigwell</a:t>
            </a:r>
            <a:r>
              <a:rPr lang="en-US" sz="5500" b="0" i="0" dirty="0">
                <a:effectLst/>
                <a:cs typeface="Arial" panose="020B0604020202020204" pitchFamily="34" charset="0"/>
              </a:rPr>
              <a:t>, K. (2000)</a:t>
            </a:r>
            <a:r>
              <a:rPr lang="en-US" sz="5500" dirty="0">
                <a:cs typeface="Arial" panose="020B0604020202020204" pitchFamily="34" charset="0"/>
              </a:rPr>
              <a:t> </a:t>
            </a:r>
            <a:r>
              <a:rPr lang="en-US" sz="5500" i="1" dirty="0" err="1">
                <a:cs typeface="Arial" panose="020B0604020202020204" pitchFamily="34" charset="0"/>
              </a:rPr>
              <a:t>Variatio</a:t>
            </a:r>
            <a:r>
              <a:rPr lang="en-US" sz="5500" i="1" dirty="0">
                <a:cs typeface="Arial" panose="020B0604020202020204" pitchFamily="34" charset="0"/>
              </a:rPr>
              <a:t> </a:t>
            </a:r>
            <a:r>
              <a:rPr lang="en-US" sz="5500" i="1" dirty="0" err="1">
                <a:cs typeface="Arial" panose="020B0604020202020204" pitchFamily="34" charset="0"/>
              </a:rPr>
              <a:t>est</a:t>
            </a:r>
            <a:r>
              <a:rPr lang="en-US" sz="5500" i="1" dirty="0">
                <a:cs typeface="Arial" panose="020B0604020202020204" pitchFamily="34" charset="0"/>
              </a:rPr>
              <a:t> mater </a:t>
            </a:r>
            <a:r>
              <a:rPr lang="en-US" sz="5500" i="1" dirty="0" err="1">
                <a:cs typeface="Arial" panose="020B0604020202020204" pitchFamily="34" charset="0"/>
              </a:rPr>
              <a:t>studiorum.</a:t>
            </a:r>
            <a:r>
              <a:rPr lang="en-US" sz="5500" b="0" dirty="0" err="1">
                <a:effectLst/>
                <a:cs typeface="Arial" panose="020B0604020202020204" pitchFamily="34" charset="0"/>
              </a:rPr>
              <a:t>Higher</a:t>
            </a:r>
            <a:r>
              <a:rPr lang="en-US" sz="5500" b="0" dirty="0">
                <a:effectLst/>
                <a:cs typeface="Arial" panose="020B0604020202020204" pitchFamily="34" charset="0"/>
              </a:rPr>
              <a:t> Education </a:t>
            </a:r>
            <a:r>
              <a:rPr lang="en-US" sz="5500" dirty="0">
                <a:cs typeface="Arial" panose="020B0604020202020204" pitchFamily="34" charset="0"/>
              </a:rPr>
              <a:t>R</a:t>
            </a:r>
            <a:r>
              <a:rPr lang="en-US" sz="5500" b="0" dirty="0">
                <a:effectLst/>
                <a:cs typeface="Arial" panose="020B0604020202020204" pitchFamily="34" charset="0"/>
              </a:rPr>
              <a:t>esearch &amp; Development </a:t>
            </a:r>
            <a:r>
              <a:rPr lang="en-US" sz="5500" b="0" i="0" dirty="0">
                <a:effectLst/>
                <a:cs typeface="Arial" panose="020B0604020202020204" pitchFamily="34" charset="0"/>
              </a:rPr>
              <a:t>19 (3), 381-395</a:t>
            </a:r>
          </a:p>
          <a:p>
            <a:pPr marL="0" indent="0" eaLnBrk="0" fontAlgn="base" hangingPunct="0">
              <a:lnSpc>
                <a:spcPct val="120000"/>
              </a:lnSpc>
              <a:spcBef>
                <a:spcPts val="0"/>
              </a:spcBef>
              <a:buNone/>
            </a:pPr>
            <a:r>
              <a:rPr lang="en-US" sz="5500" b="0" i="0" dirty="0" err="1">
                <a:solidFill>
                  <a:srgbClr val="222222"/>
                </a:solidFill>
                <a:effectLst/>
              </a:rPr>
              <a:t>Sierpinska</a:t>
            </a:r>
            <a:r>
              <a:rPr lang="en-US" sz="5500" b="0" i="0" dirty="0">
                <a:solidFill>
                  <a:srgbClr val="222222"/>
                </a:solidFill>
                <a:effectLst/>
              </a:rPr>
              <a:t> (1994) </a:t>
            </a:r>
            <a:r>
              <a:rPr lang="en-US" sz="5500" b="0" i="1" dirty="0">
                <a:solidFill>
                  <a:srgbClr val="222222"/>
                </a:solidFill>
                <a:effectLst/>
              </a:rPr>
              <a:t>Understanding in Mathematics. </a:t>
            </a:r>
            <a:r>
              <a:rPr lang="en-US" sz="5500" b="0" dirty="0">
                <a:solidFill>
                  <a:srgbClr val="222222"/>
                </a:solidFill>
                <a:effectLst/>
              </a:rPr>
              <a:t>London: Falmer.</a:t>
            </a:r>
            <a:endParaRPr kumimoji="0" lang="en-GB" altLang="en-US" sz="5500" b="0" i="0" u="none" strike="noStrike" cap="none" normalizeH="0" baseline="0" dirty="0">
              <a:ln>
                <a:noFill/>
              </a:ln>
              <a:effectLst/>
              <a:cs typeface="Arial" panose="020B0604020202020204" pitchFamily="34" charset="0"/>
            </a:endParaRPr>
          </a:p>
          <a:p>
            <a:pPr marL="0" marR="0" lvl="0" indent="0" algn="l" defTabSz="914400" rtl="0" eaLnBrk="0" fontAlgn="base" latinLnBrk="0" hangingPunct="0">
              <a:lnSpc>
                <a:spcPct val="120000"/>
              </a:lnSpc>
              <a:spcBef>
                <a:spcPts val="0"/>
              </a:spcBef>
              <a:buClrTx/>
              <a:buSzTx/>
              <a:buFontTx/>
              <a:buNone/>
              <a:tabLst/>
            </a:pPr>
            <a:r>
              <a:rPr kumimoji="0" lang="en-US" altLang="en-US" sz="55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Tuckey, C. (1904). </a:t>
            </a:r>
            <a:r>
              <a:rPr kumimoji="0" lang="en-US" altLang="en-US" sz="5500" b="0" i="1" u="none" strike="noStrike" cap="none" normalizeH="0" baseline="0" dirty="0">
                <a:ln>
                  <a:noFill/>
                </a:ln>
                <a:solidFill>
                  <a:schemeClr val="tx1"/>
                </a:solidFill>
                <a:effectLst/>
                <a:ea typeface="Times New Roman" panose="02020603050405020304" pitchFamily="18" charset="0"/>
                <a:cs typeface="Arial" panose="020B0604020202020204" pitchFamily="34" charset="0"/>
              </a:rPr>
              <a:t>Examples in algebra. </a:t>
            </a:r>
            <a:r>
              <a:rPr kumimoji="0" lang="en-US" altLang="en-US" sz="55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London: Bell.</a:t>
            </a:r>
          </a:p>
          <a:p>
            <a:pPr marL="0" marR="0" lvl="0" indent="0" algn="l" defTabSz="914400" rtl="0" eaLnBrk="0" fontAlgn="base" latinLnBrk="0" hangingPunct="0">
              <a:lnSpc>
                <a:spcPct val="120000"/>
              </a:lnSpc>
              <a:spcBef>
                <a:spcPts val="0"/>
              </a:spcBef>
              <a:buClrTx/>
              <a:buSzTx/>
              <a:buFontTx/>
              <a:buNone/>
              <a:tabLst/>
            </a:pPr>
            <a:r>
              <a:rPr lang="en-US" altLang="en-US" sz="5500" dirty="0">
                <a:cs typeface="Arial" panose="020B0604020202020204" pitchFamily="34" charset="0"/>
              </a:rPr>
              <a:t>Watson, A. (2021). </a:t>
            </a:r>
            <a:r>
              <a:rPr lang="en-US" sz="5500" b="0" i="1" dirty="0">
                <a:solidFill>
                  <a:srgbClr val="222222"/>
                </a:solidFill>
                <a:effectLst/>
              </a:rPr>
              <a:t>Care in Mathematics Education: Alternative Educational Spaces and Practices</a:t>
            </a:r>
            <a:r>
              <a:rPr lang="en-US" sz="5500" b="0" i="0" dirty="0">
                <a:solidFill>
                  <a:srgbClr val="222222"/>
                </a:solidFill>
                <a:effectLst/>
              </a:rPr>
              <a:t>. </a:t>
            </a:r>
            <a:r>
              <a:rPr lang="en-US" sz="5500" dirty="0">
                <a:solidFill>
                  <a:srgbClr val="222222"/>
                </a:solidFill>
              </a:rPr>
              <a:t>London: Palgrave Macmillan</a:t>
            </a:r>
            <a:endParaRPr kumimoji="0" lang="en-GB" altLang="en-US" sz="55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20000"/>
              </a:lnSpc>
              <a:spcBef>
                <a:spcPts val="0"/>
              </a:spcBef>
              <a:buClrTx/>
              <a:buSzTx/>
              <a:buFontTx/>
              <a:buNone/>
              <a:tabLst/>
            </a:pPr>
            <a:r>
              <a:rPr kumimoji="0" lang="en-US" altLang="en-US" sz="55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Watson, A., &amp; Mason, J. (1998). </a:t>
            </a:r>
            <a:r>
              <a:rPr kumimoji="0" lang="en-US" altLang="en-US" sz="5500" b="0" i="1" u="none" strike="noStrike" cap="none" normalizeH="0" baseline="0" dirty="0">
                <a:ln>
                  <a:noFill/>
                </a:ln>
                <a:solidFill>
                  <a:schemeClr val="tx1"/>
                </a:solidFill>
                <a:effectLst/>
                <a:ea typeface="Times New Roman" panose="02020603050405020304" pitchFamily="18" charset="0"/>
                <a:cs typeface="Arial" panose="020B0604020202020204" pitchFamily="34" charset="0"/>
              </a:rPr>
              <a:t>Questions and prompts for mathematical thinking</a:t>
            </a:r>
            <a:r>
              <a:rPr kumimoji="0" lang="en-US" altLang="en-US" sz="55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Derby, England: Association of Teachers of Mathematics</a:t>
            </a:r>
            <a:endParaRPr kumimoji="0" lang="en-GB" altLang="en-US" sz="5500" b="0" i="0" u="none" strike="noStrike" cap="none" normalizeH="0" baseline="0" dirty="0">
              <a:ln>
                <a:noFill/>
              </a:ln>
              <a:solidFill>
                <a:schemeClr val="tx1"/>
              </a:solidFill>
              <a:effectLst/>
              <a:cs typeface="Arial" panose="020B0604020202020204" pitchFamily="34" charset="0"/>
            </a:endParaRPr>
          </a:p>
          <a:p>
            <a:pPr marL="0" marR="0" lvl="0" indent="0" algn="l" defTabSz="914400" rtl="0" eaLnBrk="0" fontAlgn="base" latinLnBrk="0" hangingPunct="0">
              <a:lnSpc>
                <a:spcPct val="120000"/>
              </a:lnSpc>
              <a:spcBef>
                <a:spcPts val="0"/>
              </a:spcBef>
              <a:buClrTx/>
              <a:buSzTx/>
              <a:buFontTx/>
              <a:buNone/>
              <a:tabLst/>
            </a:pPr>
            <a:r>
              <a:rPr kumimoji="0" lang="en-GB" altLang="en-US" sz="55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Watson, A., &amp; Mason, J. (2005).</a:t>
            </a:r>
            <a:r>
              <a:rPr kumimoji="0" lang="en-GB" altLang="en-US" sz="5500" b="0" i="1"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Mathematics as a constructive activity: Learners generating examples. </a:t>
            </a:r>
            <a:r>
              <a:rPr kumimoji="0" lang="en-GB" altLang="en-US" sz="55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Mahwah, NJ: Lawrence Erlbaum Associates</a:t>
            </a:r>
          </a:p>
          <a:p>
            <a:endParaRPr lang="en-GB" dirty="0"/>
          </a:p>
        </p:txBody>
      </p:sp>
    </p:spTree>
    <p:extLst>
      <p:ext uri="{BB962C8B-B14F-4D97-AF65-F5344CB8AC3E}">
        <p14:creationId xmlns:p14="http://schemas.microsoft.com/office/powerpoint/2010/main" val="2852009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4BF91-8C1E-E4A2-CB65-E9A9D3448B96}"/>
              </a:ext>
            </a:extLst>
          </p:cNvPr>
          <p:cNvSpPr>
            <a:spLocks noGrp="1"/>
          </p:cNvSpPr>
          <p:nvPr>
            <p:ph type="title"/>
          </p:nvPr>
        </p:nvSpPr>
        <p:spPr/>
        <p:txBody>
          <a:bodyPr/>
          <a:lstStyle/>
          <a:p>
            <a:r>
              <a:rPr lang="en-GB" dirty="0"/>
              <a:t>pmtheta.com</a:t>
            </a:r>
            <a:br>
              <a:rPr lang="en-GB" dirty="0"/>
            </a:br>
            <a:r>
              <a:rPr lang="en-GB" dirty="0"/>
              <a:t>annewatson1089@gmail.com</a:t>
            </a:r>
          </a:p>
        </p:txBody>
      </p:sp>
      <p:sp>
        <p:nvSpPr>
          <p:cNvPr id="3" name="Text Placeholder 2">
            <a:extLst>
              <a:ext uri="{FF2B5EF4-FFF2-40B4-BE49-F238E27FC236}">
                <a16:creationId xmlns:a16="http://schemas.microsoft.com/office/drawing/2014/main" id="{3EEEA889-5231-E5DF-D03B-2E59548BB6F9}"/>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3774843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461DF-CE17-4018-3255-9BFE484B8F8F}"/>
              </a:ext>
            </a:extLst>
          </p:cNvPr>
          <p:cNvSpPr>
            <a:spLocks noGrp="1"/>
          </p:cNvSpPr>
          <p:nvPr>
            <p:ph type="title"/>
          </p:nvPr>
        </p:nvSpPr>
        <p:spPr/>
        <p:txBody>
          <a:bodyPr/>
          <a:lstStyle/>
          <a:p>
            <a:r>
              <a:rPr lang="en-GB" dirty="0"/>
              <a:t>Design (1962)</a:t>
            </a:r>
          </a:p>
        </p:txBody>
      </p:sp>
      <p:sp>
        <p:nvSpPr>
          <p:cNvPr id="3" name="Content Placeholder 2">
            <a:extLst>
              <a:ext uri="{FF2B5EF4-FFF2-40B4-BE49-F238E27FC236}">
                <a16:creationId xmlns:a16="http://schemas.microsoft.com/office/drawing/2014/main" id="{91A6CDA6-867A-4864-DCAD-E5DB17E1A310}"/>
              </a:ext>
            </a:extLst>
          </p:cNvPr>
          <p:cNvSpPr>
            <a:spLocks noGrp="1"/>
          </p:cNvSpPr>
          <p:nvPr>
            <p:ph idx="1"/>
          </p:nvPr>
        </p:nvSpPr>
        <p:spPr/>
        <p:txBody>
          <a:bodyPr/>
          <a:lstStyle/>
          <a:p>
            <a:pPr marL="0" indent="0">
              <a:buNone/>
            </a:pPr>
            <a:r>
              <a:rPr lang="en-CA" sz="3200" dirty="0">
                <a:effectLst/>
                <a:latin typeface="Times New Roman" panose="02020603050405020304" pitchFamily="18" charset="0"/>
                <a:ea typeface="Times New Roman" panose="02020603050405020304" pitchFamily="18" charset="0"/>
              </a:rPr>
              <a:t>How could a set of examples, and the associated pedagogy, and the classroom climate, be constructed so that ‘discovery’ can be exciting, validated, meaningful and maybe even central to a lesson? (2000)</a:t>
            </a:r>
          </a:p>
          <a:p>
            <a:pPr marL="0" indent="0">
              <a:buNone/>
            </a:pPr>
            <a:endParaRPr lang="en-CA" sz="3200" dirty="0">
              <a:latin typeface="Times New Roman" panose="02020603050405020304" pitchFamily="18" charset="0"/>
              <a:ea typeface="Times New Roman" panose="02020603050405020304" pitchFamily="18" charset="0"/>
            </a:endParaRPr>
          </a:p>
          <a:p>
            <a:pPr marL="0" indent="0">
              <a:buNone/>
            </a:pPr>
            <a:endParaRPr lang="en-GB" sz="3200" dirty="0">
              <a:effectLst/>
              <a:latin typeface="Times New Roman" panose="02020603050405020304" pitchFamily="18" charset="0"/>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21346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C0C9-5461-B3BE-BC6B-DEA28EB60D1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670D6113-DC46-2416-BB69-58BBFAD2DB13}"/>
              </a:ext>
            </a:extLst>
          </p:cNvPr>
          <p:cNvSpPr>
            <a:spLocks noGrp="1"/>
          </p:cNvSpPr>
          <p:nvPr>
            <p:ph idx="1"/>
          </p:nvPr>
        </p:nvSpPr>
        <p:spPr>
          <a:xfrm>
            <a:off x="838200" y="596265"/>
            <a:ext cx="10515600" cy="5896610"/>
          </a:xfrm>
        </p:spPr>
        <p:txBody>
          <a:bodyPr>
            <a:normAutofit/>
          </a:bodyPr>
          <a:lstStyle/>
          <a:p>
            <a:pPr marL="0" indent="0">
              <a:buNone/>
            </a:pPr>
            <a:endParaRPr lang="en-US" dirty="0">
              <a:solidFill>
                <a:srgbClr val="222222"/>
              </a:solidFill>
              <a:latin typeface="Arial" panose="020B0604020202020204" pitchFamily="34" charset="0"/>
            </a:endParaRPr>
          </a:p>
          <a:p>
            <a:pPr marL="0" indent="0">
              <a:buNone/>
            </a:pPr>
            <a:r>
              <a:rPr lang="en-US" b="0" i="0" dirty="0" err="1">
                <a:solidFill>
                  <a:srgbClr val="222222"/>
                </a:solidFill>
                <a:effectLst/>
                <a:latin typeface="Arial" panose="020B0604020202020204" pitchFamily="34" charset="0"/>
              </a:rPr>
              <a:t>Polya</a:t>
            </a:r>
            <a:r>
              <a:rPr lang="en-US" b="0" i="0" dirty="0">
                <a:solidFill>
                  <a:srgbClr val="222222"/>
                </a:solidFill>
                <a:effectLst/>
                <a:latin typeface="Arial" panose="020B0604020202020204" pitchFamily="34" charset="0"/>
              </a:rPr>
              <a:t>: How to solve it      </a:t>
            </a:r>
          </a:p>
          <a:p>
            <a:pPr marL="0" indent="0">
              <a:buNone/>
            </a:pPr>
            <a:endParaRPr lang="en-US" dirty="0">
              <a:solidFill>
                <a:srgbClr val="222222"/>
              </a:solidFill>
              <a:latin typeface="Arial" panose="020B0604020202020204" pitchFamily="34" charset="0"/>
            </a:endParaRPr>
          </a:p>
          <a:p>
            <a:pPr marL="0" indent="0">
              <a:buNone/>
            </a:pPr>
            <a:r>
              <a:rPr lang="en-US" b="0" i="0" dirty="0">
                <a:solidFill>
                  <a:srgbClr val="222222"/>
                </a:solidFill>
                <a:effectLst/>
                <a:latin typeface="Arial" panose="020B0604020202020204" pitchFamily="34" charset="0"/>
              </a:rPr>
              <a:t>Mason, J., Burton, L., &amp; Stacey, K. (1985).</a:t>
            </a:r>
            <a:r>
              <a:rPr lang="en-US" b="0" i="1" dirty="0">
                <a:solidFill>
                  <a:srgbClr val="222222"/>
                </a:solidFill>
                <a:effectLst/>
                <a:latin typeface="Arial" panose="020B0604020202020204" pitchFamily="34" charset="0"/>
              </a:rPr>
              <a:t>Thinking Mathematically</a:t>
            </a:r>
            <a:r>
              <a:rPr lang="en-US" b="0" i="0" dirty="0">
                <a:solidFill>
                  <a:srgbClr val="222222"/>
                </a:solidFill>
                <a:effectLst/>
                <a:latin typeface="Arial" panose="020B0604020202020204" pitchFamily="34" charset="0"/>
              </a:rPr>
              <a:t>. Addison-Wesley.</a:t>
            </a:r>
          </a:p>
          <a:p>
            <a:pPr marL="0" indent="0">
              <a:buNone/>
            </a:pPr>
            <a:endParaRPr lang="en-US" b="0" i="0" dirty="0">
              <a:solidFill>
                <a:srgbClr val="222222"/>
              </a:solidFill>
              <a:effectLst/>
              <a:latin typeface="Arial" panose="020B0604020202020204" pitchFamily="34" charset="0"/>
            </a:endParaRPr>
          </a:p>
          <a:p>
            <a:pPr marL="0" indent="0">
              <a:buNone/>
            </a:pPr>
            <a:endParaRPr lang="en-US" dirty="0">
              <a:solidFill>
                <a:srgbClr val="222222"/>
              </a:solidFill>
              <a:latin typeface="Arial" panose="020B0604020202020204" pitchFamily="34" charset="0"/>
            </a:endParaRPr>
          </a:p>
          <a:p>
            <a:pPr marL="0" indent="0">
              <a:buNone/>
            </a:pPr>
            <a:r>
              <a:rPr lang="en-US" b="0" i="0" dirty="0" err="1">
                <a:solidFill>
                  <a:srgbClr val="222222"/>
                </a:solidFill>
                <a:effectLst/>
                <a:latin typeface="Arial" panose="020B0604020202020204" pitchFamily="34" charset="0"/>
              </a:rPr>
              <a:t>Sierpinska</a:t>
            </a:r>
            <a:r>
              <a:rPr lang="en-US" b="0" i="0" dirty="0">
                <a:solidFill>
                  <a:srgbClr val="222222"/>
                </a:solidFill>
                <a:effectLst/>
                <a:latin typeface="Arial" panose="020B0604020202020204" pitchFamily="34" charset="0"/>
              </a:rPr>
              <a:t> (1994) Understanding in Mathematics</a:t>
            </a:r>
          </a:p>
          <a:p>
            <a:pPr marL="0" indent="0">
              <a:buNone/>
            </a:pPr>
            <a:endParaRPr lang="en-US" dirty="0">
              <a:solidFill>
                <a:srgbClr val="222222"/>
              </a:solidFill>
              <a:latin typeface="Arial" panose="020B0604020202020204" pitchFamily="34" charset="0"/>
            </a:endParaRPr>
          </a:p>
          <a:p>
            <a:pPr marL="0" indent="0">
              <a:buNone/>
            </a:pPr>
            <a:r>
              <a:rPr lang="en-US" b="0" i="0" dirty="0" err="1">
                <a:solidFill>
                  <a:srgbClr val="222222"/>
                </a:solidFill>
                <a:effectLst/>
                <a:latin typeface="Arial" panose="020B0604020202020204" pitchFamily="34" charset="0"/>
              </a:rPr>
              <a:t>Dyrszlag</a:t>
            </a:r>
            <a:r>
              <a:rPr lang="en-US" b="0" i="0" dirty="0">
                <a:solidFill>
                  <a:srgbClr val="222222"/>
                </a:solidFill>
                <a:effectLst/>
                <a:latin typeface="Arial" panose="020B0604020202020204" pitchFamily="34" charset="0"/>
              </a:rPr>
              <a:t>, Z. (1984) </a:t>
            </a:r>
            <a:r>
              <a:rPr lang="pl-PL" b="0" i="0" dirty="0">
                <a:solidFill>
                  <a:srgbClr val="222222"/>
                </a:solidFill>
                <a:effectLst/>
                <a:latin typeface="Arial" panose="020B0604020202020204" pitchFamily="34" charset="0"/>
              </a:rPr>
              <a:t>Sposoby Kontroli rozumienia pojec matematycznych. </a:t>
            </a:r>
            <a:r>
              <a:rPr lang="pl-PL" b="0" i="1" dirty="0">
                <a:solidFill>
                  <a:srgbClr val="222222"/>
                </a:solidFill>
                <a:effectLst/>
                <a:latin typeface="Arial" panose="020B0604020202020204" pitchFamily="34" charset="0"/>
              </a:rPr>
              <a:t>Oswiata i Wychowanie</a:t>
            </a:r>
            <a:r>
              <a:rPr lang="pl-PL" b="0" i="0" dirty="0">
                <a:solidFill>
                  <a:srgbClr val="222222"/>
                </a:solidFill>
                <a:effectLst/>
                <a:latin typeface="Arial" panose="020B0604020202020204" pitchFamily="34" charset="0"/>
              </a:rPr>
              <a:t>, </a:t>
            </a:r>
            <a:r>
              <a:rPr lang="pl-PL" b="0" i="1" dirty="0">
                <a:solidFill>
                  <a:srgbClr val="222222"/>
                </a:solidFill>
                <a:effectLst/>
                <a:latin typeface="Arial" panose="020B0604020202020204" pitchFamily="34" charset="0"/>
              </a:rPr>
              <a:t>9</a:t>
            </a:r>
            <a:r>
              <a:rPr lang="pl-PL" b="0" i="0" dirty="0">
                <a:solidFill>
                  <a:srgbClr val="222222"/>
                </a:solidFill>
                <a:effectLst/>
                <a:latin typeface="Arial" panose="020B0604020202020204" pitchFamily="34" charset="0"/>
              </a:rPr>
              <a:t>(B)</a:t>
            </a:r>
            <a:endParaRPr lang="en-US" b="0" i="0" dirty="0">
              <a:solidFill>
                <a:srgbClr val="222222"/>
              </a:solidFill>
              <a:effectLst/>
              <a:latin typeface="Arial" panose="020B0604020202020204" pitchFamily="34" charset="0"/>
            </a:endParaRPr>
          </a:p>
          <a:p>
            <a:pPr marL="0" indent="0">
              <a:buNone/>
            </a:pPr>
            <a:endParaRPr lang="en-US" b="0" i="0" dirty="0">
              <a:solidFill>
                <a:srgbClr val="222222"/>
              </a:solidFill>
              <a:effectLst/>
              <a:latin typeface="Arial" panose="020B0604020202020204" pitchFamily="34" charset="0"/>
            </a:endParaRPr>
          </a:p>
          <a:p>
            <a:pPr marL="0" indent="0">
              <a:buNone/>
            </a:pPr>
            <a:endParaRPr lang="en-US" b="0" i="0" dirty="0">
              <a:solidFill>
                <a:srgbClr val="222222"/>
              </a:solidFill>
              <a:effectLst/>
              <a:latin typeface="Arial" panose="020B0604020202020204" pitchFamily="34" charset="0"/>
            </a:endParaRPr>
          </a:p>
          <a:p>
            <a:pPr marL="0" indent="0">
              <a:buNone/>
            </a:pPr>
            <a:endParaRPr lang="en-GB" dirty="0"/>
          </a:p>
        </p:txBody>
      </p:sp>
      <p:sp>
        <p:nvSpPr>
          <p:cNvPr id="4" name="Thought Bubble: Cloud 3">
            <a:extLst>
              <a:ext uri="{FF2B5EF4-FFF2-40B4-BE49-F238E27FC236}">
                <a16:creationId xmlns:a16="http://schemas.microsoft.com/office/drawing/2014/main" id="{9C007F21-4850-FF13-72DE-6A155557A76A}"/>
              </a:ext>
            </a:extLst>
          </p:cNvPr>
          <p:cNvSpPr/>
          <p:nvPr/>
        </p:nvSpPr>
        <p:spPr>
          <a:xfrm>
            <a:off x="7533640" y="596265"/>
            <a:ext cx="4246880" cy="244856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9E7C5525-1690-A543-459F-0059EE657F8F}"/>
              </a:ext>
            </a:extLst>
          </p:cNvPr>
          <p:cNvSpPr txBox="1"/>
          <p:nvPr/>
        </p:nvSpPr>
        <p:spPr>
          <a:xfrm>
            <a:off x="8270240" y="1128047"/>
            <a:ext cx="2773680" cy="1384995"/>
          </a:xfrm>
          <a:prstGeom prst="rect">
            <a:avLst/>
          </a:prstGeom>
          <a:noFill/>
        </p:spPr>
        <p:txBody>
          <a:bodyPr wrap="square" rtlCol="0">
            <a:spAutoFit/>
          </a:bodyPr>
          <a:lstStyle/>
          <a:p>
            <a:r>
              <a:rPr lang="en-GB" sz="2800" dirty="0">
                <a:solidFill>
                  <a:schemeClr val="bg1"/>
                </a:solidFill>
              </a:rPr>
              <a:t>What am I doing when the book says ‘mulling’?</a:t>
            </a:r>
          </a:p>
        </p:txBody>
      </p:sp>
      <p:sp>
        <p:nvSpPr>
          <p:cNvPr id="6" name="Thought Bubble: Cloud 5">
            <a:extLst>
              <a:ext uri="{FF2B5EF4-FFF2-40B4-BE49-F238E27FC236}">
                <a16:creationId xmlns:a16="http://schemas.microsoft.com/office/drawing/2014/main" id="{5E666A17-BCA5-67B8-D54D-806C01C32FC8}"/>
              </a:ext>
            </a:extLst>
          </p:cNvPr>
          <p:cNvSpPr/>
          <p:nvPr/>
        </p:nvSpPr>
        <p:spPr>
          <a:xfrm>
            <a:off x="7767320" y="3576607"/>
            <a:ext cx="4246880" cy="244856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a:extLst>
              <a:ext uri="{FF2B5EF4-FFF2-40B4-BE49-F238E27FC236}">
                <a16:creationId xmlns:a16="http://schemas.microsoft.com/office/drawing/2014/main" id="{AD8B5267-A588-0206-0431-B86B7CCF48F0}"/>
              </a:ext>
            </a:extLst>
          </p:cNvPr>
          <p:cNvSpPr txBox="1"/>
          <p:nvPr/>
        </p:nvSpPr>
        <p:spPr>
          <a:xfrm>
            <a:off x="8458200" y="4076352"/>
            <a:ext cx="3225800" cy="1384995"/>
          </a:xfrm>
          <a:prstGeom prst="rect">
            <a:avLst/>
          </a:prstGeom>
          <a:noFill/>
        </p:spPr>
        <p:txBody>
          <a:bodyPr wrap="square" rtlCol="0">
            <a:spAutoFit/>
          </a:bodyPr>
          <a:lstStyle/>
          <a:p>
            <a:r>
              <a:rPr lang="en-GB" sz="2800" dirty="0">
                <a:solidFill>
                  <a:schemeClr val="bg1"/>
                </a:solidFill>
              </a:rPr>
              <a:t>Wow! This is how I am thinking when ‘mulling’</a:t>
            </a:r>
          </a:p>
        </p:txBody>
      </p:sp>
    </p:spTree>
    <p:extLst>
      <p:ext uri="{BB962C8B-B14F-4D97-AF65-F5344CB8AC3E}">
        <p14:creationId xmlns:p14="http://schemas.microsoft.com/office/powerpoint/2010/main" val="3568873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BE18D5A-2116-2B49-EBEE-764B8AE9B965}"/>
              </a:ext>
            </a:extLst>
          </p:cNvPr>
          <p:cNvPicPr>
            <a:picLocks noChangeAspect="1"/>
          </p:cNvPicPr>
          <p:nvPr/>
        </p:nvPicPr>
        <p:blipFill>
          <a:blip r:embed="rId3"/>
          <a:stretch>
            <a:fillRect/>
          </a:stretch>
        </p:blipFill>
        <p:spPr>
          <a:xfrm>
            <a:off x="896620" y="438784"/>
            <a:ext cx="4681220" cy="6251141"/>
          </a:xfrm>
          <a:prstGeom prst="rect">
            <a:avLst/>
          </a:prstGeom>
        </p:spPr>
      </p:pic>
      <p:sp>
        <p:nvSpPr>
          <p:cNvPr id="2" name="TextBox 1">
            <a:extLst>
              <a:ext uri="{FF2B5EF4-FFF2-40B4-BE49-F238E27FC236}">
                <a16:creationId xmlns:a16="http://schemas.microsoft.com/office/drawing/2014/main" id="{FCE7B689-A992-18CA-63FB-61E63E3AD1C8}"/>
              </a:ext>
            </a:extLst>
          </p:cNvPr>
          <p:cNvSpPr txBox="1"/>
          <p:nvPr/>
        </p:nvSpPr>
        <p:spPr>
          <a:xfrm>
            <a:off x="7477760" y="2357120"/>
            <a:ext cx="3230880" cy="954107"/>
          </a:xfrm>
          <a:prstGeom prst="rect">
            <a:avLst/>
          </a:prstGeom>
          <a:noFill/>
        </p:spPr>
        <p:txBody>
          <a:bodyPr wrap="square" rtlCol="0">
            <a:spAutoFit/>
          </a:bodyPr>
          <a:lstStyle/>
          <a:p>
            <a:r>
              <a:rPr lang="en-GB" sz="2800" dirty="0"/>
              <a:t>Watson &amp; Mason, 1998</a:t>
            </a:r>
          </a:p>
        </p:txBody>
      </p:sp>
    </p:spTree>
    <p:extLst>
      <p:ext uri="{BB962C8B-B14F-4D97-AF65-F5344CB8AC3E}">
        <p14:creationId xmlns:p14="http://schemas.microsoft.com/office/powerpoint/2010/main" val="1322342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53CF8FF-0787-C6E7-74BA-6D99ABDAD469}"/>
              </a:ext>
            </a:extLst>
          </p:cNvPr>
          <p:cNvPicPr>
            <a:picLocks noChangeAspect="1"/>
          </p:cNvPicPr>
          <p:nvPr/>
        </p:nvPicPr>
        <p:blipFill>
          <a:blip r:embed="rId3"/>
          <a:stretch>
            <a:fillRect/>
          </a:stretch>
        </p:blipFill>
        <p:spPr>
          <a:xfrm>
            <a:off x="1538287" y="166687"/>
            <a:ext cx="9115425" cy="6524625"/>
          </a:xfrm>
          <a:prstGeom prst="rect">
            <a:avLst/>
          </a:prstGeom>
        </p:spPr>
      </p:pic>
    </p:spTree>
    <p:extLst>
      <p:ext uri="{BB962C8B-B14F-4D97-AF65-F5344CB8AC3E}">
        <p14:creationId xmlns:p14="http://schemas.microsoft.com/office/powerpoint/2010/main" val="3574645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3B2E838-A311-844E-1C37-1DDE227AF212}"/>
              </a:ext>
            </a:extLst>
          </p:cNvPr>
          <p:cNvPicPr>
            <a:picLocks noChangeAspect="1"/>
          </p:cNvPicPr>
          <p:nvPr/>
        </p:nvPicPr>
        <p:blipFill>
          <a:blip r:embed="rId3"/>
          <a:stretch>
            <a:fillRect/>
          </a:stretch>
        </p:blipFill>
        <p:spPr>
          <a:xfrm>
            <a:off x="1728787" y="1057275"/>
            <a:ext cx="8734425" cy="4743450"/>
          </a:xfrm>
          <a:prstGeom prst="rect">
            <a:avLst/>
          </a:prstGeom>
        </p:spPr>
      </p:pic>
    </p:spTree>
    <p:extLst>
      <p:ext uri="{BB962C8B-B14F-4D97-AF65-F5344CB8AC3E}">
        <p14:creationId xmlns:p14="http://schemas.microsoft.com/office/powerpoint/2010/main" val="3309568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461DF-CE17-4018-3255-9BFE484B8F8F}"/>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91A6CDA6-867A-4864-DCAD-E5DB17E1A310}"/>
              </a:ext>
            </a:extLst>
          </p:cNvPr>
          <p:cNvSpPr>
            <a:spLocks noGrp="1"/>
          </p:cNvSpPr>
          <p:nvPr>
            <p:ph idx="1"/>
          </p:nvPr>
        </p:nvSpPr>
        <p:spPr/>
        <p:txBody>
          <a:bodyPr/>
          <a:lstStyle/>
          <a:p>
            <a:pPr marL="0" indent="0">
              <a:buNone/>
            </a:pPr>
            <a:r>
              <a:rPr lang="en-CA" sz="3200" dirty="0">
                <a:effectLst/>
                <a:latin typeface="Times New Roman" panose="02020603050405020304" pitchFamily="18" charset="0"/>
                <a:ea typeface="Times New Roman" panose="02020603050405020304" pitchFamily="18" charset="0"/>
              </a:rPr>
              <a:t>How could a set of examples, and the associated pedagogy, and the classroom climate, be constructed so that ‘discovery’ can be exciting, validated, meaningful and maybe even central to a lesson? (2000)</a:t>
            </a:r>
          </a:p>
          <a:p>
            <a:pPr marL="0" indent="0">
              <a:buNone/>
            </a:pPr>
            <a:endParaRPr lang="en-CA" sz="3200" dirty="0">
              <a:latin typeface="Times New Roman" panose="02020603050405020304" pitchFamily="18" charset="0"/>
              <a:ea typeface="Times New Roman" panose="02020603050405020304" pitchFamily="18" charset="0"/>
            </a:endParaRPr>
          </a:p>
          <a:p>
            <a:pPr marL="0" indent="0">
              <a:buNone/>
            </a:pPr>
            <a:endParaRPr lang="en-GB" sz="3200" dirty="0">
              <a:effectLst/>
              <a:latin typeface="Times New Roman" panose="02020603050405020304" pitchFamily="18" charset="0"/>
              <a:ea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90506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24DF7-9A3C-13FF-9BFA-96CD1E24B898}"/>
              </a:ext>
            </a:extLst>
          </p:cNvPr>
          <p:cNvSpPr>
            <a:spLocks noGrp="1"/>
          </p:cNvSpPr>
          <p:nvPr>
            <p:ph type="title"/>
          </p:nvPr>
        </p:nvSpPr>
        <p:spPr>
          <a:xfrm>
            <a:off x="674914" y="2444296"/>
            <a:ext cx="10515600" cy="1325563"/>
          </a:xfrm>
        </p:spPr>
        <p:txBody>
          <a:bodyPr>
            <a:normAutofit fontScale="90000"/>
          </a:bodyPr>
          <a:lstStyle/>
          <a:p>
            <a:r>
              <a:rPr lang="en-GB" b="1" dirty="0">
                <a:latin typeface="+mn-lt"/>
              </a:rPr>
              <a:t>What is available for me to see, hear, read, do, say and learn in this lesson?</a:t>
            </a:r>
            <a:br>
              <a:rPr lang="en-GB" dirty="0"/>
            </a:br>
            <a:endParaRPr lang="en-GB" dirty="0"/>
          </a:p>
        </p:txBody>
      </p:sp>
      <p:sp>
        <p:nvSpPr>
          <p:cNvPr id="3" name="Content Placeholder 2">
            <a:extLst>
              <a:ext uri="{FF2B5EF4-FFF2-40B4-BE49-F238E27FC236}">
                <a16:creationId xmlns:a16="http://schemas.microsoft.com/office/drawing/2014/main" id="{0FFB10D3-0AFD-02CF-4C0C-27225B6DE77F}"/>
              </a:ext>
            </a:extLst>
          </p:cNvPr>
          <p:cNvSpPr>
            <a:spLocks noGrp="1"/>
          </p:cNvSpPr>
          <p:nvPr>
            <p:ph idx="1"/>
          </p:nvPr>
        </p:nvSpPr>
        <p:spPr>
          <a:xfrm>
            <a:off x="838200" y="1690688"/>
            <a:ext cx="10515600" cy="4351338"/>
          </a:xfrm>
        </p:spPr>
        <p:txBody>
          <a:bodyPr/>
          <a:lstStyle/>
          <a:p>
            <a:endParaRPr lang="en-GB" sz="2800" dirty="0">
              <a:effectLst/>
              <a:latin typeface="Times New Roman" panose="02020603050405020304" pitchFamily="18" charset="0"/>
              <a:ea typeface="Times New Roman" panose="02020603050405020304" pitchFamily="18" charset="0"/>
            </a:endParaRPr>
          </a:p>
          <a:p>
            <a:endParaRPr lang="en-GB" dirty="0"/>
          </a:p>
          <a:p>
            <a:endParaRPr lang="en-GB" dirty="0"/>
          </a:p>
        </p:txBody>
      </p:sp>
    </p:spTree>
    <p:extLst>
      <p:ext uri="{BB962C8B-B14F-4D97-AF65-F5344CB8AC3E}">
        <p14:creationId xmlns:p14="http://schemas.microsoft.com/office/powerpoint/2010/main" val="904545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9C7D5-981A-F364-772B-5F11A551E6C3}"/>
              </a:ext>
            </a:extLst>
          </p:cNvPr>
          <p:cNvSpPr>
            <a:spLocks noGrp="1"/>
          </p:cNvSpPr>
          <p:nvPr>
            <p:ph type="title"/>
          </p:nvPr>
        </p:nvSpPr>
        <p:spPr/>
        <p:txBody>
          <a:bodyPr/>
          <a:lstStyle/>
          <a:p>
            <a:r>
              <a:rPr lang="en-GB" dirty="0"/>
              <a:t>Exemplification</a:t>
            </a:r>
          </a:p>
        </p:txBody>
      </p:sp>
      <p:sp>
        <p:nvSpPr>
          <p:cNvPr id="3" name="Content Placeholder 2">
            <a:extLst>
              <a:ext uri="{FF2B5EF4-FFF2-40B4-BE49-F238E27FC236}">
                <a16:creationId xmlns:a16="http://schemas.microsoft.com/office/drawing/2014/main" id="{150E4C4C-0464-9215-2DA3-E80B6545E3B2}"/>
              </a:ext>
            </a:extLst>
          </p:cNvPr>
          <p:cNvSpPr>
            <a:spLocks noGrp="1"/>
          </p:cNvSpPr>
          <p:nvPr>
            <p:ph idx="1"/>
          </p:nvPr>
        </p:nvSpPr>
        <p:spPr/>
        <p:txBody>
          <a:bodyPr/>
          <a:lstStyle/>
          <a:p>
            <a:pPr marL="0" indent="0">
              <a:buNone/>
            </a:pPr>
            <a:r>
              <a:rPr lang="en-GB" dirty="0"/>
              <a:t>Teacher led</a:t>
            </a:r>
          </a:p>
          <a:p>
            <a:pPr marL="0" indent="0">
              <a:buNone/>
            </a:pPr>
            <a:r>
              <a:rPr lang="en-GB" dirty="0"/>
              <a:t>Learner generated</a:t>
            </a:r>
          </a:p>
        </p:txBody>
      </p:sp>
    </p:spTree>
    <p:extLst>
      <p:ext uri="{BB962C8B-B14F-4D97-AF65-F5344CB8AC3E}">
        <p14:creationId xmlns:p14="http://schemas.microsoft.com/office/powerpoint/2010/main" val="1152290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1435</TotalTime>
  <Words>1323</Words>
  <Application>Microsoft Office PowerPoint</Application>
  <PresentationFormat>Widescreen</PresentationFormat>
  <Paragraphs>117</Paragraphs>
  <Slides>19</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Symbol</vt:lpstr>
      <vt:lpstr>Times New Roman</vt:lpstr>
      <vt:lpstr>Office Theme</vt:lpstr>
      <vt:lpstr>Understanding Opportunities for Learning Mathematics  </vt:lpstr>
      <vt:lpstr>Design (1962)</vt:lpstr>
      <vt:lpstr>PowerPoint Presentation</vt:lpstr>
      <vt:lpstr>PowerPoint Presentation</vt:lpstr>
      <vt:lpstr>PowerPoint Presentation</vt:lpstr>
      <vt:lpstr>PowerPoint Presentation</vt:lpstr>
      <vt:lpstr>PowerPoint Presentation</vt:lpstr>
      <vt:lpstr>What is available for me to see, hear, read, do, say and learn in this lesson? </vt:lpstr>
      <vt:lpstr>Exemplification</vt:lpstr>
      <vt:lpstr>Variatio est mater studiorum (2000) Marton &amp; Trigwell </vt:lpstr>
      <vt:lpstr>The new car syndrome </vt:lpstr>
      <vt:lpstr>PowerPoint Presentation</vt:lpstr>
      <vt:lpstr>PowerPoint Presentation</vt:lpstr>
      <vt:lpstr>Overheard</vt:lpstr>
      <vt:lpstr>Examples for, of or in</vt:lpstr>
      <vt:lpstr>The power of a word</vt:lpstr>
      <vt:lpstr>PowerPoint Presentation</vt:lpstr>
      <vt:lpstr>References</vt:lpstr>
      <vt:lpstr>pmtheta.com annewatson1089@gmail.com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Opportunities for Learning Mathematics  </dc:title>
  <dc:creator>Anne Watson</dc:creator>
  <cp:lastModifiedBy>Anne Watson</cp:lastModifiedBy>
  <cp:revision>10</cp:revision>
  <dcterms:created xsi:type="dcterms:W3CDTF">2023-03-17T12:05:47Z</dcterms:created>
  <dcterms:modified xsi:type="dcterms:W3CDTF">2023-03-26T15:51:39Z</dcterms:modified>
</cp:coreProperties>
</file>