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29"/>
  </p:notesMasterIdLst>
  <p:handoutMasterIdLst>
    <p:handoutMasterId r:id="rId30"/>
  </p:handoutMasterIdLst>
  <p:sldIdLst>
    <p:sldId id="336" r:id="rId4"/>
    <p:sldId id="340" r:id="rId5"/>
    <p:sldId id="337" r:id="rId6"/>
    <p:sldId id="381" r:id="rId7"/>
    <p:sldId id="396" r:id="rId8"/>
    <p:sldId id="387" r:id="rId9"/>
    <p:sldId id="388" r:id="rId10"/>
    <p:sldId id="389" r:id="rId11"/>
    <p:sldId id="379" r:id="rId12"/>
    <p:sldId id="378" r:id="rId13"/>
    <p:sldId id="386" r:id="rId14"/>
    <p:sldId id="400" r:id="rId15"/>
    <p:sldId id="402" r:id="rId16"/>
    <p:sldId id="405" r:id="rId17"/>
    <p:sldId id="404" r:id="rId18"/>
    <p:sldId id="403" r:id="rId19"/>
    <p:sldId id="407" r:id="rId20"/>
    <p:sldId id="406" r:id="rId21"/>
    <p:sldId id="363" r:id="rId22"/>
    <p:sldId id="371" r:id="rId23"/>
    <p:sldId id="364" r:id="rId24"/>
    <p:sldId id="365" r:id="rId25"/>
    <p:sldId id="357" r:id="rId26"/>
    <p:sldId id="362" r:id="rId27"/>
    <p:sldId id="39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FFA3A6"/>
    <a:srgbClr val="FF99B0"/>
    <a:srgbClr val="A5FFA5"/>
    <a:srgbClr val="DA525B"/>
    <a:srgbClr val="000000"/>
    <a:srgbClr val="00FFFF"/>
    <a:srgbClr val="00279F"/>
    <a:srgbClr val="3400FF"/>
    <a:srgbClr val="FFFFF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1" autoAdjust="0"/>
    <p:restoredTop sz="87248" autoAdjust="0"/>
  </p:normalViewPr>
  <p:slideViewPr>
    <p:cSldViewPr>
      <p:cViewPr>
        <p:scale>
          <a:sx n="63" d="100"/>
          <a:sy n="63" d="100"/>
        </p:scale>
        <p:origin x="-90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0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29/11/14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Now apply what we have been doing,</a:t>
            </a:r>
            <a:r>
              <a:rPr lang="en-GB" baseline="0"/>
              <a:t> paying attention to powers and themes.</a:t>
            </a:r>
          </a:p>
          <a:p>
            <a:r>
              <a:rPr lang="en-GB" baseline="0"/>
              <a:t>How else could the task be presented?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6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‘different’ mean?  Evolution of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(R-r)</a:t>
            </a:r>
            <a:r>
              <a:rPr lang="en-US" baseline="0" dirty="0" smtClean="0"/>
              <a:t> / </a:t>
            </a:r>
            <a:r>
              <a:rPr lang="en-US" dirty="0" smtClean="0"/>
              <a:t>(100-r)</a:t>
            </a:r>
            <a:r>
              <a:rPr lang="en-US" baseline="0" dirty="0" smtClean="0"/>
              <a:t> x 100 / R of the reds (25/49)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9BB1D-1EA3-9E4A-AA12-47B0992B7E16}" type="slidenum">
              <a:rPr lang="en-US"/>
              <a:pPr/>
              <a:t>20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908720"/>
            <a:ext cx="8496944" cy="5472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35496" y="6525344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2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0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18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16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21.emf"/><Relationship Id="rId10" Type="http://schemas.openxmlformats.org/officeDocument/2006/relationships/image" Target="../media/image15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9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2276872"/>
            <a:ext cx="3744416" cy="1656184"/>
          </a:xfrm>
        </p:spPr>
        <p:txBody>
          <a:bodyPr anchor="t"/>
          <a:lstStyle/>
          <a:p>
            <a:pPr algn="ctr">
              <a:defRPr/>
            </a:pPr>
            <a:r>
              <a:rPr lang="en-GB" sz="3200" dirty="0" smtClean="0">
                <a:effectLst/>
              </a:rPr>
              <a:t>These are a Few of my </a:t>
            </a:r>
            <a:br>
              <a:rPr lang="en-GB" sz="3200" dirty="0" smtClean="0">
                <a:effectLst/>
              </a:rPr>
            </a:br>
            <a:r>
              <a:rPr lang="en-GB" sz="3200" dirty="0" smtClean="0">
                <a:effectLst/>
              </a:rPr>
              <a:t>Favourite Things </a:t>
            </a:r>
            <a:endParaRPr lang="en-US" sz="32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80562" y="4438619"/>
            <a:ext cx="1807865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solidFill>
                  <a:srgbClr val="00002A"/>
                </a:solidFill>
              </a:rPr>
              <a:t>John Mason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SFU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Vancouver</a:t>
            </a:r>
            <a:endParaRPr lang="en-US" sz="24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solidFill>
                  <a:srgbClr val="00002A"/>
                </a:solidFill>
              </a:rPr>
              <a:t>Nov. 2014</a:t>
            </a: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600" y="2204864"/>
            <a:ext cx="1930400" cy="149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10" y="2276872"/>
            <a:ext cx="26924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Reasoning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6650038" y="739775"/>
            <a:ext cx="1965325" cy="2492375"/>
            <a:chOff x="3165433" y="2590800"/>
            <a:chExt cx="1964777" cy="2492185"/>
          </a:xfrm>
        </p:grpSpPr>
        <p:sp>
          <p:nvSpPr>
            <p:cNvPr id="35" name="Freeform 34"/>
            <p:cNvSpPr/>
            <p:nvPr/>
          </p:nvSpPr>
          <p:spPr>
            <a:xfrm>
              <a:off x="3428885" y="2590800"/>
              <a:ext cx="1701325" cy="1857233"/>
            </a:xfrm>
            <a:custGeom>
              <a:avLst/>
              <a:gdLst>
                <a:gd name="connsiteX0" fmla="*/ 251588 w 1701210"/>
                <a:gd name="connsiteY0" fmla="*/ 0 h 1857157"/>
                <a:gd name="connsiteX1" fmla="*/ 0 w 1701210"/>
                <a:gd name="connsiteY1" fmla="*/ 1138258 h 1857157"/>
                <a:gd name="connsiteX2" fmla="*/ 1701210 w 1701210"/>
                <a:gd name="connsiteY2" fmla="*/ 1857157 h 185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1210" h="1857157">
                  <a:moveTo>
                    <a:pt x="251588" y="0"/>
                  </a:moveTo>
                  <a:lnTo>
                    <a:pt x="0" y="1138258"/>
                  </a:lnTo>
                  <a:lnTo>
                    <a:pt x="1701210" y="1857157"/>
                  </a:lnTo>
                </a:path>
              </a:pathLst>
            </a:custGeom>
            <a:solidFill>
              <a:srgbClr val="CCFFCC"/>
            </a:solidFill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165433" y="3752761"/>
              <a:ext cx="1964777" cy="1330224"/>
            </a:xfrm>
            <a:custGeom>
              <a:avLst/>
              <a:gdLst>
                <a:gd name="connsiteX0" fmla="*/ 275548 w 1964777"/>
                <a:gd name="connsiteY0" fmla="*/ 0 h 1329964"/>
                <a:gd name="connsiteX1" fmla="*/ 0 w 1964777"/>
                <a:gd name="connsiteY1" fmla="*/ 1329964 h 1329964"/>
                <a:gd name="connsiteX2" fmla="*/ 1964777 w 1964777"/>
                <a:gd name="connsiteY2" fmla="*/ 730881 h 132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4777" h="1329964">
                  <a:moveTo>
                    <a:pt x="275548" y="0"/>
                  </a:moveTo>
                  <a:lnTo>
                    <a:pt x="0" y="1329964"/>
                  </a:lnTo>
                  <a:lnTo>
                    <a:pt x="1964777" y="730881"/>
                  </a:lnTo>
                </a:path>
              </a:pathLst>
            </a:custGeom>
            <a:solidFill>
              <a:srgbClr val="FFFF00"/>
            </a:solidFill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rot="5400000">
            <a:off x="5628481" y="1721644"/>
            <a:ext cx="2516188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6920904" y="942181"/>
            <a:ext cx="1905000" cy="14620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629400" y="2590800"/>
            <a:ext cx="1976438" cy="611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203950" y="1804988"/>
            <a:ext cx="1857375" cy="100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88163" y="1874838"/>
            <a:ext cx="1717675" cy="750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6096000" y="1768475"/>
            <a:ext cx="2297113" cy="201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04" name="TextBox 49"/>
          <p:cNvSpPr txBox="1">
            <a:spLocks noChangeArrowheads="1"/>
          </p:cNvSpPr>
          <p:nvPr/>
        </p:nvSpPr>
        <p:spPr bwMode="auto">
          <a:xfrm>
            <a:off x="6975475" y="304800"/>
            <a:ext cx="416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cs typeface="Chalkboard" charset="0"/>
              </a:rPr>
              <a:t>A</a:t>
            </a:r>
          </a:p>
        </p:txBody>
      </p:sp>
      <p:sp>
        <p:nvSpPr>
          <p:cNvPr id="46105" name="TextBox 50"/>
          <p:cNvSpPr txBox="1">
            <a:spLocks noChangeArrowheads="1"/>
          </p:cNvSpPr>
          <p:nvPr/>
        </p:nvSpPr>
        <p:spPr bwMode="auto">
          <a:xfrm>
            <a:off x="6156176" y="2924944"/>
            <a:ext cx="389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cs typeface="Chalkboard" charset="0"/>
              </a:rPr>
              <a:t>B</a:t>
            </a:r>
          </a:p>
        </p:txBody>
      </p:sp>
      <p:sp>
        <p:nvSpPr>
          <p:cNvPr id="46107" name="TextBox 53"/>
          <p:cNvSpPr txBox="1">
            <a:spLocks noChangeArrowheads="1"/>
          </p:cNvSpPr>
          <p:nvPr/>
        </p:nvSpPr>
        <p:spPr bwMode="auto">
          <a:xfrm>
            <a:off x="7716838" y="1044575"/>
            <a:ext cx="381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cs typeface="Chalkboard" charset="0"/>
              </a:rPr>
              <a:t>E</a:t>
            </a:r>
          </a:p>
        </p:txBody>
      </p:sp>
      <p:sp>
        <p:nvSpPr>
          <p:cNvPr id="46108" name="TextBox 54"/>
          <p:cNvSpPr txBox="1">
            <a:spLocks noChangeArrowheads="1"/>
          </p:cNvSpPr>
          <p:nvPr/>
        </p:nvSpPr>
        <p:spPr bwMode="auto">
          <a:xfrm>
            <a:off x="6497638" y="1681163"/>
            <a:ext cx="413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cs typeface="Chalkboard" charset="0"/>
              </a:rPr>
              <a:t>D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6650038" y="763588"/>
            <a:ext cx="647700" cy="2484437"/>
            <a:chOff x="533400" y="2690402"/>
            <a:chExt cx="647202" cy="2485507"/>
          </a:xfrm>
        </p:grpSpPr>
        <p:sp>
          <p:nvSpPr>
            <p:cNvPr id="58" name="Freeform 57"/>
            <p:cNvSpPr/>
            <p:nvPr/>
          </p:nvSpPr>
          <p:spPr>
            <a:xfrm>
              <a:off x="809413" y="2690402"/>
              <a:ext cx="371189" cy="1329309"/>
            </a:xfrm>
            <a:custGeom>
              <a:avLst/>
              <a:gdLst>
                <a:gd name="connsiteX0" fmla="*/ 239607 w 371391"/>
                <a:gd name="connsiteY0" fmla="*/ 0 h 1329963"/>
                <a:gd name="connsiteX1" fmla="*/ 371391 w 371391"/>
                <a:gd name="connsiteY1" fmla="*/ 1329963 h 1329963"/>
                <a:gd name="connsiteX2" fmla="*/ 0 w 371391"/>
                <a:gd name="connsiteY2" fmla="*/ 1138257 h 1329963"/>
                <a:gd name="connsiteX3" fmla="*/ 239607 w 371391"/>
                <a:gd name="connsiteY3" fmla="*/ 0 h 132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91" h="1329963">
                  <a:moveTo>
                    <a:pt x="239607" y="0"/>
                  </a:moveTo>
                  <a:lnTo>
                    <a:pt x="371391" y="1329963"/>
                  </a:lnTo>
                  <a:lnTo>
                    <a:pt x="0" y="1138257"/>
                  </a:lnTo>
                  <a:lnTo>
                    <a:pt x="239607" y="0"/>
                  </a:lnTo>
                  <a:close/>
                </a:path>
              </a:pathLst>
            </a:custGeom>
            <a:solidFill>
              <a:srgbClr val="808000"/>
            </a:solidFill>
            <a:ln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33400" y="3810071"/>
              <a:ext cx="634512" cy="1365838"/>
            </a:xfrm>
            <a:custGeom>
              <a:avLst/>
              <a:gdLst>
                <a:gd name="connsiteX0" fmla="*/ 634958 w 634958"/>
                <a:gd name="connsiteY0" fmla="*/ 167743 h 1365909"/>
                <a:gd name="connsiteX1" fmla="*/ 0 w 634958"/>
                <a:gd name="connsiteY1" fmla="*/ 1365909 h 1365909"/>
                <a:gd name="connsiteX2" fmla="*/ 287528 w 634958"/>
                <a:gd name="connsiteY2" fmla="*/ 0 h 1365909"/>
                <a:gd name="connsiteX3" fmla="*/ 634958 w 634958"/>
                <a:gd name="connsiteY3" fmla="*/ 167743 h 136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958" h="1365909">
                  <a:moveTo>
                    <a:pt x="634958" y="167743"/>
                  </a:moveTo>
                  <a:lnTo>
                    <a:pt x="0" y="1365909"/>
                  </a:lnTo>
                  <a:lnTo>
                    <a:pt x="287528" y="0"/>
                  </a:lnTo>
                  <a:lnTo>
                    <a:pt x="634958" y="167743"/>
                  </a:ln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23901"/>
              </p:ext>
            </p:extLst>
          </p:nvPr>
        </p:nvGraphicFramePr>
        <p:xfrm>
          <a:off x="750888" y="1828800"/>
          <a:ext cx="30845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3" imgW="1422400" imgH="431800" progId="Equation.DSMT4">
                  <p:embed/>
                </p:oleObj>
              </mc:Choice>
              <mc:Fallback>
                <p:oleObj name="Equation" r:id="rId3" imgW="1422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828800"/>
                        <a:ext cx="3084512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23863"/>
              </p:ext>
            </p:extLst>
          </p:nvPr>
        </p:nvGraphicFramePr>
        <p:xfrm>
          <a:off x="5991225" y="3733800"/>
          <a:ext cx="1204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5" imgW="584200" imgH="406400" progId="Equation.DSMT4">
                  <p:embed/>
                </p:oleObj>
              </mc:Choice>
              <mc:Fallback>
                <p:oleObj name="Equation" r:id="rId5" imgW="584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3733800"/>
                        <a:ext cx="1204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162358"/>
              </p:ext>
            </p:extLst>
          </p:nvPr>
        </p:nvGraphicFramePr>
        <p:xfrm>
          <a:off x="6146800" y="4648200"/>
          <a:ext cx="11318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7" imgW="596900" imgH="431800" progId="Equation.DSMT4">
                  <p:embed/>
                </p:oleObj>
              </mc:Choice>
              <mc:Fallback>
                <p:oleObj name="Equation" r:id="rId7" imgW="596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4648200"/>
                        <a:ext cx="11318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reeform 36"/>
          <p:cNvSpPr>
            <a:spLocks noChangeArrowheads="1"/>
          </p:cNvSpPr>
          <p:nvPr/>
        </p:nvSpPr>
        <p:spPr bwMode="auto">
          <a:xfrm>
            <a:off x="7183438" y="738188"/>
            <a:ext cx="1438275" cy="1852612"/>
          </a:xfrm>
          <a:custGeom>
            <a:avLst/>
            <a:gdLst>
              <a:gd name="T0" fmla="*/ 0 w 1438418"/>
              <a:gd name="T1" fmla="*/ 0 h 1852988"/>
              <a:gd name="T2" fmla="*/ 116592 w 1438418"/>
              <a:gd name="T3" fmla="*/ 1307957 h 1852988"/>
              <a:gd name="T4" fmla="*/ 1437989 w 1438418"/>
              <a:gd name="T5" fmla="*/ 1851860 h 1852988"/>
              <a:gd name="T6" fmla="*/ 0 w 1438418"/>
              <a:gd name="T7" fmla="*/ 0 h 1852988"/>
              <a:gd name="T8" fmla="*/ 0 60000 65536"/>
              <a:gd name="T9" fmla="*/ 0 60000 65536"/>
              <a:gd name="T10" fmla="*/ 0 60000 65536"/>
              <a:gd name="T11" fmla="*/ 0 60000 65536"/>
              <a:gd name="T12" fmla="*/ 0 w 1438418"/>
              <a:gd name="T13" fmla="*/ 0 h 1852988"/>
              <a:gd name="T14" fmla="*/ 1438418 w 1438418"/>
              <a:gd name="T15" fmla="*/ 1852988 h 18529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8418" h="1852988">
                <a:moveTo>
                  <a:pt x="0" y="0"/>
                </a:moveTo>
                <a:lnTo>
                  <a:pt x="116628" y="1308754"/>
                </a:lnTo>
                <a:lnTo>
                  <a:pt x="1438418" y="18529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" name="Freeform 43"/>
          <p:cNvSpPr>
            <a:spLocks noChangeArrowheads="1"/>
          </p:cNvSpPr>
          <p:nvPr/>
        </p:nvSpPr>
        <p:spPr bwMode="auto">
          <a:xfrm>
            <a:off x="6662738" y="2073275"/>
            <a:ext cx="1930400" cy="1152525"/>
          </a:xfrm>
          <a:custGeom>
            <a:avLst/>
            <a:gdLst>
              <a:gd name="T0" fmla="*/ 0 w 1930850"/>
              <a:gd name="T1" fmla="*/ 1151060 h 1153258"/>
              <a:gd name="T2" fmla="*/ 634534 w 1930850"/>
              <a:gd name="T3" fmla="*/ 0 h 1153258"/>
              <a:gd name="T4" fmla="*/ 1929500 w 1930850"/>
              <a:gd name="T5" fmla="*/ 543197 h 1153258"/>
              <a:gd name="T6" fmla="*/ 0 w 1930850"/>
              <a:gd name="T7" fmla="*/ 1151060 h 1153258"/>
              <a:gd name="T8" fmla="*/ 0 60000 65536"/>
              <a:gd name="T9" fmla="*/ 0 60000 65536"/>
              <a:gd name="T10" fmla="*/ 0 60000 65536"/>
              <a:gd name="T11" fmla="*/ 0 60000 65536"/>
              <a:gd name="T12" fmla="*/ 0 w 1930850"/>
              <a:gd name="T13" fmla="*/ 0 h 1153258"/>
              <a:gd name="T14" fmla="*/ 1930850 w 1930850"/>
              <a:gd name="T15" fmla="*/ 1153258 h 11532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0850" h="1153258">
                <a:moveTo>
                  <a:pt x="0" y="1153258"/>
                </a:moveTo>
                <a:lnTo>
                  <a:pt x="634978" y="0"/>
                </a:lnTo>
                <a:lnTo>
                  <a:pt x="1930850" y="544234"/>
                </a:lnTo>
                <a:lnTo>
                  <a:pt x="0" y="1153258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945338"/>
              </p:ext>
            </p:extLst>
          </p:nvPr>
        </p:nvGraphicFramePr>
        <p:xfrm>
          <a:off x="2282825" y="3733800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9" imgW="596900" imgH="406400" progId="Equation.DSMT4">
                  <p:embed/>
                </p:oleObj>
              </mc:Choice>
              <mc:Fallback>
                <p:oleObj name="Equation" r:id="rId9" imgW="596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3733800"/>
                        <a:ext cx="123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56571"/>
              </p:ext>
            </p:extLst>
          </p:nvPr>
        </p:nvGraphicFramePr>
        <p:xfrm>
          <a:off x="473075" y="3733800"/>
          <a:ext cx="19129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1" imgW="927100" imgH="406400" progId="Equation.DSMT4">
                  <p:embed/>
                </p:oleObj>
              </mc:Choice>
              <mc:Fallback>
                <p:oleObj name="Equation" r:id="rId11" imgW="927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733800"/>
                        <a:ext cx="19129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00145"/>
              </p:ext>
            </p:extLst>
          </p:nvPr>
        </p:nvGraphicFramePr>
        <p:xfrm>
          <a:off x="3641725" y="3733800"/>
          <a:ext cx="23304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13" imgW="1130300" imgH="406400" progId="Equation.DSMT4">
                  <p:embed/>
                </p:oleObj>
              </mc:Choice>
              <mc:Fallback>
                <p:oleObj name="Equation" r:id="rId13" imgW="11303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3733800"/>
                        <a:ext cx="23304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48438"/>
              </p:ext>
            </p:extLst>
          </p:nvPr>
        </p:nvGraphicFramePr>
        <p:xfrm>
          <a:off x="504825" y="4648200"/>
          <a:ext cx="18303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15" imgW="965200" imgH="431800" progId="Equation.DSMT4">
                  <p:embed/>
                </p:oleObj>
              </mc:Choice>
              <mc:Fallback>
                <p:oleObj name="Equation" r:id="rId15" imgW="965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4648200"/>
                        <a:ext cx="18303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159685"/>
              </p:ext>
            </p:extLst>
          </p:nvPr>
        </p:nvGraphicFramePr>
        <p:xfrm>
          <a:off x="2260600" y="4648200"/>
          <a:ext cx="12033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648200"/>
                        <a:ext cx="12033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466844"/>
              </p:ext>
            </p:extLst>
          </p:nvPr>
        </p:nvGraphicFramePr>
        <p:xfrm>
          <a:off x="3654425" y="4648200"/>
          <a:ext cx="22875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19" imgW="1206500" imgH="431800" progId="Equation.DSMT4">
                  <p:embed/>
                </p:oleObj>
              </mc:Choice>
              <mc:Fallback>
                <p:oleObj name="Equation" r:id="rId19" imgW="1206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4648200"/>
                        <a:ext cx="22875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3" name="TextBox 50"/>
          <p:cNvSpPr txBox="1">
            <a:spLocks noChangeArrowheads="1"/>
          </p:cNvSpPr>
          <p:nvPr/>
        </p:nvSpPr>
        <p:spPr bwMode="auto">
          <a:xfrm>
            <a:off x="8676456" y="2348880"/>
            <a:ext cx="40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cs typeface="Chalkboard" charset="0"/>
              </a:rPr>
              <a:t>C</a:t>
            </a:r>
          </a:p>
        </p:txBody>
      </p:sp>
      <p:graphicFrame>
        <p:nvGraphicFramePr>
          <p:cNvPr id="860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621051"/>
              </p:ext>
            </p:extLst>
          </p:nvPr>
        </p:nvGraphicFramePr>
        <p:xfrm>
          <a:off x="500063" y="5680075"/>
          <a:ext cx="847248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21" imgW="3835400" imgH="419100" progId="Equation.DSMT4">
                  <p:embed/>
                </p:oleObj>
              </mc:Choice>
              <mc:Fallback>
                <p:oleObj name="Equation" r:id="rId21" imgW="3835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680075"/>
                        <a:ext cx="8472487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1"/>
          <p:cNvSpPr txBox="1">
            <a:spLocks noChangeArrowheads="1"/>
          </p:cNvSpPr>
          <p:nvPr/>
        </p:nvSpPr>
        <p:spPr bwMode="auto">
          <a:xfrm>
            <a:off x="7236296" y="2924944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993300"/>
                </a:solidFill>
                <a:ea typeface="Chalkboard" charset="0"/>
                <a:cs typeface="Chalkboard" charset="0"/>
              </a:rPr>
              <a:t>G</a:t>
            </a:r>
          </a:p>
        </p:txBody>
      </p:sp>
      <p:sp>
        <p:nvSpPr>
          <p:cNvPr id="46116" name="Rectangle 55"/>
          <p:cNvSpPr>
            <a:spLocks noChangeArrowheads="1"/>
          </p:cNvSpPr>
          <p:nvPr/>
        </p:nvSpPr>
        <p:spPr bwMode="auto">
          <a:xfrm>
            <a:off x="381000" y="1143000"/>
            <a:ext cx="4138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993300"/>
                </a:solidFill>
              </a:rPr>
              <a:t>Movements of attention:</a:t>
            </a:r>
          </a:p>
        </p:txBody>
      </p:sp>
      <p:sp>
        <p:nvSpPr>
          <p:cNvPr id="46106" name="TextBox 52"/>
          <p:cNvSpPr txBox="1">
            <a:spLocks noChangeArrowheads="1"/>
          </p:cNvSpPr>
          <p:nvPr/>
        </p:nvSpPr>
        <p:spPr bwMode="auto">
          <a:xfrm>
            <a:off x="7303944" y="1628800"/>
            <a:ext cx="36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cs typeface="Chalkboard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45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Polygon </a:t>
            </a:r>
            <a:r>
              <a:rPr lang="en-GB" dirty="0" smtClean="0"/>
              <a:t>Shadows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224136"/>
          </a:xfrm>
        </p:spPr>
        <p:txBody>
          <a:bodyPr/>
          <a:lstStyle/>
          <a:p>
            <a:r>
              <a:rPr lang="en-GB"/>
              <a:t>Imagine an equilateral triangle</a:t>
            </a:r>
          </a:p>
          <a:p>
            <a:r>
              <a:rPr lang="en-GB"/>
              <a:t>A light (very far away) lies in the plane of the triangle so that the triangle casts a one-dimensional shadow.</a:t>
            </a:r>
          </a:p>
        </p:txBody>
      </p:sp>
      <p:pic>
        <p:nvPicPr>
          <p:cNvPr id="4" name="Triangle Shadow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2060847"/>
            <a:ext cx="4824536" cy="411271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3573016"/>
            <a:ext cx="3600400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0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18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16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GB" b="0"/>
              <a:t>How does the length of the shadow change as the light circulates around the triangle?</a:t>
            </a:r>
          </a:p>
        </p:txBody>
      </p:sp>
    </p:spTree>
    <p:extLst>
      <p:ext uri="{BB962C8B-B14F-4D97-AF65-F5344CB8AC3E}">
        <p14:creationId xmlns:p14="http://schemas.microsoft.com/office/powerpoint/2010/main" val="303496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Shadows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2854827" cy="2832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84784"/>
            <a:ext cx="3099452" cy="29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1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Jigsaws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43398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143398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143398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1368152" cy="13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1368152" cy="135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1440160" cy="142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1368152" cy="137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437112"/>
            <a:ext cx="1371273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440160" cy="143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4550" y="2780928"/>
            <a:ext cx="1545402" cy="151216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143398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560" y="4509121"/>
            <a:ext cx="1440160" cy="14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1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 err="1" smtClean="0"/>
              <a:t>Amongs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656184"/>
          </a:xfrm>
        </p:spPr>
        <p:txBody>
          <a:bodyPr/>
          <a:lstStyle/>
          <a:p>
            <a:r>
              <a:rPr lang="en-US" dirty="0"/>
              <a:t>Among any odd number of integers, the sum of all but some one of them is even.</a:t>
            </a:r>
          </a:p>
          <a:p>
            <a:r>
              <a:rPr lang="en-US" dirty="0"/>
              <a:t>Among any 2m –1 integers, the sum of some m of them is divisible by 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9 integers in a </a:t>
            </a:r>
            <a:r>
              <a:rPr lang="en-US" dirty="0" smtClean="0"/>
              <a:t>list. </a:t>
            </a:r>
            <a:r>
              <a:rPr lang="en-US" dirty="0"/>
              <a:t>I assert that</a:t>
            </a:r>
          </a:p>
          <a:p>
            <a:pPr lvl="1"/>
            <a:r>
              <a:rPr lang="en-US" dirty="0"/>
              <a:t>The sum of some consecutive terms from among the ordered list is divisible by 9.</a:t>
            </a:r>
          </a:p>
          <a:p>
            <a:pPr lvl="1"/>
            <a:r>
              <a:rPr lang="en-US" dirty="0"/>
              <a:t>The sum of some 6 from among them is divisible by 3, and more generally, any remainder mod 3 can be achieved by adding some 6 from among them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/>
              <a:t>The sum of some 5 from among them is divisible by 5, and more generally, any remainder modulo 5 can be achieved by adding some 5 from among them;</a:t>
            </a:r>
          </a:p>
          <a:p>
            <a:pPr lvl="1"/>
            <a:r>
              <a:rPr lang="en-US" dirty="0"/>
              <a:t>The sum of some 7 from among them is divisible by 3 as long as no 8 of them are mutually congruent, and more generally, any remainder mod 3 can be achieved by adding some 7 from among them, as long as no 8 of them are mutually congruent </a:t>
            </a:r>
            <a:r>
              <a:rPr lang="en-US" dirty="0" smtClean="0"/>
              <a:t>modulo 3;</a:t>
            </a:r>
            <a:endParaRPr lang="en-US" dirty="0"/>
          </a:p>
          <a:p>
            <a:pPr lvl="1"/>
            <a:r>
              <a:rPr lang="en-US" dirty="0"/>
              <a:t>The sum of some 3 </a:t>
            </a:r>
            <a:r>
              <a:rPr lang="en-US" dirty="0" smtClean="0"/>
              <a:t>from </a:t>
            </a:r>
            <a:r>
              <a:rPr lang="en-US" dirty="0"/>
              <a:t>among them is divisible by 7, as long as no 4 are mutually </a:t>
            </a:r>
            <a:r>
              <a:rPr lang="en-US" dirty="0" smtClean="0"/>
              <a:t>congruent modulo 7, </a:t>
            </a:r>
            <a:r>
              <a:rPr lang="en-US" dirty="0"/>
              <a:t>and more generally, any remainder modulo 7 can be achieved by adding some 3 from among them, as long as no 4 of them are mutually congruent modulo 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3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Amongs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</a:t>
            </a:r>
            <a:r>
              <a:rPr lang="en-US" dirty="0"/>
              <a:t>any ordered </a:t>
            </a:r>
            <a:r>
              <a:rPr lang="en-US" dirty="0" err="1"/>
              <a:t>repset</a:t>
            </a:r>
            <a:r>
              <a:rPr lang="en-US" dirty="0"/>
              <a:t> of m integers, there is a consecutive sub-</a:t>
            </a:r>
            <a:r>
              <a:rPr lang="en-US" dirty="0" err="1"/>
              <a:t>repset</a:t>
            </a:r>
            <a:r>
              <a:rPr lang="en-US" dirty="0"/>
              <a:t> whose sum is divisible by </a:t>
            </a:r>
            <a:r>
              <a:rPr lang="en-US" dirty="0" smtClean="0"/>
              <a:t>m.</a:t>
            </a:r>
          </a:p>
          <a:p>
            <a:r>
              <a:rPr lang="en-US" dirty="0"/>
              <a:t>If p is prime, then among any s + p – 1 numbers there are s whose sum is divisible by p as long as no s+1 of them are mutually congruent modulo 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3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Reacting &amp; Responding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472608"/>
          </a:xfrm>
        </p:spPr>
        <p:txBody>
          <a:bodyPr/>
          <a:lstStyle/>
          <a:p>
            <a:r>
              <a:rPr lang="en-US" dirty="0" smtClean="0"/>
              <a:t>Anne and John together have 25 marbles; Anne has 5 more than John.  How many do they each have? </a:t>
            </a:r>
          </a:p>
          <a:p>
            <a:r>
              <a:rPr lang="en-US" dirty="0"/>
              <a:t>You have </a:t>
            </a:r>
            <a:r>
              <a:rPr lang="en-US" dirty="0" smtClean="0"/>
              <a:t>200 objects</a:t>
            </a:r>
            <a:r>
              <a:rPr lang="en-US" dirty="0"/>
              <a:t>, 98% of which are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</a:t>
            </a:r>
            <a:r>
              <a:rPr lang="en-US" dirty="0"/>
              <a:t>and the others </a:t>
            </a:r>
            <a:r>
              <a:rPr lang="en-US" dirty="0">
                <a:solidFill>
                  <a:srgbClr val="800000"/>
                </a:solidFill>
              </a:rPr>
              <a:t>b</a:t>
            </a:r>
            <a:r>
              <a:rPr lang="en-US" dirty="0" smtClean="0">
                <a:solidFill>
                  <a:srgbClr val="800000"/>
                </a:solidFill>
              </a:rPr>
              <a:t>rown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How many of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reds</a:t>
            </a:r>
            <a:r>
              <a:rPr lang="en-US" dirty="0"/>
              <a:t> must you remove so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objects are 96% of the total</a:t>
            </a:r>
            <a:r>
              <a:rPr lang="en-US" dirty="0" smtClean="0"/>
              <a:t>?</a:t>
            </a:r>
          </a:p>
          <a:p>
            <a:r>
              <a:rPr lang="en-US" dirty="0" smtClean="0"/>
              <a:t>You have some objects, R% of which are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</a:t>
            </a:r>
            <a:r>
              <a:rPr lang="en-US" dirty="0" smtClean="0"/>
              <a:t>and the others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Brown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What fraction of the </a:t>
            </a:r>
            <a:r>
              <a:rPr lang="en-US" dirty="0" smtClean="0">
                <a:solidFill>
                  <a:srgbClr val="FF0000"/>
                </a:solidFill>
              </a:rPr>
              <a:t>reds</a:t>
            </a:r>
            <a:r>
              <a:rPr lang="en-US" dirty="0" smtClean="0"/>
              <a:t> must you remove so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objects are r% of the total?</a:t>
            </a:r>
          </a:p>
          <a:p>
            <a:r>
              <a:rPr lang="en-US" dirty="0"/>
              <a:t>Dual process </a:t>
            </a:r>
            <a:r>
              <a:rPr lang="en-US" dirty="0" smtClean="0"/>
              <a:t>Theory (</a:t>
            </a:r>
            <a:r>
              <a:rPr lang="en-US" dirty="0" err="1" smtClean="0"/>
              <a:t>Kahneman</a:t>
            </a:r>
            <a:r>
              <a:rPr lang="en-US" dirty="0" smtClean="0"/>
              <a:t> et al):</a:t>
            </a:r>
            <a:endParaRPr lang="en-US" dirty="0"/>
          </a:p>
          <a:p>
            <a:pPr lvl="1"/>
            <a:r>
              <a:rPr lang="en-US" dirty="0"/>
              <a:t>System 1 (</a:t>
            </a:r>
            <a:r>
              <a:rPr lang="en-US" dirty="0" err="1"/>
              <a:t>automaticities</a:t>
            </a:r>
            <a:r>
              <a:rPr lang="en-US" dirty="0"/>
              <a:t>, habits, compulsiveness)</a:t>
            </a:r>
          </a:p>
          <a:p>
            <a:pPr lvl="1"/>
            <a:r>
              <a:rPr lang="en-US" dirty="0"/>
              <a:t>System 2 </a:t>
            </a:r>
            <a:r>
              <a:rPr lang="en-US" dirty="0" smtClean="0"/>
              <a:t>(rational, considered</a:t>
            </a:r>
            <a:r>
              <a:rPr lang="en-US" dirty="0"/>
              <a:t>, chosen, responsible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Bicamerality</a:t>
            </a:r>
            <a:r>
              <a:rPr lang="en-US" dirty="0" smtClean="0"/>
              <a:t> (</a:t>
            </a:r>
            <a:r>
              <a:rPr lang="en-US" dirty="0" err="1" smtClean="0"/>
              <a:t>MacGilchrist</a:t>
            </a:r>
            <a:r>
              <a:rPr lang="en-US" dirty="0" smtClean="0"/>
              <a:t> et al)</a:t>
            </a:r>
          </a:p>
          <a:p>
            <a:pPr lvl="1"/>
            <a:r>
              <a:rPr lang="en-US" dirty="0" smtClean="0"/>
              <a:t>Left brain (details, local attention; choosing &amp; following; predictive) </a:t>
            </a:r>
          </a:p>
          <a:p>
            <a:pPr lvl="1"/>
            <a:r>
              <a:rPr lang="en-US" dirty="0" smtClean="0"/>
              <a:t>Right brain (</a:t>
            </a:r>
            <a:r>
              <a:rPr lang="en-US" dirty="0"/>
              <a:t>broad </a:t>
            </a:r>
            <a:r>
              <a:rPr lang="en-US" dirty="0" smtClean="0"/>
              <a:t>overview, context, vigilance, big picture; abstraction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3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Psyche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Psyche</a:t>
            </a:r>
          </a:p>
          <a:p>
            <a:pPr lvl="1"/>
            <a:r>
              <a:rPr lang="en-US" dirty="0" smtClean="0"/>
              <a:t>Enaction (Body)</a:t>
            </a:r>
          </a:p>
          <a:p>
            <a:pPr lvl="1"/>
            <a:r>
              <a:rPr lang="en-US" dirty="0" smtClean="0"/>
              <a:t>Affect (Emotions)</a:t>
            </a:r>
          </a:p>
          <a:p>
            <a:pPr lvl="1"/>
            <a:r>
              <a:rPr lang="en-US" dirty="0" smtClean="0"/>
              <a:t>Cognition (Intellect)</a:t>
            </a:r>
          </a:p>
          <a:p>
            <a:pPr lvl="1"/>
            <a:r>
              <a:rPr lang="en-US" dirty="0" smtClean="0"/>
              <a:t>Attention </a:t>
            </a:r>
          </a:p>
          <a:p>
            <a:pPr lvl="1"/>
            <a:r>
              <a:rPr lang="en-US" dirty="0" smtClean="0"/>
              <a:t>Will</a:t>
            </a:r>
          </a:p>
          <a:p>
            <a:pPr lvl="1"/>
            <a:r>
              <a:rPr lang="en-US" dirty="0" smtClean="0"/>
              <a:t>Witness</a:t>
            </a:r>
          </a:p>
          <a:p>
            <a:r>
              <a:rPr lang="en-US" dirty="0" smtClean="0"/>
              <a:t>Adherences, Co-ordinations, Selves, Micro Identities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375685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74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Human Psyche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59185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22799" y="1152748"/>
            <a:ext cx="3178175" cy="1327151"/>
            <a:chOff x="2912" y="540"/>
            <a:chExt cx="2002" cy="836"/>
          </a:xfrm>
        </p:grpSpPr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454277" y="1176560"/>
            <a:ext cx="3130552" cy="1022349"/>
            <a:chOff x="1546" y="555"/>
            <a:chExt cx="1972" cy="644"/>
          </a:xfrm>
        </p:grpSpPr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1546" y="555"/>
              <a:ext cx="19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Intellect (cognition)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79512" y="1851251"/>
            <a:ext cx="2952752" cy="430214"/>
            <a:chOff x="1010" y="987"/>
            <a:chExt cx="1860" cy="271"/>
          </a:xfrm>
        </p:grpSpPr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1010" y="987"/>
              <a:ext cx="148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Attention/Will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rot="10800000">
              <a:off x="2507" y="1210"/>
              <a:ext cx="36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704850" y="3419698"/>
            <a:ext cx="2528888" cy="1292225"/>
            <a:chOff x="444" y="1968"/>
            <a:chExt cx="1593" cy="814"/>
          </a:xfrm>
        </p:grpSpPr>
        <p:sp>
          <p:nvSpPr>
            <p:cNvPr id="16" name="Rectangle 4"/>
            <p:cNvSpPr>
              <a:spLocks/>
            </p:cNvSpPr>
            <p:nvPr/>
          </p:nvSpPr>
          <p:spPr bwMode="auto">
            <a:xfrm>
              <a:off x="444" y="2511"/>
              <a:ext cx="1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Body (enaction)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5842000" y="2538637"/>
            <a:ext cx="2743200" cy="862013"/>
            <a:chOff x="3680" y="1413"/>
            <a:chExt cx="1728" cy="543"/>
          </a:xfrm>
        </p:grpSpPr>
        <p:sp>
          <p:nvSpPr>
            <p:cNvPr id="19" name="Rectangle 3"/>
            <p:cNvSpPr>
              <a:spLocks/>
            </p:cNvSpPr>
            <p:nvPr/>
          </p:nvSpPr>
          <p:spPr bwMode="auto">
            <a:xfrm>
              <a:off x="4526" y="1413"/>
              <a:ext cx="88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298825" y="3495898"/>
            <a:ext cx="1449388" cy="2165350"/>
            <a:chOff x="2078" y="2016"/>
            <a:chExt cx="913" cy="1364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3" name="Rectangle 14"/>
            <p:cNvSpPr>
              <a:spLocks/>
            </p:cNvSpPr>
            <p:nvPr/>
          </p:nvSpPr>
          <p:spPr bwMode="auto">
            <a:xfrm>
              <a:off x="2078" y="2837"/>
              <a:ext cx="91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78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Throat clearing</a:t>
            </a:r>
          </a:p>
          <a:p>
            <a:r>
              <a:rPr lang="en-GB" dirty="0" smtClean="0"/>
              <a:t>A Task to Work On</a:t>
            </a:r>
          </a:p>
          <a:p>
            <a:r>
              <a:rPr lang="en-GB" dirty="0" smtClean="0"/>
              <a:t>Some Perplexing Problems</a:t>
            </a:r>
          </a:p>
          <a:p>
            <a:pPr lvl="1"/>
            <a:r>
              <a:rPr lang="en-GB" dirty="0" smtClean="0"/>
              <a:t>In Mathematics</a:t>
            </a:r>
          </a:p>
          <a:p>
            <a:pPr lvl="1"/>
            <a:r>
              <a:rPr lang="en-GB" dirty="0" smtClean="0"/>
              <a:t>In Mathematics Education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79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514600" y="1447800"/>
            <a:ext cx="44196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MGA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2037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7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 of a Topic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33738" y="1597695"/>
            <a:ext cx="2133600" cy="272732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3284538" y="1564358"/>
            <a:ext cx="2252662" cy="280987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>
            <a:off x="2640013" y="3055020"/>
            <a:ext cx="3387725" cy="33338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927100" y="90872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Language Patterns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prior Skills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461000" y="908720"/>
            <a:ext cx="3022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Imagery/Sense-of/Awareness; Connections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045200" y="2623220"/>
            <a:ext cx="3022600" cy="9525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Different Contexts in which likely to arise;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dispositions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5168900" y="4159920"/>
            <a:ext cx="3022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Techniques &amp; Incantations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04800" y="258512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Root Questions</a:t>
            </a: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predispositions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927100" y="418532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/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Standard Confusions 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Obstacles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356520"/>
            <a:ext cx="203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/>
          </p:cNvSpPr>
          <p:nvPr/>
        </p:nvSpPr>
        <p:spPr bwMode="auto">
          <a:xfrm>
            <a:off x="5478567" y="6227440"/>
            <a:ext cx="3125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Behaviour is Trainable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2816576" y="5651376"/>
            <a:ext cx="3267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Emotion is Harnessable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539552" y="6165304"/>
            <a:ext cx="360097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Awareness is Educable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 rot="2954185">
            <a:off x="5605711" y="5297027"/>
            <a:ext cx="1590179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Behaviour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3817938" y="5093827"/>
            <a:ext cx="1246223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Emotion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 rot="18654864">
            <a:off x="1247629" y="5343858"/>
            <a:ext cx="1711618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Awareness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318420"/>
            <a:ext cx="262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3"/>
          <p:cNvSpPr>
            <a:spLocks/>
          </p:cNvSpPr>
          <p:nvPr/>
        </p:nvSpPr>
        <p:spPr bwMode="auto">
          <a:xfrm>
            <a:off x="2843808" y="6505599"/>
            <a:ext cx="3611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Attention can be Directed</a:t>
            </a:r>
          </a:p>
        </p:txBody>
      </p:sp>
    </p:spTree>
    <p:extLst>
      <p:ext uri="{BB962C8B-B14F-4D97-AF65-F5344CB8AC3E}">
        <p14:creationId xmlns:p14="http://schemas.microsoft.com/office/powerpoint/2010/main" val="400937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Conceptions of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Staircase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4005064"/>
            <a:ext cx="1656184" cy="2304256"/>
            <a:chOff x="2286000" y="368300"/>
            <a:chExt cx="4596324" cy="6108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68300"/>
              <a:ext cx="4572000" cy="61087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137587" y="1174292"/>
              <a:ext cx="2744737" cy="5284312"/>
            </a:xfrm>
            <a:custGeom>
              <a:avLst/>
              <a:gdLst>
                <a:gd name="connsiteX0" fmla="*/ 2676460 w 2744737"/>
                <a:gd name="connsiteY0" fmla="*/ 0 h 5284312"/>
                <a:gd name="connsiteX1" fmla="*/ 0 w 2744737"/>
                <a:gd name="connsiteY1" fmla="*/ 5229694 h 5284312"/>
                <a:gd name="connsiteX2" fmla="*/ 2744737 w 2744737"/>
                <a:gd name="connsiteY2" fmla="*/ 5284312 h 5284312"/>
                <a:gd name="connsiteX3" fmla="*/ 2676460 w 2744737"/>
                <a:gd name="connsiteY3" fmla="*/ 0 h 528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737" h="5284312">
                  <a:moveTo>
                    <a:pt x="2676460" y="0"/>
                  </a:moveTo>
                  <a:lnTo>
                    <a:pt x="0" y="5229694"/>
                  </a:lnTo>
                  <a:lnTo>
                    <a:pt x="2744737" y="5284312"/>
                  </a:lnTo>
                  <a:lnTo>
                    <a:pt x="267646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2823220" cy="2332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0527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Spiral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28800"/>
            <a:ext cx="1944216" cy="2315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005064"/>
            <a:ext cx="2232248" cy="2316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11247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Maturation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005064"/>
            <a:ext cx="2376264" cy="241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628800"/>
            <a:ext cx="28066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8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&amp; Assessment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980728"/>
            <a:ext cx="7488832" cy="1800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993300"/>
                </a:solidFill>
                <a:effectLst/>
                <a:latin typeface="Chalkboard" pitchFamily="-111" charset="0"/>
              </a:rPr>
              <a:t>What is available to be learned?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993300"/>
                </a:solidFill>
                <a:latin typeface="Chalkboard" pitchFamily="-111" charset="0"/>
              </a:rPr>
              <a:t>What is discernible?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993300"/>
                </a:solidFill>
                <a:latin typeface="Chalkboard" pitchFamily="-111" charset="0"/>
              </a:rPr>
              <a:t>What relationships are recognisable?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993300"/>
                </a:solidFill>
                <a:latin typeface="Chalkboard" pitchFamily="-111" charset="0"/>
              </a:rPr>
              <a:t>What properties are </a:t>
            </a:r>
            <a:r>
              <a:rPr lang="en-GB" sz="2000" b="0" dirty="0" err="1">
                <a:solidFill>
                  <a:srgbClr val="993300"/>
                </a:solidFill>
                <a:latin typeface="Chalkboard" pitchFamily="-111" charset="0"/>
              </a:rPr>
              <a:t>perceiveable</a:t>
            </a:r>
            <a:r>
              <a:rPr lang="en-GB" sz="2000" b="0" dirty="0">
                <a:solidFill>
                  <a:srgbClr val="993300"/>
                </a:solidFill>
                <a:latin typeface="Chalkboard" pitchFamily="-111" charset="0"/>
              </a:rPr>
              <a:t> as being instantiated?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993300"/>
                </a:solidFill>
                <a:latin typeface="Chalkboard" pitchFamily="-111" charset="0"/>
              </a:rPr>
              <a:t>What reasoning is called upon?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993300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91680" y="4437112"/>
            <a:ext cx="6552728" cy="1800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A5FFA5"/>
                </a:solidFill>
                <a:effectLst/>
                <a:latin typeface="Chalkboard" pitchFamily="-111" charset="0"/>
              </a:rPr>
              <a:t>What learning is accessible 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A5FFA5"/>
                </a:solidFill>
                <a:effectLst/>
                <a:latin typeface="Chalkboard" pitchFamily="-111" charset="0"/>
              </a:rPr>
              <a:t>to assessment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A5FFA5"/>
                </a:solidFill>
                <a:effectLst/>
                <a:latin typeface="Chalkboard" pitchFamily="-111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A5FFA5"/>
                </a:solidFill>
                <a:latin typeface="Chalkboard" pitchFamily="-111" charset="0"/>
              </a:rPr>
              <a:t>What is discerned?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A5FFA5"/>
                </a:solidFill>
                <a:latin typeface="Chalkboard" pitchFamily="-111" charset="0"/>
              </a:rPr>
              <a:t>What relationships are recognised?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A5FFA5"/>
                </a:solidFill>
                <a:latin typeface="Chalkboard" pitchFamily="-111" charset="0"/>
              </a:rPr>
              <a:t>What properties are perceived as being instantiated?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A5FFA5"/>
                </a:solidFill>
                <a:latin typeface="Chalkboard" pitchFamily="-111" charset="0"/>
              </a:rPr>
              <a:t>What reasoning is displayed?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A5FFA5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3608" y="2708920"/>
            <a:ext cx="6552728" cy="1800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behaviour is accessible 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to assessment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chemeClr val="tx2"/>
                </a:solidFill>
                <a:latin typeface="Chalkboard" pitchFamily="-111" charset="0"/>
              </a:rPr>
              <a:t>What is done?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chemeClr val="tx2"/>
                </a:solidFill>
                <a:latin typeface="Chalkboard" pitchFamily="-111" charset="0"/>
              </a:rPr>
              <a:t>What discernments, relationships and  properties need to be present in order to perform?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chemeClr val="tx2"/>
                </a:solidFill>
                <a:latin typeface="Chalkboard" pitchFamily="-111" charset="0"/>
              </a:rPr>
              <a:t>What justifications are sought and given?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0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as Self-Explanation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728192"/>
          </a:xfrm>
        </p:spPr>
        <p:txBody>
          <a:bodyPr/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(cognition)?</a:t>
            </a:r>
          </a:p>
          <a:p>
            <a:r>
              <a:rPr lang="en-GB" dirty="0"/>
              <a:t>What were the dominant emotions evoked? (affect)?</a:t>
            </a:r>
          </a:p>
          <a:p>
            <a:r>
              <a:rPr lang="en-GB" dirty="0"/>
              <a:t>What actions might you want to pursue further? (Awareness)</a:t>
            </a:r>
          </a:p>
        </p:txBody>
      </p:sp>
    </p:spTree>
    <p:extLst>
      <p:ext uri="{BB962C8B-B14F-4D97-AF65-F5344CB8AC3E}">
        <p14:creationId xmlns:p14="http://schemas.microsoft.com/office/powerpoint/2010/main" val="98393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John.Mason@open.ac.uk</a:t>
            </a:r>
          </a:p>
          <a:p>
            <a:r>
              <a:rPr lang="en-GB" dirty="0" err="1">
                <a:solidFill>
                  <a:schemeClr val="bg1"/>
                </a:solidFill>
              </a:rPr>
              <a:t>Mcs.open.ac.uk/jhm3 go to Presentations</a:t>
            </a:r>
            <a:endParaRPr lang="en-GB">
              <a:solidFill>
                <a:schemeClr val="bg1"/>
              </a:solidFill>
            </a:endParaRPr>
          </a:p>
          <a:p>
            <a:r>
              <a:rPr lang="en-GB"/>
              <a:t>Questions &amp; Prompts for Mathematical Thinking (ATM UK)</a:t>
            </a:r>
          </a:p>
          <a:p>
            <a:r>
              <a:rPr lang="en-GB">
                <a:solidFill>
                  <a:srgbClr val="993300"/>
                </a:solidFill>
              </a:rPr>
              <a:t>Thinking Mathematically (Pearson)</a:t>
            </a:r>
          </a:p>
          <a:p>
            <a:r>
              <a:rPr lang="en-GB"/>
              <a:t>Designing &amp; Using Mathematical Tasks (TarquinUK)</a:t>
            </a:r>
          </a:p>
          <a:p>
            <a:r>
              <a:rPr lang="en-GB">
                <a:solidFill>
                  <a:srgbClr val="993300"/>
                </a:solidFill>
              </a:rPr>
              <a:t>Researching Your Own Practice using the Discipline of Noticing (Routledge)</a:t>
            </a:r>
          </a:p>
        </p:txBody>
      </p:sp>
    </p:spTree>
    <p:extLst>
      <p:ext uri="{BB962C8B-B14F-4D97-AF65-F5344CB8AC3E}">
        <p14:creationId xmlns:p14="http://schemas.microsoft.com/office/powerpoint/2010/main" val="272751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Throat Clearing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2952328"/>
          </a:xfrm>
        </p:spPr>
        <p:txBody>
          <a:bodyPr/>
          <a:lstStyle/>
          <a:p>
            <a:r>
              <a:rPr lang="en-GB"/>
              <a:t>Everything said here is a conjecture …</a:t>
            </a:r>
          </a:p>
          <a:p>
            <a:pPr marL="457200" lvl="1" indent="0">
              <a:buNone/>
            </a:pPr>
            <a:r>
              <a:rPr lang="en-GB"/>
              <a:t>… to be tested in your experience</a:t>
            </a:r>
          </a:p>
          <a:p>
            <a:r>
              <a:rPr lang="en-GB"/>
              <a:t>My approach is fundamentally phenomenological …</a:t>
            </a:r>
            <a:br>
              <a:rPr lang="en-GB"/>
            </a:br>
            <a:r>
              <a:rPr lang="en-GB"/>
              <a:t>I am interested in lived experience.</a:t>
            </a:r>
          </a:p>
          <a:p>
            <a:r>
              <a:rPr lang="en-GB"/>
              <a:t>Radical version: my task is to evoke awareness (noticing)</a:t>
            </a:r>
          </a:p>
          <a:p>
            <a:r>
              <a:rPr lang="en-GB"/>
              <a:t>So, what you get from this session will be mostly …</a:t>
            </a:r>
          </a:p>
          <a:p>
            <a:pPr marL="457200" lvl="1" indent="0">
              <a:buNone/>
            </a:pPr>
            <a:r>
              <a:rPr lang="en-GB"/>
              <a:t>… what you notice happening inside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789040"/>
            <a:ext cx="2235200" cy="162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4205986"/>
            <a:ext cx="3762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accent3">
                    <a:lumMod val="50000"/>
                  </a:schemeClr>
                </a:solidFill>
              </a:rPr>
              <a:t>Central role of attention:</a:t>
            </a:r>
          </a:p>
          <a:p>
            <a:r>
              <a:rPr lang="en-GB" sz="2000" b="0">
                <a:solidFill>
                  <a:schemeClr val="bg1"/>
                </a:solidFill>
              </a:rPr>
              <a:t>… What is being attended to?</a:t>
            </a:r>
          </a:p>
          <a:p>
            <a:r>
              <a:rPr lang="en-GB" sz="2000" b="0">
                <a:solidFill>
                  <a:schemeClr val="bg1"/>
                </a:solidFill>
              </a:rPr>
              <a:t>… How it is being attended to?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5293657"/>
            <a:ext cx="4457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Awareness</a:t>
            </a:r>
          </a:p>
          <a:p>
            <a:r>
              <a:rPr lang="en-GB" sz="2000" b="0">
                <a:solidFill>
                  <a:srgbClr val="4D1900"/>
                </a:solidFill>
              </a:rPr>
              <a:t>	as consciousness</a:t>
            </a:r>
          </a:p>
          <a:p>
            <a:r>
              <a:rPr lang="en-GB" sz="2000" b="0">
                <a:solidFill>
                  <a:srgbClr val="4D1900"/>
                </a:solidFill>
              </a:rPr>
              <a:t>	as that which enables action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300192" y="2852936"/>
            <a:ext cx="2808312" cy="1512168"/>
          </a:xfrm>
          <a:prstGeom prst="wedgeRoundRectCallout">
            <a:avLst>
              <a:gd name="adj1" fmla="val -78625"/>
              <a:gd name="adj2" fmla="val -4434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70000"/>
              </a:lnSpc>
              <a:defRPr/>
            </a:pPr>
            <a:endParaRPr lang="en-US" sz="1600" b="0">
              <a:solidFill>
                <a:srgbClr val="FFFF66"/>
              </a:solidFill>
              <a:latin typeface="Chalkboard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Avoid the teaching of </a:t>
            </a:r>
            <a:br>
              <a:rPr lang="en-US" sz="1800" b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speculators,</a:t>
            </a:r>
            <a:br>
              <a:rPr lang="en-US" sz="1800" b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whose judgements are </a:t>
            </a:r>
            <a:br>
              <a:rPr lang="en-US" sz="1800" b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not confirmed </a:t>
            </a:r>
            <a:br>
              <a:rPr lang="en-US" sz="1800" b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by experience</a:t>
            </a:r>
            <a:r>
              <a:rPr lang="en-US" sz="1800">
                <a:solidFill>
                  <a:srgbClr val="800040"/>
                </a:solidFill>
                <a:latin typeface="Chalkboard" charset="0"/>
              </a:rPr>
              <a:t>.</a:t>
            </a:r>
            <a:br>
              <a:rPr lang="en-US" sz="1800">
                <a:solidFill>
                  <a:srgbClr val="800040"/>
                </a:solidFill>
                <a:latin typeface="Chalkboard" charset="0"/>
              </a:rPr>
            </a:br>
            <a:r>
              <a:rPr lang="en-US" sz="1600">
                <a:solidFill>
                  <a:srgbClr val="800040"/>
                </a:solidFill>
                <a:latin typeface="Chalkboard" charset="0"/>
              </a:rPr>
              <a:t> </a:t>
            </a:r>
            <a:r>
              <a:rPr lang="en-US" sz="1400" b="0">
                <a:solidFill>
                  <a:srgbClr val="800040"/>
                </a:solidFill>
                <a:latin typeface="Chalkboard" charset="0"/>
              </a:rPr>
              <a:t>(Leonardo Da Vinci</a:t>
            </a:r>
            <a:r>
              <a:rPr lang="en-US" sz="1400">
                <a:solidFill>
                  <a:srgbClr val="800040"/>
                </a:solidFill>
                <a:latin typeface="Chalkboard" charset="0"/>
              </a:rPr>
              <a:t>)</a:t>
            </a:r>
            <a:endParaRPr lang="en-US" sz="1400"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Rich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3456384"/>
          </a:xfrm>
        </p:spPr>
        <p:txBody>
          <a:bodyPr/>
          <a:lstStyle/>
          <a:p>
            <a:r>
              <a:rPr lang="en-GB"/>
              <a:t>It’s not the task that is rich</a:t>
            </a:r>
            <a:br>
              <a:rPr lang="en-GB"/>
            </a:br>
            <a:r>
              <a:rPr lang="en-GB"/>
              <a:t>but whether the task is used richly: rich pedagogy</a:t>
            </a:r>
          </a:p>
          <a:p>
            <a:pPr lvl="1"/>
            <a:r>
              <a:rPr lang="en-GB"/>
              <a:t>Calling upon &amp; developing  learners’ natural powers</a:t>
            </a:r>
          </a:p>
          <a:p>
            <a:pPr lvl="1"/>
            <a:r>
              <a:rPr lang="en-GB"/>
              <a:t>Encountering mathematical themes</a:t>
            </a:r>
          </a:p>
          <a:p>
            <a:pPr lvl="1"/>
            <a:r>
              <a:rPr lang="en-GB"/>
              <a:t>Bringing personal dispositions and propensities to the surface</a:t>
            </a:r>
          </a:p>
          <a:p>
            <a:r>
              <a:rPr lang="en-GB"/>
              <a:t>Outer, Inner &amp; Meta aspects of tasks</a:t>
            </a:r>
          </a:p>
          <a:p>
            <a:r>
              <a:rPr lang="en-GB"/>
              <a:t>Avoid sterile debates around simple names for pedagogies</a:t>
            </a:r>
            <a:br>
              <a:rPr lang="en-GB"/>
            </a:br>
            <a:r>
              <a:rPr lang="en-GB"/>
              <a:t>(discovery, child-centred, problem solving, reform, constructivist, …)</a:t>
            </a:r>
          </a:p>
          <a:p>
            <a:r>
              <a:rPr lang="en-GB"/>
              <a:t>Focus on (Rich) Pedagogic Actions</a:t>
            </a:r>
          </a:p>
        </p:txBody>
      </p:sp>
    </p:spTree>
    <p:extLst>
      <p:ext uri="{BB962C8B-B14F-4D97-AF65-F5344CB8AC3E}">
        <p14:creationId xmlns:p14="http://schemas.microsoft.com/office/powerpoint/2010/main" val="405494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Outer, Inner &amp; Meta Aspects of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727950" cy="5400600"/>
          </a:xfrm>
        </p:spPr>
        <p:txBody>
          <a:bodyPr/>
          <a:lstStyle/>
          <a:p>
            <a:r>
              <a:rPr lang="en-GB"/>
              <a:t>Outer Task</a:t>
            </a:r>
          </a:p>
          <a:p>
            <a:pPr lvl="1"/>
            <a:r>
              <a:rPr lang="en-GB"/>
              <a:t>What author imagines</a:t>
            </a:r>
          </a:p>
          <a:p>
            <a:pPr lvl="1"/>
            <a:r>
              <a:rPr lang="en-GB"/>
              <a:t>What teacher intends</a:t>
            </a:r>
          </a:p>
          <a:p>
            <a:pPr lvl="1"/>
            <a:r>
              <a:rPr lang="en-GB"/>
              <a:t>What students construe</a:t>
            </a:r>
          </a:p>
          <a:p>
            <a:pPr lvl="1"/>
            <a:r>
              <a:rPr lang="en-GB"/>
              <a:t>What students actually do</a:t>
            </a:r>
          </a:p>
          <a:p>
            <a:r>
              <a:rPr lang="en-GB"/>
              <a:t>Inner Task</a:t>
            </a:r>
          </a:p>
          <a:p>
            <a:pPr lvl="1"/>
            <a:r>
              <a:rPr lang="en-GB"/>
              <a:t>What powers might be used or developed?</a:t>
            </a:r>
          </a:p>
          <a:p>
            <a:pPr lvl="1"/>
            <a:r>
              <a:rPr lang="en-GB"/>
              <a:t>What themes might be encountered and enriched?</a:t>
            </a:r>
          </a:p>
          <a:p>
            <a:pPr lvl="1"/>
            <a:r>
              <a:rPr lang="en-GB"/>
              <a:t>What connections might be made?</a:t>
            </a:r>
          </a:p>
          <a:p>
            <a:pPr lvl="1"/>
            <a:r>
              <a:rPr lang="en-GB"/>
              <a:t>What reasoning might be called upon?</a:t>
            </a:r>
          </a:p>
          <a:p>
            <a:pPr lvl="1"/>
            <a:r>
              <a:rPr lang="en-GB"/>
              <a:t>What sense students make of their activity</a:t>
            </a:r>
          </a:p>
          <a:p>
            <a:pPr lvl="1"/>
            <a:r>
              <a:rPr lang="en-GB"/>
              <a:t>What students are now prepared to be able to hear &amp; see</a:t>
            </a:r>
          </a:p>
          <a:p>
            <a:pPr lvl="1"/>
            <a:r>
              <a:rPr lang="en-GB"/>
              <a:t>What students recosntruct later</a:t>
            </a:r>
          </a:p>
          <a:p>
            <a:r>
              <a:rPr lang="en-GB"/>
              <a:t>Meta Task</a:t>
            </a:r>
          </a:p>
          <a:p>
            <a:pPr lvl="1"/>
            <a:r>
              <a:rPr lang="en-GB"/>
              <a:t>Personal propensities and dispositions to challenge or work on</a:t>
            </a:r>
          </a:p>
          <a:p>
            <a:pPr lvl="1"/>
            <a:r>
              <a:rPr lang="en-GB"/>
              <a:t>Working collaboratively and individually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34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Set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080120"/>
          </a:xfrm>
        </p:spPr>
        <p:txBody>
          <a:bodyPr/>
          <a:lstStyle/>
          <a:p>
            <a:r>
              <a:rPr lang="en-GB"/>
              <a:t>In how many different ways can you put 17 objects into the two sets (the circles) so that both sets have the same number of objects?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68" y="1988840"/>
            <a:ext cx="4017764" cy="27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6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3960440" cy="27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8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1224136"/>
          </a:xfrm>
        </p:spPr>
        <p:txBody>
          <a:bodyPr/>
          <a:lstStyle/>
          <a:p>
            <a:r>
              <a:rPr lang="en-GB"/>
              <a:t>Here the sets are in the ratio of 4 : 3.</a:t>
            </a:r>
          </a:p>
          <a:p>
            <a:r>
              <a:rPr lang="en-GB"/>
              <a:t>In how many ways can the 17 objects be placed so the sets are in the ratio 3 : 2?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66952"/>
            <a:ext cx="4104456" cy="282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2118880"/>
            <a:ext cx="97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b="0">
                <a:solidFill>
                  <a:srgbClr val="000000"/>
                </a:solidFill>
              </a:rPr>
              <a:t>4 :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58052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993300"/>
                </a:solidFill>
              </a:rPr>
              <a:t>What about 3 sets?</a:t>
            </a:r>
          </a:p>
        </p:txBody>
      </p:sp>
    </p:spTree>
    <p:extLst>
      <p:ext uri="{BB962C8B-B14F-4D97-AF65-F5344CB8AC3E}">
        <p14:creationId xmlns:p14="http://schemas.microsoft.com/office/powerpoint/2010/main" val="283413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Ratio Addition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702772" cy="51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35982</TotalTime>
  <Words>1028</Words>
  <Application>Microsoft Macintosh PowerPoint</Application>
  <PresentationFormat>On-screen Show (4:3)</PresentationFormat>
  <Paragraphs>179</Paragraphs>
  <Slides>25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Yellow on Blue</vt:lpstr>
      <vt:lpstr>Title &amp; Bullets</vt:lpstr>
      <vt:lpstr>Blank Presentation</vt:lpstr>
      <vt:lpstr>Equation</vt:lpstr>
      <vt:lpstr>These are a Few of my  Favourite Things </vt:lpstr>
      <vt:lpstr>Outline</vt:lpstr>
      <vt:lpstr>Throat Clearing</vt:lpstr>
      <vt:lpstr>Rich Tasks</vt:lpstr>
      <vt:lpstr>Outer, Inner &amp; Meta Aspects of Tasks</vt:lpstr>
      <vt:lpstr>Set Ratios</vt:lpstr>
      <vt:lpstr>Example</vt:lpstr>
      <vt:lpstr>Extension</vt:lpstr>
      <vt:lpstr>Ratio Addition</vt:lpstr>
      <vt:lpstr>Reasoning</vt:lpstr>
      <vt:lpstr>Polygon Shadows</vt:lpstr>
      <vt:lpstr>Constant Shadows</vt:lpstr>
      <vt:lpstr>Circular Jigsaws</vt:lpstr>
      <vt:lpstr>Early Amongs</vt:lpstr>
      <vt:lpstr>Amongs</vt:lpstr>
      <vt:lpstr>More Amongs</vt:lpstr>
      <vt:lpstr>Reacting &amp; Responding</vt:lpstr>
      <vt:lpstr>Human Psyche</vt:lpstr>
      <vt:lpstr>Human Psyche</vt:lpstr>
      <vt:lpstr>MGA</vt:lpstr>
      <vt:lpstr>Structure of a Topic</vt:lpstr>
      <vt:lpstr>Conceptions of Learning</vt:lpstr>
      <vt:lpstr>Learning &amp; Assessment</vt:lpstr>
      <vt:lpstr>Reflection as Self-Explanation</vt:lpstr>
      <vt:lpstr>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873</cp:revision>
  <cp:lastPrinted>2014-11-06T14:34:08Z</cp:lastPrinted>
  <dcterms:created xsi:type="dcterms:W3CDTF">2009-05-15T05:15:20Z</dcterms:created>
  <dcterms:modified xsi:type="dcterms:W3CDTF">2014-11-30T01:38:08Z</dcterms:modified>
</cp:coreProperties>
</file>