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0" r:id="rId3"/>
    <p:sldId id="257" r:id="rId4"/>
    <p:sldId id="276" r:id="rId5"/>
    <p:sldId id="260" r:id="rId6"/>
    <p:sldId id="259" r:id="rId7"/>
    <p:sldId id="283" r:id="rId8"/>
    <p:sldId id="262" r:id="rId9"/>
    <p:sldId id="277" r:id="rId10"/>
    <p:sldId id="261" r:id="rId11"/>
    <p:sldId id="265" r:id="rId12"/>
    <p:sldId id="271" r:id="rId13"/>
    <p:sldId id="291" r:id="rId14"/>
    <p:sldId id="294" r:id="rId15"/>
    <p:sldId id="301" r:id="rId16"/>
    <p:sldId id="293" r:id="rId17"/>
    <p:sldId id="304" r:id="rId18"/>
    <p:sldId id="299" r:id="rId19"/>
    <p:sldId id="295" r:id="rId20"/>
    <p:sldId id="298" r:id="rId21"/>
    <p:sldId id="302" r:id="rId22"/>
    <p:sldId id="303" r:id="rId23"/>
    <p:sldId id="296" r:id="rId24"/>
    <p:sldId id="300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4019"/>
    <a:srgbClr val="A37340"/>
    <a:srgbClr val="AB7942"/>
    <a:srgbClr val="FFFEE3"/>
    <a:srgbClr val="0027FF"/>
    <a:srgbClr val="EEBBA6"/>
    <a:srgbClr val="0432FF"/>
    <a:srgbClr val="FFF5C4"/>
    <a:srgbClr val="FFF1BF"/>
    <a:srgbClr val="FCF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2"/>
    <p:restoredTop sz="86379"/>
  </p:normalViewPr>
  <p:slideViewPr>
    <p:cSldViewPr snapToGrid="0" snapToObjects="1">
      <p:cViewPr varScale="1">
        <p:scale>
          <a:sx n="83" d="100"/>
          <a:sy n="83" d="100"/>
        </p:scale>
        <p:origin x="216" y="640"/>
      </p:cViewPr>
      <p:guideLst/>
    </p:cSldViewPr>
  </p:slideViewPr>
  <p:outlineViewPr>
    <p:cViewPr>
      <p:scale>
        <a:sx n="33" d="100"/>
        <a:sy n="33" d="100"/>
      </p:scale>
      <p:origin x="0" y="-7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FF5DD-355E-A949-AC1E-411CCBFCA1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D472F-6764-2F4C-BEAF-789FE101AC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45456-19F5-CA44-9E0E-7C41939B843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3833C-57FE-F245-ADCF-454E0E688C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F3288-13ED-5A49-8C48-E3EE86FA46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350C-095E-C04F-86AA-24022DEDB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6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618E9-6D1B-5641-A3A2-B79A804448DD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7F0B3-85DF-0443-9F07-1783E949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9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7F0B3-85DF-0443-9F07-1783E9490E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15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1E8D4-23D8-A848-8FB4-B8CA227C50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3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7F0B3-85DF-0443-9F07-1783E9490E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6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7F0B3-85DF-0443-9F07-1783E9490E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5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7F0B3-85DF-0443-9F07-1783E9490E1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8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7F0B3-85DF-0443-9F07-1783E9490E1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7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1E8D4-23D8-A848-8FB4-B8CA227C50A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3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1E8D4-23D8-A848-8FB4-B8CA227C50A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6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>
              <a:defRPr sz="240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10D71-E819-4C4B-B638-B55AE8B897A5}"/>
              </a:ext>
            </a:extLst>
          </p:cNvPr>
          <p:cNvSpPr txBox="1"/>
          <p:nvPr userDrawn="1"/>
        </p:nvSpPr>
        <p:spPr>
          <a:xfrm>
            <a:off x="0" y="6581001"/>
            <a:ext cx="475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52DBF28-39B2-0142-ABD0-B9F0A883B982}" type="slidenum">
              <a:rPr lang="en-GB" sz="12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2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7B1A48-2F87-654A-8EE2-EEC85998DE6C}"/>
              </a:ext>
            </a:extLst>
          </p:cNvPr>
          <p:cNvSpPr txBox="1"/>
          <p:nvPr userDrawn="1"/>
        </p:nvSpPr>
        <p:spPr>
          <a:xfrm>
            <a:off x="27707" y="658091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68816A2-9884-ED46-A49E-CC620E80A431}" type="slidenum">
              <a:rPr lang="en-GB" sz="12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2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theta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29619"/>
            <a:ext cx="7772400" cy="14803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B7942"/>
                </a:solidFill>
                <a:latin typeface="Chalkboard" charset="0"/>
                <a:ea typeface="Chalkboard" charset="0"/>
                <a:cs typeface="Chalkboard" charset="0"/>
              </a:rPr>
              <a:t>Variation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31277" y="4176468"/>
            <a:ext cx="6858000" cy="1655762"/>
          </a:xfrm>
        </p:spPr>
        <p:txBody>
          <a:bodyPr/>
          <a:lstStyle/>
          <a:p>
            <a:r>
              <a:rPr lang="en-US" dirty="0"/>
              <a:t>Anne Watson &amp; John Mason</a:t>
            </a:r>
          </a:p>
          <a:p>
            <a:r>
              <a:rPr lang="en-GB" dirty="0"/>
              <a:t>South West Mathematics PD Providers Conference</a:t>
            </a:r>
            <a:br>
              <a:rPr lang="en-GB" dirty="0"/>
            </a:br>
            <a:r>
              <a:rPr lang="en-GB"/>
              <a:t>Jurassic Maths Hub</a:t>
            </a:r>
            <a:br>
              <a:rPr lang="en-GB" dirty="0"/>
            </a:br>
            <a:r>
              <a:rPr lang="en-US" dirty="0"/>
              <a:t>Exeter</a:t>
            </a:r>
            <a:br>
              <a:rPr lang="en-US" dirty="0"/>
            </a:br>
            <a:r>
              <a:rPr lang="en-US" dirty="0"/>
              <a:t>Sept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37856"/>
            <a:ext cx="8813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ne\Pictures\bcme 503262018_0000.jpg"/>
          <p:cNvPicPr>
            <a:picLocks noChangeAspect="1" noChangeArrowheads="1"/>
          </p:cNvPicPr>
          <p:nvPr/>
        </p:nvPicPr>
        <p:blipFill rotWithShape="1">
          <a:blip r:embed="rId2" cstate="print"/>
          <a:srcRect l="7318" t="27777" r="67683" b="50429"/>
          <a:stretch/>
        </p:blipFill>
        <p:spPr bwMode="auto">
          <a:xfrm>
            <a:off x="527506" y="142102"/>
            <a:ext cx="4593560" cy="5713940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2E783D-9243-4284-8724-25D843075200}"/>
              </a:ext>
            </a:extLst>
          </p:cNvPr>
          <p:cNvGrpSpPr/>
          <p:nvPr/>
        </p:nvGrpSpPr>
        <p:grpSpPr>
          <a:xfrm>
            <a:off x="869971" y="5132895"/>
            <a:ext cx="5241303" cy="1725105"/>
            <a:chOff x="3284848" y="4044099"/>
            <a:chExt cx="5241303" cy="17251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B8AD53-807F-4538-8D86-57E15C814A76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47F793-FAEA-4AC3-BF5F-C79D32EA4775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D75B3E-CD59-6343-89FC-43F791E5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74" y="2989082"/>
            <a:ext cx="2679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ne\Pictures\bcme 803262018_0000.jpg"/>
          <p:cNvPicPr>
            <a:picLocks noChangeAspect="1" noChangeArrowheads="1"/>
          </p:cNvPicPr>
          <p:nvPr/>
        </p:nvPicPr>
        <p:blipFill>
          <a:blip r:embed="rId2" cstate="print"/>
          <a:srcRect l="8670" t="19261" r="16605" b="23276"/>
          <a:stretch>
            <a:fillRect/>
          </a:stretch>
        </p:blipFill>
        <p:spPr bwMode="auto">
          <a:xfrm rot="10800000">
            <a:off x="0" y="2403"/>
            <a:ext cx="5486400" cy="60198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003677-0819-E541-A5D0-72AC85815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3327"/>
            <a:ext cx="9067920" cy="9293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0C65378-8E15-44C8-96AB-049052448676}"/>
              </a:ext>
            </a:extLst>
          </p:cNvPr>
          <p:cNvGrpSpPr/>
          <p:nvPr/>
        </p:nvGrpSpPr>
        <p:grpSpPr>
          <a:xfrm>
            <a:off x="245097" y="4622321"/>
            <a:ext cx="5241303" cy="1725105"/>
            <a:chOff x="3284848" y="4044099"/>
            <a:chExt cx="5241303" cy="17251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A3A46-9DC9-479E-94D3-17778C9E0AE8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6CB61D-63DD-46A4-81C8-777DAB5B0FF9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FBBB07C-D0B5-C943-8EF5-8EABA0702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310" y="4269604"/>
            <a:ext cx="2679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ne\Pictures\bcme 1303262018_0000.jpg"/>
          <p:cNvPicPr>
            <a:picLocks noChangeAspect="1" noChangeArrowheads="1"/>
          </p:cNvPicPr>
          <p:nvPr/>
        </p:nvPicPr>
        <p:blipFill rotWithShape="1">
          <a:blip r:embed="rId2" cstate="print"/>
          <a:srcRect l="11416" t="12243" r="15481" b="40831"/>
          <a:stretch/>
        </p:blipFill>
        <p:spPr bwMode="auto">
          <a:xfrm>
            <a:off x="0" y="0"/>
            <a:ext cx="7487860" cy="6858000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EA9D53-81ED-4956-AE55-19011DF35FF4}"/>
              </a:ext>
            </a:extLst>
          </p:cNvPr>
          <p:cNvGrpSpPr/>
          <p:nvPr/>
        </p:nvGrpSpPr>
        <p:grpSpPr>
          <a:xfrm>
            <a:off x="255766" y="4721260"/>
            <a:ext cx="5241303" cy="1725105"/>
            <a:chOff x="3284848" y="4044099"/>
            <a:chExt cx="5241303" cy="17251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2D1FF0-09E1-45CD-8059-117B36EB8961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EB7939-B180-4197-92B2-79C384B74781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08B1398-BAF4-034A-BF5D-F4B3DD182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465" y="4620148"/>
            <a:ext cx="2679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4208-42FC-408F-AA05-D01F647A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questions for teaching and learning: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AFB7-4640-40D8-AB06-46CD1E7A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5"/>
            <a:ext cx="7886700" cy="5075031"/>
          </a:xfrm>
        </p:spPr>
        <p:txBody>
          <a:bodyPr/>
          <a:lstStyle/>
          <a:p>
            <a:r>
              <a:rPr lang="en-GB" dirty="0"/>
              <a:t>What’s the same; what’s different?</a:t>
            </a:r>
          </a:p>
          <a:p>
            <a:r>
              <a:rPr lang="en-GB" dirty="0"/>
              <a:t>What changes; what stays the same?</a:t>
            </a:r>
          </a:p>
          <a:p>
            <a:pPr lvl="1"/>
            <a:r>
              <a:rPr lang="en-GB" dirty="0"/>
              <a:t>Over what ranges</a:t>
            </a:r>
          </a:p>
          <a:p>
            <a:r>
              <a:rPr lang="en-GB" dirty="0"/>
              <a:t>If this changes, what else has to change?</a:t>
            </a:r>
          </a:p>
          <a:p>
            <a:pPr lvl="1"/>
            <a:r>
              <a:rPr lang="en-GB" dirty="0"/>
              <a:t>Over what range?</a:t>
            </a:r>
          </a:p>
          <a:p>
            <a:r>
              <a:rPr lang="en-GB" dirty="0"/>
              <a:t>If I know this, what else do I know?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Key questions for planning:</a:t>
            </a:r>
          </a:p>
          <a:p>
            <a:pPr marL="0" indent="0">
              <a:buNone/>
            </a:pPr>
            <a:r>
              <a:rPr lang="en-GB" dirty="0"/>
              <a:t>What do I hope they will learn?</a:t>
            </a:r>
          </a:p>
          <a:p>
            <a:pPr marL="0" indent="0">
              <a:buNone/>
            </a:pPr>
            <a:r>
              <a:rPr lang="en-GB" dirty="0"/>
              <a:t>What tasks and questions connect the </a:t>
            </a:r>
            <a:r>
              <a:rPr lang="en-GB" b="1" dirty="0"/>
              <a:t>intended</a:t>
            </a:r>
            <a:r>
              <a:rPr lang="en-GB" dirty="0"/>
              <a:t>, </a:t>
            </a:r>
            <a:r>
              <a:rPr lang="en-GB" b="1" dirty="0"/>
              <a:t>enacted</a:t>
            </a:r>
            <a:r>
              <a:rPr lang="en-GB" dirty="0"/>
              <a:t> and </a:t>
            </a:r>
            <a:r>
              <a:rPr lang="en-GB" b="1" dirty="0"/>
              <a:t>lived</a:t>
            </a:r>
            <a:r>
              <a:rPr lang="en-GB" dirty="0"/>
              <a:t> ‘object of learning’, ‘key idea’, ‘critical aspect’ etc.?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5E0D-0356-554A-A6EA-ACC703A5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Fractional Divisors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228292-E0DE-9644-AF68-EC1A4ABE505E}"/>
              </a:ext>
            </a:extLst>
          </p:cNvPr>
          <p:cNvGrpSpPr/>
          <p:nvPr/>
        </p:nvGrpSpPr>
        <p:grpSpPr>
          <a:xfrm>
            <a:off x="603250" y="1103166"/>
            <a:ext cx="7886700" cy="1936176"/>
            <a:chOff x="603250" y="1103166"/>
            <a:chExt cx="7886700" cy="19361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19C055-03AD-8943-AD7A-B8B4211F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8805" y="1103166"/>
              <a:ext cx="241300" cy="8001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231AD5-1080-AA41-BDFD-A35AC18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9643" y="1671925"/>
              <a:ext cx="279400" cy="762000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D28750D2-FCAB-1841-8A17-9557366C1FAB}"/>
                </a:ext>
              </a:extLst>
            </p:cNvPr>
            <p:cNvSpPr txBox="1">
              <a:spLocks/>
            </p:cNvSpPr>
            <p:nvPr/>
          </p:nvSpPr>
          <p:spPr>
            <a:xfrm>
              <a:off x="603250" y="1297371"/>
              <a:ext cx="7886700" cy="17021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7FF"/>
                  </a:solidFill>
                  <a:latin typeface="Chalkboard" charset="0"/>
                  <a:ea typeface="Chalkboard" charset="0"/>
                  <a:cs typeface="Chalkboard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The fraction     is said to ‘divide into’ or to be a </a:t>
              </a:r>
              <a:br>
                <a:rPr lang="en-GB" dirty="0"/>
              </a:br>
              <a:br>
                <a:rPr lang="en-GB" dirty="0"/>
              </a:br>
              <a:r>
                <a:rPr lang="en-GB" dirty="0"/>
                <a:t>‘factor of’ or a ‘divisor of’ the fraction     </a:t>
              </a:r>
              <a:br>
                <a:rPr lang="en-GB" dirty="0"/>
              </a:br>
              <a:br>
                <a:rPr lang="en-GB" dirty="0"/>
              </a:br>
              <a:r>
                <a:rPr lang="en-GB" dirty="0"/>
                <a:t>if and only if     divided by </a:t>
              </a:r>
              <a:r>
                <a:rPr lang="en-GB" i="1" dirty="0"/>
                <a:t>    </a:t>
              </a:r>
              <a:r>
                <a:rPr lang="en-GB" dirty="0"/>
                <a:t>is an integer.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885772-837B-9C4B-A9CE-589B6BAA0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0405" y="2239242"/>
              <a:ext cx="279400" cy="762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6D4C92-B893-924B-AD82-49090964D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4523" y="2239242"/>
              <a:ext cx="241300" cy="800100"/>
            </a:xfrm>
            <a:prstGeom prst="rect">
              <a:avLst/>
            </a:prstGeom>
          </p:spPr>
        </p:pic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30FCB1A-4D36-F14D-8F93-7D7B7406A9EF}"/>
              </a:ext>
            </a:extLst>
          </p:cNvPr>
          <p:cNvSpPr/>
          <p:nvPr/>
        </p:nvSpPr>
        <p:spPr>
          <a:xfrm>
            <a:off x="840259" y="3602182"/>
            <a:ext cx="7112250" cy="87048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Chalkboard" panose="03050602040202020205" pitchFamily="66" charset="77"/>
              </a:rPr>
              <a:t>What is needed in order to make sense of this?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58AB98E-E4BC-D349-BCF1-5C80813EC33F}"/>
              </a:ext>
            </a:extLst>
          </p:cNvPr>
          <p:cNvSpPr/>
          <p:nvPr/>
        </p:nvSpPr>
        <p:spPr>
          <a:xfrm>
            <a:off x="2780172" y="4361936"/>
            <a:ext cx="4867537" cy="134613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7B4019"/>
                </a:solidFill>
                <a:latin typeface="Chalkboard" panose="03050602040202020205" pitchFamily="66" charset="77"/>
              </a:rPr>
              <a:t>Meaning</a:t>
            </a:r>
          </a:p>
          <a:p>
            <a:r>
              <a:rPr lang="en-GB" sz="2400" dirty="0">
                <a:solidFill>
                  <a:srgbClr val="7B4019"/>
                </a:solidFill>
                <a:latin typeface="Chalkboard" panose="03050602040202020205" pitchFamily="66" charset="77"/>
              </a:rPr>
              <a:t>Examples</a:t>
            </a:r>
          </a:p>
          <a:p>
            <a:r>
              <a:rPr lang="en-GB" sz="2400" dirty="0">
                <a:solidFill>
                  <a:srgbClr val="7B4019"/>
                </a:solidFill>
                <a:latin typeface="Chalkboard" panose="03050602040202020205" pitchFamily="66" charset="77"/>
              </a:rPr>
              <a:t>Retreat to more familiar ground</a:t>
            </a:r>
            <a:endParaRPr lang="en-GB" sz="2400" dirty="0">
              <a:solidFill>
                <a:srgbClr val="7B4019"/>
              </a:solidFill>
              <a:effectLst/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20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5E0D-0356-554A-A6EA-ACC703A5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Fractional Divisors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953747-FAAF-2C45-B5EF-D8BEF0EB5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3820"/>
            <a:ext cx="7886700" cy="1048432"/>
          </a:xfrm>
        </p:spPr>
        <p:txBody>
          <a:bodyPr/>
          <a:lstStyle/>
          <a:p>
            <a:r>
              <a:rPr lang="en-GB" dirty="0">
                <a:solidFill>
                  <a:srgbClr val="7B4019"/>
                </a:solidFill>
              </a:rPr>
              <a:t>Meaning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What does it mean to say that one number divides into another?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1890A5-04C1-B843-B88D-AE1D60555310}"/>
              </a:ext>
            </a:extLst>
          </p:cNvPr>
          <p:cNvSpPr txBox="1">
            <a:spLocks/>
          </p:cNvSpPr>
          <p:nvPr/>
        </p:nvSpPr>
        <p:spPr>
          <a:xfrm>
            <a:off x="614798" y="4292663"/>
            <a:ext cx="7886700" cy="1053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fractions does      divide into?</a:t>
            </a:r>
          </a:p>
          <a:p>
            <a:r>
              <a:rPr lang="en-GB" dirty="0"/>
              <a:t>What fractions divide into     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A9DB7C-4E13-D64F-B169-676CD69FEC8A}"/>
              </a:ext>
            </a:extLst>
          </p:cNvPr>
          <p:cNvSpPr txBox="1">
            <a:spLocks/>
          </p:cNvSpPr>
          <p:nvPr/>
        </p:nvSpPr>
        <p:spPr>
          <a:xfrm>
            <a:off x="543868" y="2061729"/>
            <a:ext cx="7886700" cy="3223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B4019"/>
                </a:solidFill>
              </a:rPr>
              <a:t>Examples:</a:t>
            </a:r>
          </a:p>
          <a:p>
            <a:r>
              <a:rPr lang="en-GB" dirty="0">
                <a:solidFill>
                  <a:srgbClr val="7B4019"/>
                </a:solidFill>
              </a:rPr>
              <a:t>Yours or mine?</a:t>
            </a:r>
          </a:p>
          <a:p>
            <a:r>
              <a:rPr lang="en-GB" dirty="0"/>
              <a:t>What fractions does    divide into?</a:t>
            </a:r>
          </a:p>
          <a:p>
            <a:r>
              <a:rPr lang="en-GB" dirty="0"/>
              <a:t>What fractions divide into    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F67C8D-E066-7C40-B87F-3E0D5326C649}"/>
              </a:ext>
            </a:extLst>
          </p:cNvPr>
          <p:cNvSpPr txBox="1"/>
          <p:nvPr/>
        </p:nvSpPr>
        <p:spPr>
          <a:xfrm>
            <a:off x="4516695" y="3287591"/>
            <a:ext cx="330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</a:p>
          <a:p>
            <a:r>
              <a:rPr lang="en-GB" sz="2000" dirty="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32B18-8D45-EE4C-8DC6-267ACF761B3E}"/>
              </a:ext>
            </a:extLst>
          </p:cNvPr>
          <p:cNvSpPr txBox="1"/>
          <p:nvPr/>
        </p:nvSpPr>
        <p:spPr>
          <a:xfrm>
            <a:off x="3695548" y="2812483"/>
            <a:ext cx="330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</a:p>
          <a:p>
            <a:r>
              <a:rPr lang="en-GB" sz="2000" dirty="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571B9A-DCDC-D34D-A478-6BC1E9FE8409}"/>
              </a:ext>
            </a:extLst>
          </p:cNvPr>
          <p:cNvCxnSpPr>
            <a:stCxn id="17" idx="1"/>
            <a:endCxn id="17" idx="3"/>
          </p:cNvCxnSpPr>
          <p:nvPr/>
        </p:nvCxnSpPr>
        <p:spPr>
          <a:xfrm>
            <a:off x="4516695" y="3641534"/>
            <a:ext cx="330540" cy="0"/>
          </a:xfrm>
          <a:prstGeom prst="line">
            <a:avLst/>
          </a:prstGeom>
          <a:ln w="19050">
            <a:solidFill>
              <a:srgbClr val="002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663395-E7F4-CA44-A02F-BFEAF85830D7}"/>
              </a:ext>
            </a:extLst>
          </p:cNvPr>
          <p:cNvCxnSpPr/>
          <p:nvPr/>
        </p:nvCxnSpPr>
        <p:spPr>
          <a:xfrm>
            <a:off x="3735156" y="3164143"/>
            <a:ext cx="330540" cy="0"/>
          </a:xfrm>
          <a:prstGeom prst="line">
            <a:avLst/>
          </a:prstGeom>
          <a:ln w="19050">
            <a:solidFill>
              <a:srgbClr val="002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B63D97-DEA4-FA43-B017-7B2DF4B99BCE}"/>
              </a:ext>
            </a:extLst>
          </p:cNvPr>
          <p:cNvGrpSpPr/>
          <p:nvPr/>
        </p:nvGrpSpPr>
        <p:grpSpPr>
          <a:xfrm>
            <a:off x="4576077" y="4587977"/>
            <a:ext cx="425116" cy="707886"/>
            <a:chOff x="4437529" y="5419256"/>
            <a:chExt cx="425116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8F9654-EBF9-5148-BF7D-E4E077C37AE9}"/>
                </a:ext>
              </a:extLst>
            </p:cNvPr>
            <p:cNvSpPr txBox="1"/>
            <p:nvPr/>
          </p:nvSpPr>
          <p:spPr>
            <a:xfrm>
              <a:off x="4437529" y="5419256"/>
              <a:ext cx="4251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27FF"/>
                  </a:solidFill>
                  <a:latin typeface="Chalkboard" charset="0"/>
                  <a:ea typeface="Chalkboard" charset="0"/>
                  <a:cs typeface="Chalkboard" charset="0"/>
                </a:rPr>
                <a:t>10</a:t>
              </a:r>
            </a:p>
            <a:p>
              <a:r>
                <a:rPr lang="en-GB" sz="2000" dirty="0">
                  <a:solidFill>
                    <a:srgbClr val="0027FF"/>
                  </a:solidFill>
                  <a:latin typeface="Chalkboard" charset="0"/>
                  <a:ea typeface="Chalkboard" charset="0"/>
                  <a:cs typeface="Chalkboard" charset="0"/>
                </a:rPr>
                <a:t>21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40520E-B81A-4E48-9A72-8AF65767A3DF}"/>
                </a:ext>
              </a:extLst>
            </p:cNvPr>
            <p:cNvCxnSpPr>
              <a:stCxn id="24" idx="1"/>
              <a:endCxn id="24" idx="3"/>
            </p:cNvCxnSpPr>
            <p:nvPr/>
          </p:nvCxnSpPr>
          <p:spPr>
            <a:xfrm>
              <a:off x="4437529" y="5773199"/>
              <a:ext cx="425116" cy="0"/>
            </a:xfrm>
            <a:prstGeom prst="line">
              <a:avLst/>
            </a:prstGeom>
            <a:ln w="19050">
              <a:solidFill>
                <a:srgbClr val="002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D051F0-15C7-484E-8F3C-D78108938A36}"/>
              </a:ext>
            </a:extLst>
          </p:cNvPr>
          <p:cNvGrpSpPr/>
          <p:nvPr/>
        </p:nvGrpSpPr>
        <p:grpSpPr>
          <a:xfrm>
            <a:off x="3844485" y="4181494"/>
            <a:ext cx="425116" cy="707886"/>
            <a:chOff x="3724835" y="5452755"/>
            <a:chExt cx="425116" cy="7078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6175E6-F2CD-2545-AA3F-619AE89D3D6F}"/>
                </a:ext>
              </a:extLst>
            </p:cNvPr>
            <p:cNvSpPr txBox="1"/>
            <p:nvPr/>
          </p:nvSpPr>
          <p:spPr>
            <a:xfrm>
              <a:off x="3724835" y="5452755"/>
              <a:ext cx="4251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27FF"/>
                  </a:solidFill>
                  <a:latin typeface="Chalkboard" charset="0"/>
                  <a:ea typeface="Chalkboard" charset="0"/>
                  <a:cs typeface="Chalkboard" charset="0"/>
                </a:rPr>
                <a:t>10</a:t>
              </a:r>
            </a:p>
            <a:p>
              <a:r>
                <a:rPr lang="en-GB" sz="2000" dirty="0">
                  <a:solidFill>
                    <a:srgbClr val="0027FF"/>
                  </a:solidFill>
                  <a:latin typeface="Chalkboard" charset="0"/>
                  <a:ea typeface="Chalkboard" charset="0"/>
                  <a:cs typeface="Chalkboard" charset="0"/>
                </a:rPr>
                <a:t>21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63FB641-BA77-A74B-AE7E-052D090A95CE}"/>
                </a:ext>
              </a:extLst>
            </p:cNvPr>
            <p:cNvCxnSpPr>
              <a:stCxn id="27" idx="1"/>
              <a:endCxn id="27" idx="3"/>
            </p:cNvCxnSpPr>
            <p:nvPr/>
          </p:nvCxnSpPr>
          <p:spPr>
            <a:xfrm>
              <a:off x="3724835" y="5806698"/>
              <a:ext cx="425116" cy="0"/>
            </a:xfrm>
            <a:prstGeom prst="line">
              <a:avLst/>
            </a:prstGeom>
            <a:ln w="19050">
              <a:solidFill>
                <a:srgbClr val="002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CA5184-3F4E-8349-9CF0-9A2F763F2E24}"/>
              </a:ext>
            </a:extLst>
          </p:cNvPr>
          <p:cNvGrpSpPr/>
          <p:nvPr/>
        </p:nvGrpSpPr>
        <p:grpSpPr>
          <a:xfrm>
            <a:off x="5755292" y="3367359"/>
            <a:ext cx="3186511" cy="717093"/>
            <a:chOff x="5895924" y="3451091"/>
            <a:chExt cx="3186511" cy="70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1194A8-2249-E948-A011-7A94C5019D62}"/>
                </a:ext>
              </a:extLst>
            </p:cNvPr>
            <p:cNvSpPr txBox="1"/>
            <p:nvPr/>
          </p:nvSpPr>
          <p:spPr>
            <a:xfrm>
              <a:off x="5895924" y="3634279"/>
              <a:ext cx="30564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halkboard" panose="03050602040202020205" pitchFamily="66" charset="77"/>
                </a:rPr>
                <a:t>Anything of the form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437053-A6EC-444C-B3E9-F1D8C6C79995}"/>
                </a:ext>
              </a:extLst>
            </p:cNvPr>
            <p:cNvSpPr txBox="1"/>
            <p:nvPr/>
          </p:nvSpPr>
          <p:spPr>
            <a:xfrm>
              <a:off x="8620449" y="3451091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2</a:t>
              </a:r>
            </a:p>
            <a:p>
              <a:pPr algn="ctr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3</a:t>
              </a:r>
              <a:r>
                <a:rPr lang="en-GB" sz="2000" i="1" dirty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1135B15-7316-C54F-B81D-F7ED441019A5}"/>
                </a:ext>
              </a:extLst>
            </p:cNvPr>
            <p:cNvCxnSpPr>
              <a:cxnSpLocks/>
            </p:cNvCxnSpPr>
            <p:nvPr/>
          </p:nvCxnSpPr>
          <p:spPr>
            <a:xfrm>
              <a:off x="8686030" y="3805034"/>
              <a:ext cx="34052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64966A-069D-BA46-B545-39BE89905E12}"/>
              </a:ext>
            </a:extLst>
          </p:cNvPr>
          <p:cNvGrpSpPr/>
          <p:nvPr/>
        </p:nvGrpSpPr>
        <p:grpSpPr>
          <a:xfrm>
            <a:off x="5561768" y="4878902"/>
            <a:ext cx="3426769" cy="707886"/>
            <a:chOff x="5788831" y="4982108"/>
            <a:chExt cx="3426769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5D79BB-643E-F34D-8BA4-FB25FEDAF573}"/>
                </a:ext>
              </a:extLst>
            </p:cNvPr>
            <p:cNvSpPr txBox="1"/>
            <p:nvPr/>
          </p:nvSpPr>
          <p:spPr>
            <a:xfrm>
              <a:off x="5788831" y="5142845"/>
              <a:ext cx="3426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halkboard" panose="03050602040202020205" pitchFamily="66" charset="77"/>
                </a:rPr>
                <a:t>Anything of the form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BE8F1FD-1944-1B44-AD40-BD5CF2B5ADC9}"/>
                </a:ext>
              </a:extLst>
            </p:cNvPr>
            <p:cNvSpPr txBox="1"/>
            <p:nvPr/>
          </p:nvSpPr>
          <p:spPr>
            <a:xfrm>
              <a:off x="8650528" y="4982108"/>
              <a:ext cx="5565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10</a:t>
              </a:r>
            </a:p>
            <a:p>
              <a:pPr algn="ctr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21</a:t>
              </a:r>
              <a:r>
                <a:rPr lang="en-GB" sz="2000" i="1" dirty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687661-A203-5549-A867-A9C61977AB22}"/>
                </a:ext>
              </a:extLst>
            </p:cNvPr>
            <p:cNvCxnSpPr>
              <a:stCxn id="32" idx="1"/>
              <a:endCxn id="32" idx="3"/>
            </p:cNvCxnSpPr>
            <p:nvPr/>
          </p:nvCxnSpPr>
          <p:spPr>
            <a:xfrm>
              <a:off x="8650528" y="5336051"/>
              <a:ext cx="5565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080939CF-3EF6-9C45-8A8D-EE6613963A17}"/>
              </a:ext>
            </a:extLst>
          </p:cNvPr>
          <p:cNvSpPr txBox="1">
            <a:spLocks/>
          </p:cNvSpPr>
          <p:nvPr/>
        </p:nvSpPr>
        <p:spPr>
          <a:xfrm>
            <a:off x="476250" y="5348362"/>
            <a:ext cx="7886700" cy="104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B4019"/>
                </a:solidFill>
              </a:rPr>
              <a:t>Retreat</a:t>
            </a:r>
            <a:r>
              <a:rPr lang="en-GB" dirty="0"/>
              <a:t>:</a:t>
            </a:r>
          </a:p>
          <a:p>
            <a:r>
              <a:rPr lang="en-GB" dirty="0"/>
              <a:t>What numbers divide into 24? …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5F6C982-B16F-FA4B-9798-57198F136CED}"/>
              </a:ext>
            </a:extLst>
          </p:cNvPr>
          <p:cNvGrpSpPr/>
          <p:nvPr/>
        </p:nvGrpSpPr>
        <p:grpSpPr>
          <a:xfrm>
            <a:off x="6003663" y="2776984"/>
            <a:ext cx="2832838" cy="707886"/>
            <a:chOff x="6138795" y="3308191"/>
            <a:chExt cx="2832838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1CEC3-4957-594F-9453-E8430E2A67E6}"/>
                </a:ext>
              </a:extLst>
            </p:cNvPr>
            <p:cNvSpPr txBox="1"/>
            <p:nvPr/>
          </p:nvSpPr>
          <p:spPr>
            <a:xfrm>
              <a:off x="6138795" y="3482070"/>
              <a:ext cx="252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halkboard" panose="03050602040202020205" pitchFamily="66" charset="77"/>
                </a:rPr>
                <a:t>Anything of the form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40A93DA-3D4A-9441-B952-45A03BAA0BE8}"/>
                </a:ext>
              </a:extLst>
            </p:cNvPr>
            <p:cNvGrpSpPr/>
            <p:nvPr/>
          </p:nvGrpSpPr>
          <p:grpSpPr>
            <a:xfrm>
              <a:off x="8512464" y="3308191"/>
              <a:ext cx="459169" cy="707886"/>
              <a:chOff x="8512464" y="3308191"/>
              <a:chExt cx="459169" cy="70788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82DBA3-B3B4-5B4A-8696-B791EDF079FA}"/>
                  </a:ext>
                </a:extLst>
              </p:cNvPr>
              <p:cNvSpPr txBox="1"/>
              <p:nvPr/>
            </p:nvSpPr>
            <p:spPr>
              <a:xfrm>
                <a:off x="8512464" y="3308191"/>
                <a:ext cx="4591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  <a:r>
                  <a:rPr lang="en-GB" sz="2000" i="1" dirty="0">
                    <a:latin typeface="Chalkboard" charset="0"/>
                    <a:ea typeface="Chalkboard" charset="0"/>
                    <a:cs typeface="Chalkboard" charset="0"/>
                  </a:rPr>
                  <a:t>n</a:t>
                </a:r>
              </a:p>
              <a:p>
                <a:pPr algn="ctr"/>
                <a:r>
                  <a:rPr lang="en-GB" sz="2000" dirty="0">
                    <a:latin typeface="Chalkboard" charset="0"/>
                    <a:ea typeface="Chalkboard" charset="0"/>
                    <a:cs typeface="Chalkboard" charset="0"/>
                  </a:rPr>
                  <a:t>3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29332E3-AFA2-C64C-9722-F60900318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5379" y="3662134"/>
                <a:ext cx="340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DC7C366-A127-9242-987A-3870EBF8805A}"/>
              </a:ext>
            </a:extLst>
          </p:cNvPr>
          <p:cNvGrpSpPr/>
          <p:nvPr/>
        </p:nvGrpSpPr>
        <p:grpSpPr>
          <a:xfrm>
            <a:off x="6052762" y="4247680"/>
            <a:ext cx="2925208" cy="736978"/>
            <a:chOff x="6185289" y="4697945"/>
            <a:chExt cx="2925208" cy="7369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F3242D-AC7E-6A4C-8810-5DE386740E8C}"/>
                </a:ext>
              </a:extLst>
            </p:cNvPr>
            <p:cNvSpPr txBox="1"/>
            <p:nvPr/>
          </p:nvSpPr>
          <p:spPr>
            <a:xfrm>
              <a:off x="6185289" y="4819249"/>
              <a:ext cx="2445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halkboard" panose="03050602040202020205" pitchFamily="66" charset="77"/>
                </a:rPr>
                <a:t>Anything of the form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442A248-45AA-1D4F-802C-5A451C266328}"/>
                </a:ext>
              </a:extLst>
            </p:cNvPr>
            <p:cNvGrpSpPr/>
            <p:nvPr/>
          </p:nvGrpSpPr>
          <p:grpSpPr>
            <a:xfrm>
              <a:off x="8515648" y="4697945"/>
              <a:ext cx="594849" cy="736978"/>
              <a:chOff x="8765726" y="4923119"/>
              <a:chExt cx="556563" cy="70788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85D6F3-ECCB-6640-BCAD-A52B5C65E8B4}"/>
                  </a:ext>
                </a:extLst>
              </p:cNvPr>
              <p:cNvSpPr txBox="1"/>
              <p:nvPr/>
            </p:nvSpPr>
            <p:spPr>
              <a:xfrm>
                <a:off x="8765726" y="4923119"/>
                <a:ext cx="5565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Chalkboard" charset="0"/>
                    <a:ea typeface="Chalkboard" charset="0"/>
                    <a:cs typeface="Chalkboard" charset="0"/>
                  </a:rPr>
                  <a:t>10</a:t>
                </a:r>
                <a:r>
                  <a:rPr lang="en-GB" sz="2000" i="1" dirty="0">
                    <a:latin typeface="Chalkboard" charset="0"/>
                    <a:ea typeface="Chalkboard" charset="0"/>
                    <a:cs typeface="Chalkboard" charset="0"/>
                  </a:rPr>
                  <a:t>n</a:t>
                </a:r>
                <a:endParaRPr lang="en-GB" sz="2000" dirty="0">
                  <a:latin typeface="Chalkboard" charset="0"/>
                  <a:ea typeface="Chalkboard" charset="0"/>
                  <a:cs typeface="Chalkboard" charset="0"/>
                </a:endParaRPr>
              </a:p>
              <a:p>
                <a:pPr algn="ctr"/>
                <a:r>
                  <a:rPr lang="en-GB" sz="2000" dirty="0">
                    <a:latin typeface="Chalkboard" charset="0"/>
                    <a:ea typeface="Chalkboard" charset="0"/>
                    <a:cs typeface="Chalkboard" charset="0"/>
                  </a:rPr>
                  <a:t>21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2716F5E-B55B-C342-8A38-E7A80318D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6349" y="5273040"/>
                <a:ext cx="419900" cy="40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25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  <p:bldP spid="17" grpId="0"/>
      <p:bldP spid="18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9F8A-955E-C04C-AFEF-2BF0F585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Retreat: Factors and Divisors of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620D5-7193-8741-A7C5-A315D086E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68" y="1014609"/>
            <a:ext cx="8849532" cy="4876800"/>
          </a:xfrm>
        </p:spPr>
        <p:txBody>
          <a:bodyPr/>
          <a:lstStyle/>
          <a:p>
            <a:r>
              <a:rPr lang="en-GB" dirty="0"/>
              <a:t>What are the factors of 24? (what numbers divide into 24?)</a:t>
            </a:r>
          </a:p>
          <a:p>
            <a:r>
              <a:rPr lang="en-GB" dirty="0"/>
              <a:t>What is the largest number that is a factor of both </a:t>
            </a:r>
            <a:br>
              <a:rPr lang="en-GB" dirty="0"/>
            </a:br>
            <a:r>
              <a:rPr lang="en-GB" dirty="0"/>
              <a:t>24 and 18?</a:t>
            </a:r>
          </a:p>
          <a:p>
            <a:pPr lvl="1"/>
            <a:r>
              <a:rPr lang="en-GB" dirty="0"/>
              <a:t>Highest Common Factor (Greatest Common Divisor)</a:t>
            </a:r>
          </a:p>
          <a:p>
            <a:r>
              <a:rPr lang="en-GB" dirty="0"/>
              <a:t>What is the smallest number they both divide into?</a:t>
            </a:r>
          </a:p>
          <a:p>
            <a:pPr lvl="1"/>
            <a:r>
              <a:rPr lang="en-GB" dirty="0"/>
              <a:t>Lowest Common Multiple</a:t>
            </a:r>
          </a:p>
          <a:p>
            <a:r>
              <a:rPr lang="en-GB" dirty="0"/>
              <a:t>What is the largest number that is a factor of both 2</a:t>
            </a:r>
            <a:r>
              <a:rPr lang="en-GB" baseline="30000" dirty="0"/>
              <a:t>3</a:t>
            </a:r>
            <a:r>
              <a:rPr lang="en-GB" dirty="0"/>
              <a:t>x5</a:t>
            </a:r>
            <a:r>
              <a:rPr lang="en-GB" baseline="30000" dirty="0"/>
              <a:t>2</a:t>
            </a:r>
            <a:r>
              <a:rPr lang="en-GB" dirty="0"/>
              <a:t>x7</a:t>
            </a:r>
            <a:r>
              <a:rPr lang="en-GB" baseline="30000" dirty="0"/>
              <a:t>4</a:t>
            </a:r>
            <a:r>
              <a:rPr lang="en-GB" dirty="0"/>
              <a:t> and 2</a:t>
            </a:r>
            <a:r>
              <a:rPr lang="en-GB" baseline="30000" dirty="0"/>
              <a:t>4</a:t>
            </a:r>
            <a:r>
              <a:rPr lang="en-GB" dirty="0"/>
              <a:t>x3</a:t>
            </a:r>
            <a:r>
              <a:rPr lang="en-GB" baseline="30000" dirty="0"/>
              <a:t>2</a:t>
            </a:r>
            <a:r>
              <a:rPr lang="en-GB" dirty="0"/>
              <a:t>x</a:t>
            </a:r>
            <a:r>
              <a:rPr lang="en-GB" baseline="30000" dirty="0"/>
              <a:t> </a:t>
            </a:r>
            <a:r>
              <a:rPr lang="en-GB" dirty="0"/>
              <a:t>5x7</a:t>
            </a:r>
            <a:r>
              <a:rPr lang="en-GB" baseline="30000" dirty="0"/>
              <a:t>3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First check: What are the factors of 2</a:t>
            </a:r>
            <a:r>
              <a:rPr lang="en-GB" baseline="30000" dirty="0"/>
              <a:t>3</a:t>
            </a:r>
            <a:r>
              <a:rPr lang="en-GB" dirty="0"/>
              <a:t>x5</a:t>
            </a:r>
            <a:r>
              <a:rPr lang="en-GB" baseline="30000" dirty="0"/>
              <a:t>2</a:t>
            </a:r>
            <a:r>
              <a:rPr lang="en-GB" dirty="0"/>
              <a:t>x7</a:t>
            </a:r>
            <a:r>
              <a:rPr lang="en-GB" baseline="30000" dirty="0"/>
              <a:t>4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Highest Common Factor (Greatest Common Divisor)</a:t>
            </a:r>
          </a:p>
          <a:p>
            <a:r>
              <a:rPr lang="en-GB" dirty="0"/>
              <a:t>What is the smallest number they both divide into?</a:t>
            </a:r>
          </a:p>
          <a:p>
            <a:pPr lvl="1"/>
            <a:r>
              <a:rPr lang="en-GB" dirty="0"/>
              <a:t>Lowest Common Multiple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1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3FF9-0B31-2647-90F1-45CB9DC6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LCM &amp; HCF of Rational Numbers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3D07E1-4DF8-F84D-9345-614EF9A18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 you find the LCM and the HCF of two rational numbers?</a:t>
            </a:r>
          </a:p>
          <a:p>
            <a:r>
              <a:rPr lang="en-GB" dirty="0"/>
              <a:t>Does it make sense (suppose you use different fractions for the same rational)?</a:t>
            </a:r>
          </a:p>
        </p:txBody>
      </p:sp>
    </p:spTree>
    <p:extLst>
      <p:ext uri="{BB962C8B-B14F-4D97-AF65-F5344CB8AC3E}">
        <p14:creationId xmlns:p14="http://schemas.microsoft.com/office/powerpoint/2010/main" val="411986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129E-53B5-BE46-B971-DDF8F87B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 Divisors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6CE5-CBB3-DB4C-A4D0-050A7AAC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5"/>
            <a:ext cx="7886700" cy="2166957"/>
          </a:xfrm>
        </p:spPr>
        <p:txBody>
          <a:bodyPr/>
          <a:lstStyle/>
          <a:p>
            <a:r>
              <a:rPr lang="en-GB" dirty="0"/>
              <a:t>If </a:t>
            </a:r>
            <a:r>
              <a:rPr lang="en-GB" i="1" dirty="0"/>
              <a:t>  </a:t>
            </a:r>
            <a:r>
              <a:rPr lang="en-GB" dirty="0"/>
              <a:t>  is a divisor of </a:t>
            </a:r>
            <a:r>
              <a:rPr lang="en-GB" i="1" dirty="0"/>
              <a:t>    , </a:t>
            </a:r>
            <a:r>
              <a:rPr lang="en-GB" dirty="0"/>
              <a:t>does it necessarily follow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that     is a divisor of    ? 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This is necessary in order to carry over the idea of divisors from fractions to </a:t>
            </a:r>
            <a:r>
              <a:rPr lang="en-GB" dirty="0" err="1"/>
              <a:t>rationals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0A6F2-1055-D149-B60C-6569CE9BD9CC}"/>
              </a:ext>
            </a:extLst>
          </p:cNvPr>
          <p:cNvSpPr txBox="1"/>
          <p:nvPr/>
        </p:nvSpPr>
        <p:spPr>
          <a:xfrm>
            <a:off x="1593703" y="1909313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a</a:t>
            </a:r>
          </a:p>
          <a:p>
            <a:r>
              <a:rPr lang="en-GB" sz="2000" i="1" dirty="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85AE35-5F42-CF4F-A486-158E88D86F48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1593703" y="2263256"/>
            <a:ext cx="3273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61B734-3399-364D-9263-5A5A987469BC}"/>
              </a:ext>
            </a:extLst>
          </p:cNvPr>
          <p:cNvSpPr txBox="1"/>
          <p:nvPr/>
        </p:nvSpPr>
        <p:spPr>
          <a:xfrm>
            <a:off x="4039784" y="1909313"/>
            <a:ext cx="316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</a:p>
          <a:p>
            <a:r>
              <a:rPr lang="en-GB" sz="2000" i="1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d</a:t>
            </a:r>
            <a:endParaRPr lang="en-GB" sz="2000" i="1" dirty="0">
              <a:solidFill>
                <a:srgbClr val="0027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055709-9495-9049-AD49-3CAC5088F205}"/>
              </a:ext>
            </a:extLst>
          </p:cNvPr>
          <p:cNvCxnSpPr>
            <a:stCxn id="9" idx="1"/>
            <a:endCxn id="9" idx="3"/>
          </p:cNvCxnSpPr>
          <p:nvPr/>
        </p:nvCxnSpPr>
        <p:spPr>
          <a:xfrm>
            <a:off x="4039784" y="2263256"/>
            <a:ext cx="316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B20EBD-FF2D-BE4B-BF70-F34377A61240}"/>
              </a:ext>
            </a:extLst>
          </p:cNvPr>
          <p:cNvSpPr txBox="1"/>
          <p:nvPr/>
        </p:nvSpPr>
        <p:spPr>
          <a:xfrm>
            <a:off x="3785922" y="1261133"/>
            <a:ext cx="435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err="1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tc</a:t>
            </a:r>
            <a:endParaRPr lang="en-GB" sz="2000" i="1" dirty="0">
              <a:solidFill>
                <a:srgbClr val="0027FF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GB" sz="2000" i="1" dirty="0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td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CBED31-99AC-7344-84DD-1B7646F32762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3785922" y="1615076"/>
            <a:ext cx="435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17B925-C001-C64C-90AC-77907FD1CEBA}"/>
              </a:ext>
            </a:extLst>
          </p:cNvPr>
          <p:cNvSpPr txBox="1"/>
          <p:nvPr/>
        </p:nvSpPr>
        <p:spPr>
          <a:xfrm>
            <a:off x="1267171" y="1257751"/>
            <a:ext cx="435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err="1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sa</a:t>
            </a:r>
            <a:endParaRPr lang="en-GB" sz="2000" i="1" dirty="0">
              <a:solidFill>
                <a:srgbClr val="0027FF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GB" sz="2000" i="1" dirty="0" err="1">
                <a:solidFill>
                  <a:srgbClr val="0027FF"/>
                </a:solidFill>
                <a:latin typeface="Chalkboard" charset="0"/>
                <a:ea typeface="Chalkboard" charset="0"/>
                <a:cs typeface="Chalkboard" charset="0"/>
              </a:rPr>
              <a:t>sb</a:t>
            </a:r>
            <a:endParaRPr lang="en-GB" sz="2000" i="1" dirty="0">
              <a:solidFill>
                <a:srgbClr val="0027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CBFC07-CD8A-364C-B557-0CFFA9A4CE72}"/>
              </a:ext>
            </a:extLst>
          </p:cNvPr>
          <p:cNvCxnSpPr>
            <a:stCxn id="14" idx="1"/>
            <a:endCxn id="14" idx="3"/>
          </p:cNvCxnSpPr>
          <p:nvPr/>
        </p:nvCxnSpPr>
        <p:spPr>
          <a:xfrm>
            <a:off x="1267171" y="1611694"/>
            <a:ext cx="435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6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94A0-F459-CA42-88DA-E39131EA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4A36-8320-3240-B69F-AD662CE9A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176277"/>
            <a:ext cx="7886700" cy="754469"/>
          </a:xfrm>
        </p:spPr>
        <p:txBody>
          <a:bodyPr/>
          <a:lstStyle/>
          <a:p>
            <a:r>
              <a:rPr lang="en-GB" dirty="0"/>
              <a:t>What fractions are factors of both       and      ? </a:t>
            </a:r>
            <a:br>
              <a:rPr lang="en-GB" dirty="0"/>
            </a:b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48D630-10C1-AC48-A55D-3087429CFCAE}"/>
              </a:ext>
            </a:extLst>
          </p:cNvPr>
          <p:cNvGrpSpPr/>
          <p:nvPr/>
        </p:nvGrpSpPr>
        <p:grpSpPr>
          <a:xfrm>
            <a:off x="5641340" y="1022218"/>
            <a:ext cx="1990249" cy="754742"/>
            <a:chOff x="5824220" y="1258207"/>
            <a:chExt cx="1990249" cy="7547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C8C893-476D-F947-9E00-7E2EEEA7F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220" y="1258207"/>
              <a:ext cx="660400" cy="7547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246979-D592-214B-B5DD-1EB78F86A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5501" y="1259294"/>
              <a:ext cx="628968" cy="71882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C9A3748-B47D-8348-B325-274C81184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52" y="2903266"/>
            <a:ext cx="2548100" cy="815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E293FF-7A7E-2F45-B0E0-67A7A571421E}"/>
              </a:ext>
            </a:extLst>
          </p:cNvPr>
          <p:cNvSpPr txBox="1"/>
          <p:nvPr/>
        </p:nvSpPr>
        <p:spPr>
          <a:xfrm>
            <a:off x="5065122" y="3085987"/>
            <a:ext cx="597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3C2D34-E683-3745-B553-5D529104A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953" y="2911309"/>
            <a:ext cx="2430429" cy="7777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86842D-2919-3F44-888F-652C56504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604" y="3647278"/>
            <a:ext cx="2535182" cy="765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8AA626-09F3-5947-AEBC-FB4DD9DB9939}"/>
              </a:ext>
            </a:extLst>
          </p:cNvPr>
          <p:cNvSpPr txBox="1"/>
          <p:nvPr/>
        </p:nvSpPr>
        <p:spPr>
          <a:xfrm>
            <a:off x="445770" y="3983934"/>
            <a:ext cx="3024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So anything of the form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A3866C-E0AE-A549-871D-7ADA551EF59C}"/>
              </a:ext>
            </a:extLst>
          </p:cNvPr>
          <p:cNvSpPr txBox="1"/>
          <p:nvPr/>
        </p:nvSpPr>
        <p:spPr>
          <a:xfrm>
            <a:off x="554274" y="2989123"/>
            <a:ext cx="168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Must be of form of both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C9E8813-4440-7941-8ECC-F99F3994C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2692" y="5252947"/>
            <a:ext cx="2917696" cy="7403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D2BDF77-185A-4241-95E7-84FB1EFF3100}"/>
              </a:ext>
            </a:extLst>
          </p:cNvPr>
          <p:cNvSpPr txBox="1"/>
          <p:nvPr/>
        </p:nvSpPr>
        <p:spPr>
          <a:xfrm>
            <a:off x="455930" y="4457494"/>
            <a:ext cx="5477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Largest is            which is the HCF or GCD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FBF79F4-BE63-3E45-B761-AA28A1519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3754" y="4302926"/>
            <a:ext cx="904339" cy="62910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3CD2737-59EF-1343-8296-BE9F7A502527}"/>
              </a:ext>
            </a:extLst>
          </p:cNvPr>
          <p:cNvSpPr txBox="1"/>
          <p:nvPr/>
        </p:nvSpPr>
        <p:spPr>
          <a:xfrm>
            <a:off x="1414463" y="1750822"/>
            <a:ext cx="5479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Numerator must divide into numerator;</a:t>
            </a:r>
          </a:p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Denominator must be divisible by denominator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2D73C-EEB7-4B4E-B65B-9BE41430CF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3404" y="5279073"/>
            <a:ext cx="2610570" cy="7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44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5165-B0DC-4DF3-9AFE-09FD8643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9053-5A6D-4241-B8AA-BCAE2778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4609"/>
            <a:ext cx="7886700" cy="49414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Contrast/ Separation/ Fusion/ Generalisation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Dimensions of possible variation/ Ranges of permissible change</a:t>
            </a:r>
            <a:br>
              <a:rPr lang="en-GB" dirty="0"/>
            </a:br>
            <a:endParaRPr lang="en-GB" dirty="0"/>
          </a:p>
          <a:p>
            <a:r>
              <a:rPr lang="en-GB" dirty="0"/>
              <a:t>Conceptual variation/Procedural variation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One problem; multiple solutions (OPMS)</a:t>
            </a:r>
          </a:p>
          <a:p>
            <a:r>
              <a:rPr lang="en-GB" dirty="0"/>
              <a:t>One problem; multiple changes/conditions (OPMC)</a:t>
            </a:r>
          </a:p>
          <a:p>
            <a:r>
              <a:rPr lang="en-GB" dirty="0"/>
              <a:t>Multiple problems; one solution method (MPOS)</a:t>
            </a:r>
            <a:br>
              <a:rPr lang="en-GB" dirty="0"/>
            </a:br>
            <a:endParaRPr lang="en-GB" dirty="0"/>
          </a:p>
          <a:p>
            <a:r>
              <a:rPr lang="en-GB" dirty="0"/>
              <a:t>Perceptual variability/ Mathematical variability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7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94A0-F459-CA42-88DA-E39131EA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Factors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D252E8-8DBA-2A45-8FF0-4C0FE402DEE3}"/>
              </a:ext>
            </a:extLst>
          </p:cNvPr>
          <p:cNvGrpSpPr/>
          <p:nvPr/>
        </p:nvGrpSpPr>
        <p:grpSpPr>
          <a:xfrm>
            <a:off x="369190" y="1014609"/>
            <a:ext cx="7886700" cy="754742"/>
            <a:chOff x="652245" y="3198798"/>
            <a:chExt cx="7886700" cy="7547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7479B52-769E-BC47-80F7-000936F982AC}"/>
                </a:ext>
              </a:extLst>
            </p:cNvPr>
            <p:cNvGrpSpPr/>
            <p:nvPr/>
          </p:nvGrpSpPr>
          <p:grpSpPr>
            <a:xfrm>
              <a:off x="4654534" y="3198798"/>
              <a:ext cx="1977708" cy="754742"/>
              <a:chOff x="4528487" y="2169015"/>
              <a:chExt cx="1977708" cy="75474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BAAC108-BF1B-8247-92BB-BA8AFE8D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8487" y="2169015"/>
                <a:ext cx="660400" cy="75474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B9A1434-4CE7-C549-802E-38A459E07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7227" y="2169015"/>
                <a:ext cx="628968" cy="718821"/>
              </a:xfrm>
              <a:prstGeom prst="rect">
                <a:avLst/>
              </a:prstGeom>
            </p:spPr>
          </p:pic>
        </p:grp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1C74C1A-F3C7-1942-9BC7-95C5197FF433}"/>
                </a:ext>
              </a:extLst>
            </p:cNvPr>
            <p:cNvSpPr txBox="1">
              <a:spLocks/>
            </p:cNvSpPr>
            <p:nvPr/>
          </p:nvSpPr>
          <p:spPr>
            <a:xfrm>
              <a:off x="652245" y="3379487"/>
              <a:ext cx="7886700" cy="51005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7FF"/>
                  </a:solidFill>
                  <a:latin typeface="Chalkboard" charset="0"/>
                  <a:ea typeface="Chalkboard" charset="0"/>
                  <a:cs typeface="Chalkboard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What fractions have both        and      as factors?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7C96A6-A746-4A44-A23A-2023CBBE58E8}"/>
              </a:ext>
            </a:extLst>
          </p:cNvPr>
          <p:cNvSpPr txBox="1"/>
          <p:nvPr/>
        </p:nvSpPr>
        <p:spPr>
          <a:xfrm>
            <a:off x="120395" y="2601802"/>
            <a:ext cx="168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Must be of form of both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7C8652-9A2E-2142-9A25-E3FE4E9D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815" y="2628069"/>
            <a:ext cx="4729669" cy="8050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6328C79-9D84-FC4F-A38F-CB1A5CE2D9D4}"/>
              </a:ext>
            </a:extLst>
          </p:cNvPr>
          <p:cNvSpPr txBox="1"/>
          <p:nvPr/>
        </p:nvSpPr>
        <p:spPr>
          <a:xfrm>
            <a:off x="984154" y="3664598"/>
            <a:ext cx="597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and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7F6EBA-6B85-CE42-88F5-938C29F80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162" y="3549784"/>
            <a:ext cx="4377349" cy="7372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D948D4-7429-6A41-ADD0-48A299A90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845" y="2628069"/>
            <a:ext cx="1361669" cy="7027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08F13A-5E7E-C942-A14E-BFFA257B0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9488" y="3768702"/>
            <a:ext cx="1398178" cy="721641"/>
          </a:xfrm>
          <a:prstGeom prst="rect">
            <a:avLst/>
          </a:prstGeom>
        </p:spPr>
      </p:pic>
      <p:sp>
        <p:nvSpPr>
          <p:cNvPr id="31" name="Right Brace 30">
            <a:extLst>
              <a:ext uri="{FF2B5EF4-FFF2-40B4-BE49-F238E27FC236}">
                <a16:creationId xmlns:a16="http://schemas.microsoft.com/office/drawing/2014/main" id="{D7FC8044-3DD2-2C49-85DF-0ACCB0B621D3}"/>
              </a:ext>
            </a:extLst>
          </p:cNvPr>
          <p:cNvSpPr/>
          <p:nvPr/>
        </p:nvSpPr>
        <p:spPr>
          <a:xfrm>
            <a:off x="6265573" y="2675743"/>
            <a:ext cx="379821" cy="1680874"/>
          </a:xfrm>
          <a:prstGeom prst="rightBrace">
            <a:avLst>
              <a:gd name="adj1" fmla="val 8333"/>
              <a:gd name="adj2" fmla="val 330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47BCA6D-09DC-5E49-9308-208D74E8E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9975" y="5555614"/>
            <a:ext cx="3351016" cy="85025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E28A1B9-B403-0340-A493-AFAFA880F9FE}"/>
              </a:ext>
            </a:extLst>
          </p:cNvPr>
          <p:cNvSpPr txBox="1"/>
          <p:nvPr/>
        </p:nvSpPr>
        <p:spPr>
          <a:xfrm>
            <a:off x="7635018" y="3349729"/>
            <a:ext cx="425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008676-0340-FF44-8EB3-88F76B3668E6}"/>
              </a:ext>
            </a:extLst>
          </p:cNvPr>
          <p:cNvSpPr txBox="1"/>
          <p:nvPr/>
        </p:nvSpPr>
        <p:spPr>
          <a:xfrm>
            <a:off x="1380790" y="1797474"/>
            <a:ext cx="545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Numerator must divide into numerator; </a:t>
            </a:r>
          </a:p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denominator must be divisible by denominator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DE38F3-7E84-6547-9378-F313F876506D}"/>
              </a:ext>
            </a:extLst>
          </p:cNvPr>
          <p:cNvSpPr txBox="1"/>
          <p:nvPr/>
        </p:nvSpPr>
        <p:spPr>
          <a:xfrm>
            <a:off x="628650" y="4657725"/>
            <a:ext cx="4937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Smallest is.              which is the LCM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3019F1-660C-4745-8E3A-4550ADC90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8998" y="4490343"/>
            <a:ext cx="1152427" cy="801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F78E77-5812-F245-984B-F41CBF8B87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2043" y="5587834"/>
            <a:ext cx="2771039" cy="7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1" grpId="0" animBg="1"/>
      <p:bldP spid="47" grpId="0"/>
      <p:bldP spid="16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4208-42FC-408F-AA05-D01F647A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questions for teaching and learning: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AFB7-4640-40D8-AB06-46CD1E7A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5"/>
            <a:ext cx="7886700" cy="5075031"/>
          </a:xfrm>
        </p:spPr>
        <p:txBody>
          <a:bodyPr/>
          <a:lstStyle/>
          <a:p>
            <a:r>
              <a:rPr lang="en-GB" dirty="0"/>
              <a:t>What’s the same; what’s different?</a:t>
            </a:r>
          </a:p>
          <a:p>
            <a:r>
              <a:rPr lang="en-GB" dirty="0"/>
              <a:t>What changes; what stays the same?</a:t>
            </a:r>
          </a:p>
          <a:p>
            <a:pPr lvl="1"/>
            <a:r>
              <a:rPr lang="en-GB" dirty="0"/>
              <a:t>Over what ranges</a:t>
            </a:r>
          </a:p>
          <a:p>
            <a:r>
              <a:rPr lang="en-GB" dirty="0"/>
              <a:t>If this changes, what else has to change?</a:t>
            </a:r>
          </a:p>
          <a:p>
            <a:pPr lvl="1"/>
            <a:r>
              <a:rPr lang="en-GB" dirty="0"/>
              <a:t>Over what range?</a:t>
            </a:r>
          </a:p>
          <a:p>
            <a:r>
              <a:rPr lang="en-GB" dirty="0"/>
              <a:t>If I know this, what else do I know?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Key questions for planning:</a:t>
            </a:r>
          </a:p>
          <a:p>
            <a:pPr marL="0" indent="0">
              <a:buNone/>
            </a:pPr>
            <a:r>
              <a:rPr lang="en-GB" dirty="0"/>
              <a:t>What do I hope they will learn?</a:t>
            </a:r>
          </a:p>
          <a:p>
            <a:pPr marL="0" indent="0">
              <a:buNone/>
            </a:pPr>
            <a:r>
              <a:rPr lang="en-GB" dirty="0"/>
              <a:t>What tasks and questions connect the </a:t>
            </a:r>
            <a:r>
              <a:rPr lang="en-GB" b="1" dirty="0"/>
              <a:t>intended</a:t>
            </a:r>
            <a:r>
              <a:rPr lang="en-GB" dirty="0"/>
              <a:t>, </a:t>
            </a:r>
            <a:r>
              <a:rPr lang="en-GB" b="1" dirty="0"/>
              <a:t>enacted</a:t>
            </a:r>
            <a:r>
              <a:rPr lang="en-GB" dirty="0"/>
              <a:t> and </a:t>
            </a:r>
            <a:r>
              <a:rPr lang="en-GB" b="1" dirty="0"/>
              <a:t>lived</a:t>
            </a:r>
            <a:r>
              <a:rPr lang="en-GB" dirty="0"/>
              <a:t> ‘object of learning’, ‘key idea’, ‘critical aspect’ etc.?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8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5165-B0DC-4DF3-9AFE-09FD8643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9053-5A6D-4241-B8AA-BCAE2778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94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Contrast/ Separation/ Fusion/ Generalisation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Dimensions of possible variation/ Ranges of permissible change</a:t>
            </a:r>
          </a:p>
          <a:p>
            <a:endParaRPr lang="en-GB" dirty="0"/>
          </a:p>
          <a:p>
            <a:r>
              <a:rPr lang="en-GB" dirty="0"/>
              <a:t>Conceptual variation/Procedural variation</a:t>
            </a:r>
          </a:p>
          <a:p>
            <a:endParaRPr lang="en-GB" dirty="0"/>
          </a:p>
          <a:p>
            <a:r>
              <a:rPr lang="en-GB" dirty="0"/>
              <a:t>One problem; multiple solutions (OPMS)</a:t>
            </a:r>
          </a:p>
          <a:p>
            <a:r>
              <a:rPr lang="en-GB" dirty="0"/>
              <a:t>One problem; multiple changes/conditions (OPMC)</a:t>
            </a:r>
          </a:p>
          <a:p>
            <a:r>
              <a:rPr lang="en-GB" dirty="0"/>
              <a:t>Multiple problems; one solution method (MPOS)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Perceptual variability/ Mathematical variability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96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22F8-9F04-AD45-8FA0-2481484E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605B-DCDD-8042-9B7E-94768038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1984077"/>
          </a:xfrm>
        </p:spPr>
        <p:txBody>
          <a:bodyPr/>
          <a:lstStyle/>
          <a:p>
            <a:r>
              <a:rPr lang="en-GB" dirty="0"/>
              <a:t>What forms of variation did you detect?</a:t>
            </a:r>
          </a:p>
          <a:p>
            <a:r>
              <a:rPr lang="en-GB" dirty="0"/>
              <a:t>What further variation would you require in order to develop fluency, appreciation and comprehension?</a:t>
            </a:r>
          </a:p>
          <a:p>
            <a:r>
              <a:rPr lang="en-GB" dirty="0"/>
              <a:t>Could you do that varying for yourself?</a:t>
            </a:r>
          </a:p>
        </p:txBody>
      </p:sp>
    </p:spTree>
    <p:extLst>
      <p:ext uri="{BB962C8B-B14F-4D97-AF65-F5344CB8AC3E}">
        <p14:creationId xmlns:p14="http://schemas.microsoft.com/office/powerpoint/2010/main" val="2118895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DE25-3D80-C840-821B-5C764312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E2FA-3E1F-A346-A364-8167ADDCA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7B4019"/>
                </a:solidFill>
              </a:rPr>
              <a:t>Variation unplugged</a:t>
            </a:r>
            <a:r>
              <a:rPr lang="en-GB" dirty="0"/>
              <a:t> </a:t>
            </a:r>
            <a:r>
              <a:rPr lang="en-GB" dirty="0">
                <a:hlinkClick r:id="rId2"/>
              </a:rPr>
              <a:t>www.pmtheta.com</a:t>
            </a:r>
            <a:r>
              <a:rPr lang="en-GB" dirty="0"/>
              <a:t> (</a:t>
            </a:r>
            <a:r>
              <a:rPr lang="en-GB" dirty="0" err="1"/>
              <a:t>AnneW</a:t>
            </a:r>
            <a:r>
              <a:rPr lang="en-GB" dirty="0"/>
              <a:t>)</a:t>
            </a:r>
          </a:p>
          <a:p>
            <a:r>
              <a:rPr lang="en-GB" b="1" dirty="0">
                <a:solidFill>
                  <a:srgbClr val="7B4019"/>
                </a:solidFill>
              </a:rPr>
              <a:t>Variation in mathematics</a:t>
            </a:r>
            <a:r>
              <a:rPr lang="en-GB" dirty="0"/>
              <a:t> (2018) </a:t>
            </a:r>
            <a:br>
              <a:rPr lang="en-GB" dirty="0"/>
            </a:br>
            <a:r>
              <a:rPr lang="en-GB" dirty="0"/>
              <a:t>    Association of Teachers of Mathematics (</a:t>
            </a:r>
            <a:r>
              <a:rPr lang="en-GB" dirty="0" err="1"/>
              <a:t>AnneW</a:t>
            </a:r>
            <a:r>
              <a:rPr lang="en-GB" dirty="0"/>
              <a:t>)</a:t>
            </a:r>
          </a:p>
          <a:p>
            <a:r>
              <a:rPr lang="en-GB" dirty="0"/>
              <a:t>Anne Watson &amp; John Mason (2006) </a:t>
            </a:r>
            <a:br>
              <a:rPr lang="en-GB" dirty="0"/>
            </a:br>
            <a:r>
              <a:rPr lang="en-GB" b="1" dirty="0">
                <a:solidFill>
                  <a:srgbClr val="7B4019"/>
                </a:solidFill>
              </a:rPr>
              <a:t>Variation and mathematical structure,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    Mathematics Teaching, 194 (ATM).</a:t>
            </a:r>
          </a:p>
          <a:p>
            <a:r>
              <a:rPr lang="en-GB" dirty="0"/>
              <a:t>These PPT slides </a:t>
            </a:r>
            <a:r>
              <a:rPr lang="en-GB" b="1" dirty="0" err="1">
                <a:solidFill>
                  <a:srgbClr val="7B4019"/>
                </a:solidFill>
              </a:rPr>
              <a:t>PMTheta.com</a:t>
            </a:r>
            <a:r>
              <a:rPr lang="en-GB" b="1" dirty="0">
                <a:solidFill>
                  <a:srgbClr val="7B4019"/>
                </a:solidFill>
              </a:rPr>
              <a:t> </a:t>
            </a:r>
            <a:r>
              <a:rPr lang="en-GB" dirty="0"/>
              <a:t>(joint presentations)</a:t>
            </a:r>
          </a:p>
        </p:txBody>
      </p:sp>
    </p:spTree>
    <p:extLst>
      <p:ext uri="{BB962C8B-B14F-4D97-AF65-F5344CB8AC3E}">
        <p14:creationId xmlns:p14="http://schemas.microsoft.com/office/powerpoint/2010/main" val="557869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68CB-B92D-244D-B83C-F46E8A00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8E71-309D-E144-922D-ED2E5F0A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680005"/>
          </a:xfrm>
        </p:spPr>
        <p:txBody>
          <a:bodyPr/>
          <a:lstStyle/>
          <a:p>
            <a:r>
              <a:rPr lang="en-GB" dirty="0"/>
              <a:t>What is more important to teachers 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243D89-C22B-5D40-8143-902C8A9F65BB}"/>
              </a:ext>
            </a:extLst>
          </p:cNvPr>
          <p:cNvSpPr/>
          <p:nvPr/>
        </p:nvSpPr>
        <p:spPr>
          <a:xfrm>
            <a:off x="628650" y="2634712"/>
            <a:ext cx="3323418" cy="2402237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Chalkboard" panose="03050602040202020205" pitchFamily="66" charset="77"/>
              </a:rPr>
              <a:t>… identifying and naming different forms of variation?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01009C1-6E03-5B48-A368-735C05DF7EFC}"/>
              </a:ext>
            </a:extLst>
          </p:cNvPr>
          <p:cNvSpPr/>
          <p:nvPr/>
        </p:nvSpPr>
        <p:spPr>
          <a:xfrm>
            <a:off x="4826107" y="2634711"/>
            <a:ext cx="3323418" cy="2402237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Chalkboard" panose="03050602040202020205" pitchFamily="66" charset="77"/>
              </a:rPr>
              <a:t>… developing pedagogic insight around key mathematical ideas? </a:t>
            </a:r>
          </a:p>
        </p:txBody>
      </p:sp>
    </p:spTree>
    <p:extLst>
      <p:ext uri="{BB962C8B-B14F-4D97-AF65-F5344CB8AC3E}">
        <p14:creationId xmlns:p14="http://schemas.microsoft.com/office/powerpoint/2010/main" val="178699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e\Pictures\bcme 103262018_0000.jpg"/>
          <p:cNvPicPr>
            <a:picLocks noChangeAspect="1" noChangeArrowheads="1"/>
          </p:cNvPicPr>
          <p:nvPr/>
        </p:nvPicPr>
        <p:blipFill rotWithShape="1">
          <a:blip r:embed="rId2" cstate="print"/>
          <a:srcRect l="6172" t="10383" r="6172" b="4821"/>
          <a:stretch/>
        </p:blipFill>
        <p:spPr bwMode="auto">
          <a:xfrm rot="16200000">
            <a:off x="1003092" y="-605698"/>
            <a:ext cx="4030362" cy="5563033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F88698-B6E6-4EB5-8CD9-9AC44B46DDA7}"/>
              </a:ext>
            </a:extLst>
          </p:cNvPr>
          <p:cNvGrpSpPr/>
          <p:nvPr/>
        </p:nvGrpSpPr>
        <p:grpSpPr>
          <a:xfrm>
            <a:off x="692726" y="4534293"/>
            <a:ext cx="5241303" cy="1725105"/>
            <a:chOff x="3284848" y="4044099"/>
            <a:chExt cx="5241303" cy="17251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F0E76A-612A-48B2-BE6B-3A95442BB209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9E1190-195F-494E-9E48-C1ABFC81C776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2EBBADD-E07B-E143-BD3A-E57BF1E03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104" y="4474169"/>
            <a:ext cx="2679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ne\Pictures\bcme 1703262018_0000.jpg"/>
          <p:cNvPicPr>
            <a:picLocks noChangeAspect="1" noChangeArrowheads="1"/>
          </p:cNvPicPr>
          <p:nvPr/>
        </p:nvPicPr>
        <p:blipFill rotWithShape="1">
          <a:blip r:embed="rId2" cstate="print"/>
          <a:srcRect l="7486" t="36536" r="49912" b="36386"/>
          <a:stretch/>
        </p:blipFill>
        <p:spPr bwMode="auto">
          <a:xfrm rot="10800000">
            <a:off x="685800" y="533400"/>
            <a:ext cx="4789382" cy="4343401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3DB9A6-29C2-4398-962F-3F46E8237748}"/>
              </a:ext>
            </a:extLst>
          </p:cNvPr>
          <p:cNvGrpSpPr/>
          <p:nvPr/>
        </p:nvGrpSpPr>
        <p:grpSpPr>
          <a:xfrm>
            <a:off x="459838" y="4876802"/>
            <a:ext cx="5241303" cy="1725105"/>
            <a:chOff x="3284848" y="4044099"/>
            <a:chExt cx="5241303" cy="17251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7066AA-F3B6-471D-9EB1-6B20F9D44D7F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7C6F22-4117-42B4-A2DC-27EC461D94E8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25665D9-AEDF-AA4D-B967-403DBB41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578" y="4556140"/>
            <a:ext cx="2679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ne\Pictures\bcme 403262018_0000.jpg"/>
          <p:cNvPicPr>
            <a:picLocks noChangeAspect="1" noChangeArrowheads="1"/>
          </p:cNvPicPr>
          <p:nvPr/>
        </p:nvPicPr>
        <p:blipFill>
          <a:blip r:embed="rId2" cstate="print"/>
          <a:srcRect l="32330" t="67309" r="51504" b="11568"/>
          <a:stretch>
            <a:fillRect/>
          </a:stretch>
        </p:blipFill>
        <p:spPr bwMode="auto">
          <a:xfrm rot="5400000">
            <a:off x="2552700" y="-1257299"/>
            <a:ext cx="4495800" cy="8381999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719B4FE-B2E6-4217-9603-FEF5BEE937F3}"/>
              </a:ext>
            </a:extLst>
          </p:cNvPr>
          <p:cNvGrpSpPr/>
          <p:nvPr/>
        </p:nvGrpSpPr>
        <p:grpSpPr>
          <a:xfrm>
            <a:off x="334258" y="4977353"/>
            <a:ext cx="5241303" cy="1725105"/>
            <a:chOff x="3284848" y="4044099"/>
            <a:chExt cx="5241303" cy="17251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1FF143-F325-4E99-B4BA-ADCB5E9C890A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6D305D-DC0D-46B7-9AE7-C88D9821FE81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E49CCC-F6D9-4BBD-A278-1C0E8EA17479}"/>
              </a:ext>
            </a:extLst>
          </p:cNvPr>
          <p:cNvGrpSpPr/>
          <p:nvPr/>
        </p:nvGrpSpPr>
        <p:grpSpPr>
          <a:xfrm>
            <a:off x="6150598" y="4665332"/>
            <a:ext cx="2659144" cy="1743959"/>
            <a:chOff x="6324600" y="1580289"/>
            <a:chExt cx="2659144" cy="174395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D8DEAA-CDE4-4959-9C68-2E7CD31A58E4}"/>
                </a:ext>
              </a:extLst>
            </p:cNvPr>
            <p:cNvSpPr/>
            <p:nvPr/>
          </p:nvSpPr>
          <p:spPr>
            <a:xfrm>
              <a:off x="6324600" y="1580289"/>
              <a:ext cx="2659144" cy="17439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FF95E2-3DD1-44EB-8556-01CDDEA1361F}"/>
                </a:ext>
              </a:extLst>
            </p:cNvPr>
            <p:cNvSpPr txBox="1"/>
            <p:nvPr/>
          </p:nvSpPr>
          <p:spPr>
            <a:xfrm>
              <a:off x="6751752" y="2094131"/>
              <a:ext cx="1804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00"/>
                  </a:solidFill>
                  <a:latin typeface="Comic Sans MS" panose="030F0702030302020204" pitchFamily="66" charset="0"/>
                  <a:ea typeface="Chalkboard" charset="0"/>
                  <a:cs typeface="Chalkboard" charset="0"/>
                </a:rPr>
                <a:t>Name that variation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e\Pictures\bcme 303262018_0000.jpg"/>
          <p:cNvPicPr>
            <a:picLocks noChangeAspect="1" noChangeArrowheads="1"/>
          </p:cNvPicPr>
          <p:nvPr/>
        </p:nvPicPr>
        <p:blipFill rotWithShape="1">
          <a:blip r:embed="rId2" cstate="print"/>
          <a:srcRect l="15063" t="9499" r="72613" b="57463"/>
          <a:stretch/>
        </p:blipFill>
        <p:spPr bwMode="auto">
          <a:xfrm rot="5400000">
            <a:off x="3538302" y="-2604457"/>
            <a:ext cx="2505066" cy="9581669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1F10E0-D43B-4AFD-9A83-D7C362DC7A67}"/>
              </a:ext>
            </a:extLst>
          </p:cNvPr>
          <p:cNvGrpSpPr/>
          <p:nvPr/>
        </p:nvGrpSpPr>
        <p:grpSpPr>
          <a:xfrm>
            <a:off x="761999" y="4943002"/>
            <a:ext cx="5241303" cy="1725105"/>
            <a:chOff x="3284848" y="4044099"/>
            <a:chExt cx="5241303" cy="172510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9977F8-A191-477B-B36B-B50D9948817B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13423-E825-459D-92CB-7A457AE62147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842D0C-F38D-4667-924F-FDF968CC6EFF}"/>
              </a:ext>
            </a:extLst>
          </p:cNvPr>
          <p:cNvGrpSpPr/>
          <p:nvPr/>
        </p:nvGrpSpPr>
        <p:grpSpPr>
          <a:xfrm>
            <a:off x="6312033" y="4630981"/>
            <a:ext cx="2659144" cy="1743959"/>
            <a:chOff x="6324600" y="1580289"/>
            <a:chExt cx="2659144" cy="174395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9F23D9-B0A6-4123-9F41-E210E39B0864}"/>
                </a:ext>
              </a:extLst>
            </p:cNvPr>
            <p:cNvSpPr/>
            <p:nvPr/>
          </p:nvSpPr>
          <p:spPr>
            <a:xfrm>
              <a:off x="6324600" y="1580289"/>
              <a:ext cx="2659144" cy="17439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CD1060-6C37-4229-AF08-C1A8A5213CEA}"/>
                </a:ext>
              </a:extLst>
            </p:cNvPr>
            <p:cNvSpPr txBox="1"/>
            <p:nvPr/>
          </p:nvSpPr>
          <p:spPr>
            <a:xfrm>
              <a:off x="6751752" y="2094131"/>
              <a:ext cx="1804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00"/>
                  </a:solidFill>
                  <a:latin typeface="Comic Sans MS" panose="030F0702030302020204" pitchFamily="66" charset="0"/>
                  <a:ea typeface="Chalkboard" charset="0"/>
                  <a:cs typeface="Chalkboard" charset="0"/>
                </a:rPr>
                <a:t>Name that variation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0A0C6F-B382-4E48-B22F-9B475D570BE1}"/>
              </a:ext>
            </a:extLst>
          </p:cNvPr>
          <p:cNvGrpSpPr/>
          <p:nvPr/>
        </p:nvGrpSpPr>
        <p:grpSpPr>
          <a:xfrm>
            <a:off x="955590" y="348504"/>
            <a:ext cx="354227" cy="669855"/>
            <a:chOff x="1746422" y="265714"/>
            <a:chExt cx="354227" cy="66985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278FBA-3596-B140-B150-AEA87E35B8EB}"/>
                </a:ext>
              </a:extLst>
            </p:cNvPr>
            <p:cNvSpPr txBox="1"/>
            <p:nvPr/>
          </p:nvSpPr>
          <p:spPr>
            <a:xfrm>
              <a:off x="1746422" y="265714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8DEA52-A747-AB45-A076-E8B65D508E28}"/>
                </a:ext>
              </a:extLst>
            </p:cNvPr>
            <p:cNvSpPr txBox="1"/>
            <p:nvPr/>
          </p:nvSpPr>
          <p:spPr>
            <a:xfrm>
              <a:off x="1746422" y="535459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5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CC51BC-9E38-914A-98F6-02B09D8333E4}"/>
                </a:ext>
              </a:extLst>
            </p:cNvPr>
            <p:cNvCxnSpPr/>
            <p:nvPr/>
          </p:nvCxnSpPr>
          <p:spPr>
            <a:xfrm>
              <a:off x="1779373" y="591684"/>
              <a:ext cx="3212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2F017F-D82A-854F-9DF7-EB05B0C4AC6A}"/>
              </a:ext>
            </a:extLst>
          </p:cNvPr>
          <p:cNvGrpSpPr/>
          <p:nvPr/>
        </p:nvGrpSpPr>
        <p:grpSpPr>
          <a:xfrm>
            <a:off x="3863546" y="289114"/>
            <a:ext cx="354227" cy="669855"/>
            <a:chOff x="1746422" y="265714"/>
            <a:chExt cx="354227" cy="6698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7A7FB8-E583-F04A-A929-EED9A6F8792F}"/>
                </a:ext>
              </a:extLst>
            </p:cNvPr>
            <p:cNvSpPr txBox="1"/>
            <p:nvPr/>
          </p:nvSpPr>
          <p:spPr>
            <a:xfrm>
              <a:off x="1746422" y="265714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D3C552-1A80-BC48-BB3C-D7A8B3B8C485}"/>
                </a:ext>
              </a:extLst>
            </p:cNvPr>
            <p:cNvSpPr txBox="1"/>
            <p:nvPr/>
          </p:nvSpPr>
          <p:spPr>
            <a:xfrm>
              <a:off x="1746422" y="535459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6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3315B5-28AA-474C-9F81-F0AE48AF4F18}"/>
                </a:ext>
              </a:extLst>
            </p:cNvPr>
            <p:cNvCxnSpPr/>
            <p:nvPr/>
          </p:nvCxnSpPr>
          <p:spPr>
            <a:xfrm>
              <a:off x="1779373" y="591684"/>
              <a:ext cx="3212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004230-DA0D-6C43-B98C-9A33F24EFA6B}"/>
              </a:ext>
            </a:extLst>
          </p:cNvPr>
          <p:cNvGrpSpPr/>
          <p:nvPr/>
        </p:nvGrpSpPr>
        <p:grpSpPr>
          <a:xfrm>
            <a:off x="6833287" y="342660"/>
            <a:ext cx="354227" cy="669855"/>
            <a:chOff x="1746422" y="265714"/>
            <a:chExt cx="354227" cy="66985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E6B0E8-2C72-5C4F-9AF5-7D507E25B4A4}"/>
                </a:ext>
              </a:extLst>
            </p:cNvPr>
            <p:cNvSpPr txBox="1"/>
            <p:nvPr/>
          </p:nvSpPr>
          <p:spPr>
            <a:xfrm>
              <a:off x="1746422" y="265714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BC079E-E6C6-7044-90C7-E4CA0768869E}"/>
                </a:ext>
              </a:extLst>
            </p:cNvPr>
            <p:cNvSpPr txBox="1"/>
            <p:nvPr/>
          </p:nvSpPr>
          <p:spPr>
            <a:xfrm>
              <a:off x="1746422" y="535459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4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000ABE-E855-504C-8CEA-B96093B35A58}"/>
                </a:ext>
              </a:extLst>
            </p:cNvPr>
            <p:cNvCxnSpPr/>
            <p:nvPr/>
          </p:nvCxnSpPr>
          <p:spPr>
            <a:xfrm>
              <a:off x="1779373" y="591684"/>
              <a:ext cx="3212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9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ne\Pictures\bcme 1803262018_0000.jpg"/>
          <p:cNvPicPr>
            <a:picLocks noChangeAspect="1" noChangeArrowheads="1"/>
          </p:cNvPicPr>
          <p:nvPr/>
        </p:nvPicPr>
        <p:blipFill rotWithShape="1">
          <a:blip r:embed="rId2" cstate="print"/>
          <a:srcRect l="4519" t="12979" r="41514" b="63525"/>
          <a:stretch/>
        </p:blipFill>
        <p:spPr bwMode="auto">
          <a:xfrm rot="10800000">
            <a:off x="110132" y="-1"/>
            <a:ext cx="7751265" cy="4815181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6F6B4D-43EF-4B02-B470-29441D5A72B4}"/>
              </a:ext>
            </a:extLst>
          </p:cNvPr>
          <p:cNvGrpSpPr/>
          <p:nvPr/>
        </p:nvGrpSpPr>
        <p:grpSpPr>
          <a:xfrm>
            <a:off x="416393" y="4815183"/>
            <a:ext cx="5241303" cy="1725105"/>
            <a:chOff x="3284848" y="4044099"/>
            <a:chExt cx="5241303" cy="17251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FAEE7E-329F-462A-8B1A-460B90F651E6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D1372B-BF92-4469-A11A-58916EB682E5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447FAD-DFFF-45F2-89C8-603ECA6E4974}"/>
              </a:ext>
            </a:extLst>
          </p:cNvPr>
          <p:cNvGrpSpPr/>
          <p:nvPr/>
        </p:nvGrpSpPr>
        <p:grpSpPr>
          <a:xfrm>
            <a:off x="6398092" y="4503162"/>
            <a:ext cx="2659144" cy="1743959"/>
            <a:chOff x="6324600" y="1580289"/>
            <a:chExt cx="2659144" cy="174395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F05C76-A1E8-4BC9-8380-0C1D282F403F}"/>
                </a:ext>
              </a:extLst>
            </p:cNvPr>
            <p:cNvSpPr/>
            <p:nvPr/>
          </p:nvSpPr>
          <p:spPr>
            <a:xfrm>
              <a:off x="6324600" y="1580289"/>
              <a:ext cx="2659144" cy="17439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FBBFB8-B60E-4CAA-9047-5CB7CFD4D622}"/>
                </a:ext>
              </a:extLst>
            </p:cNvPr>
            <p:cNvSpPr txBox="1"/>
            <p:nvPr/>
          </p:nvSpPr>
          <p:spPr>
            <a:xfrm>
              <a:off x="6751752" y="2094131"/>
              <a:ext cx="1804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00"/>
                  </a:solidFill>
                  <a:latin typeface="Comic Sans MS" panose="030F0702030302020204" pitchFamily="66" charset="0"/>
                  <a:ea typeface="Chalkboard" charset="0"/>
                  <a:cs typeface="Chalkboard" charset="0"/>
                </a:rPr>
                <a:t>Name that variation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8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ne\Pictures\bcme 603262018_0000.jpg"/>
          <p:cNvPicPr>
            <a:picLocks noChangeAspect="1" noChangeArrowheads="1"/>
          </p:cNvPicPr>
          <p:nvPr/>
        </p:nvPicPr>
        <p:blipFill rotWithShape="1">
          <a:blip r:embed="rId2" cstate="print"/>
          <a:srcRect l="10011" t="7911" r="34362" b="63863"/>
          <a:stretch/>
        </p:blipFill>
        <p:spPr bwMode="auto">
          <a:xfrm>
            <a:off x="440393" y="670874"/>
            <a:ext cx="6057901" cy="4038600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562046-3CB1-464B-ABA0-1D2AEECDCC59}"/>
              </a:ext>
            </a:extLst>
          </p:cNvPr>
          <p:cNvGrpSpPr/>
          <p:nvPr/>
        </p:nvGrpSpPr>
        <p:grpSpPr>
          <a:xfrm>
            <a:off x="848691" y="4906651"/>
            <a:ext cx="5241303" cy="1725105"/>
            <a:chOff x="3284848" y="4044099"/>
            <a:chExt cx="5241303" cy="17251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A9F73F7-3BE8-45C7-9081-AB55009A8A70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1F24E6-37B0-4554-9F24-6038A788CFDF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CC489FD-595D-E74A-B655-46D287D9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21" y="4709474"/>
            <a:ext cx="2679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e\Pictures\bcme 1103262018_0000.jpg"/>
          <p:cNvPicPr>
            <a:picLocks noChangeAspect="1" noChangeArrowheads="1"/>
          </p:cNvPicPr>
          <p:nvPr/>
        </p:nvPicPr>
        <p:blipFill>
          <a:blip r:embed="rId2" cstate="print"/>
          <a:srcRect l="50811" t="2813" r="19092" b="47030"/>
          <a:stretch>
            <a:fillRect/>
          </a:stretch>
        </p:blipFill>
        <p:spPr bwMode="auto">
          <a:xfrm rot="5400000">
            <a:off x="2895600" y="-1219200"/>
            <a:ext cx="3429001" cy="8153402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C46FAF-28C6-4A59-8FC6-808C389FB2DB}"/>
              </a:ext>
            </a:extLst>
          </p:cNvPr>
          <p:cNvGrpSpPr/>
          <p:nvPr/>
        </p:nvGrpSpPr>
        <p:grpSpPr>
          <a:xfrm>
            <a:off x="476838" y="4852447"/>
            <a:ext cx="5241303" cy="1725105"/>
            <a:chOff x="3284848" y="4044099"/>
            <a:chExt cx="5241303" cy="17251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065E8D-6B72-4A35-8A9D-1DAB83A1944C}"/>
                </a:ext>
              </a:extLst>
            </p:cNvPr>
            <p:cNvSpPr/>
            <p:nvPr/>
          </p:nvSpPr>
          <p:spPr>
            <a:xfrm>
              <a:off x="3284848" y="4044099"/>
              <a:ext cx="5241303" cy="17251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3608B0-DDCD-40D6-9351-66F588720BDB}"/>
                </a:ext>
              </a:extLst>
            </p:cNvPr>
            <p:cNvSpPr txBox="1"/>
            <p:nvPr/>
          </p:nvSpPr>
          <p:spPr>
            <a:xfrm>
              <a:off x="4025244" y="4337264"/>
              <a:ext cx="35106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What is available to be discussed? Learnt?</a:t>
              </a:r>
            </a:p>
            <a:p>
              <a:endParaRPr lang="en-GB" sz="20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7D4670-5BFE-9F43-ACB1-F60BDAE41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94" y="4678062"/>
            <a:ext cx="2679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358</TotalTime>
  <Words>636</Words>
  <Application>Microsoft Macintosh PowerPoint</Application>
  <PresentationFormat>On-screen Show (4:3)</PresentationFormat>
  <Paragraphs>165</Paragraphs>
  <Slides>25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Chalkboard</vt:lpstr>
      <vt:lpstr>Comic Sans MS</vt:lpstr>
      <vt:lpstr>Office Theme</vt:lpstr>
      <vt:lpstr>Variation</vt:lpstr>
      <vt:lpstr>Technical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questions for teaching and learning:</vt:lpstr>
      <vt:lpstr>Fractional Divisors</vt:lpstr>
      <vt:lpstr>Fractional Divisors</vt:lpstr>
      <vt:lpstr>Retreat: Factors and Divisors of Integers</vt:lpstr>
      <vt:lpstr>LCM &amp; HCF of Rational Numbers</vt:lpstr>
      <vt:lpstr>Rational Divisors</vt:lpstr>
      <vt:lpstr>Common Factors</vt:lpstr>
      <vt:lpstr>Common Factors</vt:lpstr>
      <vt:lpstr>Key questions for teaching and learning:</vt:lpstr>
      <vt:lpstr>Technical terms</vt:lpstr>
      <vt:lpstr>Reflection</vt:lpstr>
      <vt:lpstr>Follow-Up</vt:lpstr>
      <vt:lpstr>Discussion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76</cp:revision>
  <cp:lastPrinted>2018-09-25T18:41:29Z</cp:lastPrinted>
  <dcterms:created xsi:type="dcterms:W3CDTF">2017-06-17T10:17:52Z</dcterms:created>
  <dcterms:modified xsi:type="dcterms:W3CDTF">2018-09-27T07:10:51Z</dcterms:modified>
</cp:coreProperties>
</file>