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8" r:id="rId3"/>
    <p:sldId id="301" r:id="rId4"/>
    <p:sldId id="300" r:id="rId5"/>
    <p:sldId id="266" r:id="rId6"/>
    <p:sldId id="267" r:id="rId7"/>
    <p:sldId id="259" r:id="rId8"/>
    <p:sldId id="326" r:id="rId9"/>
    <p:sldId id="329" r:id="rId10"/>
    <p:sldId id="260" r:id="rId11"/>
    <p:sldId id="261" r:id="rId12"/>
    <p:sldId id="378" r:id="rId13"/>
    <p:sldId id="324" r:id="rId14"/>
    <p:sldId id="274" r:id="rId15"/>
    <p:sldId id="375" r:id="rId16"/>
    <p:sldId id="299" r:id="rId17"/>
    <p:sldId id="290" r:id="rId18"/>
    <p:sldId id="376" r:id="rId19"/>
    <p:sldId id="373" r:id="rId20"/>
    <p:sldId id="374" r:id="rId21"/>
    <p:sldId id="302" r:id="rId22"/>
    <p:sldId id="303" r:id="rId23"/>
    <p:sldId id="304" r:id="rId24"/>
    <p:sldId id="275" r:id="rId25"/>
    <p:sldId id="279" r:id="rId26"/>
    <p:sldId id="323" r:id="rId27"/>
    <p:sldId id="286" r:id="rId28"/>
    <p:sldId id="287" r:id="rId29"/>
    <p:sldId id="288" r:id="rId30"/>
    <p:sldId id="282" r:id="rId31"/>
    <p:sldId id="380" r:id="rId32"/>
    <p:sldId id="379" r:id="rId33"/>
    <p:sldId id="381" r:id="rId34"/>
    <p:sldId id="29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8E9"/>
    <a:srgbClr val="855F33"/>
    <a:srgbClr val="FFF9E8"/>
    <a:srgbClr val="FFF5C4"/>
    <a:srgbClr val="FCF3A7"/>
    <a:srgbClr val="AB7942"/>
    <a:srgbClr val="FFF1B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44"/>
    <p:restoredTop sz="94666"/>
  </p:normalViewPr>
  <p:slideViewPr>
    <p:cSldViewPr snapToGrid="0" snapToObjects="1">
      <p:cViewPr varScale="1">
        <p:scale>
          <a:sx n="115" d="100"/>
          <a:sy n="115" d="100"/>
        </p:scale>
        <p:origin x="19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07/09/2021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42972CE7-CBC3-9344-B3E8-07AE85F0D71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38ABE974-A502-154E-BE31-0E21B7DF2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These are Oxford ugs starting their 2nd year in mathematics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</a:t>
            </a:r>
            <a:r>
              <a:rPr lang="en-GB" err="1"/>
              <a:t>www.adelaide.edu.au</a:t>
            </a:r>
            <a:r>
              <a:rPr lang="en-GB"/>
              <a:t>/</a:t>
            </a:r>
            <a:r>
              <a:rPr lang="en-GB" err="1"/>
              <a:t>mathslearning</a:t>
            </a:r>
            <a:r>
              <a:rPr lang="en-GB"/>
              <a:t>/resources/maths1a/maths1a-examples-calc-diff.pdf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DEAFB-C6C6-9E48-9776-37D73C04362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http://</a:t>
            </a:r>
            <a:r>
              <a:rPr lang="en-GB" err="1"/>
              <a:t>tutorial.math.lamar.edu</a:t>
            </a:r>
            <a:r>
              <a:rPr lang="en-GB"/>
              <a:t>/Problems/</a:t>
            </a:r>
            <a:r>
              <a:rPr lang="en-GB" err="1"/>
              <a:t>CalcII</a:t>
            </a:r>
            <a:r>
              <a:rPr lang="en-GB"/>
              <a:t>/ArcLength.aspx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DEAFB-C6C6-9E48-9776-37D73C0436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807771FF-52BE-3640-A1D8-A14A06A5E67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F932DEC-8231-0549-95B8-43C71C03A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Aim is to impose a constraint which is contrary to implicit assumptions made by learners in order to enrich and expand their example space: quadratic &amp; cubic are possible; quartic is not.</a:t>
            </a:r>
          </a:p>
          <a:p>
            <a:endParaRPr lang="en-US" altLang="en-US" sz="1800">
              <a:latin typeface="Chalkboard" panose="03050602040202020205" pitchFamily="66" charset="77"/>
              <a:ea typeface="ＭＳ Ｐゴシック" panose="020B0600070205080204" pitchFamily="34" charset="-128"/>
              <a:sym typeface="Chalkboard" panose="03050602040202020205" pitchFamily="66" charset="77"/>
            </a:endParaRP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In fact, for any polynomial with distinct real roots, the sum of the cotangents of the root slopes is always zero! More generally, if a line of slope m cuts a polynomial of degree d in d distinct points, the sum of the cotangents of the angles between the tangents at the cutting points and the straight line is md.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A9896512-F4B3-4E41-9E3F-1D308310B69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AD9930A4-6684-F143-9906-478FE76EA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Example of reversing or undoing something which is familiar as a doing</a:t>
            </a:r>
          </a:p>
          <a:p>
            <a:endParaRPr lang="en-US" altLang="en-US" sz="1800">
              <a:latin typeface="Chalkboard" panose="03050602040202020205" pitchFamily="66" charset="77"/>
              <a:ea typeface="ＭＳ Ｐゴシック" panose="020B0600070205080204" pitchFamily="34" charset="-128"/>
              <a:sym typeface="Chalkboard" panose="03050602040202020205" pitchFamily="66" charset="77"/>
            </a:endParaRP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Some learners tried preserving the difference between the limits(!) despite associating integral with area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Some immediately multiplied by a constant, but others did not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Some altered the linear function; some went to sin(x)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some revealed uncertainty between integral and area and negative area.</a:t>
            </a:r>
          </a:p>
          <a:p>
            <a:endParaRPr lang="en-US" altLang="en-US" sz="1800">
              <a:latin typeface="Chalkboard" panose="03050602040202020205" pitchFamily="66" charset="77"/>
              <a:ea typeface="ＭＳ Ｐゴシック" panose="020B0600070205080204" pitchFamily="34" charset="-128"/>
              <a:sym typeface="Chalkboard" panose="03050602040202020205" pitchFamily="66" charset="77"/>
            </a:endParaRP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Have you ever found that students don’t recognise when a theorem can be applied (or else apply it when it is not applicable)?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>
            <a:extLst>
              <a:ext uri="{FF2B5EF4-FFF2-40B4-BE49-F238E27FC236}">
                <a16:creationId xmlns:a16="http://schemas.microsoft.com/office/drawing/2014/main" id="{F06BFA6F-7F58-9644-B6BE-526F83CD53B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B52D5BEC-4132-E54C-9B71-6D8A34FBB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f(x) = 2x+1 + h(x)(x-3)^2 for any h(x) with a limit at 3.</a:t>
            </a:r>
          </a:p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f’(3) = 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>
            <a:extLst>
              <a:ext uri="{FF2B5EF4-FFF2-40B4-BE49-F238E27FC236}">
                <a16:creationId xmlns:a16="http://schemas.microsoft.com/office/drawing/2014/main" id="{01499620-FA16-9E41-B411-E67DC3F4816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96B86911-B5BE-E24D-8A34-78C62933F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Alternatives:</a:t>
            </a:r>
          </a:p>
          <a:p>
            <a:endParaRPr lang="en-US" altLang="en-US">
              <a:latin typeface="Lucida Grande" panose="020B0600040502020204" pitchFamily="34" charset="0"/>
              <a:ea typeface="ＭＳ Ｐゴシック" panose="020B0600070205080204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construct an object which makes it difficult to see that it is ...</a:t>
            </a:r>
          </a:p>
          <a:p>
            <a:r>
              <a:rPr lang="en-US" altLang="en-US">
                <a:latin typeface="Lucida Grande" panose="020B0600040502020204" pitchFamily="34" charset="0"/>
                <a:ea typeface="ＭＳ Ｐゴシック" panose="020B0600070205080204" pitchFamily="34" charset="-128"/>
                <a:cs typeface="Lucida Grande" panose="020B0600040502020204" pitchFamily="34" charset="0"/>
                <a:sym typeface="Lucida Grande" panose="020B0600040502020204" pitchFamily="34" charset="0"/>
              </a:rPr>
              <a:t>an integration by parts; a use of L’Hopital; that its symmetry group is a direct product; ...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2DC162C8-F474-A74E-A4B8-5AADB1CB88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F07BA5DA-198E-2C40-BB94-3469EBE9D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Need to break into this ‘shell’</a:t>
            </a:r>
          </a:p>
          <a:p>
            <a:r>
              <a:rPr lang="en-US" altLang="en-US" sz="1800">
                <a:latin typeface="Chalkboard" panose="03050602040202020205" pitchFamily="66" charset="77"/>
                <a:ea typeface="ＭＳ Ｐゴシック" panose="020B0600070205080204" pitchFamily="34" charset="-128"/>
                <a:sym typeface="Chalkboard" panose="03050602040202020205" pitchFamily="66" charset="77"/>
              </a:rPr>
              <a:t>Using the previous ‘examples’, we can explore some pedagogic tactics</a:t>
            </a:r>
            <a:endParaRPr lang="en-US" altLang="en-US">
              <a:latin typeface="Lucida Grande" panose="020B0600040502020204" pitchFamily="34" charset="0"/>
              <a:ea typeface="ＭＳ Ｐゴシック" panose="020B0600070205080204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  <a:p>
            <a:endParaRPr lang="en-US" altLang="en-US">
              <a:latin typeface="Lucida Grande" panose="020B0600040502020204" pitchFamily="34" charset="0"/>
              <a:ea typeface="ＭＳ Ｐゴシック" panose="020B0600070205080204" pitchFamily="34" charset="-128"/>
              <a:cs typeface="Lucida Grande" panose="020B0600040502020204" pitchFamily="34" charset="0"/>
              <a:sym typeface="Lucida Grande" panose="020B06000405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67993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944273"/>
            <a:ext cx="7886700" cy="4351338"/>
          </a:xfrm>
        </p:spPr>
        <p:txBody>
          <a:bodyPr anchor="t"/>
          <a:lstStyle>
            <a:lvl1pPr marL="228600" indent="-228600">
              <a:buFont typeface="STIXGeneral-Regular" pitchFamily="2" charset="2"/>
              <a:buChar char="⭐"/>
              <a:defRPr sz="20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>
              <a:buFont typeface="Wingdings" pitchFamily="2" charset="2"/>
              <a:buChar char="v"/>
              <a:defRPr sz="18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>
              <a:defRPr sz="1600"/>
            </a:lvl3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34E2F-6851-F944-B069-0ED3F2115D43}"/>
              </a:ext>
            </a:extLst>
          </p:cNvPr>
          <p:cNvSpPr txBox="1"/>
          <p:nvPr userDrawn="1"/>
        </p:nvSpPr>
        <p:spPr>
          <a:xfrm>
            <a:off x="0" y="653288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74BC1E97-8EEA-0B4A-856B-331D1DEA4B8A}" type="slidenum">
              <a:rPr lang="en-GB" sz="12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2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png"/><Relationship Id="rId18" Type="http://schemas.openxmlformats.org/officeDocument/2006/relationships/image" Target="../media/image58.emf"/><Relationship Id="rId26" Type="http://schemas.openxmlformats.org/officeDocument/2006/relationships/image" Target="../media/image66.emf"/><Relationship Id="rId3" Type="http://schemas.openxmlformats.org/officeDocument/2006/relationships/image" Target="../media/image43.emf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56.emf"/><Relationship Id="rId20" Type="http://schemas.openxmlformats.org/officeDocument/2006/relationships/image" Target="../media/image60.emf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51.png"/><Relationship Id="rId24" Type="http://schemas.openxmlformats.org/officeDocument/2006/relationships/image" Target="../media/image64.emf"/><Relationship Id="rId32" Type="http://schemas.openxmlformats.org/officeDocument/2006/relationships/image" Target="../media/image72.emf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emf"/><Relationship Id="rId10" Type="http://schemas.openxmlformats.org/officeDocument/2006/relationships/image" Target="../media/image50.emf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emf"/><Relationship Id="rId9" Type="http://schemas.openxmlformats.org/officeDocument/2006/relationships/image" Target="../media/image49.png"/><Relationship Id="rId14" Type="http://schemas.openxmlformats.org/officeDocument/2006/relationships/image" Target="../media/image54.emf"/><Relationship Id="rId22" Type="http://schemas.openxmlformats.org/officeDocument/2006/relationships/image" Target="../media/image62.emf"/><Relationship Id="rId27" Type="http://schemas.openxmlformats.org/officeDocument/2006/relationships/image" Target="../media/image67.png"/><Relationship Id="rId30" Type="http://schemas.openxmlformats.org/officeDocument/2006/relationships/image" Target="../media/image7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0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2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79.emf"/><Relationship Id="rId4" Type="http://schemas.openxmlformats.org/officeDocument/2006/relationships/image" Target="../media/image76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96936" y="2633398"/>
            <a:ext cx="7936425" cy="165084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What Makes an Example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Exemplary?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(probing accessible example spaces)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54137" y="5089064"/>
            <a:ext cx="6858000" cy="1274665"/>
          </a:xfrm>
        </p:spPr>
        <p:txBody>
          <a:bodyPr/>
          <a:lstStyle/>
          <a:p>
            <a:r>
              <a:rPr lang="en-US" dirty="0"/>
              <a:t>New Mathematics </a:t>
            </a:r>
            <a:r>
              <a:rPr lang="en-US"/>
              <a:t>Lecturers </a:t>
            </a:r>
            <a:br>
              <a:rPr lang="en-US"/>
            </a:br>
            <a:r>
              <a:rPr lang="en-US"/>
              <a:t>Cambridge</a:t>
            </a:r>
            <a:endParaRPr lang="en-US" dirty="0"/>
          </a:p>
          <a:p>
            <a:r>
              <a:rPr lang="en-US" dirty="0"/>
              <a:t>Sept 8-9 2021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916DE7C-928F-E044-81EF-11E08ABAAE91}"/>
              </a:ext>
            </a:extLst>
          </p:cNvPr>
          <p:cNvSpPr/>
          <p:nvPr/>
        </p:nvSpPr>
        <p:spPr>
          <a:xfrm>
            <a:off x="1600393" y="2966291"/>
            <a:ext cx="3459296" cy="9254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Accessible Example Space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3A828-253C-2748-A9E6-0E895B0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Change of Perspective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9AE67ED-5B98-334F-9B27-50433E3100FD}"/>
              </a:ext>
            </a:extLst>
          </p:cNvPr>
          <p:cNvSpPr/>
          <p:nvPr/>
        </p:nvSpPr>
        <p:spPr>
          <a:xfrm>
            <a:off x="363557" y="1244904"/>
            <a:ext cx="3459297" cy="649995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do they actually know?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040CD6-074C-024D-AACC-BA2DAE3124DB}"/>
              </a:ext>
            </a:extLst>
          </p:cNvPr>
          <p:cNvSpPr/>
          <p:nvPr/>
        </p:nvSpPr>
        <p:spPr>
          <a:xfrm>
            <a:off x="4891491" y="886856"/>
            <a:ext cx="3888952" cy="1366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are they attending to?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What are they aware of?</a:t>
            </a:r>
          </a:p>
          <a:p>
            <a:pPr algn="ctr"/>
            <a:r>
              <a:rPr lang="en-GB" sz="2000" dirty="0">
                <a:solidFill>
                  <a:srgbClr val="FFFF00"/>
                </a:solidFill>
              </a:rPr>
              <a:t>What actions become available?</a:t>
            </a:r>
          </a:p>
        </p:txBody>
      </p:sp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61AA16E8-54FC-BA4D-BDC7-0D3F319F0789}"/>
              </a:ext>
            </a:extLst>
          </p:cNvPr>
          <p:cNvSpPr/>
          <p:nvPr/>
        </p:nvSpPr>
        <p:spPr>
          <a:xfrm>
            <a:off x="4032172" y="1415665"/>
            <a:ext cx="672030" cy="308472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FFFF00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1087024-C4AB-FA4A-B34C-38CB7D21B47A}"/>
              </a:ext>
            </a:extLst>
          </p:cNvPr>
          <p:cNvSpPr/>
          <p:nvPr/>
        </p:nvSpPr>
        <p:spPr>
          <a:xfrm>
            <a:off x="1952245" y="3773585"/>
            <a:ext cx="3459296" cy="9254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Exposed through the construction of examples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2D8F3B-36D7-824F-B050-6A2C3924929A}"/>
              </a:ext>
            </a:extLst>
          </p:cNvPr>
          <p:cNvSpPr/>
          <p:nvPr/>
        </p:nvSpPr>
        <p:spPr>
          <a:xfrm>
            <a:off x="5675238" y="2966291"/>
            <a:ext cx="3459296" cy="9254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Educated Awareness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5C37FC5-F498-9D47-9E0D-44C14F717A50}"/>
              </a:ext>
            </a:extLst>
          </p:cNvPr>
          <p:cNvSpPr/>
          <p:nvPr/>
        </p:nvSpPr>
        <p:spPr>
          <a:xfrm>
            <a:off x="6074925" y="3773585"/>
            <a:ext cx="2937363" cy="92541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Actions available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22669F-A8EF-6C45-BCDD-F8A2ABB20B55}"/>
              </a:ext>
            </a:extLst>
          </p:cNvPr>
          <p:cNvCxnSpPr>
            <a:stCxn id="7" idx="2"/>
            <a:endCxn id="10" idx="0"/>
          </p:cNvCxnSpPr>
          <p:nvPr/>
        </p:nvCxnSpPr>
        <p:spPr>
          <a:xfrm flipH="1">
            <a:off x="3330041" y="2252949"/>
            <a:ext cx="3505926" cy="7133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B1C14D-9402-B04F-8721-857895218883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6835967" y="2252949"/>
            <a:ext cx="568919" cy="7133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3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33430-5565-7A49-8C0E-1F079A432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Examples of Mathematical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36E2B-A701-CC47-9D50-3E4A5B2A4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5" y="944273"/>
            <a:ext cx="8927945" cy="4274498"/>
          </a:xfrm>
        </p:spPr>
        <p:txBody>
          <a:bodyPr/>
          <a:lstStyle/>
          <a:p>
            <a:r>
              <a:rPr lang="en-GB" dirty="0"/>
              <a:t>Do you provide examples of </a:t>
            </a:r>
          </a:p>
          <a:p>
            <a:pPr lvl="1"/>
            <a:r>
              <a:rPr lang="en-GB" dirty="0"/>
              <a:t>mathematical objects?</a:t>
            </a:r>
          </a:p>
          <a:p>
            <a:pPr lvl="1"/>
            <a:r>
              <a:rPr lang="en-GB" dirty="0"/>
              <a:t>ways of making sense of a definition?</a:t>
            </a:r>
          </a:p>
          <a:p>
            <a:pPr lvl="1"/>
            <a:r>
              <a:rPr lang="en-GB" dirty="0"/>
              <a:t>the use of mathematical proof methods?</a:t>
            </a:r>
          </a:p>
          <a:p>
            <a:pPr lvl="1"/>
            <a:r>
              <a:rPr lang="en-GB" dirty="0"/>
              <a:t>The application of mathematical procedures?</a:t>
            </a:r>
          </a:p>
          <a:p>
            <a:r>
              <a:rPr lang="en-GB" dirty="0"/>
              <a:t>What do you do with examples?</a:t>
            </a:r>
          </a:p>
          <a:p>
            <a:r>
              <a:rPr lang="en-GB" dirty="0"/>
              <a:t>What would you like students to do with examples?</a:t>
            </a:r>
          </a:p>
          <a:p>
            <a:r>
              <a:rPr lang="en-GB" dirty="0"/>
              <a:t>Unfortunately, students sometimes over-generalise, mis-generalise </a:t>
            </a:r>
            <a:br>
              <a:rPr lang="en-GB" dirty="0"/>
            </a:br>
            <a:r>
              <a:rPr lang="en-GB" dirty="0"/>
              <a:t>or fail to appreciate what is being exemplified</a:t>
            </a:r>
          </a:p>
          <a:p>
            <a:pPr lvl="1"/>
            <a:r>
              <a:rPr lang="en-GB" dirty="0"/>
              <a:t>To find 10% you divide by 10</a:t>
            </a:r>
            <a:br>
              <a:rPr lang="en-GB" dirty="0"/>
            </a:br>
            <a:r>
              <a:rPr lang="en-GB" dirty="0"/>
              <a:t>so to find 20% you … .</a:t>
            </a:r>
          </a:p>
          <a:p>
            <a:pPr lvl="1"/>
            <a:r>
              <a:rPr lang="en-GB" dirty="0"/>
              <a:t>The centre of the circle (x-1)2 + (y+1)2 = 22 is [1, –1] and radius = 2</a:t>
            </a:r>
            <a:br>
              <a:rPr lang="en-GB" dirty="0"/>
            </a:br>
            <a:r>
              <a:rPr lang="en-GB" dirty="0"/>
              <a:t>so the centre of the circle (x-2)2 + (y+3)2 = 52 is [3, -2] and radius = 2 (?)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4E9D3C4-4FD4-A248-9AB5-6C12EC23AE9B}"/>
              </a:ext>
            </a:extLst>
          </p:cNvPr>
          <p:cNvSpPr/>
          <p:nvPr/>
        </p:nvSpPr>
        <p:spPr>
          <a:xfrm>
            <a:off x="1437433" y="5357466"/>
            <a:ext cx="3679634" cy="859315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Are learners attending to the same details that you are?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901241-BCC3-AD4F-A30D-4393AD5FE83D}"/>
              </a:ext>
            </a:extLst>
          </p:cNvPr>
          <p:cNvSpPr/>
          <p:nvPr/>
        </p:nvSpPr>
        <p:spPr>
          <a:xfrm>
            <a:off x="4835716" y="5843505"/>
            <a:ext cx="3679634" cy="859315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Are learners attending in the same way that you are?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C72020-B6CA-B349-8F44-07047CD9D36C}"/>
              </a:ext>
            </a:extLst>
          </p:cNvPr>
          <p:cNvSpPr/>
          <p:nvPr/>
        </p:nvSpPr>
        <p:spPr>
          <a:xfrm>
            <a:off x="6105378" y="1083212"/>
            <a:ext cx="2250831" cy="5560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Concept Definition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658790F-4D43-984E-9C7B-BE675DC3DBAB}"/>
              </a:ext>
            </a:extLst>
          </p:cNvPr>
          <p:cNvSpPr/>
          <p:nvPr/>
        </p:nvSpPr>
        <p:spPr>
          <a:xfrm>
            <a:off x="6264519" y="1569251"/>
            <a:ext cx="2250831" cy="5560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Concept Image</a:t>
            </a:r>
          </a:p>
        </p:txBody>
      </p:sp>
    </p:spTree>
    <p:extLst>
      <p:ext uri="{BB962C8B-B14F-4D97-AF65-F5344CB8AC3E}">
        <p14:creationId xmlns:p14="http://schemas.microsoft.com/office/powerpoint/2010/main" val="15496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C9E2-6FC7-444C-89B3-392B2B37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E06B9-4E0D-8F46-B69E-8A75E3DFA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4273"/>
            <a:ext cx="7886700" cy="2914049"/>
          </a:xfrm>
        </p:spPr>
        <p:txBody>
          <a:bodyPr/>
          <a:lstStyle/>
          <a:p>
            <a:r>
              <a:rPr lang="en-GB" dirty="0"/>
              <a:t> Please write down a definition of an increasing sequence</a:t>
            </a:r>
          </a:p>
          <a:p>
            <a:pPr lvl="1"/>
            <a:r>
              <a:rPr lang="en-GB" dirty="0"/>
              <a:t> there are subtle differences in how ‘increasing’ is interpreted</a:t>
            </a:r>
          </a:p>
          <a:p>
            <a:r>
              <a:rPr lang="en-GB" dirty="0"/>
              <a:t>Please write down a definition of what it means for a straight line to be tangent to a curve at a point</a:t>
            </a:r>
          </a:p>
          <a:p>
            <a:pPr lvl="1"/>
            <a:r>
              <a:rPr lang="en-GB" dirty="0"/>
              <a:t> different textbooks have different definitions, with slightly different consequences</a:t>
            </a:r>
          </a:p>
          <a:p>
            <a:r>
              <a:rPr lang="en-GB" dirty="0"/>
              <a:t>Providing examples is a classic pedagogic approach</a:t>
            </a:r>
          </a:p>
          <a:p>
            <a:pPr lvl="1"/>
            <a:r>
              <a:rPr lang="en-GB" dirty="0"/>
              <a:t> but are students attending to the details and relationships which you are attending to?</a:t>
            </a:r>
          </a:p>
          <a:p>
            <a:pPr lvl="1"/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9B357B-1EF7-8B45-851B-8E748E3EA849}"/>
              </a:ext>
            </a:extLst>
          </p:cNvPr>
          <p:cNvSpPr/>
          <p:nvPr/>
        </p:nvSpPr>
        <p:spPr>
          <a:xfrm>
            <a:off x="628650" y="3858322"/>
            <a:ext cx="1634103" cy="7911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Concept Definition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B455CC-B639-6D43-846C-B5C4DE242211}"/>
              </a:ext>
            </a:extLst>
          </p:cNvPr>
          <p:cNvSpPr/>
          <p:nvPr/>
        </p:nvSpPr>
        <p:spPr>
          <a:xfrm>
            <a:off x="2131985" y="4009236"/>
            <a:ext cx="1634103" cy="7911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Concept Image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F363738-2CE1-F440-84FE-BADD99F20451}"/>
              </a:ext>
            </a:extLst>
          </p:cNvPr>
          <p:cNvSpPr/>
          <p:nvPr/>
        </p:nvSpPr>
        <p:spPr>
          <a:xfrm>
            <a:off x="3635320" y="4160150"/>
            <a:ext cx="3376695" cy="79117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Developed through examples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F3A37EC-45E1-1343-8762-28A0865F5A13}"/>
              </a:ext>
            </a:extLst>
          </p:cNvPr>
          <p:cNvSpPr/>
          <p:nvPr/>
        </p:nvSpPr>
        <p:spPr>
          <a:xfrm>
            <a:off x="1012874" y="833120"/>
            <a:ext cx="7005711" cy="798732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Tangents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8208912" cy="1080119"/>
          </a:xfrm>
        </p:spPr>
        <p:txBody>
          <a:bodyPr/>
          <a:lstStyle/>
          <a:p>
            <a:r>
              <a:rPr lang="en-GB"/>
              <a:t>Sketch some examples of tangents to a quartic for students learning about tangents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771577"/>
            <a:ext cx="2824970" cy="2004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771577"/>
            <a:ext cx="2671753" cy="1896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771577"/>
            <a:ext cx="2978294" cy="2113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04864"/>
            <a:ext cx="2886844" cy="2048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2204864"/>
            <a:ext cx="2942258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2204864"/>
            <a:ext cx="2880320" cy="21375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1797311" y="4199545"/>
            <a:ext cx="6175598" cy="40466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FFFF00"/>
                </a:solidFill>
              </a:rPr>
              <a:t>What misapprehensions might be induced by any one of these?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1B172F-7779-EF42-AB9C-ED9051C2DFA7}"/>
              </a:ext>
            </a:extLst>
          </p:cNvPr>
          <p:cNvSpPr/>
          <p:nvPr/>
        </p:nvSpPr>
        <p:spPr>
          <a:xfrm>
            <a:off x="6316791" y="1222648"/>
            <a:ext cx="2729780" cy="838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Example Space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of types of tangency</a:t>
            </a:r>
          </a:p>
        </p:txBody>
      </p:sp>
    </p:spTree>
    <p:extLst>
      <p:ext uri="{BB962C8B-B14F-4D97-AF65-F5344CB8AC3E}">
        <p14:creationId xmlns:p14="http://schemas.microsoft.com/office/powerpoint/2010/main" val="412896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7CDC13BC-2150-4045-89F8-8C1E05E21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Imposing Constraints</a:t>
            </a: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02E68BB-FF69-2748-AC66-299EF7115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812800"/>
            <a:ext cx="8826500" cy="156464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b="0" dirty="0">
                <a:ea typeface="ＭＳ Ｐゴシック" panose="020B0600070205080204" pitchFamily="34" charset="-128"/>
              </a:rPr>
              <a:t> Sketch a cubic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altLang="en-US" b="0" dirty="0">
                <a:ea typeface="ＭＳ Ｐゴシック" panose="020B0600070205080204" pitchFamily="34" charset="-128"/>
              </a:rPr>
              <a:t>	which does not go through the origin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altLang="en-US" b="0" dirty="0">
                <a:ea typeface="ＭＳ Ｐゴシック" panose="020B0600070205080204" pitchFamily="34" charset="-128"/>
              </a:rPr>
              <a:t>	and which is monotonic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altLang="en-US" b="0" dirty="0">
                <a:ea typeface="ＭＳ Ｐゴシック" panose="020B0600070205080204" pitchFamily="34" charset="-128"/>
              </a:rPr>
              <a:t>	and for which the inflection slope is negative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5993C24-8726-C848-B8CD-A7972A70BE39}"/>
              </a:ext>
            </a:extLst>
          </p:cNvPr>
          <p:cNvSpPr txBox="1">
            <a:spLocks noChangeArrowheads="1"/>
          </p:cNvSpPr>
          <p:nvPr/>
        </p:nvSpPr>
        <p:spPr>
          <a:xfrm>
            <a:off x="158750" y="4615664"/>
            <a:ext cx="8826500" cy="1874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Apple Color Emoji UI"/>
              <a:buChar char="💥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STIXGeneral-Regular" pitchFamily="2" charset="2"/>
              <a:buChar char="⭐"/>
            </a:pP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Is there a quadratic whose root-slopes are perpendicular?</a:t>
            </a:r>
          </a:p>
          <a:p>
            <a:pPr>
              <a:spcBef>
                <a:spcPct val="0"/>
              </a:spcBef>
              <a:buFont typeface="STIXGeneral-Regular" pitchFamily="2" charset="2"/>
              <a:buChar char="⭐"/>
            </a:pP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Is there a cubic whose root-slopes are consecutively perpendicular?</a:t>
            </a:r>
          </a:p>
          <a:p>
            <a:pPr>
              <a:spcBef>
                <a:spcPct val="0"/>
              </a:spcBef>
              <a:buFont typeface="STIXGeneral-Regular" pitchFamily="2" charset="2"/>
              <a:buChar char="⭐"/>
            </a:pP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 Is there a quartic whose root-slopes are consecutively perpendicular …?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</a:rPr>
              <a:t>is it possible for other angles to be alternating root-slopes?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AE2FB-409C-FE45-95E7-EACD19E8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804" y="2242336"/>
            <a:ext cx="2015266" cy="2258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0A6E22-F5CB-4C45-8E30-13055EC58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79" y="2221783"/>
            <a:ext cx="2015266" cy="2258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A1CBF-CB28-2640-8684-EA62EDFCC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427" y="2221783"/>
            <a:ext cx="2109804" cy="2364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2ACE7-FE1A-6143-87B8-8B0A97658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358" y="2221782"/>
            <a:ext cx="2109805" cy="23647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 bldLvl="5" autoUpdateAnimBg="0"/>
      <p:bldP spid="5" grpId="0" build="p" bldLvl="5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158B-413F-844B-9B46-05063D170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7A04A-C589-BA4F-AC7A-B89B46AF5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15" y="833120"/>
            <a:ext cx="5321300" cy="580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20D302-FBFF-A14D-8F55-57B8C9202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15" y="833120"/>
            <a:ext cx="5321300" cy="580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F1C5B-446E-344B-82AA-1730EE778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15" y="833120"/>
            <a:ext cx="5321300" cy="580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B2930-EF57-3343-B59B-5C06290937D8}"/>
              </a:ext>
            </a:extLst>
          </p:cNvPr>
          <p:cNvSpPr txBox="1"/>
          <p:nvPr/>
        </p:nvSpPr>
        <p:spPr>
          <a:xfrm>
            <a:off x="6180881" y="1516284"/>
            <a:ext cx="290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Imagine the composites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of these two 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328F6-36D1-4343-ACBC-1706A0A05404}"/>
              </a:ext>
            </a:extLst>
          </p:cNvPr>
          <p:cNvSpPr txBox="1"/>
          <p:nvPr/>
        </p:nvSpPr>
        <p:spPr>
          <a:xfrm>
            <a:off x="6180880" y="2553391"/>
            <a:ext cx="2315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Which one is this?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049F3-830B-5147-96AF-40EEF0085264}"/>
              </a:ext>
            </a:extLst>
          </p:cNvPr>
          <p:cNvSpPr txBox="1"/>
          <p:nvPr/>
        </p:nvSpPr>
        <p:spPr>
          <a:xfrm>
            <a:off x="6180880" y="3134905"/>
            <a:ext cx="2616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How does this help??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977420-4B2D-C540-89C4-ECACA1D8FB89}"/>
              </a:ext>
            </a:extLst>
          </p:cNvPr>
          <p:cNvGrpSpPr/>
          <p:nvPr/>
        </p:nvGrpSpPr>
        <p:grpSpPr>
          <a:xfrm>
            <a:off x="1733550" y="4343400"/>
            <a:ext cx="304800" cy="2149473"/>
            <a:chOff x="1733550" y="4343400"/>
            <a:chExt cx="304800" cy="214947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B6D4C4-B070-7548-A08F-C0AB99C54624}"/>
                </a:ext>
              </a:extLst>
            </p:cNvPr>
            <p:cNvCxnSpPr/>
            <p:nvPr/>
          </p:nvCxnSpPr>
          <p:spPr>
            <a:xfrm>
              <a:off x="2038350" y="4343400"/>
              <a:ext cx="0" cy="21494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8E64362-6D04-8847-A63E-D3E1DCA974DB}"/>
                </a:ext>
              </a:extLst>
            </p:cNvPr>
            <p:cNvCxnSpPr/>
            <p:nvPr/>
          </p:nvCxnSpPr>
          <p:spPr>
            <a:xfrm>
              <a:off x="1733550" y="4343400"/>
              <a:ext cx="0" cy="21494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Recognising Composites" descr="Recognising Composites">
            <a:hlinkClick r:id="" action="ppaction://media"/>
            <a:extLst>
              <a:ext uri="{FF2B5EF4-FFF2-40B4-BE49-F238E27FC236}">
                <a16:creationId xmlns:a16="http://schemas.microsoft.com/office/drawing/2014/main" id="{CEFACD80-B683-5C45-B2B3-E61E7B75D5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215" y="833431"/>
            <a:ext cx="5321300" cy="58035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3ABBD7-7731-F749-A81C-D21A6CB6CD02}"/>
              </a:ext>
            </a:extLst>
          </p:cNvPr>
          <p:cNvSpPr txBox="1"/>
          <p:nvPr/>
        </p:nvSpPr>
        <p:spPr>
          <a:xfrm>
            <a:off x="4572000" y="1093090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y = x</a:t>
            </a:r>
          </a:p>
        </p:txBody>
      </p:sp>
    </p:spTree>
    <p:extLst>
      <p:ext uri="{BB962C8B-B14F-4D97-AF65-F5344CB8AC3E}">
        <p14:creationId xmlns:p14="http://schemas.microsoft.com/office/powerpoint/2010/main" val="258107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5D6BE-43A1-4542-B275-5CBA23CA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Cobwebs Reviewed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0E14E-844E-CC49-A712-C7736BB05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being exemplified in this task version?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Exploiting properties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Relative affordances of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static picture,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with construction lines,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animation,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interactive software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What can be exemplified in a developmental task version?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Cubic specified by 4 points, Quadratic by 3;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Any cubic; Any quadratic;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Cobweb constructions and reading graphs using coordinates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Way to think about or work with composite functions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Properties of composite functions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715F-EDB3-254F-B12B-7865F269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Did You Notice: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43957-4D3D-A74B-B0BD-99E8105C0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993999"/>
            <a:ext cx="7886700" cy="5498874"/>
          </a:xfrm>
        </p:spPr>
        <p:txBody>
          <a:bodyPr/>
          <a:lstStyle/>
          <a:p>
            <a:r>
              <a:rPr lang="en-GB" sz="2000" dirty="0"/>
              <a:t>Use of natural powers?</a:t>
            </a:r>
          </a:p>
          <a:p>
            <a:pPr lvl="1"/>
            <a:r>
              <a:rPr lang="en-GB" sz="1600" dirty="0"/>
              <a:t>Imagining &amp; Expressing</a:t>
            </a:r>
          </a:p>
          <a:p>
            <a:pPr lvl="1"/>
            <a:r>
              <a:rPr lang="en-GB" sz="1600" dirty="0"/>
              <a:t>Specialising &amp; Generalising</a:t>
            </a:r>
          </a:p>
          <a:p>
            <a:pPr lvl="1"/>
            <a:r>
              <a:rPr lang="en-GB" sz="1600" dirty="0"/>
              <a:t>Conjecturing &amp; Convincing</a:t>
            </a:r>
          </a:p>
          <a:p>
            <a:pPr lvl="1"/>
            <a:r>
              <a:rPr lang="en-GB" sz="1600" dirty="0"/>
              <a:t>Organising &amp; Characterising</a:t>
            </a:r>
          </a:p>
          <a:p>
            <a:pPr lvl="1"/>
            <a:r>
              <a:rPr lang="en-GB" sz="1600" dirty="0"/>
              <a:t>Others?</a:t>
            </a:r>
          </a:p>
          <a:p>
            <a:r>
              <a:rPr lang="en-GB" sz="2000" dirty="0"/>
              <a:t>Encountering Mathematical Themes?</a:t>
            </a:r>
          </a:p>
          <a:p>
            <a:pPr lvl="1"/>
            <a:r>
              <a:rPr lang="en-GB" sz="1600" dirty="0"/>
              <a:t>Doing &amp; Undoing</a:t>
            </a:r>
          </a:p>
          <a:p>
            <a:pPr lvl="1"/>
            <a:r>
              <a:rPr lang="en-GB" sz="1600" dirty="0"/>
              <a:t>Invariance in the midst of change</a:t>
            </a:r>
          </a:p>
          <a:p>
            <a:pPr lvl="1"/>
            <a:r>
              <a:rPr lang="en-GB" sz="1600" dirty="0"/>
              <a:t>Freedom &amp; Constraint</a:t>
            </a:r>
          </a:p>
          <a:p>
            <a:pPr lvl="1"/>
            <a:r>
              <a:rPr lang="en-GB" sz="1600" dirty="0"/>
              <a:t>Making the implicit explicit</a:t>
            </a:r>
          </a:p>
          <a:p>
            <a:pPr lvl="1"/>
            <a:r>
              <a:rPr lang="en-GB" sz="1600" dirty="0"/>
              <a:t>Others?</a:t>
            </a:r>
          </a:p>
          <a:p>
            <a:r>
              <a:rPr lang="en-GB" sz="2000" dirty="0"/>
              <a:t>Shifts of Attention?</a:t>
            </a:r>
          </a:p>
          <a:p>
            <a:pPr lvl="1"/>
            <a:r>
              <a:rPr lang="en-GB" sz="1600" dirty="0"/>
              <a:t>Gazing (Holding Wholes)</a:t>
            </a:r>
          </a:p>
          <a:p>
            <a:pPr lvl="1"/>
            <a:r>
              <a:rPr lang="en-GB" sz="1600" dirty="0"/>
              <a:t>Discerning Details</a:t>
            </a:r>
          </a:p>
          <a:p>
            <a:pPr lvl="1"/>
            <a:r>
              <a:rPr lang="en-GB" sz="1600" dirty="0"/>
              <a:t>Recognising Relationships</a:t>
            </a:r>
          </a:p>
          <a:p>
            <a:pPr lvl="1"/>
            <a:r>
              <a:rPr lang="en-GB" sz="1600" dirty="0"/>
              <a:t>Perceiving Properties as being instantiated</a:t>
            </a:r>
          </a:p>
          <a:p>
            <a:pPr lvl="1"/>
            <a:r>
              <a:rPr lang="en-GB" sz="1600" dirty="0"/>
              <a:t>Reasoning on the basis of agreed properties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5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C172-D06E-0549-91A5-103D8FDE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Rational Polynomials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F3A6-7435-7F4F-BB94-C538440E6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2373"/>
            <a:ext cx="4552950" cy="2122777"/>
          </a:xfrm>
        </p:spPr>
        <p:txBody>
          <a:bodyPr/>
          <a:lstStyle/>
          <a:p>
            <a:r>
              <a:rPr lang="en-GB" dirty="0"/>
              <a:t> Blue is the numerator of degree 4</a:t>
            </a:r>
          </a:p>
          <a:p>
            <a:r>
              <a:rPr lang="en-GB" dirty="0"/>
              <a:t> Brown is the denominator of degree 2</a:t>
            </a:r>
          </a:p>
          <a:p>
            <a:r>
              <a:rPr lang="en-GB" dirty="0"/>
              <a:t> Imagine the graph of the quotient</a:t>
            </a:r>
          </a:p>
          <a:p>
            <a:r>
              <a:rPr lang="en-GB" dirty="0"/>
              <a:t> What happens when the zeros of the denominator are moved?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7CF82-E33C-8F4D-A902-9F99AF47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930" y="1485901"/>
            <a:ext cx="4071070" cy="536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45B5F-E807-4041-A178-7A51A398F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07677"/>
            <a:ext cx="3943350" cy="1558031"/>
          </a:xfrm>
        </p:spPr>
        <p:txBody>
          <a:bodyPr/>
          <a:lstStyle/>
          <a:p>
            <a:r>
              <a:rPr lang="en-GB" dirty="0"/>
              <a:t>Through what angles could the graph of a cubic be rotated and still be the graph of a function?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C0F5A-0B02-1240-A605-BB8289D01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03" y="189204"/>
            <a:ext cx="3080171" cy="323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E5649-A3E2-F747-A06F-7034F94A8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91" y="3574654"/>
            <a:ext cx="3092798" cy="3253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862A83-CCDC-A94E-8EA0-9280FE9C5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430" y="3587935"/>
            <a:ext cx="3080171" cy="3239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6B5BD-645C-284C-BD94-AC905582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a Curve the Graph of a Function?</a:t>
            </a:r>
          </a:p>
        </p:txBody>
      </p:sp>
    </p:spTree>
    <p:extLst>
      <p:ext uri="{BB962C8B-B14F-4D97-AF65-F5344CB8AC3E}">
        <p14:creationId xmlns:p14="http://schemas.microsoft.com/office/powerpoint/2010/main" val="166281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8907-C2A8-2A40-A023-1A4044F3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Throat Clearing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9AF25-BB4B-BD47-8D2E-52DC59491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4272"/>
            <a:ext cx="8247336" cy="4759841"/>
          </a:xfrm>
        </p:spPr>
        <p:txBody>
          <a:bodyPr/>
          <a:lstStyle/>
          <a:p>
            <a:r>
              <a:rPr lang="en-GB" dirty="0"/>
              <a:t>My focus is on lived experience of learners</a:t>
            </a:r>
          </a:p>
          <a:p>
            <a:r>
              <a:rPr lang="en-GB" dirty="0"/>
              <a:t>It requires a Conjecturing Atmosphere</a:t>
            </a:r>
          </a:p>
          <a:p>
            <a:pPr lvl="1"/>
            <a:r>
              <a:rPr lang="en-GB" dirty="0"/>
              <a:t>Everything said is a conjecture …</a:t>
            </a:r>
            <a:br>
              <a:rPr lang="en-GB" dirty="0"/>
            </a:br>
            <a:r>
              <a:rPr lang="en-GB" dirty="0"/>
              <a:t>uttered with the intention of modifying it as seems necessary</a:t>
            </a:r>
          </a:p>
          <a:p>
            <a:pPr lvl="1"/>
            <a:r>
              <a:rPr lang="en-GB" dirty="0"/>
              <a:t>You must not believe anything I say … you must test it in your experience</a:t>
            </a:r>
          </a:p>
          <a:p>
            <a:r>
              <a:rPr lang="en-GB" dirty="0"/>
              <a:t>Yesterday we were advised to get to know our students</a:t>
            </a:r>
          </a:p>
          <a:p>
            <a:pPr lvl="1"/>
            <a:r>
              <a:rPr lang="en-GB" dirty="0"/>
              <a:t>I shall concentrate on getting to know them mathematically</a:t>
            </a:r>
          </a:p>
          <a:p>
            <a:pPr lvl="1"/>
            <a:r>
              <a:rPr lang="en-GB" dirty="0"/>
              <a:t>What they are absorbing, how they are progressing</a:t>
            </a:r>
          </a:p>
          <a:p>
            <a:r>
              <a:rPr lang="en-GB" dirty="0"/>
              <a:t>What might be available from this session</a:t>
            </a:r>
          </a:p>
          <a:p>
            <a:pPr lvl="1"/>
            <a:r>
              <a:rPr lang="en-GB" dirty="0"/>
              <a:t> some task structures or types that you can modify and adapt</a:t>
            </a:r>
          </a:p>
          <a:p>
            <a:pPr lvl="1"/>
            <a:r>
              <a:rPr lang="en-GB" dirty="0"/>
              <a:t> some maths education constructs which underpin these</a:t>
            </a:r>
          </a:p>
          <a:p>
            <a:r>
              <a:rPr lang="en-GB" dirty="0"/>
              <a:t> Although the slides are in a semi-coherent order, I am likely to jump about according to what strikes me</a:t>
            </a:r>
          </a:p>
        </p:txBody>
      </p:sp>
    </p:spTree>
    <p:extLst>
      <p:ext uri="{BB962C8B-B14F-4D97-AF65-F5344CB8AC3E}">
        <p14:creationId xmlns:p14="http://schemas.microsoft.com/office/powerpoint/2010/main" val="34486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8907-C2A8-2A40-A023-1A4044F3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40904"/>
            <a:ext cx="3486150" cy="649482"/>
          </a:xfrm>
        </p:spPr>
        <p:txBody>
          <a:bodyPr>
            <a:normAutofit/>
          </a:bodyPr>
          <a:lstStyle/>
          <a:p>
            <a:r>
              <a:rPr lang="en-GB" sz="2400" dirty="0"/>
              <a:t>Constructing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882DA-B956-C948-A971-7FD693B2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171777"/>
            <a:ext cx="8588854" cy="564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D2C96-FCCB-7F45-93DE-3AAAD0D4C2E1}"/>
              </a:ext>
            </a:extLst>
          </p:cNvPr>
          <p:cNvSpPr txBox="1"/>
          <p:nvPr/>
        </p:nvSpPr>
        <p:spPr>
          <a:xfrm>
            <a:off x="1239449" y="491993"/>
            <a:ext cx="736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In each cell, write down a formula for a continuous function whose maximal domain and full range are indicated by the row and column headings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2F8392-EBFE-3347-B9A3-2EF4B5AC3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692" y="2199668"/>
            <a:ext cx="552806" cy="276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3DBF6D-0F29-7E4C-9E65-F83CB5EB2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700" y="2158571"/>
            <a:ext cx="552806" cy="27640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1F61319B-7A6F-7B4A-98E1-8D5C5C56F7F7}"/>
              </a:ext>
            </a:extLst>
          </p:cNvPr>
          <p:cNvGrpSpPr/>
          <p:nvPr/>
        </p:nvGrpSpPr>
        <p:grpSpPr>
          <a:xfrm>
            <a:off x="3247633" y="4332339"/>
            <a:ext cx="1231900" cy="1219438"/>
            <a:chOff x="3247633" y="4332339"/>
            <a:chExt cx="1231900" cy="12194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60D18C-F06D-D142-AB4E-2DA50A62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6016" y="4813730"/>
              <a:ext cx="1223517" cy="7380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0EF143-17E8-3840-9023-4A4B34C2C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7633" y="4332339"/>
              <a:ext cx="1231900" cy="4318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F59041F-5B84-AC41-BC7D-D61FF12E56B4}"/>
              </a:ext>
            </a:extLst>
          </p:cNvPr>
          <p:cNvGrpSpPr/>
          <p:nvPr/>
        </p:nvGrpSpPr>
        <p:grpSpPr>
          <a:xfrm>
            <a:off x="1914525" y="4280969"/>
            <a:ext cx="976257" cy="1234300"/>
            <a:chOff x="1914525" y="4280969"/>
            <a:chExt cx="976257" cy="12343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33C5D81-E9AC-FF46-B183-13DB4A651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0888" y="4536186"/>
              <a:ext cx="919894" cy="97908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55E558-2A06-2F43-B700-ADC51F2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4525" y="4280969"/>
              <a:ext cx="952500" cy="43180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AD2BF3-023B-814A-81DF-CAF18EEFB63F}"/>
              </a:ext>
            </a:extLst>
          </p:cNvPr>
          <p:cNvGrpSpPr/>
          <p:nvPr/>
        </p:nvGrpSpPr>
        <p:grpSpPr>
          <a:xfrm>
            <a:off x="4664469" y="4320286"/>
            <a:ext cx="1129712" cy="1194983"/>
            <a:chOff x="4664469" y="4320286"/>
            <a:chExt cx="1129712" cy="11949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E6C5F8-3F09-3F45-9193-32A38C666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4469" y="4373067"/>
              <a:ext cx="1073152" cy="11422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8A32AA7-79EA-D048-9960-5CB72E85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98881" y="4320286"/>
              <a:ext cx="495300" cy="4318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CBD6C1-F8AD-4043-9CF1-67099628FCC5}"/>
              </a:ext>
            </a:extLst>
          </p:cNvPr>
          <p:cNvGrpSpPr/>
          <p:nvPr/>
        </p:nvGrpSpPr>
        <p:grpSpPr>
          <a:xfrm>
            <a:off x="7437634" y="3025610"/>
            <a:ext cx="1370024" cy="1202737"/>
            <a:chOff x="7437634" y="3025610"/>
            <a:chExt cx="1370024" cy="12027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3095973-EE0F-5749-B250-67E876E9F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18634" y="3175686"/>
              <a:ext cx="989024" cy="10526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5E2A62-31C5-3A43-861C-15F5B7C6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37634" y="3025610"/>
              <a:ext cx="762000" cy="2667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569668-3AB2-4B40-A7AA-7860FC0719E6}"/>
              </a:ext>
            </a:extLst>
          </p:cNvPr>
          <p:cNvGrpSpPr/>
          <p:nvPr/>
        </p:nvGrpSpPr>
        <p:grpSpPr>
          <a:xfrm>
            <a:off x="6139661" y="4280969"/>
            <a:ext cx="1193983" cy="1270808"/>
            <a:chOff x="6139661" y="4280969"/>
            <a:chExt cx="1193983" cy="12708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6AC5675-67D6-DA42-B0F9-DB4A76B6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39661" y="4280969"/>
              <a:ext cx="1193983" cy="127080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42B7270-736B-B640-8F96-18EE0F357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30834" y="4297740"/>
              <a:ext cx="673100" cy="4318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666B85C-BDD4-0143-9373-05E4D2D15AF4}"/>
              </a:ext>
            </a:extLst>
          </p:cNvPr>
          <p:cNvGrpSpPr/>
          <p:nvPr/>
        </p:nvGrpSpPr>
        <p:grpSpPr>
          <a:xfrm>
            <a:off x="3212505" y="3027027"/>
            <a:ext cx="1162389" cy="1237181"/>
            <a:chOff x="3212505" y="3027027"/>
            <a:chExt cx="1162389" cy="12371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02F0E5C-06BE-7D44-B41F-29ACE2766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12505" y="3027027"/>
              <a:ext cx="1162389" cy="12371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6DC31F9-D6A8-4643-A5C1-CB718A6E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388617" y="3071139"/>
              <a:ext cx="469900" cy="2667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ECFBAF8-269A-B146-8518-7A27FB7EA7A1}"/>
              </a:ext>
            </a:extLst>
          </p:cNvPr>
          <p:cNvSpPr txBox="1"/>
          <p:nvPr/>
        </p:nvSpPr>
        <p:spPr>
          <a:xfrm>
            <a:off x="1914525" y="5856345"/>
            <a:ext cx="11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Impossible?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97B401-9EE2-694F-9CFC-71AAE40B0689}"/>
              </a:ext>
            </a:extLst>
          </p:cNvPr>
          <p:cNvSpPr txBox="1"/>
          <p:nvPr/>
        </p:nvSpPr>
        <p:spPr>
          <a:xfrm>
            <a:off x="4633986" y="5856345"/>
            <a:ext cx="11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Impossible?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2F98CCE-5BA9-4949-823D-C40AE284474C}"/>
              </a:ext>
            </a:extLst>
          </p:cNvPr>
          <p:cNvGrpSpPr/>
          <p:nvPr/>
        </p:nvGrpSpPr>
        <p:grpSpPr>
          <a:xfrm>
            <a:off x="4807345" y="2011689"/>
            <a:ext cx="1066150" cy="975149"/>
            <a:chOff x="4807345" y="2011689"/>
            <a:chExt cx="1066150" cy="97514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72740B4-07D6-4A42-886E-287B18B68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21321" y="2011689"/>
              <a:ext cx="952174" cy="97514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7C69348-2463-1A4F-A14C-007347850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807345" y="2145728"/>
              <a:ext cx="393700" cy="2413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38ACCD9-4BF0-9E49-BCF0-B66E4D78DB36}"/>
              </a:ext>
            </a:extLst>
          </p:cNvPr>
          <p:cNvGrpSpPr/>
          <p:nvPr/>
        </p:nvGrpSpPr>
        <p:grpSpPr>
          <a:xfrm>
            <a:off x="6139661" y="1997042"/>
            <a:ext cx="1275218" cy="1045294"/>
            <a:chOff x="6139661" y="1997042"/>
            <a:chExt cx="1275218" cy="104529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ED2D263-144F-D94A-9DCB-08801FAF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94213" y="1997042"/>
              <a:ext cx="1020666" cy="104529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84D4687-CED3-614C-AB94-7494B8B6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139661" y="2079018"/>
              <a:ext cx="571500" cy="2413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685DCD-2992-6E40-BA2A-A069EA0F5AF8}"/>
              </a:ext>
            </a:extLst>
          </p:cNvPr>
          <p:cNvGrpSpPr/>
          <p:nvPr/>
        </p:nvGrpSpPr>
        <p:grpSpPr>
          <a:xfrm>
            <a:off x="7525504" y="1995996"/>
            <a:ext cx="1170096" cy="1012888"/>
            <a:chOff x="7525504" y="1995996"/>
            <a:chExt cx="1170096" cy="10128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D35F0DF-9651-2741-A9DB-65D0C52A3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706576" y="1995996"/>
              <a:ext cx="989024" cy="101288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809E6C6-D9F3-8749-BBB6-0D6493C09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25504" y="2037778"/>
              <a:ext cx="647700" cy="228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A52E68-E38D-AC41-ADE7-CD7B485C04B8}"/>
              </a:ext>
            </a:extLst>
          </p:cNvPr>
          <p:cNvGrpSpPr/>
          <p:nvPr/>
        </p:nvGrpSpPr>
        <p:grpSpPr>
          <a:xfrm>
            <a:off x="1990688" y="3018894"/>
            <a:ext cx="1112221" cy="1192080"/>
            <a:chOff x="1990688" y="3018894"/>
            <a:chExt cx="1112221" cy="119208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36A710-92CA-5A43-B022-8F5DF2551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990688" y="3071917"/>
              <a:ext cx="1112221" cy="113905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B2EB1C0-2719-CA47-9D8C-19EE6822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082306" y="3018894"/>
              <a:ext cx="850900" cy="2667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ED2B9DF-1805-E84F-A909-F0017313B203}"/>
              </a:ext>
            </a:extLst>
          </p:cNvPr>
          <p:cNvGrpSpPr/>
          <p:nvPr/>
        </p:nvGrpSpPr>
        <p:grpSpPr>
          <a:xfrm>
            <a:off x="7493220" y="5594487"/>
            <a:ext cx="1268773" cy="1052661"/>
            <a:chOff x="7493220" y="5594487"/>
            <a:chExt cx="1268773" cy="105266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460E310-8E6B-094D-B98D-A964572A6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706576" y="5594487"/>
              <a:ext cx="1055417" cy="105266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0722BFE-E14C-7A45-A48F-516D4670C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93220" y="5686223"/>
              <a:ext cx="990600" cy="279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2633DB-AD67-A745-8023-E94BF1AD01D0}"/>
              </a:ext>
            </a:extLst>
          </p:cNvPr>
          <p:cNvGrpSpPr/>
          <p:nvPr/>
        </p:nvGrpSpPr>
        <p:grpSpPr>
          <a:xfrm>
            <a:off x="7436855" y="4295000"/>
            <a:ext cx="1353930" cy="1190436"/>
            <a:chOff x="7436855" y="4295000"/>
            <a:chExt cx="1353930" cy="119043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48C0711-E101-CA48-9268-1193EE95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436855" y="4295000"/>
              <a:ext cx="1146807" cy="119043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EC2A320-82D9-CD4F-8A80-4B31290CE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647785" y="4513640"/>
              <a:ext cx="1143000" cy="330200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B3D8ED8-E45A-5B43-9575-46D7CF127353}"/>
              </a:ext>
            </a:extLst>
          </p:cNvPr>
          <p:cNvSpPr txBox="1"/>
          <p:nvPr/>
        </p:nvSpPr>
        <p:spPr>
          <a:xfrm>
            <a:off x="6085424" y="5856345"/>
            <a:ext cx="11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Impossible?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C2F242-DBB7-B648-989A-D91990E156FE}"/>
              </a:ext>
            </a:extLst>
          </p:cNvPr>
          <p:cNvSpPr txBox="1"/>
          <p:nvPr/>
        </p:nvSpPr>
        <p:spPr>
          <a:xfrm>
            <a:off x="3274255" y="5856345"/>
            <a:ext cx="11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Impossible?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81ECDA-FAF0-554F-B637-D150C2D141B4}"/>
              </a:ext>
            </a:extLst>
          </p:cNvPr>
          <p:cNvGrpSpPr/>
          <p:nvPr/>
        </p:nvGrpSpPr>
        <p:grpSpPr>
          <a:xfrm>
            <a:off x="4560420" y="3008884"/>
            <a:ext cx="1441423" cy="1220317"/>
            <a:chOff x="4580968" y="3008884"/>
            <a:chExt cx="1441423" cy="1220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42860A-2215-B248-A7E2-4E24158BF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742957" y="3045158"/>
              <a:ext cx="1243410" cy="11840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B489FC-BAF2-D943-AA34-F09ADD6CB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580968" y="3008884"/>
              <a:ext cx="1441423" cy="38287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F26D61-5E1D-0B4B-93D2-D7CC4A132307}"/>
              </a:ext>
            </a:extLst>
          </p:cNvPr>
          <p:cNvGrpSpPr/>
          <p:nvPr/>
        </p:nvGrpSpPr>
        <p:grpSpPr>
          <a:xfrm>
            <a:off x="6036014" y="3071139"/>
            <a:ext cx="1308369" cy="1127665"/>
            <a:chOff x="6036014" y="3071139"/>
            <a:chExt cx="1308369" cy="1127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597983-2F6F-7C41-AC9C-4D0E2EC9D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300990" y="3205228"/>
              <a:ext cx="1043393" cy="9935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B17C7C-D3B9-6B4A-B23E-3ED38654C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036014" y="3071139"/>
              <a:ext cx="1285422" cy="307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8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0" grpId="0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F839-0266-724F-90C4-B299A9A6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Complex Constructions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4A511-42EC-1F4D-90E2-9BB5D537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768"/>
            <a:ext cx="9144000" cy="419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D964C-E9FB-9A48-89C2-57F2BF6CCA4A}"/>
              </a:ext>
            </a:extLst>
          </p:cNvPr>
          <p:cNvSpPr txBox="1"/>
          <p:nvPr/>
        </p:nvSpPr>
        <p:spPr>
          <a:xfrm>
            <a:off x="6680499" y="6024880"/>
            <a:ext cx="2294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George Kinnear Edinburgh</a:t>
            </a:r>
          </a:p>
        </p:txBody>
      </p:sp>
    </p:spTree>
    <p:extLst>
      <p:ext uri="{BB962C8B-B14F-4D97-AF65-F5344CB8AC3E}">
        <p14:creationId xmlns:p14="http://schemas.microsoft.com/office/powerpoint/2010/main" val="69730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98D2E-E76A-DB4D-A520-86AA2082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Properties of </a:t>
            </a:r>
            <a:r>
              <a:rPr lang="en-GB" dirty="0" err="1"/>
              <a:t>Parabolae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E70F5-E361-0A4A-A269-9347FF74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71" y="833120"/>
            <a:ext cx="5973781" cy="5677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19C11-7100-F14E-8380-383C13B10D33}"/>
              </a:ext>
            </a:extLst>
          </p:cNvPr>
          <p:cNvSpPr txBox="1"/>
          <p:nvPr/>
        </p:nvSpPr>
        <p:spPr>
          <a:xfrm>
            <a:off x="6730805" y="6492873"/>
            <a:ext cx="2294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George Kinnear Edinburgh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72654-CBEE-884C-872D-0FA115ECE6BD}"/>
              </a:ext>
            </a:extLst>
          </p:cNvPr>
          <p:cNvSpPr txBox="1"/>
          <p:nvPr/>
        </p:nvSpPr>
        <p:spPr>
          <a:xfrm>
            <a:off x="6121954" y="1968648"/>
            <a:ext cx="30220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Construct a parabola for each </a:t>
            </a:r>
          </a:p>
          <a:p>
            <a:pPr algn="ctr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region of the Venn diagram.</a:t>
            </a:r>
          </a:p>
          <a:p>
            <a:pPr algn="ctr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NB: being outside a region means</a:t>
            </a:r>
          </a:p>
          <a:p>
            <a:pPr algn="ctr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 NOT having that region’s property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B6FFEBD-F040-9E48-B387-B83F0178D7F3}"/>
              </a:ext>
            </a:extLst>
          </p:cNvPr>
          <p:cNvSpPr/>
          <p:nvPr/>
        </p:nvSpPr>
        <p:spPr>
          <a:xfrm>
            <a:off x="6443831" y="3302931"/>
            <a:ext cx="2388198" cy="954107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FF00"/>
                </a:solidFill>
              </a:rPr>
              <a:t>What is being brought to participant’s attention?</a:t>
            </a:r>
          </a:p>
        </p:txBody>
      </p:sp>
    </p:spTree>
    <p:extLst>
      <p:ext uri="{BB962C8B-B14F-4D97-AF65-F5344CB8AC3E}">
        <p14:creationId xmlns:p14="http://schemas.microsoft.com/office/powerpoint/2010/main" val="2515834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CE73-660E-F249-AC81-380465A2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Trials with Beginning Undergraduates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38DBB-6D71-9343-9F07-22F744E99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4273"/>
            <a:ext cx="7886700" cy="2067868"/>
          </a:xfrm>
        </p:spPr>
        <p:txBody>
          <a:bodyPr/>
          <a:lstStyle/>
          <a:p>
            <a:r>
              <a:rPr lang="en-GB" dirty="0"/>
              <a:t> Evidently unfamiliar with constructing examples</a:t>
            </a:r>
          </a:p>
          <a:p>
            <a:r>
              <a:rPr lang="en-GB" dirty="0"/>
              <a:t> as familiarity grows, so too does competence</a:t>
            </a:r>
          </a:p>
        </p:txBody>
      </p:sp>
    </p:spTree>
    <p:extLst>
      <p:ext uri="{BB962C8B-B14F-4D97-AF65-F5344CB8AC3E}">
        <p14:creationId xmlns:p14="http://schemas.microsoft.com/office/powerpoint/2010/main" val="19456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3A6DC320-E09B-6445-85D7-962FA579B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Conjecture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3CEB2531-3286-7741-97F3-8CF9A50C26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727950" cy="5334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learners construct their own examples of mathematical objects they: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Extend and enrich their accessible example spaces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Become more engaged with and confident about their studies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Make use of their mathematical powers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Experience mathematics as a constructive and creative enterprise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 bldLvl="5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6EF58B00-EEB5-314E-820A-AE5A4BE8B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500" y="1181100"/>
            <a:ext cx="8572500" cy="331559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1800" b="0" dirty="0"/>
              <a:t>Write down another integral like this one which is also zero</a:t>
            </a:r>
          </a:p>
          <a:p>
            <a:pPr lvl="1">
              <a:defRPr/>
            </a:pPr>
            <a:r>
              <a:rPr lang="en-US" b="0" dirty="0"/>
              <a:t>and another</a:t>
            </a:r>
          </a:p>
          <a:p>
            <a:pPr lvl="1">
              <a:defRPr/>
            </a:pPr>
            <a:r>
              <a:rPr lang="en-US" b="0" dirty="0"/>
              <a:t>and another</a:t>
            </a:r>
          </a:p>
          <a:p>
            <a:pPr lvl="1">
              <a:defRPr/>
            </a:pPr>
            <a:r>
              <a:rPr lang="en-US" b="0" dirty="0"/>
              <a:t>and another which is different in some way</a:t>
            </a:r>
          </a:p>
          <a:p>
            <a:pPr>
              <a:defRPr/>
            </a:pPr>
            <a:r>
              <a:rPr lang="en-US" sz="1800" b="0" dirty="0"/>
              <a:t>What is the same and what is different about your examples and the original? </a:t>
            </a:r>
          </a:p>
          <a:p>
            <a:pPr>
              <a:defRPr/>
            </a:pPr>
            <a:r>
              <a:rPr lang="en-US" sz="1800" b="0" dirty="0"/>
              <a:t>What features can you change and still it has integral zero?</a:t>
            </a:r>
          </a:p>
          <a:p>
            <a:pPr>
              <a:defRPr/>
            </a:pPr>
            <a:r>
              <a:rPr lang="en-US" sz="1800" b="0" dirty="0"/>
              <a:t>Write down the most general integral you can, like this, which has answer zero.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6B72AB04-7CE5-AC44-B467-D4184CAB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2700"/>
            <a:ext cx="2667000" cy="1333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 build="p" bldLvl="5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9"/>
            <a:ext cx="8640960" cy="936103"/>
          </a:xfrm>
        </p:spPr>
        <p:txBody>
          <a:bodyPr/>
          <a:lstStyle/>
          <a:p>
            <a:r>
              <a:rPr lang="en-GB" dirty="0"/>
              <a:t>What can be changed and still it is an example?</a:t>
            </a:r>
          </a:p>
          <a:p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87824" y="0"/>
          <a:ext cx="2452164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3" imgW="889000" imgH="469900" progId="Equation.DSMT4">
                  <p:embed/>
                </p:oleObj>
              </mc:Choice>
              <mc:Fallback>
                <p:oleObj name="Equation" r:id="rId3" imgW="889000" imgH="4699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7824" y="0"/>
                        <a:ext cx="2452164" cy="1296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1421" y="2060848"/>
          <a:ext cx="2592387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5" imgW="939800" imgH="469900" progId="Equation.DSMT4">
                  <p:embed/>
                </p:oleObj>
              </mc:Choice>
              <mc:Fallback>
                <p:oleObj name="Equation" r:id="rId5" imgW="939800" imgH="4699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21" y="2060848"/>
                        <a:ext cx="2592387" cy="1296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91406" y="4868316"/>
          <a:ext cx="3992562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7" imgW="1447800" imgH="469900" progId="Equation.DSMT4">
                  <p:embed/>
                </p:oleObj>
              </mc:Choice>
              <mc:Fallback>
                <p:oleObj name="Equation" r:id="rId7" imgW="1447800" imgH="4699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1406" y="4868316"/>
                        <a:ext cx="3992562" cy="1296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64088" y="4437112"/>
          <a:ext cx="2697162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9" imgW="977900" imgH="469900" progId="Equation.DSMT4">
                  <p:embed/>
                </p:oleObj>
              </mc:Choice>
              <mc:Fallback>
                <p:oleObj name="Equation" r:id="rId9" imgW="977900" imgH="469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64088" y="4437112"/>
                        <a:ext cx="2697162" cy="1296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771800" y="3213720"/>
          <a:ext cx="2768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11" imgW="1003300" imgH="469900" progId="Equation.DSMT4">
                  <p:embed/>
                </p:oleObj>
              </mc:Choice>
              <mc:Fallback>
                <p:oleObj name="Equation" r:id="rId11" imgW="1003300" imgH="4699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71800" y="3213720"/>
                        <a:ext cx="2768600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88024" y="5661248"/>
          <a:ext cx="4032448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13" imgW="1422400" imgH="203200" progId="Equation.DSMT4">
                  <p:embed/>
                </p:oleObj>
              </mc:Choice>
              <mc:Fallback>
                <p:oleObj name="Equation" r:id="rId13" imgW="1422400" imgH="203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88024" y="5661248"/>
                        <a:ext cx="4032448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508104" y="1988840"/>
          <a:ext cx="350361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15" imgW="1270000" imgH="469900" progId="Equation.DSMT4">
                  <p:embed/>
                </p:oleObj>
              </mc:Choice>
              <mc:Fallback>
                <p:oleObj name="Equation" r:id="rId15" imgW="1270000" imgH="4699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08104" y="1988840"/>
                        <a:ext cx="3503612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869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D3A21584-7D0C-624E-ABE5-D5DC9EF00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Undoing a Familiar Doing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8B4F114-E627-774B-A568-3C802AB29DBF}"/>
              </a:ext>
            </a:extLst>
          </p:cNvPr>
          <p:cNvSpPr>
            <a:spLocks/>
          </p:cNvSpPr>
          <p:nvPr/>
        </p:nvSpPr>
        <p:spPr bwMode="auto">
          <a:xfrm>
            <a:off x="1017587" y="1504950"/>
            <a:ext cx="2112888" cy="1092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sz="2400" dirty="0">
                <a:latin typeface="Chalkboard" panose="03050602040202020205" pitchFamily="66" charset="77"/>
                <a:sym typeface="Chalkboard" charset="0"/>
              </a:rPr>
              <a:t>Familiar doing: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A9D6D8E-A8E4-4B4A-ADD2-DA4CB5E70D8B}"/>
              </a:ext>
            </a:extLst>
          </p:cNvPr>
          <p:cNvSpPr>
            <a:spLocks/>
          </p:cNvSpPr>
          <p:nvPr/>
        </p:nvSpPr>
        <p:spPr bwMode="auto">
          <a:xfrm>
            <a:off x="684212" y="2876550"/>
            <a:ext cx="3464957" cy="1092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sz="2400" dirty="0">
                <a:latin typeface="Chalkboard" panose="03050602040202020205" pitchFamily="66" charset="77"/>
                <a:sym typeface="Chalkboard" charset="0"/>
              </a:rPr>
              <a:t>unfamiliar undoing: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80445A5B-21EC-6348-AC54-B48CAE0512A4}"/>
              </a:ext>
            </a:extLst>
          </p:cNvPr>
          <p:cNvGrpSpPr>
            <a:grpSpLocks/>
          </p:cNvGrpSpPr>
          <p:nvPr/>
        </p:nvGrpSpPr>
        <p:grpSpPr bwMode="auto">
          <a:xfrm>
            <a:off x="3619741" y="3174206"/>
            <a:ext cx="5251449" cy="1589088"/>
            <a:chOff x="0" y="0"/>
            <a:chExt cx="3504" cy="1001"/>
          </a:xfrm>
        </p:grpSpPr>
        <p:sp>
          <p:nvSpPr>
            <p:cNvPr id="47110" name="Rectangle 6">
              <a:extLst>
                <a:ext uri="{FF2B5EF4-FFF2-40B4-BE49-F238E27FC236}">
                  <a16:creationId xmlns:a16="http://schemas.microsoft.com/office/drawing/2014/main" id="{A2B95210-EC23-3C48-869E-02C3E06D7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04" cy="36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2400" dirty="0">
                  <a:sym typeface="Chalkboard" charset="0"/>
                </a:rPr>
                <a:t>What can you say </a:t>
              </a:r>
              <a:r>
                <a:rPr lang="en-US" sz="2400">
                  <a:sym typeface="Chalkboard" charset="0"/>
                </a:rPr>
                <a:t>about f</a:t>
              </a:r>
              <a:r>
                <a:rPr lang="en-US" sz="2400" dirty="0">
                  <a:sym typeface="Chalkboard" charset="0"/>
                </a:rPr>
                <a:t> if</a:t>
              </a:r>
            </a:p>
          </p:txBody>
        </p:sp>
        <p:grpSp>
          <p:nvGrpSpPr>
            <p:cNvPr id="78857" name="Group 7">
              <a:extLst>
                <a:ext uri="{FF2B5EF4-FFF2-40B4-BE49-F238E27FC236}">
                  <a16:creationId xmlns:a16="http://schemas.microsoft.com/office/drawing/2014/main" id="{CA484AC1-290F-5148-B6B5-EC18C9278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" y="516"/>
              <a:ext cx="1344" cy="485"/>
              <a:chOff x="0" y="0"/>
              <a:chExt cx="1344" cy="485"/>
            </a:xfrm>
          </p:grpSpPr>
          <p:pic>
            <p:nvPicPr>
              <p:cNvPr id="78858" name="Picture 8">
                <a:extLst>
                  <a:ext uri="{FF2B5EF4-FFF2-40B4-BE49-F238E27FC236}">
                    <a16:creationId xmlns:a16="http://schemas.microsoft.com/office/drawing/2014/main" id="{BD3813F0-6213-8C4C-9448-4331CE0F3F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54" cy="48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13" name="Rectangle 9">
                <a:extLst>
                  <a:ext uri="{FF2B5EF4-FFF2-40B4-BE49-F238E27FC236}">
                    <a16:creationId xmlns:a16="http://schemas.microsoft.com/office/drawing/2014/main" id="{82C4792B-B8FF-9D49-B2AC-AEA05933D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" y="123"/>
                <a:ext cx="325" cy="271"/>
              </a:xfrm>
              <a:prstGeom prst="rect">
                <a:avLst/>
              </a:prstGeom>
              <a:solidFill>
                <a:srgbClr val="CCFFCC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0000FF"/>
                    </a:solidFill>
                    <a:effectLst>
                      <a:outerShdw dist="12700" dir="2700000" algn="tl">
                        <a:srgbClr val="000000"/>
                      </a:outerShdw>
                    </a:effectLst>
                    <a:latin typeface="Chalkboard" charset="0"/>
                    <a:ea typeface="Chalkboard" charset="0"/>
                    <a:cs typeface="Chalkboard" charset="0"/>
                    <a:sym typeface="Chalkboard" charset="0"/>
                  </a:rPr>
                  <a:t>= 2</a:t>
                </a:r>
              </a:p>
            </p:txBody>
          </p:sp>
        </p:grpSp>
      </p:grpSp>
      <p:pic>
        <p:nvPicPr>
          <p:cNvPr id="47114" name="Picture 10">
            <a:extLst>
              <a:ext uri="{FF2B5EF4-FFF2-40B4-BE49-F238E27FC236}">
                <a16:creationId xmlns:a16="http://schemas.microsoft.com/office/drawing/2014/main" id="{CED266EB-DD61-A643-84F2-66F19E85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58" y="1585491"/>
            <a:ext cx="1904517" cy="789342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27000" dist="25399" dir="2700000" algn="ctr" rotWithShape="0">
              <a:srgbClr val="CCCCCC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CF7C7706-CE92-444E-9A8B-3B247ECDC054}"/>
              </a:ext>
            </a:extLst>
          </p:cNvPr>
          <p:cNvSpPr>
            <a:spLocks/>
          </p:cNvSpPr>
          <p:nvPr/>
        </p:nvSpPr>
        <p:spPr bwMode="auto">
          <a:xfrm>
            <a:off x="3619741" y="1435735"/>
            <a:ext cx="1904517" cy="1092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>
              <a:defRPr/>
            </a:pPr>
            <a:r>
              <a:rPr lang="en-US" sz="2400" dirty="0">
                <a:sym typeface="Chalkboard" charset="0"/>
              </a:rPr>
              <a:t>Given f(x), find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05A97D1E-1877-A340-BA7D-9E0790BB2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Bury The Bone</a:t>
            </a: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E3000380-F411-B14D-B891-0C0FD1AF7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600" y="1003300"/>
            <a:ext cx="8572500" cy="5156200"/>
          </a:xfrm>
        </p:spPr>
        <p:txBody>
          <a:bodyPr/>
          <a:lstStyle/>
          <a:p>
            <a:r>
              <a:rPr lang="en-US" altLang="en-US" b="0" dirty="0">
                <a:ea typeface="ＭＳ Ｐゴシック" panose="020B0600070205080204" pitchFamily="34" charset="-128"/>
              </a:rPr>
              <a:t>Construct an integral which requires two integrations by parts in order to complete it</a:t>
            </a:r>
          </a:p>
          <a:p>
            <a:r>
              <a:rPr lang="en-US" altLang="en-US" b="0" dirty="0">
                <a:ea typeface="ＭＳ Ｐゴシック" panose="020B0600070205080204" pitchFamily="34" charset="-128"/>
              </a:rPr>
              <a:t>Construct a limit which requires three uses of </a:t>
            </a:r>
            <a:r>
              <a:rPr lang="en-US" altLang="en-US" b="0" dirty="0" err="1">
                <a:ea typeface="ＭＳ Ｐゴシック" panose="020B0600070205080204" pitchFamily="34" charset="-128"/>
              </a:rPr>
              <a:t>L’Hôpital’s</a:t>
            </a:r>
            <a:r>
              <a:rPr lang="en-US" altLang="en-US" b="0" dirty="0">
                <a:ea typeface="ＭＳ Ｐゴシック" panose="020B0600070205080204" pitchFamily="34" charset="-128"/>
              </a:rPr>
              <a:t> rule to calculate it.</a:t>
            </a:r>
          </a:p>
          <a:p>
            <a:r>
              <a:rPr lang="en-US" altLang="en-US" b="0" dirty="0">
                <a:ea typeface="ＭＳ Ｐゴシック" panose="020B0600070205080204" pitchFamily="34" charset="-128"/>
              </a:rPr>
              <a:t>Construct an object whose symmetry group is the direct product of four groups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 bldLvl="5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CB4E41AC-A4D7-1E4E-887A-72A6E0CC4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|x|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7B4C8F3-BBE0-E041-80C5-32B106D8E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16000"/>
            <a:ext cx="8572500" cy="1778000"/>
          </a:xfrm>
        </p:spPr>
        <p:txBody>
          <a:bodyPr/>
          <a:lstStyle/>
          <a:p>
            <a:pPr>
              <a:defRPr/>
            </a:pPr>
            <a:r>
              <a:rPr lang="en-US" dirty="0"/>
              <a:t>Of what is |x| an example?</a:t>
            </a:r>
          </a:p>
          <a:p>
            <a:pPr>
              <a:defRPr/>
            </a:pPr>
            <a:r>
              <a:rPr lang="en-US" dirty="0"/>
              <a:t>What is the same and what different about</a:t>
            </a:r>
            <a:br>
              <a:rPr lang="en-US" dirty="0"/>
            </a:br>
            <a:r>
              <a:rPr lang="en-US" dirty="0"/>
              <a:t>graphs of functions of the form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E5584852-1156-AC40-ADF4-F83A31BF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517774"/>
            <a:ext cx="2324667" cy="45979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BE2AD752-5EFC-144B-AFD4-289C49EC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543174"/>
            <a:ext cx="1904547" cy="431791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0B02EF86-4B9A-3048-A859-BAA212A5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581274"/>
            <a:ext cx="1344386" cy="36643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>
            <a:extLst>
              <a:ext uri="{FF2B5EF4-FFF2-40B4-BE49-F238E27FC236}">
                <a16:creationId xmlns:a16="http://schemas.microsoft.com/office/drawing/2014/main" id="{739FB9AD-9F8F-A642-86CC-A36F472145BB}"/>
              </a:ext>
            </a:extLst>
          </p:cNvPr>
          <p:cNvSpPr>
            <a:spLocks/>
          </p:cNvSpPr>
          <p:nvPr/>
        </p:nvSpPr>
        <p:spPr bwMode="auto">
          <a:xfrm>
            <a:off x="3786642" y="3058265"/>
            <a:ext cx="230832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400" dirty="0">
                <a:sym typeface="Chalkboard Bold" charset="0"/>
              </a:rPr>
              <a:t>...</a:t>
            </a: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FE55C1A7-4351-3B44-8519-F0D9C4F13E66}"/>
              </a:ext>
            </a:extLst>
          </p:cNvPr>
          <p:cNvSpPr>
            <a:spLocks/>
          </p:cNvSpPr>
          <p:nvPr/>
        </p:nvSpPr>
        <p:spPr bwMode="auto">
          <a:xfrm>
            <a:off x="1864065" y="4900862"/>
            <a:ext cx="4384903" cy="622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r>
              <a:rPr lang="en-US" dirty="0" err="1">
                <a:latin typeface="Chalkboard" panose="03050602040202020205" pitchFamily="66" charset="77"/>
                <a:sym typeface="Chalkboard" charset="0"/>
              </a:rPr>
              <a:t>Characterise</a:t>
            </a:r>
            <a:r>
              <a:rPr lang="en-US" dirty="0">
                <a:latin typeface="Chalkboard" panose="03050602040202020205" pitchFamily="66" charset="77"/>
                <a:sym typeface="Chalkboard" charset="0"/>
              </a:rPr>
              <a:t> these graphs in some way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530FAF55-2976-E148-8A5D-B110F74F39C1}"/>
              </a:ext>
            </a:extLst>
          </p:cNvPr>
          <p:cNvGrpSpPr>
            <a:grpSpLocks/>
          </p:cNvGrpSpPr>
          <p:nvPr/>
        </p:nvGrpSpPr>
        <p:grpSpPr bwMode="auto">
          <a:xfrm>
            <a:off x="1978479" y="3498165"/>
            <a:ext cx="3887788" cy="962626"/>
            <a:chOff x="0" y="198"/>
            <a:chExt cx="2449" cy="597"/>
          </a:xfrm>
        </p:grpSpPr>
        <p:pic>
          <p:nvPicPr>
            <p:cNvPr id="82954" name="Picture 9">
              <a:extLst>
                <a:ext uri="{FF2B5EF4-FFF2-40B4-BE49-F238E27FC236}">
                  <a16:creationId xmlns:a16="http://schemas.microsoft.com/office/drawing/2014/main" id="{5211DB5F-F311-D349-BB50-5FC1EAC9C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4"/>
              <a:ext cx="2449" cy="26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0" name="Rectangle 10">
              <a:extLst>
                <a:ext uri="{FF2B5EF4-FFF2-40B4-BE49-F238E27FC236}">
                  <a16:creationId xmlns:a16="http://schemas.microsoft.com/office/drawing/2014/main" id="{850860BD-4BF5-9E43-A1C9-4D3C37B9C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98"/>
              <a:ext cx="170" cy="23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defRPr/>
              </a:pPr>
              <a:r>
                <a:rPr lang="en-US" sz="2400" dirty="0">
                  <a:sym typeface="Chalkboard" charset="0"/>
                </a:rPr>
                <a:t>or</a:t>
              </a: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 bldLvl="5" autoUpdateAnimBg="0"/>
      <p:bldP spid="51206" grpId="0" autoUpdateAnimBg="0"/>
      <p:bldP spid="5120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27A88-1A3F-E548-8407-E04E6E39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74FA-3C4D-9C43-84BE-C1C66D8AC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4273"/>
            <a:ext cx="7886700" cy="2992296"/>
          </a:xfrm>
        </p:spPr>
        <p:txBody>
          <a:bodyPr/>
          <a:lstStyle/>
          <a:p>
            <a:r>
              <a:rPr lang="en-GB" dirty="0"/>
              <a:t>Please sketch an example of a function continuous on R and differentiable everywhere except at one point.</a:t>
            </a:r>
          </a:p>
          <a:p>
            <a:pPr lvl="1"/>
            <a:r>
              <a:rPr lang="en-GB" dirty="0"/>
              <a:t>And another different one</a:t>
            </a:r>
          </a:p>
          <a:p>
            <a:pPr lvl="1"/>
            <a:r>
              <a:rPr lang="en-GB" dirty="0"/>
              <a:t>And another different one</a:t>
            </a:r>
          </a:p>
          <a:p>
            <a:r>
              <a:rPr lang="en-GB" dirty="0"/>
              <a:t>What is your ‘sense’ of the space of continuous functions failing to be differentiable at a single point?</a:t>
            </a:r>
          </a:p>
        </p:txBody>
      </p:sp>
    </p:spTree>
    <p:extLst>
      <p:ext uri="{BB962C8B-B14F-4D97-AF65-F5344CB8AC3E}">
        <p14:creationId xmlns:p14="http://schemas.microsoft.com/office/powerpoint/2010/main" val="2129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9A0522D1-B74F-A641-B6D2-872C0C9E3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Exemplification Paradox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0565BB2-372C-B746-8BE6-2B13CCC67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400" y="762000"/>
            <a:ext cx="8572500" cy="4432300"/>
          </a:xfrm>
        </p:spPr>
        <p:txBody>
          <a:bodyPr rIns="39686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1800" dirty="0"/>
              <a:t>In order to appreciate a generality, it helps to have examples;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altLang="en-US" sz="1800" dirty="0"/>
              <a:t>In order to appreciate something as an example,  it is necessary to know the generality being exemplified;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altLang="en-US" sz="1800" dirty="0"/>
              <a:t>so,</a:t>
            </a:r>
            <a:br>
              <a:rPr lang="en-US" altLang="en-US" sz="1800" dirty="0"/>
            </a:br>
            <a:r>
              <a:rPr lang="en-US" altLang="en-US" sz="1800" dirty="0"/>
              <a:t>I need to know what is exemplary about something in order to see it as an example of something!</a:t>
            </a:r>
            <a:endParaRPr lang="en-US" altLang="en-US" sz="1800" b="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8915" name="AutoShape 3">
            <a:extLst>
              <a:ext uri="{FF2B5EF4-FFF2-40B4-BE49-F238E27FC236}">
                <a16:creationId xmlns:a16="http://schemas.microsoft.com/office/drawing/2014/main" id="{AF32308C-D38C-F341-AE99-B301864E5BAF}"/>
              </a:ext>
            </a:extLst>
          </p:cNvPr>
          <p:cNvSpPr>
            <a:spLocks/>
          </p:cNvSpPr>
          <p:nvPr/>
        </p:nvSpPr>
        <p:spPr bwMode="auto">
          <a:xfrm rot="10800000" flipH="1" flipV="1">
            <a:off x="2732442" y="3252878"/>
            <a:ext cx="5518673" cy="1648609"/>
          </a:xfrm>
          <a:prstGeom prst="wedgeEllipseCallout">
            <a:avLst>
              <a:gd name="adj1" fmla="val -52500"/>
              <a:gd name="adj2" fmla="val 49152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0" dirty="0">
                <a:solidFill>
                  <a:schemeClr val="accent5">
                    <a:lumMod val="20000"/>
                    <a:lumOff val="80000"/>
                  </a:schemeClr>
                </a:solidFill>
                <a:sym typeface="Chalkboard" panose="03050602040202020205" pitchFamily="66" charset="77"/>
              </a:rPr>
              <a:t>What can change and </a:t>
            </a:r>
            <a:br>
              <a:rPr lang="en-US" altLang="en-US" sz="1600" b="0" dirty="0">
                <a:solidFill>
                  <a:schemeClr val="accent5">
                    <a:lumMod val="20000"/>
                    <a:lumOff val="80000"/>
                  </a:schemeClr>
                </a:solidFill>
                <a:sym typeface="Chalkboard" panose="03050602040202020205" pitchFamily="66" charset="77"/>
              </a:rPr>
            </a:br>
            <a:r>
              <a:rPr lang="en-US" altLang="en-US" sz="1600" b="0" dirty="0">
                <a:solidFill>
                  <a:schemeClr val="accent5">
                    <a:lumMod val="20000"/>
                    <a:lumOff val="80000"/>
                  </a:schemeClr>
                </a:solidFill>
                <a:sym typeface="Chalkboard" panose="03050602040202020205" pitchFamily="66" charset="77"/>
              </a:rPr>
              <a:t>what must stay the same, </a:t>
            </a:r>
            <a:br>
              <a:rPr lang="en-US" altLang="en-US" sz="1600" b="0" dirty="0">
                <a:solidFill>
                  <a:schemeClr val="accent5">
                    <a:lumMod val="20000"/>
                    <a:lumOff val="80000"/>
                  </a:schemeClr>
                </a:solidFill>
                <a:sym typeface="Chalkboard" panose="03050602040202020205" pitchFamily="66" charset="77"/>
              </a:rPr>
            </a:br>
            <a:r>
              <a:rPr lang="en-US" altLang="en-US" sz="1600" b="0" dirty="0">
                <a:solidFill>
                  <a:schemeClr val="accent5">
                    <a:lumMod val="20000"/>
                    <a:lumOff val="80000"/>
                  </a:schemeClr>
                </a:solidFill>
                <a:sym typeface="Chalkboard" panose="03050602040202020205" pitchFamily="66" charset="77"/>
              </a:rPr>
              <a:t>to preserve </a:t>
            </a:r>
            <a:r>
              <a:rPr lang="en-US" altLang="en-US" sz="1600" b="0" dirty="0" err="1">
                <a:solidFill>
                  <a:schemeClr val="accent5">
                    <a:lumMod val="20000"/>
                    <a:lumOff val="80000"/>
                  </a:schemeClr>
                </a:solidFill>
                <a:sym typeface="Chalkboard" panose="03050602040202020205" pitchFamily="66" charset="77"/>
              </a:rPr>
              <a:t>examplehood</a:t>
            </a:r>
            <a:r>
              <a:rPr lang="en-US" altLang="en-US" sz="1600" b="0" dirty="0">
                <a:solidFill>
                  <a:schemeClr val="accent5">
                    <a:lumMod val="20000"/>
                    <a:lumOff val="80000"/>
                  </a:schemeClr>
                </a:solidFill>
                <a:sym typeface="Chalkboard" panose="03050602040202020205" pitchFamily="66" charset="77"/>
              </a:rPr>
              <a:t>?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5F7AB89F-879B-614A-BB03-623831504003}"/>
              </a:ext>
            </a:extLst>
          </p:cNvPr>
          <p:cNvGrpSpPr>
            <a:grpSpLocks/>
          </p:cNvGrpSpPr>
          <p:nvPr/>
        </p:nvGrpSpPr>
        <p:grpSpPr bwMode="auto">
          <a:xfrm>
            <a:off x="1667434" y="5057773"/>
            <a:ext cx="4689551" cy="1117116"/>
            <a:chOff x="0" y="0"/>
            <a:chExt cx="4105" cy="904"/>
          </a:xfrm>
        </p:grpSpPr>
        <p:sp>
          <p:nvSpPr>
            <p:cNvPr id="70662" name="AutoShape 5">
              <a:extLst>
                <a:ext uri="{FF2B5EF4-FFF2-40B4-BE49-F238E27FC236}">
                  <a16:creationId xmlns:a16="http://schemas.microsoft.com/office/drawing/2014/main" id="{86D619A0-B8BF-4C4A-88E0-09F4DE6E2F0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0" y="0"/>
              <a:ext cx="4105" cy="904"/>
            </a:xfrm>
            <a:prstGeom prst="wedgeEllipseCallout">
              <a:avLst>
                <a:gd name="adj1" fmla="val -51372"/>
                <a:gd name="adj2" fmla="val 59234"/>
              </a:avLst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 b="0"/>
            </a:p>
          </p:txBody>
        </p:sp>
        <p:sp>
          <p:nvSpPr>
            <p:cNvPr id="70663" name="Rectangle 6">
              <a:extLst>
                <a:ext uri="{FF2B5EF4-FFF2-40B4-BE49-F238E27FC236}">
                  <a16:creationId xmlns:a16="http://schemas.microsoft.com/office/drawing/2014/main" id="{6B1427B7-8CAB-614E-BAF4-7CA5EBA89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301"/>
              <a:ext cx="169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panose="03050602040202020205" pitchFamily="66" charset="77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 b="0">
                  <a:solidFill>
                    <a:srgbClr val="FFFF00"/>
                  </a:solidFill>
                  <a:sym typeface="Chalkboard" panose="03050602040202020205" pitchFamily="66" charset="77"/>
                </a:rPr>
                <a:t>Dimensions of possible variation</a:t>
              </a:r>
              <a:br>
                <a:rPr lang="en-US" altLang="en-US" sz="1600" b="0">
                  <a:solidFill>
                    <a:srgbClr val="FFFF00"/>
                  </a:solidFill>
                  <a:sym typeface="Chalkboard" panose="03050602040202020205" pitchFamily="66" charset="77"/>
                </a:rPr>
              </a:br>
              <a:r>
                <a:rPr lang="en-US" altLang="en-US" sz="1600" b="0">
                  <a:solidFill>
                    <a:srgbClr val="FFFF00"/>
                  </a:solidFill>
                  <a:sym typeface="Chalkboard" panose="03050602040202020205" pitchFamily="66" charset="77"/>
                </a:rPr>
                <a:t>Ranges of permissible change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bldLvl="5" autoUpdateAnimBg="0"/>
      <p:bldP spid="38915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1BEE-FAA7-8F47-90B3-FB71727A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a Set of Examples Exemplary?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F9BA3-4828-9345-B18E-7AC3D3964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What is the same and what different about them</a:t>
            </a:r>
            <a:br>
              <a:rPr lang="en-GB" dirty="0"/>
            </a:br>
            <a:r>
              <a:rPr lang="en-GB" dirty="0"/>
              <a:t> what is invariant amongst them all</a:t>
            </a:r>
          </a:p>
          <a:p>
            <a:pPr lvl="1"/>
            <a:r>
              <a:rPr lang="en-GB" dirty="0"/>
              <a:t>But only if you are attending to this aspect:</a:t>
            </a:r>
            <a:br>
              <a:rPr lang="en-GB" dirty="0"/>
            </a:br>
            <a:r>
              <a:rPr lang="en-GB" dirty="0"/>
              <a:t>recognising relationships </a:t>
            </a:r>
            <a:br>
              <a:rPr lang="en-GB" dirty="0"/>
            </a:br>
            <a:r>
              <a:rPr lang="en-GB" dirty="0"/>
              <a:t> and perceiving these as instances of properties</a:t>
            </a:r>
          </a:p>
          <a:p>
            <a:r>
              <a:rPr lang="en-GB" dirty="0"/>
              <a:t> Learners clear on what you are attending to, and how you are attending to it</a:t>
            </a:r>
          </a:p>
          <a:p>
            <a:r>
              <a:rPr lang="en-GB" dirty="0"/>
              <a:t> What is varied and what is invariant points to the important aspects or attributes of the concept</a:t>
            </a:r>
          </a:p>
          <a:p>
            <a:r>
              <a:rPr lang="en-GB" dirty="0"/>
              <a:t> Learners have construction tools available to tinker with, modify, generalise from the specific to a general class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47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484F-B001-5047-83EB-134E44B0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4DB45-23F1-9647-82A0-EBAB1D593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4272"/>
            <a:ext cx="6869430" cy="5456527"/>
          </a:xfrm>
        </p:spPr>
        <p:txBody>
          <a:bodyPr/>
          <a:lstStyle/>
          <a:p>
            <a:r>
              <a:rPr lang="en-GB" dirty="0"/>
              <a:t> You can find out a lot about your students’ thinking by</a:t>
            </a:r>
          </a:p>
          <a:p>
            <a:pPr lvl="1"/>
            <a:r>
              <a:rPr lang="en-GB" dirty="0"/>
              <a:t> Inviting them to construct examples of objects meeting specified constraints</a:t>
            </a:r>
            <a:br>
              <a:rPr lang="en-GB" dirty="0"/>
            </a:br>
            <a:r>
              <a:rPr lang="en-GB" dirty="0"/>
              <a:t>Chris </a:t>
            </a:r>
            <a:r>
              <a:rPr lang="en-GB" dirty="0" err="1"/>
              <a:t>Sangwin</a:t>
            </a:r>
            <a:r>
              <a:rPr lang="en-GB" dirty="0"/>
              <a:t> will show how to do this on line</a:t>
            </a:r>
          </a:p>
          <a:p>
            <a:pPr lvl="1"/>
            <a:r>
              <a:rPr lang="en-GB" dirty="0"/>
              <a:t> Using many of Lara </a:t>
            </a:r>
            <a:r>
              <a:rPr lang="en-GB" dirty="0" err="1"/>
              <a:t>Alcock’s</a:t>
            </a:r>
            <a:r>
              <a:rPr lang="en-GB" dirty="0"/>
              <a:t> beautiful in-session task structures</a:t>
            </a:r>
          </a:p>
          <a:p>
            <a:pPr lvl="1"/>
            <a:r>
              <a:rPr lang="en-GB" dirty="0"/>
              <a:t>Inviting them to create topic webs based on core (threshold) ideas … expect these to become increasingly sophisticated over time (useful as a study technique!)</a:t>
            </a:r>
          </a:p>
          <a:p>
            <a:pPr lvl="1"/>
            <a:r>
              <a:rPr lang="en-GB" dirty="0"/>
              <a:t>Getting them to imagine, before writing or typing</a:t>
            </a:r>
          </a:p>
          <a:p>
            <a:r>
              <a:rPr lang="en-GB" dirty="0"/>
              <a:t> Worked Examples and Case Studies</a:t>
            </a:r>
          </a:p>
          <a:p>
            <a:pPr lvl="1"/>
            <a:r>
              <a:rPr lang="en-GB" dirty="0"/>
              <a:t> specifically providing commentary as to how to know what to do next</a:t>
            </a:r>
          </a:p>
          <a:p>
            <a:r>
              <a:rPr lang="en-GB" dirty="0"/>
              <a:t>Self-Explanations &amp; Personal Narratives</a:t>
            </a:r>
          </a:p>
          <a:p>
            <a:pPr lvl="1"/>
            <a:r>
              <a:rPr lang="en-GB" dirty="0"/>
              <a:t> developing learner facility by sometimes doing it yourself at first</a:t>
            </a:r>
          </a:p>
          <a:p>
            <a:pPr lvl="1"/>
            <a:r>
              <a:rPr lang="en-GB" dirty="0"/>
              <a:t> getting them to compare with a neighbour</a:t>
            </a:r>
          </a:p>
          <a:p>
            <a:pPr lvl="1"/>
            <a:r>
              <a:rPr lang="en-GB" dirty="0"/>
              <a:t> exploiting variation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B484962-42DC-A342-BC9B-54815CDDDDF8}"/>
              </a:ext>
            </a:extLst>
          </p:cNvPr>
          <p:cNvSpPr/>
          <p:nvPr/>
        </p:nvSpPr>
        <p:spPr>
          <a:xfrm>
            <a:off x="6981971" y="1731201"/>
            <a:ext cx="1969477" cy="10128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Enriching accessible example-spaces</a:t>
            </a:r>
          </a:p>
        </p:txBody>
      </p:sp>
    </p:spTree>
    <p:extLst>
      <p:ext uri="{BB962C8B-B14F-4D97-AF65-F5344CB8AC3E}">
        <p14:creationId xmlns:p14="http://schemas.microsoft.com/office/powerpoint/2010/main" val="1087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B0B9-D703-E144-8782-0403965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Hope is That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04120-0B74-324B-800A-C3D59D35E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… you found something attractive or striking that you can imagine developing in your own context</a:t>
            </a:r>
          </a:p>
          <a:p>
            <a:r>
              <a:rPr lang="en-GB" dirty="0"/>
              <a:t> I have been offering you EXAMPLES of task structures!</a:t>
            </a:r>
          </a:p>
        </p:txBody>
      </p:sp>
    </p:spTree>
    <p:extLst>
      <p:ext uri="{BB962C8B-B14F-4D97-AF65-F5344CB8AC3E}">
        <p14:creationId xmlns:p14="http://schemas.microsoft.com/office/powerpoint/2010/main" val="2054806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41F241F0-CFD9-5C45-88E7-6B3371E0E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For MANY more tactics:</a:t>
            </a: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00F3464-439B-6047-8FE3-1F6DBD484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400" y="850900"/>
            <a:ext cx="8864600" cy="2849731"/>
          </a:xfrm>
        </p:spPr>
        <p:txBody>
          <a:bodyPr rIns="39686">
            <a:norm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  <a:buFont typeface="Zapf Dingbats" charset="2"/>
              <a:buChar char="✤"/>
            </a:pPr>
            <a:r>
              <a:rPr lang="en-US" altLang="en-US" sz="18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Mathematics Teaching Practice: a guide for university and college lecturers</a:t>
            </a:r>
            <a:r>
              <a:rPr lang="en-US" alt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, </a:t>
            </a:r>
            <a:r>
              <a:rPr lang="en-US" altLang="en-US" sz="1800" dirty="0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Horwood Publishing, Chichester, 2002.</a:t>
            </a:r>
          </a:p>
          <a:p>
            <a:pPr>
              <a:spcBef>
                <a:spcPts val="800"/>
              </a:spcBef>
              <a:buClr>
                <a:srgbClr val="FF0000"/>
              </a:buClr>
              <a:buFont typeface="Zapf Dingbats" charset="2"/>
              <a:buChar char="✤"/>
            </a:pPr>
            <a:r>
              <a:rPr lang="en-US" altLang="en-US" sz="18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Mathematics as a Constructive Activity: learners constructing examples</a:t>
            </a: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  <a:r>
              <a:rPr lang="en-US" alt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Erlbaum 2005.</a:t>
            </a:r>
          </a:p>
          <a:p>
            <a:pPr>
              <a:spcBef>
                <a:spcPts val="800"/>
              </a:spcBef>
              <a:buClr>
                <a:srgbClr val="FF0000"/>
              </a:buClr>
              <a:buFont typeface="Zapf Dingbats" charset="2"/>
              <a:buChar char="✤"/>
            </a:pPr>
            <a:r>
              <a:rPr lang="en-US" altLang="en-US" sz="1800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Using Counter-Examples in Calculus </a:t>
            </a:r>
            <a:r>
              <a:rPr lang="en-US" altLang="en-US" sz="1800" dirty="0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College Press 2009</a:t>
            </a: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  <a:p>
            <a:pPr>
              <a:spcBef>
                <a:spcPts val="800"/>
              </a:spcBef>
              <a:buClr>
                <a:srgbClr val="FF0000"/>
              </a:buClr>
              <a:buFont typeface="Zapf Dingbats" charset="2"/>
              <a:buChar char="✤"/>
            </a:pPr>
            <a:r>
              <a:rPr lang="en-US" altLang="en-US" sz="1800" dirty="0" err="1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J.H.Mason</a:t>
            </a:r>
            <a:r>
              <a:rPr lang="en-US" altLang="en-US" sz="1800" dirty="0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 @ </a:t>
            </a:r>
            <a:r>
              <a:rPr lang="en-US" altLang="en-US" sz="1800" dirty="0" err="1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open.ac.uk</a:t>
            </a:r>
            <a:r>
              <a:rPr lang="en-US" altLang="en-US" sz="1800" dirty="0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       </a:t>
            </a:r>
          </a:p>
          <a:p>
            <a:r>
              <a:rPr lang="en-US" altLang="en-US" sz="1800" dirty="0" err="1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PMTheta.com</a:t>
            </a:r>
            <a:r>
              <a:rPr lang="en-US" altLang="en-US" sz="1800" dirty="0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b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for these slides &amp; Applets … for contributions to appreciating functions, derivatives, linear transformations …</a:t>
            </a:r>
            <a:endParaRPr lang="en-US" altLang="en-US" sz="1800" dirty="0">
              <a:solidFill>
                <a:schemeClr val="tx1"/>
              </a:solidFill>
              <a:effectLst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27A88-1A3F-E548-8407-E04E6E39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74FA-3C4D-9C43-84BE-C1C66D8AC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4273"/>
            <a:ext cx="7886700" cy="947883"/>
          </a:xfrm>
        </p:spPr>
        <p:txBody>
          <a:bodyPr/>
          <a:lstStyle/>
          <a:p>
            <a:r>
              <a:rPr lang="en-GB" dirty="0"/>
              <a:t>In what essentially different ways can a continuous function fail to be differentiable at a single point?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FD70F-81F2-7D45-BD83-82121AA31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711" y="3434034"/>
            <a:ext cx="1729139" cy="14194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0E7C8-E123-FD46-A4C3-B6655303F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69" y="1956463"/>
            <a:ext cx="1729146" cy="1419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595A5C-B86E-B048-A5F2-034533BDF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95" y="3468461"/>
            <a:ext cx="1729139" cy="1419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EE01B4-0B89-EF42-BB4A-2CB792D2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831" y="1924861"/>
            <a:ext cx="1729148" cy="1419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21F15B-1A88-3148-9C0C-100B5912E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995" y="1892155"/>
            <a:ext cx="1729148" cy="1419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812C9F-7BC5-854F-991F-49C527873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264" y="3518199"/>
            <a:ext cx="1729140" cy="1419443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98B05EC-39C2-0045-8179-E054F8F8A60C}"/>
              </a:ext>
            </a:extLst>
          </p:cNvPr>
          <p:cNvSpPr/>
          <p:nvPr/>
        </p:nvSpPr>
        <p:spPr>
          <a:xfrm>
            <a:off x="207612" y="5036498"/>
            <a:ext cx="4096748" cy="1002004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is the same and what different about each pair of graphs?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9C2CC51-7E81-E240-A357-50D2BC847CFF}"/>
              </a:ext>
            </a:extLst>
          </p:cNvPr>
          <p:cNvSpPr/>
          <p:nvPr/>
        </p:nvSpPr>
        <p:spPr>
          <a:xfrm>
            <a:off x="1274470" y="5927180"/>
            <a:ext cx="4432512" cy="947883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For each triple, what is the same about two but different from the third?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0078C3-D1DB-0543-8D56-C3E4BE30C44F}"/>
              </a:ext>
            </a:extLst>
          </p:cNvPr>
          <p:cNvGrpSpPr/>
          <p:nvPr/>
        </p:nvGrpSpPr>
        <p:grpSpPr>
          <a:xfrm>
            <a:off x="2460998" y="1790489"/>
            <a:ext cx="4024391" cy="3148598"/>
            <a:chOff x="2460998" y="1790489"/>
            <a:chExt cx="4024391" cy="314859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63B5BB-234E-F74D-9DDA-E6244222FC4A}"/>
                </a:ext>
              </a:extLst>
            </p:cNvPr>
            <p:cNvCxnSpPr>
              <a:cxnSpLocks/>
            </p:cNvCxnSpPr>
            <p:nvPr/>
          </p:nvCxnSpPr>
          <p:spPr>
            <a:xfrm>
              <a:off x="2460998" y="3423577"/>
              <a:ext cx="0" cy="15140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4054292-92F2-E145-9429-83AF643428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0998" y="4939087"/>
              <a:ext cx="40243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B9ABAB0-F433-BF43-8812-59FE76C6D530}"/>
                </a:ext>
              </a:extLst>
            </p:cNvPr>
            <p:cNvCxnSpPr>
              <a:cxnSpLocks/>
            </p:cNvCxnSpPr>
            <p:nvPr/>
          </p:nvCxnSpPr>
          <p:spPr>
            <a:xfrm>
              <a:off x="6485389" y="1790489"/>
              <a:ext cx="0" cy="31471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C59E619-9F90-1447-B14C-700A7F5653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0998" y="3408823"/>
              <a:ext cx="2049531" cy="147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2486B5-8FF8-F242-B940-AA514787E12E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29" y="1790489"/>
              <a:ext cx="0" cy="16247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7E1EA90-75CB-C84A-BC2A-EA82DA6F50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10530" y="1790489"/>
              <a:ext cx="1974859" cy="83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78F233C-21BD-0D4E-9BB8-6F88EB706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3159" y="1896281"/>
            <a:ext cx="1729148" cy="14194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E7F23E-D0F5-8B4B-A54E-DA0CEBB52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3158" y="3423577"/>
            <a:ext cx="1729141" cy="141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9A06A379-DDCC-B149-9061-8F0487BBF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Phenomena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D2EA42C-BB1C-F04C-A84E-07456EB92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74700"/>
            <a:ext cx="8572500" cy="3320782"/>
          </a:xfrm>
        </p:spPr>
        <p:txBody>
          <a:bodyPr/>
          <a:lstStyle/>
          <a:p>
            <a:pPr>
              <a:buFont typeface="STIXGeneral-Regular" pitchFamily="2" charset="2"/>
              <a:buChar char="⭐"/>
              <a:defRPr/>
            </a:pPr>
            <a:r>
              <a:rPr lang="en-US" dirty="0"/>
              <a:t>Students often ignore conditions when applying theorems</a:t>
            </a:r>
          </a:p>
          <a:p>
            <a:pPr>
              <a:defRPr/>
            </a:pPr>
            <a:r>
              <a:rPr lang="en-US" dirty="0"/>
              <a:t>Students often ask for more examples ...</a:t>
            </a:r>
          </a:p>
          <a:p>
            <a:pPr>
              <a:buFont typeface="STIXGeneral-Regular" pitchFamily="2" charset="2"/>
              <a:buChar char="⭐"/>
              <a:defRPr/>
            </a:pPr>
            <a:r>
              <a:rPr lang="en-US" dirty="0"/>
              <a:t>Students often have a very limited notion of mathematical concepts ...</a:t>
            </a:r>
          </a:p>
          <a:p>
            <a:pPr lvl="1">
              <a:defRPr/>
            </a:pPr>
            <a:r>
              <a:rPr lang="en-US" dirty="0"/>
              <a:t>But do they know what to do with the examples they have?</a:t>
            </a:r>
          </a:p>
          <a:p>
            <a:pPr lvl="1">
              <a:defRPr/>
            </a:pPr>
            <a:r>
              <a:rPr lang="en-US" dirty="0"/>
              <a:t>What do students need to do with the examples they are given?</a:t>
            </a:r>
          </a:p>
          <a:p>
            <a:pPr lvl="1">
              <a:defRPr/>
            </a:pPr>
            <a:r>
              <a:rPr lang="en-US" dirty="0"/>
              <a:t>What is it about some examples that makes them useful for students?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 bldLvl="5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3A775BF3-32D5-5A4C-AC6A-DD3B568E9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What do students say?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3ED09A1-A089-A94B-9855-705EE72BC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016000"/>
            <a:ext cx="9004300" cy="5156200"/>
          </a:xfrm>
        </p:spPr>
        <p:txBody>
          <a:bodyPr/>
          <a:lstStyle/>
          <a:p>
            <a:pPr>
              <a:buFont typeface="STIXGeneral-Regular" pitchFamily="2" charset="2"/>
              <a:buChar char="⭐"/>
            </a:pPr>
            <a:r>
              <a:rPr lang="en-US" altLang="en-US" dirty="0">
                <a:ea typeface="ＭＳ Ｐゴシック" panose="020B0600070205080204" pitchFamily="34" charset="-128"/>
              </a:rPr>
              <a:t>“I seek out worked examples and model answers”</a:t>
            </a:r>
          </a:p>
          <a:p>
            <a:pPr>
              <a:buFont typeface="STIXGeneral-Regular" pitchFamily="2" charset="2"/>
              <a:buChar char="⭐"/>
            </a:pPr>
            <a:r>
              <a:rPr lang="en-US" altLang="en-US" dirty="0">
                <a:ea typeface="ＭＳ Ｐゴシック" panose="020B0600070205080204" pitchFamily="34" charset="-128"/>
              </a:rPr>
              <a:t>“I practice and copy in order to </a:t>
            </a:r>
            <a:r>
              <a:rPr lang="en-US" altLang="en-US" dirty="0" err="1">
                <a:ea typeface="ＭＳ Ｐゴシック" panose="020B0600070205080204" pitchFamily="34" charset="-128"/>
              </a:rPr>
              <a:t>memorise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  <a:p>
            <a:pPr>
              <a:buFont typeface="STIXGeneral-Regular" pitchFamily="2" charset="2"/>
              <a:buChar char="⭐"/>
            </a:pPr>
            <a:r>
              <a:rPr lang="en-US" altLang="en-US" dirty="0">
                <a:ea typeface="ＭＳ Ｐゴシック" panose="020B0600070205080204" pitchFamily="34" charset="-128"/>
              </a:rPr>
              <a:t>“I skip examples when short of time”</a:t>
            </a:r>
          </a:p>
          <a:p>
            <a:pPr>
              <a:buFont typeface="STIXGeneral-Regular" pitchFamily="2" charset="2"/>
              <a:buChar char="⭐"/>
            </a:pPr>
            <a:r>
              <a:rPr lang="en-US" altLang="en-US" dirty="0">
                <a:ea typeface="ＭＳ Ｐゴシック" panose="020B0600070205080204" pitchFamily="34" charset="-128"/>
              </a:rPr>
              <a:t>“I compare my own attempts with model answers”</a:t>
            </a:r>
          </a:p>
          <a:p>
            <a:pPr>
              <a:buFont typeface="STIXGeneral-Regular" pitchFamily="2" charset="2"/>
              <a:buChar char="⭐"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 mention of mathematical objects other than worked examples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 bldLvl="5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77EC-AB23-8649-9EC2-7778BF40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Worked examples &amp; 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9B2E6-AA42-144E-A9A1-FDAC65CE3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4273"/>
            <a:ext cx="7886700" cy="5657249"/>
          </a:xfrm>
        </p:spPr>
        <p:txBody>
          <a:bodyPr/>
          <a:lstStyle/>
          <a:p>
            <a:r>
              <a:rPr lang="en-GB" dirty="0"/>
              <a:t>Do you use worked examples (case studies) in your teaching?</a:t>
            </a:r>
          </a:p>
          <a:p>
            <a:r>
              <a:rPr lang="en-GB" dirty="0"/>
              <a:t>Ancient history:</a:t>
            </a:r>
          </a:p>
          <a:p>
            <a:pPr lvl="1"/>
            <a:r>
              <a:rPr lang="en-GB" dirty="0"/>
              <a:t>”Do thou likewise”; “Thus is it done”; …</a:t>
            </a:r>
          </a:p>
          <a:p>
            <a:r>
              <a:rPr lang="en-GB" dirty="0"/>
              <a:t>Current Govt Policy</a:t>
            </a:r>
          </a:p>
          <a:p>
            <a:pPr lvl="1"/>
            <a:r>
              <a:rPr lang="en-GB" dirty="0"/>
              <a:t>I do; We do; You do</a:t>
            </a:r>
          </a:p>
          <a:p>
            <a:pPr lvl="1"/>
            <a:r>
              <a:rPr lang="en-GB" dirty="0"/>
              <a:t>Templating: changing numbers to match</a:t>
            </a:r>
          </a:p>
          <a:p>
            <a:r>
              <a:rPr lang="en-GB" dirty="0"/>
              <a:t>Extensive Research</a:t>
            </a:r>
          </a:p>
          <a:p>
            <a:pPr lvl="1"/>
            <a:r>
              <a:rPr lang="en-GB" dirty="0"/>
              <a:t>What matters is not so much what you do next, </a:t>
            </a:r>
            <a:br>
              <a:rPr lang="en-GB" dirty="0"/>
            </a:br>
            <a:r>
              <a:rPr lang="en-GB" dirty="0"/>
              <a:t>as how you know what to do next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Self-Explanations or Personal Narratives are vital</a:t>
            </a:r>
          </a:p>
          <a:p>
            <a:r>
              <a:rPr lang="en-GB" dirty="0"/>
              <a:t>What is important about worked examples?</a:t>
            </a:r>
          </a:p>
          <a:p>
            <a:pPr lvl="1"/>
            <a:r>
              <a:rPr lang="en-GB" dirty="0"/>
              <a:t>knowing the criteria by which each step is chosen</a:t>
            </a:r>
          </a:p>
          <a:p>
            <a:pPr lvl="1"/>
            <a:r>
              <a:rPr lang="en-GB" dirty="0"/>
              <a:t>knowing things that can go wrong, conditions that need to be checked</a:t>
            </a:r>
          </a:p>
          <a:p>
            <a:pPr lvl="1"/>
            <a:r>
              <a:rPr lang="en-GB" dirty="0"/>
              <a:t>having an overall sense of direction</a:t>
            </a:r>
          </a:p>
          <a:p>
            <a:pPr lvl="1"/>
            <a:r>
              <a:rPr lang="en-GB" dirty="0"/>
              <a:t>having recourse to conceptual underpinning if something goes wrong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BE2F8A-C78D-DF4F-A1FF-6A68E3B6FF44}"/>
              </a:ext>
            </a:extLst>
          </p:cNvPr>
          <p:cNvSpPr txBox="1">
            <a:spLocks/>
          </p:cNvSpPr>
          <p:nvPr/>
        </p:nvSpPr>
        <p:spPr>
          <a:xfrm>
            <a:off x="825117" y="4858439"/>
            <a:ext cx="7886700" cy="16344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C58C17-EEE8-0E49-B580-C13E68925916}"/>
              </a:ext>
            </a:extLst>
          </p:cNvPr>
          <p:cNvSpPr/>
          <p:nvPr/>
        </p:nvSpPr>
        <p:spPr>
          <a:xfrm>
            <a:off x="4497279" y="1489948"/>
            <a:ext cx="4613268" cy="1634434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>
                  <a:solidFill>
                    <a:srgbClr val="FFFF00"/>
                  </a:solidFill>
                </a:ln>
              </a:rPr>
              <a:t>You may have noticed (2000 years of trials) </a:t>
            </a:r>
            <a:br>
              <a:rPr lang="en-GB" dirty="0">
                <a:ln>
                  <a:solidFill>
                    <a:srgbClr val="FFFF00"/>
                  </a:solidFill>
                </a:ln>
              </a:rPr>
            </a:br>
            <a:r>
              <a:rPr lang="en-GB" dirty="0">
                <a:ln>
                  <a:solidFill>
                    <a:srgbClr val="FFFF00"/>
                  </a:solidFill>
                </a:ln>
              </a:rPr>
              <a:t>that practice does not by itself make perfect:</a:t>
            </a:r>
            <a:br>
              <a:rPr lang="en-GB" dirty="0">
                <a:ln>
                  <a:solidFill>
                    <a:srgbClr val="FFFF00"/>
                  </a:solidFill>
                </a:ln>
              </a:rPr>
            </a:br>
            <a:r>
              <a:rPr lang="en-GB" dirty="0">
                <a:ln>
                  <a:solidFill>
                    <a:srgbClr val="FFFF00"/>
                  </a:solidFill>
                </a:ln>
              </a:rPr>
              <a:t>most learners do not learn robustly and meaningfully simply by rehearsing techniques on similar ‘examples’.</a:t>
            </a:r>
            <a:endParaRPr lang="en-GB" sz="2000" dirty="0">
              <a:ln>
                <a:solidFill>
                  <a:srgbClr val="FFFF00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54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7FAB6-3105-6A47-B946-F3CE33E0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76" y="203294"/>
            <a:ext cx="7772400" cy="609600"/>
          </a:xfrm>
        </p:spPr>
        <p:txBody>
          <a:bodyPr/>
          <a:lstStyle/>
          <a:p>
            <a:r>
              <a:rPr lang="en-GB"/>
              <a:t>Differentiating Inverse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9F4DC-8B13-FE42-AE4E-AF1E7D5E4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30895"/>
            <a:ext cx="2774884" cy="4174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464DF-36D4-E549-B121-E008F0FDE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368" y="1584176"/>
            <a:ext cx="3227840" cy="4509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04C41-3D70-F04E-82D0-4198ED8D5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15" y="878208"/>
            <a:ext cx="4352875" cy="472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0E624-DFA5-AD4C-ACEC-674D51312F22}"/>
              </a:ext>
            </a:extLst>
          </p:cNvPr>
          <p:cNvGrpSpPr/>
          <p:nvPr/>
        </p:nvGrpSpPr>
        <p:grpSpPr>
          <a:xfrm>
            <a:off x="6732240" y="2806261"/>
            <a:ext cx="2304256" cy="1270812"/>
            <a:chOff x="6732240" y="2806261"/>
            <a:chExt cx="2304256" cy="1270812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2D09187E-6B93-EB43-95BE-240393E3248F}"/>
                </a:ext>
              </a:extLst>
            </p:cNvPr>
            <p:cNvSpPr/>
            <p:nvPr/>
          </p:nvSpPr>
          <p:spPr bwMode="auto">
            <a:xfrm>
              <a:off x="6732240" y="2806261"/>
              <a:ext cx="2160240" cy="1270812"/>
            </a:xfrm>
            <a:prstGeom prst="cloud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C739B5-3B2B-B04A-A1B7-A2A0B8AEA5D4}"/>
                </a:ext>
              </a:extLst>
            </p:cNvPr>
            <p:cNvSpPr txBox="1"/>
            <p:nvPr/>
          </p:nvSpPr>
          <p:spPr>
            <a:xfrm>
              <a:off x="7020272" y="2969030"/>
              <a:ext cx="2016224" cy="95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0432FF"/>
                  </a:solidFill>
                </a:rPr>
                <a:t>Main steps?</a:t>
              </a:r>
            </a:p>
            <a:p>
              <a:r>
                <a:rPr lang="en-GB" sz="1800" dirty="0">
                  <a:solidFill>
                    <a:srgbClr val="0432FF"/>
                  </a:solidFill>
                </a:rPr>
                <a:t>How know what to do next?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FC7F97-4D05-5D41-8FAD-076FC3D92A42}"/>
              </a:ext>
            </a:extLst>
          </p:cNvPr>
          <p:cNvGrpSpPr/>
          <p:nvPr/>
        </p:nvGrpSpPr>
        <p:grpSpPr>
          <a:xfrm>
            <a:off x="6677946" y="1001487"/>
            <a:ext cx="2358550" cy="1270812"/>
            <a:chOff x="6677946" y="1001487"/>
            <a:chExt cx="2358550" cy="12708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9F018D-1488-844C-8A21-853AEEA87FC4}"/>
                </a:ext>
              </a:extLst>
            </p:cNvPr>
            <p:cNvSpPr txBox="1"/>
            <p:nvPr/>
          </p:nvSpPr>
          <p:spPr>
            <a:xfrm>
              <a:off x="6876256" y="1246737"/>
              <a:ext cx="2160240" cy="67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accent5">
                      <a:lumMod val="10000"/>
                    </a:schemeClr>
                  </a:solidFill>
                </a:rPr>
                <a:t>Foci of attention?</a:t>
              </a:r>
            </a:p>
            <a:p>
              <a:r>
                <a:rPr lang="en-GB" sz="1800" dirty="0">
                  <a:solidFill>
                    <a:schemeClr val="accent5">
                      <a:lumMod val="10000"/>
                    </a:schemeClr>
                  </a:solidFill>
                </a:rPr>
                <a:t>Main idea(s)?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D6C2DF8-6AA7-1943-99D7-A1AE757CD909}"/>
                </a:ext>
              </a:extLst>
            </p:cNvPr>
            <p:cNvSpPr/>
            <p:nvPr/>
          </p:nvSpPr>
          <p:spPr bwMode="auto">
            <a:xfrm>
              <a:off x="6677946" y="1001487"/>
              <a:ext cx="2160240" cy="1270812"/>
            </a:xfrm>
            <a:prstGeom prst="cloud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7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E6D4-588F-FA4C-BB4E-03887B36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1"/>
            <a:ext cx="7772400" cy="609600"/>
          </a:xfrm>
        </p:spPr>
        <p:txBody>
          <a:bodyPr/>
          <a:lstStyle/>
          <a:p>
            <a:r>
              <a:rPr lang="en-GB"/>
              <a:t>Helpful working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0D24B-CAFB-FD49-B8B5-AE87F817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4704"/>
            <a:ext cx="4267200" cy="43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40048A-C0BF-474D-A207-83C29A8BA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646191"/>
            <a:ext cx="1189483" cy="641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99F90E-3C77-9E40-A162-D658E8273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774" y="1562695"/>
            <a:ext cx="1251570" cy="699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61D92-7FEF-114E-8944-F9E4A5A28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259" y="2276872"/>
            <a:ext cx="1765300" cy="558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FEE6EC-EB9F-304A-9B6C-D6475BDE77FC}"/>
              </a:ext>
            </a:extLst>
          </p:cNvPr>
          <p:cNvSpPr/>
          <p:nvPr/>
        </p:nvSpPr>
        <p:spPr>
          <a:xfrm>
            <a:off x="304799" y="2996952"/>
            <a:ext cx="60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Note that we did not square out the term under the root.  Doing that would greatly complicate the integration process so we’ll need to leave it as it is.</a:t>
            </a:r>
            <a:endParaRPr lang="en-GB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23BBEA-7E97-DF4A-A737-C45688A9385C}"/>
              </a:ext>
            </a:extLst>
          </p:cNvPr>
          <p:cNvSpPr/>
          <p:nvPr/>
        </p:nvSpPr>
        <p:spPr>
          <a:xfrm>
            <a:off x="304798" y="1362955"/>
            <a:ext cx="6211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Since we are not told which </a:t>
            </a:r>
            <a:r>
              <a:rPr lang="en-GB" sz="1600" b="0" i="1">
                <a:solidFill>
                  <a:srgbClr val="000000"/>
                </a:solidFill>
                <a:latin typeface="Times New Roman" panose="02020603050405020304" pitchFamily="18" charset="0"/>
              </a:rPr>
              <a:t>ds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 to use we will have to decide which one to use.  In this case the function is set up to use the </a:t>
            </a:r>
            <a:r>
              <a:rPr lang="en-GB" sz="1600" b="0" i="1">
                <a:solidFill>
                  <a:srgbClr val="000000"/>
                </a:solidFill>
                <a:latin typeface="Times New Roman" panose="02020603050405020304" pitchFamily="18" charset="0"/>
              </a:rPr>
              <a:t>ds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 in terms of </a:t>
            </a:r>
            <a:r>
              <a:rPr lang="en-GB" sz="1600" b="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GB"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E754D-C81C-964C-A4DE-3DD33D76E01C}"/>
              </a:ext>
            </a:extLst>
          </p:cNvPr>
          <p:cNvSpPr/>
          <p:nvPr/>
        </p:nvSpPr>
        <p:spPr>
          <a:xfrm>
            <a:off x="304799" y="2021939"/>
            <a:ext cx="60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If we were to solve the function for </a:t>
            </a:r>
            <a:r>
              <a:rPr lang="en-GB" sz="1600" b="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 (which we’d need to do in order to use the </a:t>
            </a:r>
            <a:r>
              <a:rPr lang="en-GB" sz="1600" b="0" i="1">
                <a:solidFill>
                  <a:srgbClr val="000000"/>
                </a:solidFill>
                <a:latin typeface="Times New Roman" panose="02020603050405020304" pitchFamily="18" charset="0"/>
              </a:rPr>
              <a:t>ds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 that is in terms of </a:t>
            </a:r>
            <a:r>
              <a:rPr lang="en-GB" sz="1600" b="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) we would put a square root into the function and those can be difficult to deal with in arc length problems.</a:t>
            </a:r>
            <a:endParaRPr lang="en-GB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5C05E2-FAFE-9A42-8D4D-0816A524388E}"/>
              </a:ext>
            </a:extLst>
          </p:cNvPr>
          <p:cNvSpPr/>
          <p:nvPr/>
        </p:nvSpPr>
        <p:spPr>
          <a:xfrm>
            <a:off x="304798" y="4091588"/>
            <a:ext cx="62114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In this case we don’t need to [do] anything special to get the limits for the integral.  Our choice of </a:t>
            </a:r>
            <a:r>
              <a:rPr lang="en-GB" sz="1600" b="0" i="1">
                <a:solidFill>
                  <a:srgbClr val="000000"/>
                </a:solidFill>
                <a:latin typeface="Times New Roman" panose="02020603050405020304" pitchFamily="18" charset="0"/>
              </a:rPr>
              <a:t>ds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 contains a </a:t>
            </a:r>
            <a:r>
              <a:rPr lang="en-GB" sz="1600" b="0" i="1" err="1">
                <a:solidFill>
                  <a:srgbClr val="000000"/>
                </a:solidFill>
                <a:latin typeface="Times New Roman" panose="02020603050405020304" pitchFamily="18" charset="0"/>
              </a:rPr>
              <a:t>dy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 which means we need </a:t>
            </a:r>
            <a:r>
              <a:rPr lang="en-GB" sz="1600" b="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r>
              <a:rPr lang="en-GB" sz="1600" b="0">
                <a:solidFill>
                  <a:srgbClr val="000000"/>
                </a:solidFill>
                <a:latin typeface="Times New Roman" panose="02020603050405020304" pitchFamily="18" charset="0"/>
              </a:rPr>
              <a:t> limits for the integral and nicely enough that is what we were given in the problem statement. So, the integral giving the arc length is,</a:t>
            </a:r>
            <a:endParaRPr lang="en-GB" sz="1600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07B153-1C45-2D4B-891A-8CE590E76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8459" y="4725144"/>
            <a:ext cx="2628900" cy="533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7FA3653-4338-E946-A95E-CC9AFD7E89BD}"/>
              </a:ext>
            </a:extLst>
          </p:cNvPr>
          <p:cNvSpPr/>
          <p:nvPr/>
        </p:nvSpPr>
        <p:spPr>
          <a:xfrm>
            <a:off x="304799" y="5301208"/>
            <a:ext cx="8496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Finally all we need to do is evaluate the integral. In this case all we need to do is use a trig substitution.  We’ll not be putting a lot of explanation into the integration work so if you need a little refresher on trig substitutions you should go back to that section and work a few practice problems.</a:t>
            </a:r>
            <a:endParaRPr lang="en-GB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DB0207-47D5-0B45-9450-78DC26241064}"/>
              </a:ext>
            </a:extLst>
          </p:cNvPr>
          <p:cNvSpPr txBox="1"/>
          <p:nvPr/>
        </p:nvSpPr>
        <p:spPr>
          <a:xfrm>
            <a:off x="356113" y="5949280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F3EC2C4-82F9-2049-A1DD-83B54EC921F2}"/>
              </a:ext>
            </a:extLst>
          </p:cNvPr>
          <p:cNvSpPr/>
          <p:nvPr/>
        </p:nvSpPr>
        <p:spPr bwMode="auto">
          <a:xfrm>
            <a:off x="4067641" y="6274601"/>
            <a:ext cx="1773560" cy="34593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halkboard" charset="0"/>
              </a:rPr>
              <a:t>Note use of ‘we’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6DA2A0-0FBD-A946-A4CA-FAC2E314D449}"/>
              </a:ext>
            </a:extLst>
          </p:cNvPr>
          <p:cNvSpPr txBox="1"/>
          <p:nvPr/>
        </p:nvSpPr>
        <p:spPr>
          <a:xfrm>
            <a:off x="8647" y="1146230"/>
            <a:ext cx="764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>
                <a:solidFill>
                  <a:srgbClr val="000000"/>
                </a:solidFill>
              </a:rPr>
              <a:t>Step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0CF061-F794-B247-A1CD-975FE6D354DC}"/>
              </a:ext>
            </a:extLst>
          </p:cNvPr>
          <p:cNvSpPr txBox="1"/>
          <p:nvPr/>
        </p:nvSpPr>
        <p:spPr>
          <a:xfrm>
            <a:off x="-31429" y="3810526"/>
            <a:ext cx="80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>
                <a:solidFill>
                  <a:srgbClr val="000000"/>
                </a:solidFill>
              </a:rPr>
              <a:t>Step 2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4CF7AA3-D45C-E842-8490-DC14EC97E51E}"/>
              </a:ext>
            </a:extLst>
          </p:cNvPr>
          <p:cNvSpPr/>
          <p:nvPr/>
        </p:nvSpPr>
        <p:spPr bwMode="auto">
          <a:xfrm>
            <a:off x="954517" y="6269236"/>
            <a:ext cx="2967765" cy="34593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halkboard" charset="0"/>
              </a:rPr>
              <a:t>Note use of ‘heads-up’ advice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CF498D4-F35E-724A-9B91-61BDCB78444C}"/>
              </a:ext>
            </a:extLst>
          </p:cNvPr>
          <p:cNvSpPr/>
          <p:nvPr/>
        </p:nvSpPr>
        <p:spPr bwMode="auto">
          <a:xfrm>
            <a:off x="5986559" y="6274601"/>
            <a:ext cx="3114725" cy="34593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halkboard" charset="0"/>
              </a:rPr>
              <a:t>Note use of ‘all we need to do’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F39C5-62AF-8A4C-A644-537C46BA3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0169" y="2852936"/>
            <a:ext cx="1629220" cy="460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D66CB-7F37-2D43-B2BB-7DD8BA3E8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24" y="2492896"/>
            <a:ext cx="283591" cy="268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269EC-49EB-DD41-B0E9-E43B5C236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24" y="2996952"/>
            <a:ext cx="283591" cy="26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B3663-FC9C-D44C-AE64-1C21F3C2B6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0028" y="2492896"/>
            <a:ext cx="232765" cy="2517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A56A12-0271-E240-AE40-6BC1899576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9389" y="2984547"/>
            <a:ext cx="232765" cy="2517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C3FA7D-2362-A846-8F8E-D62A2CFC5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0847" y="1833940"/>
            <a:ext cx="210404" cy="2275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B26568A-FCF3-6F4C-BF55-E36FC449784C}"/>
              </a:ext>
            </a:extLst>
          </p:cNvPr>
          <p:cNvSpPr/>
          <p:nvPr/>
        </p:nvSpPr>
        <p:spPr>
          <a:xfrm>
            <a:off x="954517" y="5258544"/>
            <a:ext cx="367846" cy="410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FFFF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544B03-9608-ED42-B7A3-3FC646BCD95B}"/>
              </a:ext>
            </a:extLst>
          </p:cNvPr>
          <p:cNvSpPr/>
          <p:nvPr/>
        </p:nvSpPr>
        <p:spPr>
          <a:xfrm>
            <a:off x="5285022" y="5289677"/>
            <a:ext cx="367846" cy="4107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  <p:bldP spid="20" grpId="0"/>
      <p:bldP spid="21" grpId="0" animBg="1"/>
      <p:bldP spid="22" grpId="0"/>
      <p:bldP spid="23" grpId="0"/>
      <p:bldP spid="24" grpId="0" animBg="1"/>
      <p:bldP spid="25" grpId="0" animBg="1"/>
      <p:bldP spid="7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4070</TotalTime>
  <Words>2520</Words>
  <Application>Microsoft Macintosh PowerPoint</Application>
  <PresentationFormat>On-screen Show (4:3)</PresentationFormat>
  <Paragraphs>265</Paragraphs>
  <Slides>34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Chalkboard</vt:lpstr>
      <vt:lpstr>Lucida Grande</vt:lpstr>
      <vt:lpstr>STIXGeneral-Regular</vt:lpstr>
      <vt:lpstr>Times New Roman</vt:lpstr>
      <vt:lpstr>Wingdings</vt:lpstr>
      <vt:lpstr>Zapf Dingbats</vt:lpstr>
      <vt:lpstr>Office Theme</vt:lpstr>
      <vt:lpstr>Equation</vt:lpstr>
      <vt:lpstr>What Makes an Example Exemplary? (probing accessible example spaces)</vt:lpstr>
      <vt:lpstr>Throat Clearing</vt:lpstr>
      <vt:lpstr>Experience</vt:lpstr>
      <vt:lpstr>Experience</vt:lpstr>
      <vt:lpstr>Phenomena</vt:lpstr>
      <vt:lpstr>What do students say?</vt:lpstr>
      <vt:lpstr>Worked examples &amp; Case Studies</vt:lpstr>
      <vt:lpstr>Differentiating Inverse Functions</vt:lpstr>
      <vt:lpstr>Helpful working</vt:lpstr>
      <vt:lpstr>Change of Perspective</vt:lpstr>
      <vt:lpstr>Examples of Mathematical Objects</vt:lpstr>
      <vt:lpstr>Definitions</vt:lpstr>
      <vt:lpstr>Tangents</vt:lpstr>
      <vt:lpstr>Imposing Constraints</vt:lpstr>
      <vt:lpstr>Different Presentations</vt:lpstr>
      <vt:lpstr>Cobwebs Reviewed</vt:lpstr>
      <vt:lpstr>Did You Notice:</vt:lpstr>
      <vt:lpstr>Rational Polynomials</vt:lpstr>
      <vt:lpstr>When is a Curve the Graph of a Function?</vt:lpstr>
      <vt:lpstr>Constructing Examples</vt:lpstr>
      <vt:lpstr>Complex Constructions</vt:lpstr>
      <vt:lpstr>Properties of Parabolae</vt:lpstr>
      <vt:lpstr>Trials with Beginning Undergraduates</vt:lpstr>
      <vt:lpstr>Conjecture</vt:lpstr>
      <vt:lpstr>PowerPoint Presentation</vt:lpstr>
      <vt:lpstr>Variation</vt:lpstr>
      <vt:lpstr>Undoing a Familiar Doing</vt:lpstr>
      <vt:lpstr>Bury The Bone</vt:lpstr>
      <vt:lpstr>|x|</vt:lpstr>
      <vt:lpstr>The Exemplification Paradox</vt:lpstr>
      <vt:lpstr>What Makes a Set of Examples Exemplary?</vt:lpstr>
      <vt:lpstr>In Summary</vt:lpstr>
      <vt:lpstr>My Hope is That …</vt:lpstr>
      <vt:lpstr>For MANY more tactics: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86</cp:revision>
  <cp:lastPrinted>2021-09-08T04:54:54Z</cp:lastPrinted>
  <dcterms:created xsi:type="dcterms:W3CDTF">2017-06-17T10:17:52Z</dcterms:created>
  <dcterms:modified xsi:type="dcterms:W3CDTF">2021-09-09T09:18:10Z</dcterms:modified>
</cp:coreProperties>
</file>