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309" r:id="rId3"/>
    <p:sldId id="258" r:id="rId4"/>
    <p:sldId id="266" r:id="rId5"/>
    <p:sldId id="314" r:id="rId6"/>
    <p:sldId id="311" r:id="rId7"/>
    <p:sldId id="310" r:id="rId8"/>
    <p:sldId id="267" r:id="rId9"/>
    <p:sldId id="268" r:id="rId10"/>
    <p:sldId id="303" r:id="rId11"/>
    <p:sldId id="269" r:id="rId12"/>
    <p:sldId id="271" r:id="rId13"/>
    <p:sldId id="304" r:id="rId14"/>
    <p:sldId id="299" r:id="rId15"/>
    <p:sldId id="312" r:id="rId16"/>
    <p:sldId id="308" r:id="rId17"/>
    <p:sldId id="305" r:id="rId18"/>
    <p:sldId id="313" r:id="rId19"/>
    <p:sldId id="263" r:id="rId20"/>
    <p:sldId id="315" r:id="rId21"/>
    <p:sldId id="307" r:id="rId22"/>
    <p:sldId id="301" r:id="rId23"/>
    <p:sldId id="274" r:id="rId24"/>
    <p:sldId id="273" r:id="rId25"/>
    <p:sldId id="276" r:id="rId26"/>
    <p:sldId id="278" r:id="rId27"/>
    <p:sldId id="279" r:id="rId28"/>
    <p:sldId id="277" r:id="rId29"/>
    <p:sldId id="302" r:id="rId30"/>
    <p:sldId id="272" r:id="rId31"/>
    <p:sldId id="275" r:id="rId32"/>
    <p:sldId id="289" r:id="rId33"/>
    <p:sldId id="283" r:id="rId34"/>
    <p:sldId id="284" r:id="rId35"/>
    <p:sldId id="285" r:id="rId36"/>
    <p:sldId id="286" r:id="rId37"/>
    <p:sldId id="287" r:id="rId38"/>
    <p:sldId id="288" r:id="rId39"/>
    <p:sldId id="282" r:id="rId40"/>
    <p:sldId id="290" r:id="rId41"/>
    <p:sldId id="291" r:id="rId42"/>
    <p:sldId id="292" r:id="rId43"/>
    <p:sldId id="293" r:id="rId44"/>
    <p:sldId id="294" r:id="rId45"/>
    <p:sldId id="295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FCC"/>
    <a:srgbClr val="0432FF"/>
    <a:srgbClr val="855F33"/>
    <a:srgbClr val="75542C"/>
    <a:srgbClr val="FFFAE9"/>
    <a:srgbClr val="FFF9E8"/>
    <a:srgbClr val="FFF5C4"/>
    <a:srgbClr val="FCF3A7"/>
    <a:srgbClr val="AB7942"/>
    <a:srgbClr val="FFF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0"/>
    <p:restoredTop sz="94666"/>
  </p:normalViewPr>
  <p:slideViewPr>
    <p:cSldViewPr snapToGrid="0" snapToObjects="1">
      <p:cViewPr varScale="1">
        <p:scale>
          <a:sx n="111" d="100"/>
          <a:sy n="111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25E28E29-7202-BB4C-AD27-1D8E0EE27FB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184BF40-8943-CD4C-A11A-134C134E0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These are Oxford ugs starting their 2nd year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329539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id="{99F8325D-DE71-4F49-B4C9-8151A8E35B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49150E7-E701-CD4C-AA9B-31DC65A77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ts val="600"/>
              </a:spcBef>
            </a:pPr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Here we want to force the function to have a relative maximum, or a relative extremum.</a:t>
            </a:r>
          </a:p>
          <a:p>
            <a:pPr algn="just">
              <a:spcBef>
                <a:spcPts val="600"/>
              </a:spcBef>
            </a:pPr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The tutor then asked what other conditions, for functions defined on other types of domain, would similarly guarantee a maximum, or a minimum.</a:t>
            </a:r>
          </a:p>
        </p:txBody>
      </p:sp>
    </p:spTree>
    <p:extLst>
      <p:ext uri="{BB962C8B-B14F-4D97-AF65-F5344CB8AC3E}">
        <p14:creationId xmlns:p14="http://schemas.microsoft.com/office/powerpoint/2010/main" val="149794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:a16="http://schemas.microsoft.com/office/drawing/2014/main" id="{96DFB88F-CFB3-2347-A4CA-CA8326BCA30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D400A45-E72C-AB45-AF4C-0A58EF573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f(x) = 2x+1 + h(x)(x-3)^2 for any h(x) with a limit at 3.</a:t>
            </a:r>
          </a:p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f’(3) = 2</a:t>
            </a:r>
          </a:p>
        </p:txBody>
      </p:sp>
    </p:spTree>
    <p:extLst>
      <p:ext uri="{BB962C8B-B14F-4D97-AF65-F5344CB8AC3E}">
        <p14:creationId xmlns:p14="http://schemas.microsoft.com/office/powerpoint/2010/main" val="1283585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8AE35F32-FED5-0246-A9CA-E9C3A93B1F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B5CD9AAF-F805-1242-97CF-E7A1A905D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Alternatives:</a:t>
            </a:r>
          </a:p>
          <a:p>
            <a:endParaRPr lang="en-US" altLang="en-US">
              <a:latin typeface="Lucida Grande" panose="020B0600040502020204" pitchFamily="34" charset="0"/>
              <a:ea typeface="ＭＳ Ｐゴシック" panose="020B0600070205080204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construct an object which makes it difficult to see that it is ...</a:t>
            </a:r>
          </a:p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an integration by parts; a use of L’Hopital; that its symmetry group is a direct product; ...</a:t>
            </a:r>
          </a:p>
        </p:txBody>
      </p:sp>
    </p:spTree>
    <p:extLst>
      <p:ext uri="{BB962C8B-B14F-4D97-AF65-F5344CB8AC3E}">
        <p14:creationId xmlns:p14="http://schemas.microsoft.com/office/powerpoint/2010/main" val="124677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C0E99B4B-D87C-BF4E-9FE0-A32282B933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0B24F44-B711-9F4D-8EDB-1BDEEBDAA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Need to break into this ‘shell’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Using the previous ‘examples’, we can explore some pedagogic tactics</a:t>
            </a:r>
            <a:endParaRPr lang="en-US" altLang="en-US">
              <a:latin typeface="Lucida Grande" panose="020B0600040502020204" pitchFamily="34" charset="0"/>
              <a:ea typeface="ＭＳ Ｐゴシック" panose="020B0600070205080204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  <a:p>
            <a:endParaRPr lang="en-US" altLang="en-US">
              <a:latin typeface="Lucida Grande" panose="020B0600040502020204" pitchFamily="34" charset="0"/>
              <a:ea typeface="ＭＳ Ｐゴシック" panose="020B0600070205080204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82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>
            <a:extLst>
              <a:ext uri="{FF2B5EF4-FFF2-40B4-BE49-F238E27FC236}">
                <a16:creationId xmlns:a16="http://schemas.microsoft.com/office/drawing/2014/main" id="{73665626-ACB6-9941-99BB-9390D301B1C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B159E10-0BCE-E343-92A8-6CFA03280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Link to Chris Sangwin’s Question Space</a:t>
            </a:r>
          </a:p>
        </p:txBody>
      </p:sp>
    </p:spTree>
    <p:extLst>
      <p:ext uri="{BB962C8B-B14F-4D97-AF65-F5344CB8AC3E}">
        <p14:creationId xmlns:p14="http://schemas.microsoft.com/office/powerpoint/2010/main" val="2496172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:a16="http://schemas.microsoft.com/office/drawing/2014/main" id="{63F9391D-CEBB-E849-8067-8086967CE82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4A6297B3-3EEA-FF46-AFB3-1BCB5A1DE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I have offered you one or two examples of each tactic ... is that sufficient to be exemplary?  Is your example-space corresponding to each richer than one example in one mathematical domain?</a:t>
            </a:r>
          </a:p>
        </p:txBody>
      </p:sp>
    </p:spTree>
    <p:extLst>
      <p:ext uri="{BB962C8B-B14F-4D97-AF65-F5344CB8AC3E}">
        <p14:creationId xmlns:p14="http://schemas.microsoft.com/office/powerpoint/2010/main" val="291317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348D6C17-021D-1548-9481-AE02B4F1E1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6BB672F-DDED-324C-BAF3-B085020D3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Aim is to impose a constraint which is contrary to implicit assumptions made by learners in order to enrich and expand their example space: quadratic &amp; cubic are possible; quartic is not.</a:t>
            </a:r>
          </a:p>
          <a:p>
            <a:endParaRPr lang="en-US" altLang="en-US" sz="1800">
              <a:latin typeface="Chalkboard" panose="03050602040202020205" pitchFamily="66" charset="77"/>
              <a:ea typeface="ＭＳ Ｐゴシック" panose="020B0600070205080204" pitchFamily="34" charset="-128"/>
              <a:sym typeface="Chalkboard" panose="03050602040202020205" pitchFamily="66" charset="77"/>
            </a:endParaRP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In fact, for any polynomial with distinct real roots, the sum of the cotangents of the root slopes is always zero! More generally, if a line of slope m cuts a polynomial of degree d in d distinct points, the sum of the cotangents of the angles between the tangents at the cutting points and the straight line is md.</a:t>
            </a:r>
          </a:p>
        </p:txBody>
      </p:sp>
    </p:spTree>
    <p:extLst>
      <p:ext uri="{BB962C8B-B14F-4D97-AF65-F5344CB8AC3E}">
        <p14:creationId xmlns:p14="http://schemas.microsoft.com/office/powerpoint/2010/main" val="1231157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2D8E58C5-6064-094C-B04F-28ACE4CA9C7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4A867A83-7C17-F34F-B35A-EC61CFEA8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When technical terms are used, we are triggered into accessing a space of examples. We want students to have as rich an accessible example space as possible. This means providing them with construction techniques.</a:t>
            </a:r>
          </a:p>
        </p:txBody>
      </p:sp>
    </p:spTree>
    <p:extLst>
      <p:ext uri="{BB962C8B-B14F-4D97-AF65-F5344CB8AC3E}">
        <p14:creationId xmlns:p14="http://schemas.microsoft.com/office/powerpoint/2010/main" val="139923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8C116D11-5739-5344-A001-A79FDE60DC3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E2729D9B-A8A3-A84F-B7A8-6DE078D5B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Example of reversing or undoing something which is familiar as a doing</a:t>
            </a:r>
          </a:p>
          <a:p>
            <a:endParaRPr lang="en-US" altLang="en-US" sz="1800">
              <a:latin typeface="Chalkboard" panose="03050602040202020205" pitchFamily="66" charset="77"/>
              <a:ea typeface="ＭＳ Ｐゴシック" panose="020B0600070205080204" pitchFamily="34" charset="-128"/>
              <a:sym typeface="Chalkboard" panose="03050602040202020205" pitchFamily="66" charset="77"/>
            </a:endParaRP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learners tried preserving the difference between the limits(!) despite associating integral with area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immediately multiplied by a constant, but others did not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altered the linear function; some went to sin(x)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revealed uncertainty between integral and area and negative area.</a:t>
            </a:r>
          </a:p>
          <a:p>
            <a:endParaRPr lang="en-US" altLang="en-US" sz="1800">
              <a:latin typeface="Chalkboard" panose="03050602040202020205" pitchFamily="66" charset="77"/>
              <a:ea typeface="ＭＳ Ｐゴシック" panose="020B0600070205080204" pitchFamily="34" charset="-128"/>
              <a:sym typeface="Chalkboard" panose="03050602040202020205" pitchFamily="66" charset="77"/>
            </a:endParaRP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Have you ever found that students don’t recognise when a theorem can be applied (or else apply it when it is not applicable)?</a:t>
            </a:r>
          </a:p>
        </p:txBody>
      </p:sp>
    </p:spTree>
    <p:extLst>
      <p:ext uri="{BB962C8B-B14F-4D97-AF65-F5344CB8AC3E}">
        <p14:creationId xmlns:p14="http://schemas.microsoft.com/office/powerpoint/2010/main" val="384726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688992EF-60C3-914D-882D-60F3D0BABEC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1B96A92C-2637-0D4F-AFB7-4E66E97F0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Setting an impossible task in order to prompt possibility and significance of a theorem</a:t>
            </a:r>
          </a:p>
        </p:txBody>
      </p:sp>
    </p:spTree>
    <p:extLst>
      <p:ext uri="{BB962C8B-B14F-4D97-AF65-F5344CB8AC3E}">
        <p14:creationId xmlns:p14="http://schemas.microsoft.com/office/powerpoint/2010/main" val="201982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F966D55B-7C20-D341-AF54-0DADDC3D9D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00C03AD9-9820-8E4A-9F73-F9E544EB4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What are you expecting learners to see being exemplified?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What do want them to see as changeable?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What is exemplary about these?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In how many different ways can you do the first one?</a:t>
            </a:r>
          </a:p>
        </p:txBody>
      </p:sp>
    </p:spTree>
    <p:extLst>
      <p:ext uri="{BB962C8B-B14F-4D97-AF65-F5344CB8AC3E}">
        <p14:creationId xmlns:p14="http://schemas.microsoft.com/office/powerpoint/2010/main" val="403442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>
            <a:extLst>
              <a:ext uri="{FF2B5EF4-FFF2-40B4-BE49-F238E27FC236}">
                <a16:creationId xmlns:a16="http://schemas.microsoft.com/office/drawing/2014/main" id="{94A82623-9765-A844-9E92-4147F07F35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E7D62E88-7EF9-5D4A-84FF-DB48D8AC5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Another and another generates a desire to be more varied, more sophisticated, more general</a:t>
            </a:r>
          </a:p>
        </p:txBody>
      </p:sp>
    </p:spTree>
    <p:extLst>
      <p:ext uri="{BB962C8B-B14F-4D97-AF65-F5344CB8AC3E}">
        <p14:creationId xmlns:p14="http://schemas.microsoft.com/office/powerpoint/2010/main" val="413694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F17ABEC4-5E8F-744B-AB00-822593EE9F6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4F5D5D38-6D6A-DD42-9ED3-0B57F4AF9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Students had failed to use the theorem about achieving extrema on a closed interval, to apply to this case of an open interval. So tutor asked them to construct examples.</a:t>
            </a:r>
          </a:p>
        </p:txBody>
      </p:sp>
    </p:spTree>
    <p:extLst>
      <p:ext uri="{BB962C8B-B14F-4D97-AF65-F5344CB8AC3E}">
        <p14:creationId xmlns:p14="http://schemas.microsoft.com/office/powerpoint/2010/main" val="384200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DDC34104-8206-A24D-A595-DF96E904B5D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030BD71-38F7-1246-83CB-DE6F48447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Because it is continuous was all that students offered.</a:t>
            </a:r>
          </a:p>
          <a:p>
            <a:pPr algn="just">
              <a:spcBef>
                <a:spcPts val="600"/>
              </a:spcBef>
            </a:pPr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Only when the tutor mentioned that because the function goes to negative infinity at both ends, there cannot be a maximum  ‘close’ to an end, so you can locate a subinterval which is closed, did ‘closed &amp; bounded’ cue appropriate steps.</a:t>
            </a:r>
          </a:p>
        </p:txBody>
      </p:sp>
    </p:spTree>
    <p:extLst>
      <p:ext uri="{BB962C8B-B14F-4D97-AF65-F5344CB8AC3E}">
        <p14:creationId xmlns:p14="http://schemas.microsoft.com/office/powerpoint/2010/main" val="340272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4351338"/>
          </a:xfrm>
        </p:spPr>
        <p:txBody>
          <a:bodyPr anchor="t"/>
          <a:lstStyle>
            <a:lvl1pPr marL="228600" indent="-228600">
              <a:buFont typeface="Wingdings" pitchFamily="2" charset="2"/>
              <a:buChar char="v"/>
              <a:defRPr sz="24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>
              <a:buSzPct val="75000"/>
              <a:buFont typeface="STIXGeneral-Regular" pitchFamily="2" charset="2"/>
              <a:buChar char="⭐"/>
              <a:defRPr sz="20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5F3053-0740-BB4E-877E-4068C47DE3E1}"/>
              </a:ext>
            </a:extLst>
          </p:cNvPr>
          <p:cNvSpPr txBox="1"/>
          <p:nvPr userDrawn="1"/>
        </p:nvSpPr>
        <p:spPr>
          <a:xfrm>
            <a:off x="40027" y="6457890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38710C8F-5FFC-9547-96C1-DCC7B041615F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halkboard" charset="0"/>
                <a:ea typeface="Chalkboard" charset="0"/>
                <a:cs typeface="Chalkboard" charset="0"/>
              </a:rPr>
              <a:t>Effective Use of Examples</a:t>
            </a:r>
            <a:br>
              <a:rPr lang="en-US" sz="36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latin typeface="Chalkboard" charset="0"/>
                <a:ea typeface="Chalkboard" charset="0"/>
                <a:cs typeface="Chalkboard" charset="0"/>
              </a:rPr>
              <a:t>in Mathematics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56578"/>
            <a:ext cx="6858000" cy="978462"/>
          </a:xfrm>
        </p:spPr>
        <p:txBody>
          <a:bodyPr/>
          <a:lstStyle/>
          <a:p>
            <a:r>
              <a:rPr lang="en-US" dirty="0"/>
              <a:t>Loughborough</a:t>
            </a:r>
          </a:p>
          <a:p>
            <a:r>
              <a:rPr lang="en-US" dirty="0"/>
              <a:t>Feb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A975-41A9-7146-BB1E-CDB3C0B3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Really Simple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F500D-99A5-1442-9ADA-1C528C4B0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5333308"/>
          </a:xfrm>
        </p:spPr>
        <p:txBody>
          <a:bodyPr/>
          <a:lstStyle/>
          <a:p>
            <a:r>
              <a:rPr lang="en-GB" dirty="0"/>
              <a:t> To find 10% of something …</a:t>
            </a:r>
          </a:p>
          <a:p>
            <a:pPr lvl="1"/>
            <a:r>
              <a:rPr lang="en-GB" dirty="0"/>
              <a:t>You divide by 10</a:t>
            </a:r>
          </a:p>
          <a:p>
            <a:pPr lvl="1"/>
            <a:r>
              <a:rPr lang="en-GB" dirty="0"/>
              <a:t>So to find 20% of something you …</a:t>
            </a:r>
          </a:p>
          <a:p>
            <a:r>
              <a:rPr lang="en-GB" dirty="0"/>
              <a:t> To differentiate </a:t>
            </a:r>
            <a:r>
              <a:rPr lang="en-GB" i="1" dirty="0" err="1"/>
              <a:t>x</a:t>
            </a:r>
            <a:r>
              <a:rPr lang="en-GB" i="1" baseline="30000" dirty="0" err="1"/>
              <a:t>n</a:t>
            </a:r>
            <a:r>
              <a:rPr lang="en-GB" dirty="0"/>
              <a:t> you write </a:t>
            </a:r>
            <a:r>
              <a:rPr lang="en-GB" i="1" dirty="0"/>
              <a:t>nx</a:t>
            </a:r>
            <a:r>
              <a:rPr lang="en-GB" i="1" baseline="30000" dirty="0"/>
              <a:t>n-1</a:t>
            </a:r>
            <a:endParaRPr lang="en-GB" dirty="0"/>
          </a:p>
          <a:p>
            <a:pPr lvl="1"/>
            <a:r>
              <a:rPr lang="en-GB" dirty="0"/>
              <a:t>So to differentiate </a:t>
            </a:r>
            <a:r>
              <a:rPr lang="en-GB" i="1" dirty="0"/>
              <a:t>x</a:t>
            </a:r>
            <a:r>
              <a:rPr lang="en-GB" i="1" baseline="30000" dirty="0"/>
              <a:t>x</a:t>
            </a:r>
            <a:r>
              <a:rPr lang="en-GB" dirty="0"/>
              <a:t> you write (</a:t>
            </a:r>
            <a:r>
              <a:rPr lang="en-GB" i="1" dirty="0"/>
              <a:t>x</a:t>
            </a:r>
            <a:r>
              <a:rPr lang="en-GB" dirty="0"/>
              <a:t>-1)</a:t>
            </a:r>
            <a:r>
              <a:rPr lang="en-GB" i="1" dirty="0"/>
              <a:t>x</a:t>
            </a:r>
            <a:r>
              <a:rPr lang="en-GB" i="1" baseline="30000" dirty="0"/>
              <a:t>x-1</a:t>
            </a:r>
            <a:endParaRPr lang="en-GB" dirty="0"/>
          </a:p>
          <a:p>
            <a:r>
              <a:rPr lang="en-GB" dirty="0"/>
              <a:t> (x-1)</a:t>
            </a:r>
            <a:r>
              <a:rPr lang="en-GB" baseline="30000" dirty="0"/>
              <a:t>2</a:t>
            </a:r>
            <a:r>
              <a:rPr lang="en-GB" dirty="0"/>
              <a:t> + (y+1)</a:t>
            </a:r>
            <a:r>
              <a:rPr lang="en-GB" baseline="30000" dirty="0"/>
              <a:t>2</a:t>
            </a:r>
            <a:r>
              <a:rPr lang="en-GB" dirty="0"/>
              <a:t> = 2</a:t>
            </a:r>
            <a:r>
              <a:rPr lang="en-GB" baseline="30000" dirty="0"/>
              <a:t>2 </a:t>
            </a:r>
            <a:r>
              <a:rPr lang="en-GB" dirty="0"/>
              <a:t>has centre at</a:t>
            </a:r>
          </a:p>
          <a:p>
            <a:pPr lvl="1"/>
            <a:r>
              <a:rPr lang="en-GB" dirty="0"/>
              <a:t>(1, -1) and radius 2</a:t>
            </a:r>
          </a:p>
          <a:p>
            <a:pPr lvl="1"/>
            <a:r>
              <a:rPr lang="en-GB" dirty="0"/>
              <a:t>So (x+3)</a:t>
            </a:r>
            <a:r>
              <a:rPr lang="en-GB" baseline="30000" dirty="0"/>
              <a:t>2</a:t>
            </a:r>
            <a:r>
              <a:rPr lang="en-GB" dirty="0"/>
              <a:t> + (y+4)</a:t>
            </a:r>
            <a:r>
              <a:rPr lang="en-GB" baseline="30000" dirty="0"/>
              <a:t>2</a:t>
            </a:r>
            <a:r>
              <a:rPr lang="en-GB" dirty="0"/>
              <a:t> = 3</a:t>
            </a:r>
            <a:r>
              <a:rPr lang="en-GB" baseline="30000" dirty="0"/>
              <a:t>2</a:t>
            </a:r>
            <a:r>
              <a:rPr lang="en-GB" dirty="0"/>
              <a:t> has centre at</a:t>
            </a:r>
          </a:p>
          <a:p>
            <a:pPr lvl="1"/>
            <a:r>
              <a:rPr lang="en-GB" dirty="0"/>
              <a:t> [4, 3] and radius 3</a:t>
            </a:r>
          </a:p>
          <a:p>
            <a:r>
              <a:rPr lang="en-GB" dirty="0"/>
              <a:t> If f(3) = 5 then f(6) = 10</a:t>
            </a:r>
          </a:p>
          <a:p>
            <a:pPr lvl="1"/>
            <a:r>
              <a:rPr lang="en-GB" dirty="0"/>
              <a:t>Sin(2x) and 2sin(x); ln(3x) and 3ln(x)</a:t>
            </a:r>
          </a:p>
          <a:p>
            <a:pPr lvl="1"/>
            <a:r>
              <a:rPr lang="en-GB" dirty="0"/>
              <a:t>Sin(A + B)  and sin(A) + sin(B) </a:t>
            </a:r>
          </a:p>
          <a:p>
            <a:pPr lvl="1"/>
            <a:r>
              <a:rPr lang="en-GB" dirty="0"/>
              <a:t>(a + b)</a:t>
            </a:r>
            <a:r>
              <a:rPr lang="en-GB" baseline="30000" dirty="0"/>
              <a:t>2</a:t>
            </a:r>
            <a:r>
              <a:rPr lang="en-GB" dirty="0"/>
              <a:t> = a</a:t>
            </a:r>
            <a:r>
              <a:rPr lang="en-GB" baseline="30000" dirty="0"/>
              <a:t>2</a:t>
            </a:r>
            <a:r>
              <a:rPr lang="en-GB" dirty="0"/>
              <a:t> + b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04F566-B35A-DE4E-9847-A2671D6907BF}"/>
              </a:ext>
            </a:extLst>
          </p:cNvPr>
          <p:cNvSpPr/>
          <p:nvPr/>
        </p:nvSpPr>
        <p:spPr>
          <a:xfrm>
            <a:off x="6528123" y="3426106"/>
            <a:ext cx="2280212" cy="78707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is learner Attending to?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445879-977E-3A4F-A352-0CE5A6F84A46}"/>
              </a:ext>
            </a:extLst>
          </p:cNvPr>
          <p:cNvSpPr/>
          <p:nvPr/>
        </p:nvSpPr>
        <p:spPr>
          <a:xfrm>
            <a:off x="6761546" y="4168816"/>
            <a:ext cx="2280212" cy="78707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How are they attending to it?</a:t>
            </a:r>
          </a:p>
        </p:txBody>
      </p:sp>
    </p:spTree>
    <p:extLst>
      <p:ext uri="{BB962C8B-B14F-4D97-AF65-F5344CB8AC3E}">
        <p14:creationId xmlns:p14="http://schemas.microsoft.com/office/powerpoint/2010/main" val="4818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D20F56E6-5399-714D-BAB9-506E6B6D3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88900"/>
            <a:ext cx="7378700" cy="1282700"/>
          </a:xfrm>
        </p:spPr>
        <p:txBody>
          <a:bodyPr anchor="ctr"/>
          <a:lstStyle/>
          <a:p>
            <a:pPr>
              <a:defRPr/>
            </a:pPr>
            <a:r>
              <a:rPr lang="en-US"/>
              <a:t>Examples of Mathematical Objects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0F9B3F9-A7D3-3142-B66C-ED33515F4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What do you do with examples?</a:t>
            </a:r>
          </a:p>
          <a:p>
            <a:pPr>
              <a:defRPr/>
            </a:pPr>
            <a:r>
              <a:rPr lang="en-US" dirty="0"/>
              <a:t> What would you like students to do with examples?</a:t>
            </a:r>
          </a:p>
          <a:p>
            <a:pPr>
              <a:defRPr/>
            </a:pPr>
            <a:r>
              <a:rPr lang="en-US" dirty="0"/>
              <a:t> Unfortunately, students sometimes over-</a:t>
            </a:r>
            <a:r>
              <a:rPr lang="en-US" dirty="0" err="1"/>
              <a:t>generalise</a:t>
            </a:r>
            <a:r>
              <a:rPr lang="en-US" dirty="0"/>
              <a:t>, mis-</a:t>
            </a:r>
            <a:r>
              <a:rPr lang="en-US" dirty="0" err="1"/>
              <a:t>generalise</a:t>
            </a:r>
            <a:r>
              <a:rPr lang="en-US" dirty="0"/>
              <a:t> or fail to appreciate what is being exemplified</a:t>
            </a:r>
          </a:p>
        </p:txBody>
      </p:sp>
    </p:spTree>
    <p:extLst>
      <p:ext uri="{BB962C8B-B14F-4D97-AF65-F5344CB8AC3E}">
        <p14:creationId xmlns:p14="http://schemas.microsoft.com/office/powerpoint/2010/main" val="117996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373A-7E9B-2D4E-9B0B-7845D3C5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Adjusting Polynomials</a:t>
            </a:r>
          </a:p>
        </p:txBody>
      </p:sp>
      <p:pic>
        <p:nvPicPr>
          <p:cNvPr id="4" name="Family of Quartics">
            <a:hlinkClick r:id="" action="ppaction://media"/>
            <a:extLst>
              <a:ext uri="{FF2B5EF4-FFF2-40B4-BE49-F238E27FC236}">
                <a16:creationId xmlns:a16="http://schemas.microsoft.com/office/drawing/2014/main" id="{3A2E5064-AA12-ED4E-97E3-FD52C2992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014609"/>
            <a:ext cx="8220095" cy="50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0F61B-DF9F-B641-B141-52A7C9B7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Cobwebs</a:t>
            </a:r>
          </a:p>
        </p:txBody>
      </p:sp>
      <p:pic>
        <p:nvPicPr>
          <p:cNvPr id="4" name="Quadratic &amp; Cubic Composites">
            <a:hlinkClick r:id="" action="ppaction://media"/>
            <a:extLst>
              <a:ext uri="{FF2B5EF4-FFF2-40B4-BE49-F238E27FC236}">
                <a16:creationId xmlns:a16="http://schemas.microsoft.com/office/drawing/2014/main" id="{C4ED9773-67E9-8A4A-BE54-33EBE4030B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757" y="1014609"/>
            <a:ext cx="4834600" cy="5765148"/>
          </a:xfrm>
        </p:spPr>
      </p:pic>
    </p:spTree>
    <p:extLst>
      <p:ext uri="{BB962C8B-B14F-4D97-AF65-F5344CB8AC3E}">
        <p14:creationId xmlns:p14="http://schemas.microsoft.com/office/powerpoint/2010/main" val="3368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D25-8B2A-BB44-BB6C-9805D07C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Cobwebs Reviewed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4B63-F0C9-F94F-8CB8-1B3A0C718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being exemplified?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Cubic specified by 4 points, Quadratic by 3 points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Any cubic; any quadratic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Cobweb constructions and reading graphs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Way to imagine composite functions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Properties of composite functions</a:t>
            </a:r>
          </a:p>
        </p:txBody>
      </p:sp>
    </p:spTree>
    <p:extLst>
      <p:ext uri="{BB962C8B-B14F-4D97-AF65-F5344CB8AC3E}">
        <p14:creationId xmlns:p14="http://schemas.microsoft.com/office/powerpoint/2010/main" val="25484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17E4-2227-BA49-92D0-415F465FF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Mid-Points of </a:t>
            </a:r>
            <a:r>
              <a:rPr lang="en-GB" dirty="0" err="1"/>
              <a:t>Quartics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99420-45E7-2442-AF89-01643D73E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0BA67-4816-E047-BA06-81EB982B2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06" y="1213436"/>
            <a:ext cx="4315077" cy="2672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EE6FF-F14F-A146-9B61-A372BCFC3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59" y="1167009"/>
            <a:ext cx="4095017" cy="267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5F821-DE7C-6A4D-9665-32678C438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91" y="4084991"/>
            <a:ext cx="4387850" cy="286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A463B-32ED-444C-AEE5-6425090CD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6" y="3992133"/>
            <a:ext cx="4390941" cy="28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9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D25-8B2A-BB44-BB6C-9805D07C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Quartic Mid-Points Reviewed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4B63-F0C9-F94F-8CB8-1B3A0C718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being exemplified?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Local &amp; Global phenomena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Aspects of chords and how quickly they go to 0</a:t>
            </a:r>
          </a:p>
        </p:txBody>
      </p:sp>
    </p:spTree>
    <p:extLst>
      <p:ext uri="{BB962C8B-B14F-4D97-AF65-F5344CB8AC3E}">
        <p14:creationId xmlns:p14="http://schemas.microsoft.com/office/powerpoint/2010/main" val="15214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3C8B-6978-984B-8AB3-AA689F9CE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Striking a Chord</a:t>
            </a:r>
          </a:p>
        </p:txBody>
      </p:sp>
      <p:pic>
        <p:nvPicPr>
          <p:cNvPr id="4" name="Chordal Mu gap">
            <a:hlinkClick r:id="" action="ppaction://media"/>
            <a:extLst>
              <a:ext uri="{FF2B5EF4-FFF2-40B4-BE49-F238E27FC236}">
                <a16:creationId xmlns:a16="http://schemas.microsoft.com/office/drawing/2014/main" id="{68FB9AA7-C2D7-6344-A692-6ED07AB908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643" y="1021716"/>
            <a:ext cx="8746509" cy="5043418"/>
          </a:xfrm>
        </p:spPr>
      </p:pic>
    </p:spTree>
    <p:extLst>
      <p:ext uri="{BB962C8B-B14F-4D97-AF65-F5344CB8AC3E}">
        <p14:creationId xmlns:p14="http://schemas.microsoft.com/office/powerpoint/2010/main" val="22442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D25-8B2A-BB44-BB6C-9805D07C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Striking a Chord Reviewed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4B63-F0C9-F94F-8CB8-1B3A0C71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8110616" cy="435133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being exemplified?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Local &amp; Global phenomena (fixed-end &amp; fixed-width chords)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Aspects of chords and how quickly they go to 0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use of fixed-width chords for pedagogy</a:t>
            </a:r>
          </a:p>
        </p:txBody>
      </p:sp>
    </p:spTree>
    <p:extLst>
      <p:ext uri="{BB962C8B-B14F-4D97-AF65-F5344CB8AC3E}">
        <p14:creationId xmlns:p14="http://schemas.microsoft.com/office/powerpoint/2010/main" val="12171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EA6F-65C8-0C4C-883B-D87BEF0F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Mathematical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11A31-DF6D-4A41-A9B6-9731384D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Who produces examples?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Lecturer?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Students?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What are they expected to do with them?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Do they see you doing that with an example?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74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12E4-6B7D-8748-9E68-848FEB9F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Throat Clearing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01887-E427-7A4F-B4F5-4A940603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4757040"/>
          </a:xfrm>
        </p:spPr>
        <p:txBody>
          <a:bodyPr/>
          <a:lstStyle/>
          <a:p>
            <a:r>
              <a:rPr lang="en-GB" dirty="0"/>
              <a:t> I am not going to present statistical findings, nor am I going to report lots of observations of learners</a:t>
            </a:r>
          </a:p>
          <a:p>
            <a:r>
              <a:rPr lang="en-GB" dirty="0"/>
              <a:t> Where I do not quote others’ research directly, my remarks are based on phenomenological study of my own lived experience, and that of learners.</a:t>
            </a:r>
          </a:p>
          <a:p>
            <a:r>
              <a:rPr lang="en-GB" dirty="0"/>
              <a:t>I am interested in the lived experience of doing and learning mathematics.</a:t>
            </a:r>
          </a:p>
          <a:p>
            <a:r>
              <a:rPr lang="en-GB" dirty="0"/>
              <a:t>I caution you not to believe anything I say, but to check it out in your own experience and that of the learners with whom you work</a:t>
            </a:r>
          </a:p>
          <a:p>
            <a:r>
              <a:rPr lang="en-GB" dirty="0"/>
              <a:t>What you get from this session will be what you notice happening to you</a:t>
            </a:r>
          </a:p>
        </p:txBody>
      </p:sp>
    </p:spTree>
    <p:extLst>
      <p:ext uri="{BB962C8B-B14F-4D97-AF65-F5344CB8AC3E}">
        <p14:creationId xmlns:p14="http://schemas.microsoft.com/office/powerpoint/2010/main" val="131372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C26F-EC66-F14D-90E7-7B68841D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Construction Grids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BCD43-319A-C64F-927E-082C69F1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096"/>
            <a:ext cx="9144000" cy="601090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01ECAE-077C-274F-B327-D284E302ECDA}"/>
              </a:ext>
            </a:extLst>
          </p:cNvPr>
          <p:cNvSpPr/>
          <p:nvPr/>
        </p:nvSpPr>
        <p:spPr>
          <a:xfrm>
            <a:off x="6474502" y="4949312"/>
            <a:ext cx="1858780" cy="8755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And another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749FB3-291A-EB4B-81F7-32B51A2B1683}"/>
              </a:ext>
            </a:extLst>
          </p:cNvPr>
          <p:cNvSpPr/>
          <p:nvPr/>
        </p:nvSpPr>
        <p:spPr>
          <a:xfrm>
            <a:off x="7047876" y="5657337"/>
            <a:ext cx="1858780" cy="8755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And another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78AE9-3AEA-D844-9F72-EE37A743160C}"/>
              </a:ext>
            </a:extLst>
          </p:cNvPr>
          <p:cNvSpPr txBox="1"/>
          <p:nvPr/>
        </p:nvSpPr>
        <p:spPr>
          <a:xfrm>
            <a:off x="479685" y="3329328"/>
            <a:ext cx="85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Maximal</a:t>
            </a:r>
            <a:br>
              <a:rPr lang="en-GB" sz="14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4D256-0133-0048-A637-3B4B4F69B37E}"/>
              </a:ext>
            </a:extLst>
          </p:cNvPr>
          <p:cNvSpPr txBox="1"/>
          <p:nvPr/>
        </p:nvSpPr>
        <p:spPr>
          <a:xfrm>
            <a:off x="479685" y="4715242"/>
            <a:ext cx="85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Maximal</a:t>
            </a:r>
            <a:br>
              <a:rPr lang="en-GB" sz="14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domain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20FEF-9D00-D540-9D6C-B2DFD506A766}"/>
              </a:ext>
            </a:extLst>
          </p:cNvPr>
          <p:cNvSpPr txBox="1"/>
          <p:nvPr/>
        </p:nvSpPr>
        <p:spPr>
          <a:xfrm>
            <a:off x="479685" y="5981236"/>
            <a:ext cx="85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Maximal</a:t>
            </a:r>
            <a:br>
              <a:rPr lang="en-GB" sz="14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domain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C3DCD5-43B7-AB48-89C2-0847FA96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58" y="4346811"/>
            <a:ext cx="1112891" cy="647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76AA94-A96C-3C42-80B0-2C9952B5EEB3}"/>
              </a:ext>
            </a:extLst>
          </p:cNvPr>
          <p:cNvSpPr txBox="1"/>
          <p:nvPr/>
        </p:nvSpPr>
        <p:spPr>
          <a:xfrm>
            <a:off x="5065630" y="3141105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1DDF25-DD9D-8741-9D7E-EE8221FC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019" y="4146295"/>
            <a:ext cx="351409" cy="568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E5BE03-3A15-7D4F-B604-5E3D8601B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83" y="4760212"/>
            <a:ext cx="1369797" cy="612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B1E049-55EF-3B4A-A5F2-4BE233D6E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279" y="3156171"/>
            <a:ext cx="1507842" cy="3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016E-66D2-A445-ACA8-14C2ACC1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Property Chart: Extrema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ABD32-3E23-3941-893D-E4ACE1FB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018"/>
            <a:ext cx="9144000" cy="59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99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E712-D894-154F-8B9E-8C179731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Essence of These ‘Examples’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62DB0-BB00-EC47-A2F2-8D8C07BFF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Stressing what can be changed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and what remains invariant: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(dimensions of possible variation)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(range of permissible change)</a:t>
            </a:r>
          </a:p>
        </p:txBody>
      </p:sp>
    </p:spTree>
    <p:extLst>
      <p:ext uri="{BB962C8B-B14F-4D97-AF65-F5344CB8AC3E}">
        <p14:creationId xmlns:p14="http://schemas.microsoft.com/office/powerpoint/2010/main" val="14591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23AEBD23-FAD4-2945-A306-1A77F561D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Imposing Constraints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2C6F0829-B7C7-334C-B846-D6E06D853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750" y="1014609"/>
            <a:ext cx="8826500" cy="184937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b="0" dirty="0">
                <a:ea typeface="ＭＳ Ｐゴシック" panose="020B0600070205080204" pitchFamily="34" charset="-128"/>
              </a:rPr>
              <a:t> Sketch a cubic</a:t>
            </a:r>
          </a:p>
          <a:p>
            <a:pPr>
              <a:spcBef>
                <a:spcPts val="400"/>
              </a:spcBef>
            </a:pPr>
            <a:r>
              <a:rPr lang="en-US" altLang="en-US" b="0" dirty="0">
                <a:ea typeface="ＭＳ Ｐゴシック" panose="020B0600070205080204" pitchFamily="34" charset="-128"/>
              </a:rPr>
              <a:t> which does not go through the origin</a:t>
            </a:r>
          </a:p>
          <a:p>
            <a:pPr>
              <a:spcBef>
                <a:spcPts val="400"/>
              </a:spcBef>
            </a:pPr>
            <a:r>
              <a:rPr lang="en-US" altLang="en-US" b="0" dirty="0">
                <a:ea typeface="ＭＳ Ｐゴシック" panose="020B0600070205080204" pitchFamily="34" charset="-128"/>
              </a:rPr>
              <a:t> and which has a local maximum</a:t>
            </a:r>
          </a:p>
          <a:p>
            <a:pPr>
              <a:spcBef>
                <a:spcPts val="400"/>
              </a:spcBef>
            </a:pPr>
            <a:r>
              <a:rPr lang="en-US" altLang="en-US" b="0" dirty="0">
                <a:ea typeface="ＭＳ Ｐゴシック" panose="020B0600070205080204" pitchFamily="34" charset="-128"/>
              </a:rPr>
              <a:t> and for which the inflection slope is positive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C6364E-A067-CF41-8F85-CF7A86676A26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3109850"/>
            <a:ext cx="8826500" cy="18493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en-US" sz="2800" dirty="0">
                <a:ea typeface="ＭＳ Ｐゴシック" panose="020B0600070205080204" pitchFamily="34" charset="-128"/>
              </a:rPr>
              <a:t> Is there a quadratic whose root-slopes are perpendicular?</a:t>
            </a:r>
          </a:p>
          <a:p>
            <a:pPr>
              <a:spcBef>
                <a:spcPts val="400"/>
              </a:spcBef>
              <a:buFont typeface="Wingdings" pitchFamily="2" charset="2"/>
              <a:buChar char="v"/>
            </a:pPr>
            <a:r>
              <a:rPr lang="en-US" altLang="en-US" sz="2800" dirty="0">
                <a:ea typeface="ＭＳ Ｐゴシック" panose="020B0600070205080204" pitchFamily="34" charset="-128"/>
              </a:rPr>
              <a:t> Is there a cubic whose root-slopes are alternately perpendicular?</a:t>
            </a:r>
          </a:p>
          <a:p>
            <a:pPr>
              <a:spcBef>
                <a:spcPts val="400"/>
              </a:spcBef>
              <a:buFont typeface="Wingdings" pitchFamily="2" charset="2"/>
              <a:buChar char="v"/>
            </a:pPr>
            <a:r>
              <a:rPr lang="en-US" altLang="en-US" sz="2800" dirty="0">
                <a:ea typeface="ＭＳ Ｐゴシック" panose="020B0600070205080204" pitchFamily="34" charset="-128"/>
              </a:rPr>
              <a:t> A quartic?</a:t>
            </a:r>
          </a:p>
          <a:p>
            <a:pPr lvl="1">
              <a:spcBef>
                <a:spcPts val="400"/>
              </a:spcBef>
              <a:buFont typeface="STIXGeneral-Regular" pitchFamily="2" charset="2"/>
              <a:buChar char="⭐"/>
            </a:pPr>
            <a:r>
              <a:rPr lang="en-US" altLang="en-US" sz="2400" dirty="0">
                <a:ea typeface="ＭＳ Ｐゴシック" panose="020B0600070205080204" pitchFamily="34" charset="-128"/>
              </a:rPr>
              <a:t> For what angles can it be done?</a:t>
            </a:r>
          </a:p>
        </p:txBody>
      </p:sp>
    </p:spTree>
    <p:extLst>
      <p:ext uri="{BB962C8B-B14F-4D97-AF65-F5344CB8AC3E}">
        <p14:creationId xmlns:p14="http://schemas.microsoft.com/office/powerpoint/2010/main" val="2167809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 bldLvl="5" autoUpdateAnimBg="0"/>
      <p:bldP spid="5" grpId="0" build="p" bldLvl="5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8F6A77DA-9DD0-7542-B0E5-E257BC90C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 Construction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2B3E6CE0-7FA1-1846-AC9E-0F8878141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What features need to be salient?</a:t>
            </a:r>
          </a:p>
          <a:p>
            <a:pPr lvl="1">
              <a:defRPr/>
            </a:pPr>
            <a:r>
              <a:rPr lang="en-US" dirty="0"/>
              <a:t>contrasting several examples</a:t>
            </a:r>
          </a:p>
          <a:p>
            <a:pPr lvl="1">
              <a:defRPr/>
            </a:pPr>
            <a:r>
              <a:rPr lang="en-US" dirty="0"/>
              <a:t>What can be changed (</a:t>
            </a:r>
            <a:r>
              <a:rPr lang="en-US" i="1" dirty="0"/>
              <a:t>dimensions of possible variation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and over what range (</a:t>
            </a:r>
            <a:r>
              <a:rPr lang="en-US" i="1" dirty="0"/>
              <a:t>range of permissible change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 Learners Constructing Examples for themselves</a:t>
            </a:r>
          </a:p>
          <a:p>
            <a:pPr lvl="1">
              <a:defRPr/>
            </a:pPr>
            <a:r>
              <a:rPr lang="en-US" dirty="0"/>
              <a:t>Sense of power over and with concept!</a:t>
            </a:r>
          </a:p>
        </p:txBody>
      </p:sp>
    </p:spTree>
    <p:extLst>
      <p:ext uri="{BB962C8B-B14F-4D97-AF65-F5344CB8AC3E}">
        <p14:creationId xmlns:p14="http://schemas.microsoft.com/office/powerpoint/2010/main" val="216668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bldLvl="5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EC944D1-64E6-D040-AE4B-DCBA78487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88900"/>
            <a:ext cx="7175500" cy="749300"/>
          </a:xfrm>
        </p:spPr>
        <p:txBody>
          <a:bodyPr/>
          <a:lstStyle/>
          <a:p>
            <a:pPr>
              <a:defRPr/>
            </a:pPr>
            <a:r>
              <a:rPr lang="en-US"/>
              <a:t>Bringing Possibilities to Attention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FFE4547D-3583-AE49-A943-5AF20B77A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Construct an injective function from </a:t>
            </a:r>
            <a:br>
              <a:rPr lang="en-US" altLang="en-US" b="0" dirty="0">
                <a:ea typeface="ＭＳ Ｐゴシック" panose="020B0600070205080204" pitchFamily="34" charset="-128"/>
              </a:rPr>
            </a:br>
            <a:r>
              <a:rPr lang="en-US" altLang="en-US" b="0" dirty="0">
                <a:ea typeface="ＭＳ Ｐゴシック" panose="020B0600070205080204" pitchFamily="34" charset="-128"/>
              </a:rPr>
              <a:t>[-1, 1] to R for which 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the limit as x approaches ±1 is 1, 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and f(0) = -1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Possibilities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f(x) = x if first decimal digit of x is odd, </a:t>
            </a:r>
            <a:br>
              <a:rPr lang="en-US" altLang="en-US" b="0" dirty="0">
                <a:ea typeface="ＭＳ Ｐゴシック" panose="020B0600070205080204" pitchFamily="34" charset="-128"/>
              </a:rPr>
            </a:br>
            <a:r>
              <a:rPr lang="en-US" altLang="en-US" b="0" dirty="0">
                <a:ea typeface="ＭＳ Ｐゴシック" panose="020B0600070205080204" pitchFamily="34" charset="-128"/>
              </a:rPr>
              <a:t>          else f(x) = -x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use rationals and irrationals differently for x&gt;0 and x&lt;0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b="0" dirty="0">
                <a:ea typeface="ＭＳ Ｐゴシック" panose="020B0600070205080204" pitchFamily="34" charset="-128"/>
              </a:rPr>
              <a:t>Is there a non-constant periodic function on R with no positive minimal period?</a:t>
            </a:r>
          </a:p>
        </p:txBody>
      </p:sp>
    </p:spTree>
    <p:extLst>
      <p:ext uri="{BB962C8B-B14F-4D97-AF65-F5344CB8AC3E}">
        <p14:creationId xmlns:p14="http://schemas.microsoft.com/office/powerpoint/2010/main" val="927571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9EF966D7-A818-B648-9378-825E76320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Construction Task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12C61EB-DB27-6F42-893C-850B0E6BC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8646" y="1239938"/>
            <a:ext cx="8572500" cy="3575130"/>
          </a:xfrm>
        </p:spPr>
        <p:txBody>
          <a:bodyPr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dirty="0"/>
              <a:t>Write down a pair of distinct functions for which the integral of the difference over a specified interval is zero.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dirty="0"/>
              <a:t>and another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dirty="0"/>
              <a:t>and another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dirty="0"/>
              <a:t>How did your attention shift so that you could come up with those examples?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dirty="0"/>
              <a:t>Construct an example of a pair of distinct functions for which the integral of the difference is 0 over finitely many finite intervals; over infinitely many.</a:t>
            </a:r>
          </a:p>
        </p:txBody>
      </p:sp>
    </p:spTree>
    <p:extLst>
      <p:ext uri="{BB962C8B-B14F-4D97-AF65-F5344CB8AC3E}">
        <p14:creationId xmlns:p14="http://schemas.microsoft.com/office/powerpoint/2010/main" val="4242740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 bldLvl="5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79CC8E48-A44F-0044-93D8-6B2230BDD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500" y="1181100"/>
            <a:ext cx="8572500" cy="5753100"/>
          </a:xfrm>
        </p:spPr>
        <p:txBody>
          <a:bodyPr anchor="ctr"/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800" b="0" dirty="0"/>
              <a:t>Write down another integral like this one which is also zero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b="0" dirty="0"/>
              <a:t>and another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b="0" dirty="0"/>
              <a:t>and another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b="0" dirty="0"/>
              <a:t>and another which is different in some way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sz="2800" b="0" dirty="0"/>
              <a:t>What is the same and what is different about your examples and the original?</a:t>
            </a:r>
            <a:r>
              <a:rPr lang="en-US" b="0" dirty="0"/>
              <a:t> 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sz="2800" b="0" dirty="0"/>
              <a:t>What features can you change and still it has integral zero?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sz="2800" b="0" dirty="0"/>
              <a:t>Write down the most general integral you can,</a:t>
            </a:r>
            <a:r>
              <a:rPr lang="en-US" b="0" dirty="0"/>
              <a:t> </a:t>
            </a:r>
            <a:r>
              <a:rPr lang="en-US" sz="2800" b="0" dirty="0"/>
              <a:t>like this, which has answer zero.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E039CE67-DE72-E34D-8D37-706E1166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2700"/>
            <a:ext cx="2667000" cy="1333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855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 build="p" bldLvl="5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6F83DEA4-79CB-D04A-8CBC-F7103637B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Preparing the Ground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93505E2E-9928-FA47-81B8-E522A5F60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Construct a function F : [a, b] --&gt; R 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which is continuous and differentiable on (a, b) 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for which f(a) = f(b) 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but nowhere on (a, b) is f’(x) = 0</a:t>
            </a:r>
          </a:p>
        </p:txBody>
      </p:sp>
    </p:spTree>
    <p:extLst>
      <p:ext uri="{BB962C8B-B14F-4D97-AF65-F5344CB8AC3E}">
        <p14:creationId xmlns:p14="http://schemas.microsoft.com/office/powerpoint/2010/main" val="3846395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948F27E-AA17-8045-B280-AE63C8D17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86200"/>
            <a:ext cx="3276600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47E6C4-9E0C-3C41-AE03-149F71300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14600"/>
            <a:ext cx="3276600" cy="1295400"/>
          </a:xfrm>
          <a:prstGeom prst="rect">
            <a:avLst/>
          </a:prstGeom>
          <a:solidFill>
            <a:srgbClr val="FFF0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18FED-FB77-AB4B-9D2A-7B8156017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38200"/>
            <a:ext cx="3276600" cy="1524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A58681B6-0965-C445-9B38-EB64394A8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dirty="0"/>
              <a:t>What would you use as an example of ...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141873-AF56-C94B-981E-5ABF599A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4886325" cy="3275622"/>
          </a:xfrm>
        </p:spPr>
        <p:txBody>
          <a:bodyPr/>
          <a:lstStyle/>
          <a:p>
            <a:r>
              <a:rPr lang="en-GB" dirty="0"/>
              <a:t> A continuous function on R differentiable everywhere except at a single point?</a:t>
            </a:r>
          </a:p>
          <a:p>
            <a:r>
              <a:rPr lang="en-GB" dirty="0"/>
              <a:t> A function whose integral on some finite subinterval of R is 0?</a:t>
            </a:r>
          </a:p>
          <a:p>
            <a:r>
              <a:rPr lang="en-GB" dirty="0"/>
              <a:t>A function whose integral requires integration by parts?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547CB3B-47BD-A14D-878D-B1722C86FEE8}"/>
              </a:ext>
            </a:extLst>
          </p:cNvPr>
          <p:cNvSpPr>
            <a:spLocks/>
          </p:cNvSpPr>
          <p:nvPr/>
        </p:nvSpPr>
        <p:spPr bwMode="auto">
          <a:xfrm>
            <a:off x="647700" y="5336161"/>
            <a:ext cx="5308600" cy="1358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01638" indent="-401638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2300"/>
              </a:spcBef>
              <a:buSzPct val="116000"/>
              <a:buFontTx/>
              <a:buBlip>
                <a:blip r:embed="rId3"/>
              </a:buBlip>
            </a:pPr>
            <a:endParaRPr lang="en-US" altLang="en-US" b="0" dirty="0">
              <a:sym typeface="Chalkboard" panose="03050602040202020205" pitchFamily="66" charset="77"/>
            </a:endParaRP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C32F530C-9DEB-DB4A-9D5D-079C3C3E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0" y="2595799"/>
            <a:ext cx="900113" cy="698500"/>
          </a:xfrm>
          <a:prstGeom prst="rect">
            <a:avLst/>
          </a:prstGeom>
          <a:noFill/>
          <a:ln>
            <a:noFill/>
          </a:ln>
          <a:effectLst>
            <a:outerShdw blurRad="25400" dist="35921" dir="27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19D6FDE1-E757-1A46-B899-5BE81D04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60" y="954243"/>
            <a:ext cx="449263" cy="368300"/>
          </a:xfrm>
          <a:prstGeom prst="rect">
            <a:avLst/>
          </a:prstGeom>
          <a:noFill/>
          <a:ln>
            <a:noFill/>
          </a:ln>
          <a:effectLst>
            <a:outerShdw blurRad="25400" dist="35921" dir="27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>
            <a:extLst>
              <a:ext uri="{FF2B5EF4-FFF2-40B4-BE49-F238E27FC236}">
                <a16:creationId xmlns:a16="http://schemas.microsoft.com/office/drawing/2014/main" id="{99836D8E-9B57-B24F-BB4A-E1E43C59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4257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0C925842-162D-DC4F-BB42-89E10D968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80" y="2938070"/>
            <a:ext cx="7270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418EF13E-674A-3844-A251-47717265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70" y="2533340"/>
            <a:ext cx="11938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DAACC2-94A0-EF41-8B6A-1021EB9BF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451117"/>
            <a:ext cx="479217" cy="734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18987-4464-FD43-8464-2C435CCF0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0230" y="978779"/>
            <a:ext cx="2211173" cy="116589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568911-9399-5942-89D5-4760BA3C9C28}"/>
              </a:ext>
            </a:extLst>
          </p:cNvPr>
          <p:cNvSpPr/>
          <p:nvPr/>
        </p:nvSpPr>
        <p:spPr>
          <a:xfrm>
            <a:off x="959369" y="4557010"/>
            <a:ext cx="3822493" cy="83944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What is informative about these?</a:t>
            </a:r>
          </a:p>
          <a:p>
            <a:pPr algn="ctr"/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C0E403F-5AD3-7A47-AFD5-570125F0EE68}"/>
              </a:ext>
            </a:extLst>
          </p:cNvPr>
          <p:cNvSpPr/>
          <p:nvPr/>
        </p:nvSpPr>
        <p:spPr>
          <a:xfrm>
            <a:off x="1502138" y="5190476"/>
            <a:ext cx="3822493" cy="83944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2000" dirty="0">
                <a:solidFill>
                  <a:srgbClr val="855F33"/>
                </a:solidFill>
              </a:rPr>
            </a:br>
            <a:r>
              <a:rPr lang="en-GB" sz="2000" dirty="0">
                <a:solidFill>
                  <a:srgbClr val="855F33"/>
                </a:solidFill>
              </a:rPr>
              <a:t>What might learners need their attention drawn to?</a:t>
            </a:r>
          </a:p>
          <a:p>
            <a:pPr algn="ctr"/>
            <a:endParaRPr lang="en-GB" sz="2000" dirty="0">
              <a:solidFill>
                <a:srgbClr val="855F33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0793A6-D9EC-A347-9863-8D3413184217}"/>
              </a:ext>
            </a:extLst>
          </p:cNvPr>
          <p:cNvSpPr/>
          <p:nvPr/>
        </p:nvSpPr>
        <p:spPr>
          <a:xfrm>
            <a:off x="2019140" y="5954974"/>
            <a:ext cx="3822493" cy="83944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What are the generic aspects?</a:t>
            </a:r>
          </a:p>
          <a:p>
            <a:pPr algn="ctr"/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39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5" grpId="0" animBg="1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7E143-2FE9-0549-AD28-DEE5FE34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12C9F-E819-4C47-8D2C-88B0E5F1D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Familiar Phenomena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 from the past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Mathematical &amp; Pedagogical Theme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Invariance in the midst of change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Examples, Example Spaces &amp; Variation</a:t>
            </a:r>
          </a:p>
        </p:txBody>
      </p:sp>
    </p:spTree>
    <p:extLst>
      <p:ext uri="{BB962C8B-B14F-4D97-AF65-F5344CB8AC3E}">
        <p14:creationId xmlns:p14="http://schemas.microsoft.com/office/powerpoint/2010/main" val="191529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54FB8147-27BC-9D41-AA9F-89CB80295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Proposal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357BE8FA-9AE5-2F45-89BD-43E535328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01700"/>
            <a:ext cx="8572500" cy="5499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 </a:t>
            </a:r>
            <a:r>
              <a:rPr lang="en-US" dirty="0"/>
              <a:t>The first time you give an example of a mathematical object (not a worked example)</a:t>
            </a:r>
          </a:p>
          <a:p>
            <a:pPr lvl="1">
              <a:defRPr/>
            </a:pPr>
            <a:r>
              <a:rPr lang="en-US" dirty="0"/>
              <a:t>ask students to write down on a slip of paper what they expect to do with the example</a:t>
            </a:r>
          </a:p>
          <a:p>
            <a:pPr>
              <a:defRPr/>
            </a:pPr>
            <a:r>
              <a:rPr lang="en-US" sz="2000" dirty="0"/>
              <a:t> </a:t>
            </a:r>
            <a:r>
              <a:rPr lang="en-US" dirty="0"/>
              <a:t>Near the end of the course, when you give (or get them to construct) an example</a:t>
            </a:r>
          </a:p>
          <a:p>
            <a:pPr lvl="1">
              <a:defRPr/>
            </a:pPr>
            <a:r>
              <a:rPr lang="en-US" dirty="0"/>
              <a:t>ask students to write down on a slip of paper what they expect to do with the example</a:t>
            </a:r>
          </a:p>
          <a:p>
            <a:pPr>
              <a:defRPr/>
            </a:pPr>
            <a:r>
              <a:rPr lang="en-US" sz="2000" dirty="0"/>
              <a:t> </a:t>
            </a:r>
            <a:r>
              <a:rPr lang="en-US" dirty="0"/>
              <a:t>get them to put their initials or some other identifying mark on the papers so you can track development!</a:t>
            </a:r>
          </a:p>
        </p:txBody>
      </p:sp>
    </p:spTree>
    <p:extLst>
      <p:ext uri="{BB962C8B-B14F-4D97-AF65-F5344CB8AC3E}">
        <p14:creationId xmlns:p14="http://schemas.microsoft.com/office/powerpoint/2010/main" val="1633188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 bldLvl="5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2A445421-8C0D-F645-A6A2-9139577C6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Conjecture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A593566-0C80-A240-A070-892615905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27950" cy="2956367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When learners construct their own examples of mathematical objects they: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Extend and enrich their accessible example spaces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Become more engaged with, and confident about, their studies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Make use of their own powers mathematically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dirty="0">
                <a:ea typeface="ＭＳ Ｐゴシック" panose="020B0600070205080204" pitchFamily="34" charset="-128"/>
              </a:rPr>
              <a:t>Experience mathematics as a constructive and creative enterprise, a valuable mode of thought</a:t>
            </a:r>
          </a:p>
        </p:txBody>
      </p:sp>
    </p:spTree>
    <p:extLst>
      <p:ext uri="{BB962C8B-B14F-4D97-AF65-F5344CB8AC3E}">
        <p14:creationId xmlns:p14="http://schemas.microsoft.com/office/powerpoint/2010/main" val="107180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10AB37C5-88F1-F94F-8B7C-8B11F1186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Using |x| ...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596F73C1-7AA7-B243-BCB5-8DC2877B5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8572500" cy="57912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 b="0">
                <a:ea typeface="ＭＳ Ｐゴシック" panose="020B0600070205080204" pitchFamily="34" charset="-128"/>
              </a:rPr>
              <a:t>... write down a continuous function which is differentiable everywhere on R except at two points;</a:t>
            </a:r>
          </a:p>
          <a:p>
            <a:pPr lvl="1">
              <a:spcBef>
                <a:spcPts val="1000"/>
              </a:spcBef>
              <a:buFontTx/>
              <a:buBlip>
                <a:blip r:embed="rId4"/>
              </a:buBlip>
            </a:pPr>
            <a:r>
              <a:rPr lang="en-US" altLang="en-US" b="0">
                <a:ea typeface="ＭＳ Ｐゴシック" panose="020B0600070205080204" pitchFamily="34" charset="-128"/>
              </a:rPr>
              <a:t>and another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b="0">
                <a:ea typeface="ＭＳ Ｐゴシック" panose="020B0600070205080204" pitchFamily="34" charset="-128"/>
              </a:rPr>
              <a:t>and another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b="0">
                <a:ea typeface="ＭＳ Ｐゴシック" panose="020B0600070205080204" pitchFamily="34" charset="-128"/>
              </a:rPr>
              <a:t>and another but at three points</a:t>
            </a:r>
          </a:p>
          <a:p>
            <a:pPr>
              <a:spcBef>
                <a:spcPts val="900"/>
              </a:spcBef>
              <a:buFontTx/>
              <a:buBlip>
                <a:blip r:embed="rId3"/>
              </a:buBlip>
            </a:pPr>
            <a:r>
              <a:rPr lang="en-US" altLang="en-US" b="0">
                <a:ea typeface="ＭＳ Ｐゴシック" panose="020B0600070205080204" pitchFamily="34" charset="-128"/>
              </a:rPr>
              <a:t>What sets of points can be the set of points at which a continuous function on R is not differentiable?</a:t>
            </a:r>
          </a:p>
        </p:txBody>
      </p:sp>
    </p:spTree>
    <p:extLst>
      <p:ext uri="{BB962C8B-B14F-4D97-AF65-F5344CB8AC3E}">
        <p14:creationId xmlns:p14="http://schemas.microsoft.com/office/powerpoint/2010/main" val="1681107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 bldLvl="5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84AB942E-F977-D14F-A536-33D0DED4F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88900"/>
            <a:ext cx="8407400" cy="749300"/>
          </a:xfrm>
        </p:spPr>
        <p:txBody>
          <a:bodyPr/>
          <a:lstStyle/>
          <a:p>
            <a:pPr>
              <a:defRPr/>
            </a:pPr>
            <a:r>
              <a:rPr lang="en-US" dirty="0"/>
              <a:t>Applying a Theorem as a Technique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5963ADB-BD49-7549-8CA6-9C127BF7B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1219200"/>
            <a:ext cx="8572500" cy="553720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Sketch a continuous function on the open interval (-1, 1) which is unbounded below as x approaches ±1 and which takes the value 0 at x = 0.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Sketch another one that is different in some way.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and another; and another</a:t>
            </a:r>
          </a:p>
          <a:p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What is common to all of them?  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Can you sketch one which does not have an upper bound on the interval?</a:t>
            </a:r>
          </a:p>
        </p:txBody>
      </p:sp>
    </p:spTree>
    <p:extLst>
      <p:ext uri="{BB962C8B-B14F-4D97-AF65-F5344CB8AC3E}">
        <p14:creationId xmlns:p14="http://schemas.microsoft.com/office/powerpoint/2010/main" val="1838261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 bldLvl="5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2FF945EB-269F-BF4D-941F-ECBCD0EB6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Student Constructions</a:t>
            </a: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0667487C-9C02-2349-BCC4-B3A22D0A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259888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1815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6E7C0E0A-8203-DC42-A560-14BD7B2EB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Student Constructions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77818B41-EB89-0141-9F30-653BE493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876300"/>
            <a:ext cx="5430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718DE713-7C89-8746-AC41-B7EDBA572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11400"/>
            <a:ext cx="54022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3FD8D93A-F21B-FA46-A860-B3EE8C78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641850"/>
            <a:ext cx="5437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>
            <a:extLst>
              <a:ext uri="{FF2B5EF4-FFF2-40B4-BE49-F238E27FC236}">
                <a16:creationId xmlns:a16="http://schemas.microsoft.com/office/drawing/2014/main" id="{8B4005EC-25A6-524C-A11F-8C87CEAAFE2B}"/>
              </a:ext>
            </a:extLst>
          </p:cNvPr>
          <p:cNvSpPr>
            <a:spLocks/>
          </p:cNvSpPr>
          <p:nvPr/>
        </p:nvSpPr>
        <p:spPr bwMode="auto">
          <a:xfrm>
            <a:off x="5816600" y="901700"/>
            <a:ext cx="3276600" cy="4635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lvl1pPr marL="381000" indent="-381000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0"/>
              </a:spcBef>
              <a:buSzPct val="116000"/>
              <a:buFontTx/>
              <a:buBlip>
                <a:blip r:embed="rId6"/>
              </a:buBlip>
            </a:pPr>
            <a:r>
              <a:rPr lang="en-US" altLang="en-US" b="0" dirty="0">
                <a:solidFill>
                  <a:srgbClr val="0432FF"/>
                </a:solidFill>
                <a:sym typeface="Chalkboard" panose="03050602040202020205" pitchFamily="66" charset="77"/>
              </a:rPr>
              <a:t>What can we change in the conditions of the task and still have the same (or similar) phenomenon, i.e. make use of the same reasoning?</a:t>
            </a:r>
            <a:endParaRPr lang="en-US" altLang="en-US" b="0" dirty="0">
              <a:solidFill>
                <a:srgbClr val="0432FF"/>
              </a:solidFill>
              <a:cs typeface="Lucida Grande" panose="020B0600040502020204" pitchFamily="34" charset="0"/>
              <a:sym typeface="Chalkboard" panose="03050602040202020205" pitchFamily="66" charset="77"/>
            </a:endParaRPr>
          </a:p>
          <a:p>
            <a:pPr>
              <a:spcBef>
                <a:spcPts val="1000"/>
              </a:spcBef>
            </a:pPr>
            <a:endParaRPr lang="en-US" altLang="en-US" b="0" dirty="0">
              <a:solidFill>
                <a:srgbClr val="0432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914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57F8C6F1-F612-0C4E-8E5E-BC56AE0C4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Undoing a Familiar Doing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957EA62-5992-3740-96DF-D02A39772E1C}"/>
              </a:ext>
            </a:extLst>
          </p:cNvPr>
          <p:cNvSpPr>
            <a:spLocks/>
          </p:cNvSpPr>
          <p:nvPr/>
        </p:nvSpPr>
        <p:spPr bwMode="auto">
          <a:xfrm>
            <a:off x="684213" y="2876550"/>
            <a:ext cx="2590800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n-US" sz="3200" b="0" dirty="0">
              <a:effectLst>
                <a:outerShdw blurRad="38100" dist="38100" dir="2700000" algn="tl">
                  <a:srgbClr val="000000"/>
                </a:outerShdw>
              </a:effectLst>
              <a:latin typeface="Chalkboard" charset="0"/>
              <a:ea typeface="Chalkboard" charset="0"/>
              <a:cs typeface="Chalkboard" charset="0"/>
              <a:sym typeface="Chalkboard" charset="0"/>
            </a:endParaRPr>
          </a:p>
        </p:txBody>
      </p:sp>
      <p:pic>
        <p:nvPicPr>
          <p:cNvPr id="47114" name="Picture 10">
            <a:extLst>
              <a:ext uri="{FF2B5EF4-FFF2-40B4-BE49-F238E27FC236}">
                <a16:creationId xmlns:a16="http://schemas.microsoft.com/office/drawing/2014/main" id="{FBC8EE68-DC7E-114F-B427-02610DF8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333500"/>
            <a:ext cx="2635250" cy="10922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27000" dist="25399" dir="2700000" algn="ctr" rotWithShape="0">
              <a:srgbClr val="CCCCCC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C2BDF-9591-FB40-BF92-A9F5ABC00A59}"/>
              </a:ext>
            </a:extLst>
          </p:cNvPr>
          <p:cNvSpPr txBox="1"/>
          <p:nvPr/>
        </p:nvSpPr>
        <p:spPr>
          <a:xfrm>
            <a:off x="1111394" y="1745524"/>
            <a:ext cx="263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latin typeface="Chalkboard" charset="0"/>
                <a:ea typeface="Chalkboard" charset="0"/>
                <a:cs typeface="Chalkboard" charset="0"/>
              </a:rPr>
              <a:t>Familiar ‘doing’: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EC059-85A6-6C4F-8D02-ECA63705BAE5}"/>
              </a:ext>
            </a:extLst>
          </p:cNvPr>
          <p:cNvSpPr txBox="1"/>
          <p:nvPr/>
        </p:nvSpPr>
        <p:spPr>
          <a:xfrm>
            <a:off x="3749664" y="1745524"/>
            <a:ext cx="183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Given </a:t>
            </a:r>
            <a:r>
              <a:rPr lang="en-GB" sz="2400" i="1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f</a:t>
            </a:r>
            <a:r>
              <a:rPr lang="en-GB" sz="24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find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9BDE2-894D-EC42-A22B-5E67F181F790}"/>
              </a:ext>
            </a:extLst>
          </p:cNvPr>
          <p:cNvSpPr txBox="1"/>
          <p:nvPr/>
        </p:nvSpPr>
        <p:spPr>
          <a:xfrm>
            <a:off x="642994" y="3386414"/>
            <a:ext cx="30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latin typeface="Chalkboard" charset="0"/>
                <a:ea typeface="Chalkboard" charset="0"/>
                <a:cs typeface="Chalkboard" charset="0"/>
              </a:rPr>
              <a:t>Unfamiliar ‘undoing’: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FD274-A709-4D44-B129-EBD1D7561E4D}"/>
              </a:ext>
            </a:extLst>
          </p:cNvPr>
          <p:cNvSpPr txBox="1"/>
          <p:nvPr/>
        </p:nvSpPr>
        <p:spPr>
          <a:xfrm>
            <a:off x="3861682" y="3386415"/>
            <a:ext cx="4094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What can be said about </a:t>
            </a:r>
            <a:r>
              <a:rPr lang="en-GB" sz="2400" i="1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f</a:t>
            </a:r>
            <a:r>
              <a:rPr lang="en-GB" sz="24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if</a:t>
            </a:r>
          </a:p>
          <a:p>
            <a:pPr algn="l"/>
            <a:endParaRPr lang="en-GB" sz="2400" dirty="0">
              <a:solidFill>
                <a:srgbClr val="0432FF"/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algn="l"/>
            <a:r>
              <a:rPr lang="en-GB" sz="24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                  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77A7C5-54A6-F448-92F9-3FA3A0B091F8}"/>
              </a:ext>
            </a:extLst>
          </p:cNvPr>
          <p:cNvGrpSpPr/>
          <p:nvPr/>
        </p:nvGrpSpPr>
        <p:grpSpPr>
          <a:xfrm>
            <a:off x="4329113" y="3863979"/>
            <a:ext cx="2542469" cy="993775"/>
            <a:chOff x="4329113" y="3863979"/>
            <a:chExt cx="2542469" cy="993775"/>
          </a:xfrm>
        </p:grpSpPr>
        <p:pic>
          <p:nvPicPr>
            <p:cNvPr id="78858" name="Picture 8">
              <a:extLst>
                <a:ext uri="{FF2B5EF4-FFF2-40B4-BE49-F238E27FC236}">
                  <a16:creationId xmlns:a16="http://schemas.microsoft.com/office/drawing/2014/main" id="{270BDA6A-5223-8845-9040-68BED0C3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113" y="3863979"/>
              <a:ext cx="1955800" cy="99377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2C6858-53BF-EA4E-ACB4-B64D8E410538}"/>
                </a:ext>
              </a:extLst>
            </p:cNvPr>
            <p:cNvSpPr txBox="1"/>
            <p:nvPr/>
          </p:nvSpPr>
          <p:spPr>
            <a:xfrm>
              <a:off x="6318225" y="4186634"/>
              <a:ext cx="553357" cy="400110"/>
            </a:xfrm>
            <a:prstGeom prst="rect">
              <a:avLst/>
            </a:prstGeom>
            <a:solidFill>
              <a:srgbClr val="CDFFCC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=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671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F8BC6153-B3F1-D946-8CF2-4DF446D4D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Bury The Bone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89C01865-395E-EC4D-B151-4DEB3A330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1003300"/>
            <a:ext cx="8572500" cy="5156200"/>
          </a:xfrm>
        </p:spPr>
        <p:txBody>
          <a:bodyPr/>
          <a:lstStyle/>
          <a:p>
            <a:r>
              <a:rPr lang="en-US" altLang="en-US" b="0" dirty="0">
                <a:ea typeface="ＭＳ Ｐゴシック" panose="020B0600070205080204" pitchFamily="34" charset="-128"/>
              </a:rPr>
              <a:t> Construct an integral which requires two integrations by parts in order to complete it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 Construct a limit which requires three uses of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L’Hôpital’s</a:t>
            </a:r>
            <a:r>
              <a:rPr lang="en-US" altLang="en-US" b="0" dirty="0">
                <a:ea typeface="ＭＳ Ｐゴシック" panose="020B0600070205080204" pitchFamily="34" charset="-128"/>
              </a:rPr>
              <a:t> rule to calculate it.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 Construct an object whose symmetry group is the direct product of four groups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Construct an object whose symmetry group involves wreath products of cyclic groups</a:t>
            </a:r>
            <a:endParaRPr lang="en-US" altLang="en-US" b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748446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DEEBB1EB-1FF0-0545-AEE9-8CD2C5C84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|x|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77A813B-6640-7240-A7AB-B89769AF6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8572500" cy="1778000"/>
          </a:xfrm>
        </p:spPr>
        <p:txBody>
          <a:bodyPr/>
          <a:lstStyle/>
          <a:p>
            <a:pPr>
              <a:defRPr/>
            </a:pPr>
            <a:r>
              <a:rPr lang="en-US" dirty="0"/>
              <a:t>Of what is |x| an example?</a:t>
            </a:r>
          </a:p>
          <a:p>
            <a:pPr>
              <a:defRPr/>
            </a:pPr>
            <a:r>
              <a:rPr lang="en-US" dirty="0"/>
              <a:t>What is the same and what different about</a:t>
            </a:r>
            <a:br>
              <a:rPr lang="en-US" dirty="0"/>
            </a:br>
            <a:r>
              <a:rPr lang="en-US" dirty="0"/>
              <a:t>graphs of functions of the form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61AC4EB1-E7EC-9C4E-851E-95FF95ED8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60725"/>
            <a:ext cx="3162300" cy="6254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4400ECF7-2986-EF44-A405-61997A48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286125"/>
            <a:ext cx="2590800" cy="5873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DDA5059C-076C-2048-B688-6EB140CD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324225"/>
            <a:ext cx="1828800" cy="4984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E32EBEB1-5761-AD4E-8764-651C1CE1D2E8}"/>
              </a:ext>
            </a:extLst>
          </p:cNvPr>
          <p:cNvGrpSpPr>
            <a:grpSpLocks/>
          </p:cNvGrpSpPr>
          <p:nvPr/>
        </p:nvGrpSpPr>
        <p:grpSpPr bwMode="auto">
          <a:xfrm>
            <a:off x="1536700" y="4325938"/>
            <a:ext cx="5270500" cy="1008063"/>
            <a:chOff x="0" y="253"/>
            <a:chExt cx="3320" cy="635"/>
          </a:xfrm>
        </p:grpSpPr>
        <p:pic>
          <p:nvPicPr>
            <p:cNvPr id="82954" name="Picture 9">
              <a:extLst>
                <a:ext uri="{FF2B5EF4-FFF2-40B4-BE49-F238E27FC236}">
                  <a16:creationId xmlns:a16="http://schemas.microsoft.com/office/drawing/2014/main" id="{FA9EE4A9-6E28-1345-BDA8-39AA7701B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4"/>
              <a:ext cx="3320" cy="35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0" name="Rectangle 10">
              <a:extLst>
                <a:ext uri="{FF2B5EF4-FFF2-40B4-BE49-F238E27FC236}">
                  <a16:creationId xmlns:a16="http://schemas.microsoft.com/office/drawing/2014/main" id="{23F22CAC-B9B2-F546-8F6A-43209B19F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" y="253"/>
              <a:ext cx="0" cy="1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ea typeface="Chalkboard" charset="0"/>
                <a:cs typeface="Chalkboard" charset="0"/>
                <a:sym typeface="Chalkboard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EB9440-9D9B-A441-9EDA-A9C299A037A2}"/>
              </a:ext>
            </a:extLst>
          </p:cNvPr>
          <p:cNvSpPr txBox="1"/>
          <p:nvPr/>
        </p:nvSpPr>
        <p:spPr>
          <a:xfrm>
            <a:off x="1794414" y="5768915"/>
            <a:ext cx="565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latin typeface="Chalkboard" charset="0"/>
                <a:ea typeface="Chalkboard" charset="0"/>
                <a:cs typeface="Chalkboard" charset="0"/>
              </a:rPr>
              <a:t>Characterise these graphs in some 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17981-F26F-F34E-8A44-0B29DB65750B}"/>
              </a:ext>
            </a:extLst>
          </p:cNvPr>
          <p:cNvSpPr txBox="1"/>
          <p:nvPr/>
        </p:nvSpPr>
        <p:spPr>
          <a:xfrm>
            <a:off x="4227226" y="3886200"/>
            <a:ext cx="49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latin typeface="Chalkboard" charset="0"/>
                <a:ea typeface="Chalkboard" charset="0"/>
                <a:cs typeface="Chalkboard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443CD-908E-6C48-A528-D0FAD0DDB46D}"/>
              </a:ext>
            </a:extLst>
          </p:cNvPr>
          <p:cNvSpPr txBox="1"/>
          <p:nvPr/>
        </p:nvSpPr>
        <p:spPr>
          <a:xfrm>
            <a:off x="4261306" y="4337112"/>
            <a:ext cx="425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5072620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 bldLvl="5" autoUpdateAnimBg="0"/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A6C64EFF-2708-C444-AE12-71F48AA14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Exemplification Paradox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6C1B8B5-A009-924C-835F-C2F429065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9381" y="1276558"/>
            <a:ext cx="8572500" cy="4432300"/>
          </a:xfrm>
        </p:spPr>
        <p:txBody>
          <a:bodyPr rIns="39686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400" b="0" dirty="0">
                <a:ea typeface="ＭＳ Ｐゴシック" panose="020B0600070205080204" pitchFamily="34" charset="-128"/>
              </a:rPr>
              <a:t>In order to appreciate a generality, it helps to have examples;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altLang="en-US" sz="2400" b="0" dirty="0">
                <a:ea typeface="ＭＳ Ｐゴシック" panose="020B0600070205080204" pitchFamily="34" charset="-128"/>
              </a:rPr>
              <a:t>In order to appreciate something as an example,  it is necessary to know the generality being exemplified;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altLang="en-US" sz="2400" b="0" dirty="0">
                <a:ea typeface="ＭＳ Ｐゴシック" panose="020B0600070205080204" pitchFamily="34" charset="-128"/>
              </a:rPr>
              <a:t>so,</a:t>
            </a:r>
            <a:br>
              <a:rPr lang="en-US" altLang="en-US" sz="2400" b="0" dirty="0">
                <a:ea typeface="ＭＳ Ｐゴシック" panose="020B0600070205080204" pitchFamily="34" charset="-128"/>
              </a:rPr>
            </a:br>
            <a:r>
              <a:rPr lang="en-US" altLang="en-US" sz="2400" b="0" dirty="0">
                <a:ea typeface="ＭＳ Ｐゴシック" panose="020B0600070205080204" pitchFamily="34" charset="-128"/>
              </a:rPr>
              <a:t>I need to know what is exemplary about something in order to see it as an example of something!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327F33-23B6-F946-A948-9E541CF95850}"/>
              </a:ext>
            </a:extLst>
          </p:cNvPr>
          <p:cNvSpPr/>
          <p:nvPr/>
        </p:nvSpPr>
        <p:spPr>
          <a:xfrm>
            <a:off x="2893101" y="4107304"/>
            <a:ext cx="5066675" cy="13940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What can change and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what must stay the same,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in order to preserve </a:t>
            </a:r>
            <a:r>
              <a:rPr lang="en-US" sz="2400" dirty="0" err="1">
                <a:solidFill>
                  <a:srgbClr val="FFFF00"/>
                </a:solidFill>
              </a:rPr>
              <a:t>examplehood</a:t>
            </a:r>
            <a:r>
              <a:rPr lang="en-US" sz="2400" dirty="0">
                <a:solidFill>
                  <a:srgbClr val="FFFF00"/>
                </a:solidFill>
              </a:rPr>
              <a:t>?</a:t>
            </a:r>
            <a:endParaRPr lang="en-GB" sz="2400" dirty="0">
              <a:solidFill>
                <a:srgbClr val="FFFF00"/>
              </a:solidFill>
            </a:endParaRPr>
          </a:p>
          <a:p>
            <a:pPr algn="ctr"/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3D56C5-87C9-8549-8A94-C14702415335}"/>
              </a:ext>
            </a:extLst>
          </p:cNvPr>
          <p:cNvSpPr/>
          <p:nvPr/>
        </p:nvSpPr>
        <p:spPr>
          <a:xfrm>
            <a:off x="3792512" y="5366479"/>
            <a:ext cx="4482059" cy="110927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Dimensions of possible variation</a:t>
            </a:r>
          </a:p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Ranges of permissible change</a:t>
            </a:r>
          </a:p>
        </p:txBody>
      </p:sp>
    </p:spTree>
    <p:extLst>
      <p:ext uri="{BB962C8B-B14F-4D97-AF65-F5344CB8AC3E}">
        <p14:creationId xmlns:p14="http://schemas.microsoft.com/office/powerpoint/2010/main" val="922863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5" autoUpdateAnimBg="0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5D697B5-A545-5A4C-BB4D-E3AD655E5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Phenomena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596FE23-2E4C-9440-92B5-3B2A776C3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70000"/>
            <a:ext cx="8572500" cy="3394597"/>
          </a:xfrm>
        </p:spPr>
        <p:txBody>
          <a:bodyPr/>
          <a:lstStyle/>
          <a:p>
            <a:pPr>
              <a:defRPr/>
            </a:pPr>
            <a:r>
              <a:rPr lang="en-US" dirty="0"/>
              <a:t> Students often ignore conditions when applying theorems</a:t>
            </a:r>
          </a:p>
          <a:p>
            <a:pPr>
              <a:defRPr/>
            </a:pPr>
            <a:r>
              <a:rPr lang="en-US" dirty="0"/>
              <a:t> Students often have a very limited notion of mathematical concepts ...</a:t>
            </a:r>
          </a:p>
          <a:p>
            <a:pPr lvl="1">
              <a:defRPr/>
            </a:pPr>
            <a:r>
              <a:rPr lang="en-US" dirty="0"/>
              <a:t>What is it about some examples that makes them useful for students?</a:t>
            </a:r>
          </a:p>
          <a:p>
            <a:pPr lvl="1">
              <a:defRPr/>
            </a:pPr>
            <a:r>
              <a:rPr lang="en-US" dirty="0"/>
              <a:t>What do students need to do with the examples they are given?</a:t>
            </a:r>
          </a:p>
          <a:p>
            <a:pPr>
              <a:defRPr/>
            </a:pPr>
            <a:r>
              <a:rPr lang="en-US" dirty="0"/>
              <a:t> Students often ask for more examples ...</a:t>
            </a:r>
          </a:p>
          <a:p>
            <a:pPr lvl="1">
              <a:defRPr/>
            </a:pPr>
            <a:r>
              <a:rPr lang="en-US" dirty="0"/>
              <a:t>But do they know what to do with the examples they have?</a:t>
            </a:r>
          </a:p>
        </p:txBody>
      </p:sp>
    </p:spTree>
    <p:extLst>
      <p:ext uri="{BB962C8B-B14F-4D97-AF65-F5344CB8AC3E}">
        <p14:creationId xmlns:p14="http://schemas.microsoft.com/office/powerpoint/2010/main" val="2817414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BCDC1913-754D-EC45-BB04-58AEE09BE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Presenting Examples</a:t>
            </a: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B1BF88DE-8EB0-384D-848F-33E4C3293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‘give’ or ‘work through’ examples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use a sorting task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get students to construct some objects for themselves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(another &amp; another)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tinker publicly, even interactively,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with simple examples,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 order to indicate other possibilities</a:t>
            </a:r>
          </a:p>
        </p:txBody>
      </p:sp>
    </p:spTree>
    <p:extLst>
      <p:ext uri="{BB962C8B-B14F-4D97-AF65-F5344CB8AC3E}">
        <p14:creationId xmlns:p14="http://schemas.microsoft.com/office/powerpoint/2010/main" val="42821385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 bldLvl="5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FFDAF6D1-7C66-E948-AB5C-D80000223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Probing Awareness</a:t>
            </a: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04234A7-2CED-604B-B9E9-8EBC79EEF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67983"/>
            <a:ext cx="7848600" cy="3958652"/>
          </a:xfrm>
        </p:spPr>
        <p:txBody>
          <a:bodyPr/>
          <a:lstStyle/>
          <a:p>
            <a:pPr>
              <a:defRPr/>
            </a:pPr>
            <a:r>
              <a:rPr lang="en-US" dirty="0"/>
              <a:t> Asking learners what aspects of an example can be changed, and in what way.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/>
              <a:t>learners may have only some possibilities come to mind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/>
              <a:t>especially if they are unfamiliar with such a probe</a:t>
            </a:r>
          </a:p>
          <a:p>
            <a:pPr>
              <a:defRPr/>
            </a:pPr>
            <a:r>
              <a:rPr lang="en-US" dirty="0"/>
              <a:t> Asking learners to construct examples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dirty="0"/>
              <a:t>another &amp; another; adding constraints</a:t>
            </a:r>
          </a:p>
          <a:p>
            <a:pPr>
              <a:defRPr/>
            </a:pPr>
            <a:r>
              <a:rPr lang="en-US" dirty="0"/>
              <a:t> Asking learners what concepts/theorems an object exemplifies</a:t>
            </a:r>
          </a:p>
          <a:p>
            <a:pPr>
              <a:defRPr/>
            </a:pPr>
            <a:r>
              <a:rPr lang="en-US" dirty="0"/>
              <a:t> Property Charts</a:t>
            </a:r>
          </a:p>
        </p:txBody>
      </p:sp>
    </p:spTree>
    <p:extLst>
      <p:ext uri="{BB962C8B-B14F-4D97-AF65-F5344CB8AC3E}">
        <p14:creationId xmlns:p14="http://schemas.microsoft.com/office/powerpoint/2010/main" val="1092929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 bldLvl="5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3117E639-A047-B542-B443-2124E1F53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88900"/>
            <a:ext cx="8483600" cy="749300"/>
          </a:xfrm>
        </p:spPr>
        <p:txBody>
          <a:bodyPr anchor="ctr"/>
          <a:lstStyle/>
          <a:p>
            <a:r>
              <a:rPr lang="en-US" altLang="en-US">
                <a:ea typeface="ＭＳ Ｐゴシック" panose="020B0600070205080204" pitchFamily="34" charset="-128"/>
              </a:rPr>
              <a:t>What Makes an Example ‘Exemplary’?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901A36E5-214F-7D41-A9D2-E82CE3F5D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Awareness of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‘invariance in the midst of change’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What can change and still the technique can be used or the theorem applied?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Particular seen as a representative of a space of examples.</a:t>
            </a:r>
          </a:p>
        </p:txBody>
      </p:sp>
    </p:spTree>
    <p:extLst>
      <p:ext uri="{BB962C8B-B14F-4D97-AF65-F5344CB8AC3E}">
        <p14:creationId xmlns:p14="http://schemas.microsoft.com/office/powerpoint/2010/main" val="2234585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2AB3B89D-70D7-F642-BDC4-A4CBAA1DB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Useful Constructs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93E83148-F1EB-3541-8873-6B28D367A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650" y="1120515"/>
            <a:ext cx="8902700" cy="4800600"/>
          </a:xfrm>
        </p:spPr>
        <p:txBody>
          <a:bodyPr/>
          <a:lstStyle/>
          <a:p>
            <a:r>
              <a:rPr lang="en-US" altLang="en-US" b="0" dirty="0">
                <a:ea typeface="ＭＳ Ｐゴシック" panose="020B0600070205080204" pitchFamily="34" charset="-128"/>
              </a:rPr>
              <a:t>Accessible Example Space </a:t>
            </a:r>
            <a:br>
              <a:rPr lang="en-US" altLang="en-US" b="0" dirty="0">
                <a:ea typeface="ＭＳ Ｐゴシック" panose="020B0600070205080204" pitchFamily="34" charset="-128"/>
              </a:rPr>
            </a:br>
            <a:r>
              <a:rPr lang="en-US" altLang="en-US" b="0" dirty="0">
                <a:ea typeface="ＭＳ Ｐゴシック" panose="020B0600070205080204" pitchFamily="34" charset="-128"/>
              </a:rPr>
              <a:t>  (objects + constructions)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Dimensions of Possible Variation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b="0" dirty="0">
                <a:ea typeface="ＭＳ Ｐゴシック" panose="020B0600070205080204" pitchFamily="34" charset="-128"/>
              </a:rPr>
              <a:t>Aspects that can change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Range of Permissible Change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b="0" dirty="0">
                <a:ea typeface="ＭＳ Ｐゴシック" panose="020B0600070205080204" pitchFamily="34" charset="-128"/>
              </a:rPr>
              <a:t>The range over which they can change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Conjecture: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b="0" dirty="0">
                <a:ea typeface="ＭＳ Ｐゴシック" panose="020B0600070205080204" pitchFamily="34" charset="-128"/>
              </a:rPr>
              <a:t>If lecturer’s perceived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DofPV</a:t>
            </a:r>
            <a:r>
              <a:rPr lang="en-US" altLang="en-US" b="0" dirty="0">
                <a:ea typeface="ＭＳ Ｐゴシック" panose="020B0600070205080204" pitchFamily="34" charset="-128"/>
              </a:rPr>
              <a:t> ≠ </a:t>
            </a:r>
            <a:r>
              <a:rPr lang="en-US" altLang="en-US" dirty="0">
                <a:ea typeface="ＭＳ Ｐゴシック" panose="020B0600070205080204" pitchFamily="34" charset="-128"/>
              </a:rPr>
              <a:t>learner</a:t>
            </a:r>
            <a:r>
              <a:rPr lang="en-US" altLang="en-US" b="0" dirty="0">
                <a:ea typeface="ＭＳ Ｐゴシック" panose="020B0600070205080204" pitchFamily="34" charset="-128"/>
              </a:rPr>
              <a:t>’s perceived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DofPV</a:t>
            </a:r>
            <a:br>
              <a:rPr lang="en-US" altLang="en-US" b="0" dirty="0">
                <a:ea typeface="ＭＳ Ｐゴシック" panose="020B0600070205080204" pitchFamily="34" charset="-128"/>
              </a:rPr>
            </a:br>
            <a:r>
              <a:rPr lang="en-US" altLang="en-US" b="0" dirty="0">
                <a:ea typeface="ＭＳ Ｐゴシック" panose="020B0600070205080204" pitchFamily="34" charset="-128"/>
              </a:rPr>
              <a:t>then there is likely to be confusion</a:t>
            </a:r>
          </a:p>
          <a:p>
            <a:pPr lvl="1">
              <a:buFont typeface="Wingdings" pitchFamily="2" charset="2"/>
              <a:buChar char="v"/>
            </a:pPr>
            <a:r>
              <a:rPr lang="en-US" altLang="en-US" b="0" dirty="0">
                <a:ea typeface="ＭＳ Ｐゴシック" panose="020B0600070205080204" pitchFamily="34" charset="-128"/>
              </a:rPr>
              <a:t>If the perceived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RofPCh</a:t>
            </a:r>
            <a:r>
              <a:rPr lang="en-US" altLang="en-US" b="0" dirty="0">
                <a:ea typeface="ＭＳ Ｐゴシック" panose="020B0600070205080204" pitchFamily="34" charset="-128"/>
              </a:rPr>
              <a:t> are different, learners’ experience is at best impoverished</a:t>
            </a:r>
          </a:p>
        </p:txBody>
      </p:sp>
    </p:spTree>
    <p:extLst>
      <p:ext uri="{BB962C8B-B14F-4D97-AF65-F5344CB8AC3E}">
        <p14:creationId xmlns:p14="http://schemas.microsoft.com/office/powerpoint/2010/main" val="386218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 bldLvl="2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859BB30A-5271-F64C-B758-F61FFDCDD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Pedagogic Strategies</a:t>
            </a: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679884B-FE7C-5043-9EEA-07202B42D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8572500" cy="5588000"/>
          </a:xfrm>
        </p:spPr>
        <p:txBody>
          <a:bodyPr/>
          <a:lstStyle/>
          <a:p>
            <a:pPr lvl="1">
              <a:spcBef>
                <a:spcPts val="1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Another &amp; Another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Bury the Bone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Sequential constraints designed to contradict simple examples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Doing &amp; Undoing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Request the impossible as prelim to proof</a:t>
            </a:r>
          </a:p>
          <a:p>
            <a:pPr>
              <a:spcBef>
                <a:spcPts val="9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These are useful as study techniques as well!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5193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 bldLvl="5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E7FB241A-FB64-8E4B-AAFA-3F914BEFA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 Investigate Further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DD9FE9B-5203-2147-AA0F-FC6A206E9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8572500" cy="5537200"/>
          </a:xfrm>
        </p:spPr>
        <p:txBody>
          <a:bodyPr/>
          <a:lstStyle/>
          <a:p>
            <a:pPr>
              <a:defRPr/>
            </a:pPr>
            <a:r>
              <a:rPr lang="en-US" dirty="0"/>
              <a:t>Ask your students what they do with examples (and worked examples, if any)</a:t>
            </a:r>
          </a:p>
          <a:p>
            <a:pPr>
              <a:defRPr/>
            </a:pPr>
            <a:r>
              <a:rPr lang="en-US" dirty="0"/>
              <a:t>Compare responses between first and later years</a:t>
            </a:r>
          </a:p>
          <a:p>
            <a:pPr>
              <a:defRPr/>
            </a:pPr>
            <a:r>
              <a:rPr lang="en-US" dirty="0"/>
              <a:t>When displaying an example, pay attention to </a:t>
            </a:r>
          </a:p>
          <a:p>
            <a:pPr lvl="1">
              <a:defRPr/>
            </a:pPr>
            <a:r>
              <a:rPr lang="en-US" dirty="0"/>
              <a:t>What you are attending to so they can too</a:t>
            </a:r>
          </a:p>
          <a:p>
            <a:pPr lvl="1">
              <a:defRPr/>
            </a:pPr>
            <a:r>
              <a:rPr lang="en-US" dirty="0"/>
              <a:t>how you indicate the </a:t>
            </a:r>
            <a:r>
              <a:rPr lang="en-US" dirty="0" err="1"/>
              <a:t>DofPV</a:t>
            </a:r>
            <a:r>
              <a:rPr lang="en-US" dirty="0"/>
              <a:t> &amp; the </a:t>
            </a:r>
            <a:r>
              <a:rPr lang="en-US" dirty="0" err="1"/>
              <a:t>RofPCh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Consider what you could do to support them in making use of examples in their studying</a:t>
            </a:r>
          </a:p>
        </p:txBody>
      </p:sp>
    </p:spTree>
    <p:extLst>
      <p:ext uri="{BB962C8B-B14F-4D97-AF65-F5344CB8AC3E}">
        <p14:creationId xmlns:p14="http://schemas.microsoft.com/office/powerpoint/2010/main" val="22304692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bldLvl="5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28C568E2-1104-D640-B216-770B56B44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Follow-Up:</a:t>
            </a: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9EC37FA-CAAA-C44F-9E8B-09A57C87E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1209715"/>
            <a:ext cx="8864600" cy="3975743"/>
          </a:xfrm>
        </p:spPr>
        <p:txBody>
          <a:bodyPr rIns="39686"/>
          <a:lstStyle/>
          <a:p>
            <a:pPr>
              <a:spcBef>
                <a:spcPct val="0"/>
              </a:spcBef>
            </a:pPr>
            <a:r>
              <a:rPr lang="en-US" altLang="en-US" sz="28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PMTheta.com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john.mason</a:t>
            </a:r>
            <a:r>
              <a:rPr lang="en-US" altLang="en-US" dirty="0">
                <a:ea typeface="ＭＳ Ｐゴシック" panose="020B0600070205080204" pitchFamily="34" charset="-128"/>
              </a:rPr>
              <a:t> @ </a:t>
            </a:r>
            <a:r>
              <a:rPr lang="en-US" altLang="en-US" dirty="0" err="1">
                <a:ea typeface="ＭＳ Ｐゴシック" panose="020B0600070205080204" pitchFamily="34" charset="-128"/>
              </a:rPr>
              <a:t>open.ac.uk</a:t>
            </a:r>
            <a:r>
              <a:rPr lang="en-US" altLang="en-US" dirty="0">
                <a:ea typeface="ＭＳ Ｐゴシック" panose="020B0600070205080204" pitchFamily="34" charset="-128"/>
              </a:rPr>
              <a:t>       </a:t>
            </a:r>
          </a:p>
          <a:p>
            <a:pPr>
              <a:spcBef>
                <a:spcPct val="0"/>
              </a:spcBef>
            </a:pPr>
            <a:r>
              <a:rPr lang="en-US" altLang="en-US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Mathematics Teaching Practice: a guide for university and college lecturers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ffectLst/>
                <a:ea typeface="ＭＳ Ｐゴシック" panose="020B0600070205080204" pitchFamily="34" charset="-128"/>
              </a:rPr>
              <a:t>Horwood Publishing, </a:t>
            </a:r>
            <a:r>
              <a:rPr lang="en-US" altLang="en-US" dirty="0" err="1">
                <a:effectLst/>
                <a:ea typeface="ＭＳ Ｐゴシック" panose="020B0600070205080204" pitchFamily="34" charset="-128"/>
              </a:rPr>
              <a:t>Chichester</a:t>
            </a:r>
            <a:r>
              <a:rPr lang="en-US" altLang="en-US" dirty="0">
                <a:effectLst/>
                <a:ea typeface="ＭＳ Ｐゴシック" panose="020B0600070205080204" pitchFamily="34" charset="-128"/>
              </a:rPr>
              <a:t>, 2002</a:t>
            </a:r>
            <a:r>
              <a:rPr lang="en-US" altLang="en-US" sz="2800" dirty="0">
                <a:effectLst/>
                <a:ea typeface="ＭＳ Ｐゴシック" panose="020B0600070205080204" pitchFamily="34" charset="-128"/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US" altLang="en-US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i="1" dirty="0">
                <a:ea typeface="ＭＳ Ｐゴシック" panose="020B0600070205080204" pitchFamily="34" charset="-128"/>
              </a:rPr>
              <a:t>Mathematics as a Constructive Activity: learners constructing examples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Erlbaum 2005</a:t>
            </a:r>
          </a:p>
          <a:p>
            <a:pPr>
              <a:spcBef>
                <a:spcPts val="800"/>
              </a:spcBef>
            </a:pPr>
            <a:r>
              <a:rPr lang="en-US" altLang="en-US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Using Counter-Examples in Calculus </a:t>
            </a:r>
            <a:r>
              <a:rPr lang="en-US" altLang="en-US" dirty="0">
                <a:ea typeface="ＭＳ Ｐゴシック" panose="020B0600070205080204" pitchFamily="34" charset="-128"/>
              </a:rPr>
              <a:t>ICP 2009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 Researching Your Own Experience: the Discipline of Noticing </a:t>
            </a:r>
            <a:r>
              <a:rPr lang="en-US" altLang="en-US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RoutledgeFalmer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2002</a:t>
            </a:r>
          </a:p>
          <a:p>
            <a:pPr>
              <a:spcBef>
                <a:spcPts val="800"/>
              </a:spcBef>
            </a:pPr>
            <a:endParaRPr lang="en-US" altLang="en-US" dirty="0">
              <a:solidFill>
                <a:srgbClr val="FFFFFF"/>
              </a:solidFill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749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2E9B-2233-BA41-B26E-C48362A2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DB243-2994-9746-935B-A6D3AFC7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2266"/>
            <a:ext cx="7675901" cy="2455196"/>
          </a:xfrm>
        </p:spPr>
        <p:txBody>
          <a:bodyPr/>
          <a:lstStyle/>
          <a:p>
            <a:r>
              <a:rPr lang="en-GB" dirty="0"/>
              <a:t> For each </a:t>
            </a:r>
            <a:r>
              <a:rPr lang="en-GB" i="1" dirty="0"/>
              <a:t>x </a:t>
            </a:r>
            <a:r>
              <a:rPr lang="en-GB" dirty="0"/>
              <a:t>in</a:t>
            </a:r>
            <a:r>
              <a:rPr lang="en-GB" i="1" dirty="0"/>
              <a:t> R, </a:t>
            </a:r>
            <a:r>
              <a:rPr lang="en-GB" dirty="0"/>
              <a:t>send </a:t>
            </a:r>
            <a:r>
              <a:rPr lang="en-GB" i="1" dirty="0"/>
              <a:t>x</a:t>
            </a:r>
            <a:r>
              <a:rPr lang="en-GB" dirty="0"/>
              <a:t> to the first significant digit of </a:t>
            </a:r>
            <a:r>
              <a:rPr lang="en-GB" i="1" dirty="0"/>
              <a:t>x</a:t>
            </a:r>
            <a:r>
              <a:rPr lang="en-GB" dirty="0"/>
              <a:t>.</a:t>
            </a:r>
          </a:p>
          <a:p>
            <a:r>
              <a:rPr lang="en-GB" dirty="0"/>
              <a:t> Is this a function?</a:t>
            </a:r>
          </a:p>
          <a:p>
            <a:r>
              <a:rPr lang="en-GB" dirty="0"/>
              <a:t> Be honest …!</a:t>
            </a:r>
          </a:p>
          <a:p>
            <a:pPr lvl="1"/>
            <a:r>
              <a:rPr lang="en-GB" dirty="0"/>
              <a:t>Did you consider an example or two?</a:t>
            </a:r>
          </a:p>
          <a:p>
            <a:pPr lvl="1"/>
            <a:r>
              <a:rPr lang="en-GB" dirty="0"/>
              <a:t>Did you later consider .9999…?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738ACC-6831-6B41-990B-58C0366F3F0B}"/>
              </a:ext>
            </a:extLst>
          </p:cNvPr>
          <p:cNvSpPr/>
          <p:nvPr/>
        </p:nvSpPr>
        <p:spPr>
          <a:xfrm>
            <a:off x="628650" y="5156616"/>
            <a:ext cx="3102964" cy="85444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Knowing to look for possible counter-examples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90238D-87EF-5D43-898C-9522023D2656}"/>
              </a:ext>
            </a:extLst>
          </p:cNvPr>
          <p:cNvSpPr/>
          <p:nvPr/>
        </p:nvSpPr>
        <p:spPr>
          <a:xfrm>
            <a:off x="509666" y="3867462"/>
            <a:ext cx="3102964" cy="8544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Trying examples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A172E6-32B2-B44C-B09E-E64BA47C37C2}"/>
              </a:ext>
            </a:extLst>
          </p:cNvPr>
          <p:cNvSpPr/>
          <p:nvPr/>
        </p:nvSpPr>
        <p:spPr>
          <a:xfrm>
            <a:off x="3095937" y="4242632"/>
            <a:ext cx="3102964" cy="85444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Having standard examples  become available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6077F2-DD14-6349-9C90-67C3636BADB4}"/>
              </a:ext>
            </a:extLst>
          </p:cNvPr>
          <p:cNvSpPr/>
          <p:nvPr/>
        </p:nvSpPr>
        <p:spPr>
          <a:xfrm>
            <a:off x="5682208" y="4685257"/>
            <a:ext cx="3102964" cy="8544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Accessible Space of Examples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D49190-7297-384C-A67F-F23B3C876292}"/>
              </a:ext>
            </a:extLst>
          </p:cNvPr>
          <p:cNvSpPr/>
          <p:nvPr/>
        </p:nvSpPr>
        <p:spPr>
          <a:xfrm>
            <a:off x="3020518" y="5899877"/>
            <a:ext cx="3102964" cy="8544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Asking what can be varied</a:t>
            </a:r>
          </a:p>
        </p:txBody>
      </p:sp>
    </p:spTree>
    <p:extLst>
      <p:ext uri="{BB962C8B-B14F-4D97-AF65-F5344CB8AC3E}">
        <p14:creationId xmlns:p14="http://schemas.microsoft.com/office/powerpoint/2010/main" val="199547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  <p:bldP spid="6" grpId="0" animBg="1"/>
      <p:bldP spid="4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5A3C-9FA6-8A43-B6EE-7C0AB8F66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AE443-9970-6946-A6C7-491A829C1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Do you use case studies when teaching students?</a:t>
            </a:r>
          </a:p>
          <a:p>
            <a:r>
              <a:rPr lang="en-GB" dirty="0"/>
              <a:t> Do you work through one or more examples in front of students?</a:t>
            </a:r>
          </a:p>
          <a:p>
            <a:pPr lvl="1"/>
            <a:r>
              <a:rPr lang="en-GB" dirty="0"/>
              <a:t>Reverse Dentistry (Fill-</a:t>
            </a:r>
            <a:r>
              <a:rPr lang="en-GB" dirty="0" err="1"/>
              <a:t>em</a:t>
            </a:r>
            <a:r>
              <a:rPr lang="en-GB" dirty="0"/>
              <a:t> &amp; Drill-</a:t>
            </a:r>
            <a:r>
              <a:rPr lang="en-GB" dirty="0" err="1"/>
              <a:t>em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Show-Try-Test (??)</a:t>
            </a:r>
          </a:p>
          <a:p>
            <a:r>
              <a:rPr lang="en-GB" dirty="0"/>
              <a:t> What do you expect or intend students to do with these?</a:t>
            </a:r>
          </a:p>
          <a:p>
            <a:r>
              <a:rPr lang="en-GB" dirty="0"/>
              <a:t>Do you construct mathematical objects as examples of concepts?</a:t>
            </a:r>
          </a:p>
          <a:p>
            <a:pPr lvl="1"/>
            <a:r>
              <a:rPr lang="en-GB" dirty="0"/>
              <a:t>With, or in front of, students?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59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1EA4-4D47-A14D-94D6-DC5CDF58C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Historical Uses of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55B8-4C7E-4142-A116-BBB520A7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35" y="1246752"/>
            <a:ext cx="4371613" cy="3718787"/>
          </a:xfrm>
        </p:spPr>
        <p:txBody>
          <a:bodyPr/>
          <a:lstStyle/>
          <a:p>
            <a:r>
              <a:rPr lang="en-GB" dirty="0"/>
              <a:t>Babylonian Tablets &amp; Egyptian </a:t>
            </a:r>
            <a:r>
              <a:rPr lang="en-GB" dirty="0" err="1"/>
              <a:t>Papyry</a:t>
            </a:r>
            <a:endParaRPr lang="en-GB" dirty="0"/>
          </a:p>
          <a:p>
            <a:pPr lvl="1"/>
            <a:r>
              <a:rPr lang="en-GB" dirty="0"/>
              <a:t>“Thus is it done”; “Do it thus”</a:t>
            </a:r>
          </a:p>
          <a:p>
            <a:r>
              <a:rPr lang="en-GB" dirty="0"/>
              <a:t>Pierre Fermat &amp; John Wallis</a:t>
            </a:r>
          </a:p>
          <a:p>
            <a:pPr lvl="1"/>
            <a:r>
              <a:rPr lang="en-GB" dirty="0"/>
              <a:t>“My method of investigation”</a:t>
            </a:r>
          </a:p>
          <a:p>
            <a:r>
              <a:rPr lang="en-GB" dirty="0"/>
              <a:t>David Hilbert</a:t>
            </a:r>
          </a:p>
          <a:p>
            <a:pPr lvl="1"/>
            <a:r>
              <a:rPr lang="en-GB" dirty="0"/>
              <a:t>One ‘generic’ example</a:t>
            </a:r>
          </a:p>
          <a:p>
            <a:r>
              <a:rPr lang="en-GB" dirty="0"/>
              <a:t>George Pólya</a:t>
            </a:r>
          </a:p>
          <a:p>
            <a:pPr lvl="1"/>
            <a:r>
              <a:rPr lang="en-GB" dirty="0"/>
              <a:t>Specialising &amp; Generalising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DC5A4-A8B1-CF45-A147-97187097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68" y="1388929"/>
            <a:ext cx="1247493" cy="1567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CBF51-DAF8-E14E-AE19-8A715CA2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613" y="1388928"/>
            <a:ext cx="1247493" cy="1567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9CEC3-DD72-1147-91E8-4B1797408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5" y="1246752"/>
            <a:ext cx="2006600" cy="1424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29104-B7D1-6C48-B131-3179ED957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6" y="2757024"/>
            <a:ext cx="2055600" cy="2613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7B89F-4631-044C-82C1-4A1176560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613" y="3065794"/>
            <a:ext cx="1159817" cy="1101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B5826-45DF-2144-8838-7A7E18E82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223" y="3065794"/>
            <a:ext cx="1194337" cy="13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16571FC9-0643-DC4A-AC47-3B1F1C48D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do students say?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2EE1970-6DA4-A347-BCCC-0329CD344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9004300" cy="5156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“I seek out worked examples and model answers”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“I practice and copy in order to </a:t>
            </a:r>
            <a:r>
              <a:rPr lang="en-US" altLang="en-US" dirty="0" err="1">
                <a:ea typeface="ＭＳ Ｐゴシック" panose="020B0600070205080204" pitchFamily="34" charset="-128"/>
              </a:rPr>
              <a:t>memorise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“I skip examples when short of time”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“I compare my own attempts with model answers”</a:t>
            </a:r>
          </a:p>
          <a:p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NO mention of mathematical objects other than worked examples!</a:t>
            </a:r>
          </a:p>
        </p:txBody>
      </p:sp>
    </p:spTree>
    <p:extLst>
      <p:ext uri="{BB962C8B-B14F-4D97-AF65-F5344CB8AC3E}">
        <p14:creationId xmlns:p14="http://schemas.microsoft.com/office/powerpoint/2010/main" val="771179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7269E78-FF65-4E41-AF15-5B3F1BE3C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On worked examples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031C59A-5E50-5E4B-A070-E3B041BB6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100" y="965200"/>
            <a:ext cx="8572500" cy="5480570"/>
          </a:xfrm>
        </p:spPr>
        <p:txBody>
          <a:bodyPr/>
          <a:lstStyle/>
          <a:p>
            <a:pPr>
              <a:defRPr/>
            </a:pPr>
            <a:r>
              <a:rPr lang="en-US" dirty="0"/>
              <a:t> Templating: changing numbers to match</a:t>
            </a:r>
          </a:p>
          <a:p>
            <a:pPr>
              <a:defRPr/>
            </a:pPr>
            <a:r>
              <a:rPr lang="en-US" dirty="0"/>
              <a:t> What is important about worked examples?</a:t>
            </a:r>
          </a:p>
          <a:p>
            <a:pPr lvl="1">
              <a:defRPr/>
            </a:pPr>
            <a:r>
              <a:rPr lang="en-US" dirty="0"/>
              <a:t>knowing the criteria by which each step is chosen</a:t>
            </a:r>
          </a:p>
          <a:p>
            <a:pPr lvl="1">
              <a:defRPr/>
            </a:pPr>
            <a:r>
              <a:rPr lang="en-US" dirty="0"/>
              <a:t>knowing things that can go wrong, conditions that need to be checked</a:t>
            </a:r>
          </a:p>
          <a:p>
            <a:pPr lvl="1">
              <a:defRPr/>
            </a:pPr>
            <a:r>
              <a:rPr lang="en-US" dirty="0"/>
              <a:t>having an overall sense of direction</a:t>
            </a:r>
          </a:p>
          <a:p>
            <a:pPr lvl="1">
              <a:defRPr/>
            </a:pPr>
            <a:r>
              <a:rPr lang="en-US" dirty="0"/>
              <a:t>having recourse to conceptual underpinning if something goes wrong</a:t>
            </a:r>
          </a:p>
          <a:p>
            <a:pPr>
              <a:defRPr/>
            </a:pPr>
            <a:r>
              <a:rPr lang="en-US" dirty="0"/>
              <a:t> The issue for students is not</a:t>
            </a:r>
          </a:p>
          <a:p>
            <a:pPr lvl="1">
              <a:defRPr/>
            </a:pPr>
            <a:r>
              <a:rPr lang="en-US" dirty="0"/>
              <a:t>Knowing that something is the case;</a:t>
            </a:r>
          </a:p>
          <a:p>
            <a:pPr lvl="1">
              <a:defRPr/>
            </a:pPr>
            <a:r>
              <a:rPr lang="en-US" dirty="0"/>
              <a:t>Knowing how to carry out some action</a:t>
            </a:r>
          </a:p>
          <a:p>
            <a:pPr lvl="1">
              <a:defRPr/>
            </a:pPr>
            <a:r>
              <a:rPr lang="en-US" dirty="0"/>
              <a:t>Knowing about the topic or concept</a:t>
            </a:r>
          </a:p>
          <a:p>
            <a:pPr>
              <a:defRPr/>
            </a:pPr>
            <a:r>
              <a:rPr lang="en-US" dirty="0"/>
              <a:t>  Rather, the issue is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</a:rPr>
              <a:t>KNOWING TO </a:t>
            </a:r>
            <a:r>
              <a:rPr lang="en-US" dirty="0"/>
              <a:t>act in the moment</a:t>
            </a:r>
          </a:p>
          <a:p>
            <a:pPr lvl="1">
              <a:defRPr/>
            </a:pPr>
            <a:r>
              <a:rPr lang="en-US" dirty="0"/>
              <a:t>What triggers a useful action?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44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 bldLvl="5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2620</TotalTime>
  <Words>2878</Words>
  <Application>Microsoft Macintosh PowerPoint</Application>
  <PresentationFormat>On-screen Show (4:3)</PresentationFormat>
  <Paragraphs>308</Paragraphs>
  <Slides>46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Chalkboard</vt:lpstr>
      <vt:lpstr>Lucida Grande</vt:lpstr>
      <vt:lpstr>STIXGeneral-Regular</vt:lpstr>
      <vt:lpstr>Wingdings</vt:lpstr>
      <vt:lpstr>Office Theme</vt:lpstr>
      <vt:lpstr>Effective Use of Examples in Mathematics</vt:lpstr>
      <vt:lpstr>Throat Clearing</vt:lpstr>
      <vt:lpstr>Outline</vt:lpstr>
      <vt:lpstr>Phenomena</vt:lpstr>
      <vt:lpstr>Quick Experience</vt:lpstr>
      <vt:lpstr>Questions</vt:lpstr>
      <vt:lpstr>Historical Uses of examples</vt:lpstr>
      <vt:lpstr>What do students say?</vt:lpstr>
      <vt:lpstr>On worked examples</vt:lpstr>
      <vt:lpstr>Really Simple Examples</vt:lpstr>
      <vt:lpstr>Examples of Mathematical Objects</vt:lpstr>
      <vt:lpstr>Adjusting Polynomials</vt:lpstr>
      <vt:lpstr>Cobwebs</vt:lpstr>
      <vt:lpstr>Cobwebs Reviewed</vt:lpstr>
      <vt:lpstr>Mid-Points of Quartics</vt:lpstr>
      <vt:lpstr>Quartic Mid-Points Reviewed</vt:lpstr>
      <vt:lpstr>Striking a Chord</vt:lpstr>
      <vt:lpstr>Striking a Chord Reviewed</vt:lpstr>
      <vt:lpstr>Mathematical Objects</vt:lpstr>
      <vt:lpstr>Construction Grids</vt:lpstr>
      <vt:lpstr>Property Chart: Extrema</vt:lpstr>
      <vt:lpstr>Essence of These ‘Examples’</vt:lpstr>
      <vt:lpstr>Imposing Constraints</vt:lpstr>
      <vt:lpstr>Example Construction</vt:lpstr>
      <vt:lpstr>Bringing Possibilities to Attention</vt:lpstr>
      <vt:lpstr>Construction Task</vt:lpstr>
      <vt:lpstr>PowerPoint Presentation</vt:lpstr>
      <vt:lpstr>Preparing the Ground</vt:lpstr>
      <vt:lpstr>What would you use as an example of ... </vt:lpstr>
      <vt:lpstr>Proposal</vt:lpstr>
      <vt:lpstr>Conjecture</vt:lpstr>
      <vt:lpstr>Using |x| ...</vt:lpstr>
      <vt:lpstr>Applying a Theorem as a Technique</vt:lpstr>
      <vt:lpstr>Student Constructions</vt:lpstr>
      <vt:lpstr>More Student Constructions</vt:lpstr>
      <vt:lpstr>Undoing a Familiar Doing</vt:lpstr>
      <vt:lpstr>Bury The Bone</vt:lpstr>
      <vt:lpstr>|x|</vt:lpstr>
      <vt:lpstr>The Exemplification Paradox</vt:lpstr>
      <vt:lpstr>Presenting Examples</vt:lpstr>
      <vt:lpstr>Probing Awareness</vt:lpstr>
      <vt:lpstr>What Makes an Example ‘Exemplary’?</vt:lpstr>
      <vt:lpstr>Useful Constructs</vt:lpstr>
      <vt:lpstr>Pedagogic Strategies</vt:lpstr>
      <vt:lpstr>To Investigate Further</vt:lpstr>
      <vt:lpstr>Follow-Up: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53</cp:revision>
  <dcterms:created xsi:type="dcterms:W3CDTF">2017-06-17T10:17:52Z</dcterms:created>
  <dcterms:modified xsi:type="dcterms:W3CDTF">2020-02-06T16:10:41Z</dcterms:modified>
</cp:coreProperties>
</file>