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1" r:id="rId4"/>
    <p:sldId id="270" r:id="rId5"/>
    <p:sldId id="257" r:id="rId6"/>
    <p:sldId id="259" r:id="rId7"/>
    <p:sldId id="271" r:id="rId8"/>
    <p:sldId id="262" r:id="rId9"/>
    <p:sldId id="263" r:id="rId10"/>
    <p:sldId id="272" r:id="rId11"/>
    <p:sldId id="264" r:id="rId12"/>
    <p:sldId id="273" r:id="rId13"/>
    <p:sldId id="265" r:id="rId14"/>
    <p:sldId id="266" r:id="rId15"/>
    <p:sldId id="268" r:id="rId16"/>
    <p:sldId id="267" r:id="rId17"/>
    <p:sldId id="269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21507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1512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151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5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6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B1EC83-3888-430C-8CD1-786D7C4096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15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AB6B4-E1FC-4202-B05C-CC1967BA22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8222B-AD40-42DB-A8ED-475414BEC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5B70BE-691D-480D-AF3C-C394607142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61C8C-3A20-44B4-9BEB-F41BB28C55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21884-B325-4736-AC43-5CC77D1AD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337FA9-8547-4010-A52C-B58F09CC4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E343-7CC0-4CEA-A14A-7B92E77D04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E39517-D04E-4136-B590-FB80C6FB8E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A7D42-77BA-4D1C-A80A-AF5D0EF3DE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A0B47-AF72-44F8-B99A-4121EBD39E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48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48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48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8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8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2049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4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04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03D28E8-D06B-4EF8-B2C6-5E7D0ABC9A4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49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9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4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125538"/>
            <a:ext cx="7772400" cy="2516187"/>
          </a:xfrm>
        </p:spPr>
        <p:txBody>
          <a:bodyPr/>
          <a:lstStyle/>
          <a:p>
            <a:r>
              <a:rPr lang="en-GB"/>
              <a:t>Example spaces: how to get one and what to do with it!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Anne Watson</a:t>
            </a:r>
          </a:p>
          <a:p>
            <a:r>
              <a:rPr lang="en-GB"/>
              <a:t>Matematikbiennalen 2008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affordances</a:t>
            </a:r>
            <a:endParaRPr lang="en-US"/>
          </a:p>
        </p:txBody>
      </p:sp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…… ?????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4</a:t>
            </a:r>
            <a:endParaRPr lang="en-US"/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250825" y="1628775"/>
            <a:ext cx="5113338" cy="4525963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GB"/>
              <a:t>4</a:t>
            </a:r>
            <a:r>
              <a:rPr lang="en-GB" baseline="30000"/>
              <a:t>2  - </a:t>
            </a:r>
            <a:r>
              <a:rPr lang="en-GB"/>
              <a:t>3</a:t>
            </a:r>
            <a:r>
              <a:rPr lang="en-GB" baseline="30000"/>
              <a:t>2 </a:t>
            </a:r>
            <a:r>
              <a:rPr lang="en-GB"/>
              <a:t>= 4 + 3</a:t>
            </a:r>
            <a:endParaRPr lang="en-GB" baseline="30000"/>
          </a:p>
          <a:p>
            <a:pPr lvl="1">
              <a:buFont typeface="Wingdings" pitchFamily="2" charset="2"/>
              <a:buNone/>
            </a:pPr>
            <a:r>
              <a:rPr lang="en-GB"/>
              <a:t>5</a:t>
            </a:r>
            <a:r>
              <a:rPr lang="en-GB" baseline="30000"/>
              <a:t>2 - </a:t>
            </a:r>
            <a:r>
              <a:rPr lang="en-GB"/>
              <a:t>4</a:t>
            </a:r>
            <a:r>
              <a:rPr lang="en-GB" baseline="30000"/>
              <a:t>2 </a:t>
            </a:r>
            <a:r>
              <a:rPr lang="en-GB"/>
              <a:t>=  5 + 4</a:t>
            </a:r>
            <a:endParaRPr lang="en-GB" baseline="30000"/>
          </a:p>
          <a:p>
            <a:pPr lvl="1">
              <a:buFont typeface="Wingdings" pitchFamily="2" charset="2"/>
              <a:buNone/>
            </a:pPr>
            <a:r>
              <a:rPr lang="en-GB"/>
              <a:t>6</a:t>
            </a:r>
            <a:r>
              <a:rPr lang="en-GB" baseline="30000"/>
              <a:t>2 - </a:t>
            </a:r>
            <a:r>
              <a:rPr lang="en-GB"/>
              <a:t>5</a:t>
            </a:r>
            <a:r>
              <a:rPr lang="en-GB" baseline="30000"/>
              <a:t>2 </a:t>
            </a:r>
            <a:r>
              <a:rPr lang="en-GB"/>
              <a:t>=  6 + 5</a:t>
            </a:r>
            <a:endParaRPr lang="en-GB" baseline="30000"/>
          </a:p>
          <a:p>
            <a:pPr lvl="1">
              <a:buFont typeface="Wingdings" pitchFamily="2" charset="2"/>
              <a:buNone/>
            </a:pPr>
            <a:r>
              <a:rPr lang="en-GB"/>
              <a:t>7</a:t>
            </a:r>
            <a:r>
              <a:rPr lang="en-GB" baseline="30000"/>
              <a:t>2 - …….</a:t>
            </a:r>
          </a:p>
          <a:p>
            <a:pPr lvl="1">
              <a:buFont typeface="Wingdings" pitchFamily="2" charset="2"/>
              <a:buNone/>
            </a:pPr>
            <a:endParaRPr lang="en-GB" sz="2800"/>
          </a:p>
        </p:txBody>
      </p:sp>
      <p:sp>
        <p:nvSpPr>
          <p:cNvPr id="10244" name="Rectangle 4"/>
          <p:cNvSpPr>
            <a:spLocks noGrp="1" noRot="1" noChangeArrowheads="1"/>
          </p:cNvSpPr>
          <p:nvPr>
            <p:ph type="body" sz="half" idx="2"/>
          </p:nvPr>
        </p:nvSpPr>
        <p:spPr>
          <a:xfrm>
            <a:off x="5105400" y="1557338"/>
            <a:ext cx="4038600" cy="4525962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GB"/>
              <a:t>4</a:t>
            </a:r>
            <a:r>
              <a:rPr lang="en-GB" baseline="30000"/>
              <a:t>2  - </a:t>
            </a:r>
            <a:r>
              <a:rPr lang="en-GB"/>
              <a:t>2</a:t>
            </a:r>
            <a:r>
              <a:rPr lang="en-GB" baseline="30000"/>
              <a:t>2 </a:t>
            </a:r>
            <a:r>
              <a:rPr lang="en-GB"/>
              <a:t>= 4 + 2 ???</a:t>
            </a:r>
            <a:endParaRPr lang="en-GB" baseline="30000"/>
          </a:p>
          <a:p>
            <a:pPr lvl="1">
              <a:buFont typeface="Wingdings" pitchFamily="2" charset="2"/>
              <a:buNone/>
            </a:pPr>
            <a:r>
              <a:rPr lang="en-GB"/>
              <a:t>5</a:t>
            </a:r>
            <a:r>
              <a:rPr lang="en-GB" baseline="30000"/>
              <a:t>2 - </a:t>
            </a:r>
            <a:r>
              <a:rPr lang="en-GB"/>
              <a:t>3</a:t>
            </a:r>
            <a:r>
              <a:rPr lang="en-GB" baseline="30000"/>
              <a:t>2 </a:t>
            </a:r>
            <a:r>
              <a:rPr lang="en-GB"/>
              <a:t>=  </a:t>
            </a:r>
            <a:endParaRPr lang="en-GB" baseline="30000"/>
          </a:p>
          <a:p>
            <a:pPr lvl="1">
              <a:buFont typeface="Wingdings" pitchFamily="2" charset="2"/>
              <a:buNone/>
            </a:pPr>
            <a:r>
              <a:rPr lang="en-GB"/>
              <a:t>6</a:t>
            </a:r>
            <a:r>
              <a:rPr lang="en-GB" baseline="30000"/>
              <a:t>2 - </a:t>
            </a:r>
            <a:r>
              <a:rPr lang="en-GB"/>
              <a:t>4</a:t>
            </a:r>
            <a:r>
              <a:rPr lang="en-GB" baseline="30000"/>
              <a:t>2 </a:t>
            </a:r>
            <a:r>
              <a:rPr lang="en-GB"/>
              <a:t>=  </a:t>
            </a:r>
            <a:endParaRPr lang="en-GB" baseline="30000"/>
          </a:p>
          <a:p>
            <a:pPr lvl="1">
              <a:buFont typeface="Wingdings" pitchFamily="2" charset="2"/>
              <a:buNone/>
            </a:pPr>
            <a:r>
              <a:rPr lang="en-GB"/>
              <a:t>7</a:t>
            </a:r>
            <a:r>
              <a:rPr lang="en-GB" baseline="30000"/>
              <a:t>2 - …….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49275"/>
            <a:ext cx="8385175" cy="1366838"/>
          </a:xfrm>
        </p:spPr>
        <p:txBody>
          <a:bodyPr/>
          <a:lstStyle/>
          <a:p>
            <a:r>
              <a:rPr lang="en-GB" sz="4000"/>
              <a:t>A design principle for exploring example spaces</a:t>
            </a:r>
            <a:endParaRPr lang="en-US" sz="4000"/>
          </a:p>
        </p:txBody>
      </p:sp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708275"/>
            <a:ext cx="8007350" cy="3387725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GB" sz="3600"/>
              <a:t>Dimensions of possible variation</a:t>
            </a:r>
          </a:p>
          <a:p>
            <a:pPr lvl="1">
              <a:buFont typeface="Wingdings" pitchFamily="2" charset="2"/>
              <a:buNone/>
            </a:pPr>
            <a:r>
              <a:rPr lang="en-GB" sz="3600"/>
              <a:t>Ranges of permissible change</a:t>
            </a:r>
            <a:endParaRPr lang="en-US"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types</a:t>
            </a:r>
            <a:endParaRPr lang="en-US"/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Systematic example generation in a range of change (small positive integers here!)</a:t>
            </a:r>
          </a:p>
          <a:p>
            <a:r>
              <a:rPr lang="en-GB"/>
              <a:t>Make an initial generalisation</a:t>
            </a:r>
          </a:p>
          <a:p>
            <a:r>
              <a:rPr lang="en-GB"/>
              <a:t>Change a dimension of variation</a:t>
            </a:r>
          </a:p>
          <a:p>
            <a:r>
              <a:rPr lang="en-GB"/>
              <a:t>Make a further generalisation</a:t>
            </a:r>
          </a:p>
          <a:p>
            <a:r>
              <a:rPr lang="en-GB"/>
              <a:t>… and so on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 of task types</a:t>
            </a:r>
            <a:endParaRPr lang="en-US"/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188" y="1628775"/>
            <a:ext cx="800735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Give an example</a:t>
            </a:r>
          </a:p>
          <a:p>
            <a:pPr lvl="1">
              <a:lnSpc>
                <a:spcPct val="90000"/>
              </a:lnSpc>
            </a:pPr>
            <a:r>
              <a:rPr lang="en-GB"/>
              <a:t>Reaching for something obvious to you</a:t>
            </a:r>
          </a:p>
          <a:p>
            <a:pPr lvl="1">
              <a:lnSpc>
                <a:spcPct val="90000"/>
              </a:lnSpc>
            </a:pPr>
            <a:r>
              <a:rPr lang="en-GB"/>
              <a:t>Constructing something special</a:t>
            </a:r>
          </a:p>
          <a:p>
            <a:pPr>
              <a:lnSpc>
                <a:spcPct val="90000"/>
              </a:lnSpc>
            </a:pPr>
            <a:r>
              <a:rPr lang="en-GB"/>
              <a:t>Construct with constraints which push you beyond obvious examples</a:t>
            </a:r>
          </a:p>
          <a:p>
            <a:pPr>
              <a:lnSpc>
                <a:spcPct val="90000"/>
              </a:lnSpc>
            </a:pPr>
            <a:r>
              <a:rPr lang="en-GB"/>
              <a:t>Construct with minimum information: vary the information</a:t>
            </a:r>
          </a:p>
          <a:p>
            <a:pPr>
              <a:lnSpc>
                <a:spcPct val="90000"/>
              </a:lnSpc>
            </a:pPr>
            <a:r>
              <a:rPr lang="en-GB"/>
              <a:t>Extend the range of change and vary a different dimension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Further task types</a:t>
            </a:r>
            <a:endParaRPr lang="en-US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Give a hard example of …</a:t>
            </a:r>
          </a:p>
          <a:p>
            <a:r>
              <a:rPr lang="en-GB"/>
              <a:t>Give an easy example of …</a:t>
            </a:r>
          </a:p>
          <a:p>
            <a:r>
              <a:rPr lang="en-GB"/>
              <a:t>Give an example using …</a:t>
            </a:r>
          </a:p>
          <a:p>
            <a:r>
              <a:rPr lang="en-GB"/>
              <a:t>Give an example using three different representations</a:t>
            </a:r>
          </a:p>
          <a:p>
            <a:r>
              <a:rPr lang="en-GB"/>
              <a:t>Give an example of … using something new you learnt last week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Example spaces</a:t>
            </a:r>
            <a:endParaRPr lang="en-US"/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Initially we reach for obvious examples (concept images; canonical examples; model examples)</a:t>
            </a:r>
          </a:p>
          <a:p>
            <a:pPr>
              <a:lnSpc>
                <a:spcPct val="90000"/>
              </a:lnSpc>
            </a:pPr>
            <a:r>
              <a:rPr lang="en-GB"/>
              <a:t>Learning can be seen as a process of exploring, enriching, reorganising and extending example spaces</a:t>
            </a:r>
          </a:p>
          <a:p>
            <a:pPr>
              <a:lnSpc>
                <a:spcPct val="90000"/>
              </a:lnSpc>
            </a:pPr>
            <a:r>
              <a:rPr lang="en-GB"/>
              <a:t>Constructing new objects can ‘force’ exploration, enrichment, reorganisation, extension of a personal available example space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GB"/>
              <a:t>A. Watson &amp; J. Mason: </a:t>
            </a:r>
            <a:r>
              <a:rPr lang="en-GB" i="1"/>
              <a:t>Mathematics as a Constructive Activity: Learners generating examples</a:t>
            </a:r>
          </a:p>
          <a:p>
            <a:pPr marL="609600" indent="-609600">
              <a:buFontTx/>
              <a:buNone/>
            </a:pPr>
            <a:r>
              <a:rPr lang="en-GB" sz="2400"/>
              <a:t>	published by Lawrence Erlbaum Associates</a:t>
            </a:r>
          </a:p>
          <a:p>
            <a:pPr marL="609600" indent="-609600">
              <a:buFontTx/>
              <a:buNone/>
            </a:pPr>
            <a:endParaRPr lang="en-GB" sz="2400"/>
          </a:p>
          <a:p>
            <a:pPr marL="609600" indent="-609600">
              <a:buFontTx/>
              <a:buNone/>
            </a:pPr>
            <a:endParaRPr lang="en-GB" sz="2400"/>
          </a:p>
          <a:p>
            <a:pPr marL="609600" indent="-609600"/>
            <a:r>
              <a:rPr lang="en-GB" sz="1800" i="1"/>
              <a:t>Colours chosen by George</a:t>
            </a:r>
            <a:endParaRPr lang="en-US" sz="18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1</a:t>
            </a:r>
            <a:endParaRPr lang="en-US"/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398713"/>
            <a:ext cx="8007350" cy="3697287"/>
          </a:xfrm>
        </p:spPr>
        <p:txBody>
          <a:bodyPr/>
          <a:lstStyle/>
          <a:p>
            <a:r>
              <a:rPr lang="en-GB"/>
              <a:t>Write down an example of an equation in which x = 5</a:t>
            </a:r>
          </a:p>
          <a:p>
            <a:r>
              <a:rPr lang="en-GB"/>
              <a:t>….. and another</a:t>
            </a:r>
          </a:p>
          <a:p>
            <a:r>
              <a:rPr lang="en-GB"/>
              <a:t>….. and another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types </a:t>
            </a:r>
            <a:endParaRPr lang="en-US"/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197100"/>
            <a:ext cx="8007350" cy="3898900"/>
          </a:xfrm>
        </p:spPr>
        <p:txBody>
          <a:bodyPr/>
          <a:lstStyle/>
          <a:p>
            <a:r>
              <a:rPr lang="en-GB"/>
              <a:t>Example giving</a:t>
            </a:r>
          </a:p>
          <a:p>
            <a:r>
              <a:rPr lang="en-GB"/>
              <a:t>… and another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affordances</a:t>
            </a:r>
            <a:endParaRPr lang="en-US"/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Working backwards</a:t>
            </a:r>
          </a:p>
          <a:p>
            <a:r>
              <a:rPr lang="en-GB"/>
              <a:t>Pushing beyond the examples which first come to mind</a:t>
            </a:r>
          </a:p>
          <a:p>
            <a:r>
              <a:rPr lang="en-GB"/>
              <a:t>…other?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2</a:t>
            </a:r>
            <a:endParaRPr 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Write down two numbers that multiply to give 48</a:t>
            </a:r>
          </a:p>
          <a:p>
            <a:r>
              <a:rPr lang="en-GB"/>
              <a:t>Write down two numbers that multiply to give 48, and one of them is odd</a:t>
            </a:r>
          </a:p>
          <a:p>
            <a:r>
              <a:rPr lang="en-GB"/>
              <a:t>Write down two numbers that multiply to give 48, and one of them is not an integer</a:t>
            </a:r>
          </a:p>
          <a:p>
            <a:r>
              <a:rPr lang="en-GB"/>
              <a:t>Write down two numbers that multiply to give 48, and ….. (make it harder)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types</a:t>
            </a:r>
            <a:endParaRPr lang="en-US"/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332038"/>
            <a:ext cx="8007350" cy="3763962"/>
          </a:xfrm>
        </p:spPr>
        <p:txBody>
          <a:bodyPr/>
          <a:lstStyle/>
          <a:p>
            <a:r>
              <a:rPr lang="en-GB"/>
              <a:t>Make an example</a:t>
            </a:r>
          </a:p>
          <a:p>
            <a:r>
              <a:rPr lang="en-GB"/>
              <a:t>Construct another example with constraints which push you away from easy cases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affordances</a:t>
            </a:r>
            <a:endParaRPr lang="en-US"/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Go beyond integers</a:t>
            </a:r>
          </a:p>
          <a:p>
            <a:r>
              <a:rPr lang="en-GB"/>
              <a:t>Engage with multiplication beyond ‘times tables’</a:t>
            </a:r>
          </a:p>
          <a:p>
            <a:r>
              <a:rPr lang="en-GB"/>
              <a:t>… other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3</a:t>
            </a:r>
            <a:endParaRPr lang="en-US"/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Construct a two-dimensional shape </a:t>
            </a:r>
          </a:p>
          <a:p>
            <a:r>
              <a:rPr lang="en-GB"/>
              <a:t>… with four straight sides</a:t>
            </a:r>
          </a:p>
          <a:p>
            <a:r>
              <a:rPr lang="en-GB"/>
              <a:t>… and with two opposite sides equal</a:t>
            </a:r>
          </a:p>
          <a:p>
            <a:r>
              <a:rPr lang="en-GB"/>
              <a:t>… and with two pairs of adjacent angles    equal</a:t>
            </a:r>
          </a:p>
          <a:p>
            <a:r>
              <a:rPr lang="en-GB"/>
              <a:t>What other properties follow?</a:t>
            </a:r>
          </a:p>
          <a:p>
            <a:r>
              <a:rPr lang="en-GB"/>
              <a:t>Change one of the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Task types</a:t>
            </a:r>
            <a:endParaRPr lang="en-US"/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398713"/>
            <a:ext cx="8007350" cy="3697287"/>
          </a:xfrm>
        </p:spPr>
        <p:txBody>
          <a:bodyPr/>
          <a:lstStyle/>
          <a:p>
            <a:r>
              <a:rPr lang="en-GB"/>
              <a:t>Construct an example for which you are given minimum essential information</a:t>
            </a:r>
          </a:p>
          <a:p>
            <a:r>
              <a:rPr lang="en-GB"/>
              <a:t>… then vary one of the constraints</a:t>
            </a:r>
          </a:p>
          <a:p>
            <a:r>
              <a:rPr lang="en-GB"/>
              <a:t>… or add unusual constraints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7">
      <a:dk1>
        <a:srgbClr val="573F8B"/>
      </a:dk1>
      <a:lt1>
        <a:srgbClr val="FFFFFF"/>
      </a:lt1>
      <a:dk2>
        <a:srgbClr val="666699"/>
      </a:dk2>
      <a:lt2>
        <a:srgbClr val="D9D9FF"/>
      </a:lt2>
      <a:accent1>
        <a:srgbClr val="CC99FF"/>
      </a:accent1>
      <a:accent2>
        <a:srgbClr val="9933FF"/>
      </a:accent2>
      <a:accent3>
        <a:srgbClr val="B8B8CA"/>
      </a:accent3>
      <a:accent4>
        <a:srgbClr val="DADADA"/>
      </a:accent4>
      <a:accent5>
        <a:srgbClr val="E2CAFF"/>
      </a:accent5>
      <a:accent6>
        <a:srgbClr val="8A2DE7"/>
      </a:accent6>
      <a:hlink>
        <a:srgbClr val="99F3FF"/>
      </a:hlink>
      <a:folHlink>
        <a:srgbClr val="CCCCFF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42</TotalTime>
  <Words>468</Words>
  <Application>Microsoft Office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Times New Roman</vt:lpstr>
      <vt:lpstr>Wingdings</vt:lpstr>
      <vt:lpstr>Glass Layers</vt:lpstr>
      <vt:lpstr>Example spaces: how to get one and what to do with it!</vt:lpstr>
      <vt:lpstr>Task 1</vt:lpstr>
      <vt:lpstr>Task types </vt:lpstr>
      <vt:lpstr>Task affordances</vt:lpstr>
      <vt:lpstr>Task 2</vt:lpstr>
      <vt:lpstr>Task types</vt:lpstr>
      <vt:lpstr>Task affordances</vt:lpstr>
      <vt:lpstr>Task 3</vt:lpstr>
      <vt:lpstr>Task types</vt:lpstr>
      <vt:lpstr>Task affordances</vt:lpstr>
      <vt:lpstr>Task 4</vt:lpstr>
      <vt:lpstr>A design principle for exploring example spaces</vt:lpstr>
      <vt:lpstr>Task types</vt:lpstr>
      <vt:lpstr>Summary of task types</vt:lpstr>
      <vt:lpstr>Further task types</vt:lpstr>
      <vt:lpstr>Example spaces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spaces: how to get one and what to do with it!</dc:title>
  <dc:creator>AW</dc:creator>
  <cp:lastModifiedBy>Anne Watson</cp:lastModifiedBy>
  <cp:revision>5</cp:revision>
  <dcterms:created xsi:type="dcterms:W3CDTF">2007-12-11T20:26:07Z</dcterms:created>
  <dcterms:modified xsi:type="dcterms:W3CDTF">2015-10-31T11:26:33Z</dcterms:modified>
</cp:coreProperties>
</file>