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72" r:id="rId3"/>
    <p:sldId id="273" r:id="rId4"/>
    <p:sldId id="258" r:id="rId5"/>
    <p:sldId id="259" r:id="rId6"/>
    <p:sldId id="267" r:id="rId7"/>
    <p:sldId id="274" r:id="rId8"/>
    <p:sldId id="277" r:id="rId9"/>
    <p:sldId id="275" r:id="rId10"/>
    <p:sldId id="265" r:id="rId11"/>
    <p:sldId id="278" r:id="rId12"/>
    <p:sldId id="266" r:id="rId13"/>
    <p:sldId id="270" r:id="rId14"/>
    <p:sldId id="263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  <a:srgbClr val="0432FF"/>
    <a:srgbClr val="000000"/>
    <a:srgbClr val="FFF6C4"/>
    <a:srgbClr val="FFF5C4"/>
    <a:srgbClr val="FFF1BF"/>
    <a:srgbClr val="FCF3A7"/>
    <a:srgbClr val="FFE29F"/>
    <a:srgbClr val="FF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6"/>
    <p:restoredTop sz="94631"/>
  </p:normalViewPr>
  <p:slideViewPr>
    <p:cSldViewPr snapToGrid="0" snapToObjects="1">
      <p:cViewPr varScale="1">
        <p:scale>
          <a:sx n="103" d="100"/>
          <a:sy n="103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CD11C-4576-B640-B161-1FA718C6018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E863-E553-244F-B957-377C65F5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1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the doing and undoing: scaling by a factor of 3 (stretching by 2) and scaling by ½ (shrinking by ½).</a:t>
            </a:r>
          </a:p>
          <a:p>
            <a:r>
              <a:rPr lang="en-GB" dirty="0"/>
              <a:t>Note the invariance of the relative positions of ½ as the original object changes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E863-E553-244F-B957-377C65F5E2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E863-E553-244F-B957-377C65F5E2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6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1293-A21A-B34A-8222-3FDCBF276EEF}" type="datetime1">
              <a:rPr lang="en-GB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69F3-D21F-DE47-BC93-57E1F31E0563}" type="datetime1">
              <a:rPr lang="en-GB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192C-D131-7347-9106-F97767E18960}" type="datetime1">
              <a:rPr lang="en-GB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ctr">
            <a:normAutofit/>
          </a:bodyPr>
          <a:lstStyle>
            <a:lvl1pPr>
              <a:defRPr sz="2800" b="0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85456"/>
            <a:ext cx="7886700" cy="4351338"/>
          </a:xfrm>
        </p:spPr>
        <p:txBody>
          <a:bodyPr anchor="t"/>
          <a:lstStyle>
            <a:lvl1pPr marL="228600" indent="-360000">
              <a:lnSpc>
                <a:spcPct val="100000"/>
              </a:lnSpc>
              <a:buFont typeface="Wingdings" charset="2"/>
              <a:buChar char="v"/>
              <a:defRPr sz="20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18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 Click to edit Master text styles so that we can see the next 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9822"/>
            <a:ext cx="57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halkboard" charset="0"/>
                <a:ea typeface="Chalkboard" charset="0"/>
                <a:cs typeface="Chalkboard" charset="0"/>
              </a:rPr>
              <a:t> </a:t>
            </a:r>
            <a:fld id="{BB90668A-301B-9D40-B02F-622B93071D78}" type="slidenum">
              <a:rPr lang="en-GB" sz="12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2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6B6F-9DF8-7C4C-9CB0-9922A7E7A91B}" type="datetime1">
              <a:rPr lang="en-GB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9FBA-8C43-A94D-8B3E-8FCA14BBEE79}" type="datetime1">
              <a:rPr lang="en-GB" smtClean="0"/>
              <a:t>07/03/2018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5E41-F6F0-4C4B-9CDE-50B044C1C792}" type="datetime1">
              <a:rPr lang="en-GB" smtClean="0"/>
              <a:t>07/03/2018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EA7B-4CE1-2644-981B-16781B1A64B7}" type="datetime1">
              <a:rPr lang="en-GB" smtClean="0"/>
              <a:t>07/03/2018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1D20-F544-2B4B-8295-FA569C884218}" type="datetime1">
              <a:rPr lang="en-GB" smtClean="0"/>
              <a:t>07/03/2018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C046-29D2-E94A-81A4-B9733E1F8263}" type="datetime1">
              <a:rPr lang="en-GB" smtClean="0"/>
              <a:t>07/03/2018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4A7D-DF62-8A47-B45E-3D48C8C93CFD}" type="datetime1">
              <a:rPr lang="en-GB" smtClean="0"/>
              <a:t>07/03/2018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17EA-39D8-1C43-AC9F-5F4E7F9C6D41}" type="datetime1">
              <a:rPr lang="en-GB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70700" y="2361003"/>
            <a:ext cx="7772400" cy="127604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Elastic Multiplication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(scaling new heights?)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(appreciating the scale of scaling?)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6141" y="4453162"/>
            <a:ext cx="4141519" cy="156749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John Mason</a:t>
            </a:r>
          </a:p>
          <a:p>
            <a:r>
              <a:rPr lang="en-GB" dirty="0" err="1"/>
              <a:t>Lampton</a:t>
            </a:r>
            <a:r>
              <a:rPr lang="en-GB" dirty="0"/>
              <a:t> School</a:t>
            </a:r>
            <a:br>
              <a:rPr lang="en-GB" dirty="0"/>
            </a:b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Hounslow</a:t>
            </a:r>
          </a:p>
          <a:p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Mar 7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A3B55-8C7D-A34D-9541-6E58F8E6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100" y="218017"/>
            <a:ext cx="2895600" cy="1511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63909-4654-F640-A907-C97B3E883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68754"/>
            <a:ext cx="8826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A35188-B732-C542-93CD-84E701CA8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094605"/>
            <a:ext cx="6197600" cy="466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Compound Scaling (2d)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CD51-8FCC-904F-A398-389C2438F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5456"/>
            <a:ext cx="7886700" cy="4351338"/>
          </a:xfrm>
        </p:spPr>
        <p:txBody>
          <a:bodyPr/>
          <a:lstStyle/>
          <a:p>
            <a:r>
              <a:rPr lang="en-GB" dirty="0"/>
              <a:t>What is the effect of scaling by one factor and then scaling again by another factor, using the same centres?</a:t>
            </a:r>
          </a:p>
          <a:p>
            <a:r>
              <a:rPr lang="en-GB" dirty="0"/>
              <a:t>What if the centres are different?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5DA36-036E-A64E-B09E-997107570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2094605"/>
            <a:ext cx="6197600" cy="466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59986-B4E5-1F48-B804-DDA715B81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2094605"/>
            <a:ext cx="6197600" cy="466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9D45A-542C-4A4C-9ED8-46D230066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2094605"/>
            <a:ext cx="61976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93" y="85302"/>
            <a:ext cx="7886700" cy="649482"/>
          </a:xfrm>
        </p:spPr>
        <p:txBody>
          <a:bodyPr/>
          <a:lstStyle/>
          <a:p>
            <a:r>
              <a:rPr lang="en-GB" dirty="0"/>
              <a:t>Compound Scaling (2d): Polygons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6F5E0-1B13-A74C-AD28-D2E6883F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79000-F071-1D40-882B-A4C578C7B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53D2A4-1493-7849-B376-5F7E7D663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27B4F-0D27-C047-B6E6-68254B59D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C9C98-C6AF-5B48-843A-026040A58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A9FD04-E23A-2346-A360-3035893E7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0D5D34-90C5-D740-8507-53E2A1020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BC5F3-77FA-FC49-933B-45EF167FC7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Scaling Configuration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420963"/>
              </p:ext>
            </p:extLst>
          </p:nvPr>
        </p:nvGraphicFramePr>
        <p:xfrm>
          <a:off x="96087" y="1165609"/>
          <a:ext cx="4485961" cy="2713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425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1</a:t>
                      </a:r>
                      <a:r>
                        <a:rPr lang="en-GB" baseline="30000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st</a:t>
                      </a:r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2</a:t>
                      </a:r>
                      <a:r>
                        <a:rPr lang="en-GB" baseline="30000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nd</a:t>
                      </a:r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Combined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Image of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6087" y="2042556"/>
            <a:ext cx="4478061" cy="368135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112" y="2396831"/>
            <a:ext cx="4485961" cy="380010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37" y="2751106"/>
            <a:ext cx="4485961" cy="380010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62" y="3117256"/>
            <a:ext cx="4485961" cy="380010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187" y="3483406"/>
            <a:ext cx="4485961" cy="380010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602" y="4775287"/>
            <a:ext cx="360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There are 48 different ways of ‘seeing’ the diagram!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1DBB7E-26F0-DE44-9EB0-A2AA5D5A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33" y="1147125"/>
            <a:ext cx="4428067" cy="3907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51ECE-6003-F24B-909A-03AE5DC3350D}"/>
              </a:ext>
            </a:extLst>
          </p:cNvPr>
          <p:cNvSpPr txBox="1"/>
          <p:nvPr/>
        </p:nvSpPr>
        <p:spPr>
          <a:xfrm>
            <a:off x="183351" y="3771894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65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2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524"/>
            <a:ext cx="7886700" cy="464143"/>
          </a:xfrm>
        </p:spPr>
        <p:txBody>
          <a:bodyPr/>
          <a:lstStyle/>
          <a:p>
            <a:r>
              <a:rPr lang="en-GB" dirty="0"/>
              <a:t>Depict the situation of three </a:t>
            </a:r>
            <a:r>
              <a:rPr lang="en-GB" dirty="0" err="1"/>
              <a:t>scalings</a:t>
            </a:r>
            <a:r>
              <a:rPr lang="en-GB" dirty="0"/>
              <a:t> looked at associatively.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F34F9-936D-794F-9927-942C9DCB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6" y="1891496"/>
            <a:ext cx="85217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C59E3-6E96-9545-A0EF-BE032A32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6" y="1789896"/>
            <a:ext cx="8267700" cy="467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32FED8-00AC-CD4E-A50E-3182D301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6" y="1789896"/>
            <a:ext cx="8267700" cy="467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</a:t>
            </a:r>
            <a:r>
              <a:rPr lang="en-GB" dirty="0" err="1"/>
              <a:t>Scalings</a:t>
            </a:r>
            <a:r>
              <a:rPr lang="en-GB" dirty="0"/>
              <a:t> (associativity)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0F862-FAC0-9046-838E-288C68FC9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6" y="1891496"/>
            <a:ext cx="8521700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1F650-2858-F34F-B904-D9B7393B4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86" y="1891496"/>
            <a:ext cx="85217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66EF37-810B-1241-A938-F137F0040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66" y="1891496"/>
            <a:ext cx="85217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ADEB42-2AD9-3E4B-850D-90AA690A30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92" y="1891496"/>
            <a:ext cx="85217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54A70C-6F1B-1446-9465-CB29902A8A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2" y="1891496"/>
            <a:ext cx="8521700" cy="45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87EDB4-BEA4-D748-BB26-F185675C88BD}"/>
              </a:ext>
            </a:extLst>
          </p:cNvPr>
          <p:cNvSpPr txBox="1"/>
          <p:nvPr/>
        </p:nvSpPr>
        <p:spPr>
          <a:xfrm>
            <a:off x="3596225" y="1813489"/>
            <a:ext cx="275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Start again associating differently</a:t>
            </a:r>
          </a:p>
        </p:txBody>
      </p:sp>
    </p:spTree>
    <p:extLst>
      <p:ext uri="{BB962C8B-B14F-4D97-AF65-F5344CB8AC3E}">
        <p14:creationId xmlns:p14="http://schemas.microsoft.com/office/powerpoint/2010/main" val="6837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1865324"/>
          </a:xfrm>
        </p:spPr>
        <p:txBody>
          <a:bodyPr/>
          <a:lstStyle/>
          <a:p>
            <a:r>
              <a:rPr lang="en-GB" dirty="0"/>
              <a:t>What mathematical actions did you experience?</a:t>
            </a:r>
          </a:p>
          <a:p>
            <a:r>
              <a:rPr lang="en-GB" dirty="0"/>
              <a:t>What emotions </a:t>
            </a:r>
            <a:r>
              <a:rPr lang="en-GB"/>
              <a:t>came near the </a:t>
            </a:r>
            <a:r>
              <a:rPr lang="en-GB" dirty="0"/>
              <a:t>surface?</a:t>
            </a:r>
          </a:p>
          <a:p>
            <a:r>
              <a:rPr lang="en-GB" dirty="0"/>
              <a:t>What mathematical powers and themes were you aware of?</a:t>
            </a:r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0DABE-E0E8-8245-B2CB-C5A32B52C030}"/>
              </a:ext>
            </a:extLst>
          </p:cNvPr>
          <p:cNvSpPr txBox="1"/>
          <p:nvPr/>
        </p:nvSpPr>
        <p:spPr>
          <a:xfrm>
            <a:off x="821932" y="3071973"/>
            <a:ext cx="34932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AB7942"/>
                </a:solidFill>
                <a:latin typeface="Chalkboard" charset="0"/>
                <a:ea typeface="Chalkboard" charset="0"/>
                <a:cs typeface="Chalkboard" charset="0"/>
              </a:rPr>
              <a:t>Powers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Imagining &amp; Expressing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Specialising &amp; Generalising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Conjecturing &amp; Convincing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Organising &amp; Classifying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6014D-C838-9C41-BDF5-8C0620ED53A9}"/>
              </a:ext>
            </a:extLst>
          </p:cNvPr>
          <p:cNvSpPr txBox="1"/>
          <p:nvPr/>
        </p:nvSpPr>
        <p:spPr>
          <a:xfrm>
            <a:off x="4508427" y="3071973"/>
            <a:ext cx="4275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AB7942"/>
                </a:solidFill>
                <a:latin typeface="Chalkboard" charset="0"/>
                <a:ea typeface="Chalkboard" charset="0"/>
                <a:cs typeface="Chalkboard" charset="0"/>
              </a:rPr>
              <a:t>Themes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Doing &amp; Undoing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Invariance in the midst of change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Freedom &amp; Constraint</a:t>
            </a:r>
          </a:p>
        </p:txBody>
      </p:sp>
    </p:spTree>
    <p:extLst>
      <p:ext uri="{BB962C8B-B14F-4D97-AF65-F5344CB8AC3E}">
        <p14:creationId xmlns:p14="http://schemas.microsoft.com/office/powerpoint/2010/main" val="11970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 Use of mental imagery</a:t>
            </a:r>
          </a:p>
          <a:p>
            <a:r>
              <a:rPr lang="en-GB" dirty="0"/>
              <a:t> Use of Variation</a:t>
            </a:r>
          </a:p>
          <a:p>
            <a:r>
              <a:rPr lang="en-GB" dirty="0"/>
              <a:t> Inviting imagining the situation before setting a word problem.</a:t>
            </a:r>
          </a:p>
          <a:p>
            <a:r>
              <a:rPr lang="en-GB" dirty="0"/>
              <a:t> Inviting depiction before presenting a diagram</a:t>
            </a:r>
          </a:p>
          <a:p>
            <a:r>
              <a:rPr lang="en-GB" dirty="0"/>
              <a:t>Moving from doing to depicting to denoting </a:t>
            </a:r>
            <a:br>
              <a:rPr lang="en-GB" dirty="0"/>
            </a:br>
            <a:r>
              <a:rPr lang="en-GB" dirty="0"/>
              <a:t>    (concrete–pictorial–symbolic)</a:t>
            </a:r>
          </a:p>
          <a:p>
            <a:r>
              <a:rPr lang="en-GB" dirty="0"/>
              <a:t> Pace when using animations</a:t>
            </a:r>
          </a:p>
          <a:p>
            <a:r>
              <a:rPr lang="en-GB" dirty="0"/>
              <a:t> Role of attention in</a:t>
            </a:r>
          </a:p>
          <a:p>
            <a:pPr lvl="1"/>
            <a:r>
              <a:rPr lang="en-GB" dirty="0"/>
              <a:t>Holding Wholes</a:t>
            </a:r>
          </a:p>
          <a:p>
            <a:pPr lvl="1"/>
            <a:r>
              <a:rPr lang="en-GB" dirty="0"/>
              <a:t>Discerning details</a:t>
            </a:r>
          </a:p>
          <a:p>
            <a:pPr lvl="1"/>
            <a:r>
              <a:rPr lang="en-GB" dirty="0"/>
              <a:t>Recognising Relationships</a:t>
            </a:r>
          </a:p>
          <a:p>
            <a:pPr lvl="1"/>
            <a:r>
              <a:rPr lang="en-GB" dirty="0"/>
              <a:t>Perceiving Properties as being instantiated</a:t>
            </a:r>
          </a:p>
          <a:p>
            <a:pPr lvl="1"/>
            <a:r>
              <a:rPr lang="en-GB" dirty="0"/>
              <a:t>Reasoning on the basis of agreed properties</a:t>
            </a:r>
          </a:p>
        </p:txBody>
      </p:sp>
    </p:spTree>
    <p:extLst>
      <p:ext uri="{BB962C8B-B14F-4D97-AF65-F5344CB8AC3E}">
        <p14:creationId xmlns:p14="http://schemas.microsoft.com/office/powerpoint/2010/main" val="145769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Follow Up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5384" y="1298448"/>
            <a:ext cx="7886700" cy="1319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PMTheta.com</a:t>
            </a:r>
            <a:endParaRPr lang="en-GB" dirty="0"/>
          </a:p>
          <a:p>
            <a:pPr lvl="1"/>
            <a:r>
              <a:rPr lang="en-GB" dirty="0"/>
              <a:t>JHM Presentations</a:t>
            </a:r>
          </a:p>
          <a:p>
            <a:r>
              <a:rPr lang="en-GB" dirty="0" err="1"/>
              <a:t>John.Mason@open.ac.uk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30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5415"/>
            <a:ext cx="7886700" cy="1996407"/>
          </a:xfrm>
        </p:spPr>
        <p:txBody>
          <a:bodyPr/>
          <a:lstStyle/>
          <a:p>
            <a:r>
              <a:rPr lang="en-GB" dirty="0"/>
              <a:t>We work together in a conjecturing atmosphere</a:t>
            </a:r>
          </a:p>
          <a:p>
            <a:pPr lvl="1"/>
            <a:r>
              <a:rPr lang="en-GB" dirty="0"/>
              <a:t>When we are unsure, we try to articulate to others;</a:t>
            </a:r>
          </a:p>
          <a:p>
            <a:pPr lvl="1"/>
            <a:r>
              <a:rPr lang="en-GB" dirty="0"/>
              <a:t>When we are sure, we listen carefully to others;</a:t>
            </a:r>
          </a:p>
          <a:p>
            <a:pPr lvl="1"/>
            <a:r>
              <a:rPr lang="en-GB" dirty="0"/>
              <a:t>We treat everything that is said as a conjecture, to be tested in our own experience.</a:t>
            </a:r>
          </a:p>
        </p:txBody>
      </p:sp>
    </p:spTree>
    <p:extLst>
      <p:ext uri="{BB962C8B-B14F-4D97-AF65-F5344CB8AC3E}">
        <p14:creationId xmlns:p14="http://schemas.microsoft.com/office/powerpoint/2010/main" val="109054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5414"/>
            <a:ext cx="7886700" cy="3754423"/>
          </a:xfrm>
        </p:spPr>
        <p:txBody>
          <a:bodyPr/>
          <a:lstStyle/>
          <a:p>
            <a:r>
              <a:rPr lang="en-GB" dirty="0"/>
              <a:t>We work together on a sequence of tasks.</a:t>
            </a:r>
          </a:p>
          <a:p>
            <a:r>
              <a:rPr lang="en-GB" dirty="0"/>
              <a:t>We try to trap our thinking, our emotions, and what we actually do as we go.</a:t>
            </a:r>
          </a:p>
          <a:p>
            <a:r>
              <a:rPr lang="en-GB" dirty="0"/>
              <a:t>We make connections with our past experience and make plans for the future.</a:t>
            </a:r>
          </a:p>
          <a:p>
            <a:r>
              <a:rPr lang="en-GB" dirty="0"/>
              <a:t>We consider the claims that</a:t>
            </a:r>
          </a:p>
          <a:p>
            <a:pPr lvl="1"/>
            <a:r>
              <a:rPr lang="en-GB" dirty="0"/>
              <a:t>Multiplication IS NOT repeated addition</a:t>
            </a:r>
          </a:p>
          <a:p>
            <a:pPr lvl="1"/>
            <a:r>
              <a:rPr lang="en-GB" dirty="0"/>
              <a:t>Repeated addition is a form of multiplication</a:t>
            </a:r>
          </a:p>
          <a:p>
            <a:pPr lvl="1"/>
            <a:r>
              <a:rPr lang="en-GB" dirty="0"/>
              <a:t>Multiplication (in school) is scaling</a:t>
            </a:r>
          </a:p>
          <a:p>
            <a:pPr lvl="1"/>
            <a:r>
              <a:rPr lang="en-GB" dirty="0"/>
              <a:t>Multiplication is actually composition</a:t>
            </a:r>
          </a:p>
        </p:txBody>
      </p:sp>
    </p:spTree>
    <p:extLst>
      <p:ext uri="{BB962C8B-B14F-4D97-AF65-F5344CB8AC3E}">
        <p14:creationId xmlns:p14="http://schemas.microsoft.com/office/powerpoint/2010/main" val="167917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Elastics &amp;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14" y="1061735"/>
            <a:ext cx="7886700" cy="390051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 Imagine an elastic stretched between your two hands.</a:t>
            </a:r>
          </a:p>
          <a:p>
            <a:r>
              <a:rPr lang="en-GB" dirty="0"/>
              <a:t> Imagine stretching it, and letting it shrink.</a:t>
            </a:r>
          </a:p>
          <a:p>
            <a:r>
              <a:rPr lang="en-GB" dirty="0"/>
              <a:t> Now imagine that the middle of the elastic has been marked. </a:t>
            </a:r>
          </a:p>
          <a:p>
            <a:pPr lvl="1"/>
            <a:r>
              <a:rPr lang="en-GB" dirty="0"/>
              <a:t>Where is the mark to be found as you stretch and shrink the elastic?</a:t>
            </a:r>
          </a:p>
          <a:p>
            <a:r>
              <a:rPr lang="en-GB" dirty="0"/>
              <a:t> Now imagine that a point one-third of the way along has been marked as well. </a:t>
            </a:r>
          </a:p>
          <a:p>
            <a:pPr lvl="1"/>
            <a:r>
              <a:rPr lang="en-GB" dirty="0"/>
              <a:t>Where is that mark to be found as you stretch and shrink the elastic?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49274" y="5220180"/>
            <a:ext cx="3894582" cy="768944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You now have a way of 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measuring fractions of things!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61616" y="5911036"/>
            <a:ext cx="2846832" cy="72125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You can enact a</a:t>
            </a:r>
            <a:r>
              <a:rPr lang="en-GB" sz="2000" dirty="0">
                <a:solidFill>
                  <a:schemeClr val="bg1"/>
                </a:solidFill>
              </a:rPr>
              <a:t> fraction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as an </a:t>
            </a:r>
            <a:r>
              <a:rPr lang="en-GB" sz="20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97830" y="5191244"/>
            <a:ext cx="2846832" cy="133687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C00000"/>
                </a:solidFill>
              </a:rPr>
              <a:t>Note the invariance of the </a:t>
            </a:r>
            <a:r>
              <a:rPr lang="en-GB" sz="2000">
                <a:solidFill>
                  <a:srgbClr val="C00000"/>
                </a:solidFill>
              </a:rPr>
              <a:t>relative position in </a:t>
            </a:r>
            <a:r>
              <a:rPr lang="en-GB" sz="2000" dirty="0">
                <a:solidFill>
                  <a:srgbClr val="C00000"/>
                </a:solidFill>
              </a:rPr>
              <a:t>the midst of change: stretching and shrinking</a:t>
            </a:r>
          </a:p>
        </p:txBody>
      </p:sp>
    </p:spTree>
    <p:extLst>
      <p:ext uri="{BB962C8B-B14F-4D97-AF65-F5344CB8AC3E}">
        <p14:creationId xmlns:p14="http://schemas.microsoft.com/office/powerpoint/2010/main" val="9071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Imagining the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7463"/>
            <a:ext cx="7886700" cy="3938670"/>
          </a:xfrm>
        </p:spPr>
        <p:txBody>
          <a:bodyPr>
            <a:normAutofit fontScale="92500"/>
          </a:bodyPr>
          <a:lstStyle/>
          <a:p>
            <a:r>
              <a:rPr lang="en-GB" dirty="0"/>
              <a:t> What questions occur to you about this situation?</a:t>
            </a:r>
            <a:br>
              <a:rPr lang="en-GB" dirty="0"/>
            </a:br>
            <a:r>
              <a:rPr lang="en-GB" dirty="0"/>
              <a:t>  How might the situation be exploited mathematically?</a:t>
            </a:r>
          </a:p>
          <a:p>
            <a:r>
              <a:rPr lang="en-GB" dirty="0"/>
              <a:t> Make a line segment on a piece of paper which is a little bit longer than your elastic when not stretched.</a:t>
            </a:r>
          </a:p>
          <a:p>
            <a:pPr lvl="1"/>
            <a:r>
              <a:rPr lang="en-GB" dirty="0"/>
              <a:t>Keep one end of the elastic at one end of your segment.</a:t>
            </a:r>
          </a:p>
          <a:p>
            <a:pPr lvl="1"/>
            <a:r>
              <a:rPr lang="en-GB" dirty="0"/>
              <a:t>Stretch the elastic so the other end is at the other end of your segment</a:t>
            </a:r>
          </a:p>
          <a:p>
            <a:r>
              <a:rPr lang="en-GB" dirty="0"/>
              <a:t>If you scale by a factor of 2 using the elastic, </a:t>
            </a:r>
            <a:br>
              <a:rPr lang="en-GB" dirty="0"/>
            </a:br>
            <a:r>
              <a:rPr lang="en-GB" dirty="0"/>
              <a:t>where does the 1/3 point on the elastic get to on the line segment?</a:t>
            </a:r>
          </a:p>
          <a:p>
            <a:r>
              <a:rPr lang="en-GB" dirty="0"/>
              <a:t>If you stretch the elastic so that its 1/3 point aligns with the 1/2 way point on the segment, what was the scale factor?</a:t>
            </a:r>
          </a:p>
        </p:txBody>
      </p:sp>
    </p:spTree>
    <p:extLst>
      <p:ext uri="{BB962C8B-B14F-4D97-AF65-F5344CB8AC3E}">
        <p14:creationId xmlns:p14="http://schemas.microsoft.com/office/powerpoint/2010/main" val="191732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2D58B4C-C360-C249-B735-B5C49C79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757"/>
            <a:ext cx="9144000" cy="3978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0B15A-024C-FB4A-957B-DD93DC53A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4436"/>
            <a:ext cx="9144000" cy="397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Depicting Elastic Stretching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836"/>
            <a:ext cx="7886700" cy="868710"/>
          </a:xfrm>
        </p:spPr>
        <p:txBody>
          <a:bodyPr/>
          <a:lstStyle/>
          <a:p>
            <a:r>
              <a:rPr lang="en-GB" dirty="0"/>
              <a:t>How might you depict both the original elastic and when it is stretched?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0A4D1-2D08-DD44-BDC4-004D8F585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0757"/>
            <a:ext cx="9144000" cy="3978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7DADC2-43FC-D34E-8B5B-CF2D04000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0757"/>
            <a:ext cx="9144000" cy="3978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F1AD3-0FDB-124F-8A26-0C5787485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0757"/>
            <a:ext cx="9144000" cy="39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931"/>
            <a:ext cx="7886700" cy="649482"/>
          </a:xfrm>
        </p:spPr>
        <p:txBody>
          <a:bodyPr/>
          <a:lstStyle/>
          <a:p>
            <a:r>
              <a:rPr lang="en-GB" dirty="0"/>
              <a:t>Scaling on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5" y="849065"/>
            <a:ext cx="8274190" cy="458272"/>
          </a:xfrm>
        </p:spPr>
        <p:txBody>
          <a:bodyPr>
            <a:noAutofit/>
          </a:bodyPr>
          <a:lstStyle/>
          <a:p>
            <a:r>
              <a:rPr lang="en-GB" dirty="0"/>
              <a:t>Imagine a number line, painted on a table.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828" y="2343175"/>
            <a:ext cx="7886700" cy="562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DE6A-064E-1048-B042-6D8264D42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227093"/>
            <a:ext cx="8356600" cy="711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BEBC21-7DCB-B34D-8C3B-6423376059AB}"/>
              </a:ext>
            </a:extLst>
          </p:cNvPr>
          <p:cNvSpPr txBox="1">
            <a:spLocks/>
          </p:cNvSpPr>
          <p:nvPr/>
        </p:nvSpPr>
        <p:spPr>
          <a:xfrm>
            <a:off x="393700" y="2141949"/>
            <a:ext cx="8991600" cy="2911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Imagine an elastic copy of that number line on top of it.</a:t>
            </a:r>
          </a:p>
          <a:p>
            <a:r>
              <a:rPr lang="en-GB" dirty="0"/>
              <a:t>Imagine the elastic is stretched by a factor of 2 keeping 0 fixed.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4 end up on the painted line?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-3 end up?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Someone is thinking of a point on the line; where does it end up?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What can we change and still think the same way?</a:t>
            </a:r>
          </a:p>
          <a:p>
            <a:r>
              <a:rPr lang="en-GB" dirty="0"/>
              <a:t>Return the elastic line to match the original painted line.</a:t>
            </a:r>
          </a:p>
          <a:p>
            <a:endParaRPr lang="en-GB" dirty="0"/>
          </a:p>
          <a:p>
            <a:pPr lvl="1">
              <a:lnSpc>
                <a:spcPct val="100000"/>
              </a:lnSpc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9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931"/>
            <a:ext cx="7886700" cy="649482"/>
          </a:xfrm>
        </p:spPr>
        <p:txBody>
          <a:bodyPr/>
          <a:lstStyle/>
          <a:p>
            <a:r>
              <a:rPr lang="en-GB" dirty="0"/>
              <a:t>More Scaling on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5" y="849065"/>
            <a:ext cx="8274190" cy="458272"/>
          </a:xfrm>
        </p:spPr>
        <p:txBody>
          <a:bodyPr>
            <a:noAutofit/>
          </a:bodyPr>
          <a:lstStyle/>
          <a:p>
            <a:r>
              <a:rPr lang="en-GB" dirty="0"/>
              <a:t>Imagine a number line, painted on a table.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828" y="2343175"/>
            <a:ext cx="7886700" cy="562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DE6A-064E-1048-B042-6D8264D42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27093"/>
            <a:ext cx="8356600" cy="711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BEBC21-7DCB-B34D-8C3B-6423376059AB}"/>
              </a:ext>
            </a:extLst>
          </p:cNvPr>
          <p:cNvSpPr txBox="1">
            <a:spLocks/>
          </p:cNvSpPr>
          <p:nvPr/>
        </p:nvSpPr>
        <p:spPr>
          <a:xfrm>
            <a:off x="152400" y="2133346"/>
            <a:ext cx="8991600" cy="2895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en-GB" dirty="0"/>
              <a:t>Return the elastic line so as to match the original painted line.</a:t>
            </a:r>
          </a:p>
          <a:p>
            <a:r>
              <a:rPr lang="en-GB" dirty="0"/>
              <a:t>Imagine the number line is stretched by a factor of 2 but this time it is the point 1 that is kept fixed.</a:t>
            </a:r>
          </a:p>
          <a:p>
            <a:r>
              <a:rPr lang="en-GB" dirty="0"/>
              <a:t>Where does 4 end up on the painted line?</a:t>
            </a:r>
          </a:p>
          <a:p>
            <a:r>
              <a:rPr lang="en-GB" dirty="0"/>
              <a:t>Where does -3 end up?</a:t>
            </a:r>
          </a:p>
          <a:p>
            <a:r>
              <a:rPr lang="en-GB" dirty="0"/>
              <a:t>Someone is thinking of a point on the line; where does it end up?</a:t>
            </a:r>
          </a:p>
          <a:p>
            <a:r>
              <a:rPr lang="en-GB" dirty="0"/>
              <a:t>What can we change and still think the same way?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66B0CA3-269C-E746-BC8E-C292F59BC516}"/>
              </a:ext>
            </a:extLst>
          </p:cNvPr>
          <p:cNvSpPr/>
          <p:nvPr/>
        </p:nvSpPr>
        <p:spPr>
          <a:xfrm>
            <a:off x="628650" y="5210957"/>
            <a:ext cx="421217" cy="33866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C72A7-E79D-5E43-84CD-0A8029DE346B}"/>
              </a:ext>
            </a:extLst>
          </p:cNvPr>
          <p:cNvSpPr txBox="1"/>
          <p:nvPr/>
        </p:nvSpPr>
        <p:spPr>
          <a:xfrm>
            <a:off x="1049867" y="5214595"/>
            <a:ext cx="307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Is the point to be scaled</a:t>
            </a: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4770F635-A10B-374F-B2D0-DED1B8F94EC4}"/>
              </a:ext>
            </a:extLst>
          </p:cNvPr>
          <p:cNvSpPr/>
          <p:nvPr/>
        </p:nvSpPr>
        <p:spPr>
          <a:xfrm>
            <a:off x="7684756" y="5636750"/>
            <a:ext cx="381430" cy="374413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81F69-F537-9244-83DD-CAFF8224E626}"/>
              </a:ext>
            </a:extLst>
          </p:cNvPr>
          <p:cNvSpPr txBox="1"/>
          <p:nvPr/>
        </p:nvSpPr>
        <p:spPr>
          <a:xfrm>
            <a:off x="1049867" y="5878071"/>
            <a:ext cx="2259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Is the fixed point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19CDB174-0E96-0043-BA1C-C6EB3F35A1E0}"/>
              </a:ext>
            </a:extLst>
          </p:cNvPr>
          <p:cNvSpPr/>
          <p:nvPr/>
        </p:nvSpPr>
        <p:spPr>
          <a:xfrm>
            <a:off x="6913662" y="5676581"/>
            <a:ext cx="421217" cy="33866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E8186-19AF-934B-80A4-E5D79632867D}"/>
              </a:ext>
            </a:extLst>
          </p:cNvPr>
          <p:cNvSpPr txBox="1"/>
          <p:nvPr/>
        </p:nvSpPr>
        <p:spPr>
          <a:xfrm>
            <a:off x="6752795" y="5681159"/>
            <a:ext cx="15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      –     )</a:t>
            </a:r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295BAC00-BA50-3548-A050-E8EF73162BAF}"/>
              </a:ext>
            </a:extLst>
          </p:cNvPr>
          <p:cNvSpPr/>
          <p:nvPr/>
        </p:nvSpPr>
        <p:spPr>
          <a:xfrm>
            <a:off x="668437" y="5878070"/>
            <a:ext cx="381430" cy="374413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5FF1B1-52F6-8D45-93AB-C4D8BD1C2E2A}"/>
              </a:ext>
            </a:extLst>
          </p:cNvPr>
          <p:cNvSpPr txBox="1"/>
          <p:nvPr/>
        </p:nvSpPr>
        <p:spPr>
          <a:xfrm>
            <a:off x="6551105" y="5646806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σ</a:t>
            </a:r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84E00EE2-20AA-4144-8850-36A46259039B}"/>
              </a:ext>
            </a:extLst>
          </p:cNvPr>
          <p:cNvSpPr/>
          <p:nvPr/>
        </p:nvSpPr>
        <p:spPr>
          <a:xfrm>
            <a:off x="5863891" y="5726933"/>
            <a:ext cx="381430" cy="374413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D0DBBD-F578-5849-B52A-60BF1510A82D}"/>
              </a:ext>
            </a:extLst>
          </p:cNvPr>
          <p:cNvSpPr txBox="1"/>
          <p:nvPr/>
        </p:nvSpPr>
        <p:spPr>
          <a:xfrm>
            <a:off x="6245321" y="5645859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741F5-87BF-F040-8993-3A9C8E9CE278}"/>
              </a:ext>
            </a:extLst>
          </p:cNvPr>
          <p:cNvSpPr txBox="1"/>
          <p:nvPr/>
        </p:nvSpPr>
        <p:spPr>
          <a:xfrm>
            <a:off x="6913662" y="3313144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 + 2(4 - 1)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44545E-33AF-C14F-99C7-D08C15B33BAA}"/>
              </a:ext>
            </a:extLst>
          </p:cNvPr>
          <p:cNvSpPr txBox="1"/>
          <p:nvPr/>
        </p:nvSpPr>
        <p:spPr>
          <a:xfrm>
            <a:off x="6905119" y="3720639"/>
            <a:ext cx="157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 + 2(-3 - 1)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ACD45BE2-889F-0041-9DC1-A72CF0BB2D84}"/>
              </a:ext>
            </a:extLst>
          </p:cNvPr>
          <p:cNvSpPr/>
          <p:nvPr/>
        </p:nvSpPr>
        <p:spPr>
          <a:xfrm>
            <a:off x="4571829" y="5676581"/>
            <a:ext cx="421217" cy="33866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A86B09-B970-6B4E-A077-FCEA7145C01A}"/>
              </a:ext>
            </a:extLst>
          </p:cNvPr>
          <p:cNvCxnSpPr/>
          <p:nvPr/>
        </p:nvCxnSpPr>
        <p:spPr>
          <a:xfrm>
            <a:off x="5226907" y="5867153"/>
            <a:ext cx="51898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9" grpId="0"/>
      <p:bldP spid="10" grpId="0" animBg="1"/>
      <p:bldP spid="11" grpId="0"/>
      <p:bldP spid="12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 More Scaling on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77" y="2088927"/>
            <a:ext cx="8274190" cy="2855606"/>
          </a:xfrm>
        </p:spPr>
        <p:txBody>
          <a:bodyPr>
            <a:noAutofit/>
          </a:bodyPr>
          <a:lstStyle/>
          <a:p>
            <a:r>
              <a:rPr lang="en-GB" dirty="0"/>
              <a:t>Imagine the number line is stretched by a factor of 2 keeping 1 fixed.</a:t>
            </a:r>
          </a:p>
          <a:p>
            <a:r>
              <a:rPr lang="en-GB" dirty="0"/>
              <a:t>Now imagine the number line is further stretched by a factor of 3 but this time it is the original point 5 that is kept fixed.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the original 4 end up on the painted line?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the original -3 end up?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Someone is thinking of a point on the original line; </a:t>
            </a:r>
            <a:br>
              <a:rPr lang="en-GB" dirty="0"/>
            </a:br>
            <a:r>
              <a:rPr lang="en-GB" dirty="0"/>
              <a:t>where does it end up?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828" y="2343175"/>
            <a:ext cx="7886700" cy="562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460362" y="1014609"/>
            <a:ext cx="8271656" cy="662763"/>
            <a:chOff x="450313" y="3396343"/>
            <a:chExt cx="8271656" cy="66276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828" y="3923454"/>
              <a:ext cx="8264141" cy="20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78890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12645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56447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00249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44051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87853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331655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75457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19259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63061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6863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50665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94467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38269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82071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25873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69675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213477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657279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59537" y="3396343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03333" y="3398021"/>
              <a:ext cx="279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57177" y="3399699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11021" y="3401377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64865" y="3403055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18709" y="3404733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72553" y="3406411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26397" y="3408089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Chalkboard" charset="0"/>
                  <a:ea typeface="Chalkboard" charset="0"/>
                  <a:cs typeface="Chalkboard" charset="0"/>
                </a:rPr>
                <a:t>7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80241" y="3409767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8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4085" y="3411445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9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08384" y="3399556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57231" y="3402769"/>
              <a:ext cx="4398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06078" y="3405982"/>
              <a:ext cx="432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54925" y="3409195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03772" y="3412408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-5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52619" y="3415621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1466" y="3418834"/>
              <a:ext cx="435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-7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0313" y="3422047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A0C2E8-F861-114A-B9E9-C61D2DA5751A}"/>
              </a:ext>
            </a:extLst>
          </p:cNvPr>
          <p:cNvSpPr txBox="1"/>
          <p:nvPr/>
        </p:nvSpPr>
        <p:spPr>
          <a:xfrm>
            <a:off x="2951459" y="5325782"/>
            <a:ext cx="1668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 + 2(4 –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6421A-91C0-E64F-955F-0AC0D68C0DFE}"/>
              </a:ext>
            </a:extLst>
          </p:cNvPr>
          <p:cNvSpPr txBox="1"/>
          <p:nvPr/>
        </p:nvSpPr>
        <p:spPr>
          <a:xfrm>
            <a:off x="2123704" y="5329774"/>
            <a:ext cx="69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5 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493C7-5A11-814A-9177-EDBE17C3D7DC}"/>
              </a:ext>
            </a:extLst>
          </p:cNvPr>
          <p:cNvSpPr txBox="1"/>
          <p:nvPr/>
        </p:nvSpPr>
        <p:spPr>
          <a:xfrm>
            <a:off x="2602808" y="5325782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3([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FA58C-A1D9-DB42-8691-FB61351B1420}"/>
              </a:ext>
            </a:extLst>
          </p:cNvPr>
          <p:cNvSpPr txBox="1"/>
          <p:nvPr/>
        </p:nvSpPr>
        <p:spPr>
          <a:xfrm>
            <a:off x="4293805" y="5325782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] – 5)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5527D-E8C0-2543-A283-942BD8F4CCCA}"/>
              </a:ext>
            </a:extLst>
          </p:cNvPr>
          <p:cNvSpPr txBox="1"/>
          <p:nvPr/>
        </p:nvSpPr>
        <p:spPr>
          <a:xfrm>
            <a:off x="2010298" y="5847285"/>
            <a:ext cx="3384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+ s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([F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+ s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(x – F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)] – F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49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3372</TotalTime>
  <Words>887</Words>
  <Application>Microsoft Macintosh PowerPoint</Application>
  <PresentationFormat>On-screen Show (4:3)</PresentationFormat>
  <Paragraphs>167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Chalkboard</vt:lpstr>
      <vt:lpstr>Wingdings</vt:lpstr>
      <vt:lpstr>Office Theme</vt:lpstr>
      <vt:lpstr>Elastic Multiplication (scaling new heights?) (appreciating the scale of scaling?) </vt:lpstr>
      <vt:lpstr>Assumption</vt:lpstr>
      <vt:lpstr>Plan</vt:lpstr>
      <vt:lpstr>Elastics &amp; Scaling</vt:lpstr>
      <vt:lpstr>Imagining the Situation</vt:lpstr>
      <vt:lpstr>Depicting Elastic Stretching</vt:lpstr>
      <vt:lpstr>Scaling on a Number Line</vt:lpstr>
      <vt:lpstr>More Scaling on a Number Line</vt:lpstr>
      <vt:lpstr>Even More Scaling on a Number Line</vt:lpstr>
      <vt:lpstr>Compound Scaling (2d)</vt:lpstr>
      <vt:lpstr>Compound Scaling (2d): Polygons</vt:lpstr>
      <vt:lpstr>The Scaling Configuration</vt:lpstr>
      <vt:lpstr>Three Scalings (associativity)</vt:lpstr>
      <vt:lpstr>Reflection</vt:lpstr>
      <vt:lpstr>Some Observations</vt:lpstr>
      <vt:lpstr>To Follow Up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131</cp:revision>
  <dcterms:created xsi:type="dcterms:W3CDTF">2017-06-17T10:17:52Z</dcterms:created>
  <dcterms:modified xsi:type="dcterms:W3CDTF">2018-03-07T22:04:20Z</dcterms:modified>
</cp:coreProperties>
</file>