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36" r:id="rId2"/>
    <p:sldId id="770" r:id="rId3"/>
    <p:sldId id="762" r:id="rId4"/>
    <p:sldId id="763" r:id="rId5"/>
    <p:sldId id="771" r:id="rId6"/>
    <p:sldId id="747" r:id="rId7"/>
    <p:sldId id="748" r:id="rId8"/>
    <p:sldId id="749" r:id="rId9"/>
    <p:sldId id="786" r:id="rId10"/>
    <p:sldId id="787" r:id="rId11"/>
    <p:sldId id="788" r:id="rId12"/>
    <p:sldId id="758" r:id="rId13"/>
    <p:sldId id="789" r:id="rId14"/>
    <p:sldId id="783" r:id="rId15"/>
    <p:sldId id="778" r:id="rId16"/>
    <p:sldId id="773" r:id="rId17"/>
    <p:sldId id="793" r:id="rId18"/>
    <p:sldId id="794" r:id="rId19"/>
    <p:sldId id="791" r:id="rId20"/>
    <p:sldId id="795" r:id="rId21"/>
    <p:sldId id="780" r:id="rId22"/>
    <p:sldId id="766" r:id="rId23"/>
    <p:sldId id="547" r:id="rId24"/>
    <p:sldId id="80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Part One" id="{74451F8A-9042-8A41-8C55-BD4A25B159F1}">
          <p14:sldIdLst>
            <p14:sldId id="336"/>
            <p14:sldId id="770"/>
            <p14:sldId id="762"/>
            <p14:sldId id="763"/>
            <p14:sldId id="771"/>
            <p14:sldId id="747"/>
            <p14:sldId id="748"/>
            <p14:sldId id="749"/>
            <p14:sldId id="786"/>
            <p14:sldId id="787"/>
            <p14:sldId id="788"/>
            <p14:sldId id="758"/>
            <p14:sldId id="789"/>
            <p14:sldId id="783"/>
            <p14:sldId id="778"/>
            <p14:sldId id="773"/>
            <p14:sldId id="793"/>
            <p14:sldId id="794"/>
            <p14:sldId id="791"/>
            <p14:sldId id="795"/>
            <p14:sldId id="780"/>
            <p14:sldId id="766"/>
            <p14:sldId id="547"/>
            <p14:sldId id="8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B00"/>
    <a:srgbClr val="000000"/>
    <a:srgbClr val="FFF4CB"/>
    <a:srgbClr val="F5F5CB"/>
    <a:srgbClr val="00FFFF"/>
    <a:srgbClr val="00279F"/>
    <a:srgbClr val="3400FF"/>
    <a:srgbClr val="FFFFFF"/>
    <a:srgbClr val="666666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8" autoAdjust="0"/>
    <p:restoredTop sz="66011" autoAdjust="0"/>
  </p:normalViewPr>
  <p:slideViewPr>
    <p:cSldViewPr>
      <p:cViewPr varScale="1">
        <p:scale>
          <a:sx n="79" d="100"/>
          <a:sy n="79" d="100"/>
        </p:scale>
        <p:origin x="2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rPr lang="en-GB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dirty="0"/>
              <a:t>Fractions applet offers model for sums to 1 of fractions with the same denominator,</a:t>
            </a:r>
            <a:br>
              <a:rPr lang="en-GB" sz="1200" b="0" dirty="0"/>
            </a:br>
            <a:r>
              <a:rPr lang="en-GB" sz="1200" b="0" dirty="0"/>
              <a:t> i.e. you can position one fraction and predict where the second will take you.</a:t>
            </a:r>
          </a:p>
          <a:p>
            <a:r>
              <a:rPr lang="en-GB" sz="1200" b="0" dirty="0"/>
              <a:t> Vary the denominator, also do sums to &lt; 1, and then do sums to &gt; 1 so as to model the meaning of mixed fractions.</a:t>
            </a:r>
          </a:p>
          <a:p>
            <a:r>
              <a:rPr lang="en-GB" sz="1200" b="0" dirty="0"/>
              <a:t>Extend to different denominators where one is a multiple of the other.</a:t>
            </a:r>
          </a:p>
          <a:p>
            <a:r>
              <a:rPr lang="en-GB" sz="1200" b="0" dirty="0"/>
              <a:t>Loss of fluency; increase in meaningfulness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7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Analysis of variation</a:t>
            </a:r>
          </a:p>
          <a:p>
            <a:pPr lvl="1"/>
            <a:r>
              <a:rPr lang="en-GB" dirty="0"/>
              <a:t>What is available to be perceived/understood?</a:t>
            </a:r>
          </a:p>
          <a:p>
            <a:pPr lvl="1"/>
            <a:r>
              <a:rPr lang="en-GB" dirty="0"/>
              <a:t>What is available to question and extend?</a:t>
            </a:r>
          </a:p>
          <a:p>
            <a:pPr lvl="1"/>
            <a:r>
              <a:rPr lang="en-GB" dirty="0"/>
              <a:t>What else is available to vary next? (total; beyond 0 + 13; not whole numbers; representation </a:t>
            </a:r>
            <a:r>
              <a:rPr lang="en-GB" dirty="0" err="1"/>
              <a:t>st.line</a:t>
            </a:r>
            <a:r>
              <a:rPr lang="en-GB" dirty="0"/>
              <a:t>; more than two numbers …)</a:t>
            </a:r>
          </a:p>
          <a:p>
            <a:pPr lvl="1"/>
            <a:r>
              <a:rPr lang="en-GB" dirty="0"/>
              <a:t>13 as placeholder for the same considerations with other numbers – generalisation</a:t>
            </a:r>
          </a:p>
          <a:p>
            <a:pPr lvl="0"/>
            <a:r>
              <a:rPr lang="en-GB" dirty="0"/>
              <a:t>What do these different possibilities offer learners?</a:t>
            </a:r>
          </a:p>
          <a:p>
            <a:pPr lvl="1"/>
            <a:r>
              <a:rPr lang="en-GB" dirty="0"/>
              <a:t>Partitions of 13; number bonds to 20; subskill for subtraction decomposition method</a:t>
            </a:r>
          </a:p>
          <a:p>
            <a:pPr lvl="1"/>
            <a:r>
              <a:rPr lang="en-GB" dirty="0"/>
              <a:t>Extending number into negatives, fractions etc. continuity</a:t>
            </a:r>
          </a:p>
          <a:p>
            <a:pPr lvl="1"/>
            <a:r>
              <a:rPr lang="en-GB" dirty="0"/>
              <a:t>Two-dimensional representation of number relations and working backwards from point on the line to a particular case: reasoning ‘for all ….’</a:t>
            </a:r>
          </a:p>
          <a:p>
            <a:pPr lvl="1"/>
            <a:r>
              <a:rPr lang="en-GB" dirty="0"/>
              <a:t>Practice in adding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/>
              <a:t>Story of 13; what other ways can we make 13, given as many numbers and operations as I choose?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Sharing of different methods</a:t>
            </a:r>
          </a:p>
          <a:p>
            <a:pPr lvl="1"/>
            <a:r>
              <a:rPr lang="en-GB" dirty="0"/>
              <a:t>When is dividing a problem</a:t>
            </a:r>
          </a:p>
          <a:p>
            <a:pPr lvl="1"/>
            <a:r>
              <a:rPr lang="en-GB" dirty="0"/>
              <a:t>Easier if they know number bonds and multiplication facts: do they learn these by doing this task? or do they frequently have to slow down to do a calculation? or do they use calculators? Do they reflect on work done: What can I do now that I could not do before?</a:t>
            </a:r>
          </a:p>
          <a:p>
            <a:pPr lvl="1"/>
            <a:r>
              <a:rPr lang="en-GB" dirty="0"/>
              <a:t>Is 13 a placeholder for generalities?? Sometimes but not in all constructions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1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8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Three shapes (why not all the same? – connect forward with algebra)</a:t>
            </a:r>
          </a:p>
          <a:p>
            <a:pPr lvl="1"/>
            <a:r>
              <a:rPr lang="en-GB" dirty="0"/>
              <a:t>Make 13</a:t>
            </a:r>
          </a:p>
          <a:p>
            <a:pPr lvl="1"/>
            <a:r>
              <a:rPr lang="en-GB" dirty="0"/>
              <a:t>Do you spend your time reasoning, ‘if … then ….’ or counting?</a:t>
            </a:r>
          </a:p>
          <a:p>
            <a:pPr lvl="1"/>
            <a:r>
              <a:rPr lang="en-GB" dirty="0"/>
              <a:t>Is 13 a placeholder for generalities.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67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0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24936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505599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chemeClr val="bg1">
              <a:lumMod val="75000"/>
            </a:schemeClr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5699" y="2204864"/>
            <a:ext cx="8712968" cy="1440160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Variation/Invariance: </a:t>
            </a:r>
            <a:b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pupils’ experience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328304" y="4156684"/>
            <a:ext cx="4328493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Anne Watson and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Every Child Counts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Edge Hill, Birmingham, </a:t>
            </a:r>
            <a:br>
              <a:rPr lang="en-US" sz="2400" b="0" dirty="0">
                <a:solidFill>
                  <a:srgbClr val="00002A"/>
                </a:solidFill>
              </a:rPr>
            </a:br>
            <a:r>
              <a:rPr lang="en-US" sz="2400" b="0" dirty="0">
                <a:solidFill>
                  <a:srgbClr val="00002A"/>
                </a:solidFill>
              </a:rPr>
              <a:t>March 2018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122163" y="14263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0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3059832" y="118872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 dirty="0">
                <a:solidFill>
                  <a:srgbClr val="00002A"/>
                </a:solidFill>
              </a:rPr>
              <a:t>Promoting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6943" t="2465" r="13207"/>
          <a:stretch>
            <a:fillRect/>
          </a:stretch>
        </p:blipFill>
        <p:spPr bwMode="auto">
          <a:xfrm>
            <a:off x="101320" y="297367"/>
            <a:ext cx="7282387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4FE54402-823A-430B-BB4D-36838344C4D6}"/>
              </a:ext>
            </a:extLst>
          </p:cNvPr>
          <p:cNvSpPr/>
          <p:nvPr/>
        </p:nvSpPr>
        <p:spPr bwMode="auto">
          <a:xfrm>
            <a:off x="5580111" y="5774132"/>
            <a:ext cx="3588533" cy="81125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What for learners might link </a:t>
            </a:r>
            <a:endParaRPr lang="en-GB" sz="2000" b="0" dirty="0">
              <a:solidFill>
                <a:srgbClr val="00279F"/>
              </a:solidFill>
              <a:latin typeface="Chalkboard" pitchFamily="-111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with the previous slide?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00279F"/>
              </a:solidFill>
              <a:effectLst/>
              <a:latin typeface="Chalkboard" pitchFamily="-111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75727C-89A7-6543-8A69-57E6BCF2B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409" y="320926"/>
            <a:ext cx="2133600" cy="180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57E238-4610-1242-85E2-8D5BC9389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980" y="3850408"/>
            <a:ext cx="2184400" cy="1485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41D75C-FB84-6840-B222-3F920459C3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4980" y="2244417"/>
            <a:ext cx="22733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5188" t="1401" r="9338" b="2481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B59025-3DFB-264C-B19E-068A7D644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318" y="3465004"/>
            <a:ext cx="2184400" cy="1485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D794A0-5B74-2E43-B4E1-93A2495A8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0423" y="5831160"/>
            <a:ext cx="3733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7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Line Fractions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836712"/>
            <a:ext cx="6477000" cy="33528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1E01FC-3BD8-465D-AABB-71997C53B9CD}"/>
              </a:ext>
            </a:extLst>
          </p:cNvPr>
          <p:cNvSpPr txBox="1">
            <a:spLocks/>
          </p:cNvSpPr>
          <p:nvPr/>
        </p:nvSpPr>
        <p:spPr bwMode="auto">
          <a:xfrm>
            <a:off x="323528" y="3933056"/>
            <a:ext cx="842493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pPr>
              <a:buFont typeface="Wingdings" charset="2"/>
              <a:buNone/>
            </a:pPr>
            <a:endParaRPr lang="en-GB" sz="2000" b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C5F5-C3B8-4581-909D-70C6C8B4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E58E-EEAD-504E-B280-14AE3A968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792088"/>
          </a:xfrm>
        </p:spPr>
        <p:txBody>
          <a:bodyPr/>
          <a:lstStyle/>
          <a:p>
            <a:r>
              <a:rPr lang="en-GB" dirty="0"/>
              <a:t>What has stood out for you so far?</a:t>
            </a:r>
          </a:p>
        </p:txBody>
      </p:sp>
    </p:spTree>
    <p:extLst>
      <p:ext uri="{BB962C8B-B14F-4D97-AF65-F5344CB8AC3E}">
        <p14:creationId xmlns:p14="http://schemas.microsoft.com/office/powerpoint/2010/main" val="34368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aspects</a:t>
            </a:r>
          </a:p>
          <a:p>
            <a:r>
              <a:rPr lang="en-GB" dirty="0"/>
              <a:t>key points </a:t>
            </a:r>
          </a:p>
          <a:p>
            <a:r>
              <a:rPr lang="en-GB" dirty="0"/>
              <a:t>difficult points </a:t>
            </a:r>
          </a:p>
          <a:p>
            <a:r>
              <a:rPr lang="en-GB" dirty="0"/>
              <a:t>hinges, pivotal points, ….</a:t>
            </a:r>
          </a:p>
        </p:txBody>
      </p:sp>
    </p:spTree>
    <p:extLst>
      <p:ext uri="{BB962C8B-B14F-4D97-AF65-F5344CB8AC3E}">
        <p14:creationId xmlns:p14="http://schemas.microsoft.com/office/powerpoint/2010/main" val="811312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609600"/>
          </a:xfrm>
        </p:spPr>
        <p:txBody>
          <a:bodyPr/>
          <a:lstStyle/>
          <a:p>
            <a:r>
              <a:rPr lang="en-GB" dirty="0"/>
              <a:t>Design of the question sequence for number-line fractions applet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/>
          <a:lstStyle/>
          <a:p>
            <a:r>
              <a:rPr lang="en-GB" sz="2000" dirty="0"/>
              <a:t>Content</a:t>
            </a:r>
          </a:p>
          <a:p>
            <a:pPr lvl="1"/>
            <a:r>
              <a:rPr lang="en-GB" sz="1600" dirty="0"/>
              <a:t>Same denominator</a:t>
            </a:r>
          </a:p>
          <a:p>
            <a:pPr lvl="1"/>
            <a:r>
              <a:rPr lang="en-GB" sz="1600" dirty="0"/>
              <a:t>Coordinating different denominators</a:t>
            </a:r>
          </a:p>
          <a:p>
            <a:pPr lvl="1"/>
            <a:r>
              <a:rPr lang="en-GB" sz="1600" dirty="0"/>
              <a:t>Sums to 1</a:t>
            </a:r>
          </a:p>
          <a:p>
            <a:pPr lvl="1"/>
            <a:r>
              <a:rPr lang="en-GB" sz="1600" dirty="0"/>
              <a:t>Going beyond 1</a:t>
            </a:r>
          </a:p>
          <a:p>
            <a:pPr lvl="1"/>
            <a:r>
              <a:rPr lang="en-GB" sz="1600" dirty="0"/>
              <a:t>Tenths</a:t>
            </a:r>
          </a:p>
          <a:p>
            <a:pPr lvl="1"/>
            <a:r>
              <a:rPr lang="en-GB" sz="1600" dirty="0"/>
              <a:t>Comparing to decimal notation etc.</a:t>
            </a:r>
          </a:p>
          <a:p>
            <a:endParaRPr lang="en-GB" sz="2000" dirty="0"/>
          </a:p>
          <a:p>
            <a:r>
              <a:rPr lang="en-GB" sz="2000" dirty="0"/>
              <a:t>Pedagogy</a:t>
            </a:r>
          </a:p>
          <a:p>
            <a:pPr lvl="1"/>
            <a:r>
              <a:rPr lang="en-GB" sz="1600" dirty="0"/>
              <a:t>Diagram maintaining link with meaning</a:t>
            </a:r>
          </a:p>
          <a:p>
            <a:pPr lvl="1"/>
            <a:r>
              <a:rPr lang="en-GB" sz="1600" dirty="0"/>
              <a:t>Teacher choice of examples</a:t>
            </a:r>
          </a:p>
          <a:p>
            <a:pPr lvl="1"/>
            <a:r>
              <a:rPr lang="en-GB" sz="1600" dirty="0"/>
              <a:t>Why tenths?</a:t>
            </a:r>
          </a:p>
          <a:p>
            <a:pPr lvl="1"/>
            <a:r>
              <a:rPr lang="en-GB" sz="1600" dirty="0"/>
              <a:t>Order (</a:t>
            </a:r>
            <a:r>
              <a:rPr lang="en-GB" sz="1600" dirty="0" err="1"/>
              <a:t>e.g</a:t>
            </a:r>
            <a:r>
              <a:rPr lang="en-GB" sz="1600" dirty="0"/>
              <a:t> when to do sums to 1 and why)</a:t>
            </a:r>
          </a:p>
          <a:p>
            <a:pPr lvl="1"/>
            <a:r>
              <a:rPr lang="en-GB" sz="1600" dirty="0"/>
              <a:t>Learner generated examples</a:t>
            </a: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800200"/>
          </a:xfrm>
        </p:spPr>
        <p:txBody>
          <a:bodyPr/>
          <a:lstStyle/>
          <a:p>
            <a:r>
              <a:rPr lang="en-GB" dirty="0"/>
              <a:t>Intended / enacted / lived object of learning</a:t>
            </a:r>
          </a:p>
          <a:p>
            <a:pPr lvl="1"/>
            <a:r>
              <a:rPr lang="en-GB" dirty="0"/>
              <a:t>Author intentions</a:t>
            </a:r>
          </a:p>
          <a:p>
            <a:pPr lvl="1"/>
            <a:r>
              <a:rPr lang="en-GB" dirty="0"/>
              <a:t>Teacher intentions</a:t>
            </a:r>
          </a:p>
          <a:p>
            <a:pPr lvl="1"/>
            <a:r>
              <a:rPr lang="en-GB" dirty="0"/>
              <a:t>Learner 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2852936"/>
            <a:ext cx="6120680" cy="2952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dirty="0"/>
              <a:t>Task</a:t>
            </a:r>
          </a:p>
          <a:p>
            <a:pPr lvl="1"/>
            <a:r>
              <a:rPr lang="en-GB" b="0" dirty="0"/>
              <a:t>Author intentions</a:t>
            </a:r>
          </a:p>
          <a:p>
            <a:pPr lvl="1"/>
            <a:r>
              <a:rPr lang="en-GB" b="0" dirty="0"/>
              <a:t>Teacher intentions</a:t>
            </a:r>
          </a:p>
          <a:p>
            <a:pPr lvl="1"/>
            <a:r>
              <a:rPr lang="en-GB" b="0" dirty="0"/>
              <a:t>As presented</a:t>
            </a:r>
          </a:p>
          <a:p>
            <a:pPr lvl="1"/>
            <a:r>
              <a:rPr lang="en-GB" b="0" dirty="0"/>
              <a:t>As interpreted by learners</a:t>
            </a:r>
          </a:p>
          <a:p>
            <a:pPr lvl="1"/>
            <a:r>
              <a:rPr lang="en-GB" b="0" dirty="0"/>
              <a:t>What learners actually attempt</a:t>
            </a:r>
          </a:p>
          <a:p>
            <a:pPr lvl="1"/>
            <a:r>
              <a:rPr lang="en-GB" b="0" dirty="0"/>
              <a:t>What learners actually do</a:t>
            </a:r>
          </a:p>
          <a:p>
            <a:pPr lvl="1"/>
            <a:r>
              <a:rPr lang="en-GB" b="0" dirty="0"/>
              <a:t>What learners experience and internalise</a:t>
            </a:r>
          </a:p>
          <a:p>
            <a:pPr lvl="1">
              <a:buFontTx/>
              <a:buNone/>
            </a:pPr>
            <a:endParaRPr lang="en-GB" b="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220072" y="1988840"/>
            <a:ext cx="2664296" cy="1152128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Didactic Transposition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92080" y="2996952"/>
            <a:ext cx="3672408" cy="14401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>
                <a:solidFill>
                  <a:schemeClr val="tx2"/>
                </a:solidFill>
                <a:latin typeface="Chalkboard" pitchFamily="-111" charset="0"/>
              </a:rPr>
              <a:t>Expert awareness</a:t>
            </a:r>
            <a:br>
              <a:rPr lang="en-GB" sz="2400" b="0" dirty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>
                <a:solidFill>
                  <a:schemeClr val="tx2"/>
                </a:solidFill>
                <a:latin typeface="Chalkboard" pitchFamily="-111" charset="0"/>
              </a:rPr>
              <a:t>is transformed into</a:t>
            </a:r>
            <a:br>
              <a:rPr lang="en-GB" sz="2400" b="0" dirty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>
                <a:solidFill>
                  <a:schemeClr val="tx2"/>
                </a:solidFill>
                <a:latin typeface="Chalkboard" pitchFamily="-111" charset="0"/>
              </a:rPr>
              <a:t>Instruction in behaviour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9DCC-F3A1-44B8-9C51-05B6C125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1A817-A4C6-FD4B-B67A-325F8B43D17C}"/>
              </a:ext>
            </a:extLst>
          </p:cNvPr>
          <p:cNvSpPr txBox="1"/>
          <p:nvPr/>
        </p:nvSpPr>
        <p:spPr>
          <a:xfrm>
            <a:off x="3216319" y="1057502"/>
            <a:ext cx="23042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C00000"/>
                </a:solidFill>
              </a:rPr>
              <a:t>13 +  0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12 +  1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11 +  2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10 +  3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9 +  4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8 +  5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7 +  6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6 +  7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5 +  8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4 +  9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3 + 10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2 + 11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1 + 12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 0 + 13 = 13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61C4A8-EC4C-F246-B97D-8205FDA14AC1}"/>
              </a:ext>
            </a:extLst>
          </p:cNvPr>
          <p:cNvSpPr txBox="1"/>
          <p:nvPr/>
        </p:nvSpPr>
        <p:spPr>
          <a:xfrm>
            <a:off x="5520575" y="105750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C00000"/>
                </a:solidFill>
              </a:rPr>
              <a:t>-1 + 14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-2 + 15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-3 + 16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B7902C-CF00-CF46-9500-4A29BD6471C2}"/>
              </a:ext>
            </a:extLst>
          </p:cNvPr>
          <p:cNvSpPr txBox="1"/>
          <p:nvPr/>
        </p:nvSpPr>
        <p:spPr>
          <a:xfrm>
            <a:off x="1115616" y="473966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C00000"/>
                </a:solidFill>
              </a:rPr>
              <a:t>…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16 + -3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15 + -2 = 13</a:t>
            </a:r>
          </a:p>
          <a:p>
            <a:r>
              <a:rPr lang="en-GB" sz="2400" b="0" dirty="0">
                <a:solidFill>
                  <a:srgbClr val="C00000"/>
                </a:solidFill>
              </a:rPr>
              <a:t>14 + -1 = 13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4A790C2-E474-FC4D-A729-C01321DA74A1}"/>
              </a:ext>
            </a:extLst>
          </p:cNvPr>
          <p:cNvSpPr/>
          <p:nvPr/>
        </p:nvSpPr>
        <p:spPr bwMode="auto">
          <a:xfrm>
            <a:off x="6300192" y="2633044"/>
            <a:ext cx="2304256" cy="792088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What is available to be learned?</a:t>
            </a:r>
          </a:p>
        </p:txBody>
      </p:sp>
    </p:spTree>
    <p:extLst>
      <p:ext uri="{BB962C8B-B14F-4D97-AF65-F5344CB8AC3E}">
        <p14:creationId xmlns:p14="http://schemas.microsoft.com/office/powerpoint/2010/main" val="15569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build="p"/>
      <p:bldP spid="9" grpId="0" uiExpand="1" build="p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6E2E3-D5DC-40D2-9AD4-BA8EF510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“Story of 13”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D5535C-90DF-3F48-9D12-0F2606CE64CB}"/>
              </a:ext>
            </a:extLst>
          </p:cNvPr>
          <p:cNvSpPr txBox="1"/>
          <p:nvPr/>
        </p:nvSpPr>
        <p:spPr>
          <a:xfrm>
            <a:off x="1115616" y="1005798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chemeClr val="accent3">
                    <a:lumMod val="50000"/>
                  </a:schemeClr>
                </a:solidFill>
              </a:rPr>
              <a:t>6 + 7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E7E5F6-D3CD-FB43-8A6C-BC854645794A}"/>
              </a:ext>
            </a:extLst>
          </p:cNvPr>
          <p:cNvSpPr txBox="1"/>
          <p:nvPr/>
        </p:nvSpPr>
        <p:spPr>
          <a:xfrm>
            <a:off x="1115615" y="1892653"/>
            <a:ext cx="1734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chemeClr val="accent3">
                    <a:lumMod val="50000"/>
                  </a:schemeClr>
                </a:solidFill>
              </a:rPr>
              <a:t>3 + 4 + 6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46631-EFD9-D045-9622-5895AA0EC457}"/>
              </a:ext>
            </a:extLst>
          </p:cNvPr>
          <p:cNvSpPr txBox="1"/>
          <p:nvPr/>
        </p:nvSpPr>
        <p:spPr>
          <a:xfrm>
            <a:off x="1115614" y="2779508"/>
            <a:ext cx="233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chemeClr val="accent3">
                    <a:lumMod val="50000"/>
                  </a:schemeClr>
                </a:solidFill>
              </a:rPr>
              <a:t>1 + 2 + 4 + 6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1FE7C5-8514-EA44-96BE-6E3A6411566E}"/>
              </a:ext>
            </a:extLst>
          </p:cNvPr>
          <p:cNvSpPr txBox="1"/>
          <p:nvPr/>
        </p:nvSpPr>
        <p:spPr>
          <a:xfrm>
            <a:off x="1043608" y="3645024"/>
            <a:ext cx="3659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chemeClr val="accent3">
                    <a:lumMod val="50000"/>
                  </a:schemeClr>
                </a:solidFill>
              </a:rPr>
              <a:t>(4 ÷ 1) + (5 – 2) x 3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33B97A3-2EAE-B141-91D2-03F5E3217D7C}"/>
              </a:ext>
            </a:extLst>
          </p:cNvPr>
          <p:cNvSpPr/>
          <p:nvPr/>
        </p:nvSpPr>
        <p:spPr bwMode="auto">
          <a:xfrm>
            <a:off x="5580112" y="1635854"/>
            <a:ext cx="2497088" cy="792088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What is available to be learned?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FC83BB94-E215-6B4D-B67A-5CC04CFEF4DC}"/>
              </a:ext>
            </a:extLst>
          </p:cNvPr>
          <p:cNvSpPr/>
          <p:nvPr/>
        </p:nvSpPr>
        <p:spPr bwMode="auto">
          <a:xfrm>
            <a:off x="5495670" y="2636912"/>
            <a:ext cx="3386058" cy="1368152"/>
          </a:xfrm>
          <a:prstGeom prst="cloud">
            <a:avLst/>
          </a:prstGeom>
          <a:solidFill>
            <a:srgbClr val="008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Four operations;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 dirty="0">
                <a:solidFill>
                  <a:schemeClr val="tx2"/>
                </a:solidFill>
                <a:latin typeface="Chalkboard" pitchFamily="-111" charset="0"/>
              </a:rPr>
              <a:t>Using 1, 2, 3, 4, 5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8EE2311-DF72-A948-9726-8231859C879D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 flipV="1">
            <a:off x="4703584" y="3645024"/>
            <a:ext cx="876528" cy="2616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B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E8C864B-95B2-884F-BB7D-1E6078CDBF37}"/>
              </a:ext>
            </a:extLst>
          </p:cNvPr>
          <p:cNvSpPr txBox="1">
            <a:spLocks/>
          </p:cNvSpPr>
          <p:nvPr/>
        </p:nvSpPr>
        <p:spPr bwMode="auto">
          <a:xfrm>
            <a:off x="323528" y="1061357"/>
            <a:ext cx="1080120" cy="2952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GB" b="0" kern="0" dirty="0"/>
              <a:t>13 = </a:t>
            </a:r>
          </a:p>
          <a:p>
            <a:pPr marL="0" indent="0">
              <a:buFont typeface="Wingdings" charset="2"/>
              <a:buNone/>
            </a:pPr>
            <a:endParaRPr lang="en-GB" b="0" kern="0" dirty="0"/>
          </a:p>
          <a:p>
            <a:pPr marL="0" indent="0">
              <a:buFont typeface="Wingdings" charset="2"/>
              <a:buNone/>
            </a:pPr>
            <a:r>
              <a:rPr lang="en-GB" b="0" kern="0" dirty="0"/>
              <a:t>13 = </a:t>
            </a:r>
          </a:p>
          <a:p>
            <a:pPr marL="0" indent="0">
              <a:buFont typeface="Wingdings" charset="2"/>
              <a:buNone/>
            </a:pPr>
            <a:endParaRPr lang="en-GB" b="0" kern="0" dirty="0"/>
          </a:p>
          <a:p>
            <a:pPr marL="0" indent="0">
              <a:buFont typeface="Wingdings" charset="2"/>
              <a:buNone/>
            </a:pPr>
            <a:r>
              <a:rPr lang="en-GB" b="0" kern="0" dirty="0"/>
              <a:t>13 =</a:t>
            </a:r>
          </a:p>
          <a:p>
            <a:pPr marL="0" indent="0">
              <a:buFont typeface="Wingdings" charset="2"/>
              <a:buNone/>
            </a:pPr>
            <a:endParaRPr lang="en-GB" b="0" kern="0" dirty="0"/>
          </a:p>
          <a:p>
            <a:pPr marL="0" indent="0">
              <a:buFont typeface="Wingdings" charset="2"/>
              <a:buNone/>
            </a:pPr>
            <a:r>
              <a:rPr lang="en-GB" b="0" kern="0" dirty="0"/>
              <a:t>13 =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B4F9007-A051-8047-883C-70DEE6EE9D22}"/>
              </a:ext>
            </a:extLst>
          </p:cNvPr>
          <p:cNvSpPr/>
          <p:nvPr/>
        </p:nvSpPr>
        <p:spPr bwMode="auto">
          <a:xfrm>
            <a:off x="6298518" y="3775829"/>
            <a:ext cx="2497088" cy="216024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other numbers can be made using four operations and consecutive numbers?</a:t>
            </a:r>
          </a:p>
        </p:txBody>
      </p:sp>
    </p:spTree>
    <p:extLst>
      <p:ext uri="{BB962C8B-B14F-4D97-AF65-F5344CB8AC3E}">
        <p14:creationId xmlns:p14="http://schemas.microsoft.com/office/powerpoint/2010/main" val="4602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 animBg="1"/>
      <p:bldP spid="13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BB83-C2E5-44C9-8D22-7DA4575A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918C6-A388-4E82-A79C-23BD96D4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Story of 13, constrained</a:t>
            </a:r>
          </a:p>
          <a:p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309D6EB-F489-CE47-A416-032BD9737041}"/>
              </a:ext>
            </a:extLst>
          </p:cNvPr>
          <p:cNvSpPr/>
          <p:nvPr/>
        </p:nvSpPr>
        <p:spPr bwMode="auto">
          <a:xfrm>
            <a:off x="5004048" y="2492896"/>
            <a:ext cx="3600400" cy="1080120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What is available to be learned?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BF47C52-2998-814F-8427-C92981658B79}"/>
              </a:ext>
            </a:extLst>
          </p:cNvPr>
          <p:cNvSpPr/>
          <p:nvPr/>
        </p:nvSpPr>
        <p:spPr bwMode="auto">
          <a:xfrm>
            <a:off x="6170679" y="3429000"/>
            <a:ext cx="2448272" cy="10801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next</a:t>
            </a:r>
            <a:b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</a:b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and why?</a:t>
            </a:r>
          </a:p>
        </p:txBody>
      </p:sp>
    </p:spTree>
    <p:extLst>
      <p:ext uri="{BB962C8B-B14F-4D97-AF65-F5344CB8AC3E}">
        <p14:creationId xmlns:p14="http://schemas.microsoft.com/office/powerpoint/2010/main" val="408355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work through lived experience, ours and yours</a:t>
            </a:r>
          </a:p>
          <a:p>
            <a:r>
              <a:rPr lang="en-GB" dirty="0"/>
              <a:t>We offer tasks for you, working with colleagues</a:t>
            </a:r>
          </a:p>
          <a:p>
            <a:r>
              <a:rPr lang="en-GB" dirty="0"/>
              <a:t>Focus on what is available for you/learners to see, hear, read and do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5E64CFD-C0F3-664B-9EFB-B22FC94DD490}"/>
              </a:ext>
            </a:extLst>
          </p:cNvPr>
          <p:cNvSpPr/>
          <p:nvPr/>
        </p:nvSpPr>
        <p:spPr bwMode="auto">
          <a:xfrm>
            <a:off x="1865909" y="4221088"/>
            <a:ext cx="3498179" cy="828686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Same?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0" dirty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Possibly different?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halkboard" pitchFamily="-111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880CE35-6E4A-354D-8AB7-9020B59D27F9}"/>
              </a:ext>
            </a:extLst>
          </p:cNvPr>
          <p:cNvSpPr/>
          <p:nvPr/>
        </p:nvSpPr>
        <p:spPr bwMode="auto">
          <a:xfrm>
            <a:off x="1865908" y="1376566"/>
            <a:ext cx="5154363" cy="108710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Same?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b="0" dirty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Possibly different?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Required to be different?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5E982D-90CB-4BBB-8B68-773D4775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Story of 13 constrained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9932D8-DA5E-45EF-A04F-C0C892D89C43}"/>
              </a:ext>
            </a:extLst>
          </p:cNvPr>
          <p:cNvSpPr/>
          <p:nvPr/>
        </p:nvSpPr>
        <p:spPr bwMode="auto">
          <a:xfrm>
            <a:off x="569765" y="2579027"/>
            <a:ext cx="576064" cy="609600"/>
          </a:xfrm>
          <a:prstGeom prst="round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rPr>
              <a:t>             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454C732-DCC6-4544-AF89-A8ADFC091970}"/>
              </a:ext>
            </a:extLst>
          </p:cNvPr>
          <p:cNvSpPr/>
          <p:nvPr/>
        </p:nvSpPr>
        <p:spPr bwMode="auto">
          <a:xfrm>
            <a:off x="2153941" y="2466027"/>
            <a:ext cx="733896" cy="722600"/>
          </a:xfrm>
          <a:prstGeom prst="triangl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92497A-E0FE-456E-8CAD-414463BD0490}"/>
              </a:ext>
            </a:extLst>
          </p:cNvPr>
          <p:cNvSpPr/>
          <p:nvPr/>
        </p:nvSpPr>
        <p:spPr bwMode="auto">
          <a:xfrm>
            <a:off x="3799031" y="2573783"/>
            <a:ext cx="1080120" cy="609600"/>
          </a:xfrm>
          <a:prstGeom prst="ellips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2547C-3872-D34C-82C8-D8FB230CC03A}"/>
              </a:ext>
            </a:extLst>
          </p:cNvPr>
          <p:cNvSpPr txBox="1"/>
          <p:nvPr/>
        </p:nvSpPr>
        <p:spPr>
          <a:xfrm>
            <a:off x="5106269" y="2633687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chemeClr val="accent3">
                    <a:lumMod val="50000"/>
                  </a:schemeClr>
                </a:solidFill>
              </a:rPr>
              <a:t>= 13</a:t>
            </a: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D28C48B8-8196-F04F-89AF-F45890258F9F}"/>
              </a:ext>
            </a:extLst>
          </p:cNvPr>
          <p:cNvSpPr/>
          <p:nvPr/>
        </p:nvSpPr>
        <p:spPr bwMode="auto">
          <a:xfrm>
            <a:off x="1361853" y="2633687"/>
            <a:ext cx="504056" cy="523220"/>
          </a:xfrm>
          <a:prstGeom prst="donu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021E2A23-4801-1248-A79E-8F5559929653}"/>
              </a:ext>
            </a:extLst>
          </p:cNvPr>
          <p:cNvSpPr/>
          <p:nvPr/>
        </p:nvSpPr>
        <p:spPr bwMode="auto">
          <a:xfrm>
            <a:off x="3067857" y="2633687"/>
            <a:ext cx="504056" cy="523220"/>
          </a:xfrm>
          <a:prstGeom prst="donu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437BF-A85F-144D-9309-DBF3F28A9789}"/>
              </a:ext>
            </a:extLst>
          </p:cNvPr>
          <p:cNvSpPr txBox="1"/>
          <p:nvPr/>
        </p:nvSpPr>
        <p:spPr>
          <a:xfrm>
            <a:off x="1865909" y="4195083"/>
            <a:ext cx="125810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="0" dirty="0">
                <a:solidFill>
                  <a:srgbClr val="000000"/>
                </a:solidFill>
              </a:rPr>
              <a:t>operation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7390AA-7F31-AF46-80D1-10F6202B5B54}"/>
              </a:ext>
            </a:extLst>
          </p:cNvPr>
          <p:cNvCxnSpPr>
            <a:stCxn id="10" idx="4"/>
            <a:endCxn id="7" idx="0"/>
          </p:cNvCxnSpPr>
          <p:nvPr/>
        </p:nvCxnSpPr>
        <p:spPr bwMode="auto">
          <a:xfrm>
            <a:off x="1613881" y="3156907"/>
            <a:ext cx="881079" cy="1038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6C4FE07-E3FF-5E40-965D-078A89D94CB0}"/>
              </a:ext>
            </a:extLst>
          </p:cNvPr>
          <p:cNvSpPr txBox="1"/>
          <p:nvPr/>
        </p:nvSpPr>
        <p:spPr>
          <a:xfrm>
            <a:off x="1865909" y="1586056"/>
            <a:ext cx="105086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="0" dirty="0">
                <a:solidFill>
                  <a:srgbClr val="000000"/>
                </a:solidFill>
              </a:rPr>
              <a:t>number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6AC46E-6BFB-1841-96C7-F1BB42808C63}"/>
              </a:ext>
            </a:extLst>
          </p:cNvPr>
          <p:cNvCxnSpPr>
            <a:cxnSpLocks/>
            <a:stCxn id="15" idx="2"/>
            <a:endCxn id="4" idx="0"/>
          </p:cNvCxnSpPr>
          <p:nvPr/>
        </p:nvCxnSpPr>
        <p:spPr bwMode="auto">
          <a:xfrm flipH="1">
            <a:off x="857797" y="1986166"/>
            <a:ext cx="1533545" cy="5928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012473-60CC-3442-9060-1582CA3EBC33}"/>
              </a:ext>
            </a:extLst>
          </p:cNvPr>
          <p:cNvCxnSpPr>
            <a:cxnSpLocks/>
            <a:stCxn id="15" idx="2"/>
            <a:endCxn id="5" idx="0"/>
          </p:cNvCxnSpPr>
          <p:nvPr/>
        </p:nvCxnSpPr>
        <p:spPr bwMode="auto">
          <a:xfrm>
            <a:off x="2391342" y="1986166"/>
            <a:ext cx="129547" cy="4798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C6123F-983D-1044-A57F-88CA65388C17}"/>
              </a:ext>
            </a:extLst>
          </p:cNvPr>
          <p:cNvCxnSpPr>
            <a:cxnSpLocks/>
            <a:stCxn id="15" idx="2"/>
            <a:endCxn id="6" idx="1"/>
          </p:cNvCxnSpPr>
          <p:nvPr/>
        </p:nvCxnSpPr>
        <p:spPr bwMode="auto">
          <a:xfrm>
            <a:off x="2391342" y="1986166"/>
            <a:ext cx="1565869" cy="676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970347-E630-2143-B12B-42E873A5D102}"/>
              </a:ext>
            </a:extLst>
          </p:cNvPr>
          <p:cNvCxnSpPr>
            <a:cxnSpLocks/>
            <a:stCxn id="11" idx="4"/>
            <a:endCxn id="7" idx="0"/>
          </p:cNvCxnSpPr>
          <p:nvPr/>
        </p:nvCxnSpPr>
        <p:spPr bwMode="auto">
          <a:xfrm flipH="1">
            <a:off x="2494960" y="3156907"/>
            <a:ext cx="824925" cy="1038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C4601AD-F941-DD45-B5D5-9742005459F3}"/>
              </a:ext>
            </a:extLst>
          </p:cNvPr>
          <p:cNvSpPr/>
          <p:nvPr/>
        </p:nvSpPr>
        <p:spPr bwMode="auto">
          <a:xfrm>
            <a:off x="6084168" y="3216852"/>
            <a:ext cx="2664296" cy="2609027"/>
          </a:xfrm>
          <a:prstGeom prst="roundRect">
            <a:avLst>
              <a:gd name="adj" fmla="val 25247"/>
            </a:avLst>
          </a:prstGeom>
          <a:solidFill>
            <a:srgbClr val="008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At each stage of filling it in,</a:t>
            </a:r>
            <a:br>
              <a:rPr lang="en-GB" sz="2000" dirty="0">
                <a:solidFill>
                  <a:schemeClr val="tx2"/>
                </a:solidFill>
              </a:rPr>
            </a:br>
            <a:r>
              <a:rPr lang="en-GB" sz="2000" dirty="0">
                <a:solidFill>
                  <a:schemeClr val="tx2"/>
                </a:solidFill>
              </a:rPr>
              <a:t>how much freedom do you have?</a:t>
            </a:r>
          </a:p>
          <a:p>
            <a:pPr algn="ctr"/>
            <a:r>
              <a:rPr lang="en-GB" sz="2000" dirty="0">
                <a:solidFill>
                  <a:schemeClr val="tx2"/>
                </a:solidFill>
              </a:rPr>
              <a:t>What are the constraints?</a:t>
            </a:r>
            <a:endParaRPr lang="en-GB" sz="20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49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7" grpId="0" animBg="1"/>
      <p:bldP spid="15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of a question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Construct an object subject to constraints</a:t>
            </a:r>
          </a:p>
          <a:p>
            <a:pPr lvl="1"/>
            <a:r>
              <a:rPr lang="en-GB" dirty="0"/>
              <a:t>and another</a:t>
            </a:r>
          </a:p>
          <a:p>
            <a:pPr lvl="1"/>
            <a:r>
              <a:rPr lang="en-GB" dirty="0"/>
              <a:t>and another</a:t>
            </a:r>
          </a:p>
          <a:p>
            <a:pPr lvl="1"/>
            <a:r>
              <a:rPr lang="en-GB" dirty="0"/>
              <a:t>what new things are available to be seen, read, heard, done?</a:t>
            </a:r>
          </a:p>
          <a:p>
            <a:r>
              <a:rPr lang="en-GB" dirty="0"/>
              <a:t>Alter constraints what new things are available to be seen, read, heard, done?</a:t>
            </a:r>
          </a:p>
          <a:p>
            <a:r>
              <a:rPr lang="en-GB" dirty="0"/>
              <a:t>Variation or variety?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quality of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aspects; focus; difficult points; hinges</a:t>
            </a:r>
          </a:p>
          <a:p>
            <a:r>
              <a:rPr lang="en-GB" dirty="0"/>
              <a:t>Anticipate what variation is necessary to see, hear, read, do, construct, construe …</a:t>
            </a:r>
          </a:p>
          <a:p>
            <a:r>
              <a:rPr lang="en-GB" dirty="0"/>
              <a:t>Variation to draw attention to the critical aspects and focus, not to complexify</a:t>
            </a:r>
          </a:p>
          <a:p>
            <a:r>
              <a:rPr lang="en-GB" dirty="0"/>
              <a:t>Representations matter (because the concept is abstract)</a:t>
            </a:r>
          </a:p>
          <a:p>
            <a:r>
              <a:rPr lang="en-GB" dirty="0"/>
              <a:t>Fluency moves away from meaning; matching representations keeps meaning</a:t>
            </a:r>
          </a:p>
          <a:p>
            <a:r>
              <a:rPr lang="en-GB" dirty="0"/>
              <a:t>Lived object of learning; what they see, hear, read, do; what generalisations is it possible to make from their experiences?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772400" cy="609600"/>
          </a:xfrm>
        </p:spPr>
        <p:txBody>
          <a:bodyPr/>
          <a:lstStyle/>
          <a:p>
            <a:r>
              <a:rPr lang="en-GB" dirty="0"/>
              <a:t>Reflection on the effects of variation on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1728192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(cognition)?</a:t>
            </a:r>
          </a:p>
          <a:p>
            <a:r>
              <a:rPr lang="en-GB" dirty="0"/>
              <a:t>What were the dominant </a:t>
            </a:r>
            <a:r>
              <a:rPr lang="en-GB"/>
              <a:t>emotions evoked </a:t>
            </a:r>
            <a:r>
              <a:rPr lang="en-GB" dirty="0"/>
              <a:t>(affect)?</a:t>
            </a:r>
          </a:p>
          <a:p>
            <a:r>
              <a:rPr lang="en-GB" dirty="0"/>
              <a:t>What actions might you want to pursue further? (awareness)</a:t>
            </a:r>
          </a:p>
        </p:txBody>
      </p:sp>
    </p:spTree>
    <p:extLst>
      <p:ext uri="{BB962C8B-B14F-4D97-AF65-F5344CB8AC3E}">
        <p14:creationId xmlns:p14="http://schemas.microsoft.com/office/powerpoint/2010/main" val="3175655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2D35-F072-7F46-8685-F1D5E23CE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08CE1-F338-C94F-9678-B8F9030C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040560"/>
          </a:xfrm>
        </p:spPr>
        <p:txBody>
          <a:bodyPr/>
          <a:lstStyle/>
          <a:p>
            <a:r>
              <a:rPr lang="en-GB" dirty="0" err="1"/>
              <a:t>PMTheta.com</a:t>
            </a:r>
            <a:endParaRPr lang="en-GB" dirty="0"/>
          </a:p>
          <a:p>
            <a:pPr lvl="1"/>
            <a:r>
              <a:rPr lang="en-GB" dirty="0"/>
              <a:t>Joint Presentations (for these slides)</a:t>
            </a:r>
          </a:p>
          <a:p>
            <a:pPr lvl="1"/>
            <a:r>
              <a:rPr lang="en-GB" dirty="0"/>
              <a:t>Applet(s)</a:t>
            </a:r>
          </a:p>
          <a:p>
            <a:r>
              <a:rPr lang="en-GB" dirty="0"/>
              <a:t>Thinkers (ATM)</a:t>
            </a:r>
          </a:p>
          <a:p>
            <a:r>
              <a:rPr lang="en-GB" dirty="0"/>
              <a:t>Questions &amp; prompts for Mathematical Thinking: Primary) (ATM)</a:t>
            </a:r>
          </a:p>
          <a:p>
            <a:r>
              <a:rPr lang="en-GB" dirty="0"/>
              <a:t>Contact us</a:t>
            </a:r>
          </a:p>
          <a:p>
            <a:pPr lvl="1"/>
            <a:r>
              <a:rPr lang="en-GB" dirty="0"/>
              <a:t>Annewatson1089@gmail.com</a:t>
            </a:r>
          </a:p>
        </p:txBody>
      </p:sp>
    </p:spTree>
    <p:extLst>
      <p:ext uri="{BB962C8B-B14F-4D97-AF65-F5344CB8AC3E}">
        <p14:creationId xmlns:p14="http://schemas.microsoft.com/office/powerpoint/2010/main" val="114073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0880" cy="792088"/>
          </a:xfrm>
        </p:spPr>
        <p:txBody>
          <a:bodyPr anchor="t"/>
          <a:lstStyle/>
          <a:p>
            <a:r>
              <a:rPr lang="en-GB" dirty="0"/>
              <a:t>Task 1: Taxi cab geometry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908721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Taxi-cab distance </a:t>
            </a:r>
            <a:r>
              <a:rPr lang="en-US" sz="1800" b="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is the shortest distance from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two-dimensional coordinate grid, using horizontal and vertical movement only. We call it the taxicab distance.</a:t>
            </a:r>
            <a:endParaRPr lang="en-GB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this exercise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(-2,-1). Mark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coordinate grid. </a:t>
            </a: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each point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 (a) to (h) below calculate </a:t>
            </a:r>
            <a:r>
              <a:rPr lang="en-US" sz="1800" b="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and mark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the grid:</a:t>
            </a:r>
            <a:endParaRPr lang="en-GB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62900" lvl="0" indent="-342900" eaLnBrk="0" fontAlgn="base" hangingPunct="0">
              <a:spcBef>
                <a:spcPts val="400"/>
              </a:spcBef>
              <a:spcAft>
                <a:spcPct val="0"/>
              </a:spcAft>
              <a:buAutoNum type="alphaLcParenBoth"/>
              <a:tabLst>
                <a:tab pos="3125788" algn="l"/>
              </a:tabLst>
            </a:pP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(1, -1)		</a:t>
            </a:r>
            <a:endParaRPr lang="en-GB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(b)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 -4)		</a:t>
            </a:r>
            <a:endParaRPr lang="en-GB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(c)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(-1, -3)		</a:t>
            </a:r>
            <a:endParaRPr lang="en-GB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(d)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-2)</a:t>
            </a: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(e)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  </a:t>
            </a:r>
            <a:b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b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(f)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b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(g)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0) </a:t>
            </a: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(h) </a:t>
            </a:r>
            <a:r>
              <a:rPr lang="en-US" sz="1800" b="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(-2, 2)	</a:t>
            </a:r>
            <a:endParaRPr lang="en-US" sz="18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722630"/>
              </p:ext>
            </p:extLst>
          </p:nvPr>
        </p:nvGraphicFramePr>
        <p:xfrm>
          <a:off x="1914525" y="4005064"/>
          <a:ext cx="9731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6" name="Equation" r:id="rId3" imgW="621360" imgH="429480" progId="">
                  <p:embed/>
                </p:oleObj>
              </mc:Choice>
              <mc:Fallback>
                <p:oleObj name="Equation" r:id="rId3" imgW="621360" imgH="42948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4005064"/>
                        <a:ext cx="973138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BF68AF3-0182-0741-AC9A-609428256A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6010" y="4787415"/>
            <a:ext cx="1355328" cy="720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was it for you?</a:t>
            </a:r>
          </a:p>
          <a:p>
            <a:r>
              <a:rPr lang="en-GB" dirty="0"/>
              <a:t>How did the variation in the examples influence what happened for you?</a:t>
            </a:r>
          </a:p>
          <a:p>
            <a:r>
              <a:rPr lang="en-GB" dirty="0"/>
              <a:t>Have you made progress towards ‘mastery’ of taxi-cab geometry?  What did progress mean for you?  </a:t>
            </a:r>
          </a:p>
          <a:p>
            <a:r>
              <a:rPr lang="en-GB" dirty="0"/>
              <a:t>Your conjectures about the role of variation - write them down, ready to modify them later maybe</a:t>
            </a:r>
          </a:p>
          <a:p>
            <a:r>
              <a:rPr lang="en-GB" dirty="0"/>
              <a:t>Conjecture: we are more the same than we are different</a:t>
            </a:r>
          </a:p>
          <a:p>
            <a:r>
              <a:rPr lang="en-GB" dirty="0"/>
              <a:t>Conjecture: we ‘see’ and act differently because of past experience, prior knowledge, social assumptions, …</a:t>
            </a:r>
          </a:p>
          <a:p>
            <a:r>
              <a:rPr lang="en-GB" dirty="0"/>
              <a:t>What preparation might have helped you? (what did you have to ask, watch, etc. before you could get started?)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2: Adding Fractions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Ready to practise?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42" t="2299" r="6542" b="6776"/>
          <a:stretch>
            <a:fillRect/>
          </a:stretch>
        </p:blipFill>
        <p:spPr bwMode="auto">
          <a:xfrm>
            <a:off x="521784" y="404663"/>
            <a:ext cx="7362584" cy="60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6943" t="2465" r="13207"/>
          <a:stretch>
            <a:fillRect/>
          </a:stretch>
        </p:blipFill>
        <p:spPr bwMode="auto">
          <a:xfrm>
            <a:off x="457965" y="260648"/>
            <a:ext cx="7282387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5188" t="1401" r="9338" b="2481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42" t="2299" r="6542" b="6776"/>
          <a:stretch>
            <a:fillRect/>
          </a:stretch>
        </p:blipFill>
        <p:spPr bwMode="auto">
          <a:xfrm>
            <a:off x="521784" y="404663"/>
            <a:ext cx="7362584" cy="60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 bwMode="auto">
          <a:xfrm>
            <a:off x="7097403" y="445842"/>
            <a:ext cx="2123728" cy="172819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 dirty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O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nce a pattern-action is noticed, it keeps being activated!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365331-D198-A44A-8801-B55258354DA0}"/>
              </a:ext>
            </a:extLst>
          </p:cNvPr>
          <p:cNvSpPr/>
          <p:nvPr/>
        </p:nvSpPr>
        <p:spPr bwMode="auto">
          <a:xfrm>
            <a:off x="6945221" y="3013857"/>
            <a:ext cx="2207400" cy="136815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Were any of these more interesting than any others?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83EA494-D850-014C-87E4-6D97D589F97C}"/>
              </a:ext>
            </a:extLst>
          </p:cNvPr>
          <p:cNvSpPr/>
          <p:nvPr/>
        </p:nvSpPr>
        <p:spPr bwMode="auto">
          <a:xfrm>
            <a:off x="6945221" y="5089105"/>
            <a:ext cx="2170888" cy="13799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Were you thinking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 about the meaning – the fractions?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32685</TotalTime>
  <Words>1216</Words>
  <Application>Microsoft Macintosh PowerPoint</Application>
  <PresentationFormat>On-screen Show (4:3)</PresentationFormat>
  <Paragraphs>194</Paragraphs>
  <Slides>24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Chalkboard</vt:lpstr>
      <vt:lpstr>Lucida Grande</vt:lpstr>
      <vt:lpstr>Monotype Sorts</vt:lpstr>
      <vt:lpstr>Times</vt:lpstr>
      <vt:lpstr>Times New Roman</vt:lpstr>
      <vt:lpstr>Wingdings</vt:lpstr>
      <vt:lpstr>Yellow on Blue</vt:lpstr>
      <vt:lpstr>Equation</vt:lpstr>
      <vt:lpstr>Variation/Invariance:  pupils’ experience</vt:lpstr>
      <vt:lpstr>Ways of Working</vt:lpstr>
      <vt:lpstr>Task 1: Taxi cab geometry</vt:lpstr>
      <vt:lpstr>Reflection</vt:lpstr>
      <vt:lpstr>Task 2: Adding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Line Fractions</vt:lpstr>
      <vt:lpstr>Reflection</vt:lpstr>
      <vt:lpstr>Variation Features</vt:lpstr>
      <vt:lpstr>Design of the question sequence for number-line fractions applet</vt:lpstr>
      <vt:lpstr>Task Considerations</vt:lpstr>
      <vt:lpstr>13</vt:lpstr>
      <vt:lpstr>“Story of 13”</vt:lpstr>
      <vt:lpstr>13</vt:lpstr>
      <vt:lpstr>Story of 13 constrained</vt:lpstr>
      <vt:lpstr>Design of a question sequence</vt:lpstr>
      <vt:lpstr>Implications for quality of teaching</vt:lpstr>
      <vt:lpstr>Reflection on the effects of variation on you</vt:lpstr>
      <vt:lpstr>Follow Up</vt:lpstr>
    </vt:vector>
  </TitlesOfParts>
  <Company>CME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1019</cp:revision>
  <cp:lastPrinted>2016-01-20T22:10:46Z</cp:lastPrinted>
  <dcterms:created xsi:type="dcterms:W3CDTF">2009-05-15T05:15:20Z</dcterms:created>
  <dcterms:modified xsi:type="dcterms:W3CDTF">2018-03-01T13:15:19Z</dcterms:modified>
</cp:coreProperties>
</file>