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6" r:id="rId3"/>
    <p:sldId id="257" r:id="rId4"/>
    <p:sldId id="262" r:id="rId5"/>
    <p:sldId id="261" r:id="rId6"/>
    <p:sldId id="264" r:id="rId7"/>
    <p:sldId id="265" r:id="rId8"/>
    <p:sldId id="267" r:id="rId9"/>
    <p:sldId id="260" r:id="rId10"/>
    <p:sldId id="263" r:id="rId11"/>
    <p:sldId id="258" r:id="rId12"/>
    <p:sldId id="275" r:id="rId13"/>
    <p:sldId id="276" r:id="rId14"/>
    <p:sldId id="269" r:id="rId15"/>
    <p:sldId id="278"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B1A3E-00B3-46A2-841D-6DD424718FFA}" type="datetimeFigureOut">
              <a:rPr lang="en-GB" smtClean="0"/>
              <a:pPr/>
              <a:t>31/10/2015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BB75B-9A88-42A2-961E-48E030F1841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Understanding div in everyday life and secondary school: continuous/measure;</a:t>
            </a:r>
            <a:r>
              <a:rPr lang="en-GB" baseline="0" dirty="0" smtClean="0"/>
              <a:t> discrete/counting; one at a time, or deal with the whole thing.  Subtraction or dividing the whole.</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Nasty numbers – need algorithm.  Abstract with numbers and applying.</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Need</a:t>
            </a:r>
            <a:r>
              <a:rPr lang="en-GB" baseline="0" dirty="0" smtClean="0"/>
              <a:t> for measuring device</a:t>
            </a:r>
          </a:p>
          <a:p>
            <a:r>
              <a:rPr lang="en-GB" baseline="0" dirty="0" smtClean="0"/>
              <a:t>Need for fraction notation</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would argue that setting these up as fractions is more useful than diving into doing a learnt method.</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Imagination: multiplying and dividing</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5 minutes </a:t>
            </a:r>
            <a:r>
              <a:rPr lang="en-GB" dirty="0" smtClean="0"/>
              <a:t>from</a:t>
            </a:r>
            <a:r>
              <a:rPr lang="en-GB" baseline="0" dirty="0" smtClean="0"/>
              <a:t> here if I talk fast.</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C55DEBC-E8DC-4758-952A-0EF647DAA392}" type="slidenum">
              <a:rPr lang="en-US" smtClean="0"/>
              <a:pPr/>
              <a:t>12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0FB896D-2A5A-4888-9CD1-B106CE2A2B73}" type="slidenum">
              <a:rPr lang="en-US" smtClean="0"/>
              <a:pPr/>
              <a:t>13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3309F13-4A20-4B71-954F-66BA457DA028}" type="slidenum">
              <a:rPr lang="en-US" smtClean="0"/>
              <a:pPr/>
              <a:t>14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4DECD-1069-4330-8EAC-51390F24E157}" type="datetimeFigureOut">
              <a:rPr lang="en-GB" smtClean="0"/>
              <a:pPr/>
              <a:t>31/10/2015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6DD32A-7650-4444-92DC-1C4F213E957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4DECD-1069-4330-8EAC-51390F24E157}" type="datetimeFigureOut">
              <a:rPr lang="en-GB" smtClean="0"/>
              <a:pPr/>
              <a:t>31/10/2015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DD32A-7650-4444-92DC-1C4F213E957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jpeg"/><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130425"/>
            <a:ext cx="8424936" cy="1470025"/>
          </a:xfrm>
        </p:spPr>
        <p:txBody>
          <a:bodyPr>
            <a:normAutofit fontScale="90000"/>
          </a:bodyPr>
          <a:lstStyle/>
          <a:p>
            <a:r>
              <a:rPr lang="en-GB" dirty="0" smtClean="0"/>
              <a:t>Drilling, filling, skilling, fulfilling: what practice can and cannot do for learners</a:t>
            </a:r>
            <a:endParaRPr lang="en-GB" dirty="0"/>
          </a:p>
        </p:txBody>
      </p:sp>
      <p:sp>
        <p:nvSpPr>
          <p:cNvPr id="3" name="Subtitle 2"/>
          <p:cNvSpPr>
            <a:spLocks noGrp="1"/>
          </p:cNvSpPr>
          <p:nvPr>
            <p:ph type="subTitle" idx="1"/>
          </p:nvPr>
        </p:nvSpPr>
        <p:spPr/>
        <p:txBody>
          <a:bodyPr/>
          <a:lstStyle/>
          <a:p>
            <a:r>
              <a:rPr lang="en-GB" dirty="0" smtClean="0"/>
              <a:t>Professor Anne Watson</a:t>
            </a:r>
          </a:p>
          <a:p>
            <a:r>
              <a:rPr lang="en-GB" dirty="0" smtClean="0"/>
              <a:t>Hong Kong January 2011</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Complex needs </a:t>
            </a:r>
            <a:endParaRPr lang="en-GB" dirty="0"/>
          </a:p>
        </p:txBody>
      </p:sp>
      <p:sp>
        <p:nvSpPr>
          <p:cNvPr id="3" name="Content Placeholder 2"/>
          <p:cNvSpPr>
            <a:spLocks noGrp="1"/>
          </p:cNvSpPr>
          <p:nvPr>
            <p:ph idx="1"/>
          </p:nvPr>
        </p:nvSpPr>
        <p:spPr/>
        <p:txBody>
          <a:bodyPr>
            <a:normAutofit lnSpcReduction="10000"/>
          </a:bodyPr>
          <a:lstStyle/>
          <a:p>
            <a:r>
              <a:rPr lang="en-GB" dirty="0" smtClean="0"/>
              <a:t>We need multiplication facts</a:t>
            </a:r>
          </a:p>
          <a:p>
            <a:pPr>
              <a:buNone/>
            </a:pPr>
            <a:r>
              <a:rPr lang="en-GB" dirty="0" smtClean="0"/>
              <a:t>BUT</a:t>
            </a:r>
          </a:p>
          <a:p>
            <a:r>
              <a:rPr lang="en-GB" dirty="0" smtClean="0"/>
              <a:t>Written algorithms are based on repeated subtraction of multiples from chunks of the dividend (school arithmetic)</a:t>
            </a:r>
          </a:p>
          <a:p>
            <a:pPr>
              <a:buNone/>
            </a:pPr>
            <a:r>
              <a:rPr lang="en-GB" dirty="0" smtClean="0"/>
              <a:t>YET</a:t>
            </a:r>
          </a:p>
          <a:p>
            <a:r>
              <a:rPr lang="en-GB" dirty="0" smtClean="0"/>
              <a:t>The way we handle quantities efficiently depends on the context (flexible problem-solving)</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a:bodyPr>
          <a:lstStyle/>
          <a:p>
            <a:r>
              <a:rPr lang="en-GB" dirty="0" smtClean="0"/>
              <a:t>Dividing is ...</a:t>
            </a:r>
            <a:endParaRPr lang="en-GB" dirty="0"/>
          </a:p>
        </p:txBody>
      </p:sp>
      <p:sp>
        <p:nvSpPr>
          <p:cNvPr id="3" name="Content Placeholder 2"/>
          <p:cNvSpPr>
            <a:spLocks noGrp="1"/>
          </p:cNvSpPr>
          <p:nvPr>
            <p:ph idx="1"/>
          </p:nvPr>
        </p:nvSpPr>
        <p:spPr>
          <a:xfrm>
            <a:off x="457200" y="1412776"/>
            <a:ext cx="8229600" cy="4896544"/>
          </a:xfrm>
        </p:spPr>
        <p:txBody>
          <a:bodyPr>
            <a:normAutofit lnSpcReduction="10000"/>
          </a:bodyPr>
          <a:lstStyle/>
          <a:p>
            <a:pPr lvl="0"/>
            <a:r>
              <a:rPr lang="en-GB" dirty="0" smtClean="0"/>
              <a:t>comparing quantities</a:t>
            </a:r>
          </a:p>
          <a:p>
            <a:pPr lvl="0"/>
            <a:r>
              <a:rPr lang="en-GB" dirty="0" smtClean="0"/>
              <a:t>partitioning quantities</a:t>
            </a:r>
          </a:p>
          <a:p>
            <a:pPr lvl="0"/>
            <a:r>
              <a:rPr lang="en-GB" dirty="0" smtClean="0"/>
              <a:t>dealing out quotas</a:t>
            </a:r>
          </a:p>
          <a:p>
            <a:pPr lvl="0"/>
            <a:r>
              <a:rPr lang="en-GB" dirty="0" smtClean="0"/>
              <a:t>stretching and shrinking</a:t>
            </a:r>
          </a:p>
          <a:p>
            <a:r>
              <a:rPr lang="en-GB" dirty="0" smtClean="0"/>
              <a:t>‘undoing’ multiplication</a:t>
            </a:r>
          </a:p>
          <a:p>
            <a:pPr lvl="0"/>
            <a:r>
              <a:rPr lang="en-GB" dirty="0" smtClean="0"/>
              <a:t>describing quantitative phenomena</a:t>
            </a:r>
          </a:p>
          <a:p>
            <a:pPr lvl="0"/>
            <a:r>
              <a:rPr lang="en-GB" dirty="0" smtClean="0"/>
              <a:t>bridging arithmetic and measurement</a:t>
            </a:r>
          </a:p>
          <a:p>
            <a:pPr lvl="0"/>
            <a:r>
              <a:rPr lang="en-GB" dirty="0" smtClean="0"/>
              <a:t>doing procedures until zero, a remainder, or a decimal representation is achieved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Advantages of learning procedures</a:t>
            </a:r>
          </a:p>
        </p:txBody>
      </p:sp>
      <p:sp>
        <p:nvSpPr>
          <p:cNvPr id="32771" name="Rectangle 3"/>
          <p:cNvSpPr>
            <a:spLocks noGrp="1" noChangeArrowheads="1"/>
          </p:cNvSpPr>
          <p:nvPr>
            <p:ph type="body" idx="1"/>
          </p:nvPr>
        </p:nvSpPr>
        <p:spPr>
          <a:xfrm>
            <a:off x="457200" y="1295400"/>
            <a:ext cx="8229600" cy="4525963"/>
          </a:xfrm>
        </p:spPr>
        <p:txBody>
          <a:bodyPr>
            <a:normAutofit/>
          </a:bodyPr>
          <a:lstStyle/>
          <a:p>
            <a:pPr eaLnBrk="1" hangingPunct="1">
              <a:lnSpc>
                <a:spcPct val="90000"/>
              </a:lnSpc>
              <a:buFontTx/>
              <a:buNone/>
            </a:pPr>
            <a:endParaRPr lang="en-US" sz="2800" dirty="0" smtClean="0"/>
          </a:p>
          <a:p>
            <a:pPr>
              <a:lnSpc>
                <a:spcPct val="90000"/>
              </a:lnSpc>
            </a:pPr>
            <a:r>
              <a:rPr lang="en-US" dirty="0" smtClean="0"/>
              <a:t>Key procedures can become automatic</a:t>
            </a:r>
          </a:p>
          <a:p>
            <a:pPr eaLnBrk="1" hangingPunct="1">
              <a:lnSpc>
                <a:spcPct val="90000"/>
              </a:lnSpc>
            </a:pPr>
            <a:r>
              <a:rPr lang="en-US" dirty="0" smtClean="0"/>
              <a:t>A page of ticks boosts confidence</a:t>
            </a:r>
          </a:p>
          <a:p>
            <a:pPr>
              <a:lnSpc>
                <a:spcPct val="90000"/>
              </a:lnSpc>
            </a:pPr>
            <a:r>
              <a:rPr lang="en-US" dirty="0" smtClean="0"/>
              <a:t>Teaching can be automated (online worksheets with good quality feedback)</a:t>
            </a:r>
          </a:p>
          <a:p>
            <a:pPr>
              <a:lnSpc>
                <a:spcPct val="90000"/>
              </a:lnSpc>
            </a:pPr>
            <a:r>
              <a:rPr lang="en-US" dirty="0" smtClean="0"/>
              <a:t>Children can learn (with teacher) to anticipate answers and difficulties</a:t>
            </a:r>
          </a:p>
          <a:p>
            <a:pPr>
              <a:lnSpc>
                <a:spcPct val="90000"/>
              </a:lnSpc>
            </a:pPr>
            <a:r>
              <a:rPr lang="en-US" dirty="0" smtClean="0"/>
              <a:t>Children can learn (with teacher) how to extend methods to more complex situations</a:t>
            </a:r>
          </a:p>
          <a:p>
            <a:pPr eaLnBrk="1" hangingPunct="1">
              <a:lnSpc>
                <a:spcPct val="90000"/>
              </a:lnSpc>
            </a:pPr>
            <a:endParaRPr lang="en-US" dirty="0" smtClean="0"/>
          </a:p>
          <a:p>
            <a:pPr eaLnBrk="1" hangingPunct="1">
              <a:lnSpc>
                <a:spcPct val="90000"/>
              </a:lnSpc>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528" y="0"/>
            <a:ext cx="8496944" cy="1143000"/>
          </a:xfrm>
        </p:spPr>
        <p:txBody>
          <a:bodyPr>
            <a:normAutofit/>
          </a:bodyPr>
          <a:lstStyle/>
          <a:p>
            <a:pPr eaLnBrk="1" hangingPunct="1"/>
            <a:r>
              <a:rPr lang="en-US" dirty="0" smtClean="0"/>
              <a:t>Problems with rote-learning</a:t>
            </a:r>
          </a:p>
        </p:txBody>
      </p:sp>
      <p:sp>
        <p:nvSpPr>
          <p:cNvPr id="23555" name="Rectangle 3"/>
          <p:cNvSpPr>
            <a:spLocks noGrp="1" noChangeArrowheads="1"/>
          </p:cNvSpPr>
          <p:nvPr>
            <p:ph type="body" idx="1"/>
          </p:nvPr>
        </p:nvSpPr>
        <p:spPr>
          <a:xfrm>
            <a:off x="539552" y="1124744"/>
            <a:ext cx="8229600" cy="4525963"/>
          </a:xfrm>
          <a:noFill/>
        </p:spPr>
        <p:txBody>
          <a:bodyPr>
            <a:noAutofit/>
          </a:bodyPr>
          <a:lstStyle/>
          <a:p>
            <a:pPr eaLnBrk="1" hangingPunct="1">
              <a:lnSpc>
                <a:spcPct val="90000"/>
              </a:lnSpc>
            </a:pPr>
            <a:r>
              <a:rPr lang="en-US" dirty="0" smtClean="0"/>
              <a:t>All methods are limited in their usefulness</a:t>
            </a:r>
          </a:p>
          <a:p>
            <a:pPr eaLnBrk="1" hangingPunct="1">
              <a:lnSpc>
                <a:spcPct val="90000"/>
              </a:lnSpc>
            </a:pPr>
            <a:r>
              <a:rPr lang="en-US" dirty="0" smtClean="0"/>
              <a:t>Misuse of methods is common</a:t>
            </a:r>
          </a:p>
          <a:p>
            <a:pPr eaLnBrk="1" hangingPunct="1">
              <a:lnSpc>
                <a:spcPct val="90000"/>
              </a:lnSpc>
            </a:pPr>
            <a:r>
              <a:rPr lang="en-US" dirty="0" smtClean="0"/>
              <a:t>It is hard to </a:t>
            </a:r>
            <a:r>
              <a:rPr lang="en-US" dirty="0" err="1" smtClean="0"/>
              <a:t>recognise</a:t>
            </a:r>
            <a:r>
              <a:rPr lang="en-US" dirty="0" smtClean="0"/>
              <a:t> when to adapt and apply methods</a:t>
            </a:r>
          </a:p>
          <a:p>
            <a:pPr eaLnBrk="1" hangingPunct="1">
              <a:lnSpc>
                <a:spcPct val="90000"/>
              </a:lnSpc>
            </a:pPr>
            <a:r>
              <a:rPr lang="en-US" dirty="0" smtClean="0"/>
              <a:t>Associated with dislike of subject</a:t>
            </a:r>
          </a:p>
          <a:p>
            <a:pPr eaLnBrk="1" hangingPunct="1">
              <a:lnSpc>
                <a:spcPct val="90000"/>
              </a:lnSpc>
            </a:pPr>
            <a:r>
              <a:rPr lang="en-US" dirty="0" smtClean="0"/>
              <a:t>It is what machines can do</a:t>
            </a:r>
          </a:p>
          <a:p>
            <a:pPr>
              <a:lnSpc>
                <a:spcPct val="90000"/>
              </a:lnSpc>
            </a:pPr>
            <a:r>
              <a:rPr lang="en-US" dirty="0" smtClean="0"/>
              <a:t>Need to reflect on answers in order to fully understand method </a:t>
            </a:r>
          </a:p>
          <a:p>
            <a:pPr>
              <a:lnSpc>
                <a:spcPct val="90000"/>
              </a:lnSpc>
            </a:pPr>
            <a:r>
              <a:rPr lang="en-US" dirty="0" smtClean="0"/>
              <a:t>The advantages are often not developed </a:t>
            </a:r>
          </a:p>
          <a:p>
            <a:pPr eaLnBrk="1" hangingPunct="1">
              <a:lnSpc>
                <a:spcPct val="90000"/>
              </a:lnSpc>
            </a:pPr>
            <a:r>
              <a:rPr lang="en-US" dirty="0" smtClean="0"/>
              <a:t>Does not prepare students well for higher mathematical enquiry or real-world 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dirty="0" smtClean="0"/>
              <a:t>Advantages of complex knowledge </a:t>
            </a:r>
          </a:p>
        </p:txBody>
      </p:sp>
      <p:sp>
        <p:nvSpPr>
          <p:cNvPr id="30723" name="Rectangle 3"/>
          <p:cNvSpPr>
            <a:spLocks noGrp="1" noChangeArrowheads="1"/>
          </p:cNvSpPr>
          <p:nvPr>
            <p:ph type="body" idx="1"/>
          </p:nvPr>
        </p:nvSpPr>
        <p:spPr/>
        <p:txBody>
          <a:bodyPr>
            <a:normAutofit/>
          </a:bodyPr>
          <a:lstStyle/>
          <a:p>
            <a:pPr eaLnBrk="1" hangingPunct="1"/>
            <a:r>
              <a:rPr lang="en-US" dirty="0" smtClean="0"/>
              <a:t>Flexible, adaptable, knowledge</a:t>
            </a:r>
          </a:p>
          <a:p>
            <a:pPr eaLnBrk="1" hangingPunct="1"/>
            <a:r>
              <a:rPr lang="en-US" dirty="0" smtClean="0"/>
              <a:t>Can apply mathematics</a:t>
            </a:r>
          </a:p>
          <a:p>
            <a:pPr eaLnBrk="1" hangingPunct="1"/>
            <a:r>
              <a:rPr lang="en-US" dirty="0" smtClean="0"/>
              <a:t>Misconceptions are resolved through sense-making</a:t>
            </a:r>
          </a:p>
          <a:p>
            <a:pPr eaLnBrk="1" hangingPunct="1"/>
            <a:r>
              <a:rPr lang="en-US" dirty="0" smtClean="0"/>
              <a:t>Mathematics is more interesting</a:t>
            </a:r>
          </a:p>
          <a:p>
            <a:pPr eaLnBrk="1" hangingPunct="1"/>
            <a:r>
              <a:rPr lang="en-US" dirty="0" smtClean="0"/>
              <a:t>Students do better in unfamiliar and multi-stage test questions than if they only know methods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GB" dirty="0" smtClean="0"/>
              <a:t>Problems with focus on concepts and problem-solving</a:t>
            </a:r>
            <a:endParaRPr lang="en-GB" dirty="0"/>
          </a:p>
        </p:txBody>
      </p:sp>
      <p:sp>
        <p:nvSpPr>
          <p:cNvPr id="3" name="Content Placeholder 2"/>
          <p:cNvSpPr>
            <a:spLocks noGrp="1"/>
          </p:cNvSpPr>
          <p:nvPr>
            <p:ph idx="1"/>
          </p:nvPr>
        </p:nvSpPr>
        <p:spPr>
          <a:xfrm>
            <a:off x="395536" y="2060848"/>
            <a:ext cx="8229600" cy="4525963"/>
          </a:xfrm>
        </p:spPr>
        <p:txBody>
          <a:bodyPr/>
          <a:lstStyle/>
          <a:p>
            <a:r>
              <a:rPr lang="en-GB" dirty="0" smtClean="0"/>
              <a:t>May not develop fluency – over-dependent on machines</a:t>
            </a:r>
          </a:p>
          <a:p>
            <a:r>
              <a:rPr lang="en-GB" dirty="0" smtClean="0"/>
              <a:t>May not develop personal repertoire of appropriate methods and key facts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3573016"/>
            <a:ext cx="7772400" cy="1362075"/>
          </a:xfrm>
        </p:spPr>
        <p:txBody>
          <a:bodyPr>
            <a:normAutofit/>
          </a:bodyPr>
          <a:lstStyle/>
          <a:p>
            <a:pPr algn="ctr"/>
            <a:r>
              <a:rPr lang="en-GB" dirty="0" err="1" smtClean="0"/>
              <a:t>Thankyou</a:t>
            </a:r>
            <a:r>
              <a:rPr lang="en-GB" dirty="0" smtClean="0"/>
              <a:t/>
            </a:r>
            <a:br>
              <a:rPr lang="en-GB" dirty="0" smtClean="0"/>
            </a:br>
            <a:endParaRPr lang="en-GB" dirty="0"/>
          </a:p>
        </p:txBody>
      </p:sp>
      <p:sp>
        <p:nvSpPr>
          <p:cNvPr id="5" name="Text Placeholder 4"/>
          <p:cNvSpPr>
            <a:spLocks noGrp="1"/>
          </p:cNvSpPr>
          <p:nvPr>
            <p:ph type="body" idx="1"/>
          </p:nvPr>
        </p:nvSpPr>
        <p:spPr>
          <a:xfrm>
            <a:off x="611560" y="1340768"/>
            <a:ext cx="7772400" cy="1500187"/>
          </a:xfrm>
        </p:spPr>
        <p:txBody>
          <a:bodyPr>
            <a:normAutofit/>
          </a:bodyPr>
          <a:lstStyle/>
          <a:p>
            <a:pPr algn="ctr"/>
            <a:r>
              <a:rPr lang="en-GB" sz="2800" b="1" dirty="0" smtClean="0"/>
              <a:t>anne.watson@education.ox.ac.uk</a:t>
            </a:r>
            <a:endParaRPr lang="en-GB"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87975"/>
            <a:ext cx="7772400" cy="1470025"/>
          </a:xfrm>
        </p:spPr>
        <p:txBody>
          <a:bodyPr/>
          <a:lstStyle/>
          <a:p>
            <a:r>
              <a:rPr lang="en-GB" dirty="0" smtClean="0"/>
              <a:t>The case of division ....</a:t>
            </a:r>
            <a:endParaRPr lang="en-GB" dirty="0"/>
          </a:p>
        </p:txBody>
      </p:sp>
      <p:sp>
        <p:nvSpPr>
          <p:cNvPr id="3" name="Subtitle 2"/>
          <p:cNvSpPr>
            <a:spLocks noGrp="1"/>
          </p:cNvSpPr>
          <p:nvPr>
            <p:ph type="subTitle" idx="1"/>
          </p:nvPr>
        </p:nvSpPr>
        <p:spPr>
          <a:xfrm>
            <a:off x="1371600" y="3886200"/>
            <a:ext cx="3560440" cy="478904"/>
          </a:xfrm>
        </p:spPr>
        <p:txBody>
          <a:bodyPr>
            <a:normAutofit fontScale="92500" lnSpcReduction="20000"/>
          </a:bodyPr>
          <a:lstStyle/>
          <a:p>
            <a:endParaRPr lang="en-GB" dirty="0"/>
          </a:p>
        </p:txBody>
      </p:sp>
      <p:pic>
        <p:nvPicPr>
          <p:cNvPr id="1033" name="Picture 9" descr="C:\Users\Anne Watson\AppData\Local\Microsoft\Windows\Temporary Internet Files\Content.IE5\RYZBPBHL\MP900049805[1].jpg"/>
          <p:cNvPicPr>
            <a:picLocks noChangeAspect="1" noChangeArrowheads="1"/>
          </p:cNvPicPr>
          <p:nvPr/>
        </p:nvPicPr>
        <p:blipFill>
          <a:blip r:embed="rId2" cstate="print"/>
          <a:srcRect/>
          <a:stretch>
            <a:fillRect/>
          </a:stretch>
        </p:blipFill>
        <p:spPr bwMode="auto">
          <a:xfrm>
            <a:off x="4932040" y="332656"/>
            <a:ext cx="3657600" cy="2457450"/>
          </a:xfrm>
          <a:prstGeom prst="rect">
            <a:avLst/>
          </a:prstGeom>
          <a:noFill/>
        </p:spPr>
      </p:pic>
      <p:pic>
        <p:nvPicPr>
          <p:cNvPr id="1035" name="Picture 11" descr="C:\Users\Anne Watson\AppData\Local\Microsoft\Windows\Temporary Internet Files\Content.IE5\V2W5IC02\MP900302863[1].jpg"/>
          <p:cNvPicPr>
            <a:picLocks noChangeAspect="1" noChangeArrowheads="1"/>
          </p:cNvPicPr>
          <p:nvPr/>
        </p:nvPicPr>
        <p:blipFill>
          <a:blip r:embed="rId3" cstate="print"/>
          <a:srcRect/>
          <a:stretch>
            <a:fillRect/>
          </a:stretch>
        </p:blipFill>
        <p:spPr bwMode="auto">
          <a:xfrm>
            <a:off x="179512" y="260648"/>
            <a:ext cx="2376264" cy="3331211"/>
          </a:xfrm>
          <a:prstGeom prst="rect">
            <a:avLst/>
          </a:prstGeom>
          <a:noFill/>
        </p:spPr>
      </p:pic>
      <p:pic>
        <p:nvPicPr>
          <p:cNvPr id="1037" name="Picture 13" descr="C:\Users\Anne Watson\AppData\Local\Microsoft\Windows\Temporary Internet Files\Content.IE5\V2W5IC02\MC900112514[1].wmf"/>
          <p:cNvPicPr>
            <a:picLocks noChangeAspect="1" noChangeArrowheads="1"/>
          </p:cNvPicPr>
          <p:nvPr/>
        </p:nvPicPr>
        <p:blipFill>
          <a:blip r:embed="rId4" cstate="print"/>
          <a:srcRect/>
          <a:stretch>
            <a:fillRect/>
          </a:stretch>
        </p:blipFill>
        <p:spPr bwMode="auto">
          <a:xfrm>
            <a:off x="2627784" y="0"/>
            <a:ext cx="3082672" cy="2960706"/>
          </a:xfrm>
          <a:prstGeom prst="rect">
            <a:avLst/>
          </a:prstGeom>
          <a:noFill/>
        </p:spPr>
      </p:pic>
      <p:pic>
        <p:nvPicPr>
          <p:cNvPr id="1039" name="Picture 15" descr="C:\Users\Anne Watson\AppData\Local\Microsoft\Windows\Temporary Internet Files\Content.IE5\BY2J92E1\MP900442550[1].jpg"/>
          <p:cNvPicPr>
            <a:picLocks noChangeAspect="1" noChangeArrowheads="1"/>
          </p:cNvPicPr>
          <p:nvPr/>
        </p:nvPicPr>
        <p:blipFill>
          <a:blip r:embed="rId5" cstate="print"/>
          <a:srcRect/>
          <a:stretch>
            <a:fillRect/>
          </a:stretch>
        </p:blipFill>
        <p:spPr bwMode="auto">
          <a:xfrm>
            <a:off x="5508104" y="2852936"/>
            <a:ext cx="3246095" cy="2160240"/>
          </a:xfrm>
          <a:prstGeom prst="rect">
            <a:avLst/>
          </a:prstGeom>
          <a:noFill/>
        </p:spPr>
      </p:pic>
      <p:pic>
        <p:nvPicPr>
          <p:cNvPr id="1040" name="Picture 16" descr="C:\Users\Anne Watson\AppData\Local\Microsoft\Windows\Temporary Internet Files\Content.IE5\RYZBPBHL\MC900230814[1].wmf"/>
          <p:cNvPicPr>
            <a:picLocks noChangeAspect="1" noChangeArrowheads="1"/>
          </p:cNvPicPr>
          <p:nvPr/>
        </p:nvPicPr>
        <p:blipFill>
          <a:blip r:embed="rId6" cstate="print"/>
          <a:srcRect/>
          <a:stretch>
            <a:fillRect/>
          </a:stretch>
        </p:blipFill>
        <p:spPr bwMode="auto">
          <a:xfrm>
            <a:off x="4427984" y="2708920"/>
            <a:ext cx="2304256" cy="3104421"/>
          </a:xfrm>
          <a:prstGeom prst="rect">
            <a:avLst/>
          </a:prstGeom>
          <a:noFill/>
        </p:spPr>
      </p:pic>
      <p:pic>
        <p:nvPicPr>
          <p:cNvPr id="1042" name="Picture 18" descr="C:\Users\Anne Watson\AppData\Local\Microsoft\Windows\Temporary Internet Files\Content.IE5\TRWOJKT0\MC900310162[1].wmf"/>
          <p:cNvPicPr>
            <a:picLocks noChangeAspect="1" noChangeArrowheads="1"/>
          </p:cNvPicPr>
          <p:nvPr/>
        </p:nvPicPr>
        <p:blipFill>
          <a:blip r:embed="rId7" cstate="print"/>
          <a:srcRect/>
          <a:stretch>
            <a:fillRect/>
          </a:stretch>
        </p:blipFill>
        <p:spPr bwMode="auto">
          <a:xfrm>
            <a:off x="1691177" y="3356992"/>
            <a:ext cx="2448775" cy="223224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Rods, tubes and sweets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How many logs of length 60cm. can I cut from a long log of length 240 cm?</a:t>
            </a:r>
          </a:p>
          <a:p>
            <a:endParaRPr lang="en-GB" dirty="0"/>
          </a:p>
          <a:p>
            <a:r>
              <a:rPr lang="en-GB" dirty="0" smtClean="0"/>
              <a:t>How many bags of 15 sweets can I make from a pile of 120 sweets?</a:t>
            </a:r>
          </a:p>
          <a:p>
            <a:endParaRPr lang="en-GB" dirty="0" smtClean="0"/>
          </a:p>
          <a:p>
            <a:r>
              <a:rPr lang="en-GB" dirty="0" smtClean="0"/>
              <a:t>I have to cut 240 cm. of copper tubing to make 4  equal length tubes.  How long is each tube?</a:t>
            </a:r>
            <a:endParaRPr lang="en-GB" dirty="0"/>
          </a:p>
          <a:p>
            <a:endParaRPr lang="en-GB" dirty="0"/>
          </a:p>
          <a:p>
            <a:r>
              <a:rPr lang="en-GB" dirty="0" smtClean="0"/>
              <a:t>I have </a:t>
            </a:r>
            <a:r>
              <a:rPr lang="en-GB" dirty="0"/>
              <a:t>t</a:t>
            </a:r>
            <a:r>
              <a:rPr lang="en-GB" dirty="0" smtClean="0"/>
              <a:t>o share 120 sweets between 8 bags. How many per bag? </a:t>
            </a:r>
            <a:endParaRPr lang="en-GB" dirty="0"/>
          </a:p>
        </p:txBody>
      </p:sp>
      <p:pic>
        <p:nvPicPr>
          <p:cNvPr id="1026" name="Picture 2" descr="C:\Users\Anne Watson\AppData\Local\Microsoft\Windows\Temporary Internet Files\Content.IE5\V2W5IC02\MC900264268[1].wmf"/>
          <p:cNvPicPr>
            <a:picLocks noChangeAspect="1" noChangeArrowheads="1"/>
          </p:cNvPicPr>
          <p:nvPr/>
        </p:nvPicPr>
        <p:blipFill>
          <a:blip r:embed="rId3" cstate="print"/>
          <a:srcRect/>
          <a:stretch>
            <a:fillRect/>
          </a:stretch>
        </p:blipFill>
        <p:spPr bwMode="auto">
          <a:xfrm>
            <a:off x="7308304" y="332656"/>
            <a:ext cx="1455882" cy="1008112"/>
          </a:xfrm>
          <a:prstGeom prst="rect">
            <a:avLst/>
          </a:prstGeom>
          <a:noFill/>
        </p:spPr>
      </p:pic>
      <p:pic>
        <p:nvPicPr>
          <p:cNvPr id="1028" name="Picture 4" descr="C:\Users\Anne Watson\AppData\Local\Microsoft\Windows\Temporary Internet Files\Content.IE5\TRWOJKT0\MC900215100[1].wmf"/>
          <p:cNvPicPr>
            <a:picLocks noChangeAspect="1" noChangeArrowheads="1"/>
          </p:cNvPicPr>
          <p:nvPr/>
        </p:nvPicPr>
        <p:blipFill>
          <a:blip r:embed="rId4" cstate="print"/>
          <a:srcRect/>
          <a:stretch>
            <a:fillRect/>
          </a:stretch>
        </p:blipFill>
        <p:spPr bwMode="auto">
          <a:xfrm>
            <a:off x="325438" y="285750"/>
            <a:ext cx="1326893" cy="11270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2564904"/>
            <a:ext cx="8229600" cy="4525963"/>
          </a:xfrm>
        </p:spPr>
        <p:txBody>
          <a:bodyPr/>
          <a:lstStyle/>
          <a:p>
            <a:r>
              <a:rPr lang="en-GB" dirty="0" smtClean="0"/>
              <a:t>Each household is entitled to 7 bottles of drinking water.  There are 144 packages each containing 16 bottles.  How many households can be supplied with water?</a:t>
            </a:r>
          </a:p>
          <a:p>
            <a:r>
              <a:rPr lang="en-GB" dirty="0" smtClean="0"/>
              <a:t>There are 89 households – how many bottles can they each have?</a:t>
            </a:r>
            <a:endParaRPr lang="en-GB" dirty="0"/>
          </a:p>
        </p:txBody>
      </p:sp>
      <p:pic>
        <p:nvPicPr>
          <p:cNvPr id="1026" name="Picture 2" descr="C:\Users\Anne Watson\AppData\Local\Microsoft\Windows\Temporary Internet Files\Content.IE5\TRWOJKT0\MP900321111[1].jpg"/>
          <p:cNvPicPr>
            <a:picLocks noChangeAspect="1" noChangeArrowheads="1"/>
          </p:cNvPicPr>
          <p:nvPr/>
        </p:nvPicPr>
        <p:blipFill>
          <a:blip r:embed="rId3" cstate="print"/>
          <a:srcRect/>
          <a:stretch>
            <a:fillRect/>
          </a:stretch>
        </p:blipFill>
        <p:spPr bwMode="auto">
          <a:xfrm>
            <a:off x="827584" y="344511"/>
            <a:ext cx="1512168" cy="21192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p:spPr>
        <p:txBody>
          <a:bodyPr>
            <a:normAutofit/>
          </a:bodyPr>
          <a:lstStyle/>
          <a:p>
            <a:r>
              <a:rPr lang="en-GB" dirty="0" smtClean="0"/>
              <a:t>Three equal volume bottles of wine have to be shared equally between 5 people. How can you do this and how much will each get?</a:t>
            </a:r>
          </a:p>
          <a:p>
            <a:r>
              <a:rPr lang="en-GB" dirty="0" smtClean="0"/>
              <a:t>Three equal sized sheets of gold leaf have to be shared equally between 5 art students, and larger sheets are more useful than small ones. How can you do this and how much will each get? </a:t>
            </a:r>
          </a:p>
          <a:p>
            <a:pPr>
              <a:buNone/>
            </a:pPr>
            <a:endParaRPr lang="en-GB" dirty="0"/>
          </a:p>
        </p:txBody>
      </p:sp>
      <p:pic>
        <p:nvPicPr>
          <p:cNvPr id="2050"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1691680" y="188640"/>
            <a:ext cx="1426504" cy="2102793"/>
          </a:xfrm>
          <a:prstGeom prst="rect">
            <a:avLst/>
          </a:prstGeom>
          <a:noFill/>
        </p:spPr>
      </p:pic>
      <p:sp>
        <p:nvSpPr>
          <p:cNvPr id="5" name="Rectangle 4"/>
          <p:cNvSpPr/>
          <p:nvPr/>
        </p:nvSpPr>
        <p:spPr>
          <a:xfrm>
            <a:off x="4644008" y="548680"/>
            <a:ext cx="3168352" cy="151216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a:solidFill>
            <a:srgbClr val="FFC000"/>
          </a:solidFill>
        </p:spPr>
        <p:txBody>
          <a:bodyPr/>
          <a:lstStyle/>
          <a:p>
            <a:r>
              <a:rPr lang="en-GB" dirty="0" smtClean="0"/>
              <a:t>98 equal volume bottles of wine have to be shared equally between 140 people. How can you do this and how much will each get?</a:t>
            </a:r>
          </a:p>
          <a:p>
            <a:r>
              <a:rPr lang="en-GB" dirty="0" smtClean="0"/>
              <a:t>98 equal sized sheets of gold leaf have to be shared equally between 140 art students, and larger sheets are more useful than small ones. How can you do this and how much will each get? </a:t>
            </a:r>
          </a:p>
          <a:p>
            <a:endParaRPr lang="en-GB" dirty="0"/>
          </a:p>
        </p:txBody>
      </p:sp>
      <p:pic>
        <p:nvPicPr>
          <p:cNvPr id="4"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2123728" y="332656"/>
            <a:ext cx="1426504" cy="2102793"/>
          </a:xfrm>
          <a:prstGeom prst="rect">
            <a:avLst/>
          </a:prstGeom>
          <a:noFill/>
        </p:spPr>
      </p:pic>
      <p:pic>
        <p:nvPicPr>
          <p:cNvPr id="5"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5436096" y="332656"/>
            <a:ext cx="1426504" cy="2102793"/>
          </a:xfrm>
          <a:prstGeom prst="rect">
            <a:avLst/>
          </a:prstGeom>
          <a:noFill/>
        </p:spPr>
      </p:pic>
      <p:pic>
        <p:nvPicPr>
          <p:cNvPr id="6"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3779912" y="332656"/>
            <a:ext cx="1426504" cy="2102793"/>
          </a:xfrm>
          <a:prstGeom prst="rect">
            <a:avLst/>
          </a:prstGeom>
          <a:noFill/>
        </p:spPr>
      </p:pic>
      <p:pic>
        <p:nvPicPr>
          <p:cNvPr id="7"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7164288" y="332656"/>
            <a:ext cx="1426504" cy="2102793"/>
          </a:xfrm>
          <a:prstGeom prst="rect">
            <a:avLst/>
          </a:prstGeom>
          <a:noFill/>
        </p:spPr>
      </p:pic>
      <p:pic>
        <p:nvPicPr>
          <p:cNvPr id="9"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611560" y="332656"/>
            <a:ext cx="1426504" cy="210279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35280" cy="1143000"/>
          </a:xfrm>
        </p:spPr>
        <p:txBody>
          <a:bodyPr>
            <a:normAutofit fontScale="90000"/>
          </a:bodyPr>
          <a:lstStyle/>
          <a:p>
            <a:r>
              <a:rPr lang="en-GB" dirty="0" smtClean="0"/>
              <a:t>Reflection on what we have done so far</a:t>
            </a:r>
            <a:endParaRPr lang="en-GB" dirty="0"/>
          </a:p>
        </p:txBody>
      </p:sp>
      <p:sp>
        <p:nvSpPr>
          <p:cNvPr id="3" name="Content Placeholder 2"/>
          <p:cNvSpPr>
            <a:spLocks noGrp="1"/>
          </p:cNvSpPr>
          <p:nvPr>
            <p:ph idx="1"/>
          </p:nvPr>
        </p:nvSpPr>
        <p:spPr/>
        <p:txBody>
          <a:bodyPr>
            <a:normAutofit/>
          </a:bodyPr>
          <a:lstStyle/>
          <a:p>
            <a:r>
              <a:rPr lang="en-GB" dirty="0" smtClean="0"/>
              <a:t>Drilling &amp; filling:  140 ÷ 98  OR  98 ÷ 140?</a:t>
            </a:r>
          </a:p>
          <a:p>
            <a:pPr>
              <a:buNone/>
            </a:pPr>
            <a:endParaRPr lang="en-GB" dirty="0"/>
          </a:p>
          <a:p>
            <a:r>
              <a:rPr lang="en-GB" dirty="0" smtClean="0"/>
              <a:t>Skilling:  deciding to do 98/140</a:t>
            </a:r>
          </a:p>
          <a:p>
            <a:pPr>
              <a:buNone/>
            </a:pPr>
            <a:endParaRPr lang="en-GB" dirty="0" smtClean="0"/>
          </a:p>
          <a:p>
            <a:r>
              <a:rPr lang="en-GB" dirty="0" smtClean="0"/>
              <a:t>Drilling, filling, skilling and fulfilling:  7/10</a:t>
            </a:r>
          </a:p>
          <a:p>
            <a:endParaRPr lang="en-GB" dirty="0"/>
          </a:p>
          <a:p>
            <a:r>
              <a:rPr lang="en-GB" dirty="0" smtClean="0"/>
              <a:t>Fulfilling:  how does the answer help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A piece of elastic 10 cm. long with marks at each centimetre is stretched so that it is now 50 cm. long. Where are the marks now?</a:t>
            </a:r>
          </a:p>
          <a:p>
            <a:r>
              <a:rPr lang="en-GB" dirty="0" smtClean="0"/>
              <a:t>A piece of elastic is already stretched so that it is 100 cm. long and marks are made at 10 cm. intervals.  It is then allowed to shrink to 50 cm.  Where are the marks now?</a:t>
            </a:r>
            <a:endParaRPr lang="en-GB" dirty="0"/>
          </a:p>
        </p:txBody>
      </p:sp>
      <p:pic>
        <p:nvPicPr>
          <p:cNvPr id="4099" name="Picture 3" descr="C:\Users\Anne Watson\AppData\Local\Microsoft\Windows\Temporary Internet Files\Content.IE5\TRWOJKT0\MC900301406[1].wmf"/>
          <p:cNvPicPr>
            <a:picLocks noChangeAspect="1" noChangeArrowheads="1"/>
          </p:cNvPicPr>
          <p:nvPr/>
        </p:nvPicPr>
        <p:blipFill>
          <a:blip r:embed="rId3" cstate="print"/>
          <a:srcRect/>
          <a:stretch>
            <a:fillRect/>
          </a:stretch>
        </p:blipFill>
        <p:spPr bwMode="auto">
          <a:xfrm rot="16845721">
            <a:off x="642451" y="135658"/>
            <a:ext cx="1365199" cy="1779422"/>
          </a:xfrm>
          <a:prstGeom prst="rect">
            <a:avLst/>
          </a:prstGeom>
          <a:noFill/>
        </p:spPr>
      </p:pic>
      <p:sp>
        <p:nvSpPr>
          <p:cNvPr id="6" name="Rectangle 5"/>
          <p:cNvSpPr/>
          <p:nvPr/>
        </p:nvSpPr>
        <p:spPr>
          <a:xfrm>
            <a:off x="2771800" y="620688"/>
            <a:ext cx="56886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a:stCxn id="6" idx="0"/>
            <a:endCxn id="6" idx="2"/>
          </p:cNvCxnSpPr>
          <p:nvPr/>
        </p:nvCxnSpPr>
        <p:spPr>
          <a:xfrm rot="16200000" flipH="1">
            <a:off x="536408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3671900"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4247964"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482402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5904148"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480212"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7056276"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7632340" y="87271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3095836" y="872716"/>
            <a:ext cx="5040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 used  </a:t>
            </a:r>
            <a:endParaRPr lang="en-GB" dirty="0"/>
          </a:p>
        </p:txBody>
      </p:sp>
      <p:sp>
        <p:nvSpPr>
          <p:cNvPr id="3" name="Content Placeholder 2"/>
          <p:cNvSpPr>
            <a:spLocks noGrp="1"/>
          </p:cNvSpPr>
          <p:nvPr>
            <p:ph sz="half" idx="1"/>
          </p:nvPr>
        </p:nvSpPr>
        <p:spPr/>
        <p:txBody>
          <a:bodyPr>
            <a:normAutofit/>
          </a:bodyPr>
          <a:lstStyle/>
          <a:p>
            <a:r>
              <a:rPr lang="en-GB" dirty="0" smtClean="0"/>
              <a:t>Counting in groups</a:t>
            </a:r>
          </a:p>
          <a:p>
            <a:r>
              <a:rPr lang="en-GB" dirty="0"/>
              <a:t>K</a:t>
            </a:r>
            <a:r>
              <a:rPr lang="en-GB" dirty="0" smtClean="0"/>
              <a:t>nown multiplication facts </a:t>
            </a:r>
          </a:p>
          <a:p>
            <a:r>
              <a:rPr lang="en-GB" dirty="0" smtClean="0"/>
              <a:t>Derived facts </a:t>
            </a:r>
          </a:p>
          <a:p>
            <a:r>
              <a:rPr lang="en-GB" dirty="0" smtClean="0"/>
              <a:t>Repeated addition</a:t>
            </a:r>
          </a:p>
          <a:p>
            <a:r>
              <a:rPr lang="en-GB" dirty="0" smtClean="0"/>
              <a:t>Partitioning</a:t>
            </a:r>
          </a:p>
          <a:p>
            <a:r>
              <a:rPr lang="en-GB" dirty="0" smtClean="0"/>
              <a:t>Mental models</a:t>
            </a:r>
          </a:p>
          <a:p>
            <a:pPr>
              <a:buNone/>
            </a:pPr>
            <a:endParaRPr lang="en-GB" dirty="0" smtClean="0"/>
          </a:p>
          <a:p>
            <a:endParaRPr lang="en-GB" dirty="0"/>
          </a:p>
        </p:txBody>
      </p:sp>
      <p:sp>
        <p:nvSpPr>
          <p:cNvPr id="4" name="Content Placeholder 3"/>
          <p:cNvSpPr>
            <a:spLocks noGrp="1"/>
          </p:cNvSpPr>
          <p:nvPr>
            <p:ph sz="half" idx="2"/>
          </p:nvPr>
        </p:nvSpPr>
        <p:spPr>
          <a:xfrm>
            <a:off x="4381128" y="1556792"/>
            <a:ext cx="4762872" cy="4525963"/>
          </a:xfrm>
        </p:spPr>
        <p:txBody>
          <a:bodyPr>
            <a:normAutofit/>
          </a:bodyPr>
          <a:lstStyle/>
          <a:p>
            <a:r>
              <a:rPr lang="en-GB" dirty="0" smtClean="0"/>
              <a:t>Sharing out/ dealing</a:t>
            </a:r>
          </a:p>
          <a:p>
            <a:r>
              <a:rPr lang="en-GB" dirty="0" smtClean="0"/>
              <a:t>Division algorithms</a:t>
            </a:r>
          </a:p>
          <a:p>
            <a:r>
              <a:rPr lang="en-GB" dirty="0" smtClean="0"/>
              <a:t>Fractions of a quantity</a:t>
            </a:r>
          </a:p>
          <a:p>
            <a:r>
              <a:rPr lang="en-GB" dirty="0" smtClean="0"/>
              <a:t>Fractions as method of division</a:t>
            </a:r>
          </a:p>
          <a:p>
            <a:r>
              <a:rPr lang="en-GB" dirty="0" smtClean="0"/>
              <a:t>Common factors</a:t>
            </a:r>
          </a:p>
          <a:p>
            <a:r>
              <a:rPr lang="en-GB" dirty="0" smtClean="0"/>
              <a:t>Stretch/shrink each unit</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787</Words>
  <Application>Microsoft Office PowerPoint</Application>
  <PresentationFormat>On-screen Show (4:3)</PresentationFormat>
  <Paragraphs>99</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Drilling, filling, skilling, fulfilling: what practice can and cannot do for learners</vt:lpstr>
      <vt:lpstr>The case of division ....</vt:lpstr>
      <vt:lpstr>Rods, tubes and sweets</vt:lpstr>
      <vt:lpstr>Slide 4</vt:lpstr>
      <vt:lpstr>Slide 5</vt:lpstr>
      <vt:lpstr>Slide 6</vt:lpstr>
      <vt:lpstr>Reflection on what we have done so far</vt:lpstr>
      <vt:lpstr>Slide 8</vt:lpstr>
      <vt:lpstr>Methods used  </vt:lpstr>
      <vt:lpstr>Complex needs </vt:lpstr>
      <vt:lpstr>Dividing is ...</vt:lpstr>
      <vt:lpstr>Advantages of learning procedures</vt:lpstr>
      <vt:lpstr>Problems with rote-learning</vt:lpstr>
      <vt:lpstr>Advantages of complex knowledge </vt:lpstr>
      <vt:lpstr>Problems with focus on concepts and problem-solving</vt:lpstr>
      <vt:lpstr>Thankyou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dc:title>
  <dc:creator>Anne Watson</dc:creator>
  <cp:lastModifiedBy>Anne Watson</cp:lastModifiedBy>
  <cp:revision>19</cp:revision>
  <dcterms:created xsi:type="dcterms:W3CDTF">2011-01-02T11:28:31Z</dcterms:created>
  <dcterms:modified xsi:type="dcterms:W3CDTF">2015-10-31T09:00:16Z</dcterms:modified>
</cp:coreProperties>
</file>