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61" r:id="rId4"/>
    <p:sldId id="264" r:id="rId5"/>
    <p:sldId id="267" r:id="rId6"/>
    <p:sldId id="268" r:id="rId7"/>
    <p:sldId id="271" r:id="rId8"/>
    <p:sldId id="270" r:id="rId9"/>
    <p:sldId id="269"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84" d="100"/>
          <a:sy n="84" d="100"/>
        </p:scale>
        <p:origin x="-140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9"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B1A3E-00B3-46A2-841D-6DD424718FFA}" type="datetimeFigureOut">
              <a:rPr lang="en-GB" smtClean="0"/>
              <a:pPr/>
              <a:t>31/10/2015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BB75B-9A88-42A2-961E-48E030F1841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Understanding div in everyday life and secondary school: continuous/measure;</a:t>
            </a:r>
            <a:r>
              <a:rPr lang="en-GB" baseline="0" dirty="0" smtClean="0"/>
              <a:t> discrete/counting; one at a time, or deal with the whole thing.  Subtraction or dividing the whole.</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Need</a:t>
            </a:r>
            <a:r>
              <a:rPr lang="en-GB" baseline="0" dirty="0" smtClean="0"/>
              <a:t> for measuring device</a:t>
            </a:r>
          </a:p>
          <a:p>
            <a:r>
              <a:rPr lang="en-GB" baseline="0" dirty="0" smtClean="0"/>
              <a:t>Need for fraction notation</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argue that setting these up as fractions is more useful than diving into doing a learnt method.</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Imagination: multiplying and dividing</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ECD-1069-4330-8EAC-51390F24E157}" type="datetimeFigureOut">
              <a:rPr lang="en-GB" smtClean="0"/>
              <a:pPr/>
              <a:t>31/10/2015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DD32A-7650-4444-92DC-1C4F213E95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0425"/>
            <a:ext cx="8424936" cy="1470025"/>
          </a:xfrm>
        </p:spPr>
        <p:txBody>
          <a:bodyPr>
            <a:normAutofit/>
          </a:bodyPr>
          <a:lstStyle/>
          <a:p>
            <a:r>
              <a:rPr lang="en-GB" dirty="0" smtClean="0"/>
              <a:t>Denmark</a:t>
            </a:r>
            <a:endParaRPr lang="en-GB" dirty="0"/>
          </a:p>
        </p:txBody>
      </p:sp>
      <p:sp>
        <p:nvSpPr>
          <p:cNvPr id="3" name="Subtitle 2"/>
          <p:cNvSpPr>
            <a:spLocks noGrp="1"/>
          </p:cNvSpPr>
          <p:nvPr>
            <p:ph type="subTitle" idx="1"/>
          </p:nvPr>
        </p:nvSpPr>
        <p:spPr/>
        <p:txBody>
          <a:bodyPr/>
          <a:lstStyle/>
          <a:p>
            <a:r>
              <a:rPr lang="en-GB" dirty="0" smtClean="0"/>
              <a:t>Anne Watson</a:t>
            </a:r>
          </a:p>
          <a:p>
            <a:r>
              <a:rPr lang="en-GB" dirty="0" smtClean="0"/>
              <a:t>Denmark February 2011</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http://www.splung.com/units/images/exponential.gif"/>
          <p:cNvPicPr>
            <a:picLocks noChangeAspect="1" noChangeArrowheads="1"/>
          </p:cNvPicPr>
          <p:nvPr/>
        </p:nvPicPr>
        <p:blipFill>
          <a:blip r:embed="rId2" cstate="print"/>
          <a:srcRect/>
          <a:stretch>
            <a:fillRect/>
          </a:stretch>
        </p:blipFill>
        <p:spPr bwMode="auto">
          <a:xfrm>
            <a:off x="1043608" y="332656"/>
            <a:ext cx="6576233" cy="618165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6" name="Picture 4" descr="10732"/>
          <p:cNvPicPr>
            <a:picLocks noChangeAspect="1" noChangeArrowheads="1"/>
          </p:cNvPicPr>
          <p:nvPr/>
        </p:nvPicPr>
        <p:blipFill>
          <a:blip r:embed="rId2" cstate="print"/>
          <a:srcRect/>
          <a:stretch>
            <a:fillRect/>
          </a:stretch>
        </p:blipFill>
        <p:spPr bwMode="auto">
          <a:xfrm>
            <a:off x="1506313" y="1124744"/>
            <a:ext cx="5006617" cy="5040560"/>
          </a:xfrm>
          <a:prstGeom prst="rect">
            <a:avLst/>
          </a:prstGeom>
          <a:noFill/>
          <a:ln w="9525">
            <a:noFill/>
            <a:miter lim="800000"/>
            <a:headEnd/>
            <a:tailEnd/>
          </a:ln>
        </p:spPr>
      </p:pic>
      <p:sp>
        <p:nvSpPr>
          <p:cNvPr id="5" name="Rectangle 4"/>
          <p:cNvSpPr/>
          <p:nvPr/>
        </p:nvSpPr>
        <p:spPr>
          <a:xfrm>
            <a:off x="4788024" y="2132856"/>
            <a:ext cx="6480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979712" y="5373216"/>
            <a:ext cx="1728192"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cs typeface="Times New Roman" pitchFamily="18" charset="0"/>
              </a:rPr>
              <a:t/>
            </a:r>
            <a:br>
              <a:rPr lang="en-GB" i="1" dirty="0" smtClean="0">
                <a:cs typeface="Times New Roman" pitchFamily="18" charset="0"/>
              </a:rPr>
            </a:br>
            <a:r>
              <a:rPr lang="en-GB" dirty="0" smtClean="0">
                <a:solidFill>
                  <a:srgbClr val="00B050"/>
                </a:solidFill>
                <a:cs typeface="Times New Roman" pitchFamily="18" charset="0"/>
              </a:rPr>
              <a:t>When A varies, what changes and what stays the same?</a:t>
            </a:r>
            <a:br>
              <a:rPr lang="en-GB" dirty="0" smtClean="0">
                <a:solidFill>
                  <a:srgbClr val="00B050"/>
                </a:solidFill>
                <a:cs typeface="Times New Roman" pitchFamily="18" charset="0"/>
              </a:rPr>
            </a:br>
            <a:endParaRPr lang="en-GB" dirty="0">
              <a:solidFill>
                <a:srgbClr val="00B050"/>
              </a:solidFill>
            </a:endParaRPr>
          </a:p>
        </p:txBody>
      </p:sp>
      <p:sp>
        <p:nvSpPr>
          <p:cNvPr id="7" name="Content Placeholder 6"/>
          <p:cNvSpPr>
            <a:spLocks noGrp="1"/>
          </p:cNvSpPr>
          <p:nvPr>
            <p:ph idx="1"/>
          </p:nvPr>
        </p:nvSpPr>
        <p:spPr/>
        <p:txBody>
          <a:bodyPr/>
          <a:lstStyle/>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GB" dirty="0" smtClean="0">
                <a:cs typeface="Times New Roman" pitchFamily="18" charset="0"/>
              </a:rPr>
              <a:t/>
            </a:r>
            <a:br>
              <a:rPr lang="en-GB" dirty="0" smtClean="0">
                <a:cs typeface="Times New Roman" pitchFamily="18" charset="0"/>
              </a:rPr>
            </a:br>
            <a:r>
              <a:rPr lang="en-GB" dirty="0" smtClean="0">
                <a:solidFill>
                  <a:srgbClr val="00B050"/>
                </a:solidFill>
                <a:cs typeface="Times New Roman" pitchFamily="18" charset="0"/>
              </a:rPr>
              <a:t>Talk about ....</a:t>
            </a:r>
            <a:br>
              <a:rPr lang="en-GB" dirty="0" smtClean="0">
                <a:solidFill>
                  <a:srgbClr val="00B050"/>
                </a:solidFill>
                <a:cs typeface="Times New Roman" pitchFamily="18" charset="0"/>
              </a:rPr>
            </a:br>
            <a:r>
              <a:rPr lang="en-GB" dirty="0" smtClean="0">
                <a:cs typeface="Times New Roman" pitchFamily="18" charset="0"/>
              </a:rPr>
              <a:t/>
            </a:r>
            <a:br>
              <a:rPr lang="en-GB" dirty="0" smtClean="0">
                <a:cs typeface="Times New Roman" pitchFamily="18" charset="0"/>
              </a:rPr>
            </a:br>
            <a:endParaRPr lang="en-GB" dirty="0"/>
          </a:p>
        </p:txBody>
      </p:sp>
      <p:sp>
        <p:nvSpPr>
          <p:cNvPr id="7" name="Content Placeholder 6"/>
          <p:cNvSpPr>
            <a:spLocks noGrp="1"/>
          </p:cNvSpPr>
          <p:nvPr>
            <p:ph idx="1"/>
          </p:nvPr>
        </p:nvSpPr>
        <p:spPr>
          <a:xfrm>
            <a:off x="611560" y="1556792"/>
            <a:ext cx="8229600" cy="4525963"/>
          </a:xfrm>
        </p:spPr>
        <p:txBody>
          <a:bodyPr/>
          <a:lstStyle/>
          <a:p>
            <a:pPr>
              <a:buNone/>
            </a:pPr>
            <a:r>
              <a:rPr lang="en-GB" dirty="0" smtClean="0"/>
              <a:t>In a right angled triangle, what happens to the ratio of the lengths of the side opposite the angle and the hypotenuse if the triangle is enlarged?</a:t>
            </a:r>
          </a:p>
          <a:p>
            <a:pPr>
              <a:buNone/>
            </a:pPr>
            <a:endParaRPr lang="en-GB" dirty="0" smtClean="0"/>
          </a:p>
          <a:p>
            <a:pPr>
              <a:buNone/>
            </a:pPr>
            <a:endParaRPr lang="en-GB" dirty="0" smtClean="0"/>
          </a:p>
          <a:p>
            <a:pPr>
              <a:buNone/>
            </a:pPr>
            <a:endParaRPr lang="en-GB" dirty="0" smtClean="0"/>
          </a:p>
          <a:p>
            <a:pPr>
              <a:buNone/>
            </a:pPr>
            <a:endParaRPr lang="en-GB" dirty="0"/>
          </a:p>
        </p:txBody>
      </p:sp>
      <p:sp>
        <p:nvSpPr>
          <p:cNvPr id="4" name="Right Triangle 3"/>
          <p:cNvSpPr/>
          <p:nvPr/>
        </p:nvSpPr>
        <p:spPr>
          <a:xfrm>
            <a:off x="6156176" y="465313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Triangle 4"/>
          <p:cNvSpPr/>
          <p:nvPr/>
        </p:nvSpPr>
        <p:spPr>
          <a:xfrm>
            <a:off x="4716016" y="3140968"/>
            <a:ext cx="2448272" cy="244827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p:cNvSpPr/>
          <p:nvPr/>
        </p:nvSpPr>
        <p:spPr>
          <a:xfrm>
            <a:off x="5292080" y="3789040"/>
            <a:ext cx="1850504" cy="1800200"/>
          </a:xfrm>
          <a:prstGeom prst="rtTriangle">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GB" dirty="0" smtClean="0">
                <a:solidFill>
                  <a:srgbClr val="00B050"/>
                </a:solidFill>
                <a:cs typeface="Times New Roman" pitchFamily="18" charset="0"/>
              </a:rPr>
              <a:t>Give me an example of ....</a:t>
            </a:r>
            <a:br>
              <a:rPr lang="en-GB" dirty="0" smtClean="0">
                <a:solidFill>
                  <a:srgbClr val="00B050"/>
                </a:solidFill>
                <a:cs typeface="Times New Roman" pitchFamily="18" charset="0"/>
              </a:rPr>
            </a:b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A rational number        which gets bigger when you raise it to the power of a positive integer</a:t>
            </a:r>
          </a:p>
          <a:p>
            <a:r>
              <a:rPr lang="en-GB" dirty="0" smtClean="0"/>
              <a:t>... and another</a:t>
            </a:r>
          </a:p>
          <a:p>
            <a:r>
              <a:rPr lang="en-GB" dirty="0" smtClean="0"/>
              <a:t>... and another</a:t>
            </a:r>
          </a:p>
          <a:p>
            <a:endParaRPr lang="en-GB" dirty="0" smtClean="0"/>
          </a:p>
          <a:p>
            <a:r>
              <a:rPr lang="en-GB" dirty="0" smtClean="0"/>
              <a:t>generalise</a:t>
            </a:r>
            <a:endParaRPr lang="en-GB" dirty="0"/>
          </a:p>
        </p:txBody>
      </p:sp>
      <p:sp>
        <p:nvSpPr>
          <p:cNvPr id="4" name="Rectangle 3"/>
          <p:cNvSpPr/>
          <p:nvPr/>
        </p:nvSpPr>
        <p:spPr>
          <a:xfrm>
            <a:off x="2286000" y="1582341"/>
            <a:ext cx="4572000" cy="646331"/>
          </a:xfrm>
          <a:prstGeom prst="rect">
            <a:avLst/>
          </a:prstGeom>
        </p:spPr>
        <p:txBody>
          <a:bodyPr>
            <a:spAutoFit/>
          </a:bodyPr>
          <a:lstStyle/>
          <a:p>
            <a:r>
              <a:rPr lang="en-GB" dirty="0" smtClean="0">
                <a:cs typeface="Times New Roman" pitchFamily="18" charset="0"/>
              </a:rPr>
              <a:t/>
            </a:r>
            <a:br>
              <a:rPr lang="en-GB" dirty="0" smtClean="0">
                <a:cs typeface="Times New Roman" pitchFamily="18" charset="0"/>
              </a:rPr>
            </a:br>
            <a:endParaRPr lang="en-GB" dirty="0"/>
          </a:p>
        </p:txBody>
      </p:sp>
      <p:graphicFrame>
        <p:nvGraphicFramePr>
          <p:cNvPr id="5" name="Object 4"/>
          <p:cNvGraphicFramePr>
            <a:graphicFrameLocks noChangeAspect="1"/>
          </p:cNvGraphicFramePr>
          <p:nvPr/>
        </p:nvGraphicFramePr>
        <p:xfrm>
          <a:off x="3851920" y="1484784"/>
          <a:ext cx="732801" cy="792088"/>
        </p:xfrm>
        <a:graphic>
          <a:graphicData uri="http://schemas.openxmlformats.org/presentationml/2006/ole">
            <p:oleObj spid="_x0000_s25602" name="Equation" r:id="rId3" imgW="1522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GB" dirty="0" smtClean="0">
                <a:solidFill>
                  <a:srgbClr val="00B050"/>
                </a:solidFill>
                <a:cs typeface="Times New Roman" pitchFamily="18" charset="0"/>
              </a:rPr>
              <a:t>Can you make a ....</a:t>
            </a:r>
            <a:br>
              <a:rPr lang="en-GB" dirty="0" smtClean="0">
                <a:solidFill>
                  <a:srgbClr val="00B050"/>
                </a:solidFill>
                <a:cs typeface="Times New Roman" pitchFamily="18" charset="0"/>
              </a:rPr>
            </a:br>
            <a:r>
              <a:rPr lang="en-GB" dirty="0" smtClean="0">
                <a:cs typeface="Times New Roman" pitchFamily="18" charset="0"/>
              </a:rPr>
              <a:t/>
            </a:r>
            <a:br>
              <a:rPr lang="en-GB" dirty="0" smtClean="0">
                <a:cs typeface="Times New Roman" pitchFamily="18" charset="0"/>
              </a:rPr>
            </a:br>
            <a:endParaRPr lang="en-GB" dirty="0"/>
          </a:p>
        </p:txBody>
      </p:sp>
      <p:sp>
        <p:nvSpPr>
          <p:cNvPr id="3" name="Content Placeholder 2"/>
          <p:cNvSpPr>
            <a:spLocks noGrp="1"/>
          </p:cNvSpPr>
          <p:nvPr>
            <p:ph idx="1"/>
          </p:nvPr>
        </p:nvSpPr>
        <p:spPr>
          <a:xfrm>
            <a:off x="395536" y="1772816"/>
            <a:ext cx="8229600" cy="4525963"/>
          </a:xfrm>
        </p:spPr>
        <p:txBody>
          <a:bodyPr/>
          <a:lstStyle/>
          <a:p>
            <a:endParaRPr lang="en-GB" dirty="0" smtClean="0"/>
          </a:p>
          <a:p>
            <a:pPr>
              <a:buNone/>
            </a:pPr>
            <a:r>
              <a:rPr lang="en-GB" dirty="0" smtClean="0"/>
              <a:t>... rational number which gets bigger when you raise it to the power of -0.5?</a:t>
            </a:r>
          </a:p>
          <a:p>
            <a:pPr>
              <a:buNone/>
            </a:pPr>
            <a:endParaRPr lang="en-GB" dirty="0" smtClean="0"/>
          </a:p>
          <a:p>
            <a:pPr>
              <a:buNone/>
            </a:pPr>
            <a:r>
              <a:rPr lang="en-GB" dirty="0" smtClean="0"/>
              <a:t>What do all such numbers have in common?</a:t>
            </a:r>
          </a:p>
          <a:p>
            <a:pPr>
              <a:buNone/>
            </a:pPr>
            <a:r>
              <a:rPr lang="en-GB" dirty="0" smtClean="0"/>
              <a:t>Convince somebody</a:t>
            </a:r>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3285505082_c26f0ef8ee"/>
          <p:cNvPicPr>
            <a:picLocks noChangeAspect="1" noChangeArrowheads="1"/>
          </p:cNvPicPr>
          <p:nvPr/>
        </p:nvPicPr>
        <p:blipFill>
          <a:blip r:embed="rId2" cstate="print"/>
          <a:srcRect/>
          <a:stretch>
            <a:fillRect/>
          </a:stretch>
        </p:blipFill>
        <p:spPr bwMode="auto">
          <a:xfrm>
            <a:off x="3563888" y="2924944"/>
            <a:ext cx="4762500" cy="3190875"/>
          </a:xfrm>
          <a:prstGeom prst="rect">
            <a:avLst/>
          </a:prstGeom>
          <a:noFill/>
          <a:ln w="9525">
            <a:noFill/>
            <a:miter lim="800000"/>
            <a:headEnd/>
            <a:tailEnd/>
          </a:ln>
        </p:spPr>
      </p:pic>
      <p:sp>
        <p:nvSpPr>
          <p:cNvPr id="5" name="TextBox 4"/>
          <p:cNvSpPr txBox="1"/>
          <p:nvPr/>
        </p:nvSpPr>
        <p:spPr>
          <a:xfrm>
            <a:off x="827584" y="1052736"/>
            <a:ext cx="7128792" cy="769441"/>
          </a:xfrm>
          <a:prstGeom prst="rect">
            <a:avLst/>
          </a:prstGeom>
          <a:noFill/>
        </p:spPr>
        <p:txBody>
          <a:bodyPr wrap="square" rtlCol="0">
            <a:spAutoFit/>
          </a:bodyPr>
          <a:lstStyle/>
          <a:p>
            <a:r>
              <a:rPr lang="en-GB" sz="4400" dirty="0" smtClean="0">
                <a:solidFill>
                  <a:srgbClr val="00B050"/>
                </a:solidFill>
                <a:cs typeface="Times New Roman" pitchFamily="18" charset="0"/>
              </a:rPr>
              <a:t>When and why will Y happen?</a:t>
            </a:r>
            <a:endParaRPr lang="en-GB" sz="4400"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dirty="0" smtClean="0">
                <a:cs typeface="Times New Roman" pitchFamily="18" charset="0"/>
              </a:rPr>
              <a:t/>
            </a:r>
            <a:br>
              <a:rPr lang="en-GB" dirty="0" smtClean="0">
                <a:cs typeface="Times New Roman" pitchFamily="18" charset="0"/>
              </a:rPr>
            </a:br>
            <a:r>
              <a:rPr lang="en-GB" dirty="0" smtClean="0">
                <a:solidFill>
                  <a:srgbClr val="00B050"/>
                </a:solidFill>
                <a:cs typeface="Times New Roman" pitchFamily="18" charset="0"/>
              </a:rPr>
              <a:t>When and why will Y happen?</a:t>
            </a:r>
            <a:br>
              <a:rPr lang="en-GB" dirty="0" smtClean="0">
                <a:solidFill>
                  <a:srgbClr val="00B050"/>
                </a:solidFill>
                <a:cs typeface="Times New Roman" pitchFamily="18" charset="0"/>
              </a:rPr>
            </a:br>
            <a:r>
              <a:rPr lang="en-GB" dirty="0" smtClean="0">
                <a:cs typeface="Times New Roman" pitchFamily="18" charset="0"/>
              </a:rPr>
              <a:t/>
            </a:r>
            <a:br>
              <a:rPr lang="en-GB" dirty="0" smtClean="0">
                <a:cs typeface="Times New Roman" pitchFamily="18" charset="0"/>
              </a:rPr>
            </a:br>
            <a:endParaRPr lang="en-GB" dirty="0"/>
          </a:p>
        </p:txBody>
      </p:sp>
      <p:sp>
        <p:nvSpPr>
          <p:cNvPr id="3" name="Content Placeholder 2"/>
          <p:cNvSpPr>
            <a:spLocks noGrp="1"/>
          </p:cNvSpPr>
          <p:nvPr>
            <p:ph idx="1"/>
          </p:nvPr>
        </p:nvSpPr>
        <p:spPr>
          <a:xfrm>
            <a:off x="323528" y="1772816"/>
            <a:ext cx="8229600" cy="4525963"/>
          </a:xfrm>
        </p:spPr>
        <p:txBody>
          <a:bodyPr/>
          <a:lstStyle/>
          <a:p>
            <a:r>
              <a:rPr lang="en-GB" dirty="0" smtClean="0"/>
              <a:t>Three people are sitting around a circular table; where can you put the coffee pot so they are all the same distance from it?</a:t>
            </a:r>
          </a:p>
          <a:p>
            <a:r>
              <a:rPr lang="en-GB" dirty="0" smtClean="0"/>
              <a:t>Four people are sitting around on the grass for a picnic; when and why can you find a place to put the water bottle so they are all the same distance from it?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b="1" dirty="0" smtClean="0"/>
              <a:t>Do we meet? </a:t>
            </a:r>
            <a:r>
              <a:rPr lang="en-GB" dirty="0" smtClean="0"/>
              <a:t>(from various ATM publications)</a:t>
            </a:r>
          </a:p>
          <a:p>
            <a:r>
              <a:rPr lang="en-GB" dirty="0" smtClean="0"/>
              <a:t> </a:t>
            </a:r>
          </a:p>
          <a:p>
            <a:r>
              <a:rPr lang="en-GB" dirty="0" smtClean="0"/>
              <a:t> </a:t>
            </a:r>
          </a:p>
          <a:p>
            <a:r>
              <a:rPr lang="en-GB" dirty="0" smtClean="0"/>
              <a:t>On square grid paper</a:t>
            </a:r>
          </a:p>
          <a:p>
            <a:r>
              <a:rPr lang="en-GB" dirty="0" smtClean="0"/>
              <a:t>Choose a position on the grid, label it A.  Also choose nearby position B.  </a:t>
            </a:r>
          </a:p>
          <a:p>
            <a:r>
              <a:rPr lang="en-GB" dirty="0" smtClean="0"/>
              <a:t>Move from A horizontally or vertically </a:t>
            </a:r>
            <a:r>
              <a:rPr lang="en-GB" i="1" dirty="0" smtClean="0"/>
              <a:t>n </a:t>
            </a:r>
            <a:r>
              <a:rPr lang="en-GB" dirty="0" smtClean="0"/>
              <a:t>steps, then B has to move </a:t>
            </a:r>
            <a:r>
              <a:rPr lang="en-GB" i="1" dirty="0" smtClean="0"/>
              <a:t>2n</a:t>
            </a:r>
            <a:r>
              <a:rPr lang="en-GB" dirty="0" smtClean="0"/>
              <a:t> steps in the same direction. </a:t>
            </a:r>
          </a:p>
          <a:p>
            <a:r>
              <a:rPr lang="en-GB" dirty="0" smtClean="0"/>
              <a:t>The aim is for A to move in such a way that B catches up with it.  </a:t>
            </a:r>
          </a:p>
          <a:p>
            <a:r>
              <a:rPr lang="en-GB" dirty="0" smtClean="0"/>
              <a:t>What is the relation between A, B and the meeting point M?  Why?  </a:t>
            </a:r>
          </a:p>
          <a:p>
            <a:r>
              <a:rPr lang="en-GB" b="1" dirty="0" smtClean="0"/>
              <a:t> </a:t>
            </a:r>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25000" lnSpcReduction="20000"/>
          </a:bodyPr>
          <a:lstStyle/>
          <a:p>
            <a:r>
              <a:rPr lang="en-GB" b="1" dirty="0" smtClean="0"/>
              <a:t>Number Cells</a:t>
            </a:r>
            <a:r>
              <a:rPr lang="en-GB" dirty="0" smtClean="0"/>
              <a:t> (from Points of Departure 2, ATM, 1986)</a:t>
            </a:r>
          </a:p>
          <a:p>
            <a:r>
              <a:rPr lang="en-GB" dirty="0" smtClean="0"/>
              <a:t> </a:t>
            </a:r>
          </a:p>
          <a:p>
            <a:r>
              <a:rPr lang="en-GB" dirty="0" smtClean="0"/>
              <a:t>3</a:t>
            </a:r>
          </a:p>
          <a:p>
            <a:r>
              <a:rPr lang="en-GB" dirty="0" smtClean="0"/>
              <a:t>4</a:t>
            </a:r>
          </a:p>
          <a:p>
            <a:r>
              <a:rPr lang="en-GB" dirty="0" smtClean="0"/>
              <a:t>7</a:t>
            </a:r>
          </a:p>
          <a:p>
            <a:r>
              <a:rPr lang="en-GB" dirty="0" smtClean="0"/>
              <a:t>11</a:t>
            </a:r>
          </a:p>
          <a:p>
            <a:r>
              <a:rPr lang="en-GB" dirty="0" smtClean="0"/>
              <a:t>18</a:t>
            </a:r>
          </a:p>
          <a:p>
            <a:r>
              <a:rPr lang="en-GB" dirty="0" smtClean="0"/>
              <a:t>  </a:t>
            </a:r>
          </a:p>
          <a:p>
            <a:r>
              <a:rPr lang="en-GB" dirty="0" smtClean="0"/>
              <a:t> </a:t>
            </a:r>
          </a:p>
          <a:p>
            <a:r>
              <a:rPr lang="en-GB" dirty="0" smtClean="0"/>
              <a:t> </a:t>
            </a:r>
          </a:p>
          <a:p>
            <a:r>
              <a:rPr lang="en-GB" dirty="0" smtClean="0"/>
              <a:t> </a:t>
            </a:r>
          </a:p>
          <a:p>
            <a:r>
              <a:rPr lang="en-GB" dirty="0" smtClean="0"/>
              <a:t>8</a:t>
            </a:r>
          </a:p>
          <a:p>
            <a:r>
              <a:rPr lang="en-GB" dirty="0" smtClean="0"/>
              <a:t> </a:t>
            </a:r>
          </a:p>
          <a:p>
            <a:r>
              <a:rPr lang="en-GB" dirty="0" smtClean="0"/>
              <a:t> </a:t>
            </a:r>
          </a:p>
          <a:p>
            <a:r>
              <a:rPr lang="en-GB" dirty="0" smtClean="0"/>
              <a:t> </a:t>
            </a:r>
          </a:p>
          <a:p>
            <a:r>
              <a:rPr lang="en-GB" dirty="0" smtClean="0"/>
              <a:t>52</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p>
          <a:p>
            <a:r>
              <a:rPr lang="en-GB" dirty="0" smtClean="0"/>
              <a:t>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Rods, tubes and sweets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many logs of length 60cm. can I cut from a long log of length 240 cm?</a:t>
            </a:r>
          </a:p>
          <a:p>
            <a:endParaRPr lang="en-GB" dirty="0"/>
          </a:p>
          <a:p>
            <a:r>
              <a:rPr lang="en-GB" dirty="0" smtClean="0"/>
              <a:t>How many bags of 15 sweets can I make from a pile of 120 sweets?</a:t>
            </a:r>
          </a:p>
          <a:p>
            <a:endParaRPr lang="en-GB" dirty="0" smtClean="0"/>
          </a:p>
          <a:p>
            <a:r>
              <a:rPr lang="en-GB" dirty="0" smtClean="0"/>
              <a:t>I have to cut 240 cm. of copper tubing to make 4  equal length tubes.  How long is each tube?</a:t>
            </a:r>
            <a:endParaRPr lang="en-GB" dirty="0"/>
          </a:p>
          <a:p>
            <a:endParaRPr lang="en-GB" dirty="0"/>
          </a:p>
          <a:p>
            <a:r>
              <a:rPr lang="en-GB" dirty="0" smtClean="0"/>
              <a:t>I have </a:t>
            </a:r>
            <a:r>
              <a:rPr lang="en-GB" dirty="0"/>
              <a:t>t</a:t>
            </a:r>
            <a:r>
              <a:rPr lang="en-GB" dirty="0" smtClean="0"/>
              <a:t>o share 120 sweets between 8 bags. How many per bag? </a:t>
            </a:r>
            <a:endParaRPr lang="en-GB" dirty="0"/>
          </a:p>
        </p:txBody>
      </p:sp>
      <p:pic>
        <p:nvPicPr>
          <p:cNvPr id="1026" name="Picture 2" descr="C:\Users\Anne Watson\AppData\Local\Microsoft\Windows\Temporary Internet Files\Content.IE5\V2W5IC02\MC900264268[1].wmf"/>
          <p:cNvPicPr>
            <a:picLocks noChangeAspect="1" noChangeArrowheads="1"/>
          </p:cNvPicPr>
          <p:nvPr/>
        </p:nvPicPr>
        <p:blipFill>
          <a:blip r:embed="rId3" cstate="print"/>
          <a:srcRect/>
          <a:stretch>
            <a:fillRect/>
          </a:stretch>
        </p:blipFill>
        <p:spPr bwMode="auto">
          <a:xfrm>
            <a:off x="7308304" y="332656"/>
            <a:ext cx="1455882" cy="1008112"/>
          </a:xfrm>
          <a:prstGeom prst="rect">
            <a:avLst/>
          </a:prstGeom>
          <a:noFill/>
        </p:spPr>
      </p:pic>
      <p:pic>
        <p:nvPicPr>
          <p:cNvPr id="1028" name="Picture 4" descr="C:\Users\Anne Watson\AppData\Local\Microsoft\Windows\Temporary Internet Files\Content.IE5\TRWOJKT0\MC900215100[1].wmf"/>
          <p:cNvPicPr>
            <a:picLocks noChangeAspect="1" noChangeArrowheads="1"/>
          </p:cNvPicPr>
          <p:nvPr/>
        </p:nvPicPr>
        <p:blipFill>
          <a:blip r:embed="rId4" cstate="print"/>
          <a:srcRect/>
          <a:stretch>
            <a:fillRect/>
          </a:stretch>
        </p:blipFill>
        <p:spPr bwMode="auto">
          <a:xfrm>
            <a:off x="325438" y="285750"/>
            <a:ext cx="1326893" cy="1127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t>Understand the problem</a:t>
            </a:r>
          </a:p>
          <a:p>
            <a:r>
              <a:rPr lang="en-GB" dirty="0" smtClean="0"/>
              <a:t>Make a plan</a:t>
            </a:r>
          </a:p>
          <a:p>
            <a:r>
              <a:rPr lang="en-GB" dirty="0" smtClean="0"/>
              <a:t>Act out the plan</a:t>
            </a:r>
          </a:p>
          <a:p>
            <a:r>
              <a:rPr lang="en-GB" dirty="0" smtClean="0"/>
              <a:t>Reflect on the outcomes</a:t>
            </a:r>
          </a:p>
          <a:p>
            <a:r>
              <a:rPr lang="en-GB" dirty="0" smtClean="0"/>
              <a:t>Adapt the plan or make a new one</a:t>
            </a:r>
          </a:p>
          <a:p>
            <a:r>
              <a:rPr lang="en-GB" dirty="0" smtClean="0"/>
              <a:t>Act out the new plan ......</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 the problem</a:t>
            </a:r>
            <a:br>
              <a:rPr lang="en-GB" dirty="0" smtClean="0"/>
            </a:br>
            <a:endParaRPr lang="en-GB" dirty="0"/>
          </a:p>
        </p:txBody>
      </p:sp>
      <p:sp>
        <p:nvSpPr>
          <p:cNvPr id="3" name="Content Placeholder 2"/>
          <p:cNvSpPr>
            <a:spLocks noGrp="1"/>
          </p:cNvSpPr>
          <p:nvPr>
            <p:ph idx="1"/>
          </p:nvPr>
        </p:nvSpPr>
        <p:spPr/>
        <p:txBody>
          <a:bodyPr/>
          <a:lstStyle/>
          <a:p>
            <a:r>
              <a:rPr lang="en-GB" dirty="0" smtClean="0"/>
              <a:t>Identify variables – same/different</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Make a plan</a:t>
            </a:r>
            <a:br>
              <a:rPr lang="en-GB" dirty="0" smtClean="0"/>
            </a:br>
            <a:endParaRPr lang="en-GB" dirty="0"/>
          </a:p>
        </p:txBody>
      </p:sp>
      <p:sp>
        <p:nvSpPr>
          <p:cNvPr id="3" name="Content Placeholder 2"/>
          <p:cNvSpPr>
            <a:spLocks noGrp="1"/>
          </p:cNvSpPr>
          <p:nvPr>
            <p:ph idx="1"/>
          </p:nvPr>
        </p:nvSpPr>
        <p:spPr/>
        <p:txBody>
          <a:bodyPr/>
          <a:lstStyle/>
          <a:p>
            <a:r>
              <a:rPr lang="en-GB" dirty="0" smtClean="0"/>
              <a:t>Change which variables and hold which ones constant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Act out the plan</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Variation</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Reflect on the outcomes</a:t>
            </a:r>
            <a:br>
              <a:rPr lang="en-GB" dirty="0" smtClean="0"/>
            </a:br>
            <a:endParaRPr lang="en-GB" dirty="0"/>
          </a:p>
        </p:txBody>
      </p:sp>
      <p:sp>
        <p:nvSpPr>
          <p:cNvPr id="3" name="Content Placeholder 2"/>
          <p:cNvSpPr>
            <a:spLocks noGrp="1"/>
          </p:cNvSpPr>
          <p:nvPr>
            <p:ph idx="1"/>
          </p:nvPr>
        </p:nvSpPr>
        <p:spPr/>
        <p:txBody>
          <a:bodyPr/>
          <a:lstStyle/>
          <a:p>
            <a:r>
              <a:rPr lang="en-GB" dirty="0" smtClean="0"/>
              <a:t>What varies and what stays the same – what are the relations, rules, </a:t>
            </a:r>
            <a:r>
              <a:rPr lang="en-GB" dirty="0" err="1" smtClean="0"/>
              <a:t>covariation</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Make a new plan</a:t>
            </a:r>
            <a:endParaRPr lang="en-GB" dirty="0"/>
          </a:p>
        </p:txBody>
      </p:sp>
      <p:sp>
        <p:nvSpPr>
          <p:cNvPr id="3" name="Content Placeholder 2"/>
          <p:cNvSpPr>
            <a:spLocks noGrp="1"/>
          </p:cNvSpPr>
          <p:nvPr>
            <p:ph idx="1"/>
          </p:nvPr>
        </p:nvSpPr>
        <p:spPr/>
        <p:txBody>
          <a:bodyPr/>
          <a:lstStyle/>
          <a:p>
            <a:r>
              <a:rPr lang="en-GB" dirty="0" smtClean="0"/>
              <a:t>Based on relations, </a:t>
            </a:r>
            <a:r>
              <a:rPr lang="en-GB" dirty="0" err="1" smtClean="0"/>
              <a:t>covariation</a:t>
            </a:r>
            <a:r>
              <a:rPr lang="en-GB" dirty="0" smtClean="0"/>
              <a:t>, properties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 out the new plan</a:t>
            </a:r>
            <a:endParaRPr lang="en-GB" dirty="0"/>
          </a:p>
        </p:txBody>
      </p:sp>
      <p:sp>
        <p:nvSpPr>
          <p:cNvPr id="3" name="Content Placeholder 2"/>
          <p:cNvSpPr>
            <a:spLocks noGrp="1"/>
          </p:cNvSpPr>
          <p:nvPr>
            <p:ph idx="1"/>
          </p:nvPr>
        </p:nvSpPr>
        <p:spPr/>
        <p:txBody>
          <a:bodyPr/>
          <a:lstStyle/>
          <a:p>
            <a:r>
              <a:rPr lang="en-GB" dirty="0" smtClean="0"/>
              <a:t>Vary properties – same/different – what changes and what stays the same?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Etc.</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missing?</a:t>
            </a:r>
            <a:endParaRPr lang="en-GB" dirty="0"/>
          </a:p>
        </p:txBody>
      </p:sp>
      <p:sp>
        <p:nvSpPr>
          <p:cNvPr id="3" name="Content Placeholder 2"/>
          <p:cNvSpPr>
            <a:spLocks noGrp="1"/>
          </p:cNvSpPr>
          <p:nvPr>
            <p:ph idx="1"/>
          </p:nvPr>
        </p:nvSpPr>
        <p:spPr/>
        <p:txBody>
          <a:bodyPr/>
          <a:lstStyle/>
          <a:p>
            <a:r>
              <a:rPr lang="en-GB" dirty="0" smtClean="0"/>
              <a:t>Naming new objects, drawing attention t o new features, providing the conventional notation, knowing what is mathematically important – taking it to a new level of mathematics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C:\Users\Anne Watson\AppData\Local\Microsoft\Windows\Temporary Internet Files\Content.IE5\V2W5IC02\MC900232673[1].wmf"/>
          <p:cNvPicPr>
            <a:picLocks noChangeAspect="1" noChangeArrowheads="1"/>
          </p:cNvPicPr>
          <p:nvPr/>
        </p:nvPicPr>
        <p:blipFill>
          <a:blip r:embed="rId2" cstate="print"/>
          <a:srcRect/>
          <a:stretch>
            <a:fillRect/>
          </a:stretch>
        </p:blipFill>
        <p:spPr bwMode="auto">
          <a:xfrm>
            <a:off x="1201738" y="1120775"/>
            <a:ext cx="1786086" cy="1849746"/>
          </a:xfrm>
          <a:prstGeom prst="rect">
            <a:avLst/>
          </a:prstGeom>
          <a:noFill/>
        </p:spPr>
      </p:pic>
      <p:pic>
        <p:nvPicPr>
          <p:cNvPr id="26628" name="Picture 4" descr="C:\Users\Anne Watson\AppData\Local\Microsoft\Windows\Temporary Internet Files\Content.IE5\TRWOJKT0\MC900326474[1].wmf"/>
          <p:cNvPicPr>
            <a:picLocks noChangeAspect="1" noChangeArrowheads="1"/>
          </p:cNvPicPr>
          <p:nvPr/>
        </p:nvPicPr>
        <p:blipFill>
          <a:blip r:embed="rId3" cstate="print"/>
          <a:srcRect/>
          <a:stretch>
            <a:fillRect/>
          </a:stretch>
        </p:blipFill>
        <p:spPr bwMode="auto">
          <a:xfrm>
            <a:off x="5076056" y="1196752"/>
            <a:ext cx="1864462" cy="16472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p:spPr>
        <p:txBody>
          <a:bodyPr>
            <a:normAutofit/>
          </a:bodyPr>
          <a:lstStyle/>
          <a:p>
            <a:r>
              <a:rPr lang="en-GB" dirty="0" smtClean="0"/>
              <a:t>Three equal volume bottles of wine have to be shared equally between 5 people. How can you do this and how much will each get?</a:t>
            </a:r>
          </a:p>
          <a:p>
            <a:r>
              <a:rPr lang="en-GB" dirty="0" smtClean="0"/>
              <a:t>Three equal sized sheets of gold leaf have to be shared equally between 5 art students, and larger sheets are more useful than small ones. How can you do this and how much will each get? </a:t>
            </a:r>
          </a:p>
          <a:p>
            <a:pPr>
              <a:buNone/>
            </a:pPr>
            <a:endParaRPr lang="en-GB" dirty="0"/>
          </a:p>
        </p:txBody>
      </p:sp>
      <p:pic>
        <p:nvPicPr>
          <p:cNvPr id="2050"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1691680" y="188640"/>
            <a:ext cx="1426504" cy="2102793"/>
          </a:xfrm>
          <a:prstGeom prst="rect">
            <a:avLst/>
          </a:prstGeom>
          <a:noFill/>
        </p:spPr>
      </p:pic>
      <p:sp>
        <p:nvSpPr>
          <p:cNvPr id="5" name="Rectangle 4"/>
          <p:cNvSpPr/>
          <p:nvPr/>
        </p:nvSpPr>
        <p:spPr>
          <a:xfrm>
            <a:off x="4644008" y="548680"/>
            <a:ext cx="316835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a:solidFill>
            <a:srgbClr val="FFC000"/>
          </a:solidFill>
        </p:spPr>
        <p:txBody>
          <a:bodyPr/>
          <a:lstStyle/>
          <a:p>
            <a:r>
              <a:rPr lang="en-GB" dirty="0" smtClean="0"/>
              <a:t>98 equal volume bottles of wine have to be shared equally between 140 people. How can you do this and how much will each get?</a:t>
            </a:r>
          </a:p>
          <a:p>
            <a:r>
              <a:rPr lang="en-GB" dirty="0" smtClean="0"/>
              <a:t>98 equal sized sheets of gold leaf have to be shared equally between 140 art students, and larger sheets are more useful than small ones. How can you do this and how much will each get? </a:t>
            </a:r>
          </a:p>
          <a:p>
            <a:endParaRPr lang="en-GB" dirty="0"/>
          </a:p>
        </p:txBody>
      </p:sp>
      <p:pic>
        <p:nvPicPr>
          <p:cNvPr id="4"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2123728" y="332656"/>
            <a:ext cx="1426504" cy="2102793"/>
          </a:xfrm>
          <a:prstGeom prst="rect">
            <a:avLst/>
          </a:prstGeom>
          <a:noFill/>
        </p:spPr>
      </p:pic>
      <p:pic>
        <p:nvPicPr>
          <p:cNvPr id="5"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5436096" y="332656"/>
            <a:ext cx="1426504" cy="2102793"/>
          </a:xfrm>
          <a:prstGeom prst="rect">
            <a:avLst/>
          </a:prstGeom>
          <a:noFill/>
        </p:spPr>
      </p:pic>
      <p:pic>
        <p:nvPicPr>
          <p:cNvPr id="6"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3779912" y="332656"/>
            <a:ext cx="1426504" cy="2102793"/>
          </a:xfrm>
          <a:prstGeom prst="rect">
            <a:avLst/>
          </a:prstGeom>
          <a:noFill/>
        </p:spPr>
      </p:pic>
      <p:pic>
        <p:nvPicPr>
          <p:cNvPr id="7"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7164288" y="332656"/>
            <a:ext cx="1426504" cy="2102793"/>
          </a:xfrm>
          <a:prstGeom prst="rect">
            <a:avLst/>
          </a:prstGeom>
          <a:noFill/>
        </p:spPr>
      </p:pic>
      <p:pic>
        <p:nvPicPr>
          <p:cNvPr id="9"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611560" y="332656"/>
            <a:ext cx="1426504" cy="210279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 piece of elastic 10 cm. long with marks at each centimetre is stretched so that it is now 50 cm. long. Where are the marks now?</a:t>
            </a:r>
          </a:p>
          <a:p>
            <a:r>
              <a:rPr lang="en-GB" dirty="0" smtClean="0"/>
              <a:t>A piece of elastic is already stretched so that it is 100 cm. long and marks are made at 10 cm. intervals.  It is then allowed to shrink to 50 cm.  Where are the marks now?</a:t>
            </a:r>
            <a:endParaRPr lang="en-GB" dirty="0"/>
          </a:p>
        </p:txBody>
      </p:sp>
      <p:pic>
        <p:nvPicPr>
          <p:cNvPr id="4099" name="Picture 3" descr="C:\Users\Anne Watson\AppData\Local\Microsoft\Windows\Temporary Internet Files\Content.IE5\TRWOJKT0\MC900301406[1].wmf"/>
          <p:cNvPicPr>
            <a:picLocks noChangeAspect="1" noChangeArrowheads="1"/>
          </p:cNvPicPr>
          <p:nvPr/>
        </p:nvPicPr>
        <p:blipFill>
          <a:blip r:embed="rId3" cstate="print"/>
          <a:srcRect/>
          <a:stretch>
            <a:fillRect/>
          </a:stretch>
        </p:blipFill>
        <p:spPr bwMode="auto">
          <a:xfrm rot="16845721">
            <a:off x="642451" y="135658"/>
            <a:ext cx="1365199" cy="1779422"/>
          </a:xfrm>
          <a:prstGeom prst="rect">
            <a:avLst/>
          </a:prstGeom>
          <a:noFill/>
        </p:spPr>
      </p:pic>
      <p:sp>
        <p:nvSpPr>
          <p:cNvPr id="6" name="Rectangle 5"/>
          <p:cNvSpPr/>
          <p:nvPr/>
        </p:nvSpPr>
        <p:spPr>
          <a:xfrm>
            <a:off x="2771800" y="620688"/>
            <a:ext cx="56886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a:stCxn id="6" idx="0"/>
            <a:endCxn id="6" idx="2"/>
          </p:cNvCxnSpPr>
          <p:nvPr/>
        </p:nvCxnSpPr>
        <p:spPr>
          <a:xfrm rot="16200000" flipH="1">
            <a:off x="536408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67190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247964"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482402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90414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480212"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7056276"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763234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3095836" y="872716"/>
            <a:ext cx="5040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Division as problem solving</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838325" y="1619250"/>
          <a:ext cx="973138" cy="874713"/>
        </p:xfrm>
        <a:graphic>
          <a:graphicData uri="http://schemas.openxmlformats.org/presentationml/2006/ole">
            <p:oleObj spid="_x0000_s1026" name="Equation" r:id="rId3" imgW="495300" imgH="444500" progId="">
              <p:embed/>
            </p:oleObj>
          </a:graphicData>
        </a:graphic>
      </p:graphicFrame>
      <p:graphicFrame>
        <p:nvGraphicFramePr>
          <p:cNvPr id="57347" name="Object 3"/>
          <p:cNvGraphicFramePr>
            <a:graphicFrameLocks noChangeAspect="1"/>
          </p:cNvGraphicFramePr>
          <p:nvPr/>
        </p:nvGraphicFramePr>
        <p:xfrm>
          <a:off x="3606800" y="1619250"/>
          <a:ext cx="1174750" cy="874713"/>
        </p:xfrm>
        <a:graphic>
          <a:graphicData uri="http://schemas.openxmlformats.org/presentationml/2006/ole">
            <p:oleObj spid="_x0000_s1027" name="Equation" r:id="rId4" imgW="596900" imgH="444500" progId="">
              <p:embed/>
            </p:oleObj>
          </a:graphicData>
        </a:graphic>
      </p:graphicFrame>
      <p:graphicFrame>
        <p:nvGraphicFramePr>
          <p:cNvPr id="57348" name="Object 4"/>
          <p:cNvGraphicFramePr>
            <a:graphicFrameLocks noChangeAspect="1"/>
          </p:cNvGraphicFramePr>
          <p:nvPr/>
        </p:nvGraphicFramePr>
        <p:xfrm>
          <a:off x="5572125" y="1619250"/>
          <a:ext cx="1089025" cy="811213"/>
        </p:xfrm>
        <a:graphic>
          <a:graphicData uri="http://schemas.openxmlformats.org/presentationml/2006/ole">
            <p:oleObj spid="_x0000_s1028" name="Equation" r:id="rId5" imgW="596900" imgH="444500" progId="">
              <p:embed/>
            </p:oleObj>
          </a:graphicData>
        </a:graphic>
      </p:graphicFrame>
      <p:graphicFrame>
        <p:nvGraphicFramePr>
          <p:cNvPr id="57349" name="Object 5"/>
          <p:cNvGraphicFramePr>
            <a:graphicFrameLocks noChangeAspect="1"/>
          </p:cNvGraphicFramePr>
          <p:nvPr/>
        </p:nvGraphicFramePr>
        <p:xfrm>
          <a:off x="3576638" y="2863850"/>
          <a:ext cx="1139825" cy="803275"/>
        </p:xfrm>
        <a:graphic>
          <a:graphicData uri="http://schemas.openxmlformats.org/presentationml/2006/ole">
            <p:oleObj spid="_x0000_s1029" name="Equation" r:id="rId6" imgW="609600" imgH="444500" progId="">
              <p:embed/>
            </p:oleObj>
          </a:graphicData>
        </a:graphic>
      </p:graphicFrame>
      <p:graphicFrame>
        <p:nvGraphicFramePr>
          <p:cNvPr id="57350" name="Object 6"/>
          <p:cNvGraphicFramePr>
            <a:graphicFrameLocks noChangeAspect="1"/>
          </p:cNvGraphicFramePr>
          <p:nvPr/>
        </p:nvGraphicFramePr>
        <p:xfrm>
          <a:off x="5559425" y="2782888"/>
          <a:ext cx="1101725" cy="873125"/>
        </p:xfrm>
        <a:graphic>
          <a:graphicData uri="http://schemas.openxmlformats.org/presentationml/2006/ole">
            <p:oleObj spid="_x0000_s1030" name="Equation" r:id="rId7" imgW="609600" imgH="482600" progId="">
              <p:embed/>
            </p:oleObj>
          </a:graphicData>
        </a:graphic>
      </p:graphicFrame>
      <p:graphicFrame>
        <p:nvGraphicFramePr>
          <p:cNvPr id="57351" name="Object 7"/>
          <p:cNvGraphicFramePr>
            <a:graphicFrameLocks noChangeAspect="1"/>
          </p:cNvGraphicFramePr>
          <p:nvPr/>
        </p:nvGraphicFramePr>
        <p:xfrm>
          <a:off x="1857375" y="2863850"/>
          <a:ext cx="855663" cy="803275"/>
        </p:xfrm>
        <a:graphic>
          <a:graphicData uri="http://schemas.openxmlformats.org/presentationml/2006/ole">
            <p:oleObj spid="_x0000_s1031" name="Equation" r:id="rId8" imgW="495300" imgH="444500" progId="">
              <p:embed/>
            </p:oleObj>
          </a:graphicData>
        </a:graphic>
      </p:graphicFrame>
      <p:graphicFrame>
        <p:nvGraphicFramePr>
          <p:cNvPr id="57352" name="Object 8"/>
          <p:cNvGraphicFramePr>
            <a:graphicFrameLocks noChangeAspect="1"/>
          </p:cNvGraphicFramePr>
          <p:nvPr/>
        </p:nvGraphicFramePr>
        <p:xfrm>
          <a:off x="1838325" y="4168775"/>
          <a:ext cx="893763" cy="803275"/>
        </p:xfrm>
        <a:graphic>
          <a:graphicData uri="http://schemas.openxmlformats.org/presentationml/2006/ole">
            <p:oleObj spid="_x0000_s1032" name="Equation" r:id="rId9" imgW="495300" imgH="444500" progId="">
              <p:embed/>
            </p:oleObj>
          </a:graphicData>
        </a:graphic>
      </p:graphicFrame>
      <p:graphicFrame>
        <p:nvGraphicFramePr>
          <p:cNvPr id="57353" name="Object 9"/>
          <p:cNvGraphicFramePr>
            <a:graphicFrameLocks noChangeAspect="1"/>
          </p:cNvGraphicFramePr>
          <p:nvPr/>
        </p:nvGraphicFramePr>
        <p:xfrm>
          <a:off x="3595688" y="4168775"/>
          <a:ext cx="1101725" cy="803275"/>
        </p:xfrm>
        <a:graphic>
          <a:graphicData uri="http://schemas.openxmlformats.org/presentationml/2006/ole">
            <p:oleObj spid="_x0000_s1033" name="Equation" r:id="rId10" imgW="609600" imgH="444500" progId="">
              <p:embed/>
            </p:oleObj>
          </a:graphicData>
        </a:graphic>
      </p:graphicFrame>
      <p:graphicFrame>
        <p:nvGraphicFramePr>
          <p:cNvPr id="57354" name="Object 10"/>
          <p:cNvGraphicFramePr>
            <a:graphicFrameLocks noChangeAspect="1"/>
          </p:cNvGraphicFramePr>
          <p:nvPr/>
        </p:nvGraphicFramePr>
        <p:xfrm>
          <a:off x="5559425" y="4168775"/>
          <a:ext cx="1101725" cy="803275"/>
        </p:xfrm>
        <a:graphic>
          <a:graphicData uri="http://schemas.openxmlformats.org/presentationml/2006/ole">
            <p:oleObj spid="_x0000_s1034" name="Equation" r:id="rId11" imgW="609600" imgH="444500" progId="">
              <p:embed/>
            </p:oleObj>
          </a:graphicData>
        </a:graphic>
      </p:graphicFrame>
      <p:sp>
        <p:nvSpPr>
          <p:cNvPr id="1035" name="Rectangle 11"/>
          <p:cNvSpPr>
            <a:spLocks noGrp="1" noChangeArrowheads="1"/>
          </p:cNvSpPr>
          <p:nvPr>
            <p:ph type="title"/>
          </p:nvPr>
        </p:nvSpPr>
        <p:spPr/>
        <p:txBody>
          <a:bodyPr/>
          <a:lstStyle/>
          <a:p>
            <a:r>
              <a:rPr lang="en-US" smtClean="0"/>
              <a:t>Example</a:t>
            </a:r>
          </a:p>
        </p:txBody>
      </p:sp>
      <p:sp>
        <p:nvSpPr>
          <p:cNvPr id="1036" name="TextBox 13"/>
          <p:cNvSpPr txBox="1">
            <a:spLocks noChangeArrowheads="1"/>
          </p:cNvSpPr>
          <p:nvPr/>
        </p:nvSpPr>
        <p:spPr bwMode="auto">
          <a:xfrm>
            <a:off x="2195513" y="2924175"/>
            <a:ext cx="184150" cy="366713"/>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3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3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7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916238" y="1628775"/>
            <a:ext cx="2592387" cy="2520950"/>
            <a:chOff x="1837" y="1026"/>
            <a:chExt cx="1633" cy="1588"/>
          </a:xfrm>
        </p:grpSpPr>
        <p:sp>
          <p:nvSpPr>
            <p:cNvPr id="71685" name="Rectangle 5"/>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71686" name="Oval 6"/>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7" name="Oval 7"/>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8" name="Oval 8"/>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9" name="Oval 9"/>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0" name="Oval 10"/>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1" name="Oval 11"/>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2" name="Oval 12"/>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3" name="Oval 13"/>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a:p>
          </p:txBody>
        </p:sp>
        <p:sp>
          <p:nvSpPr>
            <p:cNvPr id="71694" name="Oval 14"/>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
        <p:nvSpPr>
          <p:cNvPr id="71695" name="Line 15"/>
          <p:cNvSpPr>
            <a:spLocks noChangeShapeType="1"/>
          </p:cNvSpPr>
          <p:nvPr/>
        </p:nvSpPr>
        <p:spPr bwMode="auto">
          <a:xfrm>
            <a:off x="3348038" y="1916113"/>
            <a:ext cx="1800225" cy="863600"/>
          </a:xfrm>
          <a:prstGeom prst="line">
            <a:avLst/>
          </a:prstGeom>
          <a:noFill/>
          <a:ln w="28575">
            <a:solidFill>
              <a:srgbClr val="FF0000"/>
            </a:solidFill>
            <a:round/>
            <a:headEnd/>
            <a:tailEnd/>
          </a:ln>
          <a:effectLst/>
        </p:spPr>
        <p:txBody>
          <a:bodyPr/>
          <a:lstStyle/>
          <a:p>
            <a:endParaRPr lang="en-GB"/>
          </a:p>
        </p:txBody>
      </p:sp>
      <p:sp>
        <p:nvSpPr>
          <p:cNvPr id="71696" name="Line 16"/>
          <p:cNvSpPr>
            <a:spLocks noChangeShapeType="1"/>
          </p:cNvSpPr>
          <p:nvPr/>
        </p:nvSpPr>
        <p:spPr bwMode="auto">
          <a:xfrm>
            <a:off x="3276600" y="1916113"/>
            <a:ext cx="0" cy="1727200"/>
          </a:xfrm>
          <a:prstGeom prst="line">
            <a:avLst/>
          </a:prstGeom>
          <a:noFill/>
          <a:ln w="28575">
            <a:solidFill>
              <a:srgbClr val="FF0000"/>
            </a:solidFill>
            <a:round/>
            <a:headEnd/>
            <a:tailEnd/>
          </a:ln>
          <a:effectLst/>
        </p:spPr>
        <p:txBody>
          <a:bodyPr/>
          <a:lstStyle/>
          <a:p>
            <a:endParaRPr lang="en-GB"/>
          </a:p>
        </p:txBody>
      </p:sp>
      <p:sp>
        <p:nvSpPr>
          <p:cNvPr id="71697" name="Line 17"/>
          <p:cNvSpPr>
            <a:spLocks noChangeShapeType="1"/>
          </p:cNvSpPr>
          <p:nvPr/>
        </p:nvSpPr>
        <p:spPr bwMode="auto">
          <a:xfrm flipV="1">
            <a:off x="3348038" y="2852738"/>
            <a:ext cx="1728787" cy="863600"/>
          </a:xfrm>
          <a:prstGeom prst="line">
            <a:avLst/>
          </a:prstGeom>
          <a:noFill/>
          <a:ln w="28575">
            <a:solidFill>
              <a:srgbClr val="FF0000"/>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2916238" y="1628775"/>
            <a:ext cx="2592387" cy="2520950"/>
            <a:chOff x="1837" y="1026"/>
            <a:chExt cx="1633" cy="1588"/>
          </a:xfrm>
        </p:grpSpPr>
        <p:sp>
          <p:nvSpPr>
            <p:cNvPr id="70660" name="Rectangle 4"/>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70661" name="Oval 5"/>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2" name="Oval 6"/>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3" name="Oval 7"/>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4" name="Oval 8"/>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5" name="Oval 9"/>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6" name="Oval 10"/>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7" name="Oval 11"/>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8" name="Oval 12"/>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a:p>
          </p:txBody>
        </p:sp>
        <p:sp>
          <p:nvSpPr>
            <p:cNvPr id="70669" name="Oval 13"/>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676</Words>
  <Application>Microsoft Office PowerPoint</Application>
  <PresentationFormat>On-screen Show (4:3)</PresentationFormat>
  <Paragraphs>124</Paragraphs>
  <Slides>29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Denmark</vt:lpstr>
      <vt:lpstr>Rods, tubes and sweets</vt:lpstr>
      <vt:lpstr>Slide 3</vt:lpstr>
      <vt:lpstr>Slide 4</vt:lpstr>
      <vt:lpstr>Slide 5</vt:lpstr>
      <vt:lpstr>Division as problem solving</vt:lpstr>
      <vt:lpstr>Example</vt:lpstr>
      <vt:lpstr>Slide 8</vt:lpstr>
      <vt:lpstr>Slide 9</vt:lpstr>
      <vt:lpstr>Slide 10</vt:lpstr>
      <vt:lpstr>Slide 11</vt:lpstr>
      <vt:lpstr> When A varies, what changes and what stays the same? </vt:lpstr>
      <vt:lpstr> Talk about ....  </vt:lpstr>
      <vt:lpstr>Give me an example of .... </vt:lpstr>
      <vt:lpstr>Can you make a ....  </vt:lpstr>
      <vt:lpstr>Slide 16</vt:lpstr>
      <vt:lpstr> When and why will Y happen?  </vt:lpstr>
      <vt:lpstr>Slide 18</vt:lpstr>
      <vt:lpstr>Slide 19</vt:lpstr>
      <vt:lpstr>What is problem-solving?</vt:lpstr>
      <vt:lpstr>Understand the problem </vt:lpstr>
      <vt:lpstr>Make a plan </vt:lpstr>
      <vt:lpstr>  Act out the plan  </vt:lpstr>
      <vt:lpstr> Reflect on the outcomes </vt:lpstr>
      <vt:lpstr>Make a new plan</vt:lpstr>
      <vt:lpstr>Act out the new plan</vt:lpstr>
      <vt:lpstr>Etc.</vt:lpstr>
      <vt:lpstr>What is missing?</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Anne Watson</dc:creator>
  <cp:lastModifiedBy>Anne Watson</cp:lastModifiedBy>
  <cp:revision>25</cp:revision>
  <dcterms:created xsi:type="dcterms:W3CDTF">2011-01-02T11:28:31Z</dcterms:created>
  <dcterms:modified xsi:type="dcterms:W3CDTF">2015-10-31T09:05:45Z</dcterms:modified>
</cp:coreProperties>
</file>