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57" r:id="rId3"/>
    <p:sldId id="261" r:id="rId4"/>
    <p:sldId id="264" r:id="rId5"/>
    <p:sldId id="282" r:id="rId6"/>
    <p:sldId id="267" r:id="rId7"/>
    <p:sldId id="303" r:id="rId8"/>
    <p:sldId id="271" r:id="rId9"/>
    <p:sldId id="293" r:id="rId10"/>
    <p:sldId id="269" r:id="rId11"/>
    <p:sldId id="294" r:id="rId12"/>
    <p:sldId id="270" r:id="rId13"/>
    <p:sldId id="295" r:id="rId14"/>
    <p:sldId id="298" r:id="rId15"/>
    <p:sldId id="299" r:id="rId16"/>
    <p:sldId id="272" r:id="rId17"/>
    <p:sldId id="296" r:id="rId18"/>
    <p:sldId id="291" r:id="rId19"/>
    <p:sldId id="292" r:id="rId20"/>
    <p:sldId id="275" r:id="rId21"/>
    <p:sldId id="300" r:id="rId22"/>
    <p:sldId id="301" r:id="rId23"/>
    <p:sldId id="283" r:id="rId24"/>
    <p:sldId id="284" r:id="rId25"/>
    <p:sldId id="285" r:id="rId26"/>
    <p:sldId id="286" r:id="rId27"/>
    <p:sldId id="287" r:id="rId28"/>
    <p:sldId id="288" r:id="rId29"/>
    <p:sldId id="289" r:id="rId30"/>
    <p:sldId id="290" r:id="rId31"/>
    <p:sldId id="30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84" d="100"/>
          <a:sy n="84" d="100"/>
        </p:scale>
        <p:origin x="-1406"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B1A3E-00B3-46A2-841D-6DD424718FFA}" type="datetimeFigureOut">
              <a:rPr lang="en-GB" smtClean="0"/>
              <a:pPr/>
              <a:t>31/10/2015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BB75B-9A88-42A2-961E-48E030F1841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Understanding div in everyday life and secondary school: continuous/measure;</a:t>
            </a:r>
            <a:r>
              <a:rPr lang="en-GB" baseline="0" dirty="0" smtClean="0"/>
              <a:t> discrete/counting; one at a time, or deal with the whole thing.  Subtraction or dividing the whole.</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Need</a:t>
            </a:r>
            <a:r>
              <a:rPr lang="en-GB" baseline="0" dirty="0" smtClean="0"/>
              <a:t> for measuring device</a:t>
            </a:r>
          </a:p>
          <a:p>
            <a:r>
              <a:rPr lang="en-GB" baseline="0" dirty="0" smtClean="0"/>
              <a:t>Need for fraction notation</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would argue that setting these up as fractions is more useful than diving into doing a learnt method.</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Imagination: multiplying and dividing</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4DECD-1069-4330-8EAC-51390F24E157}" type="datetimeFigureOut">
              <a:rPr lang="en-GB" smtClean="0"/>
              <a:pPr/>
              <a:t>31/10/2015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DD32A-7650-4444-92DC-1C4F213E957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130425"/>
            <a:ext cx="8424936" cy="1470025"/>
          </a:xfrm>
        </p:spPr>
        <p:txBody>
          <a:bodyPr>
            <a:normAutofit/>
          </a:bodyPr>
          <a:lstStyle/>
          <a:p>
            <a:r>
              <a:rPr lang="en-GB" dirty="0" smtClean="0"/>
              <a:t>Mathematical thinking and learning as problem-solving</a:t>
            </a:r>
            <a:endParaRPr lang="en-GB" dirty="0"/>
          </a:p>
        </p:txBody>
      </p:sp>
      <p:sp>
        <p:nvSpPr>
          <p:cNvPr id="3" name="Subtitle 2"/>
          <p:cNvSpPr>
            <a:spLocks noGrp="1"/>
          </p:cNvSpPr>
          <p:nvPr>
            <p:ph type="subTitle" idx="1"/>
          </p:nvPr>
        </p:nvSpPr>
        <p:spPr/>
        <p:txBody>
          <a:bodyPr/>
          <a:lstStyle/>
          <a:p>
            <a:r>
              <a:rPr lang="en-GB" dirty="0" smtClean="0"/>
              <a:t>Anne Watson</a:t>
            </a:r>
          </a:p>
          <a:p>
            <a:r>
              <a:rPr lang="en-GB" dirty="0" smtClean="0"/>
              <a:t>Roskilde February 2011</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2916238" y="1628775"/>
            <a:ext cx="2592387" cy="2520950"/>
            <a:chOff x="1837" y="1026"/>
            <a:chExt cx="1633" cy="1588"/>
          </a:xfrm>
        </p:grpSpPr>
        <p:sp>
          <p:nvSpPr>
            <p:cNvPr id="70660" name="Rectangle 4"/>
            <p:cNvSpPr>
              <a:spLocks noChangeArrowheads="1"/>
            </p:cNvSpPr>
            <p:nvPr/>
          </p:nvSpPr>
          <p:spPr bwMode="auto">
            <a:xfrm>
              <a:off x="1837" y="1026"/>
              <a:ext cx="1633" cy="15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70661" name="Oval 5"/>
            <p:cNvSpPr>
              <a:spLocks noChangeArrowheads="1"/>
            </p:cNvSpPr>
            <p:nvPr/>
          </p:nvSpPr>
          <p:spPr bwMode="auto">
            <a:xfrm>
              <a:off x="2064"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2" name="Oval 6"/>
            <p:cNvSpPr>
              <a:spLocks noChangeArrowheads="1"/>
            </p:cNvSpPr>
            <p:nvPr/>
          </p:nvSpPr>
          <p:spPr bwMode="auto">
            <a:xfrm>
              <a:off x="260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3" name="Oval 7"/>
            <p:cNvSpPr>
              <a:spLocks noChangeArrowheads="1"/>
            </p:cNvSpPr>
            <p:nvPr/>
          </p:nvSpPr>
          <p:spPr bwMode="auto">
            <a:xfrm>
              <a:off x="319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4" name="Oval 8"/>
            <p:cNvSpPr>
              <a:spLocks noChangeArrowheads="1"/>
            </p:cNvSpPr>
            <p:nvPr/>
          </p:nvSpPr>
          <p:spPr bwMode="auto">
            <a:xfrm>
              <a:off x="2064"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5" name="Oval 9"/>
            <p:cNvSpPr>
              <a:spLocks noChangeArrowheads="1"/>
            </p:cNvSpPr>
            <p:nvPr/>
          </p:nvSpPr>
          <p:spPr bwMode="auto">
            <a:xfrm>
              <a:off x="2064"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6" name="Oval 10"/>
            <p:cNvSpPr>
              <a:spLocks noChangeArrowheads="1"/>
            </p:cNvSpPr>
            <p:nvPr/>
          </p:nvSpPr>
          <p:spPr bwMode="auto">
            <a:xfrm>
              <a:off x="2608"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7" name="Oval 11"/>
            <p:cNvSpPr>
              <a:spLocks noChangeArrowheads="1"/>
            </p:cNvSpPr>
            <p:nvPr/>
          </p:nvSpPr>
          <p:spPr bwMode="auto">
            <a:xfrm>
              <a:off x="260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0668" name="Oval 12"/>
            <p:cNvSpPr>
              <a:spLocks noChangeArrowheads="1"/>
            </p:cNvSpPr>
            <p:nvPr/>
          </p:nvSpPr>
          <p:spPr bwMode="auto">
            <a:xfrm>
              <a:off x="3198" y="1752"/>
              <a:ext cx="45" cy="46"/>
            </a:xfrm>
            <a:prstGeom prst="ellipse">
              <a:avLst/>
            </a:prstGeom>
            <a:solidFill>
              <a:schemeClr val="tx1"/>
            </a:solidFill>
            <a:ln w="9525">
              <a:solidFill>
                <a:schemeClr val="tx1"/>
              </a:solidFill>
              <a:round/>
              <a:headEnd/>
              <a:tailEnd/>
            </a:ln>
            <a:effectLst/>
          </p:spPr>
          <p:txBody>
            <a:bodyPr wrap="none" anchor="ctr"/>
            <a:lstStyle/>
            <a:p>
              <a:pPr algn="ctr" eaLnBrk="1" hangingPunct="1"/>
              <a:endParaRPr lang="en-US"/>
            </a:p>
          </p:txBody>
        </p:sp>
        <p:sp>
          <p:nvSpPr>
            <p:cNvPr id="70669" name="Oval 13"/>
            <p:cNvSpPr>
              <a:spLocks noChangeArrowheads="1"/>
            </p:cNvSpPr>
            <p:nvPr/>
          </p:nvSpPr>
          <p:spPr bwMode="auto">
            <a:xfrm>
              <a:off x="319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solidFill>
                  <a:srgbClr val="FF0000"/>
                </a:solidFill>
              </a:rPr>
              <a:t>Understand the problem</a:t>
            </a:r>
          </a:p>
          <a:p>
            <a:r>
              <a:rPr lang="en-GB" dirty="0" smtClean="0">
                <a:solidFill>
                  <a:srgbClr val="FF0000"/>
                </a:solidFill>
              </a:rPr>
              <a:t>Make a plan</a:t>
            </a:r>
          </a:p>
          <a:p>
            <a:r>
              <a:rPr lang="en-GB" dirty="0" smtClean="0">
                <a:solidFill>
                  <a:srgbClr val="FF0000"/>
                </a:solidFill>
              </a:rPr>
              <a:t>Act out the plan</a:t>
            </a:r>
          </a:p>
          <a:p>
            <a:r>
              <a:rPr lang="en-GB" dirty="0" smtClean="0">
                <a:solidFill>
                  <a:srgbClr val="FF0000"/>
                </a:solidFill>
              </a:rPr>
              <a:t>Reflect on the outcomes</a:t>
            </a:r>
          </a:p>
          <a:p>
            <a:r>
              <a:rPr lang="en-GB" dirty="0" smtClean="0">
                <a:solidFill>
                  <a:srgbClr val="FF0000"/>
                </a:solidFill>
              </a:rPr>
              <a:t>Adapt the plan or make a new one</a:t>
            </a:r>
          </a:p>
          <a:p>
            <a:r>
              <a:rPr lang="en-GB" dirty="0" smtClean="0">
                <a:solidFill>
                  <a:srgbClr val="FF0000"/>
                </a:solidFill>
              </a:rPr>
              <a:t>Act out the new plan ......</a:t>
            </a:r>
          </a:p>
          <a:p>
            <a:r>
              <a:rPr lang="en-GB" dirty="0" smtClean="0"/>
              <a:t>What is missing?</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916238" y="1628775"/>
            <a:ext cx="2592387" cy="2520950"/>
            <a:chOff x="1837" y="1026"/>
            <a:chExt cx="1633" cy="1588"/>
          </a:xfrm>
        </p:grpSpPr>
        <p:sp>
          <p:nvSpPr>
            <p:cNvPr id="71685" name="Rectangle 5"/>
            <p:cNvSpPr>
              <a:spLocks noChangeArrowheads="1"/>
            </p:cNvSpPr>
            <p:nvPr/>
          </p:nvSpPr>
          <p:spPr bwMode="auto">
            <a:xfrm>
              <a:off x="1837" y="1026"/>
              <a:ext cx="1633" cy="15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71686" name="Oval 6"/>
            <p:cNvSpPr>
              <a:spLocks noChangeArrowheads="1"/>
            </p:cNvSpPr>
            <p:nvPr/>
          </p:nvSpPr>
          <p:spPr bwMode="auto">
            <a:xfrm>
              <a:off x="2064"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87" name="Oval 7"/>
            <p:cNvSpPr>
              <a:spLocks noChangeArrowheads="1"/>
            </p:cNvSpPr>
            <p:nvPr/>
          </p:nvSpPr>
          <p:spPr bwMode="auto">
            <a:xfrm>
              <a:off x="260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88" name="Oval 8"/>
            <p:cNvSpPr>
              <a:spLocks noChangeArrowheads="1"/>
            </p:cNvSpPr>
            <p:nvPr/>
          </p:nvSpPr>
          <p:spPr bwMode="auto">
            <a:xfrm>
              <a:off x="3198" y="1207"/>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89" name="Oval 9"/>
            <p:cNvSpPr>
              <a:spLocks noChangeArrowheads="1"/>
            </p:cNvSpPr>
            <p:nvPr/>
          </p:nvSpPr>
          <p:spPr bwMode="auto">
            <a:xfrm>
              <a:off x="2064"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90" name="Oval 10"/>
            <p:cNvSpPr>
              <a:spLocks noChangeArrowheads="1"/>
            </p:cNvSpPr>
            <p:nvPr/>
          </p:nvSpPr>
          <p:spPr bwMode="auto">
            <a:xfrm>
              <a:off x="2064"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91" name="Oval 11"/>
            <p:cNvSpPr>
              <a:spLocks noChangeArrowheads="1"/>
            </p:cNvSpPr>
            <p:nvPr/>
          </p:nvSpPr>
          <p:spPr bwMode="auto">
            <a:xfrm>
              <a:off x="2608" y="1752"/>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92" name="Oval 12"/>
            <p:cNvSpPr>
              <a:spLocks noChangeArrowheads="1"/>
            </p:cNvSpPr>
            <p:nvPr/>
          </p:nvSpPr>
          <p:spPr bwMode="auto">
            <a:xfrm>
              <a:off x="260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sp>
          <p:nvSpPr>
            <p:cNvPr id="71693" name="Oval 13"/>
            <p:cNvSpPr>
              <a:spLocks noChangeArrowheads="1"/>
            </p:cNvSpPr>
            <p:nvPr/>
          </p:nvSpPr>
          <p:spPr bwMode="auto">
            <a:xfrm>
              <a:off x="3198" y="1752"/>
              <a:ext cx="45" cy="46"/>
            </a:xfrm>
            <a:prstGeom prst="ellipse">
              <a:avLst/>
            </a:prstGeom>
            <a:solidFill>
              <a:schemeClr val="tx1"/>
            </a:solidFill>
            <a:ln w="9525">
              <a:solidFill>
                <a:schemeClr val="tx1"/>
              </a:solidFill>
              <a:round/>
              <a:headEnd/>
              <a:tailEnd/>
            </a:ln>
            <a:effectLst/>
          </p:spPr>
          <p:txBody>
            <a:bodyPr wrap="none" anchor="ctr"/>
            <a:lstStyle/>
            <a:p>
              <a:pPr algn="ctr" eaLnBrk="1" hangingPunct="1"/>
              <a:endParaRPr lang="en-US"/>
            </a:p>
          </p:txBody>
        </p:sp>
        <p:sp>
          <p:nvSpPr>
            <p:cNvPr id="71694" name="Oval 14"/>
            <p:cNvSpPr>
              <a:spLocks noChangeArrowheads="1"/>
            </p:cNvSpPr>
            <p:nvPr/>
          </p:nvSpPr>
          <p:spPr bwMode="auto">
            <a:xfrm>
              <a:off x="3198" y="2296"/>
              <a:ext cx="45" cy="46"/>
            </a:xfrm>
            <a:prstGeom prst="ellipse">
              <a:avLst/>
            </a:prstGeom>
            <a:solidFill>
              <a:schemeClr val="tx1"/>
            </a:solidFill>
            <a:ln w="9525">
              <a:solidFill>
                <a:schemeClr val="tx1"/>
              </a:solidFill>
              <a:round/>
              <a:headEnd/>
              <a:tailEnd/>
            </a:ln>
            <a:effectLst/>
          </p:spPr>
          <p:txBody>
            <a:bodyPr wrap="none" anchor="ctr"/>
            <a:lstStyle/>
            <a:p>
              <a:endParaRPr lang="en-GB"/>
            </a:p>
          </p:txBody>
        </p:sp>
      </p:grpSp>
      <p:sp>
        <p:nvSpPr>
          <p:cNvPr id="71695" name="Line 15"/>
          <p:cNvSpPr>
            <a:spLocks noChangeShapeType="1"/>
          </p:cNvSpPr>
          <p:nvPr/>
        </p:nvSpPr>
        <p:spPr bwMode="auto">
          <a:xfrm>
            <a:off x="3348038" y="1916113"/>
            <a:ext cx="1800225" cy="863600"/>
          </a:xfrm>
          <a:prstGeom prst="line">
            <a:avLst/>
          </a:prstGeom>
          <a:noFill/>
          <a:ln w="28575">
            <a:solidFill>
              <a:srgbClr val="FF0000"/>
            </a:solidFill>
            <a:round/>
            <a:headEnd/>
            <a:tailEnd/>
          </a:ln>
          <a:effectLst/>
        </p:spPr>
        <p:txBody>
          <a:bodyPr/>
          <a:lstStyle/>
          <a:p>
            <a:endParaRPr lang="en-GB"/>
          </a:p>
        </p:txBody>
      </p:sp>
      <p:sp>
        <p:nvSpPr>
          <p:cNvPr id="71696" name="Line 16"/>
          <p:cNvSpPr>
            <a:spLocks noChangeShapeType="1"/>
          </p:cNvSpPr>
          <p:nvPr/>
        </p:nvSpPr>
        <p:spPr bwMode="auto">
          <a:xfrm>
            <a:off x="3276600" y="1916113"/>
            <a:ext cx="0" cy="1727200"/>
          </a:xfrm>
          <a:prstGeom prst="line">
            <a:avLst/>
          </a:prstGeom>
          <a:noFill/>
          <a:ln w="28575">
            <a:solidFill>
              <a:srgbClr val="FF0000"/>
            </a:solidFill>
            <a:round/>
            <a:headEnd/>
            <a:tailEnd/>
          </a:ln>
          <a:effectLst/>
        </p:spPr>
        <p:txBody>
          <a:bodyPr/>
          <a:lstStyle/>
          <a:p>
            <a:endParaRPr lang="en-GB"/>
          </a:p>
        </p:txBody>
      </p:sp>
      <p:sp>
        <p:nvSpPr>
          <p:cNvPr id="71697" name="Line 17"/>
          <p:cNvSpPr>
            <a:spLocks noChangeShapeType="1"/>
          </p:cNvSpPr>
          <p:nvPr/>
        </p:nvSpPr>
        <p:spPr bwMode="auto">
          <a:xfrm flipV="1">
            <a:off x="3348038" y="2852738"/>
            <a:ext cx="1728787" cy="863600"/>
          </a:xfrm>
          <a:prstGeom prst="line">
            <a:avLst/>
          </a:prstGeom>
          <a:noFill/>
          <a:ln w="28575">
            <a:solidFill>
              <a:srgbClr val="FF0000"/>
            </a:solidFill>
            <a:round/>
            <a:headEnd/>
            <a:tailEnd/>
          </a:ln>
          <a:effectLst/>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t>Understand the problem</a:t>
            </a:r>
          </a:p>
          <a:p>
            <a:r>
              <a:rPr lang="en-GB" dirty="0" smtClean="0"/>
              <a:t>Make a plan</a:t>
            </a:r>
          </a:p>
          <a:p>
            <a:r>
              <a:rPr lang="en-GB" dirty="0" smtClean="0"/>
              <a:t>Act out the plan</a:t>
            </a:r>
          </a:p>
          <a:p>
            <a:r>
              <a:rPr lang="en-GB" dirty="0" smtClean="0">
                <a:solidFill>
                  <a:srgbClr val="FF0000"/>
                </a:solidFill>
              </a:rPr>
              <a:t>Reflect on the outcomes</a:t>
            </a:r>
          </a:p>
          <a:p>
            <a:r>
              <a:rPr lang="en-GB" dirty="0" smtClean="0">
                <a:solidFill>
                  <a:srgbClr val="FF0000"/>
                </a:solidFill>
              </a:rPr>
              <a:t>Adapt the plan or make a new one</a:t>
            </a:r>
          </a:p>
          <a:p>
            <a:r>
              <a:rPr lang="en-GB" dirty="0" smtClean="0">
                <a:solidFill>
                  <a:srgbClr val="FF0000"/>
                </a:solidFill>
              </a:rPr>
              <a:t>Act out the new plan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1142976" y="1071546"/>
            <a:ext cx="4000528" cy="857256"/>
            <a:chOff x="1560" y="1310"/>
            <a:chExt cx="3030" cy="600"/>
          </a:xfrm>
        </p:grpSpPr>
        <p:sp>
          <p:nvSpPr>
            <p:cNvPr id="32771" name="Text Box 3"/>
            <p:cNvSpPr txBox="1">
              <a:spLocks noChangeArrowheads="1"/>
            </p:cNvSpPr>
            <p:nvPr/>
          </p:nvSpPr>
          <p:spPr bwMode="auto">
            <a:xfrm>
              <a:off x="1560" y="1310"/>
              <a:ext cx="594" cy="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Arial" pitchFamily="34" charset="0"/>
                </a:rPr>
                <a:t> </a:t>
              </a:r>
              <a:r>
                <a:rPr kumimoji="0" lang="en-GB" sz="2800" b="0" i="0" u="none" strike="noStrike" cap="none" normalizeH="0" baseline="0" dirty="0" smtClean="0">
                  <a:ln>
                    <a:noFill/>
                  </a:ln>
                  <a:solidFill>
                    <a:schemeClr val="tx1"/>
                  </a:solidFill>
                  <a:effectLst/>
                  <a:latin typeface="Calibri" pitchFamily="34" charset="0"/>
                  <a:cs typeface="Arial" pitchFamily="34" charset="0"/>
                </a:rPr>
                <a:t>3</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Text Box 4"/>
            <p:cNvSpPr txBox="1">
              <a:spLocks noChangeArrowheads="1"/>
            </p:cNvSpPr>
            <p:nvPr/>
          </p:nvSpPr>
          <p:spPr bwMode="auto">
            <a:xfrm>
              <a:off x="2154" y="1310"/>
              <a:ext cx="594" cy="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 4</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3" name="Text Box 5"/>
            <p:cNvSpPr txBox="1">
              <a:spLocks noChangeArrowheads="1"/>
            </p:cNvSpPr>
            <p:nvPr/>
          </p:nvSpPr>
          <p:spPr bwMode="auto">
            <a:xfrm>
              <a:off x="2748" y="1310"/>
              <a:ext cx="594" cy="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Arial" pitchFamily="34" charset="0"/>
                </a:rPr>
                <a:t> </a:t>
              </a:r>
              <a:r>
                <a:rPr kumimoji="0" lang="en-GB" sz="2800" b="0" i="0" u="none" strike="noStrike" cap="none" normalizeH="0" baseline="0" dirty="0" smtClean="0">
                  <a:ln>
                    <a:noFill/>
                  </a:ln>
                  <a:solidFill>
                    <a:schemeClr val="tx1"/>
                  </a:solidFill>
                  <a:effectLst/>
                  <a:latin typeface="Calibri" pitchFamily="34" charset="0"/>
                  <a:cs typeface="Arial" pitchFamily="34" charset="0"/>
                </a:rPr>
                <a:t>7</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4" name="Text Box 6"/>
            <p:cNvSpPr txBox="1">
              <a:spLocks noChangeArrowheads="1"/>
            </p:cNvSpPr>
            <p:nvPr/>
          </p:nvSpPr>
          <p:spPr bwMode="auto">
            <a:xfrm>
              <a:off x="3342" y="1310"/>
              <a:ext cx="594" cy="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11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5" name="Text Box 7"/>
            <p:cNvSpPr txBox="1">
              <a:spLocks noChangeArrowheads="1"/>
            </p:cNvSpPr>
            <p:nvPr/>
          </p:nvSpPr>
          <p:spPr bwMode="auto">
            <a:xfrm>
              <a:off x="3936" y="1310"/>
              <a:ext cx="654" cy="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 18</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3" name="Group 12"/>
          <p:cNvGrpSpPr/>
          <p:nvPr/>
        </p:nvGrpSpPr>
        <p:grpSpPr>
          <a:xfrm>
            <a:off x="1214414" y="2571744"/>
            <a:ext cx="4000528" cy="928694"/>
            <a:chOff x="1214414" y="2571744"/>
            <a:chExt cx="1928827" cy="380986"/>
          </a:xfrm>
        </p:grpSpPr>
        <p:sp>
          <p:nvSpPr>
            <p:cNvPr id="32776" name="Text Box 8"/>
            <p:cNvSpPr txBox="1">
              <a:spLocks noChangeArrowheads="1"/>
            </p:cNvSpPr>
            <p:nvPr/>
          </p:nvSpPr>
          <p:spPr bwMode="auto">
            <a:xfrm>
              <a:off x="1214414" y="2571744"/>
              <a:ext cx="483088" cy="3809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 8</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7" name="Text Box 9"/>
            <p:cNvSpPr txBox="1">
              <a:spLocks noChangeArrowheads="1"/>
            </p:cNvSpPr>
            <p:nvPr/>
          </p:nvSpPr>
          <p:spPr bwMode="auto">
            <a:xfrm>
              <a:off x="1592238" y="2571744"/>
              <a:ext cx="481059" cy="3809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800" b="0" i="0" u="none" strike="noStrike" cap="none" normalizeH="0" baseline="0" smtClean="0">
                  <a:ln>
                    <a:noFill/>
                  </a:ln>
                  <a:solidFill>
                    <a:schemeClr val="tx1"/>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8" name="Text Box 10"/>
            <p:cNvSpPr txBox="1">
              <a:spLocks noChangeArrowheads="1"/>
            </p:cNvSpPr>
            <p:nvPr/>
          </p:nvSpPr>
          <p:spPr bwMode="auto">
            <a:xfrm>
              <a:off x="1968477" y="2571744"/>
              <a:ext cx="483088" cy="3809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800" b="0" i="0" u="none" strike="noStrike" cap="none" normalizeH="0" baseline="0" smtClean="0">
                  <a:ln>
                    <a:noFill/>
                  </a:ln>
                  <a:solidFill>
                    <a:schemeClr val="tx1"/>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9" name="Text Box 11"/>
            <p:cNvSpPr txBox="1">
              <a:spLocks noChangeArrowheads="1"/>
            </p:cNvSpPr>
            <p:nvPr/>
          </p:nvSpPr>
          <p:spPr bwMode="auto">
            <a:xfrm>
              <a:off x="2346302" y="2571744"/>
              <a:ext cx="481057" cy="3809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80" name="Text Box 12"/>
            <p:cNvSpPr txBox="1">
              <a:spLocks noChangeArrowheads="1"/>
            </p:cNvSpPr>
            <p:nvPr/>
          </p:nvSpPr>
          <p:spPr bwMode="auto">
            <a:xfrm>
              <a:off x="2722539" y="2571744"/>
              <a:ext cx="420702" cy="3809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cs typeface="Arial" pitchFamily="34" charset="0"/>
                </a:rPr>
                <a:t> </a:t>
              </a:r>
              <a:r>
                <a:rPr kumimoji="0" lang="en-GB" sz="2800" b="0" i="0" u="none" strike="noStrike" cap="none" normalizeH="0" baseline="0" dirty="0" smtClean="0">
                  <a:ln>
                    <a:noFill/>
                  </a:ln>
                  <a:solidFill>
                    <a:schemeClr val="tx1"/>
                  </a:solidFill>
                  <a:effectLst/>
                  <a:latin typeface="Calibri" pitchFamily="34" charset="0"/>
                  <a:cs typeface="Arial" pitchFamily="34" charset="0"/>
                </a:rPr>
                <a:t>52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solidFill>
                  <a:srgbClr val="FF0000"/>
                </a:solidFill>
              </a:rPr>
              <a:t>Understand the problem</a:t>
            </a:r>
          </a:p>
          <a:p>
            <a:r>
              <a:rPr lang="en-GB" dirty="0" smtClean="0">
                <a:solidFill>
                  <a:srgbClr val="FF0000"/>
                </a:solidFill>
              </a:rPr>
              <a:t>Make a plan</a:t>
            </a:r>
          </a:p>
          <a:p>
            <a:r>
              <a:rPr lang="en-GB" dirty="0" smtClean="0">
                <a:solidFill>
                  <a:srgbClr val="FF0000"/>
                </a:solidFill>
              </a:rPr>
              <a:t>Act out the plan</a:t>
            </a:r>
          </a:p>
          <a:p>
            <a:r>
              <a:rPr lang="en-GB" dirty="0" smtClean="0">
                <a:solidFill>
                  <a:srgbClr val="FF0000"/>
                </a:solidFill>
              </a:rPr>
              <a:t>Reflect on the outcomes</a:t>
            </a:r>
          </a:p>
          <a:p>
            <a:r>
              <a:rPr lang="en-GB" dirty="0" smtClean="0">
                <a:solidFill>
                  <a:srgbClr val="FF0000"/>
                </a:solidFill>
              </a:rPr>
              <a:t>Adapt the plan or make a new one</a:t>
            </a:r>
          </a:p>
          <a:p>
            <a:r>
              <a:rPr lang="en-GB" dirty="0" smtClean="0">
                <a:solidFill>
                  <a:srgbClr val="FF0000"/>
                </a:solidFill>
              </a:rPr>
              <a:t>Act out the new plan ......</a:t>
            </a:r>
          </a:p>
          <a:p>
            <a:r>
              <a:rPr lang="en-GB" dirty="0" smtClean="0"/>
              <a:t>What is missing?</a:t>
            </a:r>
          </a:p>
          <a:p>
            <a:endParaRPr lang="en-GB" dirty="0" smtClean="0">
              <a:solidFill>
                <a:srgbClr val="FF0000"/>
              </a:solidFill>
            </a:endParaRPr>
          </a:p>
          <a:p>
            <a:pPr>
              <a:buNone/>
            </a:pPr>
            <a:endParaRPr lang="en-GB"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descr="http://www.splung.com/units/images/exponential.gif"/>
          <p:cNvPicPr>
            <a:picLocks noChangeAspect="1" noChangeArrowheads="1"/>
          </p:cNvPicPr>
          <p:nvPr/>
        </p:nvPicPr>
        <p:blipFill>
          <a:blip r:embed="rId2" cstate="print"/>
          <a:srcRect/>
          <a:stretch>
            <a:fillRect/>
          </a:stretch>
        </p:blipFill>
        <p:spPr bwMode="auto">
          <a:xfrm>
            <a:off x="1000100" y="1071546"/>
            <a:ext cx="6576233" cy="5643578"/>
          </a:xfrm>
          <a:prstGeom prst="rect">
            <a:avLst/>
          </a:prstGeom>
          <a:noFill/>
        </p:spPr>
      </p:pic>
      <p:sp>
        <p:nvSpPr>
          <p:cNvPr id="4" name="TextBox 3"/>
          <p:cNvSpPr txBox="1"/>
          <p:nvPr/>
        </p:nvSpPr>
        <p:spPr>
          <a:xfrm>
            <a:off x="642910" y="357166"/>
            <a:ext cx="7715304" cy="646331"/>
          </a:xfrm>
          <a:prstGeom prst="rect">
            <a:avLst/>
          </a:prstGeom>
          <a:noFill/>
        </p:spPr>
        <p:txBody>
          <a:bodyPr wrap="square" rtlCol="0">
            <a:spAutoFit/>
          </a:bodyPr>
          <a:lstStyle/>
          <a:p>
            <a:r>
              <a:rPr lang="en-GB" sz="3600" dirty="0" smtClean="0"/>
              <a:t>What’s the same and what’s different?</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t>Understand the problem</a:t>
            </a:r>
          </a:p>
          <a:p>
            <a:r>
              <a:rPr lang="en-GB" dirty="0" smtClean="0"/>
              <a:t>Make a plan</a:t>
            </a:r>
          </a:p>
          <a:p>
            <a:r>
              <a:rPr lang="en-GB" dirty="0" smtClean="0"/>
              <a:t>Act out the plan</a:t>
            </a:r>
          </a:p>
          <a:p>
            <a:r>
              <a:rPr lang="en-GB" dirty="0" smtClean="0">
                <a:solidFill>
                  <a:srgbClr val="FF0000"/>
                </a:solidFill>
              </a:rPr>
              <a:t>Reflect on the outcomes</a:t>
            </a:r>
          </a:p>
          <a:p>
            <a:r>
              <a:rPr lang="en-GB" dirty="0" smtClean="0">
                <a:solidFill>
                  <a:srgbClr val="FF0000"/>
                </a:solidFill>
              </a:rPr>
              <a:t>Adapt the plan or make a new one</a:t>
            </a:r>
          </a:p>
          <a:p>
            <a:r>
              <a:rPr lang="en-GB" dirty="0" smtClean="0">
                <a:solidFill>
                  <a:srgbClr val="FF0000"/>
                </a:solidFill>
              </a:rPr>
              <a:t>Act out the new plan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descr="C:\Users\Anne Watson\AppData\Local\Microsoft\Windows\Temporary Internet Files\Content.IE5\V2W5IC02\MC900232673[1].wmf"/>
          <p:cNvPicPr>
            <a:picLocks noChangeAspect="1" noChangeArrowheads="1"/>
          </p:cNvPicPr>
          <p:nvPr/>
        </p:nvPicPr>
        <p:blipFill>
          <a:blip r:embed="rId2" cstate="print"/>
          <a:srcRect/>
          <a:stretch>
            <a:fillRect/>
          </a:stretch>
        </p:blipFill>
        <p:spPr bwMode="auto">
          <a:xfrm>
            <a:off x="1643042" y="1214422"/>
            <a:ext cx="1000132" cy="1035779"/>
          </a:xfrm>
          <a:prstGeom prst="rect">
            <a:avLst/>
          </a:prstGeom>
          <a:noFill/>
          <a:ln>
            <a:solidFill>
              <a:srgbClr val="0070C0"/>
            </a:solidFill>
          </a:ln>
        </p:spPr>
      </p:pic>
      <p:pic>
        <p:nvPicPr>
          <p:cNvPr id="26628" name="Picture 4" descr="C:\Users\Anne Watson\AppData\Local\Microsoft\Windows\Temporary Internet Files\Content.IE5\TRWOJKT0\MC900326474[1].wmf"/>
          <p:cNvPicPr>
            <a:picLocks noChangeAspect="1" noChangeArrowheads="1"/>
          </p:cNvPicPr>
          <p:nvPr/>
        </p:nvPicPr>
        <p:blipFill>
          <a:blip r:embed="rId3" cstate="print"/>
          <a:srcRect/>
          <a:stretch>
            <a:fillRect/>
          </a:stretch>
        </p:blipFill>
        <p:spPr bwMode="auto">
          <a:xfrm>
            <a:off x="4788024" y="1196752"/>
            <a:ext cx="1143008" cy="1009863"/>
          </a:xfrm>
          <a:prstGeom prst="rect">
            <a:avLst/>
          </a:prstGeom>
          <a:noFill/>
          <a:ln>
            <a:solidFill>
              <a:srgbClr val="0070C0"/>
            </a:solidFill>
          </a:ln>
        </p:spPr>
      </p:pic>
      <p:pic>
        <p:nvPicPr>
          <p:cNvPr id="4" name="Picture 3" descr="C:\Users\Anne Watson\AppData\Local\Microsoft\Windows\Temporary Internet Files\Content.IE5\V2W5IC02\MC900232673[1].wmf"/>
          <p:cNvPicPr>
            <a:picLocks noChangeAspect="1" noChangeArrowheads="1"/>
          </p:cNvPicPr>
          <p:nvPr/>
        </p:nvPicPr>
        <p:blipFill>
          <a:blip r:embed="rId2" cstate="print"/>
          <a:srcRect/>
          <a:stretch>
            <a:fillRect/>
          </a:stretch>
        </p:blipFill>
        <p:spPr bwMode="auto">
          <a:xfrm>
            <a:off x="642910" y="1214422"/>
            <a:ext cx="1000132" cy="1035779"/>
          </a:xfrm>
          <a:prstGeom prst="rect">
            <a:avLst/>
          </a:prstGeom>
          <a:noFill/>
          <a:ln>
            <a:solidFill>
              <a:srgbClr val="0070C0"/>
            </a:solidFill>
          </a:ln>
        </p:spPr>
      </p:pic>
      <p:pic>
        <p:nvPicPr>
          <p:cNvPr id="5" name="Picture 3" descr="C:\Users\Anne Watson\AppData\Local\Microsoft\Windows\Temporary Internet Files\Content.IE5\V2W5IC02\MC900232673[1].wmf"/>
          <p:cNvPicPr>
            <a:picLocks noChangeAspect="1" noChangeArrowheads="1"/>
          </p:cNvPicPr>
          <p:nvPr/>
        </p:nvPicPr>
        <p:blipFill>
          <a:blip r:embed="rId2" cstate="print"/>
          <a:srcRect/>
          <a:stretch>
            <a:fillRect/>
          </a:stretch>
        </p:blipFill>
        <p:spPr bwMode="auto">
          <a:xfrm>
            <a:off x="2627784" y="1196752"/>
            <a:ext cx="1000132" cy="1035779"/>
          </a:xfrm>
          <a:prstGeom prst="rect">
            <a:avLst/>
          </a:prstGeom>
          <a:noFill/>
          <a:ln>
            <a:solidFill>
              <a:srgbClr val="0070C0"/>
            </a:solidFill>
          </a:ln>
        </p:spPr>
      </p:pic>
      <p:pic>
        <p:nvPicPr>
          <p:cNvPr id="6" name="Picture 4" descr="C:\Users\Anne Watson\AppData\Local\Microsoft\Windows\Temporary Internet Files\Content.IE5\TRWOJKT0\MC900326474[1].wmf"/>
          <p:cNvPicPr>
            <a:picLocks noChangeAspect="1" noChangeArrowheads="1"/>
          </p:cNvPicPr>
          <p:nvPr/>
        </p:nvPicPr>
        <p:blipFill>
          <a:blip r:embed="rId3" cstate="print"/>
          <a:srcRect/>
          <a:stretch>
            <a:fillRect/>
          </a:stretch>
        </p:blipFill>
        <p:spPr bwMode="auto">
          <a:xfrm>
            <a:off x="5929322" y="1214422"/>
            <a:ext cx="1143008" cy="1009863"/>
          </a:xfrm>
          <a:prstGeom prst="rect">
            <a:avLst/>
          </a:prstGeom>
          <a:noFill/>
          <a:ln>
            <a:solidFill>
              <a:srgbClr val="0070C0"/>
            </a:solidFill>
          </a:ln>
        </p:spPr>
      </p:pic>
      <p:pic>
        <p:nvPicPr>
          <p:cNvPr id="7" name="Picture 4" descr="C:\Users\Anne Watson\AppData\Local\Microsoft\Windows\Temporary Internet Files\Content.IE5\TRWOJKT0\MC900326474[1].wmf"/>
          <p:cNvPicPr>
            <a:picLocks noChangeAspect="1" noChangeArrowheads="1"/>
          </p:cNvPicPr>
          <p:nvPr/>
        </p:nvPicPr>
        <p:blipFill>
          <a:blip r:embed="rId3" cstate="print"/>
          <a:srcRect/>
          <a:stretch>
            <a:fillRect/>
          </a:stretch>
        </p:blipFill>
        <p:spPr bwMode="auto">
          <a:xfrm>
            <a:off x="7072330" y="1214422"/>
            <a:ext cx="1143008" cy="1009863"/>
          </a:xfrm>
          <a:prstGeom prst="rect">
            <a:avLst/>
          </a:prstGeom>
          <a:noFill/>
          <a:ln>
            <a:solidFill>
              <a:srgbClr val="0070C0"/>
            </a:solidFill>
          </a:ln>
        </p:spPr>
      </p:pic>
      <p:sp>
        <p:nvSpPr>
          <p:cNvPr id="9" name="Rectangle 8"/>
          <p:cNvSpPr/>
          <p:nvPr/>
        </p:nvSpPr>
        <p:spPr>
          <a:xfrm>
            <a:off x="3643306" y="1214422"/>
            <a:ext cx="1143008" cy="1000132"/>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86116" y="3286124"/>
            <a:ext cx="2357454" cy="1015663"/>
          </a:xfrm>
          <a:prstGeom prst="rect">
            <a:avLst/>
          </a:prstGeom>
          <a:noFill/>
        </p:spPr>
        <p:txBody>
          <a:bodyPr wrap="square" rtlCol="0">
            <a:spAutoFit/>
          </a:bodyPr>
          <a:lstStyle/>
          <a:p>
            <a:r>
              <a:rPr lang="en-GB" sz="6000" dirty="0" smtClean="0"/>
              <a:t>Frogs</a:t>
            </a:r>
            <a:endParaRPr lang="en-US" sz="6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t>Understand the problem</a:t>
            </a:r>
          </a:p>
          <a:p>
            <a:r>
              <a:rPr lang="en-GB" dirty="0" smtClean="0"/>
              <a:t>Make a plan</a:t>
            </a:r>
          </a:p>
          <a:p>
            <a:r>
              <a:rPr lang="en-GB" dirty="0" smtClean="0"/>
              <a:t>Act out the plan</a:t>
            </a:r>
          </a:p>
          <a:p>
            <a:r>
              <a:rPr lang="en-GB" dirty="0" smtClean="0"/>
              <a:t>Reflect on the outcomes</a:t>
            </a:r>
          </a:p>
          <a:p>
            <a:r>
              <a:rPr lang="en-GB" dirty="0" smtClean="0"/>
              <a:t>Adapt the plan or make a new one</a:t>
            </a:r>
          </a:p>
          <a:p>
            <a:r>
              <a:rPr lang="en-GB" dirty="0" smtClean="0"/>
              <a:t>Act out the new plan ......</a:t>
            </a:r>
          </a:p>
          <a:p>
            <a:r>
              <a:rPr lang="en-GB" dirty="0" smtClean="0"/>
              <a:t>What is missing?</a:t>
            </a:r>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Rods, tubes and sweets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How many logs of length 60cm. can I cut from a long log of length 240 cm?</a:t>
            </a:r>
          </a:p>
          <a:p>
            <a:endParaRPr lang="en-GB" dirty="0"/>
          </a:p>
          <a:p>
            <a:r>
              <a:rPr lang="en-GB" dirty="0" smtClean="0"/>
              <a:t>How many bags of 15 sweets can I make from a pile of 120 sweets?</a:t>
            </a:r>
          </a:p>
          <a:p>
            <a:endParaRPr lang="en-GB" dirty="0" smtClean="0"/>
          </a:p>
          <a:p>
            <a:r>
              <a:rPr lang="en-GB" dirty="0" smtClean="0"/>
              <a:t>I have to cut 240 cm. of copper tubing to make 4  equal length tubes.  How long is each tube?</a:t>
            </a:r>
            <a:endParaRPr lang="en-GB" dirty="0"/>
          </a:p>
          <a:p>
            <a:endParaRPr lang="en-GB" dirty="0"/>
          </a:p>
          <a:p>
            <a:r>
              <a:rPr lang="en-GB" dirty="0" smtClean="0"/>
              <a:t>I have </a:t>
            </a:r>
            <a:r>
              <a:rPr lang="en-GB" dirty="0"/>
              <a:t>t</a:t>
            </a:r>
            <a:r>
              <a:rPr lang="en-GB" dirty="0" smtClean="0"/>
              <a:t>o share 120 sweets between 8 bags. How many per bag? </a:t>
            </a:r>
            <a:endParaRPr lang="en-GB" dirty="0"/>
          </a:p>
        </p:txBody>
      </p:sp>
      <p:pic>
        <p:nvPicPr>
          <p:cNvPr id="1026" name="Picture 2" descr="C:\Users\Anne Watson\AppData\Local\Microsoft\Windows\Temporary Internet Files\Content.IE5\V2W5IC02\MC900264268[1].wmf"/>
          <p:cNvPicPr>
            <a:picLocks noChangeAspect="1" noChangeArrowheads="1"/>
          </p:cNvPicPr>
          <p:nvPr/>
        </p:nvPicPr>
        <p:blipFill>
          <a:blip r:embed="rId3" cstate="print"/>
          <a:srcRect/>
          <a:stretch>
            <a:fillRect/>
          </a:stretch>
        </p:blipFill>
        <p:spPr bwMode="auto">
          <a:xfrm>
            <a:off x="7308304" y="332656"/>
            <a:ext cx="1455882" cy="1008112"/>
          </a:xfrm>
          <a:prstGeom prst="rect">
            <a:avLst/>
          </a:prstGeom>
          <a:noFill/>
        </p:spPr>
      </p:pic>
      <p:pic>
        <p:nvPicPr>
          <p:cNvPr id="1028" name="Picture 4" descr="C:\Users\Anne Watson\AppData\Local\Microsoft\Windows\Temporary Internet Files\Content.IE5\TRWOJKT0\MC900215100[1].wmf"/>
          <p:cNvPicPr>
            <a:picLocks noChangeAspect="1" noChangeArrowheads="1"/>
          </p:cNvPicPr>
          <p:nvPr/>
        </p:nvPicPr>
        <p:blipFill>
          <a:blip r:embed="rId4" cstate="print"/>
          <a:srcRect/>
          <a:stretch>
            <a:fillRect/>
          </a:stretch>
        </p:blipFill>
        <p:spPr bwMode="auto">
          <a:xfrm>
            <a:off x="325438" y="285750"/>
            <a:ext cx="1326893" cy="11270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en-GB" dirty="0" smtClean="0">
                <a:cs typeface="Times New Roman" pitchFamily="18" charset="0"/>
              </a:rPr>
              <a:t/>
            </a:r>
            <a:br>
              <a:rPr lang="en-GB" dirty="0" smtClean="0">
                <a:cs typeface="Times New Roman" pitchFamily="18" charset="0"/>
              </a:rPr>
            </a:br>
            <a:r>
              <a:rPr lang="en-GB" dirty="0" smtClean="0">
                <a:solidFill>
                  <a:srgbClr val="00B050"/>
                </a:solidFill>
                <a:cs typeface="Times New Roman" pitchFamily="18" charset="0"/>
              </a:rPr>
              <a:t>Deciding what to do</a:t>
            </a:r>
            <a:br>
              <a:rPr lang="en-GB" dirty="0" smtClean="0">
                <a:solidFill>
                  <a:srgbClr val="00B050"/>
                </a:solidFill>
                <a:cs typeface="Times New Roman" pitchFamily="18" charset="0"/>
              </a:rPr>
            </a:br>
            <a:r>
              <a:rPr lang="en-GB" dirty="0" smtClean="0">
                <a:cs typeface="Times New Roman" pitchFamily="18" charset="0"/>
              </a:rPr>
              <a:t/>
            </a:r>
            <a:br>
              <a:rPr lang="en-GB" dirty="0" smtClean="0">
                <a:cs typeface="Times New Roman" pitchFamily="18" charset="0"/>
              </a:rPr>
            </a:br>
            <a:endParaRPr lang="en-GB" dirty="0"/>
          </a:p>
        </p:txBody>
      </p:sp>
      <p:sp>
        <p:nvSpPr>
          <p:cNvPr id="7" name="Content Placeholder 6"/>
          <p:cNvSpPr>
            <a:spLocks noGrp="1"/>
          </p:cNvSpPr>
          <p:nvPr>
            <p:ph idx="1"/>
          </p:nvPr>
        </p:nvSpPr>
        <p:spPr>
          <a:xfrm>
            <a:off x="611560" y="1556792"/>
            <a:ext cx="8229600" cy="4525963"/>
          </a:xfrm>
        </p:spPr>
        <p:txBody>
          <a:bodyPr/>
          <a:lstStyle/>
          <a:p>
            <a:pPr>
              <a:buNone/>
            </a:pPr>
            <a:r>
              <a:rPr lang="en-GB" dirty="0" smtClean="0"/>
              <a:t>In a right angled triangle, what stays the same if the triangle is enlarged?</a:t>
            </a:r>
          </a:p>
          <a:p>
            <a:pPr>
              <a:buNone/>
            </a:pPr>
            <a:endParaRPr lang="en-GB" dirty="0" smtClean="0"/>
          </a:p>
          <a:p>
            <a:pPr>
              <a:buNone/>
            </a:pPr>
            <a:endParaRPr lang="en-GB" dirty="0" smtClean="0"/>
          </a:p>
          <a:p>
            <a:pPr>
              <a:buNone/>
            </a:pPr>
            <a:endParaRPr lang="en-GB" dirty="0" smtClean="0"/>
          </a:p>
          <a:p>
            <a:pPr>
              <a:buNone/>
            </a:pPr>
            <a:endParaRPr lang="en-GB" dirty="0"/>
          </a:p>
        </p:txBody>
      </p:sp>
      <p:sp>
        <p:nvSpPr>
          <p:cNvPr id="4" name="Right Triangle 3"/>
          <p:cNvSpPr/>
          <p:nvPr/>
        </p:nvSpPr>
        <p:spPr>
          <a:xfrm>
            <a:off x="5643570" y="4643446"/>
            <a:ext cx="1485904" cy="914400"/>
          </a:xfrm>
          <a:prstGeom prst="r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Triangle 4"/>
          <p:cNvSpPr/>
          <p:nvPr/>
        </p:nvSpPr>
        <p:spPr>
          <a:xfrm>
            <a:off x="3923928" y="3573016"/>
            <a:ext cx="3305528" cy="2019644"/>
          </a:xfrm>
          <a:prstGeom prst="r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Triangle 5"/>
          <p:cNvSpPr/>
          <p:nvPr/>
        </p:nvSpPr>
        <p:spPr>
          <a:xfrm>
            <a:off x="4644008" y="4005064"/>
            <a:ext cx="2570584" cy="1588736"/>
          </a:xfrm>
          <a:prstGeom prst="rtTriangl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solidFill>
                  <a:srgbClr val="FF0000"/>
                </a:solidFill>
              </a:rPr>
              <a:t>Understand the problem</a:t>
            </a:r>
          </a:p>
          <a:p>
            <a:r>
              <a:rPr lang="en-GB" dirty="0" smtClean="0">
                <a:solidFill>
                  <a:srgbClr val="FF0000"/>
                </a:solidFill>
              </a:rPr>
              <a:t>Make a plan</a:t>
            </a:r>
          </a:p>
          <a:p>
            <a:r>
              <a:rPr lang="en-GB" dirty="0" smtClean="0">
                <a:solidFill>
                  <a:srgbClr val="FF0000"/>
                </a:solidFill>
              </a:rPr>
              <a:t>Act out the plan</a:t>
            </a:r>
          </a:p>
          <a:p>
            <a:r>
              <a:rPr lang="en-GB" dirty="0" smtClean="0">
                <a:solidFill>
                  <a:srgbClr val="FF0000"/>
                </a:solidFill>
              </a:rPr>
              <a:t>Reflect on the outcomes</a:t>
            </a:r>
          </a:p>
          <a:p>
            <a:r>
              <a:rPr lang="en-GB" dirty="0" smtClean="0"/>
              <a:t>Adapt the plan or make a new one</a:t>
            </a:r>
          </a:p>
          <a:p>
            <a:r>
              <a:rPr lang="en-GB" dirty="0" smtClean="0"/>
              <a:t>Act out the new plan ......</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1285860"/>
            <a:ext cx="714380" cy="1107996"/>
          </a:xfrm>
          <a:prstGeom prst="rect">
            <a:avLst/>
          </a:prstGeom>
          <a:solidFill>
            <a:schemeClr val="accent2">
              <a:lumMod val="40000"/>
              <a:lumOff val="60000"/>
            </a:schemeClr>
          </a:solidFill>
          <a:ln>
            <a:solidFill>
              <a:schemeClr val="accent6">
                <a:lumMod val="50000"/>
              </a:schemeClr>
            </a:solidFill>
          </a:ln>
        </p:spPr>
        <p:txBody>
          <a:bodyPr wrap="square" rtlCol="0">
            <a:spAutoFit/>
          </a:bodyPr>
          <a:lstStyle/>
          <a:p>
            <a:r>
              <a:rPr lang="en-GB" sz="6600" dirty="0" smtClean="0"/>
              <a:t>1</a:t>
            </a:r>
            <a:endParaRPr lang="en-US" sz="6600" dirty="0"/>
          </a:p>
        </p:txBody>
      </p:sp>
      <p:sp>
        <p:nvSpPr>
          <p:cNvPr id="5" name="TextBox 4"/>
          <p:cNvSpPr txBox="1"/>
          <p:nvPr/>
        </p:nvSpPr>
        <p:spPr>
          <a:xfrm>
            <a:off x="6858016" y="2643182"/>
            <a:ext cx="714380" cy="1107996"/>
          </a:xfrm>
          <a:prstGeom prst="rect">
            <a:avLst/>
          </a:prstGeom>
          <a:solidFill>
            <a:srgbClr val="FFC000"/>
          </a:solidFill>
          <a:ln>
            <a:solidFill>
              <a:schemeClr val="accent6">
                <a:lumMod val="50000"/>
              </a:schemeClr>
            </a:solidFill>
          </a:ln>
        </p:spPr>
        <p:txBody>
          <a:bodyPr wrap="square" rtlCol="0">
            <a:spAutoFit/>
          </a:bodyPr>
          <a:lstStyle/>
          <a:p>
            <a:r>
              <a:rPr lang="en-GB" sz="6600" dirty="0" smtClean="0"/>
              <a:t>4</a:t>
            </a:r>
            <a:endParaRPr lang="en-US" sz="6600" dirty="0"/>
          </a:p>
        </p:txBody>
      </p:sp>
      <p:sp>
        <p:nvSpPr>
          <p:cNvPr id="6" name="TextBox 5"/>
          <p:cNvSpPr txBox="1"/>
          <p:nvPr/>
        </p:nvSpPr>
        <p:spPr>
          <a:xfrm>
            <a:off x="4786314" y="1785926"/>
            <a:ext cx="714380" cy="1107996"/>
          </a:xfrm>
          <a:prstGeom prst="rect">
            <a:avLst/>
          </a:prstGeom>
          <a:solidFill>
            <a:schemeClr val="accent5">
              <a:lumMod val="40000"/>
              <a:lumOff val="60000"/>
            </a:schemeClr>
          </a:solidFill>
          <a:ln>
            <a:solidFill>
              <a:schemeClr val="accent6">
                <a:lumMod val="50000"/>
              </a:schemeClr>
            </a:solidFill>
          </a:ln>
        </p:spPr>
        <p:txBody>
          <a:bodyPr wrap="square" rtlCol="0">
            <a:spAutoFit/>
          </a:bodyPr>
          <a:lstStyle/>
          <a:p>
            <a:r>
              <a:rPr lang="en-GB" sz="6600" dirty="0" smtClean="0"/>
              <a:t>3</a:t>
            </a:r>
            <a:endParaRPr lang="en-US" sz="6600" dirty="0"/>
          </a:p>
        </p:txBody>
      </p:sp>
      <p:sp>
        <p:nvSpPr>
          <p:cNvPr id="7" name="TextBox 6"/>
          <p:cNvSpPr txBox="1"/>
          <p:nvPr/>
        </p:nvSpPr>
        <p:spPr>
          <a:xfrm>
            <a:off x="2500298" y="3857628"/>
            <a:ext cx="714380" cy="1107996"/>
          </a:xfrm>
          <a:prstGeom prst="rect">
            <a:avLst/>
          </a:prstGeom>
          <a:solidFill>
            <a:schemeClr val="accent3">
              <a:lumMod val="40000"/>
              <a:lumOff val="60000"/>
            </a:schemeClr>
          </a:solidFill>
          <a:ln>
            <a:solidFill>
              <a:schemeClr val="accent6">
                <a:lumMod val="50000"/>
              </a:schemeClr>
            </a:solidFill>
          </a:ln>
        </p:spPr>
        <p:txBody>
          <a:bodyPr wrap="square" rtlCol="0">
            <a:spAutoFit/>
          </a:bodyPr>
          <a:lstStyle/>
          <a:p>
            <a:r>
              <a:rPr lang="en-GB" sz="6600" dirty="0" smtClean="0"/>
              <a:t>2</a:t>
            </a:r>
            <a:endParaRPr lang="en-US" sz="6600" dirty="0"/>
          </a:p>
        </p:txBody>
      </p:sp>
      <p:sp>
        <p:nvSpPr>
          <p:cNvPr id="8" name="TextBox 7"/>
          <p:cNvSpPr txBox="1"/>
          <p:nvPr/>
        </p:nvSpPr>
        <p:spPr>
          <a:xfrm>
            <a:off x="3000364" y="714356"/>
            <a:ext cx="714380" cy="1107996"/>
          </a:xfrm>
          <a:prstGeom prst="rect">
            <a:avLst/>
          </a:prstGeom>
          <a:solidFill>
            <a:schemeClr val="accent4">
              <a:lumMod val="40000"/>
              <a:lumOff val="60000"/>
            </a:schemeClr>
          </a:solidFill>
          <a:ln>
            <a:solidFill>
              <a:schemeClr val="accent6">
                <a:lumMod val="50000"/>
              </a:schemeClr>
            </a:solidFill>
          </a:ln>
        </p:spPr>
        <p:txBody>
          <a:bodyPr wrap="square" rtlCol="0">
            <a:spAutoFit/>
          </a:bodyPr>
          <a:lstStyle/>
          <a:p>
            <a:r>
              <a:rPr lang="en-GB" sz="6600" dirty="0" smtClean="0"/>
              <a:t>+</a:t>
            </a:r>
            <a:endParaRPr lang="en-US" sz="6600" dirty="0"/>
          </a:p>
        </p:txBody>
      </p:sp>
      <p:sp>
        <p:nvSpPr>
          <p:cNvPr id="9" name="TextBox 8"/>
          <p:cNvSpPr txBox="1"/>
          <p:nvPr/>
        </p:nvSpPr>
        <p:spPr>
          <a:xfrm>
            <a:off x="4429124" y="4286256"/>
            <a:ext cx="714380" cy="1107996"/>
          </a:xfrm>
          <a:prstGeom prst="rect">
            <a:avLst/>
          </a:prstGeom>
          <a:solidFill>
            <a:schemeClr val="bg1">
              <a:lumMod val="85000"/>
            </a:schemeClr>
          </a:solidFill>
          <a:ln>
            <a:solidFill>
              <a:schemeClr val="accent6">
                <a:lumMod val="50000"/>
              </a:schemeClr>
            </a:solidFill>
          </a:ln>
        </p:spPr>
        <p:txBody>
          <a:bodyPr wrap="square" rtlCol="0">
            <a:spAutoFit/>
          </a:bodyPr>
          <a:lstStyle/>
          <a:p>
            <a:r>
              <a:rPr lang="en-GB" sz="6600" dirty="0" smtClean="0"/>
              <a:t>=</a:t>
            </a:r>
            <a:endParaRPr lang="en-US" sz="6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8229600" cy="1143000"/>
          </a:xfrm>
        </p:spPr>
        <p:txBody>
          <a:bodyPr>
            <a:normAutofit fontScale="90000"/>
          </a:bodyPr>
          <a:lstStyle/>
          <a:p>
            <a:r>
              <a:rPr lang="en-GB" dirty="0" smtClean="0"/>
              <a:t>Understand the problem</a:t>
            </a:r>
            <a:br>
              <a:rPr lang="en-GB" dirty="0" smtClean="0"/>
            </a:br>
            <a:endParaRPr lang="en-GB" dirty="0"/>
          </a:p>
        </p:txBody>
      </p:sp>
      <p:sp>
        <p:nvSpPr>
          <p:cNvPr id="3" name="Content Placeholder 2"/>
          <p:cNvSpPr>
            <a:spLocks noGrp="1"/>
          </p:cNvSpPr>
          <p:nvPr>
            <p:ph idx="1"/>
          </p:nvPr>
        </p:nvSpPr>
        <p:spPr>
          <a:xfrm>
            <a:off x="500034" y="2571744"/>
            <a:ext cx="8229600" cy="4525963"/>
          </a:xfrm>
        </p:spPr>
        <p:txBody>
          <a:bodyPr/>
          <a:lstStyle/>
          <a:p>
            <a:r>
              <a:rPr lang="en-GB" dirty="0" smtClean="0"/>
              <a:t>Identify variables – same/different</a:t>
            </a:r>
          </a:p>
          <a:p>
            <a:r>
              <a:rPr lang="en-GB" dirty="0" smtClean="0"/>
              <a:t>Think about structure</a:t>
            </a:r>
          </a:p>
          <a:p>
            <a:r>
              <a:rPr lang="en-GB" dirty="0" smtClean="0"/>
              <a:t>What is relevant and what is irrelevant</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1143000"/>
          </a:xfrm>
        </p:spPr>
        <p:txBody>
          <a:bodyPr>
            <a:normAutofit fontScale="90000"/>
          </a:bodyPr>
          <a:lstStyle/>
          <a:p>
            <a:r>
              <a:rPr lang="en-GB" dirty="0" smtClean="0"/>
              <a:t>Make a plan</a:t>
            </a:r>
            <a:br>
              <a:rPr lang="en-GB" dirty="0" smtClean="0"/>
            </a:br>
            <a:endParaRPr lang="en-GB" dirty="0"/>
          </a:p>
        </p:txBody>
      </p:sp>
      <p:sp>
        <p:nvSpPr>
          <p:cNvPr id="3" name="Content Placeholder 2"/>
          <p:cNvSpPr>
            <a:spLocks noGrp="1"/>
          </p:cNvSpPr>
          <p:nvPr>
            <p:ph idx="1"/>
          </p:nvPr>
        </p:nvSpPr>
        <p:spPr>
          <a:xfrm>
            <a:off x="395536" y="1700808"/>
            <a:ext cx="8229600" cy="4525963"/>
          </a:xfrm>
        </p:spPr>
        <p:txBody>
          <a:bodyPr>
            <a:normAutofit lnSpcReduction="10000"/>
          </a:bodyPr>
          <a:lstStyle/>
          <a:p>
            <a:r>
              <a:rPr lang="en-GB" dirty="0" smtClean="0"/>
              <a:t>What do I know?</a:t>
            </a:r>
          </a:p>
          <a:p>
            <a:r>
              <a:rPr lang="en-GB" dirty="0" smtClean="0"/>
              <a:t>What do I need to know?</a:t>
            </a:r>
          </a:p>
          <a:p>
            <a:r>
              <a:rPr lang="en-GB" dirty="0" smtClean="0"/>
              <a:t>Change some variables and hold others constant</a:t>
            </a:r>
          </a:p>
          <a:p>
            <a:r>
              <a:rPr lang="en-GB" dirty="0" smtClean="0"/>
              <a:t>Be systematic or choose particular values</a:t>
            </a:r>
          </a:p>
          <a:p>
            <a:r>
              <a:rPr lang="en-GB" dirty="0" smtClean="0"/>
              <a:t>Choose representations</a:t>
            </a:r>
          </a:p>
          <a:p>
            <a:r>
              <a:rPr lang="en-GB" dirty="0" smtClean="0"/>
              <a:t>Choose methods from repertoire</a:t>
            </a:r>
          </a:p>
          <a:p>
            <a:r>
              <a:rPr lang="en-GB" dirty="0" smtClean="0"/>
              <a:t>Think about implications of known facts</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143000"/>
          </a:xfrm>
        </p:spPr>
        <p:txBody>
          <a:bodyPr>
            <a:normAutofit fontScale="90000"/>
          </a:bodyPr>
          <a:lstStyle/>
          <a:p>
            <a:r>
              <a:rPr lang="en-GB" dirty="0" smtClean="0"/>
              <a:t/>
            </a:r>
            <a:br>
              <a:rPr lang="en-GB" dirty="0" smtClean="0"/>
            </a:br>
            <a:r>
              <a:rPr lang="en-GB" dirty="0" smtClean="0"/>
              <a:t/>
            </a:r>
            <a:br>
              <a:rPr lang="en-GB" dirty="0" smtClean="0"/>
            </a:br>
            <a:r>
              <a:rPr lang="en-GB" dirty="0" smtClean="0"/>
              <a:t>Act out the plan</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a:xfrm>
            <a:off x="428596" y="2332037"/>
            <a:ext cx="8229600" cy="4525963"/>
          </a:xfrm>
        </p:spPr>
        <p:txBody>
          <a:bodyPr/>
          <a:lstStyle/>
          <a:p>
            <a:r>
              <a:rPr lang="en-GB" dirty="0" smtClean="0"/>
              <a:t>Vary variables</a:t>
            </a:r>
          </a:p>
          <a:p>
            <a:r>
              <a:rPr lang="en-GB" dirty="0" smtClean="0"/>
              <a:t>Compare representations</a:t>
            </a:r>
          </a:p>
          <a:p>
            <a:r>
              <a:rPr lang="en-GB" dirty="0" smtClean="0"/>
              <a:t>Manipulate notations</a:t>
            </a:r>
          </a:p>
          <a:p>
            <a:r>
              <a:rPr lang="en-GB" dirty="0" smtClean="0"/>
              <a:t>Follow lines of argument</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1143000"/>
          </a:xfrm>
        </p:spPr>
        <p:txBody>
          <a:bodyPr>
            <a:normAutofit fontScale="90000"/>
          </a:bodyPr>
          <a:lstStyle/>
          <a:p>
            <a:r>
              <a:rPr lang="en-GB" dirty="0" smtClean="0"/>
              <a:t/>
            </a:r>
            <a:br>
              <a:rPr lang="en-GB" dirty="0" smtClean="0"/>
            </a:br>
            <a:r>
              <a:rPr lang="en-GB" dirty="0" smtClean="0"/>
              <a:t>Reflect on the outcomes</a:t>
            </a:r>
            <a:br>
              <a:rPr lang="en-GB" dirty="0" smtClean="0"/>
            </a:br>
            <a:endParaRPr lang="en-GB" dirty="0"/>
          </a:p>
        </p:txBody>
      </p:sp>
      <p:sp>
        <p:nvSpPr>
          <p:cNvPr id="3" name="Content Placeholder 2"/>
          <p:cNvSpPr>
            <a:spLocks noGrp="1"/>
          </p:cNvSpPr>
          <p:nvPr>
            <p:ph idx="1"/>
          </p:nvPr>
        </p:nvSpPr>
        <p:spPr>
          <a:xfrm>
            <a:off x="467544" y="2132856"/>
            <a:ext cx="8229600" cy="4525963"/>
          </a:xfrm>
        </p:spPr>
        <p:txBody>
          <a:bodyPr/>
          <a:lstStyle/>
          <a:p>
            <a:r>
              <a:rPr lang="en-GB" dirty="0" smtClean="0"/>
              <a:t>What varies and what stays the same? </a:t>
            </a:r>
          </a:p>
          <a:p>
            <a:r>
              <a:rPr lang="en-GB" dirty="0" smtClean="0"/>
              <a:t>What are the relations, rules, </a:t>
            </a:r>
            <a:r>
              <a:rPr lang="en-GB" dirty="0" err="1" smtClean="0"/>
              <a:t>covariation</a:t>
            </a:r>
            <a:r>
              <a:rPr lang="en-GB" dirty="0" smtClean="0"/>
              <a:t>?</a:t>
            </a:r>
          </a:p>
          <a:p>
            <a:r>
              <a:rPr lang="en-GB" dirty="0" smtClean="0"/>
              <a:t>What was a surprise? What was expected?</a:t>
            </a:r>
          </a:p>
          <a:p>
            <a:r>
              <a:rPr lang="en-GB" dirty="0" smtClean="0"/>
              <a:t>What general relations, connections and patterns emerged?</a:t>
            </a:r>
          </a:p>
          <a:p>
            <a:r>
              <a:rPr lang="en-GB" dirty="0" smtClean="0"/>
              <a:t>Does it make sense with what you already know?</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229600" cy="1143000"/>
          </a:xfrm>
        </p:spPr>
        <p:txBody>
          <a:bodyPr/>
          <a:lstStyle/>
          <a:p>
            <a:r>
              <a:rPr lang="en-GB" dirty="0" smtClean="0"/>
              <a:t>Make a new plan</a:t>
            </a:r>
            <a:endParaRPr lang="en-GB" dirty="0"/>
          </a:p>
        </p:txBody>
      </p:sp>
      <p:sp>
        <p:nvSpPr>
          <p:cNvPr id="3" name="Content Placeholder 2"/>
          <p:cNvSpPr>
            <a:spLocks noGrp="1"/>
          </p:cNvSpPr>
          <p:nvPr>
            <p:ph idx="1"/>
          </p:nvPr>
        </p:nvSpPr>
        <p:spPr>
          <a:xfrm>
            <a:off x="500034" y="2786058"/>
            <a:ext cx="8229600" cy="4525963"/>
          </a:xfrm>
        </p:spPr>
        <p:txBody>
          <a:bodyPr/>
          <a:lstStyle/>
          <a:p>
            <a:r>
              <a:rPr lang="en-GB" dirty="0" smtClean="0"/>
              <a:t>Based on </a:t>
            </a:r>
            <a:r>
              <a:rPr lang="en-GB" i="1" dirty="0" smtClean="0"/>
              <a:t>new</a:t>
            </a:r>
            <a:r>
              <a:rPr lang="en-GB" dirty="0" smtClean="0"/>
              <a:t> relations, </a:t>
            </a:r>
            <a:r>
              <a:rPr lang="en-GB" dirty="0" err="1" smtClean="0"/>
              <a:t>covariations</a:t>
            </a:r>
            <a:r>
              <a:rPr lang="en-GB" dirty="0" smtClean="0"/>
              <a:t>, conjectures, properties, or based on new/different knowledge and methods</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071546"/>
            <a:ext cx="8229600" cy="1143000"/>
          </a:xfrm>
        </p:spPr>
        <p:txBody>
          <a:bodyPr/>
          <a:lstStyle/>
          <a:p>
            <a:r>
              <a:rPr lang="en-GB" dirty="0" smtClean="0"/>
              <a:t>Act out the new plan</a:t>
            </a:r>
            <a:endParaRPr lang="en-GB" dirty="0"/>
          </a:p>
        </p:txBody>
      </p:sp>
      <p:sp>
        <p:nvSpPr>
          <p:cNvPr id="3" name="Content Placeholder 2"/>
          <p:cNvSpPr>
            <a:spLocks noGrp="1"/>
          </p:cNvSpPr>
          <p:nvPr>
            <p:ph idx="1"/>
          </p:nvPr>
        </p:nvSpPr>
        <p:spPr>
          <a:xfrm>
            <a:off x="428596" y="2643182"/>
            <a:ext cx="8229600" cy="4525963"/>
          </a:xfrm>
        </p:spPr>
        <p:txBody>
          <a:bodyPr/>
          <a:lstStyle/>
          <a:p>
            <a:r>
              <a:rPr lang="en-GB" dirty="0" smtClean="0"/>
              <a:t>Vary properties – same/different – what changes and what stays the same?</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000240"/>
            <a:ext cx="8229600" cy="1143000"/>
          </a:xfrm>
        </p:spPr>
        <p:txBody>
          <a:bodyPr/>
          <a:lstStyle/>
          <a:p>
            <a:r>
              <a:rPr lang="en-GB" dirty="0" smtClean="0"/>
              <a:t>And so on ……</a:t>
            </a:r>
            <a:endParaRPr lang="en-GB" dirty="0"/>
          </a:p>
        </p:txBody>
      </p:sp>
      <p:sp>
        <p:nvSpPr>
          <p:cNvPr id="3" name="Content Placeholder 2"/>
          <p:cNvSpPr>
            <a:spLocks noGrp="1"/>
          </p:cNvSpPr>
          <p:nvPr>
            <p:ph idx="1"/>
          </p:nvPr>
        </p:nvSpPr>
        <p:spPr>
          <a:xfrm>
            <a:off x="457200" y="3929066"/>
            <a:ext cx="8229600" cy="2197097"/>
          </a:xfrm>
        </p:spPr>
        <p:txBody>
          <a:bodyPr/>
          <a:lstStyle/>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p:spPr>
        <p:txBody>
          <a:bodyPr>
            <a:normAutofit/>
          </a:bodyPr>
          <a:lstStyle/>
          <a:p>
            <a:r>
              <a:rPr lang="en-GB" dirty="0" smtClean="0"/>
              <a:t>Three equal volume bottles of wine have to be shared equally between 5 people. How can you do this and how much will each get?</a:t>
            </a:r>
          </a:p>
          <a:p>
            <a:r>
              <a:rPr lang="en-GB" dirty="0" smtClean="0"/>
              <a:t>Three equal sized sheets of gold leaf have to be shared equally between 5 art students, and larger sheets are more useful than small ones. How can you do this and how much will each get? </a:t>
            </a:r>
          </a:p>
          <a:p>
            <a:pPr>
              <a:buNone/>
            </a:pPr>
            <a:endParaRPr lang="en-GB" dirty="0"/>
          </a:p>
        </p:txBody>
      </p:sp>
      <p:pic>
        <p:nvPicPr>
          <p:cNvPr id="2050"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1691680" y="188640"/>
            <a:ext cx="1426504" cy="2102793"/>
          </a:xfrm>
          <a:prstGeom prst="rect">
            <a:avLst/>
          </a:prstGeom>
          <a:noFill/>
        </p:spPr>
      </p:pic>
      <p:sp>
        <p:nvSpPr>
          <p:cNvPr id="5" name="Rectangle 4"/>
          <p:cNvSpPr/>
          <p:nvPr/>
        </p:nvSpPr>
        <p:spPr>
          <a:xfrm>
            <a:off x="4644008" y="548680"/>
            <a:ext cx="3168352" cy="151216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missing?</a:t>
            </a:r>
            <a:endParaRPr lang="en-GB" dirty="0"/>
          </a:p>
        </p:txBody>
      </p:sp>
      <p:sp>
        <p:nvSpPr>
          <p:cNvPr id="3" name="Content Placeholder 2"/>
          <p:cNvSpPr>
            <a:spLocks noGrp="1"/>
          </p:cNvSpPr>
          <p:nvPr>
            <p:ph idx="1"/>
          </p:nvPr>
        </p:nvSpPr>
        <p:spPr/>
        <p:txBody>
          <a:bodyPr>
            <a:normAutofit lnSpcReduction="10000"/>
          </a:bodyPr>
          <a:lstStyle/>
          <a:p>
            <a:r>
              <a:rPr lang="en-GB" dirty="0" smtClean="0"/>
              <a:t>The teacher provides the mathematical knowledge and insight</a:t>
            </a:r>
          </a:p>
          <a:p>
            <a:pPr lvl="1"/>
            <a:r>
              <a:rPr lang="en-GB" dirty="0" smtClean="0"/>
              <a:t>naming new objects</a:t>
            </a:r>
          </a:p>
          <a:p>
            <a:pPr lvl="1"/>
            <a:r>
              <a:rPr lang="en-GB" dirty="0" smtClean="0"/>
              <a:t>drawing attention to worthwhile features</a:t>
            </a:r>
          </a:p>
          <a:p>
            <a:pPr lvl="1"/>
            <a:r>
              <a:rPr lang="en-GB" dirty="0" smtClean="0"/>
              <a:t>providing the conventional notation</a:t>
            </a:r>
          </a:p>
          <a:p>
            <a:pPr lvl="1"/>
            <a:r>
              <a:rPr lang="en-GB" dirty="0" smtClean="0"/>
              <a:t>knowing what is mathematically important</a:t>
            </a:r>
          </a:p>
          <a:p>
            <a:pPr lvl="1"/>
            <a:r>
              <a:rPr lang="en-GB" dirty="0" smtClean="0"/>
              <a:t>taking it to a new level of mathematics</a:t>
            </a:r>
          </a:p>
          <a:p>
            <a:pPr lvl="1"/>
            <a:r>
              <a:rPr lang="en-GB" dirty="0" smtClean="0"/>
              <a:t>making connections with other mathematics</a:t>
            </a:r>
          </a:p>
          <a:p>
            <a:pPr lvl="1"/>
            <a:r>
              <a:rPr lang="en-GB" dirty="0" smtClean="0"/>
              <a:t>w</a:t>
            </a:r>
            <a:r>
              <a:rPr lang="en-GB" smtClean="0"/>
              <a:t>ays </a:t>
            </a:r>
            <a:r>
              <a:rPr lang="en-GB" dirty="0" smtClean="0"/>
              <a:t>of reasoning that are specially mathematical</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130425"/>
            <a:ext cx="8064896" cy="1470025"/>
          </a:xfrm>
        </p:spPr>
        <p:txBody>
          <a:bodyPr/>
          <a:lstStyle/>
          <a:p>
            <a:r>
              <a:rPr lang="en-GB" dirty="0" err="1" smtClean="0"/>
              <a:t>Thankyou</a:t>
            </a:r>
            <a:endParaRPr lang="en-GB" dirty="0"/>
          </a:p>
        </p:txBody>
      </p:sp>
      <p:sp>
        <p:nvSpPr>
          <p:cNvPr id="5" name="Subtitle 4"/>
          <p:cNvSpPr>
            <a:spLocks noGrp="1"/>
          </p:cNvSpPr>
          <p:nvPr>
            <p:ph type="subTitle" idx="1"/>
          </p:nvPr>
        </p:nvSpPr>
        <p:spPr/>
        <p:txBody>
          <a:bodyPr/>
          <a:lstStyle/>
          <a:p>
            <a:r>
              <a:rPr lang="en-GB" dirty="0" smtClean="0"/>
              <a:t>anne.watson@education.ox.ac.uk</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a:solidFill>
            <a:srgbClr val="FFC000"/>
          </a:solidFill>
        </p:spPr>
        <p:txBody>
          <a:bodyPr/>
          <a:lstStyle/>
          <a:p>
            <a:r>
              <a:rPr lang="en-GB" dirty="0" smtClean="0"/>
              <a:t>98 equal volume bottles of wine have to be shared equally between 140 people. How can you do this and how much will each get?</a:t>
            </a:r>
          </a:p>
          <a:p>
            <a:r>
              <a:rPr lang="en-GB" dirty="0" smtClean="0"/>
              <a:t>98 equal sized sheets of gold leaf have to be shared equally between 140 art students, and larger sheets are more useful than small ones. How can you do this and how much will each get? </a:t>
            </a:r>
          </a:p>
          <a:p>
            <a:endParaRPr lang="en-GB" dirty="0"/>
          </a:p>
        </p:txBody>
      </p:sp>
      <p:pic>
        <p:nvPicPr>
          <p:cNvPr id="4"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2123728" y="332656"/>
            <a:ext cx="1426504" cy="2102793"/>
          </a:xfrm>
          <a:prstGeom prst="rect">
            <a:avLst/>
          </a:prstGeom>
          <a:noFill/>
        </p:spPr>
      </p:pic>
      <p:pic>
        <p:nvPicPr>
          <p:cNvPr id="5"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5436096" y="332656"/>
            <a:ext cx="1426504" cy="2102793"/>
          </a:xfrm>
          <a:prstGeom prst="rect">
            <a:avLst/>
          </a:prstGeom>
          <a:noFill/>
        </p:spPr>
      </p:pic>
      <p:pic>
        <p:nvPicPr>
          <p:cNvPr id="6"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3779912" y="332656"/>
            <a:ext cx="1426504" cy="2102793"/>
          </a:xfrm>
          <a:prstGeom prst="rect">
            <a:avLst/>
          </a:prstGeom>
          <a:noFill/>
        </p:spPr>
      </p:pic>
      <p:pic>
        <p:nvPicPr>
          <p:cNvPr id="7"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7164288" y="332656"/>
            <a:ext cx="1426504" cy="2102793"/>
          </a:xfrm>
          <a:prstGeom prst="rect">
            <a:avLst/>
          </a:prstGeom>
          <a:noFill/>
        </p:spPr>
      </p:pic>
      <p:pic>
        <p:nvPicPr>
          <p:cNvPr id="9"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611560" y="332656"/>
            <a:ext cx="1426504" cy="210279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solidFill>
                  <a:srgbClr val="FF0000"/>
                </a:solidFill>
              </a:rPr>
              <a:t>Understand the problem</a:t>
            </a:r>
          </a:p>
          <a:p>
            <a:r>
              <a:rPr lang="en-GB" dirty="0" smtClean="0">
                <a:solidFill>
                  <a:srgbClr val="FF0000"/>
                </a:solidFill>
              </a:rPr>
              <a:t>Make a plan</a:t>
            </a:r>
          </a:p>
          <a:p>
            <a:r>
              <a:rPr lang="en-GB" dirty="0" smtClean="0">
                <a:solidFill>
                  <a:srgbClr val="FF0000"/>
                </a:solidFill>
              </a:rPr>
              <a:t>Act out the plan</a:t>
            </a:r>
          </a:p>
          <a:p>
            <a:r>
              <a:rPr lang="en-GB" dirty="0" smtClean="0">
                <a:solidFill>
                  <a:srgbClr val="FF0000"/>
                </a:solidFill>
              </a:rPr>
              <a:t>Reflect on the outcomes</a:t>
            </a:r>
          </a:p>
          <a:p>
            <a:r>
              <a:rPr lang="en-GB" dirty="0" smtClean="0"/>
              <a:t>Adapt the plan or make a new one</a:t>
            </a:r>
          </a:p>
          <a:p>
            <a:r>
              <a:rPr lang="en-GB" dirty="0" smtClean="0"/>
              <a:t>Act out the new plan ......</a:t>
            </a:r>
          </a:p>
          <a:p>
            <a:r>
              <a:rPr lang="en-GB" dirty="0" smtClean="0"/>
              <a:t>What is missing?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dirty="0" smtClean="0"/>
              <a:t>A piece of elastic 10 cm. long with marks at each centimetre is stretched so that it is now 50 cm. long. Where are the marks now?</a:t>
            </a:r>
          </a:p>
          <a:p>
            <a:r>
              <a:rPr lang="en-GB" dirty="0" smtClean="0"/>
              <a:t>A piece of elastic is already stretched so that it is 100 cm. long and marks are made at 10 cm. intervals.  It is then allowed to shrink to 50 cm.  Where are the marks now?</a:t>
            </a:r>
          </a:p>
          <a:p>
            <a:r>
              <a:rPr lang="en-GB" dirty="0" smtClean="0"/>
              <a:t>Use different multiples; and think about getting back to where you started</a:t>
            </a:r>
            <a:endParaRPr lang="en-GB" dirty="0"/>
          </a:p>
        </p:txBody>
      </p:sp>
      <p:pic>
        <p:nvPicPr>
          <p:cNvPr id="4099" name="Picture 3" descr="C:\Users\Anne Watson\AppData\Local\Microsoft\Windows\Temporary Internet Files\Content.IE5\TRWOJKT0\MC900301406[1].wmf"/>
          <p:cNvPicPr>
            <a:picLocks noChangeAspect="1" noChangeArrowheads="1"/>
          </p:cNvPicPr>
          <p:nvPr/>
        </p:nvPicPr>
        <p:blipFill>
          <a:blip r:embed="rId3" cstate="print"/>
          <a:srcRect/>
          <a:stretch>
            <a:fillRect/>
          </a:stretch>
        </p:blipFill>
        <p:spPr bwMode="auto">
          <a:xfrm rot="16845721">
            <a:off x="642451" y="135658"/>
            <a:ext cx="1365199" cy="1779422"/>
          </a:xfrm>
          <a:prstGeom prst="rect">
            <a:avLst/>
          </a:prstGeom>
          <a:noFill/>
        </p:spPr>
      </p:pic>
      <p:sp>
        <p:nvSpPr>
          <p:cNvPr id="6" name="Rectangle 5"/>
          <p:cNvSpPr/>
          <p:nvPr/>
        </p:nvSpPr>
        <p:spPr>
          <a:xfrm>
            <a:off x="2771800" y="620688"/>
            <a:ext cx="56886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a:stCxn id="6" idx="0"/>
            <a:endCxn id="6" idx="2"/>
          </p:cNvCxnSpPr>
          <p:nvPr/>
        </p:nvCxnSpPr>
        <p:spPr>
          <a:xfrm rot="16200000" flipH="1">
            <a:off x="536408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671900"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4247964"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482402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590414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480212"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7056276"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7632340"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3095836" y="872716"/>
            <a:ext cx="5040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solidFill>
                  <a:srgbClr val="FF0000"/>
                </a:solidFill>
              </a:rPr>
              <a:t>Understand the problem</a:t>
            </a:r>
          </a:p>
          <a:p>
            <a:r>
              <a:rPr lang="en-GB" dirty="0" smtClean="0">
                <a:solidFill>
                  <a:srgbClr val="FF0000"/>
                </a:solidFill>
              </a:rPr>
              <a:t>Make a plan</a:t>
            </a:r>
          </a:p>
          <a:p>
            <a:r>
              <a:rPr lang="en-GB" dirty="0" smtClean="0">
                <a:solidFill>
                  <a:srgbClr val="FF0000"/>
                </a:solidFill>
              </a:rPr>
              <a:t>Act out the plan</a:t>
            </a:r>
          </a:p>
          <a:p>
            <a:r>
              <a:rPr lang="en-GB" dirty="0" smtClean="0">
                <a:solidFill>
                  <a:srgbClr val="FF0000"/>
                </a:solidFill>
              </a:rPr>
              <a:t>Reflect on the outcomes</a:t>
            </a:r>
          </a:p>
          <a:p>
            <a:r>
              <a:rPr lang="en-GB" dirty="0" smtClean="0"/>
              <a:t>Adapt the plan or make a new one</a:t>
            </a:r>
          </a:p>
          <a:p>
            <a:r>
              <a:rPr lang="en-GB" dirty="0" smtClean="0"/>
              <a:t>Act out the new plan ......</a:t>
            </a:r>
          </a:p>
          <a:p>
            <a:r>
              <a:rPr lang="en-GB" dirty="0" smtClean="0"/>
              <a:t>What is missing?</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p:txBody>
          <a:bodyPr/>
          <a:lstStyle/>
          <a:p>
            <a:r>
              <a:rPr lang="en-GB" dirty="0" smtClean="0"/>
              <a:t>Look for patterns</a:t>
            </a:r>
            <a:endParaRPr lang="en-US" dirty="0" smtClean="0"/>
          </a:p>
        </p:txBody>
      </p:sp>
      <p:sp>
        <p:nvSpPr>
          <p:cNvPr id="13" name="Content Placeholder 12"/>
          <p:cNvSpPr>
            <a:spLocks noGrp="1"/>
          </p:cNvSpPr>
          <p:nvPr>
            <p:ph idx="1"/>
          </p:nvPr>
        </p:nvSpPr>
        <p:spPr/>
        <p:txBody>
          <a:bodyPr/>
          <a:lstStyle/>
          <a:p>
            <a:pPr>
              <a:buNone/>
            </a:pPr>
            <a:r>
              <a:rPr lang="en-GB" dirty="0" smtClean="0"/>
              <a:t>17-9		17-8		16-9 ...?</a:t>
            </a:r>
          </a:p>
          <a:p>
            <a:pPr>
              <a:buNone/>
            </a:pPr>
            <a:r>
              <a:rPr lang="en-GB" dirty="0" smtClean="0"/>
              <a:t>27-9		27-8</a:t>
            </a:r>
          </a:p>
          <a:p>
            <a:pPr>
              <a:buNone/>
            </a:pPr>
            <a:r>
              <a:rPr lang="en-GB" dirty="0" smtClean="0"/>
              <a:t>37-9		...</a:t>
            </a:r>
          </a:p>
          <a:p>
            <a:pPr>
              <a:buNone/>
            </a:pPr>
            <a:r>
              <a:rPr lang="en-GB" dirty="0" smtClean="0"/>
              <a:t>47-9</a:t>
            </a:r>
          </a:p>
          <a:p>
            <a:pPr>
              <a:buNone/>
            </a:pPr>
            <a:r>
              <a:rPr lang="en-GB" dirty="0" smtClean="0"/>
              <a:t>...</a:t>
            </a:r>
          </a:p>
        </p:txBody>
      </p:sp>
      <p:sp>
        <p:nvSpPr>
          <p:cNvPr id="1036" name="TextBox 13"/>
          <p:cNvSpPr txBox="1">
            <a:spLocks noChangeArrowheads="1"/>
          </p:cNvSpPr>
          <p:nvPr/>
        </p:nvSpPr>
        <p:spPr bwMode="auto">
          <a:xfrm>
            <a:off x="2195513" y="2924175"/>
            <a:ext cx="184150" cy="366713"/>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problem-solving?</a:t>
            </a:r>
            <a:endParaRPr lang="en-GB" dirty="0"/>
          </a:p>
        </p:txBody>
      </p:sp>
      <p:sp>
        <p:nvSpPr>
          <p:cNvPr id="3" name="Content Placeholder 2"/>
          <p:cNvSpPr>
            <a:spLocks noGrp="1"/>
          </p:cNvSpPr>
          <p:nvPr>
            <p:ph idx="1"/>
          </p:nvPr>
        </p:nvSpPr>
        <p:spPr/>
        <p:txBody>
          <a:bodyPr/>
          <a:lstStyle/>
          <a:p>
            <a:r>
              <a:rPr lang="en-GB" dirty="0" smtClean="0">
                <a:solidFill>
                  <a:srgbClr val="FF0000"/>
                </a:solidFill>
              </a:rPr>
              <a:t>Understand the problem</a:t>
            </a:r>
          </a:p>
          <a:p>
            <a:r>
              <a:rPr lang="en-GB" dirty="0" smtClean="0">
                <a:solidFill>
                  <a:srgbClr val="FF0000"/>
                </a:solidFill>
              </a:rPr>
              <a:t>Make a plan</a:t>
            </a:r>
          </a:p>
          <a:p>
            <a:r>
              <a:rPr lang="en-GB" dirty="0" smtClean="0">
                <a:solidFill>
                  <a:srgbClr val="FF0000"/>
                </a:solidFill>
              </a:rPr>
              <a:t>Act out the plan</a:t>
            </a:r>
          </a:p>
          <a:p>
            <a:r>
              <a:rPr lang="en-GB" dirty="0" smtClean="0">
                <a:solidFill>
                  <a:srgbClr val="FF0000"/>
                </a:solidFill>
              </a:rPr>
              <a:t>Reflect on the outcomes</a:t>
            </a:r>
          </a:p>
          <a:p>
            <a:r>
              <a:rPr lang="en-GB" dirty="0" smtClean="0"/>
              <a:t>Adapt the plan or make a new one</a:t>
            </a:r>
          </a:p>
          <a:p>
            <a:r>
              <a:rPr lang="en-GB" dirty="0" smtClean="0"/>
              <a:t>Act out the new plan ......</a:t>
            </a:r>
          </a:p>
          <a:p>
            <a:r>
              <a:rPr lang="en-GB" dirty="0" smtClean="0"/>
              <a:t>What is missing?</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942</Words>
  <Application>Microsoft Office PowerPoint</Application>
  <PresentationFormat>On-screen Show (4:3)</PresentationFormat>
  <Paragraphs>162</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Mathematical thinking and learning as problem-solving</vt:lpstr>
      <vt:lpstr>Rods, tubes and sweets</vt:lpstr>
      <vt:lpstr>Slide 3</vt:lpstr>
      <vt:lpstr>Slide 4</vt:lpstr>
      <vt:lpstr>What is problem-solving?</vt:lpstr>
      <vt:lpstr>Slide 6</vt:lpstr>
      <vt:lpstr>What is problem-solving?</vt:lpstr>
      <vt:lpstr>Look for patterns</vt:lpstr>
      <vt:lpstr>What is problem-solving?</vt:lpstr>
      <vt:lpstr>Slide 10</vt:lpstr>
      <vt:lpstr>What is problem-solving?</vt:lpstr>
      <vt:lpstr>Slide 12</vt:lpstr>
      <vt:lpstr>What is problem-solving?</vt:lpstr>
      <vt:lpstr>Slide 14</vt:lpstr>
      <vt:lpstr>What is problem-solving?</vt:lpstr>
      <vt:lpstr>Slide 16</vt:lpstr>
      <vt:lpstr>What is problem-solving?</vt:lpstr>
      <vt:lpstr>Slide 18</vt:lpstr>
      <vt:lpstr>What is problem-solving?</vt:lpstr>
      <vt:lpstr> Deciding what to do  </vt:lpstr>
      <vt:lpstr>What is problem-solving?</vt:lpstr>
      <vt:lpstr>Slide 22</vt:lpstr>
      <vt:lpstr>Understand the problem </vt:lpstr>
      <vt:lpstr>Make a plan </vt:lpstr>
      <vt:lpstr>  Act out the plan  </vt:lpstr>
      <vt:lpstr> Reflect on the outcomes </vt:lpstr>
      <vt:lpstr>Make a new plan</vt:lpstr>
      <vt:lpstr>Act out the new plan</vt:lpstr>
      <vt:lpstr>And so on ……</vt:lpstr>
      <vt:lpstr>What is missing?</vt:lpstr>
      <vt:lpstr>Thankyou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dc:title>
  <dc:creator>Anne Watson</dc:creator>
  <cp:lastModifiedBy>Anne Watson</cp:lastModifiedBy>
  <cp:revision>36</cp:revision>
  <dcterms:created xsi:type="dcterms:W3CDTF">2011-01-02T11:28:31Z</dcterms:created>
  <dcterms:modified xsi:type="dcterms:W3CDTF">2015-10-31T09:26:04Z</dcterms:modified>
</cp:coreProperties>
</file>