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308" r:id="rId3"/>
    <p:sldId id="275" r:id="rId4"/>
    <p:sldId id="262" r:id="rId5"/>
    <p:sldId id="294" r:id="rId6"/>
    <p:sldId id="281" r:id="rId7"/>
    <p:sldId id="302" r:id="rId8"/>
    <p:sldId id="306" r:id="rId9"/>
    <p:sldId id="291" r:id="rId10"/>
    <p:sldId id="303" r:id="rId11"/>
    <p:sldId id="305" r:id="rId12"/>
    <p:sldId id="304" r:id="rId13"/>
    <p:sldId id="297" r:id="rId14"/>
    <p:sldId id="258" r:id="rId15"/>
    <p:sldId id="296" r:id="rId16"/>
    <p:sldId id="264" r:id="rId17"/>
    <p:sldId id="300" r:id="rId18"/>
    <p:sldId id="301" r:id="rId19"/>
    <p:sldId id="293" r:id="rId20"/>
    <p:sldId id="307" r:id="rId21"/>
    <p:sldId id="25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E9"/>
    <a:srgbClr val="855F33"/>
    <a:srgbClr val="FFF9E8"/>
    <a:srgbClr val="FFF5C4"/>
    <a:srgbClr val="FCF3A7"/>
    <a:srgbClr val="AB7942"/>
    <a:srgbClr val="FFF1BF"/>
    <a:srgbClr val="0432F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7"/>
    <p:restoredTop sz="94666"/>
  </p:normalViewPr>
  <p:slideViewPr>
    <p:cSldViewPr snapToGrid="0" snapToObjects="1">
      <p:cViewPr varScale="1">
        <p:scale>
          <a:sx n="101" d="100"/>
          <a:sy n="101" d="100"/>
        </p:scale>
        <p:origin x="1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4351338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EF3F7-D50A-EF4D-96BF-64A75B1D2C8B}"/>
              </a:ext>
            </a:extLst>
          </p:cNvPr>
          <p:cNvSpPr txBox="1"/>
          <p:nvPr userDrawn="1"/>
        </p:nvSpPr>
        <p:spPr>
          <a:xfrm>
            <a:off x="0" y="6567140"/>
            <a:ext cx="62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363098F-E4F4-E346-9A64-C57E0430A483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undergroundmathematics.org/vector-geometry/hit-the-spot/interactiv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007/s11858-010-0301-6.pdf" TargetMode="External"/><Relationship Id="rId2" Type="http://schemas.openxmlformats.org/officeDocument/2006/relationships/hyperlink" Target="http://pzacad.pitzer.edu/~dbachman/rume_xvi_linked_schedule/rume16_submission_14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Roles for Examples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in Teaching &amp; Learning 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Mathematics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274665"/>
          </a:xfrm>
        </p:spPr>
        <p:txBody>
          <a:bodyPr/>
          <a:lstStyle/>
          <a:p>
            <a:r>
              <a:rPr lang="en-US" dirty="0"/>
              <a:t>Copenhagen</a:t>
            </a:r>
          </a:p>
          <a:p>
            <a:r>
              <a:rPr lang="en-US" dirty="0"/>
              <a:t>May 2021</a:t>
            </a:r>
            <a:br>
              <a:rPr lang="en-US" dirty="0"/>
            </a:br>
            <a:r>
              <a:rPr lang="en-US" dirty="0"/>
              <a:t>in the time of Corona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5001-F4F9-456C-9F45-593024D6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EC891-FECF-4F11-A5E2-1347D614E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comparisons based on variation</a:t>
            </a:r>
          </a:p>
          <a:p>
            <a:r>
              <a:rPr lang="en-GB" dirty="0"/>
              <a:t>Learner-generated examples towards classification</a:t>
            </a:r>
          </a:p>
          <a:p>
            <a:r>
              <a:rPr lang="en-GB" dirty="0"/>
              <a:t>Guided exploration towards conjectures</a:t>
            </a:r>
          </a:p>
        </p:txBody>
      </p:sp>
    </p:spTree>
    <p:extLst>
      <p:ext uri="{BB962C8B-B14F-4D97-AF65-F5344CB8AC3E}">
        <p14:creationId xmlns:p14="http://schemas.microsoft.com/office/powerpoint/2010/main" val="391494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AA53-FD71-4E47-8A6D-AB25B4C9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Revised 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725FC-2802-B54B-A238-D25AD8E1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622" y="1611704"/>
            <a:ext cx="736599" cy="481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BFA3E-ED21-854D-8320-F3AB8BAF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181" y="1619295"/>
            <a:ext cx="749301" cy="471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FDEE4-CCE9-F44D-8D14-9EA775F2E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14" y="1624581"/>
            <a:ext cx="877715" cy="452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667AF-5609-A741-8BE1-2A722C182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738" y="1600219"/>
            <a:ext cx="877714" cy="452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3F70B8-0ADB-1E4F-9ADA-D5944C528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43" y="3290088"/>
            <a:ext cx="1037299" cy="452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E48F2-6555-4D4C-840E-E0E25EF75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50" y="3883358"/>
            <a:ext cx="1037299" cy="452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6563F-0B9B-B446-BBFF-5E9456D32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82" y="4520871"/>
            <a:ext cx="1131276" cy="437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C51C7-9FEC-BD4F-993E-B82097C80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35" y="2157466"/>
            <a:ext cx="1054842" cy="44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9BAAD6-F3B4-D446-BAC1-D793651FD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521" y="2695309"/>
            <a:ext cx="1054837" cy="44830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52DFB5-3C0C-064A-A488-64A965D4D5BE}"/>
              </a:ext>
            </a:extLst>
          </p:cNvPr>
          <p:cNvCxnSpPr>
            <a:cxnSpLocks/>
          </p:cNvCxnSpPr>
          <p:nvPr/>
        </p:nvCxnSpPr>
        <p:spPr>
          <a:xfrm>
            <a:off x="1840792" y="1619620"/>
            <a:ext cx="0" cy="5043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7CD417-0D9F-9D4B-B461-7B48CE0848A2}"/>
              </a:ext>
            </a:extLst>
          </p:cNvPr>
          <p:cNvCxnSpPr>
            <a:cxnSpLocks/>
          </p:cNvCxnSpPr>
          <p:nvPr/>
        </p:nvCxnSpPr>
        <p:spPr>
          <a:xfrm>
            <a:off x="3250492" y="1619620"/>
            <a:ext cx="0" cy="5043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CA0DA9-ECC6-E34F-9EF8-2BEBA3E8320A}"/>
              </a:ext>
            </a:extLst>
          </p:cNvPr>
          <p:cNvCxnSpPr>
            <a:cxnSpLocks/>
          </p:cNvCxnSpPr>
          <p:nvPr/>
        </p:nvCxnSpPr>
        <p:spPr>
          <a:xfrm>
            <a:off x="4660192" y="1619620"/>
            <a:ext cx="0" cy="5043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8A962F-AAC9-0843-A082-E20C454E5AC0}"/>
              </a:ext>
            </a:extLst>
          </p:cNvPr>
          <p:cNvCxnSpPr>
            <a:cxnSpLocks/>
          </p:cNvCxnSpPr>
          <p:nvPr/>
        </p:nvCxnSpPr>
        <p:spPr>
          <a:xfrm>
            <a:off x="6069892" y="1619620"/>
            <a:ext cx="0" cy="5043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DE2DE2-FC9C-C54A-981A-064A54D90C8D}"/>
              </a:ext>
            </a:extLst>
          </p:cNvPr>
          <p:cNvCxnSpPr>
            <a:cxnSpLocks/>
          </p:cNvCxnSpPr>
          <p:nvPr/>
        </p:nvCxnSpPr>
        <p:spPr>
          <a:xfrm>
            <a:off x="7479592" y="1619620"/>
            <a:ext cx="0" cy="5043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A39BA4-C85A-2D43-AB32-AF95A930B3E3}"/>
              </a:ext>
            </a:extLst>
          </p:cNvPr>
          <p:cNvCxnSpPr>
            <a:cxnSpLocks/>
          </p:cNvCxnSpPr>
          <p:nvPr/>
        </p:nvCxnSpPr>
        <p:spPr>
          <a:xfrm>
            <a:off x="8889292" y="1619620"/>
            <a:ext cx="14341" cy="5043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8C9DED-60F6-A846-AEA3-76CD564B0446}"/>
              </a:ext>
            </a:extLst>
          </p:cNvPr>
          <p:cNvCxnSpPr>
            <a:cxnSpLocks/>
          </p:cNvCxnSpPr>
          <p:nvPr/>
        </p:nvCxnSpPr>
        <p:spPr>
          <a:xfrm>
            <a:off x="824085" y="2156217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99653E-3B5C-F648-8311-033B6FA6158A}"/>
              </a:ext>
            </a:extLst>
          </p:cNvPr>
          <p:cNvCxnSpPr>
            <a:cxnSpLocks/>
          </p:cNvCxnSpPr>
          <p:nvPr/>
        </p:nvCxnSpPr>
        <p:spPr>
          <a:xfrm>
            <a:off x="816913" y="2735665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9B1BFC-E63F-0543-A055-2F70B908ED8B}"/>
              </a:ext>
            </a:extLst>
          </p:cNvPr>
          <p:cNvCxnSpPr>
            <a:cxnSpLocks/>
          </p:cNvCxnSpPr>
          <p:nvPr/>
        </p:nvCxnSpPr>
        <p:spPr>
          <a:xfrm>
            <a:off x="809741" y="3315113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9E55C9-5056-8841-B703-2096BC61FC6D}"/>
              </a:ext>
            </a:extLst>
          </p:cNvPr>
          <p:cNvCxnSpPr>
            <a:cxnSpLocks/>
          </p:cNvCxnSpPr>
          <p:nvPr/>
        </p:nvCxnSpPr>
        <p:spPr>
          <a:xfrm>
            <a:off x="802569" y="3894561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1F4546-D5A7-3B46-B163-B01C84A36240}"/>
              </a:ext>
            </a:extLst>
          </p:cNvPr>
          <p:cNvCxnSpPr>
            <a:cxnSpLocks/>
          </p:cNvCxnSpPr>
          <p:nvPr/>
        </p:nvCxnSpPr>
        <p:spPr>
          <a:xfrm>
            <a:off x="795397" y="4474009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7AF4799-6915-AE49-87D4-D8B13E14D44F}"/>
              </a:ext>
            </a:extLst>
          </p:cNvPr>
          <p:cNvSpPr txBox="1"/>
          <p:nvPr/>
        </p:nvSpPr>
        <p:spPr>
          <a:xfrm>
            <a:off x="628650" y="922220"/>
            <a:ext cx="802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Indicate with a “P” those cells which correspond to parallel vectors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43C8F73-D3D3-D945-A161-41A07103F076}"/>
              </a:ext>
            </a:extLst>
          </p:cNvPr>
          <p:cNvSpPr/>
          <p:nvPr/>
        </p:nvSpPr>
        <p:spPr>
          <a:xfrm>
            <a:off x="2624030" y="3143615"/>
            <a:ext cx="3185699" cy="9144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Notice how many more comparisons are required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3D7ED5A-B3AB-4D4F-A619-DE1AADF30F1B}"/>
              </a:ext>
            </a:extLst>
          </p:cNvPr>
          <p:cNvSpPr/>
          <p:nvPr/>
        </p:nvSpPr>
        <p:spPr>
          <a:xfrm>
            <a:off x="3491896" y="3936603"/>
            <a:ext cx="3185699" cy="9144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But students are still not called upon to be creative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8D60523-8B55-1D4B-8D10-CE122531D0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50" y="5061830"/>
            <a:ext cx="1150057" cy="43446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A617BD-7C3F-3943-A831-EEBA19040663}"/>
              </a:ext>
            </a:extLst>
          </p:cNvPr>
          <p:cNvCxnSpPr>
            <a:cxnSpLocks/>
          </p:cNvCxnSpPr>
          <p:nvPr/>
        </p:nvCxnSpPr>
        <p:spPr>
          <a:xfrm>
            <a:off x="809740" y="5021380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9C79DE-424D-4441-A144-DD4265E744DD}"/>
              </a:ext>
            </a:extLst>
          </p:cNvPr>
          <p:cNvCxnSpPr>
            <a:cxnSpLocks/>
          </p:cNvCxnSpPr>
          <p:nvPr/>
        </p:nvCxnSpPr>
        <p:spPr>
          <a:xfrm>
            <a:off x="824083" y="5568751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AFD9D9-0048-9A43-9193-3B947977F1B8}"/>
              </a:ext>
            </a:extLst>
          </p:cNvPr>
          <p:cNvCxnSpPr>
            <a:cxnSpLocks/>
          </p:cNvCxnSpPr>
          <p:nvPr/>
        </p:nvCxnSpPr>
        <p:spPr>
          <a:xfrm>
            <a:off x="852769" y="6663493"/>
            <a:ext cx="80652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D2AE8B7E-11EF-1544-958A-E030157104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7999" y="1600220"/>
            <a:ext cx="877713" cy="4521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CC8FFAC-34E8-7D4D-8FDB-E32FEC466E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350" y="5678190"/>
            <a:ext cx="896598" cy="796976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9ED70E8-611C-A746-8B3D-7596EB9F87CB}"/>
              </a:ext>
            </a:extLst>
          </p:cNvPr>
          <p:cNvSpPr/>
          <p:nvPr/>
        </p:nvSpPr>
        <p:spPr>
          <a:xfrm>
            <a:off x="2702999" y="4771300"/>
            <a:ext cx="5495384" cy="9068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For each of the vectors in the left-hand column,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create 3 more vectors parallel to it</a:t>
            </a:r>
          </a:p>
        </p:txBody>
      </p:sp>
    </p:spTree>
    <p:extLst>
      <p:ext uri="{BB962C8B-B14F-4D97-AF65-F5344CB8AC3E}">
        <p14:creationId xmlns:p14="http://schemas.microsoft.com/office/powerpoint/2010/main" val="8776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9" grpId="0" animBg="1"/>
      <p:bldP spid="4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BCD3-16CA-614E-947C-747D6773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Learner Construction of Examples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07997-6480-824F-BD8B-4A4DF28D7EEF}"/>
              </a:ext>
            </a:extLst>
          </p:cNvPr>
          <p:cNvSpPr txBox="1"/>
          <p:nvPr/>
        </p:nvSpPr>
        <p:spPr>
          <a:xfrm>
            <a:off x="744216" y="821273"/>
            <a:ext cx="4940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Chalkboard" charset="0"/>
                <a:ea typeface="Chalkboard" charset="0"/>
                <a:cs typeface="Chalkboard" charset="0"/>
              </a:rPr>
              <a:t>For a given vector     construct 3 examples </a:t>
            </a:r>
            <a:br>
              <a:rPr lang="en-GB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dirty="0">
                <a:latin typeface="Chalkboard" charset="0"/>
                <a:ea typeface="Chalkboard" charset="0"/>
                <a:cs typeface="Chalkboard" charset="0"/>
              </a:rPr>
              <a:t>which meet each of the following conditions: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5E12-7413-8548-8726-12AE66BA672C}"/>
              </a:ext>
            </a:extLst>
          </p:cNvPr>
          <p:cNvSpPr txBox="1"/>
          <p:nvPr/>
        </p:nvSpPr>
        <p:spPr>
          <a:xfrm>
            <a:off x="984250" y="1661495"/>
            <a:ext cx="2464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Parallel and same length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80C83-9DEA-B242-AC0D-7AAD3A2C3B5B}"/>
              </a:ext>
            </a:extLst>
          </p:cNvPr>
          <p:cNvSpPr txBox="1"/>
          <p:nvPr/>
        </p:nvSpPr>
        <p:spPr>
          <a:xfrm>
            <a:off x="984250" y="2168479"/>
            <a:ext cx="297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Parallel and twice the 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CE7AD-705A-3946-BB9F-5C7A55025A1C}"/>
              </a:ext>
            </a:extLst>
          </p:cNvPr>
          <p:cNvSpPr txBox="1"/>
          <p:nvPr/>
        </p:nvSpPr>
        <p:spPr>
          <a:xfrm>
            <a:off x="984250" y="2719500"/>
            <a:ext cx="2843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Parallel and half the length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BC49A-E308-9548-BB88-A47899DAEE32}"/>
              </a:ext>
            </a:extLst>
          </p:cNvPr>
          <p:cNvSpPr txBox="1"/>
          <p:nvPr/>
        </p:nvSpPr>
        <p:spPr>
          <a:xfrm>
            <a:off x="984250" y="3769064"/>
            <a:ext cx="695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Parallel, twice the length, and based at a specific point 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00637-3238-D749-8BA1-3987AEA5BBCE}"/>
              </a:ext>
            </a:extLst>
          </p:cNvPr>
          <p:cNvSpPr txBox="1"/>
          <p:nvPr/>
        </p:nvSpPr>
        <p:spPr>
          <a:xfrm>
            <a:off x="984250" y="4320085"/>
            <a:ext cx="664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Perpendicular, three times the length and based at 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D27C7-1C8E-084B-83C4-993B8766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289" y="748604"/>
            <a:ext cx="288011" cy="403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CEA91E-9960-7F47-8F6D-2584E4A6CF3A}"/>
              </a:ext>
            </a:extLst>
          </p:cNvPr>
          <p:cNvSpPr txBox="1"/>
          <p:nvPr/>
        </p:nvSpPr>
        <p:spPr>
          <a:xfrm>
            <a:off x="984250" y="3244282"/>
            <a:ext cx="3357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Perpendicular and half the length</a:t>
            </a:r>
          </a:p>
        </p:txBody>
      </p:sp>
    </p:spTree>
    <p:extLst>
      <p:ext uri="{BB962C8B-B14F-4D97-AF65-F5344CB8AC3E}">
        <p14:creationId xmlns:p14="http://schemas.microsoft.com/office/powerpoint/2010/main" val="394675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5605-5E54-49AD-82C4-735C8A56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Guided exploration &amp; conjecturing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54D17-47E3-411F-A735-76FF7E160E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https://undergroundmathematics.org/vector-geometry/hit-the-spot/interactive</a:t>
            </a:r>
          </a:p>
        </p:txBody>
      </p:sp>
      <p:sp>
        <p:nvSpPr>
          <p:cNvPr id="3" name="Action Button: Custom 2">
            <a:hlinkClick r:id="rId2" highlightClick="1"/>
            <a:extLst>
              <a:ext uri="{FF2B5EF4-FFF2-40B4-BE49-F238E27FC236}">
                <a16:creationId xmlns:a16="http://schemas.microsoft.com/office/drawing/2014/main" id="{3984657F-4FFF-584A-A79F-8399A690CBA7}"/>
              </a:ext>
            </a:extLst>
          </p:cNvPr>
          <p:cNvSpPr/>
          <p:nvPr/>
        </p:nvSpPr>
        <p:spPr>
          <a:xfrm>
            <a:off x="4165600" y="2908300"/>
            <a:ext cx="876300" cy="76200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6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Might Teachers Use Examples?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2100" dirty="0"/>
              <a:t>Edwina </a:t>
            </a:r>
            <a:r>
              <a:rPr lang="en-GB" sz="2100" dirty="0" err="1"/>
              <a:t>Rissland</a:t>
            </a:r>
            <a:r>
              <a:rPr lang="en-GB" sz="2100" dirty="0"/>
              <a:t> Michener</a:t>
            </a:r>
          </a:p>
          <a:p>
            <a:pPr lvl="1" hangingPunct="0"/>
            <a:r>
              <a:rPr lang="en-GB" sz="2100" i="1" dirty="0"/>
              <a:t>start-up examples </a:t>
            </a:r>
            <a:r>
              <a:rPr lang="en-GB" sz="2100" dirty="0"/>
              <a:t>motivate definitions and build a sense of what is going on </a:t>
            </a:r>
          </a:p>
          <a:p>
            <a:pPr lvl="1" hangingPunct="0"/>
            <a:r>
              <a:rPr lang="en-GB" sz="2100" i="1" dirty="0"/>
              <a:t>reference examples </a:t>
            </a:r>
            <a:r>
              <a:rPr lang="en-GB" sz="2100" dirty="0"/>
              <a:t>are “standard cases” that link concepts and results, and are returned to again and again </a:t>
            </a:r>
          </a:p>
          <a:p>
            <a:pPr lvl="1" hangingPunct="0"/>
            <a:r>
              <a:rPr lang="en-GB" sz="2100" i="1" dirty="0"/>
              <a:t>model examples </a:t>
            </a:r>
            <a:r>
              <a:rPr lang="en-GB" sz="2100" dirty="0"/>
              <a:t>indicate generic cases and can be copied or used to generate specific instances </a:t>
            </a:r>
          </a:p>
          <a:p>
            <a:pPr lvl="1"/>
            <a:r>
              <a:rPr lang="en-GB" sz="2100" i="1" dirty="0"/>
              <a:t>counter-examples</a:t>
            </a:r>
            <a:r>
              <a:rPr lang="en-GB" sz="2100" dirty="0"/>
              <a:t> sharpen distinctions and definitions of concepts</a:t>
            </a:r>
          </a:p>
          <a:p>
            <a:r>
              <a:rPr lang="en-GB" sz="2100" dirty="0"/>
              <a:t>Attention and emphasis (Goldenberg &amp; Mason)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E0117-1605-4B9D-9951-147B168D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Might Teachers Use Examples?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48C2-141C-4BDD-86A4-3619A44E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2797969"/>
          </a:xfrm>
        </p:spPr>
        <p:txBody>
          <a:bodyPr>
            <a:normAutofit fontScale="85000" lnSpcReduction="20000"/>
          </a:bodyPr>
          <a:lstStyle/>
          <a:p>
            <a:pPr marL="0" indent="0" hangingPunct="0">
              <a:buNone/>
            </a:pPr>
            <a:r>
              <a:rPr lang="en-GB" sz="2100" dirty="0"/>
              <a:t>Examples to develop images and language</a:t>
            </a:r>
          </a:p>
          <a:p>
            <a:pPr marL="0" lvl="0" indent="0" hangingPunct="0">
              <a:buNone/>
            </a:pPr>
            <a:r>
              <a:rPr lang="en-GB" sz="2100" dirty="0"/>
              <a:t>Examples to infer relations</a:t>
            </a:r>
          </a:p>
          <a:p>
            <a:pPr marL="0" indent="0" hangingPunct="0">
              <a:buNone/>
            </a:pPr>
            <a:r>
              <a:rPr lang="en-GB" sz="2100" dirty="0"/>
              <a:t>Elementary cases used to generate others</a:t>
            </a:r>
          </a:p>
          <a:p>
            <a:pPr marL="0" lvl="0" indent="0" hangingPunct="0">
              <a:buNone/>
            </a:pPr>
            <a:r>
              <a:rPr lang="en-GB" sz="2100" dirty="0"/>
              <a:t>Extend a class: construct new cases</a:t>
            </a:r>
          </a:p>
          <a:p>
            <a:pPr marL="0" lvl="0" indent="0" hangingPunct="0">
              <a:buNone/>
            </a:pPr>
            <a:r>
              <a:rPr lang="en-GB" sz="2100" dirty="0"/>
              <a:t>Indicate a possible class</a:t>
            </a:r>
          </a:p>
          <a:p>
            <a:pPr marL="0" lvl="0" indent="0" hangingPunct="0">
              <a:buNone/>
            </a:pPr>
            <a:r>
              <a:rPr lang="en-GB" sz="2100" dirty="0"/>
              <a:t>Examples which express possible relations, structure and generalisations</a:t>
            </a:r>
          </a:p>
          <a:p>
            <a:pPr marL="0" lvl="0" indent="0" hangingPunct="0">
              <a:buNone/>
            </a:pPr>
            <a:r>
              <a:rPr lang="en-GB" sz="2100" dirty="0"/>
              <a:t>Templates to deal with other class members</a:t>
            </a:r>
          </a:p>
          <a:p>
            <a:pPr marL="0" lvl="0" indent="0" hangingPunct="0">
              <a:buNone/>
            </a:pPr>
            <a:r>
              <a:rPr lang="en-GB" sz="2100" dirty="0"/>
              <a:t>Sets of examples that span possibilities, subtypes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8A2EC-3028-084A-9777-0FC6E740795B}"/>
              </a:ext>
            </a:extLst>
          </p:cNvPr>
          <p:cNvSpPr txBox="1"/>
          <p:nvPr/>
        </p:nvSpPr>
        <p:spPr>
          <a:xfrm>
            <a:off x="4186170" y="6323596"/>
            <a:ext cx="4634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halkboard" panose="03050602040202020205" pitchFamily="66" charset="77"/>
              </a:rPr>
              <a:t>Zara’s use of examples in Watson &amp; Chick (2011)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4671BD-5583-A246-9D27-1C628CD09ED6}"/>
              </a:ext>
            </a:extLst>
          </p:cNvPr>
          <p:cNvSpPr/>
          <p:nvPr/>
        </p:nvSpPr>
        <p:spPr>
          <a:xfrm>
            <a:off x="4343400" y="4152900"/>
            <a:ext cx="2882900" cy="5715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Worth keeping in mind:</a:t>
            </a:r>
            <a:endParaRPr lang="en-GB" sz="2000" dirty="0">
              <a:solidFill>
                <a:srgbClr val="FFFF00"/>
              </a:solidFill>
              <a:effectLst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945EC1-AF1A-8048-8617-37B55AA760FA}"/>
              </a:ext>
            </a:extLst>
          </p:cNvPr>
          <p:cNvSpPr/>
          <p:nvPr/>
        </p:nvSpPr>
        <p:spPr>
          <a:xfrm>
            <a:off x="4572000" y="4685296"/>
            <a:ext cx="3327400" cy="1168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Examples-</a:t>
            </a:r>
            <a:r>
              <a:rPr lang="en-GB" i="1" dirty="0">
                <a:solidFill>
                  <a:srgbClr val="FFFF00"/>
                </a:solidFill>
              </a:rPr>
              <a:t>of</a:t>
            </a:r>
            <a:r>
              <a:rPr lang="en-GB" dirty="0">
                <a:solidFill>
                  <a:srgbClr val="FFFF00"/>
                </a:solidFill>
              </a:rPr>
              <a:t> … something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or 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Examples-</a:t>
            </a:r>
            <a:r>
              <a:rPr lang="en-GB" i="1" dirty="0">
                <a:solidFill>
                  <a:srgbClr val="FFFF00"/>
                </a:solidFill>
              </a:rPr>
              <a:t>for </a:t>
            </a:r>
            <a:r>
              <a:rPr lang="en-GB" dirty="0">
                <a:solidFill>
                  <a:srgbClr val="FFFF00"/>
                </a:solidFill>
              </a:rPr>
              <a:t>acting upon</a:t>
            </a:r>
          </a:p>
        </p:txBody>
      </p:sp>
    </p:spTree>
    <p:extLst>
      <p:ext uri="{BB962C8B-B14F-4D97-AF65-F5344CB8AC3E}">
        <p14:creationId xmlns:p14="http://schemas.microsoft.com/office/powerpoint/2010/main" val="8094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Actions </a:t>
            </a:r>
            <a:r>
              <a:rPr lang="en-GB"/>
              <a:t>on Examples </a:t>
            </a:r>
            <a:br>
              <a:rPr lang="en-GB"/>
            </a:br>
            <a:r>
              <a:rPr lang="en-GB"/>
              <a:t>when Learning and Doing </a:t>
            </a:r>
            <a:r>
              <a:rPr lang="en-GB" dirty="0"/>
              <a:t>M</a:t>
            </a:r>
            <a:r>
              <a:rPr lang="en-GB"/>
              <a:t>athematics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2931134"/>
          </a:xfrm>
        </p:spPr>
        <p:txBody>
          <a:bodyPr>
            <a:noAutofit/>
          </a:bodyPr>
          <a:lstStyle/>
          <a:p>
            <a:pPr marL="0" indent="0" hangingPunct="0">
              <a:buNone/>
            </a:pPr>
            <a:r>
              <a:rPr lang="en-GB" sz="1800" i="1" dirty="0"/>
              <a:t>Analysis</a:t>
            </a:r>
            <a:r>
              <a:rPr lang="en-GB" sz="1800" dirty="0"/>
              <a:t>: analysis involves seeking plausible relations between elements of an example, from which conjectures might be generated</a:t>
            </a:r>
          </a:p>
          <a:p>
            <a:pPr marL="0" indent="0" hangingPunct="0">
              <a:buNone/>
            </a:pPr>
            <a:r>
              <a:rPr lang="en-GB" sz="1800" i="1" dirty="0"/>
              <a:t>Generalisation</a:t>
            </a:r>
            <a:r>
              <a:rPr lang="en-GB" sz="1800" dirty="0"/>
              <a:t>: generalisation involves describing similarities among examples</a:t>
            </a:r>
          </a:p>
          <a:p>
            <a:pPr marL="0" indent="0" hangingPunct="0">
              <a:buNone/>
            </a:pPr>
            <a:r>
              <a:rPr lang="en-GB" sz="1800" i="1" dirty="0"/>
              <a:t>Abstraction</a:t>
            </a:r>
            <a:r>
              <a:rPr lang="en-GB" sz="1800" dirty="0"/>
              <a:t>: abstraction goes further and classifies similar examples, naming the similarity as a concept or class with its properties</a:t>
            </a:r>
          </a:p>
          <a:p>
            <a:pPr marL="0" indent="0" hangingPunct="0">
              <a:buNone/>
            </a:pPr>
            <a:r>
              <a:rPr lang="en-GB" sz="1800" i="1" dirty="0"/>
              <a:t>Building-on: </a:t>
            </a:r>
            <a:r>
              <a:rPr lang="en-GB" sz="1800" dirty="0"/>
              <a:t>examples that provide a base for extending ideas and for new ideas.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F246A-8832-2044-8481-1A187638A0DC}"/>
              </a:ext>
            </a:extLst>
          </p:cNvPr>
          <p:cNvSpPr txBox="1"/>
          <p:nvPr/>
        </p:nvSpPr>
        <p:spPr>
          <a:xfrm>
            <a:off x="3852289" y="5357174"/>
            <a:ext cx="453553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Abstraction in Context:</a:t>
            </a:r>
          </a:p>
          <a:p>
            <a:pPr algn="ctr"/>
            <a:r>
              <a:rPr lang="en-GB" dirty="0"/>
              <a:t>Recognising, Building, Constructing</a:t>
            </a:r>
          </a:p>
          <a:p>
            <a:pPr algn="ctr"/>
            <a:r>
              <a:rPr lang="en-GB" dirty="0"/>
              <a:t>in  </a:t>
            </a:r>
            <a:r>
              <a:rPr lang="en-GB" dirty="0" err="1"/>
              <a:t>Hershkowitz</a:t>
            </a:r>
            <a:r>
              <a:rPr lang="en-GB" dirty="0"/>
              <a:t>, Schwarz, and Dreyfus (2001)</a:t>
            </a:r>
            <a:endParaRPr lang="en-GB" sz="2000" dirty="0"/>
          </a:p>
          <a:p>
            <a:pPr algn="l"/>
            <a:endParaRPr lang="en-GB" sz="20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AABCBE-88DF-3642-BD16-1AC81AE0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Kind of Examples do Experts Generate </a:t>
            </a:r>
            <a:br>
              <a:rPr lang="en-GB" dirty="0"/>
            </a:br>
            <a:r>
              <a:rPr lang="en-GB" dirty="0"/>
              <a:t>when Doing Mathematics?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5332C-8216-40A3-9BDD-59DEC026AE18}"/>
              </a:ext>
            </a:extLst>
          </p:cNvPr>
          <p:cNvSpPr txBox="1"/>
          <p:nvPr/>
        </p:nvSpPr>
        <p:spPr>
          <a:xfrm>
            <a:off x="6299200" y="6123541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Lockwood et 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33244-8236-FE4B-BA18-A77FDA65C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6" y="1809750"/>
            <a:ext cx="2628900" cy="275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7BABB-D2F8-FE44-982F-AA3DBFB71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809750"/>
            <a:ext cx="19812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94E3-EA0C-4528-91D2-0B754CE6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Experts Generate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0CD2B-A4ED-4453-A19B-4D0903E4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2410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To get initial understanding of a situation</a:t>
            </a:r>
          </a:p>
          <a:p>
            <a:pPr marL="0" indent="0">
              <a:buNone/>
            </a:pPr>
            <a:r>
              <a:rPr lang="en-GB" dirty="0"/>
              <a:t>To seek mathematical insight</a:t>
            </a:r>
          </a:p>
          <a:p>
            <a:pPr marL="0" indent="0">
              <a:buNone/>
            </a:pPr>
            <a:r>
              <a:rPr lang="en-GB" dirty="0"/>
              <a:t>To check a conjecture/calculation</a:t>
            </a:r>
          </a:p>
          <a:p>
            <a:pPr marL="0" indent="0">
              <a:buNone/>
            </a:pPr>
            <a:r>
              <a:rPr lang="en-GB" dirty="0"/>
              <a:t>To try to break a conjecture</a:t>
            </a:r>
          </a:p>
          <a:p>
            <a:pPr marL="0" indent="0">
              <a:buNone/>
            </a:pPr>
            <a:r>
              <a:rPr lang="en-GB" dirty="0"/>
              <a:t>To get insight into how to prove something</a:t>
            </a:r>
          </a:p>
          <a:p>
            <a:pPr marL="0" indent="0">
              <a:buNone/>
            </a:pPr>
            <a:r>
              <a:rPr lang="en-GB" dirty="0"/>
              <a:t>To see possible generalisation 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EF81-3079-984E-AE64-BAFD170E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6089650"/>
            <a:ext cx="2679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69A8-C9A6-41FE-8AF5-476828D6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FA01C-082F-468F-9968-87E14A61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18897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How can we as teachers build connections between:</a:t>
            </a:r>
          </a:p>
          <a:p>
            <a:pPr marL="0" indent="0">
              <a:buNone/>
            </a:pPr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how we use examples in our teaching and what we expect learners to do with those examples?</a:t>
            </a:r>
          </a:p>
          <a:p>
            <a:pPr marL="0" indent="0">
              <a:buNone/>
            </a:pPr>
            <a:r>
              <a:rPr lang="en-GB" dirty="0"/>
              <a:t>(ii) how we use examples in our own mathematical activity, and how we use examples in our teaching?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67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BED2-6E83-0147-B404-413C86E2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7259-6D78-2C4B-9736-219502A15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Using examples when ‘doing’ mathematics</a:t>
            </a:r>
          </a:p>
          <a:p>
            <a:r>
              <a:rPr lang="en-GB" dirty="0"/>
              <a:t>Using examples when teaching</a:t>
            </a:r>
          </a:p>
          <a:p>
            <a:r>
              <a:rPr lang="en-GB" dirty="0"/>
              <a:t>Using examples as a learner</a:t>
            </a:r>
          </a:p>
        </p:txBody>
      </p:sp>
    </p:spTree>
    <p:extLst>
      <p:ext uri="{BB962C8B-B14F-4D97-AF65-F5344CB8AC3E}">
        <p14:creationId xmlns:p14="http://schemas.microsoft.com/office/powerpoint/2010/main" val="72450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Goldenberg, P. &amp; Mason, J. (2008) Shedding light on and with example spaces. </a:t>
            </a:r>
            <a:r>
              <a:rPr lang="en-GB" i="1" dirty="0"/>
              <a:t>E</a:t>
            </a:r>
            <a:r>
              <a:rPr lang="en-US" i="1" dirty="0" err="1">
                <a:effectLst/>
                <a:latin typeface="+mn-lt"/>
              </a:rPr>
              <a:t>ducational</a:t>
            </a:r>
            <a:r>
              <a:rPr lang="en-US" i="1" dirty="0">
                <a:effectLst/>
                <a:latin typeface="+mn-lt"/>
              </a:rPr>
              <a:t> Studies in Mathematics,69(2),183-194</a:t>
            </a:r>
          </a:p>
          <a:p>
            <a:r>
              <a:rPr lang="en-GB" dirty="0" err="1"/>
              <a:t>Hershkowitz</a:t>
            </a:r>
            <a:r>
              <a:rPr lang="en-GB" dirty="0"/>
              <a:t>, R., Schwarz, B. B., &amp; Dreyfus, T. (2001). Abstraction in context: Epistemic actions. </a:t>
            </a:r>
            <a:r>
              <a:rPr lang="en-GB" i="1" dirty="0"/>
              <a:t>Journal for Research in Mathematics Education, 22, </a:t>
            </a:r>
            <a:r>
              <a:rPr lang="en-GB" dirty="0"/>
              <a:t>195-222 </a:t>
            </a:r>
          </a:p>
          <a:p>
            <a:pPr hangingPunct="0"/>
            <a:r>
              <a:rPr lang="en-GB" dirty="0" err="1"/>
              <a:t>Lockwood,E</a:t>
            </a:r>
            <a:r>
              <a:rPr lang="en-GB" dirty="0"/>
              <a:t>., Ellis, A. &amp; Knuth, E. (2013)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Word - Expert Examples RUME 2013 Final Unblinded.docx (pitzer.edu)</a:t>
            </a:r>
            <a:r>
              <a:rPr lang="en-GB" dirty="0"/>
              <a:t>.</a:t>
            </a:r>
          </a:p>
          <a:p>
            <a:pPr hangingPunct="0"/>
            <a:r>
              <a:rPr lang="en-GB" dirty="0"/>
              <a:t>Michener, E. (1978). Understanding mathematics. Cognitive Science, 2, 361–383.</a:t>
            </a:r>
          </a:p>
          <a:p>
            <a:pPr hangingPunct="0"/>
            <a:r>
              <a:rPr lang="en-GB" dirty="0"/>
              <a:t>Watson, A. &amp; Chick, H. (2011). Qualities of examples in learning and teaching. </a:t>
            </a:r>
            <a:r>
              <a:rPr lang="en-GB" i="1" dirty="0"/>
              <a:t>ZDM</a:t>
            </a:r>
            <a:r>
              <a:rPr lang="en-GB" dirty="0"/>
              <a:t> 43 (2) p283-294.</a:t>
            </a:r>
            <a:r>
              <a:rPr lang="en-GB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s11858-010-0301-6.pdf (springer.com)</a:t>
            </a:r>
            <a:endParaRPr lang="en-GB" dirty="0"/>
          </a:p>
          <a:p>
            <a:pPr hangingPunct="0"/>
            <a:r>
              <a:rPr lang="en-GB" dirty="0"/>
              <a:t>Watson, A. &amp; Mason, J. (2005). </a:t>
            </a:r>
            <a:r>
              <a:rPr lang="en-GB" i="1" dirty="0"/>
              <a:t>Mathematics as a constructive activity: Learners generating examples. </a:t>
            </a:r>
            <a:r>
              <a:rPr lang="en-GB" dirty="0"/>
              <a:t>Mahwah: Erlbaum.</a:t>
            </a:r>
          </a:p>
          <a:p>
            <a:pPr hangingPunct="0"/>
            <a:endParaRPr lang="en-GB" dirty="0"/>
          </a:p>
          <a:p>
            <a:pPr hangingPunct="0"/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EDB3-8464-A84B-904E-70D9B12D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BCE61-1B39-DB4E-B73E-745D75AA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1559534"/>
          </a:xfrm>
        </p:spPr>
        <p:txBody>
          <a:bodyPr/>
          <a:lstStyle/>
          <a:p>
            <a:r>
              <a:rPr lang="en-GB" dirty="0"/>
              <a:t>annewatson1089@gmail.com</a:t>
            </a:r>
          </a:p>
          <a:p>
            <a:r>
              <a:rPr lang="en-GB" dirty="0" err="1"/>
              <a:t>john.mason@open.ac.uk</a:t>
            </a:r>
            <a:endParaRPr lang="en-GB" dirty="0"/>
          </a:p>
          <a:p>
            <a:r>
              <a:rPr lang="en-GB" dirty="0" err="1"/>
              <a:t>PMTheta.com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1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get started 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For what pairs of numbers can 48 be the Lowest Common Multiple?</a:t>
            </a:r>
          </a:p>
          <a:p>
            <a:pPr marL="0" indent="0">
              <a:buNone/>
            </a:pPr>
            <a:r>
              <a:rPr lang="en-GB" dirty="0"/>
              <a:t>For what triples?</a:t>
            </a:r>
          </a:p>
          <a:p>
            <a:pPr marL="0" indent="0">
              <a:buNone/>
            </a:pPr>
            <a:r>
              <a:rPr lang="en-GB" dirty="0"/>
              <a:t>Can 48 ever be the Lowest Common Multiple of a set of 9 distinct numbers?</a:t>
            </a:r>
          </a:p>
          <a:p>
            <a:pPr marL="0" indent="0">
              <a:buNone/>
            </a:pPr>
            <a:r>
              <a:rPr lang="en-GB" dirty="0"/>
              <a:t>Extension</a:t>
            </a:r>
          </a:p>
          <a:p>
            <a:pPr lvl="1"/>
            <a:r>
              <a:rPr lang="en-GB" dirty="0"/>
              <a:t>For how many distinct pairs of numbers {a, b} is </a:t>
            </a:r>
            <a:r>
              <a:rPr lang="en-GB" i="1" dirty="0"/>
              <a:t>n</a:t>
            </a:r>
            <a:r>
              <a:rPr lang="en-GB" dirty="0"/>
              <a:t> the Lowest Common Multiple of </a:t>
            </a:r>
            <a:r>
              <a:rPr lang="en-GB" i="1" dirty="0"/>
              <a:t>a</a:t>
            </a:r>
            <a:r>
              <a:rPr lang="en-GB" dirty="0"/>
              <a:t> and </a:t>
            </a:r>
            <a:r>
              <a:rPr lang="en-GB" i="1" dirty="0"/>
              <a:t>b</a:t>
            </a:r>
            <a:r>
              <a:rPr lang="en-GB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173733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An example is …</a:t>
            </a:r>
          </a:p>
          <a:p>
            <a:pPr marL="457200" lvl="1" indent="0">
              <a:buNone/>
            </a:pPr>
            <a:r>
              <a:rPr lang="en-GB" dirty="0"/>
              <a:t>a particular case of some larger class [of objects] about which and with which to generalise and reason: concepts, representations, questions, methods etc. </a:t>
            </a:r>
          </a:p>
          <a:p>
            <a:pPr marL="0" indent="0">
              <a:buNone/>
            </a:pPr>
            <a:r>
              <a:rPr lang="en-GB" dirty="0"/>
              <a:t>An (accessible) Example Space  is …</a:t>
            </a:r>
          </a:p>
          <a:p>
            <a:pPr marL="457200" lvl="1" indent="0">
              <a:buNone/>
            </a:pPr>
            <a:r>
              <a:rPr lang="en-GB" dirty="0"/>
              <a:t>a space or collection of examples with tools for tinkering, extending etc., which comes to mind in a particular situation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8C9-623A-9D43-8E8E-1D798276521A}"/>
              </a:ext>
            </a:extLst>
          </p:cNvPr>
          <p:cNvSpPr txBox="1"/>
          <p:nvPr/>
        </p:nvSpPr>
        <p:spPr>
          <a:xfrm>
            <a:off x="6048521" y="6123541"/>
            <a:ext cx="24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(Watson &amp; Mason 2005)</a:t>
            </a:r>
            <a:endParaRPr lang="en-GB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2DA7-56A7-4B70-B149-B607CE144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 far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BAD2-C95E-4445-9C7F-FAC416C1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How have you used examples so far?</a:t>
            </a:r>
          </a:p>
          <a:p>
            <a:pPr marL="0" indent="0">
              <a:buNone/>
            </a:pPr>
            <a:r>
              <a:rPr lang="en-GB" dirty="0"/>
              <a:t>How have we used examples so far?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CC15C7-5756-8E40-A217-9E5507A031FE}"/>
              </a:ext>
            </a:extLst>
          </p:cNvPr>
          <p:cNvSpPr/>
          <p:nvPr/>
        </p:nvSpPr>
        <p:spPr>
          <a:xfrm>
            <a:off x="5346700" y="2476500"/>
            <a:ext cx="2451100" cy="6223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Please use the chat!</a:t>
            </a:r>
          </a:p>
        </p:txBody>
      </p:sp>
    </p:spTree>
    <p:extLst>
      <p:ext uri="{BB962C8B-B14F-4D97-AF65-F5344CB8AC3E}">
        <p14:creationId xmlns:p14="http://schemas.microsoft.com/office/powerpoint/2010/main" val="314590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wo Related Polygons" descr="Two Related Polygons">
            <a:hlinkClick r:id="" action="ppaction://media"/>
            <a:extLst>
              <a:ext uri="{FF2B5EF4-FFF2-40B4-BE49-F238E27FC236}">
                <a16:creationId xmlns:a16="http://schemas.microsoft.com/office/drawing/2014/main" id="{668257FE-9F6B-6B4D-8CCE-BB3546CFE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312" y="1416024"/>
            <a:ext cx="6388369" cy="5076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E5DECB-342B-495C-A30F-2A90325D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Unwrapping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4F837-2A32-4DA3-B67C-7E21E94C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388" y="916966"/>
            <a:ext cx="7886700" cy="4351338"/>
          </a:xfrm>
        </p:spPr>
        <p:txBody>
          <a:bodyPr/>
          <a:lstStyle/>
          <a:p>
            <a:r>
              <a:rPr lang="en-GB" dirty="0"/>
              <a:t>Choices (teacher)</a:t>
            </a:r>
          </a:p>
        </p:txBody>
      </p:sp>
      <p:pic>
        <p:nvPicPr>
          <p:cNvPr id="7" name="Two Related Rectangles V2" descr="Two Related Rectangles V2">
            <a:hlinkClick r:id="" action="ppaction://media"/>
            <a:extLst>
              <a:ext uri="{FF2B5EF4-FFF2-40B4-BE49-F238E27FC236}">
                <a16:creationId xmlns:a16="http://schemas.microsoft.com/office/drawing/2014/main" id="{38D3773B-B351-5646-899E-0BE6E50377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912" y="1446074"/>
            <a:ext cx="6529388" cy="5411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DFFFD-D3AE-B94F-AABE-ED8209FAE89A}"/>
              </a:ext>
            </a:extLst>
          </p:cNvPr>
          <p:cNvSpPr txBox="1"/>
          <p:nvPr/>
        </p:nvSpPr>
        <p:spPr>
          <a:xfrm>
            <a:off x="6845300" y="1446074"/>
            <a:ext cx="177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Where will the two rectangles have the same perimeter?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6C0A9-5A71-5447-97FC-BCCC790A10B1}"/>
              </a:ext>
            </a:extLst>
          </p:cNvPr>
          <p:cNvSpPr txBox="1"/>
          <p:nvPr/>
        </p:nvSpPr>
        <p:spPr>
          <a:xfrm>
            <a:off x="6845300" y="2818580"/>
            <a:ext cx="177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Where will the two rectangles have the same area?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438DE-95DF-0443-9DD8-B3C4F24698BA}"/>
              </a:ext>
            </a:extLst>
          </p:cNvPr>
          <p:cNvSpPr txBox="1"/>
          <p:nvPr/>
        </p:nvSpPr>
        <p:spPr>
          <a:xfrm>
            <a:off x="6925470" y="4043149"/>
            <a:ext cx="177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Where will the two polygons have the same perimeter?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FAB8A-966C-E648-81EE-DB93EED15D7B}"/>
              </a:ext>
            </a:extLst>
          </p:cNvPr>
          <p:cNvSpPr txBox="1"/>
          <p:nvPr/>
        </p:nvSpPr>
        <p:spPr>
          <a:xfrm>
            <a:off x="6925470" y="5415655"/>
            <a:ext cx="177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Where will the two polygons have the same area?</a:t>
            </a:r>
          </a:p>
        </p:txBody>
      </p:sp>
    </p:spTree>
    <p:extLst>
      <p:ext uri="{BB962C8B-B14F-4D97-AF65-F5344CB8AC3E}">
        <p14:creationId xmlns:p14="http://schemas.microsoft.com/office/powerpoint/2010/main" val="8295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52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2DA7-56A7-4B70-B149-B607CE144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 far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BAD2-C95E-4445-9C7F-FAC416C1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have you used examples so far?</a:t>
            </a:r>
          </a:p>
          <a:p>
            <a:r>
              <a:rPr lang="en-GB" dirty="0"/>
              <a:t>How have we used examples so far?</a:t>
            </a:r>
          </a:p>
          <a:p>
            <a:r>
              <a:rPr lang="en-GB" dirty="0"/>
              <a:t>What would you like to do with the examples? </a:t>
            </a:r>
          </a:p>
          <a:p>
            <a:pPr lvl="1"/>
            <a:r>
              <a:rPr lang="en-GB" dirty="0"/>
              <a:t>Choices for extending</a:t>
            </a:r>
          </a:p>
          <a:p>
            <a:pPr lvl="1"/>
            <a:r>
              <a:rPr lang="en-GB" dirty="0"/>
              <a:t>Returning to earlier examples</a:t>
            </a:r>
          </a:p>
          <a:p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F78CAC-5D58-414C-B2A5-3FDC230CE34D}"/>
              </a:ext>
            </a:extLst>
          </p:cNvPr>
          <p:cNvSpPr/>
          <p:nvPr/>
        </p:nvSpPr>
        <p:spPr>
          <a:xfrm>
            <a:off x="5613400" y="3568700"/>
            <a:ext cx="2298700" cy="5969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Please use Chat</a:t>
            </a:r>
          </a:p>
        </p:txBody>
      </p:sp>
    </p:spTree>
    <p:extLst>
      <p:ext uri="{BB962C8B-B14F-4D97-AF65-F5344CB8AC3E}">
        <p14:creationId xmlns:p14="http://schemas.microsoft.com/office/powerpoint/2010/main" val="40877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15CF-291A-E24F-95B3-F71465AE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Several Uses of Examples for Understanding Vectors</a:t>
            </a:r>
          </a:p>
        </p:txBody>
      </p:sp>
    </p:spTree>
    <p:extLst>
      <p:ext uri="{BB962C8B-B14F-4D97-AF65-F5344CB8AC3E}">
        <p14:creationId xmlns:p14="http://schemas.microsoft.com/office/powerpoint/2010/main" val="234896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F6E9F-2443-A84B-B76D-E85DE1F9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1733"/>
            <a:ext cx="7886700" cy="9144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might the author have intended students to get from ‘doing’ this task?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02E360-402A-8448-8FF5-8D575C1B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43385"/>
            <a:ext cx="6000750" cy="430597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19D94E-882A-C04C-83E5-A891A2A74DBD}"/>
              </a:ext>
            </a:extLst>
          </p:cNvPr>
          <p:cNvSpPr/>
          <p:nvPr/>
        </p:nvSpPr>
        <p:spPr>
          <a:xfrm>
            <a:off x="6516454" y="4326327"/>
            <a:ext cx="23368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Examples of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Examples for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487DA2-DA87-6C49-A7E6-BB108AECD80E}"/>
              </a:ext>
            </a:extLst>
          </p:cNvPr>
          <p:cNvSpPr/>
          <p:nvPr/>
        </p:nvSpPr>
        <p:spPr>
          <a:xfrm>
            <a:off x="5019208" y="5501676"/>
            <a:ext cx="3835400" cy="1095373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might students understand from </a:t>
            </a:r>
            <a:r>
              <a:rPr lang="en-GB" sz="2000">
                <a:solidFill>
                  <a:srgbClr val="FFFF00"/>
                </a:solidFill>
              </a:rPr>
              <a:t>these examples</a:t>
            </a:r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473</TotalTime>
  <Words>1001</Words>
  <Application>Microsoft Macintosh PowerPoint</Application>
  <PresentationFormat>On-screen Show (4:3)</PresentationFormat>
  <Paragraphs>115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Chalkboard</vt:lpstr>
      <vt:lpstr>Office Theme</vt:lpstr>
      <vt:lpstr>Roles for Examples in Teaching &amp; Learning  Mathematics</vt:lpstr>
      <vt:lpstr>Outline</vt:lpstr>
      <vt:lpstr>To get started ….</vt:lpstr>
      <vt:lpstr>Examples</vt:lpstr>
      <vt:lpstr>So far …</vt:lpstr>
      <vt:lpstr>Unwrapping Perimeters</vt:lpstr>
      <vt:lpstr>So far …</vt:lpstr>
      <vt:lpstr>Several Uses of Examples for Understanding Vectors</vt:lpstr>
      <vt:lpstr>PowerPoint Presentation</vt:lpstr>
      <vt:lpstr>Other possibilities</vt:lpstr>
      <vt:lpstr>Revised Table</vt:lpstr>
      <vt:lpstr>Learner Construction of Examples</vt:lpstr>
      <vt:lpstr>Guided exploration &amp; conjecturing</vt:lpstr>
      <vt:lpstr>How Might Teachers Use Examples?</vt:lpstr>
      <vt:lpstr>How Might Teachers Use Examples?</vt:lpstr>
      <vt:lpstr>Actions on Examples  when Learning and Doing Mathematics</vt:lpstr>
      <vt:lpstr>What Kind of Examples do Experts Generate  when Doing Mathematics?</vt:lpstr>
      <vt:lpstr>Why Experts Generate Examples</vt:lpstr>
      <vt:lpstr>Questions for discussion</vt:lpstr>
      <vt:lpstr>References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70</cp:revision>
  <dcterms:created xsi:type="dcterms:W3CDTF">2017-06-17T10:17:52Z</dcterms:created>
  <dcterms:modified xsi:type="dcterms:W3CDTF">2021-05-18T05:59:24Z</dcterms:modified>
</cp:coreProperties>
</file>