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1"/>
  </p:sldMasterIdLst>
  <p:notesMasterIdLst>
    <p:notesMasterId r:id="rId31"/>
  </p:notesMasterIdLst>
  <p:sldIdLst>
    <p:sldId id="256" r:id="rId2"/>
    <p:sldId id="262" r:id="rId3"/>
    <p:sldId id="264" r:id="rId4"/>
    <p:sldId id="263" r:id="rId5"/>
    <p:sldId id="285" r:id="rId6"/>
    <p:sldId id="272" r:id="rId7"/>
    <p:sldId id="260" r:id="rId8"/>
    <p:sldId id="259" r:id="rId9"/>
    <p:sldId id="261" r:id="rId10"/>
    <p:sldId id="289" r:id="rId11"/>
    <p:sldId id="290" r:id="rId12"/>
    <p:sldId id="267" r:id="rId13"/>
    <p:sldId id="277" r:id="rId14"/>
    <p:sldId id="278" r:id="rId15"/>
    <p:sldId id="281" r:id="rId16"/>
    <p:sldId id="279" r:id="rId17"/>
    <p:sldId id="280" r:id="rId18"/>
    <p:sldId id="291" r:id="rId19"/>
    <p:sldId id="287" r:id="rId20"/>
    <p:sldId id="282" r:id="rId21"/>
    <p:sldId id="283" r:id="rId22"/>
    <p:sldId id="286" r:id="rId23"/>
    <p:sldId id="269" r:id="rId24"/>
    <p:sldId id="266" r:id="rId25"/>
    <p:sldId id="273" r:id="rId26"/>
    <p:sldId id="274" r:id="rId27"/>
    <p:sldId id="275" r:id="rId28"/>
    <p:sldId id="292" r:id="rId29"/>
    <p:sldId id="29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42" autoAdjust="0"/>
    <p:restoredTop sz="94660"/>
  </p:normalViewPr>
  <p:slideViewPr>
    <p:cSldViewPr>
      <p:cViewPr varScale="1">
        <p:scale>
          <a:sx n="84" d="100"/>
          <a:sy n="84" d="100"/>
        </p:scale>
        <p:origin x="-1406" y="-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endParaRPr lang="en-US"/>
          </a:p>
        </p:txBody>
      </p:sp>
      <p:sp>
        <p:nvSpPr>
          <p:cNvPr id="4915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endParaRPr lang="en-US"/>
          </a:p>
        </p:txBody>
      </p:sp>
      <p:sp>
        <p:nvSpPr>
          <p:cNvPr id="4915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915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915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endParaRPr lang="en-US"/>
          </a:p>
        </p:txBody>
      </p:sp>
      <p:sp>
        <p:nvSpPr>
          <p:cNvPr id="4915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fld id="{AEC0A86A-4DD8-4FED-B748-084318A435FE}"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D1A9EB8-52C3-4928-942D-FECB97302A94}" type="slidenum">
              <a:rPr lang="en-US"/>
              <a:pPr/>
              <a:t>7</a:t>
            </a:fld>
            <a:endParaRPr lang="en-US"/>
          </a:p>
        </p:txBody>
      </p:sp>
      <p:sp>
        <p:nvSpPr>
          <p:cNvPr id="51202" name="Rectangle 2"/>
          <p:cNvSpPr>
            <a:spLocks noRot="1" noChangeArrowheads="1" noTextEdit="1"/>
          </p:cNvSpPr>
          <p:nvPr>
            <p:ph type="sldImg"/>
          </p:nvPr>
        </p:nvSpPr>
        <p:spPr>
          <a:ln/>
        </p:spPr>
      </p:sp>
      <p:sp>
        <p:nvSpPr>
          <p:cNvPr id="51203" name="Rectangle 3"/>
          <p:cNvSpPr>
            <a:spLocks noGrp="1" noChangeArrowheads="1"/>
          </p:cNvSpPr>
          <p:nvPr>
            <p:ph type="body" idx="1"/>
          </p:nvPr>
        </p:nvSpPr>
        <p:spPr/>
        <p:txBody>
          <a:bodyPr/>
          <a:lstStyle/>
          <a:p>
            <a:r>
              <a:rPr lang="en-GB"/>
              <a:t>Habits of mind paper, Goldenberg</a:t>
            </a:r>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A785D26-9193-4777-A56A-BA9050B62342}" type="slidenum">
              <a:rPr lang="en-US"/>
              <a:pPr/>
              <a:t>26</a:t>
            </a:fld>
            <a:endParaRPr lang="en-US"/>
          </a:p>
        </p:txBody>
      </p:sp>
      <p:sp>
        <p:nvSpPr>
          <p:cNvPr id="56322" name="Rectangle 2"/>
          <p:cNvSpPr>
            <a:spLocks noRot="1" noChangeArrowheads="1" noTextEdit="1"/>
          </p:cNvSpPr>
          <p:nvPr>
            <p:ph type="sldImg"/>
          </p:nvPr>
        </p:nvSpPr>
        <p:spPr>
          <a:ln/>
        </p:spPr>
      </p:sp>
      <p:sp>
        <p:nvSpPr>
          <p:cNvPr id="5632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52A94DE-CA27-425B-B906-A12BE1D32C0E}" type="slidenum">
              <a:rPr lang="en-US"/>
              <a:pPr/>
              <a:t>27</a:t>
            </a:fld>
            <a:endParaRPr lang="en-US"/>
          </a:p>
        </p:txBody>
      </p:sp>
      <p:sp>
        <p:nvSpPr>
          <p:cNvPr id="58370" name="Rectangle 2"/>
          <p:cNvSpPr>
            <a:spLocks noRot="1" noChangeArrowheads="1" noTextEdit="1"/>
          </p:cNvSpPr>
          <p:nvPr>
            <p:ph type="sldImg"/>
          </p:nvPr>
        </p:nvSpPr>
        <p:spPr>
          <a:ln/>
        </p:spPr>
      </p:sp>
      <p:sp>
        <p:nvSpPr>
          <p:cNvPr id="58371" name="Rectangle 3"/>
          <p:cNvSpPr>
            <a:spLocks noGrp="1" noChangeArrowheads="1"/>
          </p:cNvSpPr>
          <p:nvPr>
            <p:ph type="body" idx="1"/>
          </p:nvPr>
        </p:nvSpPr>
        <p:spPr/>
        <p:txBody>
          <a:bodyPr/>
          <a:lstStyle/>
          <a:p>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C75E429-FBD2-4A9A-B419-F45DF1034695}" type="slidenum">
              <a:rPr lang="en-US"/>
              <a:pPr/>
              <a:t>28</a:t>
            </a:fld>
            <a:endParaRPr lang="en-US"/>
          </a:p>
        </p:txBody>
      </p:sp>
      <p:sp>
        <p:nvSpPr>
          <p:cNvPr id="88066" name="Rectangle 2"/>
          <p:cNvSpPr>
            <a:spLocks noRot="1" noChangeArrowheads="1" noTextEdit="1"/>
          </p:cNvSpPr>
          <p:nvPr>
            <p:ph type="sldImg"/>
          </p:nvPr>
        </p:nvSpPr>
        <p:spPr>
          <a:ln/>
        </p:spPr>
      </p:sp>
      <p:sp>
        <p:nvSpPr>
          <p:cNvPr id="88067" name="Rectangle 3"/>
          <p:cNvSpPr>
            <a:spLocks noGrp="1" noChangeArrowheads="1"/>
          </p:cNvSpPr>
          <p:nvPr>
            <p:ph type="body" idx="1"/>
          </p:nvPr>
        </p:nvSpPr>
        <p:spPr/>
        <p:txBody>
          <a:bodyPr/>
          <a:lstStyle/>
          <a:p>
            <a:endParaRPr lang="en-GB" sz="2000"/>
          </a:p>
          <a:p>
            <a:endParaRPr lang="en-GB" sz="2000"/>
          </a:p>
          <a:p>
            <a:r>
              <a:rPr lang="en-GB" sz="2000"/>
              <a:t>										The LEG slide is next</a:t>
            </a:r>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6892001-63E4-4D97-9236-FF069BDF8C2D}" type="slidenum">
              <a:rPr lang="en-US"/>
              <a:pPr/>
              <a:t>29</a:t>
            </a:fld>
            <a:endParaRPr lang="en-US"/>
          </a:p>
        </p:txBody>
      </p:sp>
      <p:sp>
        <p:nvSpPr>
          <p:cNvPr id="90114" name="Rectangle 2"/>
          <p:cNvSpPr>
            <a:spLocks noRot="1" noChangeArrowheads="1" noTextEdit="1"/>
          </p:cNvSpPr>
          <p:nvPr>
            <p:ph type="sldImg"/>
          </p:nvPr>
        </p:nvSpPr>
        <p:spPr>
          <a:ln/>
        </p:spPr>
      </p:sp>
      <p:sp>
        <p:nvSpPr>
          <p:cNvPr id="901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27152F1-881C-4734-AE92-C0F435CF417F}" type="slidenum">
              <a:rPr lang="en-US"/>
              <a:pPr/>
              <a:t>13</a:t>
            </a:fld>
            <a:endParaRPr lang="en-US"/>
          </a:p>
        </p:txBody>
      </p:sp>
      <p:sp>
        <p:nvSpPr>
          <p:cNvPr id="62466" name="Rectangle 2"/>
          <p:cNvSpPr>
            <a:spLocks noRot="1" noChangeArrowheads="1" noTextEdit="1"/>
          </p:cNvSpPr>
          <p:nvPr>
            <p:ph type="sldImg"/>
          </p:nvPr>
        </p:nvSpPr>
        <p:spPr>
          <a:ln/>
        </p:spPr>
      </p:sp>
      <p:sp>
        <p:nvSpPr>
          <p:cNvPr id="62467" name="Rectangle 3"/>
          <p:cNvSpPr>
            <a:spLocks noGrp="1" noChangeArrowheads="1"/>
          </p:cNvSpPr>
          <p:nvPr>
            <p:ph type="body" idx="1"/>
          </p:nvPr>
        </p:nvSpPr>
        <p:spPr/>
        <p:txBody>
          <a:bodyPr/>
          <a:lstStyle/>
          <a:p>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3AD8387-8761-4C17-A2D7-9B2A200639C3}" type="slidenum">
              <a:rPr lang="en-US"/>
              <a:pPr/>
              <a:t>14</a:t>
            </a:fld>
            <a:endParaRPr lang="en-US"/>
          </a:p>
        </p:txBody>
      </p:sp>
      <p:sp>
        <p:nvSpPr>
          <p:cNvPr id="64514" name="Rectangle 2"/>
          <p:cNvSpPr>
            <a:spLocks noRot="1" noChangeArrowheads="1" noTextEdit="1"/>
          </p:cNvSpPr>
          <p:nvPr>
            <p:ph type="sldImg"/>
          </p:nvPr>
        </p:nvSpPr>
        <p:spPr>
          <a:ln/>
        </p:spPr>
      </p:sp>
      <p:sp>
        <p:nvSpPr>
          <p:cNvPr id="6451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6EEAE4B-CB66-41FB-99F7-8CEDD0ACD6CB}" type="slidenum">
              <a:rPr lang="en-US"/>
              <a:pPr/>
              <a:t>15</a:t>
            </a:fld>
            <a:endParaRPr lang="en-US"/>
          </a:p>
        </p:txBody>
      </p:sp>
      <p:sp>
        <p:nvSpPr>
          <p:cNvPr id="70658" name="Rectangle 2"/>
          <p:cNvSpPr>
            <a:spLocks noRot="1" noChangeArrowheads="1" noTextEdit="1"/>
          </p:cNvSpPr>
          <p:nvPr>
            <p:ph type="sldImg"/>
          </p:nvPr>
        </p:nvSpPr>
        <p:spPr>
          <a:ln/>
        </p:spPr>
      </p:sp>
      <p:sp>
        <p:nvSpPr>
          <p:cNvPr id="70659" name="Rectangle 3"/>
          <p:cNvSpPr>
            <a:spLocks noGrp="1" noChangeArrowheads="1"/>
          </p:cNvSpPr>
          <p:nvPr>
            <p:ph type="body" idx="1"/>
          </p:nvPr>
        </p:nvSpPr>
        <p:spPr/>
        <p:txBody>
          <a:bodyPr/>
          <a:lstStyle/>
          <a:p>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412D6EF-0D75-4590-B2AB-1B3AB7456206}" type="slidenum">
              <a:rPr lang="en-US"/>
              <a:pPr/>
              <a:t>16</a:t>
            </a:fld>
            <a:endParaRPr lang="en-US"/>
          </a:p>
        </p:txBody>
      </p:sp>
      <p:sp>
        <p:nvSpPr>
          <p:cNvPr id="66562" name="Rectangle 2"/>
          <p:cNvSpPr>
            <a:spLocks noRot="1" noChangeArrowheads="1" noTextEdit="1"/>
          </p:cNvSpPr>
          <p:nvPr>
            <p:ph type="sldImg"/>
          </p:nvPr>
        </p:nvSpPr>
        <p:spPr>
          <a:ln/>
        </p:spPr>
      </p:sp>
      <p:sp>
        <p:nvSpPr>
          <p:cNvPr id="66563" name="Rectangle 3"/>
          <p:cNvSpPr>
            <a:spLocks noGrp="1" noChangeArrowheads="1"/>
          </p:cNvSpPr>
          <p:nvPr>
            <p:ph type="body" idx="1"/>
          </p:nvPr>
        </p:nvSpPr>
        <p:spPr/>
        <p:txBody>
          <a:bodyPr/>
          <a:lstStyle/>
          <a:p>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350707B-0674-428A-9D72-2B48D2DAAF14}" type="slidenum">
              <a:rPr lang="en-US"/>
              <a:pPr/>
              <a:t>17</a:t>
            </a:fld>
            <a:endParaRPr lang="en-US"/>
          </a:p>
        </p:txBody>
      </p:sp>
      <p:sp>
        <p:nvSpPr>
          <p:cNvPr id="68610" name="Rectangle 2"/>
          <p:cNvSpPr>
            <a:spLocks noRot="1" noChangeArrowheads="1" noTextEdit="1"/>
          </p:cNvSpPr>
          <p:nvPr>
            <p:ph type="sldImg"/>
          </p:nvPr>
        </p:nvSpPr>
        <p:spPr>
          <a:ln/>
        </p:spPr>
      </p:sp>
      <p:sp>
        <p:nvSpPr>
          <p:cNvPr id="68611" name="Rectangle 3"/>
          <p:cNvSpPr>
            <a:spLocks noGrp="1" noChangeArrowheads="1"/>
          </p:cNvSpPr>
          <p:nvPr>
            <p:ph type="body" idx="1"/>
          </p:nvPr>
        </p:nvSpPr>
        <p:spPr/>
        <p:txBody>
          <a:bodyPr/>
          <a:lstStyle/>
          <a:p>
            <a:endParaRPr lang="en-GB"/>
          </a:p>
          <a:p>
            <a:r>
              <a:rPr lang="en-GB"/>
              <a:t>BUT THE KS3 LATEST PACK ABOUT GETTING LEVEL 3 TO 5 IS STILLABOUT DOING THINGS TO KIDS- THE DIDACTICS ARE FINE, THE ATTENTION TO THE NATURE OF MATHS IS FINE, BUT THE EMPTY VESSEL AND BIT BY BIT MODEL STILL LURKS - THE learners’powers are  MISSING, the learner is missing</a:t>
            </a:r>
          </a:p>
          <a:p>
            <a:endParaRPr lang="en-GB"/>
          </a:p>
          <a:p>
            <a:r>
              <a:rPr lang="en-GB"/>
              <a:t>Read some bits!</a:t>
            </a:r>
          </a:p>
          <a:p>
            <a:endParaRPr lang="en-GB"/>
          </a:p>
          <a:p>
            <a:r>
              <a:rPr lang="en-GB"/>
              <a:t>Let’s find out more about learning maths:…..</a:t>
            </a:r>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ABDD932-BC37-42DA-B181-F2EE487D059D}" type="slidenum">
              <a:rPr lang="en-US"/>
              <a:pPr/>
              <a:t>20</a:t>
            </a:fld>
            <a:endParaRPr lang="en-US"/>
          </a:p>
        </p:txBody>
      </p:sp>
      <p:sp>
        <p:nvSpPr>
          <p:cNvPr id="72706" name="Rectangle 2"/>
          <p:cNvSpPr>
            <a:spLocks noRot="1" noChangeArrowheads="1" noTextEdit="1"/>
          </p:cNvSpPr>
          <p:nvPr>
            <p:ph type="sldImg"/>
          </p:nvPr>
        </p:nvSpPr>
        <p:spPr>
          <a:ln/>
        </p:spPr>
      </p:sp>
      <p:sp>
        <p:nvSpPr>
          <p:cNvPr id="72707" name="Rectangle 3"/>
          <p:cNvSpPr>
            <a:spLocks noGrp="1" noChangeArrowheads="1"/>
          </p:cNvSpPr>
          <p:nvPr>
            <p:ph type="body" idx="1"/>
          </p:nvPr>
        </p:nvSpPr>
        <p:spPr/>
        <p:txBody>
          <a:bodyPr/>
          <a:lstStyle/>
          <a:p>
            <a:r>
              <a:rPr lang="en-US"/>
              <a:t>	</a:t>
            </a:r>
            <a:r>
              <a:rPr lang="en-US">
                <a:latin typeface="Garamond"/>
              </a:rPr>
              <a:t>‘</a:t>
            </a:r>
            <a:r>
              <a:rPr lang="en-US"/>
              <a:t>they can</a:t>
            </a:r>
            <a:r>
              <a:rPr lang="en-US">
                <a:latin typeface="Garamond"/>
              </a:rPr>
              <a:t>’</a:t>
            </a:r>
            <a:r>
              <a:rPr lang="en-US"/>
              <a:t>t concentrate</a:t>
            </a:r>
            <a:r>
              <a:rPr lang="en-US">
                <a:latin typeface="Garamond"/>
              </a:rPr>
              <a:t>’</a:t>
            </a:r>
            <a:r>
              <a:rPr lang="en-US"/>
              <a:t> cf. </a:t>
            </a:r>
            <a:r>
              <a:rPr lang="en-US">
                <a:latin typeface="Garamond"/>
              </a:rPr>
              <a:t>‘</a:t>
            </a:r>
            <a:r>
              <a:rPr lang="en-US"/>
              <a:t>they don</a:t>
            </a:r>
            <a:r>
              <a:rPr lang="en-US">
                <a:latin typeface="Garamond"/>
              </a:rPr>
              <a:t>’</a:t>
            </a:r>
            <a:r>
              <a:rPr lang="en-US"/>
              <a:t>t concentrate</a:t>
            </a:r>
            <a:r>
              <a:rPr lang="en-US">
                <a:latin typeface="Garamond"/>
              </a:rPr>
              <a:t>’</a:t>
            </a:r>
            <a:r>
              <a:rPr lang="en-US"/>
              <a:t>	</a:t>
            </a:r>
          </a:p>
          <a:p>
            <a:r>
              <a:rPr lang="en-US"/>
              <a:t>	</a:t>
            </a:r>
            <a:r>
              <a:rPr lang="en-US">
                <a:latin typeface="Garamond"/>
              </a:rPr>
              <a:t>‘</a:t>
            </a:r>
            <a:r>
              <a:rPr lang="en-US"/>
              <a:t>they can</a:t>
            </a:r>
            <a:r>
              <a:rPr lang="en-US">
                <a:latin typeface="Garamond"/>
              </a:rPr>
              <a:t>’</a:t>
            </a:r>
            <a:r>
              <a:rPr lang="en-US"/>
              <a:t>t listen</a:t>
            </a:r>
            <a:r>
              <a:rPr lang="en-US">
                <a:latin typeface="Garamond"/>
              </a:rPr>
              <a:t>’</a:t>
            </a:r>
            <a:r>
              <a:rPr lang="en-US"/>
              <a:t> cf. </a:t>
            </a:r>
            <a:r>
              <a:rPr lang="en-US">
                <a:latin typeface="Garamond"/>
              </a:rPr>
              <a:t>‘</a:t>
            </a:r>
            <a:r>
              <a:rPr lang="en-US"/>
              <a:t>they don</a:t>
            </a:r>
            <a:r>
              <a:rPr lang="en-US">
                <a:latin typeface="Garamond"/>
              </a:rPr>
              <a:t>’</a:t>
            </a:r>
            <a:r>
              <a:rPr lang="en-US"/>
              <a:t>t listen</a:t>
            </a:r>
            <a:r>
              <a:rPr lang="en-US">
                <a:latin typeface="Garamond"/>
              </a:rPr>
              <a:t>’</a:t>
            </a:r>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A6E0C8-CCB5-4F8F-BFFD-BBE036B5E710}" type="slidenum">
              <a:rPr lang="en-US"/>
              <a:pPr/>
              <a:t>21</a:t>
            </a:fld>
            <a:endParaRPr lang="en-US"/>
          </a:p>
        </p:txBody>
      </p:sp>
      <p:sp>
        <p:nvSpPr>
          <p:cNvPr id="74754" name="Rectangle 2"/>
          <p:cNvSpPr>
            <a:spLocks noRot="1" noChangeArrowheads="1" noTextEdit="1"/>
          </p:cNvSpPr>
          <p:nvPr>
            <p:ph type="sldImg"/>
          </p:nvPr>
        </p:nvSpPr>
        <p:spPr>
          <a:ln/>
        </p:spPr>
      </p:sp>
      <p:sp>
        <p:nvSpPr>
          <p:cNvPr id="74755" name="Rectangle 3"/>
          <p:cNvSpPr>
            <a:spLocks noGrp="1" noChangeArrowheads="1"/>
          </p:cNvSpPr>
          <p:nvPr>
            <p:ph type="body" idx="1"/>
          </p:nvPr>
        </p:nvSpPr>
        <p:spPr/>
        <p:txBody>
          <a:bodyPr/>
          <a:lstStyle/>
          <a:p>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158CFF9-87B2-437B-872C-506D0769EF3A}" type="slidenum">
              <a:rPr lang="en-US"/>
              <a:pPr/>
              <a:t>25</a:t>
            </a:fld>
            <a:endParaRPr lang="en-US"/>
          </a:p>
        </p:txBody>
      </p:sp>
      <p:sp>
        <p:nvSpPr>
          <p:cNvPr id="54274" name="Rectangle 2"/>
          <p:cNvSpPr>
            <a:spLocks noRot="1" noChangeArrowheads="1" noTextEdit="1"/>
          </p:cNvSpPr>
          <p:nvPr>
            <p:ph type="sldImg"/>
          </p:nvPr>
        </p:nvSpPr>
        <p:spPr>
          <a:ln/>
        </p:spPr>
      </p:sp>
      <p:sp>
        <p:nvSpPr>
          <p:cNvPr id="54275" name="Rectangle 3"/>
          <p:cNvSpPr>
            <a:spLocks noGrp="1" noChangeArrowheads="1"/>
          </p:cNvSpPr>
          <p:nvPr>
            <p:ph type="body" idx="1"/>
          </p:nvPr>
        </p:nvSpPr>
        <p:spPr/>
        <p:txBody>
          <a:bodyPr/>
          <a:lstStyle/>
          <a:p>
            <a:endParaRPr lang="en-GB"/>
          </a:p>
          <a:p>
            <a:endParaRPr lang="en-GB"/>
          </a:p>
          <a:p>
            <a:r>
              <a:rPr lang="en-GB"/>
              <a:t>Bringing it all together</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37890" name="Rectangle 2"/>
          <p:cNvSpPr>
            <a:spLocks noGrp="1" noChangeArrowheads="1"/>
          </p:cNvSpPr>
          <p:nvPr>
            <p:ph type="subTitle" idx="1"/>
          </p:nvPr>
        </p:nvSpPr>
        <p:spPr>
          <a:xfrm>
            <a:off x="2286000" y="3581400"/>
            <a:ext cx="5638800" cy="1905000"/>
          </a:xfrm>
        </p:spPr>
        <p:txBody>
          <a:bodyPr/>
          <a:lstStyle>
            <a:lvl1pPr marL="0" indent="0">
              <a:buFont typeface="Wingdings" pitchFamily="2" charset="2"/>
              <a:buNone/>
              <a:defRPr/>
            </a:lvl1pPr>
          </a:lstStyle>
          <a:p>
            <a:r>
              <a:rPr lang="en-US"/>
              <a:t>Click to edit Master subtitle style</a:t>
            </a:r>
          </a:p>
        </p:txBody>
      </p:sp>
      <p:sp>
        <p:nvSpPr>
          <p:cNvPr id="37891" name="Rectangle 3"/>
          <p:cNvSpPr>
            <a:spLocks noGrp="1" noChangeArrowheads="1"/>
          </p:cNvSpPr>
          <p:nvPr>
            <p:ph type="dt" sz="half" idx="2"/>
          </p:nvPr>
        </p:nvSpPr>
        <p:spPr>
          <a:xfrm>
            <a:off x="685800" y="6248400"/>
            <a:ext cx="1905000" cy="457200"/>
          </a:xfrm>
        </p:spPr>
        <p:txBody>
          <a:bodyPr/>
          <a:lstStyle>
            <a:lvl1pPr>
              <a:defRPr/>
            </a:lvl1pPr>
          </a:lstStyle>
          <a:p>
            <a:endParaRPr lang="en-US"/>
          </a:p>
        </p:txBody>
      </p:sp>
      <p:sp>
        <p:nvSpPr>
          <p:cNvPr id="37892" name="Rectangle 4"/>
          <p:cNvSpPr>
            <a:spLocks noGrp="1" noChangeArrowheads="1"/>
          </p:cNvSpPr>
          <p:nvPr>
            <p:ph type="ftr" sz="quarter" idx="3"/>
          </p:nvPr>
        </p:nvSpPr>
        <p:spPr>
          <a:xfrm>
            <a:off x="3124200" y="6248400"/>
            <a:ext cx="2895600" cy="457200"/>
          </a:xfrm>
        </p:spPr>
        <p:txBody>
          <a:bodyPr/>
          <a:lstStyle>
            <a:lvl1pPr>
              <a:defRPr/>
            </a:lvl1pPr>
          </a:lstStyle>
          <a:p>
            <a:endParaRPr lang="en-US"/>
          </a:p>
        </p:txBody>
      </p:sp>
      <p:sp>
        <p:nvSpPr>
          <p:cNvPr id="37893" name="Rectangle 5"/>
          <p:cNvSpPr>
            <a:spLocks noGrp="1" noChangeArrowheads="1"/>
          </p:cNvSpPr>
          <p:nvPr>
            <p:ph type="sldNum" sz="quarter" idx="4"/>
          </p:nvPr>
        </p:nvSpPr>
        <p:spPr>
          <a:xfrm>
            <a:off x="6553200" y="6248400"/>
            <a:ext cx="1905000" cy="457200"/>
          </a:xfrm>
        </p:spPr>
        <p:txBody>
          <a:bodyPr/>
          <a:lstStyle>
            <a:lvl1pPr>
              <a:defRPr/>
            </a:lvl1pPr>
          </a:lstStyle>
          <a:p>
            <a:fld id="{854E561A-43A9-4D9A-96DF-6314F794E678}" type="slidenum">
              <a:rPr lang="en-US"/>
              <a:pPr/>
              <a:t>‹#›</a:t>
            </a:fld>
            <a:endParaRPr lang="en-US"/>
          </a:p>
        </p:txBody>
      </p:sp>
      <p:grpSp>
        <p:nvGrpSpPr>
          <p:cNvPr id="37894" name="Group 6"/>
          <p:cNvGrpSpPr>
            <a:grpSpLocks/>
          </p:cNvGrpSpPr>
          <p:nvPr/>
        </p:nvGrpSpPr>
        <p:grpSpPr bwMode="auto">
          <a:xfrm>
            <a:off x="0" y="914400"/>
            <a:ext cx="8686800" cy="2514600"/>
            <a:chOff x="0" y="576"/>
            <a:chExt cx="5472" cy="1584"/>
          </a:xfrm>
        </p:grpSpPr>
        <p:sp>
          <p:nvSpPr>
            <p:cNvPr id="37895" name="Oval 7"/>
            <p:cNvSpPr>
              <a:spLocks noChangeArrowheads="1"/>
            </p:cNvSpPr>
            <p:nvPr/>
          </p:nvSpPr>
          <p:spPr bwMode="auto">
            <a:xfrm>
              <a:off x="144" y="576"/>
              <a:ext cx="1584" cy="1584"/>
            </a:xfrm>
            <a:prstGeom prst="ellipse">
              <a:avLst/>
            </a:prstGeom>
            <a:noFill/>
            <a:ln w="12700">
              <a:solidFill>
                <a:schemeClr val="accent1"/>
              </a:solidFill>
              <a:round/>
              <a:headEnd/>
              <a:tailEnd/>
            </a:ln>
            <a:effectLst/>
          </p:spPr>
          <p:txBody>
            <a:bodyPr wrap="none" anchor="ctr"/>
            <a:lstStyle/>
            <a:p>
              <a:pPr algn="ctr" eaLnBrk="1" hangingPunct="1"/>
              <a:endParaRPr lang="en-US"/>
            </a:p>
          </p:txBody>
        </p:sp>
        <p:sp>
          <p:nvSpPr>
            <p:cNvPr id="37896" name="Rectangle 8"/>
            <p:cNvSpPr>
              <a:spLocks noChangeArrowheads="1"/>
            </p:cNvSpPr>
            <p:nvPr/>
          </p:nvSpPr>
          <p:spPr bwMode="hidden">
            <a:xfrm>
              <a:off x="0" y="1056"/>
              <a:ext cx="2976" cy="72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7897" name="Rectangle 9"/>
            <p:cNvSpPr>
              <a:spLocks noChangeArrowheads="1"/>
            </p:cNvSpPr>
            <p:nvPr/>
          </p:nvSpPr>
          <p:spPr bwMode="hidden">
            <a:xfrm>
              <a:off x="2496" y="1056"/>
              <a:ext cx="2976" cy="72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7898" name="Freeform 10"/>
            <p:cNvSpPr>
              <a:spLocks noChangeArrowheads="1"/>
            </p:cNvSpPr>
            <p:nvPr/>
          </p:nvSpPr>
          <p:spPr bwMode="auto">
            <a:xfrm>
              <a:off x="384" y="960"/>
              <a:ext cx="144" cy="913"/>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GB"/>
            </a:p>
          </p:txBody>
        </p:sp>
        <p:sp>
          <p:nvSpPr>
            <p:cNvPr id="37899" name="Freeform 11"/>
            <p:cNvSpPr>
              <a:spLocks noChangeArrowheads="1"/>
            </p:cNvSpPr>
            <p:nvPr/>
          </p:nvSpPr>
          <p:spPr bwMode="auto">
            <a:xfrm>
              <a:off x="4944" y="762"/>
              <a:ext cx="165" cy="864"/>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GB"/>
            </a:p>
          </p:txBody>
        </p:sp>
      </p:grpSp>
      <p:sp>
        <p:nvSpPr>
          <p:cNvPr id="37900" name="Rectangle 12"/>
          <p:cNvSpPr>
            <a:spLocks noGrp="1" noChangeArrowheads="1"/>
          </p:cNvSpPr>
          <p:nvPr>
            <p:ph type="ctrTitle"/>
          </p:nvPr>
        </p:nvSpPr>
        <p:spPr>
          <a:xfrm>
            <a:off x="838200" y="1443038"/>
            <a:ext cx="7086600" cy="1600200"/>
          </a:xfrm>
        </p:spPr>
        <p:txBody>
          <a:bodyPr anchor="ctr"/>
          <a:lstStyle>
            <a:lvl1pPr>
              <a:defRPr/>
            </a:lvl1pPr>
          </a:lstStyle>
          <a:p>
            <a:r>
              <a:rPr lang="en-US"/>
              <a:t>Click to edit Master title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890">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0" grpId="0" build="p">
        <p:tmplLst>
          <p:tmpl lvl="1">
            <p:tnLst>
              <p:par>
                <p:cTn presetID="1" presetClass="entr" presetSubtype="0" fill="hold" nodeType="clickEffect">
                  <p:stCondLst>
                    <p:cond delay="0"/>
                  </p:stCondLst>
                  <p:childTnLst>
                    <p:set>
                      <p:cBhvr>
                        <p:cTn dur="1" fill="hold">
                          <p:stCondLst>
                            <p:cond delay="0"/>
                          </p:stCondLst>
                        </p:cTn>
                        <p:tgtEl>
                          <p:spTgt spid="37890"/>
                        </p:tgtEl>
                        <p:attrNameLst>
                          <p:attrName>style.visibility</p:attrName>
                        </p:attrNameLst>
                      </p:cBhvr>
                      <p:to>
                        <p:strVal val="visible"/>
                      </p:to>
                    </p:set>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4653DC5-AD71-439D-A3AD-BD6AA8BF7B4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91313" y="96838"/>
            <a:ext cx="1919287" cy="5999162"/>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31863" y="96838"/>
            <a:ext cx="5607050" cy="59991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4401CBD-97D1-40C1-B3A6-A82A587EF0BB}"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3DA7B719-8650-4FC1-B381-981CD35CC01A}"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5E0D9BF1-8A63-4D40-BF44-6454D948CFF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49325" y="1981200"/>
            <a:ext cx="3754438"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856163" y="1981200"/>
            <a:ext cx="3754437"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B900F57-C067-4B94-823A-ECE24329558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FA25CC6-67B5-40B6-8AAB-C60906F472A5}"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025865EE-73EB-42B6-8CEB-53D927792EC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564F54D2-11C0-429C-BBE1-9AD50FE2320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F6FAFF5-639F-42C8-B110-B8791A0DEAF2}"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2BABFCF-AAAB-4EB6-BE0C-4EE420E45A3B}"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ChangeArrowheads="1"/>
          </p:cNvSpPr>
          <p:nvPr/>
        </p:nvSpPr>
        <p:spPr bwMode="auto">
          <a:xfrm>
            <a:off x="0" y="1377950"/>
            <a:ext cx="2133600" cy="101600"/>
          </a:xfrm>
          <a:prstGeom prst="rect">
            <a:avLst/>
          </a:prstGeom>
          <a:solidFill>
            <a:schemeClr val="accent2"/>
          </a:soli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6867" name="Rectangle 3"/>
          <p:cNvSpPr>
            <a:spLocks noChangeArrowheads="1"/>
          </p:cNvSpPr>
          <p:nvPr/>
        </p:nvSpPr>
        <p:spPr bwMode="auto">
          <a:xfrm>
            <a:off x="1447800" y="1377950"/>
            <a:ext cx="7239000" cy="101600"/>
          </a:xfrm>
          <a:prstGeom prst="rect">
            <a:avLst/>
          </a:prstGeom>
          <a:gradFill rotWithShape="0">
            <a:gsLst>
              <a:gs pos="0">
                <a:schemeClr val="accent2"/>
              </a:gs>
              <a:gs pos="100000">
                <a:schemeClr val="bg1"/>
              </a:gs>
            </a:gsLst>
            <a:lin ang="0" scaled="1"/>
          </a:gradFill>
          <a:ln w="9525">
            <a:noFill/>
            <a:miter lim="800000"/>
            <a:headEnd/>
            <a:tailEnd/>
          </a:ln>
          <a:effectLst/>
        </p:spPr>
        <p:txBody>
          <a:bodyPr wrap="none" anchor="ctr"/>
          <a:lstStyle/>
          <a:p>
            <a:pPr algn="ctr" eaLnBrk="1" hangingPunct="1"/>
            <a:endParaRPr lang="en-US" sz="2400">
              <a:latin typeface="Times New Roman" pitchFamily="18" charset="0"/>
            </a:endParaRPr>
          </a:p>
        </p:txBody>
      </p:sp>
      <p:sp>
        <p:nvSpPr>
          <p:cNvPr id="36868" name="Rectangle 4"/>
          <p:cNvSpPr>
            <a:spLocks noGrp="1" noChangeArrowheads="1"/>
          </p:cNvSpPr>
          <p:nvPr>
            <p:ph type="title"/>
          </p:nvPr>
        </p:nvSpPr>
        <p:spPr bwMode="auto">
          <a:xfrm>
            <a:off x="931863" y="96838"/>
            <a:ext cx="7158037" cy="141287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36869" name="Rectangle 5"/>
          <p:cNvSpPr>
            <a:spLocks noGrp="1" noChangeArrowheads="1"/>
          </p:cNvSpPr>
          <p:nvPr>
            <p:ph type="body" idx="1"/>
          </p:nvPr>
        </p:nvSpPr>
        <p:spPr bwMode="auto">
          <a:xfrm>
            <a:off x="949325" y="1981200"/>
            <a:ext cx="7661275"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6870" name="Rectangle 6"/>
          <p:cNvSpPr>
            <a:spLocks noGrp="1" noChangeArrowheads="1"/>
          </p:cNvSpPr>
          <p:nvPr>
            <p:ph type="dt" sz="half" idx="2"/>
          </p:nvPr>
        </p:nvSpPr>
        <p:spPr bwMode="auto">
          <a:xfrm>
            <a:off x="94615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vl1pPr>
          </a:lstStyle>
          <a:p>
            <a:endParaRPr lang="en-US"/>
          </a:p>
        </p:txBody>
      </p:sp>
      <p:sp>
        <p:nvSpPr>
          <p:cNvPr id="36871" name="Rectangle 7"/>
          <p:cNvSpPr>
            <a:spLocks noGrp="1" noChangeArrowheads="1"/>
          </p:cNvSpPr>
          <p:nvPr>
            <p:ph type="ftr" sz="quarter" idx="3"/>
          </p:nvPr>
        </p:nvSpPr>
        <p:spPr bwMode="auto">
          <a:xfrm>
            <a:off x="33528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vl1pPr>
          </a:lstStyle>
          <a:p>
            <a:endParaRPr lang="en-US"/>
          </a:p>
        </p:txBody>
      </p:sp>
      <p:sp>
        <p:nvSpPr>
          <p:cNvPr id="36872" name="Rectangle 8"/>
          <p:cNvSpPr>
            <a:spLocks noGrp="1" noChangeArrowheads="1"/>
          </p:cNvSpPr>
          <p:nvPr>
            <p:ph type="sldNum" sz="quarter" idx="4"/>
          </p:nvPr>
        </p:nvSpPr>
        <p:spPr bwMode="auto">
          <a:xfrm>
            <a:off x="67056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vl1pPr>
          </a:lstStyle>
          <a:p>
            <a:fld id="{464BCDFF-5010-4097-9E8E-8B165A2D9E84}" type="slidenum">
              <a:rPr lang="en-US"/>
              <a:pPr/>
              <a:t>‹#›</a:t>
            </a:fld>
            <a:endParaRPr lang="en-US"/>
          </a:p>
        </p:txBody>
      </p:sp>
      <p:sp>
        <p:nvSpPr>
          <p:cNvPr id="36873" name="Freeform 9"/>
          <p:cNvSpPr>
            <a:spLocks noChangeArrowheads="1"/>
          </p:cNvSpPr>
          <p:nvPr/>
        </p:nvSpPr>
        <p:spPr bwMode="auto">
          <a:xfrm>
            <a:off x="838200" y="561975"/>
            <a:ext cx="152400" cy="1066800"/>
          </a:xfrm>
          <a:custGeom>
            <a:avLst/>
            <a:gdLst/>
            <a:ahLst/>
            <a:cxnLst>
              <a:cxn ang="0">
                <a:pos x="1000" y="1000"/>
              </a:cxn>
              <a:cxn ang="0">
                <a:pos x="0" y="1000"/>
              </a:cxn>
              <a:cxn ang="0">
                <a:pos x="0" y="0"/>
              </a:cxn>
              <a:cxn ang="0">
                <a:pos x="1000" y="0"/>
              </a:cxn>
            </a:cxnLst>
            <a:rect l="0" t="0" r="r" b="b"/>
            <a:pathLst>
              <a:path w="1000" h="1000">
                <a:moveTo>
                  <a:pt x="1000" y="1000"/>
                </a:moveTo>
                <a:lnTo>
                  <a:pt x="0" y="1000"/>
                </a:lnTo>
                <a:lnTo>
                  <a:pt x="0" y="0"/>
                </a:lnTo>
                <a:lnTo>
                  <a:pt x="1000" y="0"/>
                </a:lnTo>
              </a:path>
            </a:pathLst>
          </a:custGeom>
          <a:noFill/>
          <a:ln w="76200" cmpd="sng">
            <a:solidFill>
              <a:schemeClr val="tx2"/>
            </a:solidFill>
            <a:miter lim="800000"/>
            <a:headEnd/>
            <a:tailEnd/>
          </a:ln>
        </p:spPr>
        <p:txBody>
          <a:bodyPr/>
          <a:lstStyle/>
          <a:p>
            <a:endParaRPr lang="en-GB"/>
          </a:p>
        </p:txBody>
      </p:sp>
      <p:sp>
        <p:nvSpPr>
          <p:cNvPr id="36874" name="Freeform 10"/>
          <p:cNvSpPr>
            <a:spLocks noChangeArrowheads="1"/>
          </p:cNvSpPr>
          <p:nvPr/>
        </p:nvSpPr>
        <p:spPr bwMode="auto">
          <a:xfrm>
            <a:off x="8262938" y="269875"/>
            <a:ext cx="152400" cy="1073150"/>
          </a:xfrm>
          <a:custGeom>
            <a:avLst/>
            <a:gdLst/>
            <a:ahLst/>
            <a:cxnLst>
              <a:cxn ang="0">
                <a:pos x="0" y="0"/>
              </a:cxn>
              <a:cxn ang="0">
                <a:pos x="1000" y="0"/>
              </a:cxn>
              <a:cxn ang="0">
                <a:pos x="1000" y="1000"/>
              </a:cxn>
              <a:cxn ang="0">
                <a:pos x="0" y="1000"/>
              </a:cxn>
            </a:cxnLst>
            <a:rect l="0" t="0" r="r" b="b"/>
            <a:pathLst>
              <a:path w="1000" h="1000">
                <a:moveTo>
                  <a:pt x="0" y="0"/>
                </a:moveTo>
                <a:lnTo>
                  <a:pt x="1000" y="0"/>
                </a:lnTo>
                <a:lnTo>
                  <a:pt x="1000" y="1000"/>
                </a:lnTo>
                <a:lnTo>
                  <a:pt x="0" y="1000"/>
                </a:lnTo>
              </a:path>
            </a:pathLst>
          </a:custGeom>
          <a:noFill/>
          <a:ln w="76200" cap="flat" cmpd="sng">
            <a:solidFill>
              <a:schemeClr val="accent1"/>
            </a:solidFill>
            <a:prstDash val="solid"/>
            <a:miter lim="800000"/>
            <a:headEnd/>
            <a:tailEnd/>
          </a:ln>
        </p:spPr>
        <p:txBody>
          <a:bodyPr/>
          <a:lstStyle/>
          <a:p>
            <a:endParaRPr lang="en-GB"/>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6869">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869">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6869">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6869">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686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9" grpId="0" build="p">
        <p:tmplLst>
          <p:tmpl lvl="1">
            <p:tnLst>
              <p:par>
                <p:cTn presetID="1" presetClass="entr" presetSubtype="0" fill="hold" nodeType="clickEffect">
                  <p:stCondLst>
                    <p:cond delay="0"/>
                  </p:stCondLst>
                  <p:childTnLst>
                    <p:set>
                      <p:cBhvr>
                        <p:cTn dur="1" fill="hold">
                          <p:stCondLst>
                            <p:cond delay="0"/>
                          </p:stCondLst>
                        </p:cTn>
                        <p:tgtEl>
                          <p:spTgt spid="36869"/>
                        </p:tgtEl>
                        <p:attrNameLst>
                          <p:attrName>style.visibility</p:attrName>
                        </p:attrNameLst>
                      </p:cBhvr>
                      <p:to>
                        <p:strVal val="visible"/>
                      </p:to>
                    </p:set>
                  </p:childTnLst>
                </p:cTn>
              </p:par>
            </p:tnLst>
          </p:tmpl>
          <p:tmpl lvl="2">
            <p:tnLst>
              <p:par>
                <p:cTn presetID="1" presetClass="entr" presetSubtype="0" fill="hold" nodeType="withEffect">
                  <p:stCondLst>
                    <p:cond delay="0"/>
                  </p:stCondLst>
                  <p:childTnLst>
                    <p:set>
                      <p:cBhvr>
                        <p:cTn dur="1" fill="hold">
                          <p:stCondLst>
                            <p:cond delay="0"/>
                          </p:stCondLst>
                        </p:cTn>
                        <p:tgtEl>
                          <p:spTgt spid="36869"/>
                        </p:tgtEl>
                        <p:attrNameLst>
                          <p:attrName>style.visibility</p:attrName>
                        </p:attrNameLst>
                      </p:cBhvr>
                      <p:to>
                        <p:strVal val="visible"/>
                      </p:to>
                    </p:set>
                  </p:childTnLst>
                </p:cTn>
              </p:par>
            </p:tnLst>
          </p:tmpl>
          <p:tmpl lvl="3">
            <p:tnLst>
              <p:par>
                <p:cTn presetID="1" presetClass="entr" presetSubtype="0" fill="hold" nodeType="withEffect">
                  <p:stCondLst>
                    <p:cond delay="0"/>
                  </p:stCondLst>
                  <p:childTnLst>
                    <p:set>
                      <p:cBhvr>
                        <p:cTn dur="1" fill="hold">
                          <p:stCondLst>
                            <p:cond delay="0"/>
                          </p:stCondLst>
                        </p:cTn>
                        <p:tgtEl>
                          <p:spTgt spid="36869"/>
                        </p:tgtEl>
                        <p:attrNameLst>
                          <p:attrName>style.visibility</p:attrName>
                        </p:attrNameLst>
                      </p:cBhvr>
                      <p:to>
                        <p:strVal val="visible"/>
                      </p:to>
                    </p:set>
                  </p:childTnLst>
                </p:cTn>
              </p:par>
            </p:tnLst>
          </p:tmpl>
          <p:tmpl lvl="4">
            <p:tnLst>
              <p:par>
                <p:cTn presetID="1" presetClass="entr" presetSubtype="0" fill="hold" nodeType="withEffect">
                  <p:stCondLst>
                    <p:cond delay="0"/>
                  </p:stCondLst>
                  <p:childTnLst>
                    <p:set>
                      <p:cBhvr>
                        <p:cTn dur="1" fill="hold">
                          <p:stCondLst>
                            <p:cond delay="0"/>
                          </p:stCondLst>
                        </p:cTn>
                        <p:tgtEl>
                          <p:spTgt spid="36869"/>
                        </p:tgtEl>
                        <p:attrNameLst>
                          <p:attrName>style.visibility</p:attrName>
                        </p:attrNameLst>
                      </p:cBhvr>
                      <p:to>
                        <p:strVal val="visible"/>
                      </p:to>
                    </p:set>
                  </p:childTnLst>
                </p:cTn>
              </p:par>
            </p:tnLst>
          </p:tmpl>
          <p:tmpl lvl="5">
            <p:tnLst>
              <p:par>
                <p:cTn presetID="1" presetClass="entr" presetSubtype="0" fill="hold" nodeType="withEffect">
                  <p:stCondLst>
                    <p:cond delay="0"/>
                  </p:stCondLst>
                  <p:childTnLst>
                    <p:set>
                      <p:cBhvr>
                        <p:cTn dur="1" fill="hold">
                          <p:stCondLst>
                            <p:cond delay="0"/>
                          </p:stCondLst>
                        </p:cTn>
                        <p:tgtEl>
                          <p:spTgt spid="36869"/>
                        </p:tgtEl>
                        <p:attrNameLst>
                          <p:attrName>style.visibility</p:attrName>
                        </p:attrNameLst>
                      </p:cBhvr>
                      <p:to>
                        <p:strVal val="visible"/>
                      </p:to>
                    </p:set>
                  </p:childTnLst>
                </p:cTn>
              </p:par>
            </p:tnLst>
          </p:tmpl>
        </p:tmplLst>
      </p:bldP>
    </p:bldLst>
  </p:timing>
  <p:txStyles>
    <p:titleStyle>
      <a:lvl1pPr algn="l" rtl="0" fontAlgn="base">
        <a:spcBef>
          <a:spcPct val="0"/>
        </a:spcBef>
        <a:spcAft>
          <a:spcPct val="0"/>
        </a:spcAft>
        <a:defRPr sz="4000">
          <a:solidFill>
            <a:schemeClr val="tx2"/>
          </a:solidFill>
          <a:latin typeface="+mj-lt"/>
          <a:ea typeface="+mj-ea"/>
          <a:cs typeface="+mj-cs"/>
        </a:defRPr>
      </a:lvl1pPr>
      <a:lvl2pPr algn="l" rtl="0" fontAlgn="base">
        <a:spcBef>
          <a:spcPct val="0"/>
        </a:spcBef>
        <a:spcAft>
          <a:spcPct val="0"/>
        </a:spcAft>
        <a:defRPr sz="4000">
          <a:solidFill>
            <a:schemeClr val="tx2"/>
          </a:solidFill>
          <a:latin typeface="Arial" charset="0"/>
        </a:defRPr>
      </a:lvl2pPr>
      <a:lvl3pPr algn="l" rtl="0" fontAlgn="base">
        <a:spcBef>
          <a:spcPct val="0"/>
        </a:spcBef>
        <a:spcAft>
          <a:spcPct val="0"/>
        </a:spcAft>
        <a:defRPr sz="4000">
          <a:solidFill>
            <a:schemeClr val="tx2"/>
          </a:solidFill>
          <a:latin typeface="Arial" charset="0"/>
        </a:defRPr>
      </a:lvl3pPr>
      <a:lvl4pPr algn="l" rtl="0" fontAlgn="base">
        <a:spcBef>
          <a:spcPct val="0"/>
        </a:spcBef>
        <a:spcAft>
          <a:spcPct val="0"/>
        </a:spcAft>
        <a:defRPr sz="4000">
          <a:solidFill>
            <a:schemeClr val="tx2"/>
          </a:solidFill>
          <a:latin typeface="Arial" charset="0"/>
        </a:defRPr>
      </a:lvl4pPr>
      <a:lvl5pPr algn="l" rtl="0" fontAlgn="base">
        <a:spcBef>
          <a:spcPct val="0"/>
        </a:spcBef>
        <a:spcAft>
          <a:spcPct val="0"/>
        </a:spcAft>
        <a:defRPr sz="4000">
          <a:solidFill>
            <a:schemeClr val="tx2"/>
          </a:solidFill>
          <a:latin typeface="Arial" charset="0"/>
        </a:defRPr>
      </a:lvl5pPr>
      <a:lvl6pPr marL="457200" algn="l" rtl="0" fontAlgn="base">
        <a:spcBef>
          <a:spcPct val="0"/>
        </a:spcBef>
        <a:spcAft>
          <a:spcPct val="0"/>
        </a:spcAft>
        <a:defRPr sz="4000">
          <a:solidFill>
            <a:schemeClr val="tx2"/>
          </a:solidFill>
          <a:latin typeface="Arial" charset="0"/>
        </a:defRPr>
      </a:lvl6pPr>
      <a:lvl7pPr marL="914400" algn="l" rtl="0" fontAlgn="base">
        <a:spcBef>
          <a:spcPct val="0"/>
        </a:spcBef>
        <a:spcAft>
          <a:spcPct val="0"/>
        </a:spcAft>
        <a:defRPr sz="4000">
          <a:solidFill>
            <a:schemeClr val="tx2"/>
          </a:solidFill>
          <a:latin typeface="Arial" charset="0"/>
        </a:defRPr>
      </a:lvl7pPr>
      <a:lvl8pPr marL="1371600" algn="l" rtl="0" fontAlgn="base">
        <a:spcBef>
          <a:spcPct val="0"/>
        </a:spcBef>
        <a:spcAft>
          <a:spcPct val="0"/>
        </a:spcAft>
        <a:defRPr sz="4000">
          <a:solidFill>
            <a:schemeClr val="tx2"/>
          </a:solidFill>
          <a:latin typeface="Arial" charset="0"/>
        </a:defRPr>
      </a:lvl8pPr>
      <a:lvl9pPr marL="1828800" algn="l" rtl="0" fontAlgn="base">
        <a:spcBef>
          <a:spcPct val="0"/>
        </a:spcBef>
        <a:spcAft>
          <a:spcPct val="0"/>
        </a:spcAft>
        <a:defRPr sz="4000">
          <a:solidFill>
            <a:schemeClr val="tx2"/>
          </a:solidFill>
          <a:latin typeface="Arial" charset="0"/>
        </a:defRPr>
      </a:lvl9pPr>
    </p:titleStyle>
    <p:bodyStyle>
      <a:lvl1pPr marL="447675" indent="-447675" algn="l" rtl="0" fontAlgn="base">
        <a:spcBef>
          <a:spcPct val="20000"/>
        </a:spcBef>
        <a:spcAft>
          <a:spcPct val="0"/>
        </a:spcAft>
        <a:buClr>
          <a:schemeClr val="accent1"/>
        </a:buClr>
        <a:buSzPct val="70000"/>
        <a:buFont typeface="Wingdings" pitchFamily="2" charset="2"/>
        <a:buChar char="n"/>
        <a:defRPr sz="3200">
          <a:solidFill>
            <a:schemeClr val="tx1"/>
          </a:solidFill>
          <a:latin typeface="+mn-lt"/>
          <a:ea typeface="+mn-ea"/>
          <a:cs typeface="+mn-cs"/>
        </a:defRPr>
      </a:lvl1pPr>
      <a:lvl2pPr marL="889000" indent="-439738" algn="l" rtl="0" fontAlgn="base">
        <a:spcBef>
          <a:spcPct val="20000"/>
        </a:spcBef>
        <a:spcAft>
          <a:spcPct val="0"/>
        </a:spcAft>
        <a:buClr>
          <a:schemeClr val="hlink"/>
        </a:buClr>
        <a:buSzPct val="65000"/>
        <a:buFont typeface="Wingdings" pitchFamily="2" charset="2"/>
        <a:buChar char="¡"/>
        <a:defRPr sz="2800">
          <a:solidFill>
            <a:schemeClr val="tx1"/>
          </a:solidFill>
          <a:latin typeface="+mn-lt"/>
        </a:defRPr>
      </a:lvl2pPr>
      <a:lvl3pPr marL="1293813" indent="-403225" algn="l" rtl="0" fontAlgn="base">
        <a:spcBef>
          <a:spcPct val="20000"/>
        </a:spcBef>
        <a:spcAft>
          <a:spcPct val="0"/>
        </a:spcAft>
        <a:buClr>
          <a:schemeClr val="accent1"/>
        </a:buClr>
        <a:buSzPct val="70000"/>
        <a:buFont typeface="Wingdings" pitchFamily="2" charset="2"/>
        <a:buChar char="n"/>
        <a:defRPr sz="2400">
          <a:solidFill>
            <a:schemeClr val="tx1"/>
          </a:solidFill>
          <a:latin typeface="+mn-lt"/>
        </a:defRPr>
      </a:lvl3pPr>
      <a:lvl4pPr marL="1681163" indent="-385763" algn="l" rtl="0" fontAlgn="base">
        <a:spcBef>
          <a:spcPct val="20000"/>
        </a:spcBef>
        <a:spcAft>
          <a:spcPct val="0"/>
        </a:spcAft>
        <a:buClr>
          <a:schemeClr val="hlink"/>
        </a:buClr>
        <a:buSzPct val="75000"/>
        <a:buFont typeface="Wingdings" pitchFamily="2" charset="2"/>
        <a:buChar char="¡"/>
        <a:defRPr sz="2000">
          <a:solidFill>
            <a:schemeClr val="tx1"/>
          </a:solidFill>
          <a:latin typeface="+mn-lt"/>
        </a:defRPr>
      </a:lvl4pPr>
      <a:lvl5pPr marL="20701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5pPr>
      <a:lvl6pPr marL="25273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6pPr>
      <a:lvl7pPr marL="29845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7pPr>
      <a:lvl8pPr marL="34417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8pPr>
      <a:lvl9pPr marL="3898900" indent="-387350" algn="l" rtl="0" fontAlgn="base">
        <a:spcBef>
          <a:spcPct val="20000"/>
        </a:spcBef>
        <a:spcAft>
          <a:spcPct val="0"/>
        </a:spcAft>
        <a:buClr>
          <a:schemeClr val="accent1"/>
        </a:buClr>
        <a:buSzPct val="70000"/>
        <a:buFont typeface="Wingdings" pitchFamily="2" charset="2"/>
        <a:buChar char="n"/>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edstud.ox.ac.uk/people/academic3"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r>
              <a:rPr lang="en-GB" sz="3600"/>
              <a:t>Deep Progress in Mathematics: making a difference</a:t>
            </a:r>
            <a:endParaRPr lang="en-US" sz="3600"/>
          </a:p>
        </p:txBody>
      </p:sp>
      <p:sp>
        <p:nvSpPr>
          <p:cNvPr id="2051" name="Rectangle 3"/>
          <p:cNvSpPr>
            <a:spLocks noGrp="1" noChangeArrowheads="1"/>
          </p:cNvSpPr>
          <p:nvPr>
            <p:ph type="subTitle" idx="1"/>
          </p:nvPr>
        </p:nvSpPr>
        <p:spPr/>
        <p:txBody>
          <a:bodyPr/>
          <a:lstStyle/>
          <a:p>
            <a:r>
              <a:rPr lang="en-GB"/>
              <a:t>Anne Watson</a:t>
            </a:r>
          </a:p>
          <a:p>
            <a:r>
              <a:rPr lang="en-GB"/>
              <a:t>Stirling, March 2007</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r>
              <a:rPr lang="en-GB"/>
              <a:t>Beliefs</a:t>
            </a:r>
            <a:endParaRPr lang="en-US"/>
          </a:p>
        </p:txBody>
      </p:sp>
      <p:sp>
        <p:nvSpPr>
          <p:cNvPr id="81923" name="Rectangle 3"/>
          <p:cNvSpPr>
            <a:spLocks noGrp="1" noChangeArrowheads="1"/>
          </p:cNvSpPr>
          <p:nvPr>
            <p:ph type="body" idx="4294967295"/>
          </p:nvPr>
        </p:nvSpPr>
        <p:spPr>
          <a:xfrm>
            <a:off x="611188" y="1844675"/>
            <a:ext cx="7920037" cy="4857750"/>
          </a:xfrm>
        </p:spPr>
        <p:txBody>
          <a:bodyPr/>
          <a:lstStyle/>
          <a:p>
            <a:pPr lvl="1">
              <a:lnSpc>
                <a:spcPct val="80000"/>
              </a:lnSpc>
              <a:buFont typeface="Wingdings" pitchFamily="2" charset="2"/>
              <a:buNone/>
            </a:pPr>
            <a:r>
              <a:rPr lang="en-US" sz="2400" b="1" i="1"/>
              <a:t>Right to access mathematics</a:t>
            </a:r>
          </a:p>
          <a:p>
            <a:pPr lvl="2">
              <a:lnSpc>
                <a:spcPct val="80000"/>
              </a:lnSpc>
              <a:buFont typeface="Wingdings" pitchFamily="2" charset="2"/>
              <a:buNone/>
            </a:pPr>
            <a:r>
              <a:rPr lang="en-US" b="1"/>
              <a:t>All students have the right to, and are capable of, full engagement with the subject. </a:t>
            </a:r>
          </a:p>
          <a:p>
            <a:pPr lvl="2">
              <a:lnSpc>
                <a:spcPct val="80000"/>
              </a:lnSpc>
              <a:buFont typeface="Wingdings" pitchFamily="2" charset="2"/>
              <a:buNone/>
            </a:pPr>
            <a:endParaRPr lang="en-US" b="1"/>
          </a:p>
          <a:p>
            <a:pPr lvl="1">
              <a:lnSpc>
                <a:spcPct val="80000"/>
              </a:lnSpc>
              <a:buFont typeface="Wingdings" pitchFamily="2" charset="2"/>
              <a:buNone/>
            </a:pPr>
            <a:r>
              <a:rPr lang="en-US" sz="2400" b="1" i="1"/>
              <a:t>Development of reasoning and thinking </a:t>
            </a:r>
          </a:p>
          <a:p>
            <a:pPr lvl="2">
              <a:lnSpc>
                <a:spcPct val="80000"/>
              </a:lnSpc>
              <a:buFont typeface="Wingdings" pitchFamily="2" charset="2"/>
              <a:buNone/>
            </a:pPr>
            <a:r>
              <a:rPr lang="en-US" b="1"/>
              <a:t>All students are entitled to learn maths in ways which develop thinking and confidence in problem-solving</a:t>
            </a:r>
          </a:p>
          <a:p>
            <a:pPr lvl="2">
              <a:lnSpc>
                <a:spcPct val="80000"/>
              </a:lnSpc>
              <a:buFont typeface="Wingdings" pitchFamily="2" charset="2"/>
              <a:buNone/>
            </a:pPr>
            <a:endParaRPr lang="en-US" b="1"/>
          </a:p>
          <a:p>
            <a:pPr lvl="1">
              <a:lnSpc>
                <a:spcPct val="80000"/>
              </a:lnSpc>
              <a:buFont typeface="Wingdings" pitchFamily="2" charset="2"/>
              <a:buNone/>
            </a:pPr>
            <a:r>
              <a:rPr lang="en-US" sz="2400" b="1" i="1"/>
              <a:t>Rights and responsibilities as citizens</a:t>
            </a:r>
          </a:p>
          <a:p>
            <a:pPr lvl="2">
              <a:lnSpc>
                <a:spcPct val="80000"/>
              </a:lnSpc>
              <a:buFont typeface="Wingdings" pitchFamily="2" charset="2"/>
              <a:buNone/>
            </a:pPr>
            <a:r>
              <a:rPr lang="en-US" b="1"/>
              <a:t>All students are entitled to have access to the maths necessary to function in society, beyond the minimal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r>
              <a:rPr lang="en-GB"/>
              <a:t>…more beliefs</a:t>
            </a:r>
            <a:endParaRPr lang="en-US"/>
          </a:p>
        </p:txBody>
      </p:sp>
      <p:sp>
        <p:nvSpPr>
          <p:cNvPr id="82947" name="Rectangle 3"/>
          <p:cNvSpPr>
            <a:spLocks noGrp="1" noChangeArrowheads="1"/>
          </p:cNvSpPr>
          <p:nvPr>
            <p:ph type="body" idx="1"/>
          </p:nvPr>
        </p:nvSpPr>
        <p:spPr>
          <a:xfrm>
            <a:off x="827088" y="1989138"/>
            <a:ext cx="7661275" cy="4114800"/>
          </a:xfrm>
        </p:spPr>
        <p:txBody>
          <a:bodyPr/>
          <a:lstStyle/>
          <a:p>
            <a:pPr lvl="1">
              <a:buFont typeface="Wingdings" pitchFamily="2" charset="2"/>
              <a:buNone/>
            </a:pPr>
            <a:r>
              <a:rPr lang="en-US" sz="2400" b="1" i="1"/>
              <a:t>Learners’ identity </a:t>
            </a:r>
          </a:p>
          <a:p>
            <a:pPr lvl="2">
              <a:buFont typeface="Wingdings" pitchFamily="2" charset="2"/>
              <a:buNone/>
            </a:pPr>
            <a:r>
              <a:rPr lang="en-US" b="1"/>
              <a:t>Learners can change their goal from ‘to finish’ or ‘to fit in’ to ‘to learn’ </a:t>
            </a:r>
          </a:p>
          <a:p>
            <a:pPr lvl="1">
              <a:buFont typeface="Wingdings" pitchFamily="2" charset="2"/>
              <a:buNone/>
            </a:pPr>
            <a:r>
              <a:rPr lang="en-US" sz="2400" b="1" i="1"/>
              <a:t>Taking account of reality </a:t>
            </a:r>
          </a:p>
          <a:p>
            <a:pPr lvl="2">
              <a:buFont typeface="Wingdings" pitchFamily="2" charset="2"/>
              <a:buNone/>
            </a:pPr>
            <a:r>
              <a:rPr lang="en-US" b="1"/>
              <a:t>Exam results are important; changing habits is hard</a:t>
            </a:r>
          </a:p>
          <a:p>
            <a:pPr lvl="1">
              <a:buFont typeface="Wingdings" pitchFamily="2" charset="2"/>
              <a:buNone/>
            </a:pPr>
            <a:r>
              <a:rPr lang="en-US" sz="2400" b="1" i="1"/>
              <a:t>Maths as a source of self-esteem</a:t>
            </a:r>
          </a:p>
          <a:p>
            <a:pPr lvl="2">
              <a:buFont typeface="Wingdings" pitchFamily="2" charset="2"/>
              <a:buNone/>
            </a:pPr>
            <a:r>
              <a:rPr lang="en-US" b="1"/>
              <a:t>Success in maths can be a source of self-esteem and empowerment</a:t>
            </a:r>
          </a:p>
          <a:p>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992188" y="549275"/>
            <a:ext cx="7158037" cy="1412875"/>
          </a:xfrm>
        </p:spPr>
        <p:txBody>
          <a:bodyPr/>
          <a:lstStyle/>
          <a:p>
            <a:r>
              <a:rPr lang="en-GB" sz="3600"/>
              <a:t/>
            </a:r>
            <a:br>
              <a:rPr lang="en-GB" sz="3600"/>
            </a:br>
            <a:r>
              <a:rPr lang="en-GB" sz="3200"/>
              <a:t>Similar principles; different enactment</a:t>
            </a:r>
            <a:br>
              <a:rPr lang="en-GB" sz="3200"/>
            </a:br>
            <a:endParaRPr lang="en-US" sz="3200"/>
          </a:p>
        </p:txBody>
      </p:sp>
      <p:sp>
        <p:nvSpPr>
          <p:cNvPr id="13315" name="Rectangle 3"/>
          <p:cNvSpPr>
            <a:spLocks noGrp="1" noChangeArrowheads="1"/>
          </p:cNvSpPr>
          <p:nvPr>
            <p:ph type="body" idx="1"/>
          </p:nvPr>
        </p:nvSpPr>
        <p:spPr>
          <a:xfrm>
            <a:off x="900113" y="1557338"/>
            <a:ext cx="7661275" cy="4402137"/>
          </a:xfrm>
        </p:spPr>
        <p:txBody>
          <a:bodyPr/>
          <a:lstStyle/>
          <a:p>
            <a:pPr>
              <a:buFont typeface="Wingdings" pitchFamily="2" charset="2"/>
              <a:buNone/>
            </a:pPr>
            <a:endParaRPr lang="en-GB"/>
          </a:p>
          <a:p>
            <a:r>
              <a:rPr lang="en-GB" sz="2400" b="1"/>
              <a:t>What do you do if a student does not bring a pencil to class?</a:t>
            </a:r>
          </a:p>
          <a:p>
            <a:r>
              <a:rPr lang="en-GB" sz="2400" b="1"/>
              <a:t>Do you allow students to choose methods?</a:t>
            </a:r>
          </a:p>
          <a:p>
            <a:r>
              <a:rPr lang="en-GB" sz="2400" b="1"/>
              <a:t>Do you repeat what students say?</a:t>
            </a:r>
          </a:p>
          <a:p>
            <a:r>
              <a:rPr lang="en-GB" sz="2400" b="1"/>
              <a:t>Do you give written work?</a:t>
            </a:r>
          </a:p>
          <a:p>
            <a:r>
              <a:rPr lang="en-GB" sz="2400" b="1"/>
              <a:t>How do you use/develop self-esteem of students?</a:t>
            </a:r>
          </a:p>
          <a:p>
            <a:pPr>
              <a:buFont typeface="Wingdings" pitchFamily="2" charset="2"/>
              <a:buNone/>
            </a:pPr>
            <a:endParaRPr lang="en-GB" sz="2400" b="1"/>
          </a:p>
          <a:p>
            <a:endParaRPr lang="en-GB"/>
          </a:p>
          <a:p>
            <a:endParaRPr lang="en-GB"/>
          </a:p>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2"/>
          <p:cNvSpPr>
            <a:spLocks noGrp="1" noChangeArrowheads="1"/>
          </p:cNvSpPr>
          <p:nvPr>
            <p:ph type="title"/>
          </p:nvPr>
        </p:nvSpPr>
        <p:spPr>
          <a:xfrm>
            <a:off x="1116013" y="476250"/>
            <a:ext cx="8229600" cy="1143000"/>
          </a:xfrm>
        </p:spPr>
        <p:txBody>
          <a:bodyPr/>
          <a:lstStyle/>
          <a:p>
            <a:r>
              <a:rPr lang="en-US"/>
              <a:t>Giving time to think and learn</a:t>
            </a:r>
          </a:p>
        </p:txBody>
      </p:sp>
      <p:sp>
        <p:nvSpPr>
          <p:cNvPr id="61443" name="Rectangle 3"/>
          <p:cNvSpPr>
            <a:spLocks noGrp="1" noChangeArrowheads="1"/>
          </p:cNvSpPr>
          <p:nvPr>
            <p:ph type="body" idx="1"/>
          </p:nvPr>
        </p:nvSpPr>
        <p:spPr>
          <a:xfrm>
            <a:off x="457200" y="2133600"/>
            <a:ext cx="8229600" cy="4495800"/>
          </a:xfrm>
        </p:spPr>
        <p:txBody>
          <a:bodyPr/>
          <a:lstStyle/>
          <a:p>
            <a:endParaRPr lang="en-US" b="1" i="1"/>
          </a:p>
          <a:p>
            <a:r>
              <a:rPr lang="en-US" sz="2400" b="1"/>
              <a:t>Timing for learning; not just for coverage</a:t>
            </a:r>
          </a:p>
          <a:p>
            <a:endParaRPr lang="en-GB" sz="2400" b="1"/>
          </a:p>
          <a:p>
            <a:pPr lvl="1"/>
            <a:r>
              <a:rPr lang="en-GB" sz="2400" b="1"/>
              <a:t>e.g. spending three weeks on differences</a:t>
            </a:r>
            <a:endParaRPr lang="en-US" sz="2400" b="1"/>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a:xfrm>
            <a:off x="1258888" y="692150"/>
            <a:ext cx="8229600" cy="1143000"/>
          </a:xfrm>
        </p:spPr>
        <p:txBody>
          <a:bodyPr/>
          <a:lstStyle/>
          <a:p>
            <a:r>
              <a:rPr lang="en-US" sz="3600"/>
              <a:t>Visualising</a:t>
            </a:r>
            <a:r>
              <a:rPr lang="en-US" sz="3600" b="1" i="1"/>
              <a:t/>
            </a:r>
            <a:br>
              <a:rPr lang="en-US" sz="3600" b="1" i="1"/>
            </a:br>
            <a:endParaRPr lang="en-US" sz="3600" b="1" i="1"/>
          </a:p>
        </p:txBody>
      </p:sp>
      <p:sp>
        <p:nvSpPr>
          <p:cNvPr id="63491" name="Rectangle 3"/>
          <p:cNvSpPr>
            <a:spLocks noGrp="1" noChangeArrowheads="1"/>
          </p:cNvSpPr>
          <p:nvPr>
            <p:ph type="body" idx="1"/>
          </p:nvPr>
        </p:nvSpPr>
        <p:spPr>
          <a:xfrm>
            <a:off x="457200" y="2565400"/>
            <a:ext cx="8229600" cy="4495800"/>
          </a:xfrm>
        </p:spPr>
        <p:txBody>
          <a:bodyPr/>
          <a:lstStyle/>
          <a:p>
            <a:r>
              <a:rPr lang="en-US" sz="2400" b="1"/>
              <a:t>All students use a range of senses to engage with mathematics: visual, tactile and physical experiences, and visual imagination</a:t>
            </a:r>
            <a:endParaRPr lang="en-US" sz="2400" b="1" i="1"/>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ChangeArrowheads="1"/>
          </p:cNvSpPr>
          <p:nvPr/>
        </p:nvSpPr>
        <p:spPr bwMode="auto">
          <a:xfrm>
            <a:off x="2743200" y="2057400"/>
            <a:ext cx="3352800" cy="28956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69635" name="Text Box 3"/>
          <p:cNvSpPr txBox="1">
            <a:spLocks noChangeArrowheads="1"/>
          </p:cNvSpPr>
          <p:nvPr/>
        </p:nvSpPr>
        <p:spPr bwMode="auto">
          <a:xfrm>
            <a:off x="2117725" y="2486025"/>
            <a:ext cx="368300" cy="565150"/>
          </a:xfrm>
          <a:prstGeom prst="rect">
            <a:avLst/>
          </a:prstGeom>
          <a:noFill/>
          <a:ln w="9525">
            <a:noFill/>
            <a:miter lim="800000"/>
            <a:headEnd/>
            <a:tailEnd/>
          </a:ln>
          <a:effectLst/>
        </p:spPr>
        <p:txBody>
          <a:bodyPr wrap="none">
            <a:spAutoFit/>
          </a:bodyPr>
          <a:lstStyle/>
          <a:p>
            <a:r>
              <a:rPr lang="en-GB" sz="3100" b="1">
                <a:latin typeface="Garamond" pitchFamily="18" charset="0"/>
              </a:rPr>
              <a:t>2</a:t>
            </a:r>
            <a:endParaRPr lang="en-GB" b="1">
              <a:latin typeface="Garamond" pitchFamily="18" charset="0"/>
            </a:endParaRPr>
          </a:p>
        </p:txBody>
      </p:sp>
      <p:sp>
        <p:nvSpPr>
          <p:cNvPr id="69636" name="Text Box 4"/>
          <p:cNvSpPr txBox="1">
            <a:spLocks noChangeArrowheads="1"/>
          </p:cNvSpPr>
          <p:nvPr/>
        </p:nvSpPr>
        <p:spPr bwMode="auto">
          <a:xfrm>
            <a:off x="4284663" y="1412875"/>
            <a:ext cx="368300" cy="565150"/>
          </a:xfrm>
          <a:prstGeom prst="rect">
            <a:avLst/>
          </a:prstGeom>
          <a:noFill/>
          <a:ln w="9525">
            <a:noFill/>
            <a:miter lim="800000"/>
            <a:headEnd/>
            <a:tailEnd/>
          </a:ln>
          <a:effectLst/>
        </p:spPr>
        <p:txBody>
          <a:bodyPr wrap="none">
            <a:spAutoFit/>
          </a:bodyPr>
          <a:lstStyle/>
          <a:p>
            <a:r>
              <a:rPr lang="en-GB" sz="3100" b="1">
                <a:latin typeface="Garamond" pitchFamily="18" charset="0"/>
              </a:rPr>
              <a:t>3</a:t>
            </a:r>
          </a:p>
        </p:txBody>
      </p:sp>
      <p:sp>
        <p:nvSpPr>
          <p:cNvPr id="69637" name="Line 5"/>
          <p:cNvSpPr>
            <a:spLocks noChangeShapeType="1"/>
          </p:cNvSpPr>
          <p:nvPr/>
        </p:nvSpPr>
        <p:spPr bwMode="auto">
          <a:xfrm>
            <a:off x="2743200" y="3886200"/>
            <a:ext cx="3352800" cy="0"/>
          </a:xfrm>
          <a:prstGeom prst="line">
            <a:avLst/>
          </a:prstGeom>
          <a:noFill/>
          <a:ln w="9525">
            <a:solidFill>
              <a:schemeClr val="tx1"/>
            </a:solidFill>
            <a:round/>
            <a:headEnd/>
            <a:tailEnd/>
          </a:ln>
          <a:effectLst/>
        </p:spPr>
        <p:txBody>
          <a:bodyPr wrap="none" anchor="ctr"/>
          <a:lstStyle/>
          <a:p>
            <a:endParaRPr lang="en-GB"/>
          </a:p>
        </p:txBody>
      </p:sp>
      <p:sp>
        <p:nvSpPr>
          <p:cNvPr id="69638" name="Text Box 6"/>
          <p:cNvSpPr txBox="1">
            <a:spLocks noChangeArrowheads="1"/>
          </p:cNvSpPr>
          <p:nvPr/>
        </p:nvSpPr>
        <p:spPr bwMode="auto">
          <a:xfrm>
            <a:off x="2117725" y="4086225"/>
            <a:ext cx="347663" cy="565150"/>
          </a:xfrm>
          <a:prstGeom prst="rect">
            <a:avLst/>
          </a:prstGeom>
          <a:noFill/>
          <a:ln w="9525">
            <a:noFill/>
            <a:miter lim="800000"/>
            <a:headEnd/>
            <a:tailEnd/>
          </a:ln>
          <a:effectLst/>
        </p:spPr>
        <p:txBody>
          <a:bodyPr wrap="none">
            <a:spAutoFit/>
          </a:bodyPr>
          <a:lstStyle/>
          <a:p>
            <a:r>
              <a:rPr lang="en-GB" sz="3100" b="1">
                <a:latin typeface="Garamond" pitchFamily="18" charset="0"/>
              </a:rPr>
              <a:t>?</a:t>
            </a:r>
            <a:endParaRPr lang="en-GB" b="1">
              <a:latin typeface="Garamond" pitchFamily="18" charset="0"/>
            </a:endParaRPr>
          </a:p>
        </p:txBody>
      </p:sp>
      <p:sp>
        <p:nvSpPr>
          <p:cNvPr id="69639" name="Text Box 7"/>
          <p:cNvSpPr txBox="1">
            <a:spLocks noChangeArrowheads="1"/>
          </p:cNvSpPr>
          <p:nvPr/>
        </p:nvSpPr>
        <p:spPr bwMode="auto">
          <a:xfrm>
            <a:off x="1187450" y="908050"/>
            <a:ext cx="1296988" cy="579438"/>
          </a:xfrm>
          <a:prstGeom prst="rect">
            <a:avLst/>
          </a:prstGeom>
          <a:noFill/>
          <a:ln w="9525">
            <a:noFill/>
            <a:miter lim="800000"/>
            <a:headEnd/>
            <a:tailEnd/>
          </a:ln>
          <a:effectLst/>
        </p:spPr>
        <p:txBody>
          <a:bodyPr>
            <a:spAutoFit/>
          </a:bodyPr>
          <a:lstStyle/>
          <a:p>
            <a:pPr>
              <a:spcBef>
                <a:spcPct val="50000"/>
              </a:spcBef>
            </a:pPr>
            <a:r>
              <a:rPr lang="en-GB" sz="3200" b="1"/>
              <a:t>e.g.</a:t>
            </a:r>
            <a:endParaRPr lang="en-US" sz="3200" b="1"/>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p:cNvSpPr>
            <a:spLocks noGrp="1" noChangeArrowheads="1"/>
          </p:cNvSpPr>
          <p:nvPr>
            <p:ph type="title"/>
          </p:nvPr>
        </p:nvSpPr>
        <p:spPr>
          <a:xfrm>
            <a:off x="1187450" y="476250"/>
            <a:ext cx="8229600" cy="1143000"/>
          </a:xfrm>
        </p:spPr>
        <p:txBody>
          <a:bodyPr/>
          <a:lstStyle/>
          <a:p>
            <a:r>
              <a:rPr lang="en-US"/>
              <a:t>Giving choice</a:t>
            </a:r>
          </a:p>
        </p:txBody>
      </p:sp>
      <p:sp>
        <p:nvSpPr>
          <p:cNvPr id="65539" name="Rectangle 3"/>
          <p:cNvSpPr>
            <a:spLocks noGrp="1" noChangeArrowheads="1"/>
          </p:cNvSpPr>
          <p:nvPr>
            <p:ph type="body" idx="1"/>
          </p:nvPr>
        </p:nvSpPr>
        <p:spPr>
          <a:xfrm>
            <a:off x="457200" y="2060575"/>
            <a:ext cx="8229600" cy="4495800"/>
          </a:xfrm>
        </p:spPr>
        <p:txBody>
          <a:bodyPr/>
          <a:lstStyle/>
          <a:p>
            <a:endParaRPr lang="en-US"/>
          </a:p>
          <a:p>
            <a:r>
              <a:rPr lang="en-US" sz="2400" b="1"/>
              <a:t>Teachers expect as much self-direction from students with lower achievement as from any other group</a:t>
            </a:r>
          </a:p>
          <a:p>
            <a:pPr lvl="1">
              <a:buFont typeface="Wingdings" pitchFamily="2" charset="2"/>
              <a:buNone/>
            </a:pPr>
            <a:r>
              <a:rPr lang="en-GB" sz="2400" b="1" i="1"/>
              <a:t>	e.g. choice of order to do tasks; of examples to work through; of ways to express work</a:t>
            </a:r>
            <a:endParaRPr lang="en-US" sz="2400" b="1" i="1"/>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a:xfrm>
            <a:off x="1042988" y="692150"/>
            <a:ext cx="6913562" cy="1143000"/>
          </a:xfrm>
        </p:spPr>
        <p:txBody>
          <a:bodyPr/>
          <a:lstStyle/>
          <a:p>
            <a:r>
              <a:rPr lang="en-US" sz="3600"/>
              <a:t>Dealing with complexity</a:t>
            </a:r>
            <a:r>
              <a:rPr lang="en-US" sz="3600" b="1" i="1"/>
              <a:t/>
            </a:r>
            <a:br>
              <a:rPr lang="en-US" sz="3600" b="1" i="1"/>
            </a:br>
            <a:endParaRPr lang="en-US" sz="3600" b="1" i="1"/>
          </a:p>
        </p:txBody>
      </p:sp>
      <p:sp>
        <p:nvSpPr>
          <p:cNvPr id="67587" name="Rectangle 3"/>
          <p:cNvSpPr>
            <a:spLocks noGrp="1" noChangeArrowheads="1"/>
          </p:cNvSpPr>
          <p:nvPr>
            <p:ph type="body" idx="1"/>
          </p:nvPr>
        </p:nvSpPr>
        <p:spPr>
          <a:xfrm>
            <a:off x="457200" y="2362200"/>
            <a:ext cx="8229600" cy="4495800"/>
          </a:xfrm>
        </p:spPr>
        <p:txBody>
          <a:bodyPr/>
          <a:lstStyle/>
          <a:p>
            <a:r>
              <a:rPr lang="en-US" sz="2400" b="1"/>
              <a:t>Students can learn rigorous mathematics if rigour is discussed explicitly</a:t>
            </a:r>
          </a:p>
          <a:p>
            <a:pPr lvl="1"/>
            <a:r>
              <a:rPr lang="en-GB" sz="2400" b="1"/>
              <a:t>What is a good mathematical reason?</a:t>
            </a:r>
            <a:endParaRPr lang="en-US" sz="2400" b="1"/>
          </a:p>
          <a:p>
            <a:r>
              <a:rPr lang="en-US" sz="2400" b="1"/>
              <a:t>Students can learn complex mathematics if there is discussion and design to help them sort out complexity</a:t>
            </a:r>
          </a:p>
          <a:p>
            <a:pPr lvl="1"/>
            <a:r>
              <a:rPr lang="en-GB" sz="2400" b="1" i="1"/>
              <a:t>Careful use of variation</a:t>
            </a:r>
            <a:endParaRPr lang="en-US" sz="2400" b="1" i="1"/>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GB"/>
              <a:t>Use of pattern</a:t>
            </a:r>
            <a:endParaRPr lang="en-US"/>
          </a:p>
        </p:txBody>
      </p:sp>
      <p:sp>
        <p:nvSpPr>
          <p:cNvPr id="83971" name="Rectangle 3"/>
          <p:cNvSpPr>
            <a:spLocks noGrp="1" noChangeArrowheads="1"/>
          </p:cNvSpPr>
          <p:nvPr>
            <p:ph type="body" idx="1"/>
          </p:nvPr>
        </p:nvSpPr>
        <p:spPr/>
        <p:txBody>
          <a:bodyPr/>
          <a:lstStyle/>
          <a:p>
            <a:r>
              <a:rPr lang="en-GB"/>
              <a:t>e.g.</a:t>
            </a:r>
          </a:p>
          <a:p>
            <a:r>
              <a:rPr lang="en-GB"/>
              <a:t>17 – 9 =</a:t>
            </a:r>
          </a:p>
          <a:p>
            <a:r>
              <a:rPr lang="en-GB"/>
              <a:t>27 – 9 =</a:t>
            </a:r>
          </a:p>
          <a:p>
            <a:r>
              <a:rPr lang="en-GB"/>
              <a:t>37 – 9 =</a:t>
            </a:r>
          </a:p>
          <a:p>
            <a:r>
              <a:rPr lang="en-GB"/>
              <a:t>…</a:t>
            </a:r>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2"/>
          <p:cNvSpPr>
            <a:spLocks noGrp="1" noChangeArrowheads="1"/>
          </p:cNvSpPr>
          <p:nvPr>
            <p:ph type="title"/>
          </p:nvPr>
        </p:nvSpPr>
        <p:spPr>
          <a:xfrm>
            <a:off x="931863" y="96838"/>
            <a:ext cx="7158037" cy="1228725"/>
          </a:xfrm>
        </p:spPr>
        <p:txBody>
          <a:bodyPr/>
          <a:lstStyle/>
          <a:p>
            <a:r>
              <a:rPr lang="en-GB"/>
              <a:t>Developing proficiencies</a:t>
            </a:r>
            <a:endParaRPr lang="en-US"/>
          </a:p>
        </p:txBody>
      </p:sp>
      <p:sp>
        <p:nvSpPr>
          <p:cNvPr id="79875" name="Rectangle 3"/>
          <p:cNvSpPr>
            <a:spLocks noGrp="1" noChangeArrowheads="1"/>
          </p:cNvSpPr>
          <p:nvPr>
            <p:ph type="body" idx="1"/>
          </p:nvPr>
        </p:nvSpPr>
        <p:spPr/>
        <p:txBody>
          <a:bodyPr/>
          <a:lstStyle/>
          <a:p>
            <a:pPr>
              <a:lnSpc>
                <a:spcPct val="80000"/>
              </a:lnSpc>
            </a:pPr>
            <a:r>
              <a:rPr lang="en-GB" sz="2400" b="1"/>
              <a:t>Looking for patterns is natural </a:t>
            </a:r>
          </a:p>
          <a:p>
            <a:pPr lvl="1">
              <a:lnSpc>
                <a:spcPct val="80000"/>
              </a:lnSpc>
            </a:pPr>
            <a:r>
              <a:rPr lang="en-GB" sz="2000" b="1"/>
              <a:t> so can I present concepts using patterns?</a:t>
            </a:r>
          </a:p>
          <a:p>
            <a:pPr lvl="1">
              <a:lnSpc>
                <a:spcPct val="80000"/>
              </a:lnSpc>
            </a:pPr>
            <a:r>
              <a:rPr lang="en-GB" sz="2000" b="1"/>
              <a:t> so can I control variables so the ideas are easy to see?</a:t>
            </a:r>
          </a:p>
          <a:p>
            <a:pPr>
              <a:lnSpc>
                <a:spcPct val="80000"/>
              </a:lnSpc>
            </a:pPr>
            <a:endParaRPr lang="en-GB" sz="2400" b="1"/>
          </a:p>
          <a:p>
            <a:pPr>
              <a:lnSpc>
                <a:spcPct val="80000"/>
              </a:lnSpc>
            </a:pPr>
            <a:r>
              <a:rPr lang="en-GB" sz="2400" b="1"/>
              <a:t>Matching my ideas up to other people’s is natural</a:t>
            </a:r>
          </a:p>
          <a:p>
            <a:pPr lvl="1">
              <a:lnSpc>
                <a:spcPct val="80000"/>
              </a:lnSpc>
            </a:pPr>
            <a:r>
              <a:rPr lang="en-GB" sz="2000" b="1"/>
              <a:t>so can I use matching different perceptions in lessons?</a:t>
            </a:r>
          </a:p>
          <a:p>
            <a:pPr lvl="1">
              <a:lnSpc>
                <a:spcPct val="80000"/>
              </a:lnSpc>
            </a:pPr>
            <a:endParaRPr lang="en-GB" sz="2000" b="1"/>
          </a:p>
          <a:p>
            <a:pPr>
              <a:lnSpc>
                <a:spcPct val="80000"/>
              </a:lnSpc>
            </a:pPr>
            <a:r>
              <a:rPr lang="en-GB" sz="2400" b="1"/>
              <a:t>Creating own examples is a natural exploration method</a:t>
            </a:r>
          </a:p>
          <a:p>
            <a:pPr lvl="1">
              <a:lnSpc>
                <a:spcPct val="80000"/>
              </a:lnSpc>
            </a:pPr>
            <a:r>
              <a:rPr lang="en-GB" sz="2000" b="1"/>
              <a:t>so can learners’ own examples be incorporated into lessons?</a:t>
            </a:r>
          </a:p>
          <a:p>
            <a:pPr>
              <a:lnSpc>
                <a:spcPct val="80000"/>
              </a:lnSpc>
            </a:pPr>
            <a:endParaRPr lang="en-GB" sz="2400" b="1"/>
          </a:p>
          <a:p>
            <a:pPr lvl="1">
              <a:lnSpc>
                <a:spcPct val="80000"/>
              </a:lnSpc>
            </a:pPr>
            <a:endParaRPr lang="en-GB" sz="2000" b="1"/>
          </a:p>
          <a:p>
            <a:pPr lvl="1">
              <a:lnSpc>
                <a:spcPct val="80000"/>
              </a:lnSpc>
              <a:buFont typeface="Wingdings" pitchFamily="2" charset="2"/>
              <a:buNone/>
            </a:pPr>
            <a:r>
              <a:rPr lang="en-GB" sz="2000" b="1"/>
              <a:t>etc……</a:t>
            </a:r>
          </a:p>
          <a:p>
            <a:pPr lvl="1">
              <a:lnSpc>
                <a:spcPct val="80000"/>
              </a:lnSpc>
            </a:pPr>
            <a:endParaRPr lang="en-GB" sz="2000" b="1"/>
          </a:p>
          <a:p>
            <a:pPr>
              <a:lnSpc>
                <a:spcPct val="80000"/>
              </a:lnSpc>
            </a:pPr>
            <a:endParaRPr lang="en-GB" sz="2400"/>
          </a:p>
          <a:p>
            <a:pPr>
              <a:lnSpc>
                <a:spcPct val="80000"/>
              </a:lnSpc>
            </a:pPr>
            <a:endParaRPr lang="en-GB" sz="2400"/>
          </a:p>
          <a:p>
            <a:pPr>
              <a:lnSpc>
                <a:spcPct val="80000"/>
              </a:lnSpc>
            </a:pPr>
            <a:endParaRPr lang="en-GB" sz="2400"/>
          </a:p>
          <a:p>
            <a:pPr>
              <a:lnSpc>
                <a:spcPct val="80000"/>
              </a:lnSpc>
            </a:pPr>
            <a:endParaRPr lang="en-GB" sz="2400"/>
          </a:p>
          <a:p>
            <a:pPr>
              <a:lnSpc>
                <a:spcPct val="80000"/>
              </a:lnSpc>
            </a:pPr>
            <a:endParaRPr lang="en-US" sz="24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GB"/>
              <a:t>The four squares problem</a:t>
            </a:r>
            <a:endParaRPr lang="en-US"/>
          </a:p>
        </p:txBody>
      </p:sp>
      <p:sp>
        <p:nvSpPr>
          <p:cNvPr id="8195" name="Rectangle 3"/>
          <p:cNvSpPr>
            <a:spLocks noGrp="1" noChangeArrowheads="1"/>
          </p:cNvSpPr>
          <p:nvPr>
            <p:ph type="body" idx="1"/>
          </p:nvPr>
        </p:nvSpPr>
        <p:spPr/>
        <p:txBody>
          <a:bodyPr/>
          <a:lstStyle/>
          <a:p>
            <a:endParaRPr lang="en-US"/>
          </a:p>
        </p:txBody>
      </p:sp>
      <p:sp>
        <p:nvSpPr>
          <p:cNvPr id="8196" name="Rectangle 4"/>
          <p:cNvSpPr>
            <a:spLocks noChangeArrowheads="1"/>
          </p:cNvSpPr>
          <p:nvPr/>
        </p:nvSpPr>
        <p:spPr bwMode="auto">
          <a:xfrm>
            <a:off x="1258888" y="2276475"/>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8199" name="Rectangle 7"/>
          <p:cNvSpPr>
            <a:spLocks noChangeArrowheads="1"/>
          </p:cNvSpPr>
          <p:nvPr/>
        </p:nvSpPr>
        <p:spPr bwMode="auto">
          <a:xfrm rot="1892549">
            <a:off x="3657600" y="2276475"/>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8200" name="Rectangle 8"/>
          <p:cNvSpPr>
            <a:spLocks noChangeArrowheads="1"/>
          </p:cNvSpPr>
          <p:nvPr/>
        </p:nvSpPr>
        <p:spPr bwMode="auto">
          <a:xfrm>
            <a:off x="4356100" y="42926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8201" name="Rectangle 9"/>
          <p:cNvSpPr>
            <a:spLocks noChangeArrowheads="1"/>
          </p:cNvSpPr>
          <p:nvPr/>
        </p:nvSpPr>
        <p:spPr bwMode="auto">
          <a:xfrm rot="-2302828">
            <a:off x="5867400" y="29718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2"/>
          <p:cNvSpPr>
            <a:spLocks noGrp="1" noChangeArrowheads="1"/>
          </p:cNvSpPr>
          <p:nvPr>
            <p:ph type="title"/>
          </p:nvPr>
        </p:nvSpPr>
        <p:spPr/>
        <p:txBody>
          <a:bodyPr/>
          <a:lstStyle/>
          <a:p>
            <a:r>
              <a:rPr lang="en-US"/>
              <a:t>Establishing working habits</a:t>
            </a:r>
          </a:p>
        </p:txBody>
      </p:sp>
      <p:sp>
        <p:nvSpPr>
          <p:cNvPr id="71683" name="Rectangle 3"/>
          <p:cNvSpPr>
            <a:spLocks noGrp="1" noChangeArrowheads="1"/>
          </p:cNvSpPr>
          <p:nvPr>
            <p:ph type="body" idx="1"/>
          </p:nvPr>
        </p:nvSpPr>
        <p:spPr/>
        <p:txBody>
          <a:bodyPr/>
          <a:lstStyle/>
          <a:p>
            <a:endParaRPr lang="en-US" b="1" i="1"/>
          </a:p>
          <a:p>
            <a:r>
              <a:rPr lang="en-US" sz="2400" b="1"/>
              <a:t>It takes time, persistence and imaginative methods to alter behaviour.  Disrupt old expectations (including the teacher’s).</a:t>
            </a:r>
          </a:p>
          <a:p>
            <a:pPr lvl="1"/>
            <a:r>
              <a:rPr lang="en-GB" sz="2400" b="1"/>
              <a:t>boardroom discussions</a:t>
            </a:r>
            <a:endParaRPr lang="en-US" sz="2400" b="1"/>
          </a:p>
          <a:p>
            <a:pPr lvl="1"/>
            <a:r>
              <a:rPr lang="en-GB" sz="2400" b="1"/>
              <a:t>multiplication worksheets</a:t>
            </a:r>
            <a:endParaRPr lang="en-US" sz="2400" b="1"/>
          </a:p>
          <a:p>
            <a:pPr>
              <a:buFont typeface="Wingdings" pitchFamily="2" charset="2"/>
              <a:buNone/>
            </a:pPr>
            <a:endParaRPr lang="en-US" sz="2400" b="1"/>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2"/>
          <p:cNvSpPr>
            <a:spLocks noGrp="1" noChangeArrowheads="1"/>
          </p:cNvSpPr>
          <p:nvPr>
            <p:ph type="title"/>
          </p:nvPr>
        </p:nvSpPr>
        <p:spPr>
          <a:xfrm>
            <a:off x="914400" y="333375"/>
            <a:ext cx="8229600" cy="1143000"/>
          </a:xfrm>
        </p:spPr>
        <p:txBody>
          <a:bodyPr/>
          <a:lstStyle/>
          <a:p>
            <a:r>
              <a:rPr lang="en-US" sz="3600"/>
              <a:t>Interacting and responding verbally</a:t>
            </a:r>
          </a:p>
        </p:txBody>
      </p:sp>
      <p:sp>
        <p:nvSpPr>
          <p:cNvPr id="73731" name="Rectangle 3"/>
          <p:cNvSpPr>
            <a:spLocks noGrp="1" noChangeArrowheads="1"/>
          </p:cNvSpPr>
          <p:nvPr>
            <p:ph type="body" idx="1"/>
          </p:nvPr>
        </p:nvSpPr>
        <p:spPr>
          <a:xfrm>
            <a:off x="457200" y="2133600"/>
            <a:ext cx="8229600" cy="4495800"/>
          </a:xfrm>
        </p:spPr>
        <p:txBody>
          <a:bodyPr/>
          <a:lstStyle/>
          <a:p>
            <a:endParaRPr lang="en-US" b="1" i="1"/>
          </a:p>
          <a:p>
            <a:r>
              <a:rPr lang="en-US" sz="2400" b="1"/>
              <a:t>Students participate in the creation of mathematics in the classroom</a:t>
            </a:r>
          </a:p>
          <a:p>
            <a:pPr lvl="1"/>
            <a:r>
              <a:rPr lang="en-GB" sz="2400" b="1"/>
              <a:t>e.g. choose numbers, letters, examples; start from what they already say about a topic</a:t>
            </a:r>
            <a:endParaRPr lang="en-US" sz="2400" b="1"/>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2"/>
          <p:cNvSpPr>
            <a:spLocks noGrp="1" noChangeArrowheads="1"/>
          </p:cNvSpPr>
          <p:nvPr>
            <p:ph type="title"/>
          </p:nvPr>
        </p:nvSpPr>
        <p:spPr/>
        <p:txBody>
          <a:bodyPr/>
          <a:lstStyle/>
          <a:p>
            <a:r>
              <a:rPr lang="en-GB"/>
              <a:t>Shifts for teachers</a:t>
            </a:r>
            <a:endParaRPr lang="en-US"/>
          </a:p>
        </p:txBody>
      </p:sp>
      <p:sp>
        <p:nvSpPr>
          <p:cNvPr id="78851" name="Rectangle 3"/>
          <p:cNvSpPr>
            <a:spLocks noGrp="1" noChangeArrowheads="1"/>
          </p:cNvSpPr>
          <p:nvPr>
            <p:ph type="body" idx="1"/>
          </p:nvPr>
        </p:nvSpPr>
        <p:spPr/>
        <p:txBody>
          <a:bodyPr/>
          <a:lstStyle/>
          <a:p>
            <a:r>
              <a:rPr lang="en-GB" sz="2400" b="1"/>
              <a:t>They </a:t>
            </a:r>
            <a:r>
              <a:rPr lang="en-GB" sz="2400" b="1" i="1"/>
              <a:t>can’t …..</a:t>
            </a:r>
          </a:p>
          <a:p>
            <a:endParaRPr lang="en-GB" sz="2400" b="1" i="1"/>
          </a:p>
          <a:p>
            <a:r>
              <a:rPr lang="en-GB" sz="2400" b="1"/>
              <a:t>They </a:t>
            </a:r>
            <a:r>
              <a:rPr lang="en-GB" sz="2400" b="1" i="1"/>
              <a:t>don’t …..</a:t>
            </a:r>
          </a:p>
          <a:p>
            <a:endParaRPr lang="en-GB" sz="2400" b="1"/>
          </a:p>
          <a:p>
            <a:r>
              <a:rPr lang="en-GB" sz="2400" b="1"/>
              <a:t>They </a:t>
            </a:r>
            <a:r>
              <a:rPr lang="en-GB" sz="2400" b="1" i="1"/>
              <a:t>don’t</a:t>
            </a:r>
            <a:r>
              <a:rPr lang="en-GB" sz="2400" b="1"/>
              <a:t>, so how can I give opportunities and support so that they </a:t>
            </a:r>
            <a:r>
              <a:rPr lang="en-GB" sz="2400" b="1" i="1"/>
              <a:t>do</a:t>
            </a:r>
            <a:r>
              <a:rPr lang="en-GB" sz="2400" b="1"/>
              <a:t> …..</a:t>
            </a:r>
            <a:endParaRPr lang="en-US" sz="2400" b="1"/>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GB"/>
              <a:t>Success</a:t>
            </a:r>
            <a:endParaRPr lang="en-US"/>
          </a:p>
        </p:txBody>
      </p:sp>
      <p:sp>
        <p:nvSpPr>
          <p:cNvPr id="15363" name="Rectangle 3"/>
          <p:cNvSpPr>
            <a:spLocks noGrp="1" noChangeArrowheads="1"/>
          </p:cNvSpPr>
          <p:nvPr>
            <p:ph type="body" idx="1"/>
          </p:nvPr>
        </p:nvSpPr>
        <p:spPr/>
        <p:txBody>
          <a:bodyPr/>
          <a:lstStyle/>
          <a:p>
            <a:pPr>
              <a:buFont typeface="Wingdings" pitchFamily="2" charset="2"/>
              <a:buNone/>
            </a:pPr>
            <a:r>
              <a:rPr lang="en-GB"/>
              <a:t>   </a:t>
            </a:r>
            <a:r>
              <a:rPr lang="en-GB" sz="2400" b="1"/>
              <a:t>Project students did at least as well as comparison groups in standard test questions, and significantly better in questions which required some adaptation of original thought.  In addition they were more willing and able to engage effortfully with non-routine work and extended explorations.</a:t>
            </a:r>
            <a:endParaRPr lang="en-US" sz="2400" b="1"/>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4"/>
          <p:cNvSpPr>
            <a:spLocks noGrp="1" noChangeArrowheads="1"/>
          </p:cNvSpPr>
          <p:nvPr>
            <p:ph type="title"/>
          </p:nvPr>
        </p:nvSpPr>
        <p:spPr>
          <a:xfrm>
            <a:off x="992188" y="333375"/>
            <a:ext cx="7158037" cy="1412875"/>
          </a:xfrm>
        </p:spPr>
        <p:txBody>
          <a:bodyPr/>
          <a:lstStyle/>
          <a:p>
            <a:r>
              <a:rPr lang="en-GB"/>
              <a:t>Knowing that students have been learning more</a:t>
            </a:r>
            <a:endParaRPr lang="en-US"/>
          </a:p>
        </p:txBody>
      </p:sp>
      <p:sp>
        <p:nvSpPr>
          <p:cNvPr id="12291" name="Rectangle 3"/>
          <p:cNvSpPr>
            <a:spLocks noGrp="1" noChangeArrowheads="1"/>
          </p:cNvSpPr>
          <p:nvPr>
            <p:ph type="body" idx="1"/>
          </p:nvPr>
        </p:nvSpPr>
        <p:spPr/>
        <p:txBody>
          <a:bodyPr/>
          <a:lstStyle/>
          <a:p>
            <a:r>
              <a:rPr lang="en-GB" sz="2400" b="1"/>
              <a:t>To what questions can 48 be an answer?</a:t>
            </a:r>
          </a:p>
          <a:p>
            <a:endParaRPr lang="en-GB" sz="2400" b="1"/>
          </a:p>
          <a:p>
            <a:r>
              <a:rPr lang="en-GB" sz="2400" b="1"/>
              <a:t>Give me an example of a four-sided shape</a:t>
            </a:r>
          </a:p>
          <a:p>
            <a:pPr lvl="1">
              <a:buFont typeface="Wingdings" pitchFamily="2" charset="2"/>
              <a:buNone/>
            </a:pPr>
            <a:r>
              <a:rPr lang="en-GB" sz="2400" b="1"/>
              <a:t>. .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title"/>
          </p:nvPr>
        </p:nvSpPr>
        <p:spPr/>
        <p:txBody>
          <a:bodyPr/>
          <a:lstStyle/>
          <a:p>
            <a:r>
              <a:rPr lang="en-GB"/>
              <a:t>Rebecca’s story</a:t>
            </a:r>
            <a:endParaRPr lang="en-US"/>
          </a:p>
        </p:txBody>
      </p:sp>
      <p:sp>
        <p:nvSpPr>
          <p:cNvPr id="53251" name="Rectangle 3"/>
          <p:cNvSpPr>
            <a:spLocks noGrp="1" noChangeArrowheads="1"/>
          </p:cNvSpPr>
          <p:nvPr>
            <p:ph type="body" idx="1"/>
          </p:nvPr>
        </p:nvSpPr>
        <p:spPr>
          <a:xfrm>
            <a:off x="539750" y="1928813"/>
            <a:ext cx="8229600" cy="4929187"/>
          </a:xfrm>
        </p:spPr>
        <p:txBody>
          <a:bodyPr/>
          <a:lstStyle/>
          <a:p>
            <a:pPr>
              <a:lnSpc>
                <a:spcPct val="80000"/>
              </a:lnSpc>
            </a:pPr>
            <a:r>
              <a:rPr lang="en-GB" sz="2600" b="1"/>
              <a:t>2.40 p.m.</a:t>
            </a:r>
          </a:p>
          <a:p>
            <a:pPr>
              <a:lnSpc>
                <a:spcPct val="80000"/>
              </a:lnSpc>
            </a:pPr>
            <a:r>
              <a:rPr lang="en-GB" sz="2600" b="1"/>
              <a:t>Thursday in the final week of term</a:t>
            </a:r>
          </a:p>
          <a:p>
            <a:pPr>
              <a:lnSpc>
                <a:spcPct val="80000"/>
              </a:lnSpc>
            </a:pPr>
            <a:r>
              <a:rPr lang="en-GB" sz="2600" b="1"/>
              <a:t>There has been a fight at lunchtime</a:t>
            </a:r>
          </a:p>
          <a:p>
            <a:pPr>
              <a:lnSpc>
                <a:spcPct val="80000"/>
              </a:lnSpc>
            </a:pPr>
            <a:r>
              <a:rPr lang="en-GB" sz="2600" b="1"/>
              <a:t>This is a bottom set</a:t>
            </a:r>
          </a:p>
          <a:p>
            <a:pPr>
              <a:lnSpc>
                <a:spcPct val="80000"/>
              </a:lnSpc>
            </a:pPr>
            <a:r>
              <a:rPr lang="en-GB" sz="2600" b="1"/>
              <a:t>The TA is attached to one student only</a:t>
            </a:r>
          </a:p>
          <a:p>
            <a:pPr>
              <a:lnSpc>
                <a:spcPct val="80000"/>
              </a:lnSpc>
            </a:pPr>
            <a:r>
              <a:rPr lang="en-GB" sz="2600" b="1"/>
              <a:t>She is being observed by her tutor</a:t>
            </a:r>
          </a:p>
          <a:p>
            <a:pPr>
              <a:lnSpc>
                <a:spcPct val="80000"/>
              </a:lnSpc>
            </a:pPr>
            <a:r>
              <a:rPr lang="en-GB" sz="2600" b="1"/>
              <a:t>They </a:t>
            </a:r>
            <a:r>
              <a:rPr lang="en-GB" sz="2600" b="1">
                <a:latin typeface="Garamond"/>
              </a:rPr>
              <a:t>‘</a:t>
            </a:r>
            <a:r>
              <a:rPr lang="en-GB" sz="2600" b="1"/>
              <a:t>should</a:t>
            </a:r>
            <a:r>
              <a:rPr lang="en-GB" sz="2600" b="1">
                <a:latin typeface="Garamond"/>
              </a:rPr>
              <a:t>’</a:t>
            </a:r>
            <a:r>
              <a:rPr lang="en-GB" sz="2600" b="1"/>
              <a:t> be doing functional/everyday/relevant maths</a:t>
            </a:r>
          </a:p>
          <a:p>
            <a:pPr>
              <a:lnSpc>
                <a:spcPct val="80000"/>
              </a:lnSpc>
            </a:pPr>
            <a:r>
              <a:rPr lang="en-GB" sz="2600" b="1"/>
              <a:t>She has been told not to bother to teach them simultaneous equations</a:t>
            </a:r>
          </a:p>
          <a:p>
            <a:pPr>
              <a:lnSpc>
                <a:spcPct val="80000"/>
              </a:lnSpc>
            </a:pPr>
            <a:r>
              <a:rPr lang="en-GB" sz="2600" b="1"/>
              <a:t>They know it is not on their syllabus </a:t>
            </a:r>
          </a:p>
          <a:p>
            <a:pPr>
              <a:lnSpc>
                <a:spcPct val="80000"/>
              </a:lnSpc>
            </a:pPr>
            <a:r>
              <a:rPr lang="en-GB" sz="2600" b="1">
                <a:latin typeface="Garamond"/>
              </a:rPr>
              <a:t>…</a:t>
            </a:r>
            <a:r>
              <a:rPr lang="en-GB" sz="2600" b="1"/>
              <a:t>.</a:t>
            </a:r>
            <a:endParaRPr lang="en-US" sz="2600" b="1"/>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298" name="Group 2"/>
          <p:cNvGrpSpPr>
            <a:grpSpLocks/>
          </p:cNvGrpSpPr>
          <p:nvPr/>
        </p:nvGrpSpPr>
        <p:grpSpPr bwMode="auto">
          <a:xfrm>
            <a:off x="838200" y="2133600"/>
            <a:ext cx="6337300" cy="2211388"/>
            <a:chOff x="476" y="482"/>
            <a:chExt cx="4446" cy="1315"/>
          </a:xfrm>
        </p:grpSpPr>
        <p:sp>
          <p:nvSpPr>
            <p:cNvPr id="55299" name="Rectangle 3"/>
            <p:cNvSpPr>
              <a:spLocks noChangeArrowheads="1"/>
            </p:cNvSpPr>
            <p:nvPr/>
          </p:nvSpPr>
          <p:spPr bwMode="auto">
            <a:xfrm>
              <a:off x="476" y="482"/>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0" name="Rectangle 4"/>
            <p:cNvSpPr>
              <a:spLocks noChangeArrowheads="1"/>
            </p:cNvSpPr>
            <p:nvPr/>
          </p:nvSpPr>
          <p:spPr bwMode="auto">
            <a:xfrm>
              <a:off x="1111" y="482"/>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1" name="Rectangle 5"/>
            <p:cNvSpPr>
              <a:spLocks noChangeArrowheads="1"/>
            </p:cNvSpPr>
            <p:nvPr/>
          </p:nvSpPr>
          <p:spPr bwMode="auto">
            <a:xfrm>
              <a:off x="1746" y="482"/>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2" name="Rectangle 6"/>
            <p:cNvSpPr>
              <a:spLocks noChangeArrowheads="1"/>
            </p:cNvSpPr>
            <p:nvPr/>
          </p:nvSpPr>
          <p:spPr bwMode="auto">
            <a:xfrm>
              <a:off x="476" y="1389"/>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3" name="Rectangle 7"/>
            <p:cNvSpPr>
              <a:spLocks noChangeArrowheads="1"/>
            </p:cNvSpPr>
            <p:nvPr/>
          </p:nvSpPr>
          <p:spPr bwMode="auto">
            <a:xfrm>
              <a:off x="1111" y="1389"/>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4" name="Rectangle 8"/>
            <p:cNvSpPr>
              <a:spLocks noChangeArrowheads="1"/>
            </p:cNvSpPr>
            <p:nvPr/>
          </p:nvSpPr>
          <p:spPr bwMode="auto">
            <a:xfrm>
              <a:off x="1746" y="1389"/>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5" name="Rectangle 9"/>
            <p:cNvSpPr>
              <a:spLocks noChangeArrowheads="1"/>
            </p:cNvSpPr>
            <p:nvPr/>
          </p:nvSpPr>
          <p:spPr bwMode="auto">
            <a:xfrm>
              <a:off x="2381" y="1389"/>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6" name="Rectangle 10"/>
            <p:cNvSpPr>
              <a:spLocks noChangeArrowheads="1"/>
            </p:cNvSpPr>
            <p:nvPr/>
          </p:nvSpPr>
          <p:spPr bwMode="auto">
            <a:xfrm>
              <a:off x="2381" y="482"/>
              <a:ext cx="440" cy="394"/>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55307" name="Freeform 11"/>
            <p:cNvSpPr>
              <a:spLocks/>
            </p:cNvSpPr>
            <p:nvPr/>
          </p:nvSpPr>
          <p:spPr bwMode="auto">
            <a:xfrm>
              <a:off x="3107" y="1389"/>
              <a:ext cx="409"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FDB5A1"/>
            </a:solidFill>
            <a:ln w="9525">
              <a:solidFill>
                <a:schemeClr val="tx1"/>
              </a:solidFill>
              <a:round/>
              <a:headEnd/>
              <a:tailEnd/>
            </a:ln>
            <a:effectLst/>
          </p:spPr>
          <p:txBody>
            <a:bodyPr/>
            <a:lstStyle/>
            <a:p>
              <a:endParaRPr lang="en-GB"/>
            </a:p>
          </p:txBody>
        </p:sp>
        <p:sp>
          <p:nvSpPr>
            <p:cNvPr id="55308" name="Freeform 12"/>
            <p:cNvSpPr>
              <a:spLocks/>
            </p:cNvSpPr>
            <p:nvPr/>
          </p:nvSpPr>
          <p:spPr bwMode="auto">
            <a:xfrm>
              <a:off x="3152" y="527"/>
              <a:ext cx="409"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FDB5A1"/>
            </a:solidFill>
            <a:ln w="9525">
              <a:solidFill>
                <a:schemeClr val="tx1"/>
              </a:solidFill>
              <a:round/>
              <a:headEnd/>
              <a:tailEnd/>
            </a:ln>
            <a:effectLst/>
          </p:spPr>
          <p:txBody>
            <a:bodyPr/>
            <a:lstStyle/>
            <a:p>
              <a:endParaRPr lang="en-GB"/>
            </a:p>
          </p:txBody>
        </p:sp>
        <p:sp>
          <p:nvSpPr>
            <p:cNvPr id="55309" name="Freeform 13"/>
            <p:cNvSpPr>
              <a:spLocks/>
            </p:cNvSpPr>
            <p:nvPr/>
          </p:nvSpPr>
          <p:spPr bwMode="auto">
            <a:xfrm>
              <a:off x="3606" y="527"/>
              <a:ext cx="409"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FDB5A1"/>
            </a:solidFill>
            <a:ln w="9525">
              <a:solidFill>
                <a:schemeClr val="tx1"/>
              </a:solidFill>
              <a:round/>
              <a:headEnd/>
              <a:tailEnd/>
            </a:ln>
            <a:effectLst/>
          </p:spPr>
          <p:txBody>
            <a:bodyPr/>
            <a:lstStyle/>
            <a:p>
              <a:endParaRPr lang="en-GB"/>
            </a:p>
          </p:txBody>
        </p:sp>
        <p:sp>
          <p:nvSpPr>
            <p:cNvPr id="55310" name="Freeform 14"/>
            <p:cNvSpPr>
              <a:spLocks/>
            </p:cNvSpPr>
            <p:nvPr/>
          </p:nvSpPr>
          <p:spPr bwMode="auto">
            <a:xfrm>
              <a:off x="4059" y="527"/>
              <a:ext cx="409"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FDB5A1"/>
            </a:solidFill>
            <a:ln w="9525">
              <a:solidFill>
                <a:schemeClr val="tx1"/>
              </a:solidFill>
              <a:round/>
              <a:headEnd/>
              <a:tailEnd/>
            </a:ln>
            <a:effectLst/>
          </p:spPr>
          <p:txBody>
            <a:bodyPr/>
            <a:lstStyle/>
            <a:p>
              <a:endParaRPr lang="en-GB"/>
            </a:p>
          </p:txBody>
        </p:sp>
        <p:sp>
          <p:nvSpPr>
            <p:cNvPr id="55311" name="Freeform 15"/>
            <p:cNvSpPr>
              <a:spLocks/>
            </p:cNvSpPr>
            <p:nvPr/>
          </p:nvSpPr>
          <p:spPr bwMode="auto">
            <a:xfrm>
              <a:off x="4513" y="527"/>
              <a:ext cx="409"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FDB5A1"/>
            </a:solidFill>
            <a:ln w="9525">
              <a:solidFill>
                <a:schemeClr val="tx1"/>
              </a:solidFill>
              <a:round/>
              <a:headEnd/>
              <a:tailEnd/>
            </a:ln>
            <a:effectLst/>
          </p:spPr>
          <p:txBody>
            <a:bodyPr/>
            <a:lstStyle/>
            <a:p>
              <a:endParaRPr lang="en-GB"/>
            </a:p>
          </p:txBody>
        </p:sp>
        <p:sp>
          <p:nvSpPr>
            <p:cNvPr id="55312" name="Freeform 16"/>
            <p:cNvSpPr>
              <a:spLocks/>
            </p:cNvSpPr>
            <p:nvPr/>
          </p:nvSpPr>
          <p:spPr bwMode="auto">
            <a:xfrm>
              <a:off x="3560" y="1389"/>
              <a:ext cx="409"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FDB5A1"/>
            </a:solidFill>
            <a:ln w="9525">
              <a:solidFill>
                <a:schemeClr val="tx1"/>
              </a:solidFill>
              <a:round/>
              <a:headEnd/>
              <a:tailEnd/>
            </a:ln>
            <a:effectLst/>
          </p:spPr>
          <p:txBody>
            <a:bodyPr/>
            <a:lstStyle/>
            <a:p>
              <a:endParaRPr lang="en-GB"/>
            </a:p>
          </p:txBody>
        </p:sp>
      </p:grpSp>
      <p:sp>
        <p:nvSpPr>
          <p:cNvPr id="55313" name="Text Box 17"/>
          <p:cNvSpPr txBox="1">
            <a:spLocks noChangeArrowheads="1"/>
          </p:cNvSpPr>
          <p:nvPr/>
        </p:nvSpPr>
        <p:spPr bwMode="auto">
          <a:xfrm>
            <a:off x="8018463" y="2195513"/>
            <a:ext cx="636587" cy="579437"/>
          </a:xfrm>
          <a:prstGeom prst="rect">
            <a:avLst/>
          </a:prstGeom>
          <a:noFill/>
          <a:ln w="9525">
            <a:noFill/>
            <a:miter lim="800000"/>
            <a:headEnd/>
            <a:tailEnd/>
          </a:ln>
          <a:effectLst/>
        </p:spPr>
        <p:txBody>
          <a:bodyPr wrap="none">
            <a:spAutoFit/>
          </a:bodyPr>
          <a:lstStyle/>
          <a:p>
            <a:pPr eaLnBrk="1" hangingPunct="1"/>
            <a:r>
              <a:rPr lang="en-GB" sz="3200"/>
              <a:t>28</a:t>
            </a:r>
            <a:endParaRPr lang="en-US" sz="3200"/>
          </a:p>
        </p:txBody>
      </p:sp>
      <p:sp>
        <p:nvSpPr>
          <p:cNvPr id="55314" name="Text Box 18"/>
          <p:cNvSpPr txBox="1">
            <a:spLocks noChangeArrowheads="1"/>
          </p:cNvSpPr>
          <p:nvPr/>
        </p:nvSpPr>
        <p:spPr bwMode="auto">
          <a:xfrm>
            <a:off x="8077200" y="3581400"/>
            <a:ext cx="636588" cy="579438"/>
          </a:xfrm>
          <a:prstGeom prst="rect">
            <a:avLst/>
          </a:prstGeom>
          <a:noFill/>
          <a:ln w="9525">
            <a:noFill/>
            <a:miter lim="800000"/>
            <a:headEnd/>
            <a:tailEnd/>
          </a:ln>
          <a:effectLst/>
        </p:spPr>
        <p:txBody>
          <a:bodyPr wrap="none">
            <a:spAutoFit/>
          </a:bodyPr>
          <a:lstStyle/>
          <a:p>
            <a:pPr eaLnBrk="1" hangingPunct="1"/>
            <a:r>
              <a:rPr lang="en-GB" sz="3200"/>
              <a:t>20</a:t>
            </a:r>
            <a:endParaRPr lang="en-US" sz="320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ChangeArrowheads="1"/>
          </p:cNvSpPr>
          <p:nvPr/>
        </p:nvSpPr>
        <p:spPr bwMode="auto">
          <a:xfrm>
            <a:off x="685800" y="1600200"/>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57347" name="Rectangle 3"/>
          <p:cNvSpPr>
            <a:spLocks noChangeArrowheads="1"/>
          </p:cNvSpPr>
          <p:nvPr/>
        </p:nvSpPr>
        <p:spPr bwMode="auto">
          <a:xfrm>
            <a:off x="1652588" y="1600200"/>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57348" name="Rectangle 4"/>
          <p:cNvSpPr>
            <a:spLocks noChangeArrowheads="1"/>
          </p:cNvSpPr>
          <p:nvPr/>
        </p:nvSpPr>
        <p:spPr bwMode="auto">
          <a:xfrm>
            <a:off x="2619375" y="1600200"/>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57349" name="Rectangle 5"/>
          <p:cNvSpPr>
            <a:spLocks noChangeArrowheads="1"/>
          </p:cNvSpPr>
          <p:nvPr/>
        </p:nvSpPr>
        <p:spPr bwMode="auto">
          <a:xfrm>
            <a:off x="685800" y="3040063"/>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57350" name="Rectangle 6"/>
          <p:cNvSpPr>
            <a:spLocks noChangeArrowheads="1"/>
          </p:cNvSpPr>
          <p:nvPr/>
        </p:nvSpPr>
        <p:spPr bwMode="auto">
          <a:xfrm>
            <a:off x="1652588" y="3040063"/>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57351" name="Rectangle 7"/>
          <p:cNvSpPr>
            <a:spLocks noChangeArrowheads="1"/>
          </p:cNvSpPr>
          <p:nvPr/>
        </p:nvSpPr>
        <p:spPr bwMode="auto">
          <a:xfrm>
            <a:off x="2619375" y="3040063"/>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sp>
        <p:nvSpPr>
          <p:cNvPr id="57352" name="Rectangle 8"/>
          <p:cNvSpPr>
            <a:spLocks noChangeArrowheads="1"/>
          </p:cNvSpPr>
          <p:nvPr/>
        </p:nvSpPr>
        <p:spPr bwMode="auto">
          <a:xfrm>
            <a:off x="3586163" y="1600200"/>
            <a:ext cx="669925" cy="625475"/>
          </a:xfrm>
          <a:prstGeom prst="rect">
            <a:avLst/>
          </a:prstGeom>
          <a:solidFill>
            <a:schemeClr val="tx1"/>
          </a:solidFill>
          <a:ln w="9525">
            <a:solidFill>
              <a:schemeClr val="tx1"/>
            </a:solidFill>
            <a:miter lim="800000"/>
            <a:headEnd/>
            <a:tailEnd/>
          </a:ln>
          <a:effectLst/>
        </p:spPr>
        <p:txBody>
          <a:bodyPr wrap="none" anchor="ctr"/>
          <a:lstStyle/>
          <a:p>
            <a:endParaRPr lang="en-GB"/>
          </a:p>
        </p:txBody>
      </p:sp>
      <p:grpSp>
        <p:nvGrpSpPr>
          <p:cNvPr id="57353" name="Group 9"/>
          <p:cNvGrpSpPr>
            <a:grpSpLocks/>
          </p:cNvGrpSpPr>
          <p:nvPr/>
        </p:nvGrpSpPr>
        <p:grpSpPr bwMode="auto">
          <a:xfrm>
            <a:off x="4691063" y="1671638"/>
            <a:ext cx="2763837" cy="2016125"/>
            <a:chOff x="2955" y="1053"/>
            <a:chExt cx="1741" cy="1270"/>
          </a:xfrm>
        </p:grpSpPr>
        <p:sp>
          <p:nvSpPr>
            <p:cNvPr id="57354" name="Freeform 10"/>
            <p:cNvSpPr>
              <a:spLocks/>
            </p:cNvSpPr>
            <p:nvPr/>
          </p:nvSpPr>
          <p:spPr bwMode="auto">
            <a:xfrm>
              <a:off x="2955" y="1915"/>
              <a:ext cx="393"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800040"/>
            </a:solidFill>
            <a:ln w="9525">
              <a:solidFill>
                <a:schemeClr val="tx1"/>
              </a:solidFill>
              <a:round/>
              <a:headEnd/>
              <a:tailEnd/>
            </a:ln>
            <a:effectLst/>
          </p:spPr>
          <p:txBody>
            <a:bodyPr/>
            <a:lstStyle/>
            <a:p>
              <a:endParaRPr lang="en-GB"/>
            </a:p>
          </p:txBody>
        </p:sp>
        <p:sp>
          <p:nvSpPr>
            <p:cNvPr id="57355" name="Freeform 11"/>
            <p:cNvSpPr>
              <a:spLocks/>
            </p:cNvSpPr>
            <p:nvPr/>
          </p:nvSpPr>
          <p:spPr bwMode="auto">
            <a:xfrm>
              <a:off x="2998" y="1053"/>
              <a:ext cx="393"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800040"/>
            </a:solidFill>
            <a:ln w="9525">
              <a:solidFill>
                <a:schemeClr val="tx1"/>
              </a:solidFill>
              <a:round/>
              <a:headEnd/>
              <a:tailEnd/>
            </a:ln>
            <a:effectLst/>
          </p:spPr>
          <p:txBody>
            <a:bodyPr/>
            <a:lstStyle/>
            <a:p>
              <a:endParaRPr lang="en-GB"/>
            </a:p>
          </p:txBody>
        </p:sp>
        <p:sp>
          <p:nvSpPr>
            <p:cNvPr id="57356" name="Freeform 12"/>
            <p:cNvSpPr>
              <a:spLocks/>
            </p:cNvSpPr>
            <p:nvPr/>
          </p:nvSpPr>
          <p:spPr bwMode="auto">
            <a:xfrm>
              <a:off x="3434" y="1053"/>
              <a:ext cx="392"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800040"/>
            </a:solidFill>
            <a:ln w="9525">
              <a:solidFill>
                <a:schemeClr val="tx1"/>
              </a:solidFill>
              <a:round/>
              <a:headEnd/>
              <a:tailEnd/>
            </a:ln>
            <a:effectLst/>
          </p:spPr>
          <p:txBody>
            <a:bodyPr/>
            <a:lstStyle/>
            <a:p>
              <a:endParaRPr lang="en-GB"/>
            </a:p>
          </p:txBody>
        </p:sp>
        <p:sp>
          <p:nvSpPr>
            <p:cNvPr id="57357" name="Freeform 13"/>
            <p:cNvSpPr>
              <a:spLocks/>
            </p:cNvSpPr>
            <p:nvPr/>
          </p:nvSpPr>
          <p:spPr bwMode="auto">
            <a:xfrm>
              <a:off x="3868" y="1053"/>
              <a:ext cx="393"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800040"/>
            </a:solidFill>
            <a:ln w="9525">
              <a:solidFill>
                <a:schemeClr val="tx1"/>
              </a:solidFill>
              <a:round/>
              <a:headEnd/>
              <a:tailEnd/>
            </a:ln>
            <a:effectLst/>
          </p:spPr>
          <p:txBody>
            <a:bodyPr/>
            <a:lstStyle/>
            <a:p>
              <a:endParaRPr lang="en-GB"/>
            </a:p>
          </p:txBody>
        </p:sp>
        <p:sp>
          <p:nvSpPr>
            <p:cNvPr id="57358" name="Freeform 14"/>
            <p:cNvSpPr>
              <a:spLocks/>
            </p:cNvSpPr>
            <p:nvPr/>
          </p:nvSpPr>
          <p:spPr bwMode="auto">
            <a:xfrm>
              <a:off x="4304" y="1053"/>
              <a:ext cx="392"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800040"/>
            </a:solidFill>
            <a:ln w="9525">
              <a:solidFill>
                <a:schemeClr val="tx1"/>
              </a:solidFill>
              <a:round/>
              <a:headEnd/>
              <a:tailEnd/>
            </a:ln>
            <a:effectLst/>
          </p:spPr>
          <p:txBody>
            <a:bodyPr/>
            <a:lstStyle/>
            <a:p>
              <a:endParaRPr lang="en-GB"/>
            </a:p>
          </p:txBody>
        </p:sp>
        <p:sp>
          <p:nvSpPr>
            <p:cNvPr id="57359" name="Freeform 15"/>
            <p:cNvSpPr>
              <a:spLocks/>
            </p:cNvSpPr>
            <p:nvPr/>
          </p:nvSpPr>
          <p:spPr bwMode="auto">
            <a:xfrm>
              <a:off x="3390" y="1915"/>
              <a:ext cx="392" cy="408"/>
            </a:xfrm>
            <a:custGeom>
              <a:avLst/>
              <a:gdLst/>
              <a:ahLst/>
              <a:cxnLst>
                <a:cxn ang="0">
                  <a:pos x="0" y="182"/>
                </a:cxn>
                <a:cxn ang="0">
                  <a:pos x="409" y="0"/>
                </a:cxn>
                <a:cxn ang="0">
                  <a:pos x="272" y="408"/>
                </a:cxn>
                <a:cxn ang="0">
                  <a:pos x="0" y="182"/>
                </a:cxn>
              </a:cxnLst>
              <a:rect l="0" t="0" r="r" b="b"/>
              <a:pathLst>
                <a:path w="409" h="408">
                  <a:moveTo>
                    <a:pt x="0" y="182"/>
                  </a:moveTo>
                  <a:lnTo>
                    <a:pt x="409" y="0"/>
                  </a:lnTo>
                  <a:lnTo>
                    <a:pt x="272" y="408"/>
                  </a:lnTo>
                  <a:lnTo>
                    <a:pt x="0" y="182"/>
                  </a:lnTo>
                  <a:close/>
                </a:path>
              </a:pathLst>
            </a:custGeom>
            <a:solidFill>
              <a:srgbClr val="800040"/>
            </a:solidFill>
            <a:ln w="9525">
              <a:solidFill>
                <a:schemeClr val="tx1"/>
              </a:solidFill>
              <a:round/>
              <a:headEnd/>
              <a:tailEnd/>
            </a:ln>
            <a:effectLst/>
          </p:spPr>
          <p:txBody>
            <a:bodyPr/>
            <a:lstStyle/>
            <a:p>
              <a:endParaRPr lang="en-GB"/>
            </a:p>
          </p:txBody>
        </p:sp>
      </p:grpSp>
      <p:sp>
        <p:nvSpPr>
          <p:cNvPr id="57360" name="Text Box 16"/>
          <p:cNvSpPr txBox="1">
            <a:spLocks noChangeArrowheads="1"/>
          </p:cNvSpPr>
          <p:nvPr/>
        </p:nvSpPr>
        <p:spPr bwMode="auto">
          <a:xfrm>
            <a:off x="7886700" y="2968625"/>
            <a:ext cx="636588" cy="579438"/>
          </a:xfrm>
          <a:prstGeom prst="rect">
            <a:avLst/>
          </a:prstGeom>
          <a:noFill/>
          <a:ln w="9525">
            <a:noFill/>
            <a:miter lim="800000"/>
            <a:headEnd/>
            <a:tailEnd/>
          </a:ln>
          <a:effectLst/>
        </p:spPr>
        <p:txBody>
          <a:bodyPr wrap="none">
            <a:spAutoFit/>
          </a:bodyPr>
          <a:lstStyle/>
          <a:p>
            <a:pPr eaLnBrk="1" hangingPunct="1"/>
            <a:r>
              <a:rPr lang="en-GB" sz="3200"/>
              <a:t>27</a:t>
            </a:r>
            <a:endParaRPr lang="en-US" sz="3200"/>
          </a:p>
        </p:txBody>
      </p:sp>
      <p:sp>
        <p:nvSpPr>
          <p:cNvPr id="57361" name="Text Box 17"/>
          <p:cNvSpPr txBox="1">
            <a:spLocks noChangeArrowheads="1"/>
          </p:cNvSpPr>
          <p:nvPr/>
        </p:nvSpPr>
        <p:spPr bwMode="auto">
          <a:xfrm>
            <a:off x="7886700" y="1816100"/>
            <a:ext cx="636588" cy="579438"/>
          </a:xfrm>
          <a:prstGeom prst="rect">
            <a:avLst/>
          </a:prstGeom>
          <a:noFill/>
          <a:ln w="9525">
            <a:noFill/>
            <a:miter lim="800000"/>
            <a:headEnd/>
            <a:tailEnd/>
          </a:ln>
          <a:effectLst/>
        </p:spPr>
        <p:txBody>
          <a:bodyPr wrap="none">
            <a:spAutoFit/>
          </a:bodyPr>
          <a:lstStyle/>
          <a:p>
            <a:pPr eaLnBrk="1" hangingPunct="1"/>
            <a:r>
              <a:rPr lang="en-GB" sz="3200"/>
              <a:t>44</a:t>
            </a:r>
            <a:endParaRPr lang="en-US" sz="32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7042" name="Rectangle 2"/>
          <p:cNvSpPr>
            <a:spLocks noGrp="1" noChangeArrowheads="1"/>
          </p:cNvSpPr>
          <p:nvPr>
            <p:ph type="title"/>
          </p:nvPr>
        </p:nvSpPr>
        <p:spPr>
          <a:xfrm>
            <a:off x="1187450" y="404813"/>
            <a:ext cx="7158038" cy="1412875"/>
          </a:xfrm>
        </p:spPr>
        <p:txBody>
          <a:bodyPr/>
          <a:lstStyle/>
          <a:p>
            <a:r>
              <a:rPr lang="en-GB" sz="3600"/>
              <a:t>European Declaration of Human Rights</a:t>
            </a:r>
            <a:endParaRPr lang="en-US" sz="3600"/>
          </a:p>
        </p:txBody>
      </p:sp>
      <p:sp>
        <p:nvSpPr>
          <p:cNvPr id="87043" name="Rectangle 3"/>
          <p:cNvSpPr>
            <a:spLocks noGrp="1" noChangeArrowheads="1"/>
          </p:cNvSpPr>
          <p:nvPr>
            <p:ph type="body" idx="1"/>
          </p:nvPr>
        </p:nvSpPr>
        <p:spPr/>
        <p:txBody>
          <a:bodyPr/>
          <a:lstStyle/>
          <a:p>
            <a:pPr>
              <a:lnSpc>
                <a:spcPct val="80000"/>
              </a:lnSpc>
            </a:pPr>
            <a:r>
              <a:rPr lang="en-GB" sz="2000" b="1"/>
              <a:t>Article 5: No one shall be deprived of his liberty save in the following cases </a:t>
            </a:r>
            <a:r>
              <a:rPr lang="en-GB" sz="2000" b="1">
                <a:latin typeface="Garamond"/>
              </a:rPr>
              <a:t>…</a:t>
            </a:r>
            <a:r>
              <a:rPr lang="en-GB" sz="2000" b="1"/>
              <a:t>:</a:t>
            </a:r>
          </a:p>
          <a:p>
            <a:pPr lvl="1">
              <a:lnSpc>
                <a:spcPct val="80000"/>
              </a:lnSpc>
            </a:pPr>
            <a:r>
              <a:rPr lang="en-GB" sz="2000" b="1"/>
              <a:t>(d) the detention of a minor by lawful order for the purpose of educational supervision</a:t>
            </a:r>
          </a:p>
          <a:p>
            <a:pPr>
              <a:lnSpc>
                <a:spcPct val="80000"/>
              </a:lnSpc>
            </a:pPr>
            <a:endParaRPr lang="en-GB" sz="2000" b="1"/>
          </a:p>
          <a:p>
            <a:pPr>
              <a:lnSpc>
                <a:spcPct val="80000"/>
              </a:lnSpc>
            </a:pPr>
            <a:r>
              <a:rPr lang="en-GB" sz="2000" b="1"/>
              <a:t>Article 9: (1) everyone has the right to freedom of thought</a:t>
            </a:r>
          </a:p>
          <a:p>
            <a:pPr>
              <a:lnSpc>
                <a:spcPct val="80000"/>
              </a:lnSpc>
            </a:pPr>
            <a:endParaRPr lang="en-GB" sz="2000" b="1"/>
          </a:p>
          <a:p>
            <a:pPr>
              <a:lnSpc>
                <a:spcPct val="80000"/>
              </a:lnSpc>
            </a:pPr>
            <a:r>
              <a:rPr lang="en-GB" sz="2000" b="1"/>
              <a:t>Article 10: (1) everyone has the right to freedom of expression</a:t>
            </a:r>
          </a:p>
          <a:p>
            <a:pPr>
              <a:lnSpc>
                <a:spcPct val="80000"/>
              </a:lnSpc>
            </a:pPr>
            <a:endParaRPr lang="en-GB" sz="2000" b="1"/>
          </a:p>
          <a:p>
            <a:pPr>
              <a:lnSpc>
                <a:spcPct val="80000"/>
              </a:lnSpc>
            </a:pPr>
            <a:r>
              <a:rPr lang="en-GB" sz="2000" b="1"/>
              <a:t>Article 14: </a:t>
            </a:r>
            <a:r>
              <a:rPr lang="en-GB" sz="2000" b="1">
                <a:latin typeface="Garamond"/>
              </a:rPr>
              <a:t>…</a:t>
            </a:r>
            <a:r>
              <a:rPr lang="en-GB" sz="2000" b="1"/>
              <a:t> without discrimination on any ground such as sex, race, colour, language, religion, political or other opinion, national or social origin, association with a national minority, property, birth or other status</a:t>
            </a:r>
            <a:endParaRPr lang="en-US" sz="20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704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70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704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8704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8704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043" grpId="0" build="p"/>
    </p:bld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9090" name="Rectangle 2"/>
          <p:cNvSpPr>
            <a:spLocks noGrp="1" noChangeArrowheads="1"/>
          </p:cNvSpPr>
          <p:nvPr>
            <p:ph type="title"/>
          </p:nvPr>
        </p:nvSpPr>
        <p:spPr/>
        <p:txBody>
          <a:bodyPr/>
          <a:lstStyle/>
          <a:p>
            <a:endParaRPr lang="en-GB"/>
          </a:p>
        </p:txBody>
      </p:sp>
      <p:sp>
        <p:nvSpPr>
          <p:cNvPr id="89091" name="Rectangle 3"/>
          <p:cNvSpPr>
            <a:spLocks noGrp="1" noChangeArrowheads="1"/>
          </p:cNvSpPr>
          <p:nvPr>
            <p:ph type="body" idx="1"/>
          </p:nvPr>
        </p:nvSpPr>
        <p:spPr>
          <a:xfrm>
            <a:off x="468313" y="1196975"/>
            <a:ext cx="8229600" cy="5289550"/>
          </a:xfrm>
        </p:spPr>
        <p:txBody>
          <a:bodyPr/>
          <a:lstStyle/>
          <a:p>
            <a:pPr>
              <a:lnSpc>
                <a:spcPct val="80000"/>
              </a:lnSpc>
            </a:pPr>
            <a:endParaRPr lang="en-GB" sz="1800" i="1"/>
          </a:p>
          <a:p>
            <a:pPr>
              <a:lnSpc>
                <a:spcPct val="80000"/>
              </a:lnSpc>
            </a:pPr>
            <a:r>
              <a:rPr lang="en-GB" sz="2400" b="1" i="1"/>
              <a:t>Pocket PAL: Building Learning in Mathematics</a:t>
            </a:r>
            <a:r>
              <a:rPr lang="en-GB" sz="2400" b="1"/>
              <a:t> </a:t>
            </a:r>
            <a:r>
              <a:rPr lang="en-GB" sz="2000" b="1"/>
              <a:t>Prestage, DeGeest and Watson (Continuum)</a:t>
            </a:r>
          </a:p>
          <a:p>
            <a:pPr>
              <a:lnSpc>
                <a:spcPct val="80000"/>
              </a:lnSpc>
              <a:spcBef>
                <a:spcPct val="120000"/>
              </a:spcBef>
            </a:pPr>
            <a:r>
              <a:rPr lang="en-GB" sz="2400" b="1" i="1">
                <a:solidFill>
                  <a:srgbClr val="000000"/>
                </a:solidFill>
              </a:rPr>
              <a:t>Deep Progress in Mathematics</a:t>
            </a:r>
            <a:r>
              <a:rPr lang="en-GB" sz="2400" b="1">
                <a:solidFill>
                  <a:srgbClr val="000000"/>
                </a:solidFill>
              </a:rPr>
              <a:t> </a:t>
            </a:r>
            <a:r>
              <a:rPr lang="en-GB" sz="2000" b="1"/>
              <a:t>Watson, De Geest &amp; </a:t>
            </a:r>
            <a:r>
              <a:rPr lang="en-GB" sz="2000" b="1">
                <a:solidFill>
                  <a:srgbClr val="000000"/>
                </a:solidFill>
              </a:rPr>
              <a:t>Prestage:</a:t>
            </a:r>
            <a:r>
              <a:rPr lang="en-GB" sz="2000" b="1" i="1">
                <a:solidFill>
                  <a:srgbClr val="000000"/>
                </a:solidFill>
              </a:rPr>
              <a:t> </a:t>
            </a:r>
            <a:r>
              <a:rPr lang="en-GB" sz="2000" b="1">
                <a:solidFill>
                  <a:srgbClr val="000000"/>
                </a:solidFill>
              </a:rPr>
              <a:t>ATM website (MT157) or my website: </a:t>
            </a:r>
            <a:r>
              <a:rPr lang="en-GB" sz="2000" b="1">
                <a:solidFill>
                  <a:srgbClr val="000000"/>
                </a:solidFill>
                <a:hlinkClick r:id="rId3"/>
              </a:rPr>
              <a:t>www.edstud.ox.ac.uk/people/academic3</a:t>
            </a:r>
            <a:endParaRPr lang="en-GB" sz="2000" b="1">
              <a:solidFill>
                <a:srgbClr val="000000"/>
              </a:solidFill>
            </a:endParaRPr>
          </a:p>
          <a:p>
            <a:pPr>
              <a:lnSpc>
                <a:spcPct val="80000"/>
              </a:lnSpc>
              <a:spcBef>
                <a:spcPct val="120000"/>
              </a:spcBef>
            </a:pPr>
            <a:r>
              <a:rPr lang="en-GB" sz="2400" b="1" i="1"/>
              <a:t>Raising Achievement in Secondary Mathematics</a:t>
            </a:r>
            <a:r>
              <a:rPr lang="en-GB" sz="2400" b="1"/>
              <a:t> </a:t>
            </a:r>
            <a:r>
              <a:rPr lang="en-GB" sz="2000" b="1"/>
              <a:t>Watson (Open University Press)</a:t>
            </a:r>
          </a:p>
          <a:p>
            <a:pPr>
              <a:lnSpc>
                <a:spcPct val="80000"/>
              </a:lnSpc>
              <a:spcBef>
                <a:spcPct val="120000"/>
              </a:spcBef>
              <a:buFont typeface="Wingdings" pitchFamily="2" charset="2"/>
              <a:buNone/>
            </a:pPr>
            <a:endParaRPr lang="en-GB" sz="2000" b="1"/>
          </a:p>
          <a:p>
            <a:pPr>
              <a:lnSpc>
                <a:spcPct val="80000"/>
              </a:lnSpc>
              <a:buClr>
                <a:schemeClr val="hlink"/>
              </a:buClr>
            </a:pPr>
            <a:r>
              <a:rPr lang="en-GB" sz="2400" b="1">
                <a:effectLst>
                  <a:outerShdw blurRad="38100" dist="38100" dir="2700000" algn="tl">
                    <a:srgbClr val="C0C0C0"/>
                  </a:outerShdw>
                </a:effectLst>
              </a:rPr>
              <a:t>Institute of Mathematics Pedagogy,July/Aug 2007: s.elliott@shu.ac.uk</a:t>
            </a:r>
          </a:p>
          <a:p>
            <a:pPr>
              <a:lnSpc>
                <a:spcPct val="80000"/>
              </a:lnSpc>
              <a:spcBef>
                <a:spcPct val="120000"/>
              </a:spcBef>
              <a:buFont typeface="Wingdings" pitchFamily="2" charset="2"/>
              <a:buNone/>
            </a:pPr>
            <a:endParaRPr lang="en-GB" sz="2400" b="1"/>
          </a:p>
          <a:p>
            <a:pPr>
              <a:lnSpc>
                <a:spcPct val="80000"/>
              </a:lnSpc>
              <a:buFont typeface="Wingdings" pitchFamily="2" charset="2"/>
              <a:buNone/>
            </a:pPr>
            <a:endParaRPr lang="en-GB" sz="200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4"/>
          <p:cNvSpPr>
            <a:spLocks noGrp="1" noChangeArrowheads="1"/>
          </p:cNvSpPr>
          <p:nvPr>
            <p:ph type="title"/>
          </p:nvPr>
        </p:nvSpPr>
        <p:spPr/>
        <p:txBody>
          <a:bodyPr/>
          <a:lstStyle/>
          <a:p>
            <a:r>
              <a:rPr lang="en-GB"/>
              <a:t>Self-awareness of progress</a:t>
            </a:r>
            <a:endParaRPr lang="en-US"/>
          </a:p>
        </p:txBody>
      </p:sp>
      <p:sp>
        <p:nvSpPr>
          <p:cNvPr id="10243" name="Rectangle 3"/>
          <p:cNvSpPr>
            <a:spLocks noGrp="1" noChangeArrowheads="1"/>
          </p:cNvSpPr>
          <p:nvPr>
            <p:ph type="body" idx="1"/>
          </p:nvPr>
        </p:nvSpPr>
        <p:spPr/>
        <p:txBody>
          <a:bodyPr/>
          <a:lstStyle/>
          <a:p>
            <a:r>
              <a:rPr lang="en-GB" sz="2400" b="1"/>
              <a:t>What do you know now that you didn’t know before?</a:t>
            </a:r>
          </a:p>
          <a:p>
            <a:endParaRPr lang="en-GB" sz="2400" b="1"/>
          </a:p>
          <a:p>
            <a:r>
              <a:rPr lang="en-GB" sz="2400" b="1"/>
              <a:t>What can you do now that you wouldn’t have done before?</a:t>
            </a:r>
            <a:endParaRPr lang="en-US" sz="24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4"/>
          <p:cNvSpPr>
            <a:spLocks noChangeArrowheads="1"/>
          </p:cNvSpPr>
          <p:nvPr/>
        </p:nvSpPr>
        <p:spPr bwMode="auto">
          <a:xfrm rot="599097">
            <a:off x="1908175" y="21336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9221" name="Rectangle 5"/>
          <p:cNvSpPr>
            <a:spLocks noChangeArrowheads="1"/>
          </p:cNvSpPr>
          <p:nvPr/>
        </p:nvSpPr>
        <p:spPr bwMode="auto">
          <a:xfrm>
            <a:off x="6443663" y="29718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9222" name="Rectangle 6"/>
          <p:cNvSpPr>
            <a:spLocks noChangeArrowheads="1"/>
          </p:cNvSpPr>
          <p:nvPr/>
        </p:nvSpPr>
        <p:spPr bwMode="auto">
          <a:xfrm rot="2140584">
            <a:off x="5219700" y="21336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9223" name="Rectangle 7"/>
          <p:cNvSpPr>
            <a:spLocks noChangeArrowheads="1"/>
          </p:cNvSpPr>
          <p:nvPr/>
        </p:nvSpPr>
        <p:spPr bwMode="auto">
          <a:xfrm rot="2877220">
            <a:off x="2627313" y="4292600"/>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
        <p:nvSpPr>
          <p:cNvPr id="9224" name="Rectangle 8"/>
          <p:cNvSpPr>
            <a:spLocks noChangeArrowheads="1"/>
          </p:cNvSpPr>
          <p:nvPr/>
        </p:nvSpPr>
        <p:spPr bwMode="auto">
          <a:xfrm rot="-1188828">
            <a:off x="4114800" y="3141663"/>
            <a:ext cx="914400" cy="914400"/>
          </a:xfrm>
          <a:prstGeom prst="rect">
            <a:avLst/>
          </a:prstGeom>
          <a:solidFill>
            <a:schemeClr val="accent1"/>
          </a:solidFill>
          <a:ln w="9525">
            <a:solidFill>
              <a:schemeClr val="tx1"/>
            </a:solidFill>
            <a:miter lim="800000"/>
            <a:headEnd/>
            <a:tailEnd/>
          </a:ln>
          <a:effectLst/>
        </p:spPr>
        <p:txBody>
          <a:bodyPr wrap="none" anchor="ctr"/>
          <a:lstStyle/>
          <a:p>
            <a:endParaRPr lang="en-GB"/>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ChangeArrowheads="1"/>
          </p:cNvSpPr>
          <p:nvPr>
            <p:ph type="title"/>
          </p:nvPr>
        </p:nvSpPr>
        <p:spPr/>
        <p:txBody>
          <a:bodyPr/>
          <a:lstStyle/>
          <a:p>
            <a:r>
              <a:rPr lang="en-GB"/>
              <a:t>Sara’s teaching input</a:t>
            </a:r>
            <a:endParaRPr lang="en-US"/>
          </a:p>
        </p:txBody>
      </p:sp>
      <p:sp>
        <p:nvSpPr>
          <p:cNvPr id="77827" name="Rectangle 3"/>
          <p:cNvSpPr>
            <a:spLocks noGrp="1" noChangeArrowheads="1"/>
          </p:cNvSpPr>
          <p:nvPr>
            <p:ph type="body" idx="1"/>
          </p:nvPr>
        </p:nvSpPr>
        <p:spPr>
          <a:xfrm>
            <a:off x="468313" y="1700213"/>
            <a:ext cx="8229600" cy="4784725"/>
          </a:xfrm>
        </p:spPr>
        <p:txBody>
          <a:bodyPr/>
          <a:lstStyle/>
          <a:p>
            <a:pPr>
              <a:lnSpc>
                <a:spcPct val="80000"/>
              </a:lnSpc>
            </a:pPr>
            <a:r>
              <a:rPr lang="en-GB" sz="2400" b="1"/>
              <a:t>Personal organisation and emotional attachment</a:t>
            </a:r>
          </a:p>
          <a:p>
            <a:pPr>
              <a:lnSpc>
                <a:spcPct val="80000"/>
              </a:lnSpc>
            </a:pPr>
            <a:r>
              <a:rPr lang="en-GB" sz="2400" b="1"/>
              <a:t>Triggering recall</a:t>
            </a:r>
          </a:p>
          <a:p>
            <a:pPr>
              <a:lnSpc>
                <a:spcPct val="80000"/>
              </a:lnSpc>
            </a:pPr>
            <a:r>
              <a:rPr lang="en-GB" sz="2400" b="1"/>
              <a:t>Simplifying</a:t>
            </a:r>
          </a:p>
          <a:p>
            <a:pPr>
              <a:lnSpc>
                <a:spcPct val="80000"/>
              </a:lnSpc>
            </a:pPr>
            <a:r>
              <a:rPr lang="en-GB" sz="2400" b="1"/>
              <a:t>Beyond 3, 4 and 5</a:t>
            </a:r>
          </a:p>
          <a:p>
            <a:pPr>
              <a:lnSpc>
                <a:spcPct val="80000"/>
              </a:lnSpc>
            </a:pPr>
            <a:r>
              <a:rPr lang="en-GB" sz="2400" b="1"/>
              <a:t>Beyond whole numbers</a:t>
            </a:r>
          </a:p>
          <a:p>
            <a:pPr>
              <a:lnSpc>
                <a:spcPct val="80000"/>
              </a:lnSpc>
            </a:pPr>
            <a:r>
              <a:rPr lang="en-GB" sz="2400" b="1"/>
              <a:t>This relates to …</a:t>
            </a:r>
          </a:p>
          <a:p>
            <a:pPr>
              <a:lnSpc>
                <a:spcPct val="80000"/>
              </a:lnSpc>
            </a:pPr>
            <a:r>
              <a:rPr lang="en-GB" sz="2400" b="1"/>
              <a:t>Recognising shifts of focus</a:t>
            </a:r>
          </a:p>
          <a:p>
            <a:pPr>
              <a:lnSpc>
                <a:spcPct val="80000"/>
              </a:lnSpc>
            </a:pPr>
            <a:r>
              <a:rPr lang="en-GB" sz="2400" b="1"/>
              <a:t>Expressing in shape, number, symbols</a:t>
            </a:r>
          </a:p>
          <a:p>
            <a:pPr>
              <a:lnSpc>
                <a:spcPct val="80000"/>
              </a:lnSpc>
            </a:pPr>
            <a:r>
              <a:rPr lang="en-GB" sz="2400" b="1"/>
              <a:t>Access ‘at their own level’ but outcome well beyond original ‘level’</a:t>
            </a:r>
          </a:p>
          <a:p>
            <a:pPr>
              <a:lnSpc>
                <a:spcPct val="80000"/>
              </a:lnSpc>
            </a:pPr>
            <a:r>
              <a:rPr lang="en-GB" sz="2400" b="1"/>
              <a:t>Going on and on …</a:t>
            </a:r>
          </a:p>
          <a:p>
            <a:pPr>
              <a:lnSpc>
                <a:spcPct val="80000"/>
              </a:lnSpc>
            </a:pPr>
            <a:endParaRPr lang="en-US" sz="2400" b="1"/>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a:xfrm>
            <a:off x="1187450" y="333375"/>
            <a:ext cx="7158038" cy="1320800"/>
          </a:xfrm>
        </p:spPr>
        <p:txBody>
          <a:bodyPr/>
          <a:lstStyle/>
          <a:p>
            <a:r>
              <a:rPr lang="en-GB"/>
              <a:t>Improving attainment in mathematics project</a:t>
            </a:r>
            <a:endParaRPr lang="en-US"/>
          </a:p>
        </p:txBody>
      </p:sp>
      <p:sp>
        <p:nvSpPr>
          <p:cNvPr id="52227" name="Rectangle 3"/>
          <p:cNvSpPr>
            <a:spLocks noGrp="1" noChangeArrowheads="1"/>
          </p:cNvSpPr>
          <p:nvPr>
            <p:ph type="body" idx="1"/>
          </p:nvPr>
        </p:nvSpPr>
        <p:spPr/>
        <p:txBody>
          <a:bodyPr/>
          <a:lstStyle/>
          <a:p>
            <a:r>
              <a:rPr lang="en-US" sz="2400" b="1"/>
              <a:t>ten teachers who set out to make a difference </a:t>
            </a:r>
          </a:p>
          <a:p>
            <a:r>
              <a:rPr lang="en-US" sz="2400" b="1"/>
              <a:t>very little obvious common practice</a:t>
            </a:r>
          </a:p>
          <a:p>
            <a:r>
              <a:rPr lang="en-US" sz="2400" b="1"/>
              <a:t>common underlying principles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992188" y="260350"/>
            <a:ext cx="7158037" cy="1412875"/>
          </a:xfrm>
        </p:spPr>
        <p:txBody>
          <a:bodyPr/>
          <a:lstStyle/>
          <a:p>
            <a:r>
              <a:rPr lang="en-GB" sz="3200"/>
              <a:t>Improving Attainment in Mathematics Project</a:t>
            </a:r>
            <a:endParaRPr lang="en-US" sz="3200"/>
          </a:p>
        </p:txBody>
      </p:sp>
      <p:sp>
        <p:nvSpPr>
          <p:cNvPr id="6147" name="Rectangle 3"/>
          <p:cNvSpPr>
            <a:spLocks noGrp="1" noChangeArrowheads="1"/>
          </p:cNvSpPr>
          <p:nvPr>
            <p:ph type="body" idx="1"/>
          </p:nvPr>
        </p:nvSpPr>
        <p:spPr/>
        <p:txBody>
          <a:bodyPr/>
          <a:lstStyle/>
          <a:p>
            <a:r>
              <a:rPr lang="en-GB" sz="2400" b="1"/>
              <a:t>Aim: to develop students’ habits of mind so they become better learners</a:t>
            </a:r>
          </a:p>
          <a:p>
            <a:r>
              <a:rPr lang="en-GB" sz="2400" b="1"/>
              <a:t>Deep progress means:</a:t>
            </a:r>
          </a:p>
          <a:p>
            <a:pPr lvl="1"/>
            <a:r>
              <a:rPr lang="en-GB" sz="2400" b="1"/>
              <a:t>Learning more mathematics</a:t>
            </a:r>
          </a:p>
          <a:p>
            <a:pPr lvl="1"/>
            <a:r>
              <a:rPr lang="en-GB" sz="2400" b="1"/>
              <a:t>Becoming better learners of mathematics</a:t>
            </a:r>
          </a:p>
          <a:p>
            <a:pPr lvl="1"/>
            <a:r>
              <a:rPr lang="en-GB" sz="2400" b="1"/>
              <a:t>Feeling better about learning mathematics</a:t>
            </a:r>
            <a:endParaRPr lang="en-US" sz="2400" b="1"/>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Project beliefs</a:t>
            </a:r>
            <a:endParaRPr lang="en-US"/>
          </a:p>
        </p:txBody>
      </p:sp>
      <p:sp>
        <p:nvSpPr>
          <p:cNvPr id="5123" name="Rectangle 3"/>
          <p:cNvSpPr>
            <a:spLocks noGrp="1" noChangeArrowheads="1"/>
          </p:cNvSpPr>
          <p:nvPr>
            <p:ph type="body" idx="1"/>
          </p:nvPr>
        </p:nvSpPr>
        <p:spPr/>
        <p:txBody>
          <a:bodyPr/>
          <a:lstStyle/>
          <a:p>
            <a:r>
              <a:rPr lang="en-GB" sz="2400" b="1"/>
              <a:t>That all can learn mathematics</a:t>
            </a:r>
          </a:p>
          <a:p>
            <a:r>
              <a:rPr lang="en-GB" sz="2400" b="1"/>
              <a:t>That some students ‘don’t’ rather than ‘can’t’</a:t>
            </a:r>
          </a:p>
          <a:p>
            <a:r>
              <a:rPr lang="en-GB" sz="2400" b="1"/>
              <a:t>That focusing on mathematical thinking is an appropriate way to approach improvement</a:t>
            </a:r>
            <a:endParaRPr lang="en-US" sz="2400" b="1"/>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92188" y="333375"/>
            <a:ext cx="7158037" cy="1412875"/>
          </a:xfrm>
        </p:spPr>
        <p:txBody>
          <a:bodyPr/>
          <a:lstStyle/>
          <a:p>
            <a:r>
              <a:rPr lang="en-GB"/>
              <a:t>What is mathematical thinking?</a:t>
            </a:r>
            <a:endParaRPr lang="en-US"/>
          </a:p>
        </p:txBody>
      </p:sp>
      <p:sp>
        <p:nvSpPr>
          <p:cNvPr id="7171" name="Rectangle 3"/>
          <p:cNvSpPr>
            <a:spLocks noGrp="1" noChangeArrowheads="1"/>
          </p:cNvSpPr>
          <p:nvPr>
            <p:ph type="body" idx="1"/>
          </p:nvPr>
        </p:nvSpPr>
        <p:spPr/>
        <p:txBody>
          <a:bodyPr/>
          <a:lstStyle/>
          <a:p>
            <a:endParaRPr lang="en-GB"/>
          </a:p>
          <a:p>
            <a:endParaRPr lang="en-GB"/>
          </a:p>
          <a:p>
            <a:r>
              <a:rPr lang="en-GB" sz="2400" b="1"/>
              <a:t>Thinking hard in mathematics lessons</a:t>
            </a:r>
          </a:p>
          <a:p>
            <a:r>
              <a:rPr lang="en-GB" sz="2400" b="1"/>
              <a:t>What else …… ?</a:t>
            </a:r>
            <a:endParaRPr lang="en-US" sz="2400" b="1"/>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Axis">
  <a:themeElements>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fontScheme name="Axi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Axis 1">
        <a:dk1>
          <a:srgbClr val="080808"/>
        </a:dk1>
        <a:lt1>
          <a:srgbClr val="F8F8F8"/>
        </a:lt1>
        <a:dk2>
          <a:srgbClr val="330000"/>
        </a:dk2>
        <a:lt2>
          <a:srgbClr val="FFFFFF"/>
        </a:lt2>
        <a:accent1>
          <a:srgbClr val="FF9900"/>
        </a:accent1>
        <a:accent2>
          <a:srgbClr val="CC3300"/>
        </a:accent2>
        <a:accent3>
          <a:srgbClr val="ADAAAA"/>
        </a:accent3>
        <a:accent4>
          <a:srgbClr val="D4D4D4"/>
        </a:accent4>
        <a:accent5>
          <a:srgbClr val="FFCAAA"/>
        </a:accent5>
        <a:accent6>
          <a:srgbClr val="B92D00"/>
        </a:accent6>
        <a:hlink>
          <a:srgbClr val="CC6600"/>
        </a:hlink>
        <a:folHlink>
          <a:srgbClr val="B2B282"/>
        </a:folHlink>
      </a:clrScheme>
      <a:clrMap bg1="dk2" tx1="lt1" bg2="dk1" tx2="lt2" accent1="accent1" accent2="accent2" accent3="accent3" accent4="accent4" accent5="accent5" accent6="accent6" hlink="hlink" folHlink="folHlink"/>
    </a:extraClrScheme>
    <a:extraClrScheme>
      <a:clrScheme name="Axis 2">
        <a:dk1>
          <a:srgbClr val="333333"/>
        </a:dk1>
        <a:lt1>
          <a:srgbClr val="F8F8F8"/>
        </a:lt1>
        <a:dk2>
          <a:srgbClr val="800000"/>
        </a:dk2>
        <a:lt2>
          <a:srgbClr val="FFFFFF"/>
        </a:lt2>
        <a:accent1>
          <a:srgbClr val="CC9900"/>
        </a:accent1>
        <a:accent2>
          <a:srgbClr val="666666"/>
        </a:accent2>
        <a:accent3>
          <a:srgbClr val="C0AAAA"/>
        </a:accent3>
        <a:accent4>
          <a:srgbClr val="D4D4D4"/>
        </a:accent4>
        <a:accent5>
          <a:srgbClr val="E2CAAA"/>
        </a:accent5>
        <a:accent6>
          <a:srgbClr val="5C5C5C"/>
        </a:accent6>
        <a:hlink>
          <a:srgbClr val="CC6600"/>
        </a:hlink>
        <a:folHlink>
          <a:srgbClr val="95A587"/>
        </a:folHlink>
      </a:clrScheme>
      <a:clrMap bg1="dk2" tx1="lt1" bg2="dk1" tx2="lt2" accent1="accent1" accent2="accent2" accent3="accent3" accent4="accent4" accent5="accent5" accent6="accent6" hlink="hlink" folHlink="folHlink"/>
    </a:extraClrScheme>
    <a:extraClrScheme>
      <a:clrScheme name="Axis 3">
        <a:dk1>
          <a:srgbClr val="5F5F5F"/>
        </a:dk1>
        <a:lt1>
          <a:srgbClr val="A4BEE0"/>
        </a:lt1>
        <a:dk2>
          <a:srgbClr val="013253"/>
        </a:dk2>
        <a:lt2>
          <a:srgbClr val="FFFFFF"/>
        </a:lt2>
        <a:accent1>
          <a:srgbClr val="588480"/>
        </a:accent1>
        <a:accent2>
          <a:srgbClr val="6600FF"/>
        </a:accent2>
        <a:accent3>
          <a:srgbClr val="AAADB3"/>
        </a:accent3>
        <a:accent4>
          <a:srgbClr val="8BA2BF"/>
        </a:accent4>
        <a:accent5>
          <a:srgbClr val="B4C2C0"/>
        </a:accent5>
        <a:accent6>
          <a:srgbClr val="5C00E7"/>
        </a:accent6>
        <a:hlink>
          <a:srgbClr val="CCCC00"/>
        </a:hlink>
        <a:folHlink>
          <a:srgbClr val="5F5F5F"/>
        </a:folHlink>
      </a:clrScheme>
      <a:clrMap bg1="dk2" tx1="lt1" bg2="dk1" tx2="lt2" accent1="accent1" accent2="accent2" accent3="accent3" accent4="accent4" accent5="accent5" accent6="accent6" hlink="hlink" folHlink="folHlink"/>
    </a:extraClrScheme>
    <a:extraClrScheme>
      <a:clrScheme name="Axis 4">
        <a:dk1>
          <a:srgbClr val="003300"/>
        </a:dk1>
        <a:lt1>
          <a:srgbClr val="F8F8F8"/>
        </a:lt1>
        <a:dk2>
          <a:srgbClr val="3D4A1C"/>
        </a:dk2>
        <a:lt2>
          <a:srgbClr val="FFFFFF"/>
        </a:lt2>
        <a:accent1>
          <a:srgbClr val="99CC00"/>
        </a:accent1>
        <a:accent2>
          <a:srgbClr val="669900"/>
        </a:accent2>
        <a:accent3>
          <a:srgbClr val="AFB1AB"/>
        </a:accent3>
        <a:accent4>
          <a:srgbClr val="D4D4D4"/>
        </a:accent4>
        <a:accent5>
          <a:srgbClr val="CAE2AA"/>
        </a:accent5>
        <a:accent6>
          <a:srgbClr val="5C8A00"/>
        </a:accent6>
        <a:hlink>
          <a:srgbClr val="CC9900"/>
        </a:hlink>
        <a:folHlink>
          <a:srgbClr val="B2B282"/>
        </a:folHlink>
      </a:clrScheme>
      <a:clrMap bg1="dk2" tx1="lt1" bg2="dk1" tx2="lt2" accent1="accent1" accent2="accent2" accent3="accent3" accent4="accent4" accent5="accent5" accent6="accent6" hlink="hlink" folHlink="folHlink"/>
    </a:extraClrScheme>
    <a:extraClrScheme>
      <a:clrScheme name="Axis 5">
        <a:dk1>
          <a:srgbClr val="333333"/>
        </a:dk1>
        <a:lt1>
          <a:srgbClr val="F8F8F8"/>
        </a:lt1>
        <a:dk2>
          <a:srgbClr val="005D8C"/>
        </a:dk2>
        <a:lt2>
          <a:srgbClr val="FFFFFF"/>
        </a:lt2>
        <a:accent1>
          <a:srgbClr val="00CC99"/>
        </a:accent1>
        <a:accent2>
          <a:srgbClr val="0099CC"/>
        </a:accent2>
        <a:accent3>
          <a:srgbClr val="AAB6C5"/>
        </a:accent3>
        <a:accent4>
          <a:srgbClr val="D4D4D4"/>
        </a:accent4>
        <a:accent5>
          <a:srgbClr val="AAE2CA"/>
        </a:accent5>
        <a:accent6>
          <a:srgbClr val="008AB9"/>
        </a:accent6>
        <a:hlink>
          <a:srgbClr val="FFCC00"/>
        </a:hlink>
        <a:folHlink>
          <a:srgbClr val="D8D48C"/>
        </a:folHlink>
      </a:clrScheme>
      <a:clrMap bg1="dk2" tx1="lt1" bg2="dk1" tx2="lt2" accent1="accent1" accent2="accent2" accent3="accent3" accent4="accent4" accent5="accent5" accent6="accent6" hlink="hlink" folHlink="folHlink"/>
    </a:extraClrScheme>
    <a:extraClrScheme>
      <a:clrScheme name="Axis 6">
        <a:dk1>
          <a:srgbClr val="000000"/>
        </a:dk1>
        <a:lt1>
          <a:srgbClr val="ECAE00"/>
        </a:lt1>
        <a:dk2>
          <a:srgbClr val="FFFFFF"/>
        </a:dk2>
        <a:lt2>
          <a:srgbClr val="333333"/>
        </a:lt2>
        <a:accent1>
          <a:srgbClr val="CC6600"/>
        </a:accent1>
        <a:accent2>
          <a:srgbClr val="BA6D10"/>
        </a:accent2>
        <a:accent3>
          <a:srgbClr val="F4D3AA"/>
        </a:accent3>
        <a:accent4>
          <a:srgbClr val="000000"/>
        </a:accent4>
        <a:accent5>
          <a:srgbClr val="E2B8AA"/>
        </a:accent5>
        <a:accent6>
          <a:srgbClr val="A8620D"/>
        </a:accent6>
        <a:hlink>
          <a:srgbClr val="666633"/>
        </a:hlink>
        <a:folHlink>
          <a:srgbClr val="8D996D"/>
        </a:folHlink>
      </a:clrScheme>
      <a:clrMap bg1="lt1" tx1="dk1" bg2="lt2" tx2="dk2" accent1="accent1" accent2="accent2" accent3="accent3" accent4="accent4" accent5="accent5" accent6="accent6" hlink="hlink" folHlink="folHlink"/>
    </a:extraClrScheme>
    <a:extraClrScheme>
      <a:clrScheme name="Axis 7">
        <a:dk1>
          <a:srgbClr val="000000"/>
        </a:dk1>
        <a:lt1>
          <a:srgbClr val="FFFFFF"/>
        </a:lt1>
        <a:dk2>
          <a:srgbClr val="372221"/>
        </a:dk2>
        <a:lt2>
          <a:srgbClr val="808080"/>
        </a:lt2>
        <a:accent1>
          <a:srgbClr val="009999"/>
        </a:accent1>
        <a:accent2>
          <a:srgbClr val="9AAC98"/>
        </a:accent2>
        <a:accent3>
          <a:srgbClr val="FFFFFF"/>
        </a:accent3>
        <a:accent4>
          <a:srgbClr val="000000"/>
        </a:accent4>
        <a:accent5>
          <a:srgbClr val="AACACA"/>
        </a:accent5>
        <a:accent6>
          <a:srgbClr val="8B9B89"/>
        </a:accent6>
        <a:hlink>
          <a:srgbClr val="666699"/>
        </a:hlink>
        <a:folHlink>
          <a:srgbClr val="B2B2B2"/>
        </a:folHlink>
      </a:clrScheme>
      <a:clrMap bg1="lt1" tx1="dk1" bg2="lt2" tx2="dk2" accent1="accent1" accent2="accent2" accent3="accent3" accent4="accent4" accent5="accent5" accent6="accent6" hlink="hlink" folHlink="folHlink"/>
    </a:extraClrScheme>
    <a:extraClrScheme>
      <a:clrScheme name="Axis 8">
        <a:dk1>
          <a:srgbClr val="292929"/>
        </a:dk1>
        <a:lt1>
          <a:srgbClr val="FFFFFF"/>
        </a:lt1>
        <a:dk2>
          <a:srgbClr val="000000"/>
        </a:dk2>
        <a:lt2>
          <a:srgbClr val="808080"/>
        </a:lt2>
        <a:accent1>
          <a:srgbClr val="CC9900"/>
        </a:accent1>
        <a:accent2>
          <a:srgbClr val="CCCC99"/>
        </a:accent2>
        <a:accent3>
          <a:srgbClr val="FFFFFF"/>
        </a:accent3>
        <a:accent4>
          <a:srgbClr val="212121"/>
        </a:accent4>
        <a:accent5>
          <a:srgbClr val="E2CAAA"/>
        </a:accent5>
        <a:accent6>
          <a:srgbClr val="B9B98A"/>
        </a:accent6>
        <a:hlink>
          <a:srgbClr val="999933"/>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Axis</Template>
  <TotalTime>137</TotalTime>
  <Words>1048</Words>
  <Application>Microsoft Office PowerPoint</Application>
  <PresentationFormat>On-screen Show (4:3)</PresentationFormat>
  <Paragraphs>186</Paragraphs>
  <Slides>29</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Times New Roman</vt:lpstr>
      <vt:lpstr>Wingdings</vt:lpstr>
      <vt:lpstr>Garamond</vt:lpstr>
      <vt:lpstr>Axis</vt:lpstr>
      <vt:lpstr>Deep Progress in Mathematics: making a difference</vt:lpstr>
      <vt:lpstr>The four squares problem</vt:lpstr>
      <vt:lpstr>Self-awareness of progress</vt:lpstr>
      <vt:lpstr>Slide 4</vt:lpstr>
      <vt:lpstr>Sara’s teaching input</vt:lpstr>
      <vt:lpstr>Improving attainment in mathematics project</vt:lpstr>
      <vt:lpstr>Improving Attainment in Mathematics Project</vt:lpstr>
      <vt:lpstr>Project beliefs</vt:lpstr>
      <vt:lpstr>What is mathematical thinking?</vt:lpstr>
      <vt:lpstr>Beliefs</vt:lpstr>
      <vt:lpstr>…more beliefs</vt:lpstr>
      <vt:lpstr> Similar principles; different enactment </vt:lpstr>
      <vt:lpstr>Giving time to think and learn</vt:lpstr>
      <vt:lpstr>Visualising </vt:lpstr>
      <vt:lpstr>Slide 15</vt:lpstr>
      <vt:lpstr>Giving choice</vt:lpstr>
      <vt:lpstr>Dealing with complexity </vt:lpstr>
      <vt:lpstr>Use of pattern</vt:lpstr>
      <vt:lpstr>Developing proficiencies</vt:lpstr>
      <vt:lpstr>Establishing working habits</vt:lpstr>
      <vt:lpstr>Interacting and responding verbally</vt:lpstr>
      <vt:lpstr>Shifts for teachers</vt:lpstr>
      <vt:lpstr>Success</vt:lpstr>
      <vt:lpstr>Knowing that students have been learning more</vt:lpstr>
      <vt:lpstr>Rebecca’s story</vt:lpstr>
      <vt:lpstr>Slide 26</vt:lpstr>
      <vt:lpstr>Slide 27</vt:lpstr>
      <vt:lpstr>European Declaration of Human Rights</vt:lpstr>
      <vt:lpstr>Slide 29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Deep Progress in Mathematics: developing mathematical activity with all students</dc:title>
  <dc:creator>AW</dc:creator>
  <cp:lastModifiedBy>Anne Watson</cp:lastModifiedBy>
  <cp:revision>15</cp:revision>
  <dcterms:created xsi:type="dcterms:W3CDTF">2005-07-01T15:57:28Z</dcterms:created>
  <dcterms:modified xsi:type="dcterms:W3CDTF">2015-10-31T11:47:50Z</dcterms:modified>
</cp:coreProperties>
</file>