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0" r:id="rId3"/>
  </p:sldMasterIdLst>
  <p:notesMasterIdLst>
    <p:notesMasterId r:id="rId20"/>
  </p:notesMasterIdLst>
  <p:handoutMasterIdLst>
    <p:handoutMasterId r:id="rId21"/>
  </p:handoutMasterIdLst>
  <p:sldIdLst>
    <p:sldId id="336" r:id="rId4"/>
    <p:sldId id="542" r:id="rId5"/>
    <p:sldId id="543" r:id="rId6"/>
    <p:sldId id="545" r:id="rId7"/>
    <p:sldId id="552" r:id="rId8"/>
    <p:sldId id="556" r:id="rId9"/>
    <p:sldId id="553" r:id="rId10"/>
    <p:sldId id="555" r:id="rId11"/>
    <p:sldId id="554" r:id="rId12"/>
    <p:sldId id="546" r:id="rId13"/>
    <p:sldId id="547" r:id="rId14"/>
    <p:sldId id="544" r:id="rId15"/>
    <p:sldId id="548" r:id="rId16"/>
    <p:sldId id="549" r:id="rId17"/>
    <p:sldId id="550" r:id="rId18"/>
    <p:sldId id="492" r:id="rId19"/>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p:defaultTextStyle>
  <p:extLst>
    <p:ext uri="{521415D9-36F7-43E2-AB2F-B90AF26B5E84}">
      <p14:sectionLst xmlns:p14="http://schemas.microsoft.com/office/powerpoint/2010/main">
        <p14:section name="Part One" id="{74451F8A-9042-8A41-8C55-BD4A25B159F1}">
          <p14:sldIdLst>
            <p14:sldId id="336"/>
            <p14:sldId id="542"/>
            <p14:sldId id="543"/>
            <p14:sldId id="545"/>
            <p14:sldId id="552"/>
            <p14:sldId id="556"/>
            <p14:sldId id="553"/>
            <p14:sldId id="555"/>
            <p14:sldId id="554"/>
            <p14:sldId id="546"/>
            <p14:sldId id="547"/>
            <p14:sldId id="544"/>
            <p14:sldId id="548"/>
            <p14:sldId id="549"/>
            <p14:sldId id="550"/>
            <p14:sldId id="49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clrMru>
    <a:srgbClr val="000000"/>
    <a:srgbClr val="00FFFF"/>
    <a:srgbClr val="00279F"/>
    <a:srgbClr val="3400FF"/>
    <a:srgbClr val="FFFFFF"/>
    <a:srgbClr val="666666"/>
    <a:srgbClr val="8E8E8E"/>
    <a:srgbClr val="999999"/>
    <a:srgbClr val="51FF1F"/>
    <a:srgbClr val="FFF2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1" autoAdjust="0"/>
    <p:restoredTop sz="94660"/>
  </p:normalViewPr>
  <p:slideViewPr>
    <p:cSldViewPr>
      <p:cViewPr>
        <p:scale>
          <a:sx n="81" d="100"/>
          <a:sy n="81" d="100"/>
        </p:scale>
        <p:origin x="-20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C6EA9-F035-8544-AAF2-C7382EBC22C9}" type="datetimeFigureOut">
              <a:t>10/06/15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61370-A4E2-FA4B-ACC9-505EA8ADA227}" type="slidenum">
              <a:t>‹#›</a:t>
            </a:fld>
            <a:endParaRPr lang="en-GB"/>
          </a:p>
        </p:txBody>
      </p:sp>
    </p:spTree>
    <p:extLst>
      <p:ext uri="{BB962C8B-B14F-4D97-AF65-F5344CB8AC3E}">
        <p14:creationId xmlns:p14="http://schemas.microsoft.com/office/powerpoint/2010/main" val="246655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defRPr>
            </a:lvl1pPr>
          </a:lstStyle>
          <a:p>
            <a:pPr>
              <a:defRPr/>
            </a:pPr>
            <a:endParaRPr lang="en-GB"/>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defRPr>
            </a:lvl1pPr>
          </a:lstStyle>
          <a:p>
            <a:pPr>
              <a:defRPr/>
            </a:pPr>
            <a:endParaRPr lang="en-GB"/>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defRPr>
            </a:lvl1pPr>
          </a:lstStyle>
          <a:p>
            <a:pPr>
              <a:defRPr/>
            </a:pPr>
            <a:fld id="{A0FCEBD3-A582-5442-AF13-50C2B7E2B653}" type="slidenum">
              <a:rPr lang="en-US"/>
              <a:pPr>
                <a:defRPr/>
              </a:pPr>
              <a:t>‹#›</a:t>
            </a:fld>
            <a:endParaRPr lang="en-US"/>
          </a:p>
        </p:txBody>
      </p:sp>
    </p:spTree>
    <p:extLst>
      <p:ext uri="{BB962C8B-B14F-4D97-AF65-F5344CB8AC3E}">
        <p14:creationId xmlns:p14="http://schemas.microsoft.com/office/powerpoint/2010/main" val="243371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charset="0"/>
                <a:ea typeface="ＭＳ Ｐゴシック" charset="0"/>
                <a:cs typeface="ＭＳ Ｐゴシック" charset="0"/>
              </a:defRPr>
            </a:lvl1pPr>
            <a:lvl2pPr marL="742950" indent="-285750" eaLnBrk="0" hangingPunct="0">
              <a:defRPr sz="2800" b="1">
                <a:solidFill>
                  <a:schemeClr val="tx1"/>
                </a:solidFill>
                <a:latin typeface="Chalkboard" charset="0"/>
                <a:ea typeface="ＭＳ Ｐゴシック" charset="0"/>
              </a:defRPr>
            </a:lvl2pPr>
            <a:lvl3pPr marL="1143000" indent="-228600" eaLnBrk="0" hangingPunct="0">
              <a:defRPr sz="2800" b="1">
                <a:solidFill>
                  <a:schemeClr val="tx1"/>
                </a:solidFill>
                <a:latin typeface="Chalkboard" charset="0"/>
                <a:ea typeface="ＭＳ Ｐゴシック" charset="0"/>
              </a:defRPr>
            </a:lvl3pPr>
            <a:lvl4pPr marL="1600200" indent="-228600" eaLnBrk="0" hangingPunct="0">
              <a:defRPr sz="2800" b="1">
                <a:solidFill>
                  <a:schemeClr val="tx1"/>
                </a:solidFill>
                <a:latin typeface="Chalkboard" charset="0"/>
                <a:ea typeface="ＭＳ Ｐゴシック" charset="0"/>
              </a:defRPr>
            </a:lvl4pPr>
            <a:lvl5pPr marL="2057400" indent="-228600" eaLnBrk="0" hangingPunct="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BC56F3F2-643C-DD4E-A6A5-10B6C7802342}" type="slidenum">
              <a:rPr lang="en-US" sz="1200" b="0">
                <a:latin typeface="Lucida Grande" charset="0"/>
              </a:rPr>
              <a:pPr/>
              <a:t>1</a:t>
            </a:fld>
            <a:endParaRPr lang="en-US" sz="1200" b="0">
              <a:latin typeface="Lucida Grande"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Waddington</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13</a:t>
            </a:fld>
            <a:endParaRPr lang="en-US"/>
          </a:p>
        </p:txBody>
      </p:sp>
    </p:spTree>
    <p:extLst>
      <p:ext uri="{BB962C8B-B14F-4D97-AF65-F5344CB8AC3E}">
        <p14:creationId xmlns:p14="http://schemas.microsoft.com/office/powerpoint/2010/main" val="114050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8317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836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52400"/>
            <a:ext cx="2103437" cy="5638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152400"/>
            <a:ext cx="6157913" cy="5638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296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81873C-8276-E449-9733-905D3995D321}" type="slidenum">
              <a:rPr lang="en-US"/>
              <a:pPr>
                <a:defRPr/>
              </a:pPr>
              <a:t>‹#›</a:t>
            </a:fld>
            <a:endParaRPr lang="en-US"/>
          </a:p>
        </p:txBody>
      </p:sp>
    </p:spTree>
    <p:extLst>
      <p:ext uri="{BB962C8B-B14F-4D97-AF65-F5344CB8AC3E}">
        <p14:creationId xmlns:p14="http://schemas.microsoft.com/office/powerpoint/2010/main" val="21637704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4A3CEBE-BB09-FF47-976F-58E9EA93EF95}" type="slidenum">
              <a:rPr lang="en-US"/>
              <a:pPr>
                <a:defRPr/>
              </a:pPr>
              <a:t>‹#›</a:t>
            </a:fld>
            <a:endParaRPr lang="en-US"/>
          </a:p>
        </p:txBody>
      </p:sp>
    </p:spTree>
    <p:extLst>
      <p:ext uri="{BB962C8B-B14F-4D97-AF65-F5344CB8AC3E}">
        <p14:creationId xmlns:p14="http://schemas.microsoft.com/office/powerpoint/2010/main" val="394589224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4C7E853A-A83C-3A4B-B9BD-B0175DFF883E}" type="slidenum">
              <a:rPr lang="en-US"/>
              <a:pPr>
                <a:defRPr/>
              </a:pPr>
              <a:t>‹#›</a:t>
            </a:fld>
            <a:endParaRPr lang="en-US"/>
          </a:p>
        </p:txBody>
      </p:sp>
    </p:spTree>
    <p:extLst>
      <p:ext uri="{BB962C8B-B14F-4D97-AF65-F5344CB8AC3E}">
        <p14:creationId xmlns:p14="http://schemas.microsoft.com/office/powerpoint/2010/main" val="19033842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5240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51485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23E941A-E36A-9545-AB27-523028EFB6ED}" type="slidenum">
              <a:rPr lang="en-US"/>
              <a:pPr>
                <a:defRPr/>
              </a:pPr>
              <a:t>‹#›</a:t>
            </a:fld>
            <a:endParaRPr lang="en-US"/>
          </a:p>
        </p:txBody>
      </p:sp>
    </p:spTree>
    <p:extLst>
      <p:ext uri="{BB962C8B-B14F-4D97-AF65-F5344CB8AC3E}">
        <p14:creationId xmlns:p14="http://schemas.microsoft.com/office/powerpoint/2010/main" val="340151284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F3B41067-1855-014B-96A8-DA7D0568624B}" type="slidenum">
              <a:rPr lang="en-US"/>
              <a:pPr>
                <a:defRPr/>
              </a:pPr>
              <a:t>‹#›</a:t>
            </a:fld>
            <a:endParaRPr lang="en-US"/>
          </a:p>
        </p:txBody>
      </p:sp>
    </p:spTree>
    <p:extLst>
      <p:ext uri="{BB962C8B-B14F-4D97-AF65-F5344CB8AC3E}">
        <p14:creationId xmlns:p14="http://schemas.microsoft.com/office/powerpoint/2010/main" val="9264213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765B661D-C418-414D-A709-C47B17498711}" type="slidenum">
              <a:rPr lang="en-US"/>
              <a:pPr>
                <a:defRPr/>
              </a:pPr>
              <a:t>‹#›</a:t>
            </a:fld>
            <a:endParaRPr lang="en-US"/>
          </a:p>
        </p:txBody>
      </p:sp>
    </p:spTree>
    <p:extLst>
      <p:ext uri="{BB962C8B-B14F-4D97-AF65-F5344CB8AC3E}">
        <p14:creationId xmlns:p14="http://schemas.microsoft.com/office/powerpoint/2010/main" val="3494518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A53DA9F-FC11-0346-B46B-99C4D4ADA3FA}" type="slidenum">
              <a:rPr lang="en-US"/>
              <a:pPr>
                <a:defRPr/>
              </a:pPr>
              <a:t>‹#›</a:t>
            </a:fld>
            <a:endParaRPr lang="en-US"/>
          </a:p>
        </p:txBody>
      </p:sp>
    </p:spTree>
    <p:extLst>
      <p:ext uri="{BB962C8B-B14F-4D97-AF65-F5344CB8AC3E}">
        <p14:creationId xmlns:p14="http://schemas.microsoft.com/office/powerpoint/2010/main" val="2819945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45D6CA-AA83-214C-8B87-02FEE1D522B6}" type="slidenum">
              <a:rPr lang="en-US"/>
              <a:pPr>
                <a:defRPr/>
              </a:pPr>
              <a:t>‹#›</a:t>
            </a:fld>
            <a:endParaRPr lang="en-US"/>
          </a:p>
        </p:txBody>
      </p:sp>
    </p:spTree>
    <p:extLst>
      <p:ext uri="{BB962C8B-B14F-4D97-AF65-F5344CB8AC3E}">
        <p14:creationId xmlns:p14="http://schemas.microsoft.com/office/powerpoint/2010/main" val="20522541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05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Chalkboard" pitchFamily="-111"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EFA7021-EC8E-6A47-AB51-F5F6BA5D744A}" type="slidenum">
              <a:rPr lang="en-US"/>
              <a:pPr>
                <a:defRPr/>
              </a:pPr>
              <a:t>‹#›</a:t>
            </a:fld>
            <a:endParaRPr lang="en-US"/>
          </a:p>
        </p:txBody>
      </p:sp>
    </p:spTree>
    <p:extLst>
      <p:ext uri="{BB962C8B-B14F-4D97-AF65-F5344CB8AC3E}">
        <p14:creationId xmlns:p14="http://schemas.microsoft.com/office/powerpoint/2010/main" val="5750443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4C98BB-B838-7A4D-9242-708A09D67F66}" type="slidenum">
              <a:rPr lang="en-US"/>
              <a:pPr>
                <a:defRPr/>
              </a:pPr>
              <a:t>‹#›</a:t>
            </a:fld>
            <a:endParaRPr lang="en-US"/>
          </a:p>
        </p:txBody>
      </p:sp>
    </p:spTree>
    <p:extLst>
      <p:ext uri="{BB962C8B-B14F-4D97-AF65-F5344CB8AC3E}">
        <p14:creationId xmlns:p14="http://schemas.microsoft.com/office/powerpoint/2010/main" val="1384104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88900"/>
            <a:ext cx="2143125" cy="60833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52400" y="88900"/>
            <a:ext cx="6276975" cy="60833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5C8A354-DBA1-1A43-AFD3-900AA1A89573}" type="slidenum">
              <a:rPr lang="en-US"/>
              <a:pPr>
                <a:defRPr/>
              </a:pPr>
              <a:t>‹#›</a:t>
            </a:fld>
            <a:endParaRPr lang="en-US"/>
          </a:p>
        </p:txBody>
      </p:sp>
    </p:spTree>
    <p:extLst>
      <p:ext uri="{BB962C8B-B14F-4D97-AF65-F5344CB8AC3E}">
        <p14:creationId xmlns:p14="http://schemas.microsoft.com/office/powerpoint/2010/main" val="254361015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4D2DC9C9-3A70-9C45-8395-5050EA22361D}" type="slidenum">
              <a:rPr lang="en-US"/>
              <a:pPr>
                <a:defRPr/>
              </a:pPr>
              <a:t>‹#›</a:t>
            </a:fld>
            <a:endParaRPr lang="en-US"/>
          </a:p>
        </p:txBody>
      </p:sp>
    </p:spTree>
    <p:extLst>
      <p:ext uri="{BB962C8B-B14F-4D97-AF65-F5344CB8AC3E}">
        <p14:creationId xmlns:p14="http://schemas.microsoft.com/office/powerpoint/2010/main" val="288183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BC1D1D25-E0D1-E74C-BB85-8721036A4BC1}" type="slidenum">
              <a:rPr lang="en-US"/>
              <a:pPr>
                <a:defRPr/>
              </a:pPr>
              <a:t>‹#›</a:t>
            </a:fld>
            <a:endParaRPr lang="en-US"/>
          </a:p>
        </p:txBody>
      </p:sp>
    </p:spTree>
    <p:extLst>
      <p:ext uri="{BB962C8B-B14F-4D97-AF65-F5344CB8AC3E}">
        <p14:creationId xmlns:p14="http://schemas.microsoft.com/office/powerpoint/2010/main" val="2190021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B9001D-2FE4-5243-99A1-1B469F76BFB8}" type="slidenum">
              <a:rPr lang="en-US"/>
              <a:pPr>
                <a:defRPr/>
              </a:pPr>
              <a:t>‹#›</a:t>
            </a:fld>
            <a:endParaRPr lang="en-US"/>
          </a:p>
        </p:txBody>
      </p:sp>
    </p:spTree>
    <p:extLst>
      <p:ext uri="{BB962C8B-B14F-4D97-AF65-F5344CB8AC3E}">
        <p14:creationId xmlns:p14="http://schemas.microsoft.com/office/powerpoint/2010/main" val="371712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048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7244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E76444C5-5C26-4241-8CDE-74AAD7DB01BD}" type="slidenum">
              <a:rPr lang="en-US"/>
              <a:pPr>
                <a:defRPr/>
              </a:pPr>
              <a:t>‹#›</a:t>
            </a:fld>
            <a:endParaRPr lang="en-US"/>
          </a:p>
        </p:txBody>
      </p:sp>
    </p:spTree>
    <p:extLst>
      <p:ext uri="{BB962C8B-B14F-4D97-AF65-F5344CB8AC3E}">
        <p14:creationId xmlns:p14="http://schemas.microsoft.com/office/powerpoint/2010/main" val="2365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52E9DEB5-E6EF-8C42-A07C-852754A27EFF}" type="slidenum">
              <a:rPr lang="en-US"/>
              <a:pPr>
                <a:defRPr/>
              </a:pPr>
              <a:t>‹#›</a:t>
            </a:fld>
            <a:endParaRPr lang="en-US"/>
          </a:p>
        </p:txBody>
      </p:sp>
    </p:spTree>
    <p:extLst>
      <p:ext uri="{BB962C8B-B14F-4D97-AF65-F5344CB8AC3E}">
        <p14:creationId xmlns:p14="http://schemas.microsoft.com/office/powerpoint/2010/main" val="705041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C1F6DF07-0A07-D94B-817B-336108EDC8EC}" type="slidenum">
              <a:rPr lang="en-US"/>
              <a:pPr>
                <a:defRPr/>
              </a:pPr>
              <a:t>‹#›</a:t>
            </a:fld>
            <a:endParaRPr lang="en-US"/>
          </a:p>
        </p:txBody>
      </p:sp>
    </p:spTree>
    <p:extLst>
      <p:ext uri="{BB962C8B-B14F-4D97-AF65-F5344CB8AC3E}">
        <p14:creationId xmlns:p14="http://schemas.microsoft.com/office/powerpoint/2010/main" val="204530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96F7F89-9AB1-234F-B8D1-DB51C2E6627D}" type="slidenum">
              <a:rPr lang="en-US"/>
              <a:pPr>
                <a:defRPr/>
              </a:pPr>
              <a:t>‹#›</a:t>
            </a:fld>
            <a:endParaRPr lang="en-US"/>
          </a:p>
        </p:txBody>
      </p:sp>
    </p:spTree>
    <p:extLst>
      <p:ext uri="{BB962C8B-B14F-4D97-AF65-F5344CB8AC3E}">
        <p14:creationId xmlns:p14="http://schemas.microsoft.com/office/powerpoint/2010/main" val="39709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97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03FF962-821A-2E49-8A24-F01D3C78EDF4}" type="slidenum">
              <a:rPr lang="en-US"/>
              <a:pPr>
                <a:defRPr/>
              </a:pPr>
              <a:t>‹#›</a:t>
            </a:fld>
            <a:endParaRPr lang="en-US"/>
          </a:p>
        </p:txBody>
      </p:sp>
    </p:spTree>
    <p:extLst>
      <p:ext uri="{BB962C8B-B14F-4D97-AF65-F5344CB8AC3E}">
        <p14:creationId xmlns:p14="http://schemas.microsoft.com/office/powerpoint/2010/main" val="353897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6D8B277-0E2F-AC4C-8BC7-5C1A10E8F5C1}" type="slidenum">
              <a:rPr lang="en-US"/>
              <a:pPr>
                <a:defRPr/>
              </a:pPr>
              <a:t>‹#›</a:t>
            </a:fld>
            <a:endParaRPr lang="en-US"/>
          </a:p>
        </p:txBody>
      </p:sp>
    </p:spTree>
    <p:extLst>
      <p:ext uri="{BB962C8B-B14F-4D97-AF65-F5344CB8AC3E}">
        <p14:creationId xmlns:p14="http://schemas.microsoft.com/office/powerpoint/2010/main" val="215974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9B749F9-BB89-964D-9BB0-EB0C1764E316}" type="slidenum">
              <a:rPr lang="en-US"/>
              <a:pPr>
                <a:defRPr/>
              </a:pPr>
              <a:t>‹#›</a:t>
            </a:fld>
            <a:endParaRPr lang="en-US"/>
          </a:p>
        </p:txBody>
      </p:sp>
    </p:spTree>
    <p:extLst>
      <p:ext uri="{BB962C8B-B14F-4D97-AF65-F5344CB8AC3E}">
        <p14:creationId xmlns:p14="http://schemas.microsoft.com/office/powerpoint/2010/main" val="3856679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28600"/>
            <a:ext cx="2171700" cy="6400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228600"/>
            <a:ext cx="636270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BCA0568-EE28-1144-BF90-979F2E93A0B0}" type="slidenum">
              <a:rPr lang="en-US"/>
              <a:pPr>
                <a:defRPr/>
              </a:pPr>
              <a:t>‹#›</a:t>
            </a:fld>
            <a:endParaRPr lang="en-US"/>
          </a:p>
        </p:txBody>
      </p:sp>
    </p:spTree>
    <p:extLst>
      <p:ext uri="{BB962C8B-B14F-4D97-AF65-F5344CB8AC3E}">
        <p14:creationId xmlns:p14="http://schemas.microsoft.com/office/powerpoint/2010/main" val="6688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99060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93077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5408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984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5048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9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433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359841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304800" y="152400"/>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323528" y="1052736"/>
            <a:ext cx="8424936" cy="504056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77" name="Text Box 5"/>
          <p:cNvSpPr txBox="1">
            <a:spLocks noChangeArrowheads="1"/>
          </p:cNvSpPr>
          <p:nvPr userDrawn="1"/>
        </p:nvSpPr>
        <p:spPr bwMode="auto">
          <a:xfrm>
            <a:off x="76200" y="6505599"/>
            <a:ext cx="685800" cy="307777"/>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50000"/>
              </a:spcBef>
              <a:defRPr/>
            </a:pPr>
            <a:fld id="{81FB3A04-3DDA-6D4B-B419-E64C2CC61434}" type="slidenum">
              <a:rPr lang="en-US" sz="1400" b="0" smtClean="0">
                <a:solidFill>
                  <a:srgbClr val="000000"/>
                </a:solidFill>
                <a:latin typeface="Lucida Grande" charset="0"/>
              </a:rPr>
              <a:pPr>
                <a:spcBef>
                  <a:spcPct val="50000"/>
                </a:spcBef>
                <a:defRPr/>
              </a:pPr>
              <a:t>‹#›</a:t>
            </a:fld>
            <a:endParaRPr lang="en-US" sz="1400" b="0" dirty="0" smtClean="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6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p:titleStyle>
    <p:body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355600" y="88900"/>
            <a:ext cx="6680200" cy="749300"/>
          </a:xfrm>
          <a:prstGeom prst="rect">
            <a:avLst/>
          </a:prstGeom>
          <a:noFill/>
          <a:ln w="12700">
            <a:noFill/>
            <a:miter lim="800000"/>
            <a:headEnd/>
            <a:tailEnd/>
          </a:ln>
          <a:effectLst>
            <a:outerShdw blurRad="25400" dist="63500"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88067" name="Rectangle 3"/>
          <p:cNvSpPr>
            <a:spLocks noGrp="1" noChangeArrowheads="1"/>
          </p:cNvSpPr>
          <p:nvPr>
            <p:ph type="body" idx="1"/>
          </p:nvPr>
        </p:nvSpPr>
        <p:spPr bwMode="auto">
          <a:xfrm>
            <a:off x="152400" y="1016000"/>
            <a:ext cx="8572500" cy="5156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square" lIns="0" tIns="0" rIns="0" bIns="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Hoefler Text" charset="0"/>
              </a:rPr>
              <a:t>Fourth level</a:t>
            </a:r>
          </a:p>
          <a:p>
            <a:pPr lvl="4"/>
            <a:r>
              <a:rPr lang="en-US">
                <a:sym typeface="Hoefler Text" charset="0"/>
              </a:rPr>
              <a:t>Fifth level</a:t>
            </a:r>
          </a:p>
        </p:txBody>
      </p:sp>
      <p:sp>
        <p:nvSpPr>
          <p:cNvPr id="88068" name="Text Box 4"/>
          <p:cNvSpPr txBox="1">
            <a:spLocks noGrp="1" noChangeArrowheads="1"/>
          </p:cNvSpPr>
          <p:nvPr>
            <p:ph type="sldNum" sz="quarter" idx="4"/>
          </p:nvPr>
        </p:nvSpPr>
        <p:spPr bwMode="auto">
          <a:xfrm>
            <a:off x="146050" y="6280150"/>
            <a:ext cx="469900" cy="584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none" lIns="91440" tIns="45720" rIns="91440" bIns="45720" numCol="1" anchor="t" anchorCtr="0" compatLnSpc="1">
            <a:prstTxWarp prst="textNoShape">
              <a:avLst/>
            </a:prstTxWarp>
          </a:bodyPr>
          <a:lstStyle>
            <a:lvl1pPr algn="ctr" eaLnBrk="1" hangingPunct="1">
              <a:defRPr sz="3200" b="0">
                <a:cs typeface="Chalkboard" charset="0"/>
                <a:sym typeface="Chalkboard" charset="0"/>
              </a:defRPr>
            </a:lvl1pPr>
          </a:lstStyle>
          <a:p>
            <a:pPr>
              <a:defRPr/>
            </a:pPr>
            <a:fld id="{F9BEE6A6-C067-B541-8D44-9DCE80682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l" rtl="0" eaLnBrk="0" fontAlgn="base" hangingPunct="0">
        <a:spcBef>
          <a:spcPct val="0"/>
        </a:spcBef>
        <a:spcAft>
          <a:spcPct val="0"/>
        </a:spcAft>
        <a:defRPr sz="3600">
          <a:solidFill>
            <a:srgbClr val="110086"/>
          </a:solidFill>
          <a:latin typeface="+mj-lt"/>
          <a:ea typeface="+mj-ea"/>
          <a:cs typeface="+mj-cs"/>
          <a:sym typeface="Chalkboard" charset="0"/>
        </a:defRPr>
      </a:lvl1pPr>
      <a:lvl2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2pPr>
      <a:lvl3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3pPr>
      <a:lvl4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4pPr>
      <a:lvl5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5pPr>
      <a:lvl6pPr marL="4572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6pPr>
      <a:lvl7pPr marL="9144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7pPr>
      <a:lvl8pPr marL="13716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8pPr>
      <a:lvl9pPr marL="18288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9pPr>
    </p:titleStyle>
    <p:bodyStyle>
      <a:lvl1pPr marL="381000" indent="-381000" algn="l" rtl="0" eaLnBrk="0" fontAlgn="base" hangingPunct="0">
        <a:spcBef>
          <a:spcPts val="1000"/>
        </a:spcBef>
        <a:spcAft>
          <a:spcPct val="0"/>
        </a:spcAft>
        <a:buSzPct val="116000"/>
        <a:buChar char="•"/>
        <a:defRPr sz="3200">
          <a:solidFill>
            <a:srgbClr val="2300FF"/>
          </a:solidFill>
          <a:effectLst>
            <a:outerShdw blurRad="38100" dist="38100" dir="2700000" algn="tl">
              <a:srgbClr val="000000"/>
            </a:outerShdw>
          </a:effectLst>
          <a:latin typeface="+mn-lt"/>
          <a:ea typeface="+mn-ea"/>
          <a:cs typeface="+mn-cs"/>
          <a:sym typeface="Chalkboard" charset="0"/>
        </a:defRPr>
      </a:lvl1pPr>
      <a:lvl2pPr marL="769938" indent="-401638" algn="l" rtl="0" eaLnBrk="0" fontAlgn="base" hangingPunct="0">
        <a:spcBef>
          <a:spcPts val="900"/>
        </a:spcBef>
        <a:spcAft>
          <a:spcPct val="0"/>
        </a:spcAft>
        <a:buSzPct val="77000"/>
        <a:buChar char="•"/>
        <a:defRPr sz="2400">
          <a:solidFill>
            <a:srgbClr val="008400"/>
          </a:solidFill>
          <a:effectLst>
            <a:outerShdw blurRad="38100" dist="38100" dir="2700000" algn="tl">
              <a:srgbClr val="000000"/>
            </a:outerShdw>
          </a:effectLst>
          <a:latin typeface="+mn-lt"/>
          <a:ea typeface="+mn-ea"/>
          <a:cs typeface="+mn-cs"/>
          <a:sym typeface="Chalkboard" charset="0"/>
        </a:defRPr>
      </a:lvl2pPr>
      <a:lvl3pPr marL="1176338" indent="-249238" algn="l" rtl="0" eaLnBrk="0" fontAlgn="base" hangingPunct="0">
        <a:spcBef>
          <a:spcPts val="900"/>
        </a:spcBef>
        <a:spcAft>
          <a:spcPct val="0"/>
        </a:spcAft>
        <a:buClr>
          <a:srgbClr val="444229"/>
        </a:buClr>
        <a:buSzPct val="125000"/>
        <a:buFont typeface="Hoefler Text" charset="0"/>
        <a:buChar char="•"/>
        <a:defRPr sz="2400">
          <a:solidFill>
            <a:srgbClr val="940000"/>
          </a:solidFill>
          <a:effectLst>
            <a:outerShdw blurRad="38100" dist="38100" dir="2700000" algn="tl">
              <a:srgbClr val="000000"/>
            </a:outerShdw>
          </a:effectLst>
          <a:latin typeface="+mn-lt"/>
          <a:ea typeface="+mn-ea"/>
          <a:cs typeface="+mn-cs"/>
          <a:sym typeface="Chalkboard" charset="0"/>
        </a:defRPr>
      </a:lvl3pPr>
      <a:lvl4pPr marL="15446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4pPr>
      <a:lvl5pPr marL="19129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5pPr>
      <a:lvl6pPr marL="23701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6pPr>
      <a:lvl7pPr marL="28273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7pPr>
      <a:lvl8pPr marL="32845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8pPr>
      <a:lvl9pPr marL="37417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AutoShape 3"/>
          <p:cNvSpPr>
            <a:spLocks noGrp="1" noChangeArrowheads="1"/>
          </p:cNvSpPr>
          <p:nvPr>
            <p:ph type="body" idx="1"/>
          </p:nvPr>
        </p:nvSpPr>
        <p:spPr bwMode="auto">
          <a:xfrm>
            <a:off x="304800" y="1524000"/>
            <a:ext cx="8686800" cy="5105400"/>
          </a:xfrm>
          <a:prstGeom prst="roundRect">
            <a:avLst>
              <a:gd name="adj" fmla="val 34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sldNum" sz="quarter" idx="4"/>
          </p:nvPr>
        </p:nvSpPr>
        <p:spPr bwMode="auto">
          <a:xfrm>
            <a:off x="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Times" charset="0"/>
              </a:defRPr>
            </a:lvl1pPr>
          </a:lstStyle>
          <a:p>
            <a:pPr>
              <a:defRPr/>
            </a:pPr>
            <a:fld id="{EDDDA3EC-EAA5-0E44-83EC-F204EA7B18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1" end="1"/>
                                            </p:txEl>
                                          </p:spTgt>
                                        </p:tgtEl>
                                        <p:attrNameLst>
                                          <p:attrName>ppt_c</p:attrName>
                                        </p:attrNameLst>
                                      </p:cBhvr>
                                      <p:to>
                                        <a:srgbClr val="66CC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2" end="2"/>
                                            </p:txEl>
                                          </p:spTgt>
                                        </p:tgtEl>
                                        <p:attrNameLst>
                                          <p:attrName>ppt_c</p:attrName>
                                        </p:attrNameLst>
                                      </p:cBhvr>
                                      <p:to>
                                        <a:srgbClr val="66CC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3" end="3"/>
                                            </p:txEl>
                                          </p:spTgt>
                                        </p:tgtEl>
                                        <p:attrNameLst>
                                          <p:attrName>ppt_c</p:attrName>
                                        </p:attrNameLst>
                                      </p:cBhvr>
                                      <p:to>
                                        <a:srgbClr val="66CC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4" end="4"/>
                                            </p:txEl>
                                          </p:spTgt>
                                        </p:tgtEl>
                                        <p:attrNameLst>
                                          <p:attrName>ppt_c</p:attrName>
                                        </p:attrNameLst>
                                      </p:cBhvr>
                                      <p:to>
                                        <a:srgbClr val="66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tmplLst>
          <p:tmpl lvl="1">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3">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4">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5">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Lst>
      </p:bldP>
    </p:bldLst>
  </p:timing>
  <p:txStyles>
    <p:titleStyle>
      <a:lvl1pPr algn="ctr" rtl="0" eaLnBrk="0" fontAlgn="base" hangingPunct="0">
        <a:spcBef>
          <a:spcPct val="0"/>
        </a:spcBef>
        <a:spcAft>
          <a:spcPct val="0"/>
        </a:spcAft>
        <a:defRPr sz="3600" b="1">
          <a:solidFill>
            <a:srgbClr val="CC99FF"/>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CC99FF"/>
          </a:solidFill>
          <a:latin typeface="Comic Sans MS" pitchFamily="-111" charset="0"/>
        </a:defRPr>
      </a:lvl6pPr>
      <a:lvl7pPr marL="914400" algn="ctr" rtl="0" eaLnBrk="0" fontAlgn="base" hangingPunct="0">
        <a:spcBef>
          <a:spcPct val="0"/>
        </a:spcBef>
        <a:spcAft>
          <a:spcPct val="0"/>
        </a:spcAft>
        <a:defRPr sz="3600" b="1">
          <a:solidFill>
            <a:srgbClr val="CC99FF"/>
          </a:solidFill>
          <a:latin typeface="Comic Sans MS" pitchFamily="-111" charset="0"/>
        </a:defRPr>
      </a:lvl7pPr>
      <a:lvl8pPr marL="1371600" algn="ctr" rtl="0" eaLnBrk="0" fontAlgn="base" hangingPunct="0">
        <a:spcBef>
          <a:spcPct val="0"/>
        </a:spcBef>
        <a:spcAft>
          <a:spcPct val="0"/>
        </a:spcAft>
        <a:defRPr sz="3600" b="1">
          <a:solidFill>
            <a:srgbClr val="CC99FF"/>
          </a:solidFill>
          <a:latin typeface="Comic Sans MS" pitchFamily="-111" charset="0"/>
        </a:defRPr>
      </a:lvl8pPr>
      <a:lvl9pPr marL="1828800" algn="ctr" rtl="0" eaLnBrk="0" fontAlgn="base" hangingPunct="0">
        <a:spcBef>
          <a:spcPct val="0"/>
        </a:spcBef>
        <a:spcAft>
          <a:spcPct val="0"/>
        </a:spcAft>
        <a:defRPr sz="3600" b="1">
          <a:solidFill>
            <a:srgbClr val="CC99FF"/>
          </a:solidFill>
          <a:latin typeface="Comic Sans MS" pitchFamily="-111" charset="0"/>
        </a:defRPr>
      </a:lvl9pPr>
    </p:titleStyle>
    <p:bodyStyle>
      <a:lvl1pPr marL="342900" indent="-342900" algn="l" rtl="0" eaLnBrk="0" fontAlgn="base" hangingPunct="0">
        <a:spcBef>
          <a:spcPct val="20000"/>
        </a:spcBef>
        <a:spcAft>
          <a:spcPct val="0"/>
        </a:spcAft>
        <a:buClr>
          <a:schemeClr val="bg1"/>
        </a:buClr>
        <a:buFont typeface="Webdings" charset="0"/>
        <a:buChar char="&quot;"/>
        <a:defRPr sz="3200" b="1">
          <a:solidFill>
            <a:srgbClr val="FFFF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1"/>
        </a:buClr>
        <a:buFont typeface="Wingdings" charset="0"/>
        <a:buChar char="z"/>
        <a:defRPr sz="3200" b="1">
          <a:solidFill>
            <a:srgbClr val="FFCC66"/>
          </a:solidFill>
          <a:latin typeface="Arial Narrow" pitchFamily="-111" charset="0"/>
          <a:ea typeface="ＭＳ Ｐゴシック" pitchFamily="-111" charset="-128"/>
        </a:defRPr>
      </a:lvl2pPr>
      <a:lvl3pPr marL="1143000" indent="-228600" algn="l" rtl="0" eaLnBrk="0" fontAlgn="base" hangingPunct="0">
        <a:spcBef>
          <a:spcPct val="20000"/>
        </a:spcBef>
        <a:spcAft>
          <a:spcPct val="0"/>
        </a:spcAft>
        <a:buChar char="•"/>
        <a:defRPr sz="3200" b="1" i="1">
          <a:solidFill>
            <a:srgbClr val="FFCC66"/>
          </a:solidFill>
          <a:latin typeface="Arial Narrow" pitchFamily="-111" charset="0"/>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4.png"/><Relationship Id="rId5" Type="http://schemas.openxmlformats.org/officeDocument/2006/relationships/package" Target="../embeddings/Microsoft_Word_Document2.docx"/><Relationship Id="rId6" Type="http://schemas.openxmlformats.org/officeDocument/2006/relationships/image" Target="../media/image25.png"/><Relationship Id="rId7" Type="http://schemas.openxmlformats.org/officeDocument/2006/relationships/package" Target="../embeddings/Microsoft_Word_Document3.docx"/><Relationship Id="rId8"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27.png"/><Relationship Id="rId5" Type="http://schemas.openxmlformats.org/officeDocument/2006/relationships/package" Target="../embeddings/Microsoft_Word_Document5.docx"/><Relationship Id="rId6" Type="http://schemas.openxmlformats.org/officeDocument/2006/relationships/image" Target="../media/image28.png"/><Relationship Id="rId7" Type="http://schemas.openxmlformats.org/officeDocument/2006/relationships/package" Target="../embeddings/Microsoft_Word_Document6.docx"/><Relationship Id="rId8"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oleObject" Target="../embeddings/oleObject1.bin"/><Relationship Id="rId8" Type="http://schemas.openxmlformats.org/officeDocument/2006/relationships/image" Target="../media/image18.emf"/><Relationship Id="rId9" Type="http://schemas.openxmlformats.org/officeDocument/2006/relationships/oleObject" Target="../embeddings/oleObject2.bin"/><Relationship Id="rId10"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422263" y="1844824"/>
            <a:ext cx="8712968" cy="1728192"/>
          </a:xfrm>
        </p:spPr>
        <p:txBody>
          <a:bodyPr anchor="t"/>
          <a:lstStyle/>
          <a:p>
            <a:pPr algn="ctr">
              <a:defRPr/>
            </a:pPr>
            <a:r>
              <a:rPr lang="en-US" sz="3200" smtClean="0">
                <a:effectLst/>
              </a:rPr>
              <a:t>Crossing Thresholds:</a:t>
            </a:r>
            <a:r>
              <a:rPr lang="en-US" sz="3200" dirty="0" smtClean="0">
                <a:effectLst/>
              </a:rPr>
              <a:t/>
            </a:r>
            <a:br>
              <a:rPr lang="en-US" sz="3200" dirty="0" smtClean="0">
                <a:effectLst/>
              </a:rPr>
            </a:br>
            <a:r>
              <a:rPr lang="en-US" sz="3200" dirty="0" smtClean="0">
                <a:effectLst/>
              </a:rPr>
              <a:t>Epistemological Obstacles</a:t>
            </a:r>
            <a:br>
              <a:rPr lang="en-US" sz="3200" dirty="0" smtClean="0">
                <a:effectLst/>
              </a:rPr>
            </a:br>
            <a:r>
              <a:rPr lang="en-US" sz="3200" dirty="0" smtClean="0">
                <a:effectLst/>
              </a:rPr>
              <a:t>&amp;</a:t>
            </a:r>
            <a:br>
              <a:rPr lang="en-US" sz="3200" dirty="0" smtClean="0">
                <a:effectLst/>
              </a:rPr>
            </a:br>
            <a:r>
              <a:rPr lang="en-US" sz="3200" dirty="0" smtClean="0">
                <a:effectLst/>
              </a:rPr>
              <a:t>Pedagogic Interventions</a:t>
            </a:r>
            <a:r>
              <a:rPr lang="en-US" sz="3200" dirty="0">
                <a:effectLst/>
              </a:rPr>
              <a:t/>
            </a:r>
            <a:br>
              <a:rPr lang="en-US" sz="3200" dirty="0">
                <a:effectLst/>
              </a:rPr>
            </a:br>
            <a:endParaRPr lang="en-US" sz="3200" dirty="0">
              <a:latin typeface="Chalkboard" charset="0"/>
              <a:ea typeface="ＭＳ Ｐゴシック" charset="0"/>
              <a:cs typeface="ＭＳ Ｐゴシック" charset="0"/>
            </a:endParaRPr>
          </a:p>
        </p:txBody>
      </p:sp>
      <p:sp>
        <p:nvSpPr>
          <p:cNvPr id="18436" name="Rectangle 4"/>
          <p:cNvSpPr>
            <a:spLocks noChangeArrowheads="1"/>
          </p:cNvSpPr>
          <p:nvPr/>
        </p:nvSpPr>
        <p:spPr bwMode="auto">
          <a:xfrm>
            <a:off x="3555492" y="4797152"/>
            <a:ext cx="2018501" cy="1348061"/>
          </a:xfrm>
          <a:prstGeom prst="rect">
            <a:avLst/>
          </a:prstGeom>
          <a:noFill/>
          <a:ln w="9525">
            <a:noFill/>
            <a:miter lim="800000"/>
            <a:headEnd/>
            <a:tailEnd/>
          </a:ln>
          <a:effectLst/>
        </p:spPr>
        <p:txBody>
          <a:bodyPr wrap="none">
            <a:spAutoFit/>
          </a:bodyPr>
          <a:lstStyle/>
          <a:p>
            <a:pPr algn="ctr" eaLnBrk="0" hangingPunct="0">
              <a:spcBef>
                <a:spcPct val="20000"/>
              </a:spcBef>
              <a:buClr>
                <a:schemeClr val="tx2"/>
              </a:buClr>
              <a:buSzPct val="75000"/>
              <a:buFont typeface="Monotype Sorts" charset="0"/>
              <a:buNone/>
              <a:defRPr/>
            </a:pPr>
            <a:r>
              <a:rPr lang="en-US" sz="2400" b="0" dirty="0">
                <a:solidFill>
                  <a:srgbClr val="00002A"/>
                </a:solidFill>
              </a:rPr>
              <a:t>John Mason</a:t>
            </a:r>
            <a:r>
              <a:rPr lang="en-US" sz="2400" dirty="0">
                <a:solidFill>
                  <a:schemeClr val="bg1"/>
                </a:solidFill>
              </a:rPr>
              <a:t> </a:t>
            </a:r>
          </a:p>
          <a:p>
            <a:pPr algn="ctr" eaLnBrk="0" hangingPunct="0">
              <a:spcBef>
                <a:spcPct val="20000"/>
              </a:spcBef>
              <a:buClr>
                <a:schemeClr val="tx2"/>
              </a:buClr>
              <a:buSzPct val="75000"/>
              <a:buFont typeface="Monotype Sorts" charset="0"/>
              <a:buNone/>
              <a:defRPr/>
            </a:pPr>
            <a:r>
              <a:rPr lang="en-US" sz="2400" b="0" dirty="0" smtClean="0">
                <a:solidFill>
                  <a:srgbClr val="00002A"/>
                </a:solidFill>
              </a:rPr>
              <a:t>IMA </a:t>
            </a:r>
            <a:r>
              <a:rPr lang="en-US" sz="2400" b="0" dirty="0" smtClean="0">
                <a:solidFill>
                  <a:srgbClr val="00002A"/>
                </a:solidFill>
              </a:rPr>
              <a:t>Glasgow</a:t>
            </a:r>
            <a:endParaRPr lang="en-US" sz="2400" b="0" dirty="0">
              <a:solidFill>
                <a:srgbClr val="00002A"/>
              </a:solidFill>
            </a:endParaRPr>
          </a:p>
          <a:p>
            <a:pPr algn="ctr" eaLnBrk="0" hangingPunct="0">
              <a:spcBef>
                <a:spcPct val="20000"/>
              </a:spcBef>
              <a:buClr>
                <a:schemeClr val="tx2"/>
              </a:buClr>
              <a:buSzPct val="75000"/>
              <a:buFont typeface="Monotype Sorts" charset="0"/>
              <a:buNone/>
              <a:defRPr/>
            </a:pPr>
            <a:r>
              <a:rPr lang="en-US" sz="2400" b="0" dirty="0" smtClean="0">
                <a:solidFill>
                  <a:srgbClr val="00002A"/>
                </a:solidFill>
              </a:rPr>
              <a:t>June 2015</a:t>
            </a:r>
            <a:endParaRPr lang="en-US" sz="2400" b="0" dirty="0">
              <a:solidFill>
                <a:srgbClr val="00002A"/>
              </a:solidFill>
            </a:endParaRPr>
          </a:p>
        </p:txBody>
      </p:sp>
      <p:grpSp>
        <p:nvGrpSpPr>
          <p:cNvPr id="28675" name="Group 13"/>
          <p:cNvGrpSpPr>
            <a:grpSpLocks/>
          </p:cNvGrpSpPr>
          <p:nvPr/>
        </p:nvGrpSpPr>
        <p:grpSpPr bwMode="auto">
          <a:xfrm>
            <a:off x="403225" y="4953000"/>
            <a:ext cx="8740775" cy="1708150"/>
            <a:chOff x="110" y="96"/>
            <a:chExt cx="5506" cy="1076"/>
          </a:xfrm>
        </p:grpSpPr>
        <p:grpSp>
          <p:nvGrpSpPr>
            <p:cNvPr id="28679" name="Group 11"/>
            <p:cNvGrpSpPr>
              <a:grpSpLocks/>
            </p:cNvGrpSpPr>
            <p:nvPr/>
          </p:nvGrpSpPr>
          <p:grpSpPr bwMode="auto">
            <a:xfrm>
              <a:off x="110" y="96"/>
              <a:ext cx="1457" cy="983"/>
              <a:chOff x="38" y="96"/>
              <a:chExt cx="1457" cy="983"/>
            </a:xfrm>
          </p:grpSpPr>
          <p:pic>
            <p:nvPicPr>
              <p:cNvPr id="2" name="Picture 6" descr="OUPowerPoint18mm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96"/>
                <a:ext cx="469"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8" y="672"/>
                <a:ext cx="1457" cy="40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The Open University</a:t>
                </a:r>
              </a:p>
              <a:p>
                <a:pPr algn="ctr" eaLnBrk="0" hangingPunct="0">
                  <a:defRPr/>
                </a:pPr>
                <a:r>
                  <a:rPr lang="en-GB" sz="1800" b="0">
                    <a:solidFill>
                      <a:schemeClr val="accent3">
                        <a:lumMod val="10000"/>
                      </a:schemeClr>
                    </a:solidFill>
                  </a:rPr>
                  <a:t>Maths Dept</a:t>
                </a:r>
              </a:p>
            </p:txBody>
          </p:sp>
        </p:grpSp>
        <p:grpSp>
          <p:nvGrpSpPr>
            <p:cNvPr id="28680" name="Group 12"/>
            <p:cNvGrpSpPr>
              <a:grpSpLocks/>
            </p:cNvGrpSpPr>
            <p:nvPr/>
          </p:nvGrpSpPr>
          <p:grpSpPr bwMode="auto">
            <a:xfrm>
              <a:off x="4152" y="144"/>
              <a:ext cx="1464" cy="1028"/>
              <a:chOff x="4080" y="144"/>
              <a:chExt cx="1464" cy="1028"/>
            </a:xfrm>
          </p:grpSpPr>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 y="144"/>
                <a:ext cx="48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0"/>
              <p:cNvSpPr txBox="1">
                <a:spLocks noChangeArrowheads="1"/>
              </p:cNvSpPr>
              <p:nvPr/>
            </p:nvSpPr>
            <p:spPr bwMode="auto">
              <a:xfrm>
                <a:off x="4080" y="768"/>
                <a:ext cx="1464" cy="404"/>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University of Oxford</a:t>
                </a:r>
              </a:p>
              <a:p>
                <a:pPr algn="ctr" eaLnBrk="0" hangingPunct="0">
                  <a:defRPr/>
                </a:pPr>
                <a:r>
                  <a:rPr lang="en-GB" sz="1800" b="0">
                    <a:solidFill>
                      <a:schemeClr val="accent3">
                        <a:lumMod val="10000"/>
                      </a:schemeClr>
                    </a:solidFill>
                  </a:rPr>
                  <a:t>Dept of Education</a:t>
                </a:r>
              </a:p>
            </p:txBody>
          </p:sp>
        </p:grpSp>
      </p:grpSp>
      <p:pic>
        <p:nvPicPr>
          <p:cNvPr id="2867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70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p:cNvSpPr txBox="1">
            <a:spLocks noChangeArrowheads="1"/>
          </p:cNvSpPr>
          <p:nvPr/>
        </p:nvSpPr>
        <p:spPr bwMode="auto">
          <a:xfrm>
            <a:off x="0" y="1219200"/>
            <a:ext cx="2865438" cy="307975"/>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eaLnBrk="0" hangingPunct="0">
              <a:defRPr/>
            </a:pPr>
            <a:r>
              <a:rPr lang="en-US" sz="1400" b="0">
                <a:solidFill>
                  <a:srgbClr val="00002A"/>
                </a:solidFill>
              </a:rPr>
              <a:t>Promoting Mathematical Thinking</a:t>
            </a:r>
          </a:p>
        </p:txBody>
      </p:sp>
      <p:pic>
        <p:nvPicPr>
          <p:cNvPr id="28678" name="Picture 12" descr="NCETM_CPD_Standard_Logo FINAL 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0"/>
            <a:ext cx="1871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56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Epistemological Obstacles</a:t>
            </a:r>
            <a:endParaRPr lang="en-GB" dirty="0"/>
          </a:p>
        </p:txBody>
      </p:sp>
      <p:sp>
        <p:nvSpPr>
          <p:cNvPr id="3" name="Content Placeholder 2"/>
          <p:cNvSpPr>
            <a:spLocks noGrp="1"/>
          </p:cNvSpPr>
          <p:nvPr>
            <p:ph idx="1"/>
          </p:nvPr>
        </p:nvSpPr>
        <p:spPr>
          <a:xfrm>
            <a:off x="323528" y="1052736"/>
            <a:ext cx="8424936" cy="2160240"/>
          </a:xfrm>
        </p:spPr>
        <p:txBody>
          <a:bodyPr/>
          <a:lstStyle/>
          <a:p>
            <a:r>
              <a:rPr lang="en-GB" dirty="0" smtClean="0"/>
              <a:t>Induced by personal self-confidence &amp; (dis)trust</a:t>
            </a:r>
          </a:p>
          <a:p>
            <a:r>
              <a:rPr lang="en-GB" dirty="0" smtClean="0"/>
              <a:t>Induced </a:t>
            </a:r>
            <a:r>
              <a:rPr lang="en-GB" dirty="0" smtClean="0"/>
              <a:t>by past teaching</a:t>
            </a:r>
          </a:p>
          <a:p>
            <a:r>
              <a:rPr lang="en-GB" dirty="0" smtClean="0"/>
              <a:t>Induced by inappropriate or incomplete concept images</a:t>
            </a:r>
          </a:p>
          <a:p>
            <a:r>
              <a:rPr lang="en-GB" dirty="0" smtClean="0"/>
              <a:t>Psychologically challenging</a:t>
            </a:r>
            <a:endParaRPr lang="en-GB" dirty="0"/>
          </a:p>
        </p:txBody>
      </p:sp>
    </p:spTree>
    <p:extLst>
      <p:ext uri="{BB962C8B-B14F-4D97-AF65-F5344CB8AC3E}">
        <p14:creationId xmlns:p14="http://schemas.microsoft.com/office/powerpoint/2010/main" val="14525919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Reacting, Responding, </a:t>
            </a:r>
            <a:r>
              <a:rPr lang="en-GB" dirty="0" err="1" smtClean="0"/>
              <a:t>Remoting</a:t>
            </a:r>
            <a:endParaRPr lang="en-GB" dirty="0"/>
          </a:p>
        </p:txBody>
      </p:sp>
      <p:sp>
        <p:nvSpPr>
          <p:cNvPr id="4" name="Content Placeholder 2"/>
          <p:cNvSpPr txBox="1">
            <a:spLocks/>
          </p:cNvSpPr>
          <p:nvPr/>
        </p:nvSpPr>
        <p:spPr bwMode="auto">
          <a:xfrm>
            <a:off x="395536" y="3212976"/>
            <a:ext cx="8424936" cy="158417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dirty="0" smtClean="0"/>
              <a:t>When we test someone, we expect them to respond</a:t>
            </a:r>
          </a:p>
          <a:p>
            <a:pPr lvl="1"/>
            <a:r>
              <a:rPr lang="en-GB" b="0" dirty="0" smtClean="0"/>
              <a:t>But they are placed under </a:t>
            </a:r>
            <a:r>
              <a:rPr lang="en-GB" b="0" dirty="0" smtClean="0"/>
              <a:t>duress;</a:t>
            </a:r>
          </a:p>
          <a:p>
            <a:pPr lvl="1"/>
            <a:r>
              <a:rPr lang="en-GB" b="0" dirty="0"/>
              <a:t>T</a:t>
            </a:r>
            <a:r>
              <a:rPr lang="en-GB" b="0" dirty="0" smtClean="0"/>
              <a:t>heir </a:t>
            </a:r>
            <a:r>
              <a:rPr lang="en-GB" b="0" dirty="0" smtClean="0"/>
              <a:t>attention might be elsewhere and </a:t>
            </a:r>
            <a:r>
              <a:rPr lang="en-GB" b="0" dirty="0" smtClean="0"/>
              <a:t>occupied;</a:t>
            </a:r>
          </a:p>
          <a:p>
            <a:pPr lvl="1"/>
            <a:r>
              <a:rPr lang="en-GB" b="0" dirty="0" smtClean="0"/>
              <a:t>So what we see is only or mostly their reaction</a:t>
            </a:r>
            <a:endParaRPr lang="en-GB" b="0" dirty="0"/>
          </a:p>
        </p:txBody>
      </p:sp>
      <p:sp>
        <p:nvSpPr>
          <p:cNvPr id="7" name="Content Placeholder 2"/>
          <p:cNvSpPr txBox="1">
            <a:spLocks/>
          </p:cNvSpPr>
          <p:nvPr/>
        </p:nvSpPr>
        <p:spPr bwMode="auto">
          <a:xfrm>
            <a:off x="5868144" y="980728"/>
            <a:ext cx="2448272" cy="115212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marL="0" indent="0" algn="ctr">
              <a:buNone/>
            </a:pPr>
            <a:r>
              <a:rPr lang="en-GB" b="0" dirty="0" smtClean="0"/>
              <a:t>Responding:</a:t>
            </a:r>
          </a:p>
          <a:p>
            <a:pPr marL="0" indent="0" algn="ctr">
              <a:buNone/>
            </a:pPr>
            <a:r>
              <a:rPr lang="en-GB" sz="2000" b="0" dirty="0">
                <a:solidFill>
                  <a:srgbClr val="000000"/>
                </a:solidFill>
              </a:rPr>
              <a:t>c</a:t>
            </a:r>
            <a:r>
              <a:rPr lang="en-GB" sz="2000" b="0" dirty="0" smtClean="0">
                <a:solidFill>
                  <a:srgbClr val="000000"/>
                </a:solidFill>
              </a:rPr>
              <a:t>onsidering</a:t>
            </a:r>
            <a:r>
              <a:rPr lang="en-GB" sz="2000" b="0" dirty="0" smtClean="0">
                <a:solidFill>
                  <a:srgbClr val="000000"/>
                </a:solidFill>
              </a:rPr>
              <a:t>; </a:t>
            </a:r>
            <a:r>
              <a:rPr lang="en-GB" sz="2000" b="0" dirty="0" smtClean="0">
                <a:solidFill>
                  <a:srgbClr val="000000"/>
                </a:solidFill>
              </a:rPr>
              <a:t/>
            </a:r>
            <a:br>
              <a:rPr lang="en-GB" sz="2000" b="0" dirty="0" smtClean="0">
                <a:solidFill>
                  <a:srgbClr val="000000"/>
                </a:solidFill>
              </a:rPr>
            </a:br>
            <a:r>
              <a:rPr lang="en-GB" sz="2000" b="0" dirty="0" smtClean="0">
                <a:solidFill>
                  <a:srgbClr val="000000"/>
                </a:solidFill>
              </a:rPr>
              <a:t>choosing</a:t>
            </a:r>
            <a:endParaRPr lang="en-GB" sz="2000" b="0" dirty="0" smtClean="0">
              <a:solidFill>
                <a:srgbClr val="000000"/>
              </a:solidFill>
            </a:endParaRPr>
          </a:p>
        </p:txBody>
      </p:sp>
      <p:sp>
        <p:nvSpPr>
          <p:cNvPr id="8" name="Content Placeholder 2"/>
          <p:cNvSpPr txBox="1">
            <a:spLocks/>
          </p:cNvSpPr>
          <p:nvPr/>
        </p:nvSpPr>
        <p:spPr bwMode="auto">
          <a:xfrm>
            <a:off x="467544" y="5301208"/>
            <a:ext cx="4104456" cy="57606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dirty="0" smtClean="0"/>
              <a:t>Babbling &amp; Gargling</a:t>
            </a:r>
          </a:p>
        </p:txBody>
      </p:sp>
      <p:sp>
        <p:nvSpPr>
          <p:cNvPr id="9" name="TextBox 8"/>
          <p:cNvSpPr txBox="1"/>
          <p:nvPr/>
        </p:nvSpPr>
        <p:spPr>
          <a:xfrm>
            <a:off x="5004048" y="4983559"/>
            <a:ext cx="2473884" cy="461665"/>
          </a:xfrm>
          <a:prstGeom prst="rect">
            <a:avLst/>
          </a:prstGeom>
          <a:noFill/>
        </p:spPr>
        <p:txBody>
          <a:bodyPr wrap="none" rtlCol="0">
            <a:spAutoFit/>
          </a:bodyPr>
          <a:lstStyle/>
          <a:p>
            <a:r>
              <a:rPr lang="en-GB" sz="2400" b="0" dirty="0" smtClean="0">
                <a:solidFill>
                  <a:srgbClr val="000000"/>
                </a:solidFill>
              </a:rPr>
              <a:t>(</a:t>
            </a:r>
            <a:r>
              <a:rPr lang="en-GB" sz="2400" b="0" dirty="0" err="1" smtClean="0">
                <a:solidFill>
                  <a:srgbClr val="000000"/>
                </a:solidFill>
              </a:rPr>
              <a:t>a+b</a:t>
            </a:r>
            <a:r>
              <a:rPr lang="en-GB" sz="2400" b="0" dirty="0" smtClean="0">
                <a:solidFill>
                  <a:srgbClr val="000000"/>
                </a:solidFill>
              </a:rPr>
              <a:t>)</a:t>
            </a:r>
            <a:r>
              <a:rPr lang="en-GB" sz="2400" b="0" baseline="30000" dirty="0" smtClean="0">
                <a:solidFill>
                  <a:srgbClr val="000000"/>
                </a:solidFill>
              </a:rPr>
              <a:t>2</a:t>
            </a:r>
            <a:r>
              <a:rPr lang="en-GB" sz="2400" b="0" dirty="0" smtClean="0">
                <a:solidFill>
                  <a:srgbClr val="000000"/>
                </a:solidFill>
              </a:rPr>
              <a:t> </a:t>
            </a:r>
            <a:r>
              <a:rPr lang="en-GB" sz="2400" b="0" dirty="0" smtClean="0">
                <a:solidFill>
                  <a:srgbClr val="000000"/>
                </a:solidFill>
                <a:sym typeface="Wingdings"/>
              </a:rPr>
              <a:t></a:t>
            </a:r>
            <a:r>
              <a:rPr lang="en-GB" sz="2400" b="0" dirty="0" smtClean="0">
                <a:solidFill>
                  <a:srgbClr val="000000"/>
                </a:solidFill>
              </a:rPr>
              <a:t> a</a:t>
            </a:r>
            <a:r>
              <a:rPr lang="en-GB" sz="2400" b="0" baseline="30000" dirty="0" smtClean="0">
                <a:solidFill>
                  <a:srgbClr val="000000"/>
                </a:solidFill>
              </a:rPr>
              <a:t>2</a:t>
            </a:r>
            <a:r>
              <a:rPr lang="en-GB" sz="2400" b="0" dirty="0" smtClean="0">
                <a:solidFill>
                  <a:srgbClr val="000000"/>
                </a:solidFill>
              </a:rPr>
              <a:t> + b</a:t>
            </a:r>
            <a:r>
              <a:rPr lang="en-GB" sz="2400" b="0" baseline="30000" dirty="0" smtClean="0">
                <a:solidFill>
                  <a:srgbClr val="000000"/>
                </a:solidFill>
              </a:rPr>
              <a:t>2</a:t>
            </a:r>
            <a:endParaRPr lang="en-GB" sz="2400" b="0" dirty="0">
              <a:solidFill>
                <a:srgbClr val="000000"/>
              </a:solidFill>
            </a:endParaRPr>
          </a:p>
        </p:txBody>
      </p:sp>
      <p:sp>
        <p:nvSpPr>
          <p:cNvPr id="10" name="TextBox 9"/>
          <p:cNvSpPr txBox="1"/>
          <p:nvPr/>
        </p:nvSpPr>
        <p:spPr>
          <a:xfrm>
            <a:off x="4644008" y="5631631"/>
            <a:ext cx="3578114" cy="461665"/>
          </a:xfrm>
          <a:prstGeom prst="rect">
            <a:avLst/>
          </a:prstGeom>
          <a:noFill/>
        </p:spPr>
        <p:txBody>
          <a:bodyPr wrap="none" rtlCol="0">
            <a:spAutoFit/>
          </a:bodyPr>
          <a:lstStyle/>
          <a:p>
            <a:r>
              <a:rPr lang="en-GB" sz="2400" b="0" dirty="0" smtClean="0">
                <a:solidFill>
                  <a:srgbClr val="000000"/>
                </a:solidFill>
              </a:rPr>
              <a:t>sin(</a:t>
            </a:r>
            <a:r>
              <a:rPr lang="en-GB" sz="2400" b="0" dirty="0" err="1" smtClean="0">
                <a:solidFill>
                  <a:srgbClr val="000000"/>
                </a:solidFill>
              </a:rPr>
              <a:t>a+b</a:t>
            </a:r>
            <a:r>
              <a:rPr lang="en-GB" sz="2400" b="0" dirty="0" smtClean="0">
                <a:solidFill>
                  <a:srgbClr val="000000"/>
                </a:solidFill>
              </a:rPr>
              <a:t>) </a:t>
            </a:r>
            <a:r>
              <a:rPr lang="en-GB" sz="2400" b="0" dirty="0" smtClean="0">
                <a:solidFill>
                  <a:srgbClr val="000000"/>
                </a:solidFill>
                <a:sym typeface="Wingdings"/>
              </a:rPr>
              <a:t></a:t>
            </a:r>
            <a:r>
              <a:rPr lang="en-GB" sz="2400" b="0" dirty="0" smtClean="0">
                <a:solidFill>
                  <a:srgbClr val="000000"/>
                </a:solidFill>
              </a:rPr>
              <a:t> sin(a) + sin(b)</a:t>
            </a:r>
            <a:endParaRPr lang="en-GB" sz="2400" b="0" dirty="0">
              <a:solidFill>
                <a:srgbClr val="000000"/>
              </a:solidFill>
            </a:endParaRPr>
          </a:p>
        </p:txBody>
      </p:sp>
      <p:sp>
        <p:nvSpPr>
          <p:cNvPr id="11" name="Content Placeholder 2"/>
          <p:cNvSpPr txBox="1">
            <a:spLocks/>
          </p:cNvSpPr>
          <p:nvPr/>
        </p:nvSpPr>
        <p:spPr bwMode="auto">
          <a:xfrm>
            <a:off x="3131840" y="980728"/>
            <a:ext cx="2448272" cy="115212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marL="0" indent="0" algn="ctr">
              <a:buNone/>
            </a:pPr>
            <a:r>
              <a:rPr lang="en-GB" b="0" dirty="0" err="1" smtClean="0"/>
              <a:t>Remoting</a:t>
            </a:r>
            <a:r>
              <a:rPr lang="en-GB" b="0" dirty="0" smtClean="0"/>
              <a:t>:</a:t>
            </a:r>
          </a:p>
          <a:p>
            <a:pPr marL="0" indent="0" algn="ctr">
              <a:buNone/>
            </a:pPr>
            <a:r>
              <a:rPr lang="en-GB" sz="2000" b="0" dirty="0" smtClean="0">
                <a:solidFill>
                  <a:srgbClr val="000000"/>
                </a:solidFill>
              </a:rPr>
              <a:t>Triggered emotion; </a:t>
            </a:r>
            <a:br>
              <a:rPr lang="en-GB" sz="2000" b="0" dirty="0" smtClean="0">
                <a:solidFill>
                  <a:srgbClr val="000000"/>
                </a:solidFill>
              </a:rPr>
            </a:br>
            <a:r>
              <a:rPr lang="en-GB" sz="2000" b="0" dirty="0" smtClean="0">
                <a:solidFill>
                  <a:srgbClr val="000000"/>
                </a:solidFill>
              </a:rPr>
              <a:t>fear of failure</a:t>
            </a:r>
            <a:endParaRPr lang="en-GB" sz="2000" b="0" dirty="0" smtClean="0">
              <a:solidFill>
                <a:srgbClr val="000000"/>
              </a:solidFill>
            </a:endParaRPr>
          </a:p>
        </p:txBody>
      </p:sp>
      <p:sp>
        <p:nvSpPr>
          <p:cNvPr id="3" name="TextBox 2"/>
          <p:cNvSpPr txBox="1"/>
          <p:nvPr/>
        </p:nvSpPr>
        <p:spPr>
          <a:xfrm>
            <a:off x="539552" y="2132856"/>
            <a:ext cx="1944216" cy="830997"/>
          </a:xfrm>
          <a:prstGeom prst="rect">
            <a:avLst/>
          </a:prstGeom>
          <a:noFill/>
        </p:spPr>
        <p:txBody>
          <a:bodyPr wrap="square" rtlCol="0">
            <a:spAutoFit/>
          </a:bodyPr>
          <a:lstStyle/>
          <a:p>
            <a:pPr algn="ctr"/>
            <a:r>
              <a:rPr lang="en-GB" sz="2400" b="0" dirty="0" smtClean="0">
                <a:solidFill>
                  <a:schemeClr val="bg1"/>
                </a:solidFill>
              </a:rPr>
              <a:t>Behaviour</a:t>
            </a:r>
            <a:br>
              <a:rPr lang="en-GB" sz="2400" b="0" dirty="0" smtClean="0">
                <a:solidFill>
                  <a:schemeClr val="bg1"/>
                </a:solidFill>
              </a:rPr>
            </a:br>
            <a:r>
              <a:rPr lang="en-GB" sz="2400" b="0" dirty="0" smtClean="0">
                <a:solidFill>
                  <a:schemeClr val="bg1"/>
                </a:solidFill>
              </a:rPr>
              <a:t>(enaction)</a:t>
            </a:r>
            <a:endParaRPr lang="en-GB" sz="2400" b="0" dirty="0">
              <a:solidFill>
                <a:schemeClr val="bg1"/>
              </a:solidFill>
            </a:endParaRPr>
          </a:p>
        </p:txBody>
      </p:sp>
      <p:sp>
        <p:nvSpPr>
          <p:cNvPr id="12" name="TextBox 11"/>
          <p:cNvSpPr txBox="1"/>
          <p:nvPr/>
        </p:nvSpPr>
        <p:spPr>
          <a:xfrm>
            <a:off x="3419872" y="2132856"/>
            <a:ext cx="1584176" cy="830997"/>
          </a:xfrm>
          <a:prstGeom prst="rect">
            <a:avLst/>
          </a:prstGeom>
          <a:noFill/>
        </p:spPr>
        <p:txBody>
          <a:bodyPr wrap="square" rtlCol="0">
            <a:spAutoFit/>
          </a:bodyPr>
          <a:lstStyle/>
          <a:p>
            <a:pPr algn="ctr"/>
            <a:r>
              <a:rPr lang="en-GB" sz="2400" b="0" dirty="0" smtClean="0">
                <a:solidFill>
                  <a:schemeClr val="bg1"/>
                </a:solidFill>
              </a:rPr>
              <a:t>Emotion</a:t>
            </a:r>
            <a:br>
              <a:rPr lang="en-GB" sz="2400" b="0" dirty="0" smtClean="0">
                <a:solidFill>
                  <a:schemeClr val="bg1"/>
                </a:solidFill>
              </a:rPr>
            </a:br>
            <a:r>
              <a:rPr lang="en-GB" sz="2400" b="0" dirty="0" smtClean="0">
                <a:solidFill>
                  <a:schemeClr val="bg1"/>
                </a:solidFill>
              </a:rPr>
              <a:t>(affect)</a:t>
            </a:r>
            <a:endParaRPr lang="en-GB" sz="2400" b="0" dirty="0">
              <a:solidFill>
                <a:schemeClr val="bg1"/>
              </a:solidFill>
            </a:endParaRPr>
          </a:p>
        </p:txBody>
      </p:sp>
      <p:sp>
        <p:nvSpPr>
          <p:cNvPr id="13" name="TextBox 12"/>
          <p:cNvSpPr txBox="1"/>
          <p:nvPr/>
        </p:nvSpPr>
        <p:spPr>
          <a:xfrm>
            <a:off x="6156176" y="2132856"/>
            <a:ext cx="1872208" cy="830997"/>
          </a:xfrm>
          <a:prstGeom prst="rect">
            <a:avLst/>
          </a:prstGeom>
          <a:noFill/>
        </p:spPr>
        <p:txBody>
          <a:bodyPr wrap="square" rtlCol="0">
            <a:spAutoFit/>
          </a:bodyPr>
          <a:lstStyle/>
          <a:p>
            <a:pPr algn="ctr"/>
            <a:r>
              <a:rPr lang="en-GB" sz="2400" b="0" dirty="0" smtClean="0">
                <a:solidFill>
                  <a:schemeClr val="bg1"/>
                </a:solidFill>
              </a:rPr>
              <a:t>Intellect</a:t>
            </a:r>
            <a:br>
              <a:rPr lang="en-GB" sz="2400" b="0" dirty="0" smtClean="0">
                <a:solidFill>
                  <a:schemeClr val="bg1"/>
                </a:solidFill>
              </a:rPr>
            </a:br>
            <a:r>
              <a:rPr lang="en-GB" sz="2400" b="0" dirty="0" smtClean="0">
                <a:solidFill>
                  <a:schemeClr val="bg1"/>
                </a:solidFill>
              </a:rPr>
              <a:t>(cognition)</a:t>
            </a:r>
            <a:endParaRPr lang="en-GB" sz="2400" b="0" dirty="0">
              <a:solidFill>
                <a:schemeClr val="bg1"/>
              </a:solidFill>
            </a:endParaRPr>
          </a:p>
        </p:txBody>
      </p:sp>
      <p:sp>
        <p:nvSpPr>
          <p:cNvPr id="14" name="Content Placeholder 2"/>
          <p:cNvSpPr txBox="1">
            <a:spLocks/>
          </p:cNvSpPr>
          <p:nvPr/>
        </p:nvSpPr>
        <p:spPr bwMode="auto">
          <a:xfrm>
            <a:off x="-396552" y="980728"/>
            <a:ext cx="3491880" cy="115212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marL="0" indent="0" algn="ctr">
              <a:buNone/>
            </a:pPr>
            <a:r>
              <a:rPr lang="en-GB" b="0" dirty="0" smtClean="0"/>
              <a:t>Reacting:</a:t>
            </a:r>
          </a:p>
          <a:p>
            <a:pPr marL="457200" lvl="1" indent="0" algn="ctr">
              <a:buNone/>
            </a:pPr>
            <a:r>
              <a:rPr lang="en-GB" b="0" dirty="0"/>
              <a:t>a</a:t>
            </a:r>
            <a:r>
              <a:rPr lang="en-GB" b="0" dirty="0" smtClean="0"/>
              <a:t>cting </a:t>
            </a:r>
            <a:r>
              <a:rPr lang="en-GB" b="0" dirty="0" smtClean="0"/>
              <a:t>without thought; automatically</a:t>
            </a:r>
          </a:p>
        </p:txBody>
      </p:sp>
    </p:spTree>
    <p:extLst>
      <p:ext uri="{BB962C8B-B14F-4D97-AF65-F5344CB8AC3E}">
        <p14:creationId xmlns:p14="http://schemas.microsoft.com/office/powerpoint/2010/main" val="235034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P spid="8" grpId="0"/>
      <p:bldP spid="9" grpId="0"/>
      <p:bldP spid="10" grpId="0"/>
      <p:bldP spid="11" grpId="0"/>
      <p:bldP spid="3"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Chreods in a Landscape</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876115414"/>
              </p:ext>
            </p:extLst>
          </p:nvPr>
        </p:nvGraphicFramePr>
        <p:xfrm>
          <a:off x="323528" y="1196752"/>
          <a:ext cx="2864537" cy="2115851"/>
        </p:xfrm>
        <a:graphic>
          <a:graphicData uri="http://schemas.openxmlformats.org/presentationml/2006/ole">
            <mc:AlternateContent xmlns:mc="http://schemas.openxmlformats.org/markup-compatibility/2006">
              <mc:Choice xmlns:v="urn:schemas-microsoft-com:vml" Requires="v">
                <p:oleObj spid="_x0000_s1184" name="Document" r:id="rId3" imgW="1117600" imgH="825500" progId="Word.Document.12">
                  <p:embed/>
                </p:oleObj>
              </mc:Choice>
              <mc:Fallback>
                <p:oleObj name="Document" r:id="rId3" imgW="1117600" imgH="825500" progId="Word.Document.12">
                  <p:embed/>
                  <p:pic>
                    <p:nvPicPr>
                      <p:cNvPr id="0" name=""/>
                      <p:cNvPicPr/>
                      <p:nvPr/>
                    </p:nvPicPr>
                    <p:blipFill>
                      <a:blip r:embed="rId4"/>
                      <a:stretch>
                        <a:fillRect/>
                      </a:stretch>
                    </p:blipFill>
                    <p:spPr>
                      <a:xfrm>
                        <a:off x="323528" y="1196752"/>
                        <a:ext cx="2864537" cy="211585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11964907"/>
              </p:ext>
            </p:extLst>
          </p:nvPr>
        </p:nvGraphicFramePr>
        <p:xfrm>
          <a:off x="3419871" y="980728"/>
          <a:ext cx="2376265" cy="2604126"/>
        </p:xfrm>
        <a:graphic>
          <a:graphicData uri="http://schemas.openxmlformats.org/presentationml/2006/ole">
            <mc:AlternateContent xmlns:mc="http://schemas.openxmlformats.org/markup-compatibility/2006">
              <mc:Choice xmlns:v="urn:schemas-microsoft-com:vml" Requires="v">
                <p:oleObj spid="_x0000_s1185" name="Document" r:id="rId5" imgW="927100" imgH="1016000" progId="Word.Document.12">
                  <p:embed/>
                </p:oleObj>
              </mc:Choice>
              <mc:Fallback>
                <p:oleObj name="Document" r:id="rId5" imgW="927100" imgH="1016000" progId="Word.Document.12">
                  <p:embed/>
                  <p:pic>
                    <p:nvPicPr>
                      <p:cNvPr id="0" name=""/>
                      <p:cNvPicPr/>
                      <p:nvPr/>
                    </p:nvPicPr>
                    <p:blipFill>
                      <a:blip r:embed="rId6"/>
                      <a:stretch>
                        <a:fillRect/>
                      </a:stretch>
                    </p:blipFill>
                    <p:spPr>
                      <a:xfrm>
                        <a:off x="3419871" y="980728"/>
                        <a:ext cx="2376265" cy="260412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81906086"/>
              </p:ext>
            </p:extLst>
          </p:nvPr>
        </p:nvGraphicFramePr>
        <p:xfrm>
          <a:off x="6012160" y="1340768"/>
          <a:ext cx="3027296" cy="2050749"/>
        </p:xfrm>
        <a:graphic>
          <a:graphicData uri="http://schemas.openxmlformats.org/presentationml/2006/ole">
            <mc:AlternateContent xmlns:mc="http://schemas.openxmlformats.org/markup-compatibility/2006">
              <mc:Choice xmlns:v="urn:schemas-microsoft-com:vml" Requires="v">
                <p:oleObj spid="_x0000_s1186" name="Document" r:id="rId7" imgW="1181100" imgH="800100" progId="Word.Document.12">
                  <p:embed/>
                </p:oleObj>
              </mc:Choice>
              <mc:Fallback>
                <p:oleObj name="Document" r:id="rId7" imgW="1181100" imgH="800100" progId="Word.Document.12">
                  <p:embed/>
                  <p:pic>
                    <p:nvPicPr>
                      <p:cNvPr id="0" name=""/>
                      <p:cNvPicPr/>
                      <p:nvPr/>
                    </p:nvPicPr>
                    <p:blipFill>
                      <a:blip r:embed="rId8"/>
                      <a:stretch>
                        <a:fillRect/>
                      </a:stretch>
                    </p:blipFill>
                    <p:spPr>
                      <a:xfrm>
                        <a:off x="6012160" y="1340768"/>
                        <a:ext cx="3027296" cy="2050749"/>
                      </a:xfrm>
                      <a:prstGeom prst="rect">
                        <a:avLst/>
                      </a:prstGeom>
                    </p:spPr>
                  </p:pic>
                </p:oleObj>
              </mc:Fallback>
            </mc:AlternateContent>
          </a:graphicData>
        </a:graphic>
      </p:graphicFrame>
      <p:sp>
        <p:nvSpPr>
          <p:cNvPr id="10" name="TextBox 9"/>
          <p:cNvSpPr txBox="1"/>
          <p:nvPr/>
        </p:nvSpPr>
        <p:spPr>
          <a:xfrm>
            <a:off x="683568" y="4293096"/>
            <a:ext cx="3100006" cy="400110"/>
          </a:xfrm>
          <a:prstGeom prst="rect">
            <a:avLst/>
          </a:prstGeom>
          <a:noFill/>
        </p:spPr>
        <p:txBody>
          <a:bodyPr wrap="none" rtlCol="0">
            <a:spAutoFit/>
          </a:bodyPr>
          <a:lstStyle/>
          <a:p>
            <a:r>
              <a:rPr lang="en-GB" sz="2000" b="0" dirty="0" smtClean="0">
                <a:solidFill>
                  <a:srgbClr val="000000"/>
                </a:solidFill>
              </a:rPr>
              <a:t>Epistemological Obstacles</a:t>
            </a:r>
            <a:endParaRPr lang="en-GB" sz="2000" b="0" dirty="0">
              <a:solidFill>
                <a:srgbClr val="000000"/>
              </a:solidFill>
            </a:endParaRPr>
          </a:p>
        </p:txBody>
      </p:sp>
      <p:sp>
        <p:nvSpPr>
          <p:cNvPr id="11" name="TextBox 10"/>
          <p:cNvSpPr txBox="1"/>
          <p:nvPr/>
        </p:nvSpPr>
        <p:spPr>
          <a:xfrm>
            <a:off x="2555776" y="4941168"/>
            <a:ext cx="2185214" cy="400110"/>
          </a:xfrm>
          <a:prstGeom prst="rect">
            <a:avLst/>
          </a:prstGeom>
          <a:noFill/>
        </p:spPr>
        <p:txBody>
          <a:bodyPr wrap="none" rtlCol="0">
            <a:spAutoFit/>
          </a:bodyPr>
          <a:lstStyle/>
          <a:p>
            <a:r>
              <a:rPr lang="en-GB" sz="2000" b="0" dirty="0" smtClean="0">
                <a:solidFill>
                  <a:srgbClr val="000000"/>
                </a:solidFill>
              </a:rPr>
              <a:t>Didactic Contract</a:t>
            </a:r>
            <a:endParaRPr lang="en-GB" sz="2000" b="0" dirty="0">
              <a:solidFill>
                <a:srgbClr val="000000"/>
              </a:solidFill>
            </a:endParaRPr>
          </a:p>
        </p:txBody>
      </p:sp>
      <p:sp>
        <p:nvSpPr>
          <p:cNvPr id="12" name="TextBox 11"/>
          <p:cNvSpPr txBox="1"/>
          <p:nvPr/>
        </p:nvSpPr>
        <p:spPr>
          <a:xfrm>
            <a:off x="3707904" y="5589240"/>
            <a:ext cx="2418141" cy="400110"/>
          </a:xfrm>
          <a:prstGeom prst="rect">
            <a:avLst/>
          </a:prstGeom>
          <a:noFill/>
        </p:spPr>
        <p:txBody>
          <a:bodyPr wrap="none" rtlCol="0">
            <a:spAutoFit/>
          </a:bodyPr>
          <a:lstStyle/>
          <a:p>
            <a:r>
              <a:rPr lang="en-GB" sz="2000" b="0" dirty="0" smtClean="0">
                <a:solidFill>
                  <a:srgbClr val="000000"/>
                </a:solidFill>
              </a:rPr>
              <a:t>Threshold Concepts</a:t>
            </a:r>
            <a:endParaRPr lang="en-GB" sz="2000" b="0" dirty="0">
              <a:solidFill>
                <a:srgbClr val="000000"/>
              </a:solidFill>
            </a:endParaRPr>
          </a:p>
        </p:txBody>
      </p:sp>
      <p:sp>
        <p:nvSpPr>
          <p:cNvPr id="13" name="TextBox 12"/>
          <p:cNvSpPr txBox="1"/>
          <p:nvPr/>
        </p:nvSpPr>
        <p:spPr>
          <a:xfrm>
            <a:off x="5292080" y="4365104"/>
            <a:ext cx="1172599" cy="400110"/>
          </a:xfrm>
          <a:prstGeom prst="rect">
            <a:avLst/>
          </a:prstGeom>
          <a:noFill/>
        </p:spPr>
        <p:txBody>
          <a:bodyPr wrap="none" rtlCol="0">
            <a:spAutoFit/>
          </a:bodyPr>
          <a:lstStyle/>
          <a:p>
            <a:r>
              <a:rPr lang="en-GB" sz="2000" b="0" dirty="0" err="1" smtClean="0">
                <a:solidFill>
                  <a:srgbClr val="000000"/>
                </a:solidFill>
              </a:rPr>
              <a:t>Procepts</a:t>
            </a:r>
            <a:endParaRPr lang="en-GB" sz="2000" b="0" dirty="0">
              <a:solidFill>
                <a:srgbClr val="000000"/>
              </a:solidFill>
            </a:endParaRPr>
          </a:p>
        </p:txBody>
      </p:sp>
      <p:sp>
        <p:nvSpPr>
          <p:cNvPr id="14" name="Rounded Rectangle 13"/>
          <p:cNvSpPr/>
          <p:nvPr/>
        </p:nvSpPr>
        <p:spPr bwMode="auto">
          <a:xfrm>
            <a:off x="395536" y="5445224"/>
            <a:ext cx="2016224" cy="720080"/>
          </a:xfrm>
          <a:prstGeom prst="roundRect">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rgbClr val="FFFF00"/>
                </a:solidFill>
                <a:effectLst/>
                <a:latin typeface="Chalkboard" pitchFamily="-111" charset="0"/>
              </a:rPr>
              <a:t>Students</a:t>
            </a:r>
            <a:endParaRPr kumimoji="0" lang="en-GB" sz="2800" b="0" i="0" u="none" strike="noStrike" cap="none" normalizeH="0" baseline="0" dirty="0">
              <a:ln>
                <a:noFill/>
              </a:ln>
              <a:solidFill>
                <a:srgbClr val="FFFF00"/>
              </a:solidFill>
              <a:effectLst/>
              <a:latin typeface="Chalkboard" pitchFamily="-111" charset="0"/>
            </a:endParaRPr>
          </a:p>
        </p:txBody>
      </p:sp>
      <p:sp>
        <p:nvSpPr>
          <p:cNvPr id="15" name="Rounded Rectangle 14"/>
          <p:cNvSpPr/>
          <p:nvPr/>
        </p:nvSpPr>
        <p:spPr bwMode="auto">
          <a:xfrm>
            <a:off x="6516216" y="5445224"/>
            <a:ext cx="2016224" cy="720080"/>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rgbClr val="800000"/>
                </a:solidFill>
                <a:effectLst/>
                <a:latin typeface="Chalkboard" pitchFamily="-111" charset="0"/>
              </a:rPr>
              <a:t>Lecturers</a:t>
            </a:r>
            <a:endParaRPr kumimoji="0" lang="en-GB" sz="2800" b="0" i="0" u="none" strike="noStrike" cap="none" normalizeH="0" baseline="0" dirty="0">
              <a:ln>
                <a:noFill/>
              </a:ln>
              <a:solidFill>
                <a:srgbClr val="800000"/>
              </a:solidFill>
              <a:effectLst/>
              <a:latin typeface="Chalkboard" pitchFamily="-111" charset="0"/>
            </a:endParaRPr>
          </a:p>
        </p:txBody>
      </p:sp>
      <p:sp>
        <p:nvSpPr>
          <p:cNvPr id="3" name="TextBox 2"/>
          <p:cNvSpPr txBox="1"/>
          <p:nvPr/>
        </p:nvSpPr>
        <p:spPr>
          <a:xfrm>
            <a:off x="2334742" y="3789040"/>
            <a:ext cx="4109466" cy="400110"/>
          </a:xfrm>
          <a:prstGeom prst="rect">
            <a:avLst/>
          </a:prstGeom>
          <a:noFill/>
        </p:spPr>
        <p:txBody>
          <a:bodyPr wrap="none" rtlCol="0">
            <a:spAutoFit/>
          </a:bodyPr>
          <a:lstStyle/>
          <a:p>
            <a:r>
              <a:rPr lang="en-GB" sz="2000" b="0" dirty="0" smtClean="0">
                <a:solidFill>
                  <a:srgbClr val="993300"/>
                </a:solidFill>
              </a:rPr>
              <a:t>Neural pathways may be </a:t>
            </a:r>
            <a:r>
              <a:rPr lang="en-GB" sz="2000" b="0" dirty="0" err="1" smtClean="0">
                <a:solidFill>
                  <a:srgbClr val="993300"/>
                </a:solidFill>
              </a:rPr>
              <a:t>chreodic</a:t>
            </a:r>
            <a:endParaRPr lang="en-GB" sz="2000" b="0" dirty="0">
              <a:solidFill>
                <a:srgbClr val="993300"/>
              </a:solidFill>
            </a:endParaRPr>
          </a:p>
        </p:txBody>
      </p:sp>
    </p:spTree>
    <p:extLst>
      <p:ext uri="{BB962C8B-B14F-4D97-AF65-F5344CB8AC3E}">
        <p14:creationId xmlns:p14="http://schemas.microsoft.com/office/powerpoint/2010/main" val="1120535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Homeorhesus</a:t>
            </a:r>
            <a:endParaRPr lang="en-GB" dirty="0"/>
          </a:p>
        </p:txBody>
      </p:sp>
      <p:sp>
        <p:nvSpPr>
          <p:cNvPr id="3" name="Content Placeholder 2"/>
          <p:cNvSpPr>
            <a:spLocks noGrp="1"/>
          </p:cNvSpPr>
          <p:nvPr>
            <p:ph idx="1"/>
          </p:nvPr>
        </p:nvSpPr>
        <p:spPr/>
        <p:txBody>
          <a:bodyPr/>
          <a:lstStyle/>
          <a:p>
            <a:r>
              <a:rPr lang="en-GB" dirty="0" smtClean="0"/>
              <a:t>After an initial period of experiment and enthusiasm, returning to earlier habits</a:t>
            </a:r>
            <a:endParaRPr lang="en-GB" dirty="0"/>
          </a:p>
        </p:txBody>
      </p:sp>
    </p:spTree>
    <p:extLst>
      <p:ext uri="{BB962C8B-B14F-4D97-AF65-F5344CB8AC3E}">
        <p14:creationId xmlns:p14="http://schemas.microsoft.com/office/powerpoint/2010/main" val="21705592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Flow</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3849606471"/>
              </p:ext>
            </p:extLst>
          </p:nvPr>
        </p:nvGraphicFramePr>
        <p:xfrm>
          <a:off x="323528" y="1340768"/>
          <a:ext cx="2739577" cy="1944216"/>
        </p:xfrm>
        <a:graphic>
          <a:graphicData uri="http://schemas.openxmlformats.org/presentationml/2006/ole">
            <mc:AlternateContent xmlns:mc="http://schemas.openxmlformats.org/markup-compatibility/2006">
              <mc:Choice xmlns:v="urn:schemas-microsoft-com:vml" Requires="v">
                <p:oleObj spid="_x0000_s2180" name="Document" r:id="rId3" imgW="1574800" imgH="1117600" progId="Word.Document.12">
                  <p:embed/>
                </p:oleObj>
              </mc:Choice>
              <mc:Fallback>
                <p:oleObj name="Document" r:id="rId3" imgW="1574800" imgH="1117600" progId="Word.Document.12">
                  <p:embed/>
                  <p:pic>
                    <p:nvPicPr>
                      <p:cNvPr id="0" name=""/>
                      <p:cNvPicPr/>
                      <p:nvPr/>
                    </p:nvPicPr>
                    <p:blipFill>
                      <a:blip r:embed="rId4"/>
                      <a:stretch>
                        <a:fillRect/>
                      </a:stretch>
                    </p:blipFill>
                    <p:spPr>
                      <a:xfrm>
                        <a:off x="323528" y="1340768"/>
                        <a:ext cx="2739577" cy="194421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63754164"/>
              </p:ext>
            </p:extLst>
          </p:nvPr>
        </p:nvGraphicFramePr>
        <p:xfrm>
          <a:off x="3059832" y="1340768"/>
          <a:ext cx="2872138" cy="1922123"/>
        </p:xfrm>
        <a:graphic>
          <a:graphicData uri="http://schemas.openxmlformats.org/presentationml/2006/ole">
            <mc:AlternateContent xmlns:mc="http://schemas.openxmlformats.org/markup-compatibility/2006">
              <mc:Choice xmlns:v="urn:schemas-microsoft-com:vml" Requires="v">
                <p:oleObj spid="_x0000_s2181" name="Document" r:id="rId5" imgW="1651000" imgH="1104900" progId="Word.Document.12">
                  <p:embed/>
                </p:oleObj>
              </mc:Choice>
              <mc:Fallback>
                <p:oleObj name="Document" r:id="rId5" imgW="1651000" imgH="1104900" progId="Word.Document.12">
                  <p:embed/>
                  <p:pic>
                    <p:nvPicPr>
                      <p:cNvPr id="0" name=""/>
                      <p:cNvPicPr/>
                      <p:nvPr/>
                    </p:nvPicPr>
                    <p:blipFill>
                      <a:blip r:embed="rId6"/>
                      <a:stretch>
                        <a:fillRect/>
                      </a:stretch>
                    </p:blipFill>
                    <p:spPr>
                      <a:xfrm>
                        <a:off x="3059832" y="1340768"/>
                        <a:ext cx="2872138" cy="192212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59052396"/>
              </p:ext>
            </p:extLst>
          </p:nvPr>
        </p:nvGraphicFramePr>
        <p:xfrm>
          <a:off x="5868144" y="1340768"/>
          <a:ext cx="2872137" cy="1944216"/>
        </p:xfrm>
        <a:graphic>
          <a:graphicData uri="http://schemas.openxmlformats.org/presentationml/2006/ole">
            <mc:AlternateContent xmlns:mc="http://schemas.openxmlformats.org/markup-compatibility/2006">
              <mc:Choice xmlns:v="urn:schemas-microsoft-com:vml" Requires="v">
                <p:oleObj spid="_x0000_s2182" name="Document" r:id="rId7" imgW="1651000" imgH="1117600" progId="Word.Document.12">
                  <p:embed/>
                </p:oleObj>
              </mc:Choice>
              <mc:Fallback>
                <p:oleObj name="Document" r:id="rId7" imgW="1651000" imgH="1117600" progId="Word.Document.12">
                  <p:embed/>
                  <p:pic>
                    <p:nvPicPr>
                      <p:cNvPr id="0" name=""/>
                      <p:cNvPicPr/>
                      <p:nvPr/>
                    </p:nvPicPr>
                    <p:blipFill>
                      <a:blip r:embed="rId8"/>
                      <a:stretch>
                        <a:fillRect/>
                      </a:stretch>
                    </p:blipFill>
                    <p:spPr>
                      <a:xfrm>
                        <a:off x="5868144" y="1340768"/>
                        <a:ext cx="2872137" cy="1944216"/>
                      </a:xfrm>
                      <a:prstGeom prst="rect">
                        <a:avLst/>
                      </a:prstGeom>
                    </p:spPr>
                  </p:pic>
                </p:oleObj>
              </mc:Fallback>
            </mc:AlternateContent>
          </a:graphicData>
        </a:graphic>
      </p:graphicFrame>
      <p:sp>
        <p:nvSpPr>
          <p:cNvPr id="10" name="TextBox 9"/>
          <p:cNvSpPr txBox="1"/>
          <p:nvPr/>
        </p:nvSpPr>
        <p:spPr>
          <a:xfrm>
            <a:off x="3851920" y="3501008"/>
            <a:ext cx="1128161" cy="523220"/>
          </a:xfrm>
          <a:prstGeom prst="rect">
            <a:avLst/>
          </a:prstGeom>
          <a:noFill/>
        </p:spPr>
        <p:txBody>
          <a:bodyPr wrap="none" rtlCol="0">
            <a:spAutoFit/>
          </a:bodyPr>
          <a:lstStyle/>
          <a:p>
            <a:r>
              <a:rPr lang="en-GB" b="0" dirty="0" smtClean="0">
                <a:solidFill>
                  <a:srgbClr val="800000"/>
                </a:solidFill>
              </a:rPr>
              <a:t>Spate</a:t>
            </a:r>
            <a:endParaRPr lang="en-GB" b="0" dirty="0">
              <a:solidFill>
                <a:srgbClr val="800000"/>
              </a:solidFill>
            </a:endParaRPr>
          </a:p>
        </p:txBody>
      </p:sp>
      <p:sp>
        <p:nvSpPr>
          <p:cNvPr id="11" name="TextBox 10"/>
          <p:cNvSpPr txBox="1"/>
          <p:nvPr/>
        </p:nvSpPr>
        <p:spPr>
          <a:xfrm>
            <a:off x="1043608" y="3573016"/>
            <a:ext cx="861939" cy="523220"/>
          </a:xfrm>
          <a:prstGeom prst="rect">
            <a:avLst/>
          </a:prstGeom>
          <a:noFill/>
        </p:spPr>
        <p:txBody>
          <a:bodyPr wrap="none" rtlCol="0">
            <a:spAutoFit/>
          </a:bodyPr>
          <a:lstStyle/>
          <a:p>
            <a:r>
              <a:rPr lang="en-GB" b="0" dirty="0" smtClean="0">
                <a:solidFill>
                  <a:srgbClr val="800000"/>
                </a:solidFill>
              </a:rPr>
              <a:t>Still</a:t>
            </a:r>
            <a:endParaRPr lang="en-GB" b="0" dirty="0">
              <a:solidFill>
                <a:srgbClr val="800000"/>
              </a:solidFill>
            </a:endParaRPr>
          </a:p>
        </p:txBody>
      </p:sp>
      <p:sp>
        <p:nvSpPr>
          <p:cNvPr id="12" name="TextBox 11"/>
          <p:cNvSpPr txBox="1"/>
          <p:nvPr/>
        </p:nvSpPr>
        <p:spPr>
          <a:xfrm>
            <a:off x="6300192" y="3573016"/>
            <a:ext cx="2333111" cy="523220"/>
          </a:xfrm>
          <a:prstGeom prst="rect">
            <a:avLst/>
          </a:prstGeom>
          <a:noFill/>
        </p:spPr>
        <p:txBody>
          <a:bodyPr wrap="none" rtlCol="0">
            <a:spAutoFit/>
          </a:bodyPr>
          <a:lstStyle/>
          <a:p>
            <a:r>
              <a:rPr lang="en-GB" b="0" dirty="0" smtClean="0">
                <a:solidFill>
                  <a:srgbClr val="800000"/>
                </a:solidFill>
              </a:rPr>
              <a:t>Creative flow</a:t>
            </a:r>
            <a:endParaRPr lang="en-GB" b="0" dirty="0">
              <a:solidFill>
                <a:srgbClr val="800000"/>
              </a:solidFill>
            </a:endParaRPr>
          </a:p>
        </p:txBody>
      </p:sp>
    </p:spTree>
    <p:extLst>
      <p:ext uri="{BB962C8B-B14F-4D97-AF65-F5344CB8AC3E}">
        <p14:creationId xmlns:p14="http://schemas.microsoft.com/office/powerpoint/2010/main" val="29707532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Pedagogic Interventions</a:t>
            </a:r>
            <a:endParaRPr lang="en-GB" dirty="0"/>
          </a:p>
        </p:txBody>
      </p:sp>
      <p:sp>
        <p:nvSpPr>
          <p:cNvPr id="3" name="Content Placeholder 2"/>
          <p:cNvSpPr>
            <a:spLocks noGrp="1"/>
          </p:cNvSpPr>
          <p:nvPr>
            <p:ph idx="1"/>
          </p:nvPr>
        </p:nvSpPr>
        <p:spPr/>
        <p:txBody>
          <a:bodyPr/>
          <a:lstStyle/>
          <a:p>
            <a:r>
              <a:rPr lang="en-GB" dirty="0" smtClean="0"/>
              <a:t>Listening to students carefully</a:t>
            </a:r>
          </a:p>
          <a:p>
            <a:pPr lvl="1"/>
            <a:r>
              <a:rPr lang="en-GB" dirty="0" smtClean="0"/>
              <a:t>For what they might be trying to express</a:t>
            </a:r>
          </a:p>
          <a:p>
            <a:r>
              <a:rPr lang="en-GB" dirty="0" smtClean="0"/>
              <a:t>Generating mental images (concept images)</a:t>
            </a:r>
          </a:p>
          <a:p>
            <a:pPr lvl="1"/>
            <a:r>
              <a:rPr lang="en-GB" dirty="0" smtClean="0"/>
              <a:t>Mental Imagery; Animated Diagrams; </a:t>
            </a:r>
            <a:r>
              <a:rPr lang="en-GB" dirty="0"/>
              <a:t>P</a:t>
            </a:r>
            <a:r>
              <a:rPr lang="en-GB" dirty="0" smtClean="0"/>
              <a:t>hysical Manifestations</a:t>
            </a:r>
          </a:p>
          <a:p>
            <a:r>
              <a:rPr lang="en-GB" dirty="0" smtClean="0"/>
              <a:t>Prompting students to construct their own narrative</a:t>
            </a:r>
          </a:p>
          <a:p>
            <a:pPr lvl="1"/>
            <a:r>
              <a:rPr lang="en-GB" dirty="0" smtClean="0"/>
              <a:t>Construct a mathematically meaningful </a:t>
            </a:r>
            <a:r>
              <a:rPr lang="en-GB" dirty="0" smtClean="0"/>
              <a:t>sentence </a:t>
            </a:r>
            <a:r>
              <a:rPr lang="en-GB" dirty="0" smtClean="0"/>
              <a:t>which uses the words … and … .</a:t>
            </a:r>
          </a:p>
          <a:p>
            <a:r>
              <a:rPr lang="en-GB" dirty="0" smtClean="0"/>
              <a:t>Attention to inner incantations with procedures</a:t>
            </a:r>
          </a:p>
          <a:p>
            <a:pPr lvl="1"/>
            <a:r>
              <a:rPr lang="en-GB" dirty="0" smtClean="0"/>
              <a:t>How are your actions supported by inner speech?</a:t>
            </a:r>
            <a:endParaRPr lang="en-GB" dirty="0"/>
          </a:p>
        </p:txBody>
      </p:sp>
    </p:spTree>
    <p:extLst>
      <p:ext uri="{BB962C8B-B14F-4D97-AF65-F5344CB8AC3E}">
        <p14:creationId xmlns:p14="http://schemas.microsoft.com/office/powerpoint/2010/main" val="42719490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To Follow Up</a:t>
            </a:r>
          </a:p>
        </p:txBody>
      </p:sp>
      <p:sp>
        <p:nvSpPr>
          <p:cNvPr id="3" name="Content Placeholder 2"/>
          <p:cNvSpPr>
            <a:spLocks noGrp="1"/>
          </p:cNvSpPr>
          <p:nvPr>
            <p:ph idx="1"/>
          </p:nvPr>
        </p:nvSpPr>
        <p:spPr>
          <a:xfrm>
            <a:off x="323528" y="1268760"/>
            <a:ext cx="7727950" cy="1248544"/>
          </a:xfrm>
        </p:spPr>
        <p:txBody>
          <a:bodyPr/>
          <a:lstStyle/>
          <a:p>
            <a:r>
              <a:rPr lang="en-GB" dirty="0" smtClean="0"/>
              <a:t>www.PMTh</a:t>
            </a:r>
            <a:r>
              <a:rPr lang="en-GB" dirty="0" smtClean="0">
                <a:solidFill>
                  <a:schemeClr val="accent3">
                    <a:lumMod val="50000"/>
                  </a:schemeClr>
                </a:solidFill>
              </a:rPr>
              <a:t>eta.com </a:t>
            </a:r>
            <a:r>
              <a:rPr lang="en-GB" dirty="0" smtClean="0">
                <a:solidFill>
                  <a:schemeClr val="bg1"/>
                </a:solidFill>
              </a:rPr>
              <a:t>and</a:t>
            </a:r>
            <a:r>
              <a:rPr lang="en-GB" dirty="0" smtClean="0">
                <a:solidFill>
                  <a:schemeClr val="accent3">
                    <a:lumMod val="50000"/>
                  </a:schemeClr>
                </a:solidFill>
              </a:rPr>
              <a:t> </a:t>
            </a:r>
            <a:r>
              <a:rPr lang="en-GB" dirty="0" err="1" smtClean="0">
                <a:solidFill>
                  <a:schemeClr val="accent3">
                    <a:lumMod val="50000"/>
                  </a:schemeClr>
                </a:solidFill>
              </a:rPr>
              <a:t>mcs.open.ac.uk</a:t>
            </a:r>
            <a:r>
              <a:rPr lang="en-GB" dirty="0" smtClean="0">
                <a:solidFill>
                  <a:schemeClr val="accent3">
                    <a:lumMod val="50000"/>
                  </a:schemeClr>
                </a:solidFill>
              </a:rPr>
              <a:t>/jhm3</a:t>
            </a:r>
            <a:endParaRPr lang="en-GB" dirty="0">
              <a:solidFill>
                <a:schemeClr val="accent3">
                  <a:lumMod val="50000"/>
                </a:schemeClr>
              </a:solidFill>
            </a:endParaRPr>
          </a:p>
          <a:p>
            <a:r>
              <a:rPr lang="en-GB" dirty="0" err="1" smtClean="0">
                <a:solidFill>
                  <a:schemeClr val="accent3">
                    <a:lumMod val="50000"/>
                  </a:schemeClr>
                </a:solidFill>
              </a:rPr>
              <a:t>john.mason</a:t>
            </a:r>
            <a:r>
              <a:rPr lang="en-GB" dirty="0" err="1">
                <a:solidFill>
                  <a:schemeClr val="accent3">
                    <a:lumMod val="50000"/>
                  </a:schemeClr>
                </a:solidFill>
              </a:rPr>
              <a:t>@open.ac.uk</a:t>
            </a:r>
            <a:endParaRPr lang="en-GB" dirty="0">
              <a:solidFill>
                <a:schemeClr val="accent3">
                  <a:lumMod val="50000"/>
                </a:schemeClr>
              </a:solidFill>
            </a:endParaRPr>
          </a:p>
        </p:txBody>
      </p:sp>
      <p:sp>
        <p:nvSpPr>
          <p:cNvPr id="4" name="Content Placeholder 2"/>
          <p:cNvSpPr txBox="1">
            <a:spLocks/>
          </p:cNvSpPr>
          <p:nvPr/>
        </p:nvSpPr>
        <p:spPr bwMode="auto">
          <a:xfrm>
            <a:off x="395536" y="2204864"/>
            <a:ext cx="8136904" cy="367240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accent3">
                  <a:lumMod val="50000"/>
                </a:schemeClr>
              </a:buClr>
              <a:buSzPct val="75000"/>
              <a:buFont typeface="Wingdings" charset="2"/>
              <a:buChar char="v"/>
              <a:defRPr sz="2800">
                <a:solidFill>
                  <a:srgbClr val="800000"/>
                </a:solidFill>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FontTx/>
              <a:buChar char="–"/>
              <a:defRPr sz="2400">
                <a:solidFill>
                  <a:schemeClr val="accent3">
                    <a:lumMod val="50000"/>
                  </a:schemeClr>
                </a:solidFill>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r>
              <a:rPr lang="en-GB" sz="2400" b="0" dirty="0"/>
              <a:t>Researching Your own practice Using The Discipline of Noticing (</a:t>
            </a:r>
            <a:r>
              <a:rPr lang="en-GB" sz="2400" b="0" dirty="0" err="1"/>
              <a:t>RoutledgeFalmer</a:t>
            </a:r>
            <a:r>
              <a:rPr lang="en-GB" sz="2400" b="0" dirty="0"/>
              <a:t>)</a:t>
            </a:r>
          </a:p>
          <a:p>
            <a:r>
              <a:rPr lang="en-GB" sz="2400" b="0" dirty="0">
                <a:solidFill>
                  <a:srgbClr val="3400FF"/>
                </a:solidFill>
              </a:rPr>
              <a:t>Questions and Prompts</a:t>
            </a:r>
            <a:r>
              <a:rPr lang="en-GB" sz="2400" b="0" dirty="0" smtClean="0">
                <a:solidFill>
                  <a:srgbClr val="3400FF"/>
                </a:solidFill>
              </a:rPr>
              <a:t>: (</a:t>
            </a:r>
            <a:r>
              <a:rPr lang="en-GB" sz="2400" b="0" dirty="0">
                <a:solidFill>
                  <a:srgbClr val="3400FF"/>
                </a:solidFill>
              </a:rPr>
              <a:t>ATM)</a:t>
            </a:r>
          </a:p>
          <a:p>
            <a:r>
              <a:rPr lang="en-GB" sz="2400" b="0" dirty="0"/>
              <a:t>Key ideas in Mathematics (OUP)</a:t>
            </a:r>
          </a:p>
          <a:p>
            <a:r>
              <a:rPr lang="en-GB" sz="2400" b="0" dirty="0">
                <a:solidFill>
                  <a:srgbClr val="3400FF"/>
                </a:solidFill>
              </a:rPr>
              <a:t>Designing &amp; Using Mathematical Tasks (</a:t>
            </a:r>
            <a:r>
              <a:rPr lang="en-GB" sz="2400" b="0" dirty="0" err="1">
                <a:solidFill>
                  <a:srgbClr val="3400FF"/>
                </a:solidFill>
              </a:rPr>
              <a:t>Tarquin</a:t>
            </a:r>
            <a:r>
              <a:rPr lang="en-GB" sz="2400" b="0" dirty="0">
                <a:solidFill>
                  <a:srgbClr val="3400FF"/>
                </a:solidFill>
              </a:rPr>
              <a:t>)</a:t>
            </a:r>
          </a:p>
          <a:p>
            <a:r>
              <a:rPr lang="en-GB" altLang="ko-KR" sz="2400" b="0" dirty="0"/>
              <a:t>Fundamental Constructs in Mathematics Education (</a:t>
            </a:r>
            <a:r>
              <a:rPr lang="en-GB" altLang="ko-KR" sz="2400" b="0" dirty="0" err="1"/>
              <a:t>RoutledgeFalmer</a:t>
            </a:r>
            <a:r>
              <a:rPr lang="en-GB" altLang="ko-KR" sz="2400" b="0" dirty="0" smtClean="0"/>
              <a:t>)</a:t>
            </a:r>
          </a:p>
          <a:p>
            <a:r>
              <a:rPr lang="en-GB" altLang="ko-KR" sz="2400" b="0" dirty="0" smtClean="0">
                <a:solidFill>
                  <a:srgbClr val="3400FF"/>
                </a:solidFill>
              </a:rPr>
              <a:t>Annual Institute for Mathematical Pedagogy </a:t>
            </a:r>
            <a:r>
              <a:rPr lang="en-GB" altLang="ko-KR" sz="2400" b="0" dirty="0" smtClean="0">
                <a:solidFill>
                  <a:srgbClr val="3400FF"/>
                </a:solidFill>
              </a:rPr>
              <a:t/>
            </a:r>
            <a:br>
              <a:rPr lang="en-GB" altLang="ko-KR" sz="2400" b="0" dirty="0" smtClean="0">
                <a:solidFill>
                  <a:srgbClr val="3400FF"/>
                </a:solidFill>
              </a:rPr>
            </a:br>
            <a:r>
              <a:rPr lang="en-GB" altLang="ko-KR" sz="2400" b="0" dirty="0" smtClean="0">
                <a:solidFill>
                  <a:srgbClr val="3400FF"/>
                </a:solidFill>
              </a:rPr>
              <a:t>(</a:t>
            </a:r>
            <a:r>
              <a:rPr lang="en-GB" altLang="ko-KR" sz="2400" b="0" dirty="0" smtClean="0">
                <a:solidFill>
                  <a:srgbClr val="3400FF"/>
                </a:solidFill>
              </a:rPr>
              <a:t>end of July) (see </a:t>
            </a:r>
            <a:r>
              <a:rPr lang="en-GB" altLang="ko-KR" sz="2400" b="0" dirty="0" err="1" smtClean="0">
                <a:solidFill>
                  <a:srgbClr val="3400FF"/>
                </a:solidFill>
              </a:rPr>
              <a:t>PMTheta.com</a:t>
            </a:r>
            <a:r>
              <a:rPr lang="en-GB" altLang="ko-KR" sz="2400" b="0" dirty="0" smtClean="0">
                <a:solidFill>
                  <a:srgbClr val="3400FF"/>
                </a:solidFill>
              </a:rPr>
              <a:t>)</a:t>
            </a:r>
            <a:endParaRPr lang="en-GB" altLang="ko-KR" sz="2400" b="0" dirty="0">
              <a:solidFill>
                <a:srgbClr val="3400FF"/>
              </a:solidFill>
            </a:endParaRPr>
          </a:p>
          <a:p>
            <a:endParaRPr lang="en-GB" sz="2400" b="0" dirty="0"/>
          </a:p>
          <a:p>
            <a:endParaRPr lang="en-GB" sz="2400" b="0" dirty="0"/>
          </a:p>
          <a:p>
            <a:endParaRPr lang="en-GB" sz="2400" b="0" dirty="0"/>
          </a:p>
        </p:txBody>
      </p:sp>
    </p:spTree>
    <p:extLst>
      <p:ext uri="{BB962C8B-B14F-4D97-AF65-F5344CB8AC3E}">
        <p14:creationId xmlns:p14="http://schemas.microsoft.com/office/powerpoint/2010/main" val="1901612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Throat Clearing</a:t>
            </a:r>
          </a:p>
        </p:txBody>
      </p:sp>
      <p:sp>
        <p:nvSpPr>
          <p:cNvPr id="5" name="Content Placeholder 4"/>
          <p:cNvSpPr>
            <a:spLocks noGrp="1"/>
          </p:cNvSpPr>
          <p:nvPr>
            <p:ph idx="1"/>
          </p:nvPr>
        </p:nvSpPr>
        <p:spPr>
          <a:xfrm>
            <a:off x="251520" y="764704"/>
            <a:ext cx="8496944" cy="2952328"/>
          </a:xfrm>
        </p:spPr>
        <p:txBody>
          <a:bodyPr/>
          <a:lstStyle/>
          <a:p>
            <a:r>
              <a:rPr lang="en-GB" dirty="0"/>
              <a:t>Everything said here is a conjecture …</a:t>
            </a:r>
          </a:p>
          <a:p>
            <a:pPr marL="457200" lvl="1" indent="0">
              <a:buNone/>
            </a:pPr>
            <a:r>
              <a:rPr lang="en-GB" dirty="0"/>
              <a:t>… to be tested in your experience</a:t>
            </a:r>
          </a:p>
          <a:p>
            <a:r>
              <a:rPr lang="en-GB" dirty="0"/>
              <a:t>My approach is fundamentally phenomenological …</a:t>
            </a:r>
            <a:br>
              <a:rPr lang="en-GB" dirty="0"/>
            </a:br>
            <a:r>
              <a:rPr lang="en-GB" dirty="0"/>
              <a:t>I am interested in lived experience.</a:t>
            </a:r>
          </a:p>
          <a:p>
            <a:r>
              <a:rPr lang="en-GB" dirty="0"/>
              <a:t>Radical version: my task is to evoke awareness (noticing)</a:t>
            </a:r>
          </a:p>
          <a:p>
            <a:r>
              <a:rPr lang="en-GB" dirty="0"/>
              <a:t>So, what you get from this session will be mostly …</a:t>
            </a:r>
          </a:p>
          <a:p>
            <a:pPr marL="457200" lvl="1" indent="0">
              <a:buNone/>
            </a:pPr>
            <a:r>
              <a:rPr lang="en-GB" dirty="0"/>
              <a:t>… what you notice happening inside you!</a:t>
            </a:r>
          </a:p>
        </p:txBody>
      </p:sp>
      <p:pic>
        <p:nvPicPr>
          <p:cNvPr id="2" name="Picture 1"/>
          <p:cNvPicPr>
            <a:picLocks noChangeAspect="1"/>
          </p:cNvPicPr>
          <p:nvPr/>
        </p:nvPicPr>
        <p:blipFill>
          <a:blip r:embed="rId2"/>
          <a:stretch>
            <a:fillRect/>
          </a:stretch>
        </p:blipFill>
        <p:spPr>
          <a:xfrm>
            <a:off x="611560" y="3789040"/>
            <a:ext cx="2235200" cy="1625600"/>
          </a:xfrm>
          <a:prstGeom prst="rect">
            <a:avLst/>
          </a:prstGeom>
        </p:spPr>
      </p:pic>
      <p:sp>
        <p:nvSpPr>
          <p:cNvPr id="3" name="TextBox 2"/>
          <p:cNvSpPr txBox="1"/>
          <p:nvPr/>
        </p:nvSpPr>
        <p:spPr>
          <a:xfrm>
            <a:off x="2843808" y="3933056"/>
            <a:ext cx="3826689" cy="1323439"/>
          </a:xfrm>
          <a:prstGeom prst="rect">
            <a:avLst/>
          </a:prstGeom>
          <a:noFill/>
        </p:spPr>
        <p:txBody>
          <a:bodyPr wrap="none" rtlCol="0">
            <a:spAutoFit/>
          </a:bodyPr>
          <a:lstStyle/>
          <a:p>
            <a:r>
              <a:rPr lang="en-GB" sz="2000" b="0" dirty="0">
                <a:solidFill>
                  <a:schemeClr val="accent3">
                    <a:lumMod val="50000"/>
                  </a:schemeClr>
                </a:solidFill>
              </a:rPr>
              <a:t>Central role of attention:</a:t>
            </a:r>
          </a:p>
          <a:p>
            <a:r>
              <a:rPr lang="en-GB" sz="2000" b="0" dirty="0">
                <a:solidFill>
                  <a:schemeClr val="bg1"/>
                </a:solidFill>
              </a:rPr>
              <a:t>… What is being attended to?</a:t>
            </a:r>
          </a:p>
          <a:p>
            <a:r>
              <a:rPr lang="en-GB" sz="2000" b="0" dirty="0">
                <a:solidFill>
                  <a:schemeClr val="bg1"/>
                </a:solidFill>
              </a:rPr>
              <a:t>… How it is being attended </a:t>
            </a:r>
            <a:r>
              <a:rPr lang="en-GB" sz="2000" b="0" dirty="0" smtClean="0">
                <a:solidFill>
                  <a:schemeClr val="bg1"/>
                </a:solidFill>
              </a:rPr>
              <a:t>to,</a:t>
            </a:r>
          </a:p>
          <a:p>
            <a:r>
              <a:rPr lang="en-GB" sz="2000" b="0" dirty="0">
                <a:solidFill>
                  <a:schemeClr val="bg1"/>
                </a:solidFill>
              </a:rPr>
              <a:t> </a:t>
            </a:r>
            <a:r>
              <a:rPr lang="en-GB" sz="2000" b="0" dirty="0" smtClean="0">
                <a:solidFill>
                  <a:schemeClr val="bg1"/>
                </a:solidFill>
              </a:rPr>
              <a:t>    especially when reflecting?</a:t>
            </a:r>
            <a:endParaRPr lang="en-GB" sz="2000" b="0" dirty="0">
              <a:solidFill>
                <a:schemeClr val="bg1"/>
              </a:solidFill>
            </a:endParaRPr>
          </a:p>
        </p:txBody>
      </p:sp>
      <p:sp>
        <p:nvSpPr>
          <p:cNvPr id="6" name="TextBox 5"/>
          <p:cNvSpPr txBox="1"/>
          <p:nvPr/>
        </p:nvSpPr>
        <p:spPr>
          <a:xfrm>
            <a:off x="2843808" y="5293657"/>
            <a:ext cx="4457209" cy="1015663"/>
          </a:xfrm>
          <a:prstGeom prst="rect">
            <a:avLst/>
          </a:prstGeom>
          <a:noFill/>
        </p:spPr>
        <p:txBody>
          <a:bodyPr wrap="none" rtlCol="0">
            <a:spAutoFit/>
          </a:bodyPr>
          <a:lstStyle/>
          <a:p>
            <a:r>
              <a:rPr lang="en-GB" sz="2000" b="0" dirty="0" smtClean="0">
                <a:solidFill>
                  <a:srgbClr val="000000"/>
                </a:solidFill>
              </a:rPr>
              <a:t>Awareness</a:t>
            </a:r>
            <a:endParaRPr lang="en-GB" sz="2000" b="0" dirty="0">
              <a:solidFill>
                <a:srgbClr val="000000"/>
              </a:solidFill>
            </a:endParaRPr>
          </a:p>
          <a:p>
            <a:r>
              <a:rPr lang="en-GB" sz="2000" b="0" dirty="0">
                <a:solidFill>
                  <a:srgbClr val="4D1900"/>
                </a:solidFill>
              </a:rPr>
              <a:t>	as consciousness</a:t>
            </a:r>
          </a:p>
          <a:p>
            <a:r>
              <a:rPr lang="en-GB" sz="2000" b="0" dirty="0">
                <a:solidFill>
                  <a:srgbClr val="4D1900"/>
                </a:solidFill>
              </a:rPr>
              <a:t>	as that which enables action</a:t>
            </a:r>
          </a:p>
        </p:txBody>
      </p:sp>
      <p:sp>
        <p:nvSpPr>
          <p:cNvPr id="7" name="AutoShape 5"/>
          <p:cNvSpPr>
            <a:spLocks noChangeArrowheads="1"/>
          </p:cNvSpPr>
          <p:nvPr/>
        </p:nvSpPr>
        <p:spPr bwMode="auto">
          <a:xfrm>
            <a:off x="6300192" y="2852936"/>
            <a:ext cx="2808312" cy="1512168"/>
          </a:xfrm>
          <a:prstGeom prst="wedgeRoundRectCallout">
            <a:avLst>
              <a:gd name="adj1" fmla="val -78625"/>
              <a:gd name="adj2" fmla="val -44340"/>
              <a:gd name="adj3" fmla="val 16667"/>
            </a:avLst>
          </a:prstGeom>
          <a:solidFill>
            <a:schemeClr val="accent1">
              <a:lumMod val="60000"/>
              <a:lumOff val="40000"/>
            </a:schemeClr>
          </a:solidFill>
          <a:ln w="9525">
            <a:solidFill>
              <a:srgbClr val="000000"/>
            </a:solidFill>
            <a:miter lim="800000"/>
            <a:headEnd/>
            <a:tailEnd/>
          </a:ln>
          <a:effectLst/>
        </p:spPr>
        <p:txBody>
          <a:bodyPr wrap="none" anchor="ct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lnSpc>
                <a:spcPct val="70000"/>
              </a:lnSpc>
              <a:defRPr/>
            </a:pPr>
            <a:endParaRPr lang="en-US" sz="1600" b="0">
              <a:solidFill>
                <a:srgbClr val="FFFF66"/>
              </a:solidFill>
              <a:latin typeface="Chalkboard" charset="0"/>
            </a:endParaRPr>
          </a:p>
          <a:p>
            <a:pPr algn="ctr">
              <a:lnSpc>
                <a:spcPct val="70000"/>
              </a:lnSpc>
              <a:defRPr/>
            </a:pPr>
            <a:r>
              <a:rPr lang="en-US" sz="1800" b="0">
                <a:solidFill>
                  <a:srgbClr val="800040"/>
                </a:solidFill>
                <a:latin typeface="Chalkboard" charset="0"/>
              </a:rPr>
              <a:t>Avoid the teaching of </a:t>
            </a:r>
            <a:br>
              <a:rPr lang="en-US" sz="1800" b="0">
                <a:solidFill>
                  <a:srgbClr val="800040"/>
                </a:solidFill>
                <a:latin typeface="Chalkboard" charset="0"/>
              </a:rPr>
            </a:br>
            <a:r>
              <a:rPr lang="en-US" sz="1800" b="0">
                <a:solidFill>
                  <a:srgbClr val="800040"/>
                </a:solidFill>
                <a:latin typeface="Chalkboard" charset="0"/>
              </a:rPr>
              <a:t>speculators,</a:t>
            </a:r>
            <a:br>
              <a:rPr lang="en-US" sz="1800" b="0">
                <a:solidFill>
                  <a:srgbClr val="800040"/>
                </a:solidFill>
                <a:latin typeface="Chalkboard" charset="0"/>
              </a:rPr>
            </a:br>
            <a:r>
              <a:rPr lang="en-US" sz="1800" b="0">
                <a:solidFill>
                  <a:srgbClr val="800040"/>
                </a:solidFill>
                <a:latin typeface="Chalkboard" charset="0"/>
              </a:rPr>
              <a:t>whose judgements are </a:t>
            </a:r>
            <a:br>
              <a:rPr lang="en-US" sz="1800" b="0">
                <a:solidFill>
                  <a:srgbClr val="800040"/>
                </a:solidFill>
                <a:latin typeface="Chalkboard" charset="0"/>
              </a:rPr>
            </a:br>
            <a:r>
              <a:rPr lang="en-US" sz="1800" b="0">
                <a:solidFill>
                  <a:srgbClr val="800040"/>
                </a:solidFill>
                <a:latin typeface="Chalkboard" charset="0"/>
              </a:rPr>
              <a:t>not confirmed </a:t>
            </a:r>
            <a:br>
              <a:rPr lang="en-US" sz="1800" b="0">
                <a:solidFill>
                  <a:srgbClr val="800040"/>
                </a:solidFill>
                <a:latin typeface="Chalkboard" charset="0"/>
              </a:rPr>
            </a:br>
            <a:r>
              <a:rPr lang="en-US" sz="1800" b="0">
                <a:solidFill>
                  <a:srgbClr val="800040"/>
                </a:solidFill>
                <a:latin typeface="Chalkboard" charset="0"/>
              </a:rPr>
              <a:t>by experience</a:t>
            </a:r>
            <a:r>
              <a:rPr lang="en-US" sz="1800">
                <a:solidFill>
                  <a:srgbClr val="800040"/>
                </a:solidFill>
                <a:latin typeface="Chalkboard" charset="0"/>
              </a:rPr>
              <a:t>.</a:t>
            </a:r>
            <a:br>
              <a:rPr lang="en-US" sz="1800">
                <a:solidFill>
                  <a:srgbClr val="800040"/>
                </a:solidFill>
                <a:latin typeface="Chalkboard" charset="0"/>
              </a:rPr>
            </a:br>
            <a:r>
              <a:rPr lang="en-US" sz="1600">
                <a:solidFill>
                  <a:srgbClr val="800040"/>
                </a:solidFill>
                <a:latin typeface="Chalkboard" charset="0"/>
              </a:rPr>
              <a:t> </a:t>
            </a:r>
            <a:r>
              <a:rPr lang="en-US" sz="1400" b="0">
                <a:solidFill>
                  <a:srgbClr val="800040"/>
                </a:solidFill>
                <a:latin typeface="Chalkboard" charset="0"/>
              </a:rPr>
              <a:t>(Leonardo Da Vinci</a:t>
            </a:r>
            <a:r>
              <a:rPr lang="en-US" sz="1400">
                <a:solidFill>
                  <a:srgbClr val="800040"/>
                </a:solidFill>
                <a:latin typeface="Chalkboard" charset="0"/>
              </a:rPr>
              <a:t>)</a:t>
            </a:r>
            <a:endParaRPr lang="en-US" sz="1400">
              <a:latin typeface="Chalkboard" charset="0"/>
            </a:endParaRPr>
          </a:p>
        </p:txBody>
      </p:sp>
    </p:spTree>
    <p:extLst>
      <p:ext uri="{BB962C8B-B14F-4D97-AF65-F5344CB8AC3E}">
        <p14:creationId xmlns:p14="http://schemas.microsoft.com/office/powerpoint/2010/main" val="2840997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Phenomena of Interest</a:t>
            </a:r>
            <a:endParaRPr lang="en-GB" dirty="0"/>
          </a:p>
        </p:txBody>
      </p:sp>
      <p:sp>
        <p:nvSpPr>
          <p:cNvPr id="4" name="Content Placeholder 2"/>
          <p:cNvSpPr txBox="1">
            <a:spLocks/>
          </p:cNvSpPr>
          <p:nvPr/>
        </p:nvSpPr>
        <p:spPr bwMode="auto">
          <a:xfrm>
            <a:off x="395536" y="1052736"/>
            <a:ext cx="8424936" cy="504056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dirty="0" smtClean="0"/>
              <a:t>The short term tendency by students to struggle to perform the procedures, without expending the effort (despite being more efficient in the long term) to gain the ‘high ground’ so as to appreciate and comprehend the procedures and related concepts.</a:t>
            </a:r>
          </a:p>
          <a:p>
            <a:r>
              <a:rPr lang="en-GB" b="0" dirty="0" smtClean="0"/>
              <a:t>The short term tendency by teachers to follow well worn pedagogical routes rather than to continue to take the time (which they may feel they do not have) to respond sensitively to students pedagogically.</a:t>
            </a:r>
          </a:p>
          <a:p>
            <a:r>
              <a:rPr lang="en-GB" b="0" dirty="0" smtClean="0"/>
              <a:t>The tendency of teachers to revert to their personal narrative of how they themselves learned, focussing on finding ways around what they recall finding difficult, or their students seem to find difficult.</a:t>
            </a:r>
          </a:p>
          <a:p>
            <a:endParaRPr lang="en-GB" b="0" dirty="0"/>
          </a:p>
        </p:txBody>
      </p:sp>
    </p:spTree>
    <p:extLst>
      <p:ext uri="{BB962C8B-B14F-4D97-AF65-F5344CB8AC3E}">
        <p14:creationId xmlns:p14="http://schemas.microsoft.com/office/powerpoint/2010/main" val="2307819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Threshold Concepts</a:t>
            </a:r>
            <a:endParaRPr lang="en-GB" dirty="0"/>
          </a:p>
        </p:txBody>
      </p:sp>
      <p:sp>
        <p:nvSpPr>
          <p:cNvPr id="3" name="Content Placeholder 2"/>
          <p:cNvSpPr>
            <a:spLocks noGrp="1"/>
          </p:cNvSpPr>
          <p:nvPr>
            <p:ph idx="1"/>
          </p:nvPr>
        </p:nvSpPr>
        <p:spPr>
          <a:xfrm>
            <a:off x="323528" y="1052736"/>
            <a:ext cx="8424936" cy="1224136"/>
          </a:xfrm>
        </p:spPr>
        <p:txBody>
          <a:bodyPr/>
          <a:lstStyle/>
          <a:p>
            <a:r>
              <a:rPr lang="en-GB" dirty="0" smtClean="0"/>
              <a:t>Concepts that play a central role in a topic and need to be comprehended so that their role can be appreciated (often called understanding)</a:t>
            </a:r>
            <a:endParaRPr lang="en-GB" dirty="0"/>
          </a:p>
        </p:txBody>
      </p:sp>
      <p:sp>
        <p:nvSpPr>
          <p:cNvPr id="4" name="Rounded Rectangle 3"/>
          <p:cNvSpPr/>
          <p:nvPr/>
        </p:nvSpPr>
        <p:spPr bwMode="auto">
          <a:xfrm>
            <a:off x="6012160" y="6093296"/>
            <a:ext cx="2160240" cy="50405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u="none" strike="noStrike" cap="none" normalizeH="0" baseline="0" dirty="0" smtClean="0">
                <a:ln>
                  <a:noFill/>
                </a:ln>
                <a:solidFill>
                  <a:schemeClr val="tx2"/>
                </a:solidFill>
                <a:effectLst/>
                <a:latin typeface="Chalkboard" pitchFamily="-111" charset="0"/>
              </a:rPr>
              <a:t>More subtle</a:t>
            </a:r>
            <a:endParaRPr kumimoji="0" lang="en-GB" sz="2000" b="0" u="none" strike="noStrike" cap="none" normalizeH="0" baseline="0" dirty="0">
              <a:ln>
                <a:noFill/>
              </a:ln>
              <a:solidFill>
                <a:schemeClr val="tx2"/>
              </a:solidFill>
              <a:effectLst/>
              <a:latin typeface="Chalkboard" pitchFamily="-111" charset="0"/>
            </a:endParaRPr>
          </a:p>
        </p:txBody>
      </p:sp>
      <p:sp>
        <p:nvSpPr>
          <p:cNvPr id="5" name="Content Placeholder 2"/>
          <p:cNvSpPr txBox="1">
            <a:spLocks/>
          </p:cNvSpPr>
          <p:nvPr/>
        </p:nvSpPr>
        <p:spPr bwMode="auto">
          <a:xfrm>
            <a:off x="395536" y="2348880"/>
            <a:ext cx="8424936" cy="374441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dirty="0" smtClean="0"/>
              <a:t>Function-Formulae &amp; Graphs</a:t>
            </a:r>
          </a:p>
          <a:p>
            <a:pPr lvl="1"/>
            <a:r>
              <a:rPr lang="en-GB" b="0" dirty="0" smtClean="0"/>
              <a:t>Graphs as objects and as depictions of sets of points</a:t>
            </a:r>
          </a:p>
          <a:p>
            <a:r>
              <a:rPr lang="en-GB" b="0" dirty="0" smtClean="0"/>
              <a:t>Limits</a:t>
            </a:r>
          </a:p>
          <a:p>
            <a:pPr lvl="1"/>
            <a:r>
              <a:rPr lang="en-GB" b="0" dirty="0" smtClean="0"/>
              <a:t>When are they ‘attained’ and when not?</a:t>
            </a:r>
          </a:p>
          <a:p>
            <a:pPr lvl="1"/>
            <a:r>
              <a:rPr lang="en-GB" b="0" dirty="0" smtClean="0"/>
              <a:t>Completed infinity and unfolding infinity</a:t>
            </a:r>
          </a:p>
          <a:p>
            <a:r>
              <a:rPr lang="en-GB" b="0" dirty="0" err="1" smtClean="0"/>
              <a:t>Cosets</a:t>
            </a:r>
            <a:endParaRPr lang="en-GB" b="0" dirty="0" smtClean="0"/>
          </a:p>
          <a:p>
            <a:pPr lvl="1"/>
            <a:r>
              <a:rPr lang="en-GB" b="0" dirty="0" smtClean="0"/>
              <a:t>Sets of objects as objects</a:t>
            </a:r>
          </a:p>
          <a:p>
            <a:r>
              <a:rPr lang="en-GB" b="0" dirty="0" smtClean="0"/>
              <a:t>Types of chords</a:t>
            </a:r>
          </a:p>
          <a:p>
            <a:pPr lvl="1"/>
            <a:r>
              <a:rPr lang="en-GB" b="0" dirty="0" smtClean="0"/>
              <a:t>Fixed End Point or Fixed Interval Width</a:t>
            </a:r>
          </a:p>
          <a:p>
            <a:endParaRPr lang="en-GB" b="0" dirty="0"/>
          </a:p>
        </p:txBody>
      </p:sp>
    </p:spTree>
    <p:extLst>
      <p:ext uri="{BB962C8B-B14F-4D97-AF65-F5344CB8AC3E}">
        <p14:creationId xmlns:p14="http://schemas.microsoft.com/office/powerpoint/2010/main" val="1773497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Chord Constructions</a:t>
            </a:r>
            <a:endParaRPr lang="en-GB" dirty="0"/>
          </a:p>
        </p:txBody>
      </p:sp>
      <p:pic>
        <p:nvPicPr>
          <p:cNvPr id="6" name="Picture 5"/>
          <p:cNvPicPr>
            <a:picLocks noChangeAspect="1"/>
          </p:cNvPicPr>
          <p:nvPr/>
        </p:nvPicPr>
        <p:blipFill>
          <a:blip r:embed="rId2"/>
          <a:stretch>
            <a:fillRect/>
          </a:stretch>
        </p:blipFill>
        <p:spPr>
          <a:xfrm>
            <a:off x="683568" y="692696"/>
            <a:ext cx="1728192" cy="2944748"/>
          </a:xfrm>
          <a:prstGeom prst="rect">
            <a:avLst/>
          </a:prstGeom>
        </p:spPr>
      </p:pic>
      <p:pic>
        <p:nvPicPr>
          <p:cNvPr id="8" name="Picture 7"/>
          <p:cNvPicPr>
            <a:picLocks noChangeAspect="1"/>
          </p:cNvPicPr>
          <p:nvPr/>
        </p:nvPicPr>
        <p:blipFill>
          <a:blip r:embed="rId3"/>
          <a:stretch>
            <a:fillRect/>
          </a:stretch>
        </p:blipFill>
        <p:spPr>
          <a:xfrm>
            <a:off x="2555776" y="764704"/>
            <a:ext cx="1690381" cy="2880320"/>
          </a:xfrm>
          <a:prstGeom prst="rect">
            <a:avLst/>
          </a:prstGeom>
        </p:spPr>
      </p:pic>
      <p:pic>
        <p:nvPicPr>
          <p:cNvPr id="9" name="Picture 8"/>
          <p:cNvPicPr>
            <a:picLocks noChangeAspect="1"/>
          </p:cNvPicPr>
          <p:nvPr/>
        </p:nvPicPr>
        <p:blipFill>
          <a:blip r:embed="rId4"/>
          <a:stretch>
            <a:fillRect/>
          </a:stretch>
        </p:blipFill>
        <p:spPr>
          <a:xfrm>
            <a:off x="4427984" y="980728"/>
            <a:ext cx="4464496" cy="2633951"/>
          </a:xfrm>
          <a:prstGeom prst="rect">
            <a:avLst/>
          </a:prstGeom>
        </p:spPr>
      </p:pic>
      <p:pic>
        <p:nvPicPr>
          <p:cNvPr id="10" name="Picture 9"/>
          <p:cNvPicPr>
            <a:picLocks noChangeAspect="1"/>
          </p:cNvPicPr>
          <p:nvPr/>
        </p:nvPicPr>
        <p:blipFill>
          <a:blip r:embed="rId5"/>
          <a:stretch>
            <a:fillRect/>
          </a:stretch>
        </p:blipFill>
        <p:spPr>
          <a:xfrm>
            <a:off x="323528" y="3645024"/>
            <a:ext cx="2481888" cy="2472039"/>
          </a:xfrm>
          <a:prstGeom prst="rect">
            <a:avLst/>
          </a:prstGeom>
        </p:spPr>
      </p:pic>
      <p:pic>
        <p:nvPicPr>
          <p:cNvPr id="11" name="Picture 10"/>
          <p:cNvPicPr>
            <a:picLocks noChangeAspect="1"/>
          </p:cNvPicPr>
          <p:nvPr/>
        </p:nvPicPr>
        <p:blipFill>
          <a:blip r:embed="rId6"/>
          <a:stretch>
            <a:fillRect/>
          </a:stretch>
        </p:blipFill>
        <p:spPr>
          <a:xfrm>
            <a:off x="2987824" y="3698462"/>
            <a:ext cx="1944216" cy="2486788"/>
          </a:xfrm>
          <a:prstGeom prst="rect">
            <a:avLst/>
          </a:prstGeom>
        </p:spPr>
      </p:pic>
      <p:pic>
        <p:nvPicPr>
          <p:cNvPr id="12" name="Picture 11"/>
          <p:cNvPicPr>
            <a:picLocks noChangeAspect="1"/>
          </p:cNvPicPr>
          <p:nvPr/>
        </p:nvPicPr>
        <p:blipFill>
          <a:blip r:embed="rId7"/>
          <a:stretch>
            <a:fillRect/>
          </a:stretch>
        </p:blipFill>
        <p:spPr>
          <a:xfrm>
            <a:off x="5076056" y="3717032"/>
            <a:ext cx="1914104" cy="2448272"/>
          </a:xfrm>
          <a:prstGeom prst="rect">
            <a:avLst/>
          </a:prstGeom>
        </p:spPr>
      </p:pic>
      <p:sp>
        <p:nvSpPr>
          <p:cNvPr id="13" name="TextBox 12"/>
          <p:cNvSpPr txBox="1"/>
          <p:nvPr/>
        </p:nvSpPr>
        <p:spPr>
          <a:xfrm>
            <a:off x="1182214" y="1988840"/>
            <a:ext cx="845440" cy="830997"/>
          </a:xfrm>
          <a:prstGeom prst="rect">
            <a:avLst/>
          </a:prstGeom>
          <a:noFill/>
        </p:spPr>
        <p:txBody>
          <a:bodyPr wrap="none" rtlCol="0">
            <a:spAutoFit/>
          </a:bodyPr>
          <a:lstStyle/>
          <a:p>
            <a:pPr algn="ctr"/>
            <a:r>
              <a:rPr lang="en-GB" sz="2400" b="0" dirty="0" smtClean="0">
                <a:solidFill>
                  <a:srgbClr val="000000"/>
                </a:solidFill>
              </a:rPr>
              <a:t>Rise</a:t>
            </a:r>
          </a:p>
          <a:p>
            <a:pPr algn="ctr"/>
            <a:r>
              <a:rPr lang="en-GB" sz="2400" b="0" dirty="0" smtClean="0">
                <a:solidFill>
                  <a:srgbClr val="000000"/>
                </a:solidFill>
              </a:rPr>
              <a:t>(gap)</a:t>
            </a:r>
            <a:endParaRPr lang="en-GB" sz="2400" b="0" dirty="0">
              <a:solidFill>
                <a:srgbClr val="000000"/>
              </a:solidFill>
            </a:endParaRPr>
          </a:p>
        </p:txBody>
      </p:sp>
      <p:sp>
        <p:nvSpPr>
          <p:cNvPr id="14" name="TextBox 13"/>
          <p:cNvSpPr txBox="1"/>
          <p:nvPr/>
        </p:nvSpPr>
        <p:spPr>
          <a:xfrm>
            <a:off x="3131840" y="2173506"/>
            <a:ext cx="915635" cy="461665"/>
          </a:xfrm>
          <a:prstGeom prst="rect">
            <a:avLst/>
          </a:prstGeom>
          <a:noFill/>
        </p:spPr>
        <p:txBody>
          <a:bodyPr wrap="none" rtlCol="0">
            <a:spAutoFit/>
          </a:bodyPr>
          <a:lstStyle/>
          <a:p>
            <a:r>
              <a:rPr lang="en-GB" sz="2400" b="0" dirty="0" smtClean="0">
                <a:solidFill>
                  <a:srgbClr val="000000"/>
                </a:solidFill>
              </a:rPr>
              <a:t>angle</a:t>
            </a:r>
            <a:endParaRPr lang="en-GB" sz="2400" b="0" dirty="0">
              <a:solidFill>
                <a:srgbClr val="000000"/>
              </a:solidFill>
            </a:endParaRPr>
          </a:p>
        </p:txBody>
      </p:sp>
      <p:sp>
        <p:nvSpPr>
          <p:cNvPr id="16" name="TextBox 15"/>
          <p:cNvSpPr txBox="1"/>
          <p:nvPr/>
        </p:nvSpPr>
        <p:spPr>
          <a:xfrm>
            <a:off x="5220072" y="2173506"/>
            <a:ext cx="1710725" cy="461665"/>
          </a:xfrm>
          <a:prstGeom prst="rect">
            <a:avLst/>
          </a:prstGeom>
          <a:noFill/>
        </p:spPr>
        <p:txBody>
          <a:bodyPr wrap="none" rtlCol="0">
            <a:spAutoFit/>
          </a:bodyPr>
          <a:lstStyle/>
          <a:p>
            <a:r>
              <a:rPr lang="en-GB" sz="2400" b="0" dirty="0" err="1" smtClean="0">
                <a:solidFill>
                  <a:srgbClr val="000000"/>
                </a:solidFill>
              </a:rPr>
              <a:t>subtangent</a:t>
            </a:r>
            <a:endParaRPr lang="en-GB" sz="2400" b="0" dirty="0">
              <a:solidFill>
                <a:srgbClr val="000000"/>
              </a:solidFill>
            </a:endParaRPr>
          </a:p>
        </p:txBody>
      </p:sp>
      <p:sp>
        <p:nvSpPr>
          <p:cNvPr id="17" name="TextBox 16"/>
          <p:cNvSpPr txBox="1"/>
          <p:nvPr/>
        </p:nvSpPr>
        <p:spPr>
          <a:xfrm>
            <a:off x="755576" y="4869160"/>
            <a:ext cx="1600763" cy="461665"/>
          </a:xfrm>
          <a:prstGeom prst="rect">
            <a:avLst/>
          </a:prstGeom>
          <a:noFill/>
        </p:spPr>
        <p:txBody>
          <a:bodyPr wrap="none" rtlCol="0">
            <a:spAutoFit/>
          </a:bodyPr>
          <a:lstStyle/>
          <a:p>
            <a:r>
              <a:rPr lang="en-GB" sz="2400" b="0" dirty="0" smtClean="0">
                <a:solidFill>
                  <a:srgbClr val="000000"/>
                </a:solidFill>
              </a:rPr>
              <a:t>subnormal</a:t>
            </a:r>
            <a:endParaRPr lang="en-GB" sz="2400" b="0" dirty="0">
              <a:solidFill>
                <a:srgbClr val="000000"/>
              </a:solidFill>
            </a:endParaRPr>
          </a:p>
        </p:txBody>
      </p:sp>
      <p:sp>
        <p:nvSpPr>
          <p:cNvPr id="18" name="TextBox 17"/>
          <p:cNvSpPr txBox="1"/>
          <p:nvPr/>
        </p:nvSpPr>
        <p:spPr>
          <a:xfrm>
            <a:off x="3203848" y="4869160"/>
            <a:ext cx="1711282" cy="461665"/>
          </a:xfrm>
          <a:prstGeom prst="rect">
            <a:avLst/>
          </a:prstGeom>
          <a:noFill/>
        </p:spPr>
        <p:txBody>
          <a:bodyPr wrap="none" rtlCol="0">
            <a:spAutoFit/>
          </a:bodyPr>
          <a:lstStyle/>
          <a:p>
            <a:r>
              <a:rPr lang="en-GB" sz="2400" b="0" dirty="0">
                <a:solidFill>
                  <a:srgbClr val="000000"/>
                </a:solidFill>
              </a:rPr>
              <a:t>a</a:t>
            </a:r>
            <a:r>
              <a:rPr lang="en-GB" sz="2400" b="0" dirty="0" smtClean="0">
                <a:solidFill>
                  <a:srgbClr val="000000"/>
                </a:solidFill>
              </a:rPr>
              <a:t>rea below</a:t>
            </a:r>
            <a:endParaRPr lang="en-GB" sz="2400" b="0" dirty="0">
              <a:solidFill>
                <a:srgbClr val="000000"/>
              </a:solidFill>
            </a:endParaRPr>
          </a:p>
        </p:txBody>
      </p:sp>
      <p:sp>
        <p:nvSpPr>
          <p:cNvPr id="19" name="TextBox 18"/>
          <p:cNvSpPr txBox="1"/>
          <p:nvPr/>
        </p:nvSpPr>
        <p:spPr>
          <a:xfrm>
            <a:off x="5383825" y="4725144"/>
            <a:ext cx="1348415" cy="830997"/>
          </a:xfrm>
          <a:prstGeom prst="rect">
            <a:avLst/>
          </a:prstGeom>
          <a:noFill/>
        </p:spPr>
        <p:txBody>
          <a:bodyPr wrap="none" rtlCol="0">
            <a:spAutoFit/>
          </a:bodyPr>
          <a:lstStyle/>
          <a:p>
            <a:pPr algn="ctr"/>
            <a:r>
              <a:rPr lang="en-GB" sz="2400" b="0" dirty="0">
                <a:solidFill>
                  <a:srgbClr val="000000"/>
                </a:solidFill>
              </a:rPr>
              <a:t>a</a:t>
            </a:r>
            <a:r>
              <a:rPr lang="en-GB" sz="2400" b="0" dirty="0" smtClean="0">
                <a:solidFill>
                  <a:srgbClr val="000000"/>
                </a:solidFill>
              </a:rPr>
              <a:t>rea </a:t>
            </a:r>
            <a:endParaRPr lang="en-GB" sz="2400" b="0" dirty="0" smtClean="0">
              <a:solidFill>
                <a:srgbClr val="000000"/>
              </a:solidFill>
            </a:endParaRPr>
          </a:p>
          <a:p>
            <a:r>
              <a:rPr lang="en-GB" sz="2400" b="0" dirty="0" smtClean="0">
                <a:solidFill>
                  <a:srgbClr val="000000"/>
                </a:solidFill>
              </a:rPr>
              <a:t>between</a:t>
            </a:r>
            <a:endParaRPr lang="en-GB" sz="2400" b="0" dirty="0">
              <a:solidFill>
                <a:srgbClr val="000000"/>
              </a:solidFill>
            </a:endParaRPr>
          </a:p>
        </p:txBody>
      </p:sp>
      <p:sp>
        <p:nvSpPr>
          <p:cNvPr id="3" name="Rounded Rectangle 2"/>
          <p:cNvSpPr/>
          <p:nvPr/>
        </p:nvSpPr>
        <p:spPr bwMode="auto">
          <a:xfrm>
            <a:off x="0" y="6021288"/>
            <a:ext cx="7668344" cy="453793"/>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Chalkboard" pitchFamily="-111" charset="0"/>
              </a:rPr>
              <a:t>What happens to the construct as the chord width goes to</a:t>
            </a:r>
            <a:r>
              <a:rPr kumimoji="0" lang="en-GB" sz="2000" b="0" i="0" u="none" strike="noStrike" cap="none" normalizeH="0" dirty="0" smtClean="0">
                <a:ln>
                  <a:noFill/>
                </a:ln>
                <a:solidFill>
                  <a:schemeClr val="bg1"/>
                </a:solidFill>
                <a:effectLst/>
                <a:latin typeface="Chalkboard" pitchFamily="-111" charset="0"/>
              </a:rPr>
              <a:t> 0?</a:t>
            </a:r>
            <a:endParaRPr kumimoji="0" lang="en-GB" sz="2000" b="0" i="0" u="none" strike="noStrike" cap="none" normalizeH="0" baseline="0" dirty="0">
              <a:ln>
                <a:noFill/>
              </a:ln>
              <a:solidFill>
                <a:schemeClr val="bg1"/>
              </a:solidFill>
              <a:effectLst/>
              <a:latin typeface="Chalkboard" pitchFamily="-111" charset="0"/>
            </a:endParaRPr>
          </a:p>
        </p:txBody>
      </p:sp>
      <p:sp>
        <p:nvSpPr>
          <p:cNvPr id="20" name="Rounded Rectangle 19"/>
          <p:cNvSpPr/>
          <p:nvPr/>
        </p:nvSpPr>
        <p:spPr bwMode="auto">
          <a:xfrm>
            <a:off x="107505" y="6453336"/>
            <a:ext cx="9036496" cy="420189"/>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dirty="0" smtClean="0">
                <a:solidFill>
                  <a:schemeClr val="bg1"/>
                </a:solidFill>
                <a:latin typeface="Chalkboard" pitchFamily="-111" charset="0"/>
              </a:rPr>
              <a:t>When it goes to zero, h</a:t>
            </a:r>
            <a:r>
              <a:rPr kumimoji="0" lang="en-GB" sz="2000" b="0" i="0" u="none" strike="noStrike" cap="none" normalizeH="0" baseline="0" dirty="0" smtClean="0">
                <a:ln>
                  <a:noFill/>
                </a:ln>
                <a:solidFill>
                  <a:schemeClr val="bg1"/>
                </a:solidFill>
                <a:effectLst/>
                <a:latin typeface="Chalkboard" pitchFamily="-111" charset="0"/>
              </a:rPr>
              <a:t>ow </a:t>
            </a:r>
            <a:r>
              <a:rPr kumimoji="0" lang="en-GB" sz="2000" b="0" i="0" u="none" strike="noStrike" cap="none" normalizeH="0" baseline="0" dirty="0" smtClean="0">
                <a:ln>
                  <a:noFill/>
                </a:ln>
                <a:solidFill>
                  <a:schemeClr val="bg1"/>
                </a:solidFill>
                <a:effectLst/>
                <a:latin typeface="Chalkboard" pitchFamily="-111" charset="0"/>
              </a:rPr>
              <a:t>fast does it go in</a:t>
            </a:r>
            <a:r>
              <a:rPr kumimoji="0" lang="en-GB" sz="2000" b="0" i="0" u="none" strike="noStrike" cap="none" normalizeH="0" dirty="0" smtClean="0">
                <a:ln>
                  <a:noFill/>
                </a:ln>
                <a:solidFill>
                  <a:schemeClr val="bg1"/>
                </a:solidFill>
                <a:effectLst/>
                <a:latin typeface="Chalkboard" pitchFamily="-111" charset="0"/>
              </a:rPr>
              <a:t> relation to the interval width?</a:t>
            </a:r>
            <a:endParaRPr kumimoji="0" lang="en-GB" sz="2000" b="0" i="0" u="none" strike="noStrike" cap="none" normalizeH="0" baseline="0" dirty="0">
              <a:ln>
                <a:noFill/>
              </a:ln>
              <a:solidFill>
                <a:schemeClr val="bg1"/>
              </a:solidFill>
              <a:effectLst/>
              <a:latin typeface="Chalkboard" pitchFamily="-111" charset="0"/>
            </a:endParaRPr>
          </a:p>
        </p:txBody>
      </p:sp>
      <p:pic>
        <p:nvPicPr>
          <p:cNvPr id="4" name="Picture 3"/>
          <p:cNvPicPr>
            <a:picLocks noChangeAspect="1"/>
          </p:cNvPicPr>
          <p:nvPr/>
        </p:nvPicPr>
        <p:blipFill>
          <a:blip r:embed="rId8"/>
          <a:stretch>
            <a:fillRect/>
          </a:stretch>
        </p:blipFill>
        <p:spPr>
          <a:xfrm>
            <a:off x="7236296" y="3789040"/>
            <a:ext cx="1584176" cy="2348950"/>
          </a:xfrm>
          <a:prstGeom prst="rect">
            <a:avLst/>
          </a:prstGeom>
        </p:spPr>
      </p:pic>
      <p:sp>
        <p:nvSpPr>
          <p:cNvPr id="21" name="TextBox 20"/>
          <p:cNvSpPr txBox="1"/>
          <p:nvPr/>
        </p:nvSpPr>
        <p:spPr>
          <a:xfrm>
            <a:off x="7550197" y="4869160"/>
            <a:ext cx="1054251" cy="461665"/>
          </a:xfrm>
          <a:prstGeom prst="rect">
            <a:avLst/>
          </a:prstGeom>
          <a:noFill/>
        </p:spPr>
        <p:txBody>
          <a:bodyPr wrap="none" rtlCol="0">
            <a:spAutoFit/>
          </a:bodyPr>
          <a:lstStyle/>
          <a:p>
            <a:r>
              <a:rPr lang="en-GB" sz="2400" b="0" dirty="0" smtClean="0">
                <a:solidFill>
                  <a:srgbClr val="000000"/>
                </a:solidFill>
              </a:rPr>
              <a:t>length</a:t>
            </a:r>
            <a:endParaRPr lang="en-GB" sz="2400" b="0" dirty="0">
              <a:solidFill>
                <a:srgbClr val="000000"/>
              </a:solidFill>
            </a:endParaRPr>
          </a:p>
        </p:txBody>
      </p:sp>
    </p:spTree>
    <p:extLst>
      <p:ext uri="{BB962C8B-B14F-4D97-AF65-F5344CB8AC3E}">
        <p14:creationId xmlns:p14="http://schemas.microsoft.com/office/powerpoint/2010/main" val="2081302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P spid="19" grpId="0"/>
      <p:bldP spid="3" grpId="0" animBg="1"/>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Chords</a:t>
            </a:r>
            <a:endParaRPr lang="en-GB" dirty="0"/>
          </a:p>
        </p:txBody>
      </p:sp>
      <p:pic>
        <p:nvPicPr>
          <p:cNvPr id="3" name="Joint Chord Anim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00808"/>
            <a:ext cx="9144001" cy="3908425"/>
          </a:xfrm>
          <a:prstGeom prst="rect">
            <a:avLst/>
          </a:prstGeom>
        </p:spPr>
      </p:pic>
    </p:spTree>
    <p:extLst>
      <p:ext uri="{BB962C8B-B14F-4D97-AF65-F5344CB8AC3E}">
        <p14:creationId xmlns:p14="http://schemas.microsoft.com/office/powerpoint/2010/main" val="1860976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a:t>
            </a:r>
            <a:r>
              <a:rPr lang="en-GB" dirty="0" err="1" smtClean="0"/>
              <a:t>Chordal</a:t>
            </a:r>
            <a:r>
              <a:rPr lang="en-GB" dirty="0" smtClean="0"/>
              <a:t> Constructions</a:t>
            </a:r>
            <a:endParaRPr lang="en-GB" dirty="0"/>
          </a:p>
        </p:txBody>
      </p:sp>
      <p:pic>
        <p:nvPicPr>
          <p:cNvPr id="4" name="Picture 3"/>
          <p:cNvPicPr>
            <a:picLocks noChangeAspect="1"/>
          </p:cNvPicPr>
          <p:nvPr/>
        </p:nvPicPr>
        <p:blipFill>
          <a:blip r:embed="rId2"/>
          <a:stretch>
            <a:fillRect/>
          </a:stretch>
        </p:blipFill>
        <p:spPr>
          <a:xfrm>
            <a:off x="179512" y="908720"/>
            <a:ext cx="3517900" cy="4559300"/>
          </a:xfrm>
          <a:prstGeom prst="rect">
            <a:avLst/>
          </a:prstGeom>
        </p:spPr>
      </p:pic>
      <p:pic>
        <p:nvPicPr>
          <p:cNvPr id="6" name="Picture 5"/>
          <p:cNvPicPr>
            <a:picLocks noChangeAspect="1"/>
          </p:cNvPicPr>
          <p:nvPr/>
        </p:nvPicPr>
        <p:blipFill>
          <a:blip r:embed="rId3"/>
          <a:stretch>
            <a:fillRect/>
          </a:stretch>
        </p:blipFill>
        <p:spPr>
          <a:xfrm>
            <a:off x="4644008" y="980728"/>
            <a:ext cx="3517900" cy="4559300"/>
          </a:xfrm>
          <a:prstGeom prst="rect">
            <a:avLst/>
          </a:prstGeom>
        </p:spPr>
      </p:pic>
      <p:sp>
        <p:nvSpPr>
          <p:cNvPr id="7" name="TextBox 6"/>
          <p:cNvSpPr txBox="1"/>
          <p:nvPr/>
        </p:nvSpPr>
        <p:spPr>
          <a:xfrm>
            <a:off x="971600" y="3284984"/>
            <a:ext cx="1383106" cy="830997"/>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err="1" smtClean="0">
                <a:solidFill>
                  <a:srgbClr val="000000"/>
                </a:solidFill>
              </a:rPr>
              <a:t>Incircle</a:t>
            </a:r>
            <a:r>
              <a:rPr lang="en-GB" sz="2400" b="0" dirty="0" smtClean="0">
                <a:solidFill>
                  <a:srgbClr val="000000"/>
                </a:solidFill>
              </a:rPr>
              <a:t/>
            </a:r>
            <a:br>
              <a:rPr lang="en-GB" sz="2400" b="0" dirty="0" smtClean="0">
                <a:solidFill>
                  <a:srgbClr val="000000"/>
                </a:solidFill>
              </a:rPr>
            </a:br>
            <a:r>
              <a:rPr lang="en-GB" sz="2400" b="0" dirty="0" err="1" smtClean="0">
                <a:solidFill>
                  <a:srgbClr val="000000"/>
                </a:solidFill>
              </a:rPr>
              <a:t>excircles</a:t>
            </a:r>
            <a:endParaRPr lang="en-GB" sz="2400" b="0" dirty="0">
              <a:solidFill>
                <a:srgbClr val="000000"/>
              </a:solidFill>
            </a:endParaRPr>
          </a:p>
        </p:txBody>
      </p:sp>
      <p:sp>
        <p:nvSpPr>
          <p:cNvPr id="8" name="TextBox 7"/>
          <p:cNvSpPr txBox="1"/>
          <p:nvPr/>
        </p:nvSpPr>
        <p:spPr>
          <a:xfrm>
            <a:off x="5436096" y="4221088"/>
            <a:ext cx="1864613" cy="830997"/>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sz="2400" b="0" dirty="0" smtClean="0">
                <a:solidFill>
                  <a:srgbClr val="000000"/>
                </a:solidFill>
              </a:rPr>
              <a:t>Bevan Circle</a:t>
            </a:r>
          </a:p>
          <a:p>
            <a:r>
              <a:rPr lang="en-GB" sz="2400" b="0" dirty="0" smtClean="0">
                <a:solidFill>
                  <a:srgbClr val="000000"/>
                </a:solidFill>
              </a:rPr>
              <a:t>Circumcircle</a:t>
            </a:r>
            <a:endParaRPr lang="en-GB" sz="2400" b="0" dirty="0">
              <a:solidFill>
                <a:srgbClr val="000000"/>
              </a:solidFill>
            </a:endParaRPr>
          </a:p>
        </p:txBody>
      </p:sp>
      <p:sp>
        <p:nvSpPr>
          <p:cNvPr id="9" name="Rounded Rectangle 8"/>
          <p:cNvSpPr/>
          <p:nvPr/>
        </p:nvSpPr>
        <p:spPr bwMode="auto">
          <a:xfrm>
            <a:off x="22920" y="5705872"/>
            <a:ext cx="3024336" cy="1152128"/>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Chalkboard" pitchFamily="-111" charset="0"/>
              </a:rPr>
              <a:t>What happens to the construct as the chord width goes to</a:t>
            </a:r>
            <a:r>
              <a:rPr kumimoji="0" lang="en-GB" sz="2000" b="0" i="0" u="none" strike="noStrike" cap="none" normalizeH="0" dirty="0" smtClean="0">
                <a:ln>
                  <a:noFill/>
                </a:ln>
                <a:solidFill>
                  <a:schemeClr val="bg1"/>
                </a:solidFill>
                <a:effectLst/>
                <a:latin typeface="Chalkboard" pitchFamily="-111" charset="0"/>
              </a:rPr>
              <a:t> 0?</a:t>
            </a:r>
            <a:endParaRPr kumimoji="0" lang="en-GB" sz="2000" b="0" i="0" u="none" strike="noStrike" cap="none" normalizeH="0" baseline="0" dirty="0">
              <a:ln>
                <a:noFill/>
              </a:ln>
              <a:solidFill>
                <a:schemeClr val="bg1"/>
              </a:solidFill>
              <a:effectLst/>
              <a:latin typeface="Chalkboard" pitchFamily="-111" charset="0"/>
            </a:endParaRPr>
          </a:p>
        </p:txBody>
      </p:sp>
      <p:sp>
        <p:nvSpPr>
          <p:cNvPr id="10" name="Rounded Rectangle 9"/>
          <p:cNvSpPr/>
          <p:nvPr/>
        </p:nvSpPr>
        <p:spPr bwMode="auto">
          <a:xfrm>
            <a:off x="6463881" y="5695986"/>
            <a:ext cx="2703039" cy="1152128"/>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Chalkboard" pitchFamily="-111" charset="0"/>
              </a:rPr>
              <a:t>How fast does it go in</a:t>
            </a:r>
            <a:r>
              <a:rPr kumimoji="0" lang="en-GB" sz="2000" b="0" i="0" u="none" strike="noStrike" cap="none" normalizeH="0" dirty="0" smtClean="0">
                <a:ln>
                  <a:noFill/>
                </a:ln>
                <a:solidFill>
                  <a:schemeClr val="bg1"/>
                </a:solidFill>
                <a:effectLst/>
                <a:latin typeface="Chalkboard" pitchFamily="-111" charset="0"/>
              </a:rPr>
              <a:t> relation to the interval width?</a:t>
            </a:r>
            <a:endParaRPr kumimoji="0" lang="en-GB" sz="2000" b="0" i="0" u="none" strike="noStrike" cap="none" normalizeH="0" baseline="0" dirty="0">
              <a:ln>
                <a:noFill/>
              </a:ln>
              <a:solidFill>
                <a:schemeClr val="bg1"/>
              </a:solidFill>
              <a:effectLst/>
              <a:latin typeface="Chalkboard" pitchFamily="-111" charset="0"/>
            </a:endParaRPr>
          </a:p>
        </p:txBody>
      </p:sp>
    </p:spTree>
    <p:extLst>
      <p:ext uri="{BB962C8B-B14F-4D97-AF65-F5344CB8AC3E}">
        <p14:creationId xmlns:p14="http://schemas.microsoft.com/office/powerpoint/2010/main" val="4156375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Chord Width </a:t>
            </a:r>
            <a:r>
              <a:rPr lang="en-GB" dirty="0" smtClean="0">
                <a:sym typeface="Wingdings"/>
              </a:rPr>
              <a:t> 0</a:t>
            </a:r>
            <a:endParaRPr lang="en-GB" dirty="0"/>
          </a:p>
        </p:txBody>
      </p:sp>
      <p:pic>
        <p:nvPicPr>
          <p:cNvPr id="4" name="Picture 3"/>
          <p:cNvPicPr>
            <a:picLocks noChangeAspect="1"/>
          </p:cNvPicPr>
          <p:nvPr/>
        </p:nvPicPr>
        <p:blipFill>
          <a:blip r:embed="rId2"/>
          <a:stretch>
            <a:fillRect/>
          </a:stretch>
        </p:blipFill>
        <p:spPr>
          <a:xfrm>
            <a:off x="467544" y="1124744"/>
            <a:ext cx="3429000" cy="2882900"/>
          </a:xfrm>
          <a:prstGeom prst="rect">
            <a:avLst/>
          </a:prstGeom>
        </p:spPr>
      </p:pic>
      <p:pic>
        <p:nvPicPr>
          <p:cNvPr id="5" name="Picture 4"/>
          <p:cNvPicPr>
            <a:picLocks noChangeAspect="1"/>
          </p:cNvPicPr>
          <p:nvPr/>
        </p:nvPicPr>
        <p:blipFill>
          <a:blip r:embed="rId3"/>
          <a:stretch>
            <a:fillRect/>
          </a:stretch>
        </p:blipFill>
        <p:spPr>
          <a:xfrm>
            <a:off x="4788024" y="1124744"/>
            <a:ext cx="3429000" cy="2882900"/>
          </a:xfrm>
          <a:prstGeom prst="rect">
            <a:avLst/>
          </a:prstGeom>
        </p:spPr>
      </p:pic>
      <p:sp>
        <p:nvSpPr>
          <p:cNvPr id="6" name="TextBox 5"/>
          <p:cNvSpPr txBox="1"/>
          <p:nvPr/>
        </p:nvSpPr>
        <p:spPr>
          <a:xfrm>
            <a:off x="467544" y="4437112"/>
            <a:ext cx="3312368" cy="523220"/>
          </a:xfrm>
          <a:prstGeom prst="rect">
            <a:avLst/>
          </a:prstGeom>
          <a:noFill/>
        </p:spPr>
        <p:txBody>
          <a:bodyPr wrap="square" rtlCol="0">
            <a:spAutoFit/>
          </a:bodyPr>
          <a:lstStyle/>
          <a:p>
            <a:endParaRPr lang="en-GB" b="0" dirty="0"/>
          </a:p>
        </p:txBody>
      </p:sp>
      <p:sp>
        <p:nvSpPr>
          <p:cNvPr id="7" name="Rounded Rectangle 6"/>
          <p:cNvSpPr/>
          <p:nvPr/>
        </p:nvSpPr>
        <p:spPr bwMode="auto">
          <a:xfrm>
            <a:off x="395536" y="4293096"/>
            <a:ext cx="3096344" cy="57606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2"/>
                </a:solidFill>
                <a:effectLst/>
                <a:latin typeface="Chalkboard" pitchFamily="-111" charset="0"/>
              </a:rPr>
              <a:t>Part of the picture</a:t>
            </a:r>
            <a:endParaRPr kumimoji="0" lang="en-GB" sz="2400" b="0" i="0" u="none" strike="noStrike" cap="none" normalizeH="0" baseline="0" dirty="0">
              <a:ln>
                <a:noFill/>
              </a:ln>
              <a:solidFill>
                <a:schemeClr val="tx2"/>
              </a:solidFill>
              <a:effectLst/>
              <a:latin typeface="Chalkboard" pitchFamily="-111" charset="0"/>
            </a:endParaRPr>
          </a:p>
        </p:txBody>
      </p:sp>
      <p:sp>
        <p:nvSpPr>
          <p:cNvPr id="8" name="Rounded Rectangle 7"/>
          <p:cNvSpPr/>
          <p:nvPr/>
        </p:nvSpPr>
        <p:spPr bwMode="auto">
          <a:xfrm>
            <a:off x="539552" y="4797152"/>
            <a:ext cx="3672408" cy="57606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2"/>
                </a:solidFill>
                <a:effectLst/>
                <a:latin typeface="Chalkboard" pitchFamily="-111" charset="0"/>
              </a:rPr>
              <a:t>Only relevant at a point</a:t>
            </a:r>
            <a:endParaRPr kumimoji="0" lang="en-GB" sz="2400" b="0" i="0" u="none" strike="noStrike" cap="none" normalizeH="0" baseline="0" dirty="0">
              <a:ln>
                <a:noFill/>
              </a:ln>
              <a:solidFill>
                <a:schemeClr val="tx2"/>
              </a:solidFill>
              <a:effectLst/>
              <a:latin typeface="Chalkboard" pitchFamily="-111" charset="0"/>
            </a:endParaRPr>
          </a:p>
        </p:txBody>
      </p:sp>
      <p:sp>
        <p:nvSpPr>
          <p:cNvPr id="9" name="Rounded Rectangle 8"/>
          <p:cNvSpPr/>
          <p:nvPr/>
        </p:nvSpPr>
        <p:spPr bwMode="auto">
          <a:xfrm>
            <a:off x="683568" y="5301208"/>
            <a:ext cx="4176464" cy="8640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2"/>
                </a:solidFill>
                <a:effectLst/>
                <a:latin typeface="Chalkboard" pitchFamily="-111" charset="0"/>
              </a:rPr>
              <a:t>What about the rest of the </a:t>
            </a:r>
            <a:r>
              <a:rPr kumimoji="0" lang="en-GB" sz="2400" b="0" i="0" u="none" strike="noStrike" cap="none" normalizeH="0" baseline="0" dirty="0" smtClean="0">
                <a:ln>
                  <a:noFill/>
                </a:ln>
                <a:solidFill>
                  <a:schemeClr val="tx2"/>
                </a:solidFill>
                <a:effectLst/>
                <a:latin typeface="Chalkboard" pitchFamily="-111" charset="0"/>
              </a:rPr>
              <a:t>graph of the construct?</a:t>
            </a:r>
            <a:endParaRPr kumimoji="0" lang="en-GB" sz="2400" b="0" i="0" u="none" strike="noStrike" cap="none" normalizeH="0" baseline="0" dirty="0">
              <a:ln>
                <a:noFill/>
              </a:ln>
              <a:solidFill>
                <a:schemeClr val="tx2"/>
              </a:solidFill>
              <a:effectLst/>
              <a:latin typeface="Chalkboard" pitchFamily="-111" charset="0"/>
            </a:endParaRPr>
          </a:p>
        </p:txBody>
      </p:sp>
      <p:sp>
        <p:nvSpPr>
          <p:cNvPr id="10" name="Rounded Rectangle 9"/>
          <p:cNvSpPr/>
          <p:nvPr/>
        </p:nvSpPr>
        <p:spPr bwMode="auto">
          <a:xfrm>
            <a:off x="4788024" y="4221088"/>
            <a:ext cx="3816424" cy="57606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dirty="0" smtClean="0">
                <a:solidFill>
                  <a:schemeClr val="bg1"/>
                </a:solidFill>
                <a:latin typeface="Chalkboard" pitchFamily="-111" charset="0"/>
              </a:rPr>
              <a:t>Approach to limit is visual</a:t>
            </a:r>
            <a:endParaRPr kumimoji="0" lang="en-GB" sz="2400" b="0" i="0" u="none" strike="noStrike" cap="none" normalizeH="0" baseline="0" dirty="0">
              <a:ln>
                <a:noFill/>
              </a:ln>
              <a:solidFill>
                <a:schemeClr val="bg1"/>
              </a:solidFill>
              <a:effectLst/>
              <a:latin typeface="Chalkboard" pitchFamily="-111" charset="0"/>
            </a:endParaRPr>
          </a:p>
        </p:txBody>
      </p:sp>
      <p:sp>
        <p:nvSpPr>
          <p:cNvPr id="11" name="Rounded Rectangle 10"/>
          <p:cNvSpPr/>
          <p:nvPr/>
        </p:nvSpPr>
        <p:spPr bwMode="auto">
          <a:xfrm>
            <a:off x="4932040" y="4725144"/>
            <a:ext cx="3672408" cy="57606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Chalkboard" pitchFamily="-111" charset="0"/>
              </a:rPr>
              <a:t>Applies to whole graph</a:t>
            </a:r>
            <a:endParaRPr kumimoji="0" lang="en-GB" sz="2400" b="0" i="0" u="none" strike="noStrike" cap="none" normalizeH="0" baseline="0" dirty="0">
              <a:ln>
                <a:noFill/>
              </a:ln>
              <a:solidFill>
                <a:schemeClr val="bg1"/>
              </a:solidFill>
              <a:effectLst/>
              <a:latin typeface="Chalkboard" pitchFamily="-111" charset="0"/>
            </a:endParaRPr>
          </a:p>
        </p:txBody>
      </p:sp>
      <p:sp>
        <p:nvSpPr>
          <p:cNvPr id="12" name="Rounded Rectangle 11"/>
          <p:cNvSpPr/>
          <p:nvPr/>
        </p:nvSpPr>
        <p:spPr bwMode="auto">
          <a:xfrm>
            <a:off x="5076056" y="5229200"/>
            <a:ext cx="3240360" cy="864096"/>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Chalkboard" pitchFamily="-111" charset="0"/>
              </a:rPr>
              <a:t>Same applies to any </a:t>
            </a:r>
            <a:r>
              <a:rPr kumimoji="0" lang="en-GB" sz="2400" b="0" i="0" u="none" strike="noStrike" cap="none" normalizeH="0" baseline="0" dirty="0" err="1" smtClean="0">
                <a:ln>
                  <a:noFill/>
                </a:ln>
                <a:solidFill>
                  <a:schemeClr val="bg1"/>
                </a:solidFill>
                <a:effectLst/>
                <a:latin typeface="Chalkboard" pitchFamily="-111" charset="0"/>
              </a:rPr>
              <a:t>chordal</a:t>
            </a:r>
            <a:r>
              <a:rPr kumimoji="0" lang="en-GB" sz="2400" b="0" i="0" u="none" strike="noStrike" cap="none" normalizeH="0" baseline="0" dirty="0" smtClean="0">
                <a:ln>
                  <a:noFill/>
                </a:ln>
                <a:solidFill>
                  <a:schemeClr val="bg1"/>
                </a:solidFill>
                <a:effectLst/>
                <a:latin typeface="Chalkboard" pitchFamily="-111" charset="0"/>
              </a:rPr>
              <a:t> construct</a:t>
            </a:r>
            <a:endParaRPr kumimoji="0" lang="en-GB" sz="2400" b="0" i="0" u="none" strike="noStrike" cap="none" normalizeH="0" baseline="0" dirty="0">
              <a:ln>
                <a:noFill/>
              </a:ln>
              <a:solidFill>
                <a:schemeClr val="bg1"/>
              </a:solidFill>
              <a:effectLst/>
              <a:latin typeface="Chalkboard" pitchFamily="-111" charset="0"/>
            </a:endParaRPr>
          </a:p>
        </p:txBody>
      </p:sp>
    </p:spTree>
    <p:extLst>
      <p:ext uri="{BB962C8B-B14F-4D97-AF65-F5344CB8AC3E}">
        <p14:creationId xmlns:p14="http://schemas.microsoft.com/office/powerpoint/2010/main" val="3655173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68144" y="642140"/>
            <a:ext cx="2400300" cy="3949700"/>
          </a:xfrm>
          <a:prstGeom prst="rect">
            <a:avLst/>
          </a:prstGeom>
        </p:spPr>
      </p:pic>
      <p:sp>
        <p:nvSpPr>
          <p:cNvPr id="2" name="Title 1"/>
          <p:cNvSpPr>
            <a:spLocks noGrp="1"/>
          </p:cNvSpPr>
          <p:nvPr>
            <p:ph type="title"/>
          </p:nvPr>
        </p:nvSpPr>
        <p:spPr/>
        <p:txBody>
          <a:bodyPr/>
          <a:lstStyle/>
          <a:p>
            <a:r>
              <a:rPr lang="en-GB" dirty="0" err="1" smtClean="0"/>
              <a:t>Chordal</a:t>
            </a:r>
            <a:r>
              <a:rPr lang="en-GB" dirty="0" smtClean="0"/>
              <a:t> Gaps</a:t>
            </a:r>
            <a:endParaRPr lang="en-GB" dirty="0"/>
          </a:p>
        </p:txBody>
      </p:sp>
      <p:pic>
        <p:nvPicPr>
          <p:cNvPr id="4" name="Picture 3"/>
          <p:cNvPicPr>
            <a:picLocks noChangeAspect="1"/>
          </p:cNvPicPr>
          <p:nvPr/>
        </p:nvPicPr>
        <p:blipFill>
          <a:blip r:embed="rId4"/>
          <a:stretch>
            <a:fillRect/>
          </a:stretch>
        </p:blipFill>
        <p:spPr>
          <a:xfrm>
            <a:off x="395536" y="980728"/>
            <a:ext cx="2400300" cy="3530600"/>
          </a:xfrm>
          <a:prstGeom prst="rect">
            <a:avLst/>
          </a:prstGeom>
        </p:spPr>
      </p:pic>
      <p:pic>
        <p:nvPicPr>
          <p:cNvPr id="5" name="Picture 4"/>
          <p:cNvPicPr>
            <a:picLocks noChangeAspect="1"/>
          </p:cNvPicPr>
          <p:nvPr/>
        </p:nvPicPr>
        <p:blipFill>
          <a:blip r:embed="rId5"/>
          <a:stretch>
            <a:fillRect/>
          </a:stretch>
        </p:blipFill>
        <p:spPr>
          <a:xfrm>
            <a:off x="3131840" y="980728"/>
            <a:ext cx="2400300" cy="3530600"/>
          </a:xfrm>
          <a:prstGeom prst="rect">
            <a:avLst/>
          </a:prstGeom>
        </p:spPr>
      </p:pic>
      <p:pic>
        <p:nvPicPr>
          <p:cNvPr id="6" name="Picture 5"/>
          <p:cNvPicPr>
            <a:picLocks noChangeAspect="1"/>
          </p:cNvPicPr>
          <p:nvPr/>
        </p:nvPicPr>
        <p:blipFill>
          <a:blip r:embed="rId6"/>
          <a:stretch>
            <a:fillRect/>
          </a:stretch>
        </p:blipFill>
        <p:spPr>
          <a:xfrm>
            <a:off x="5940152" y="642140"/>
            <a:ext cx="2400300" cy="5651500"/>
          </a:xfrm>
          <a:prstGeom prst="rect">
            <a:avLst/>
          </a:prstGeom>
        </p:spPr>
      </p:pic>
      <p:sp>
        <p:nvSpPr>
          <p:cNvPr id="8" name="TextBox 7"/>
          <p:cNvSpPr txBox="1"/>
          <p:nvPr/>
        </p:nvSpPr>
        <p:spPr>
          <a:xfrm>
            <a:off x="526018" y="4653136"/>
            <a:ext cx="2130261"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smtClean="0">
                <a:solidFill>
                  <a:srgbClr val="000000"/>
                </a:solidFill>
              </a:rPr>
              <a:t>Mid-point gap</a:t>
            </a:r>
            <a:endParaRPr lang="en-GB" sz="2400" b="0" dirty="0">
              <a:solidFill>
                <a:srgbClr val="000000"/>
              </a:solidFill>
            </a:endParaRPr>
          </a:p>
        </p:txBody>
      </p:sp>
      <p:sp>
        <p:nvSpPr>
          <p:cNvPr id="9" name="TextBox 8"/>
          <p:cNvSpPr txBox="1"/>
          <p:nvPr/>
        </p:nvSpPr>
        <p:spPr>
          <a:xfrm>
            <a:off x="3264287" y="4653136"/>
            <a:ext cx="1833369"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smtClean="0">
                <a:solidFill>
                  <a:srgbClr val="000000"/>
                </a:solidFill>
              </a:rPr>
              <a:t>µ-point</a:t>
            </a:r>
            <a:r>
              <a:rPr lang="en-GB" sz="2400" b="0" dirty="0">
                <a:solidFill>
                  <a:srgbClr val="000000"/>
                </a:solidFill>
              </a:rPr>
              <a:t> </a:t>
            </a:r>
            <a:r>
              <a:rPr lang="en-GB" sz="2400" b="0" dirty="0" smtClean="0">
                <a:solidFill>
                  <a:srgbClr val="000000"/>
                </a:solidFill>
              </a:rPr>
              <a:t>gap</a:t>
            </a:r>
            <a:endParaRPr lang="en-GB" sz="2400" b="0" dirty="0">
              <a:solidFill>
                <a:srgbClr val="000000"/>
              </a:solidFill>
            </a:endParaRPr>
          </a:p>
        </p:txBody>
      </p:sp>
      <p:sp>
        <p:nvSpPr>
          <p:cNvPr id="10" name="TextBox 9"/>
          <p:cNvSpPr txBox="1"/>
          <p:nvPr/>
        </p:nvSpPr>
        <p:spPr>
          <a:xfrm>
            <a:off x="6072088" y="4653136"/>
            <a:ext cx="2122433"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smtClean="0">
                <a:solidFill>
                  <a:srgbClr val="000000"/>
                </a:solidFill>
              </a:rPr>
              <a:t>More divisions</a:t>
            </a:r>
            <a:endParaRPr lang="en-GB" sz="2400" b="0" dirty="0">
              <a:solidFill>
                <a:srgbClr val="000000"/>
              </a:solidFill>
            </a:endParaRPr>
          </a:p>
        </p:txBody>
      </p:sp>
      <p:sp>
        <p:nvSpPr>
          <p:cNvPr id="11" name="TextBox 10"/>
          <p:cNvSpPr txBox="1"/>
          <p:nvPr/>
        </p:nvSpPr>
        <p:spPr>
          <a:xfrm>
            <a:off x="6029923" y="5301208"/>
            <a:ext cx="2230928"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smtClean="0">
                <a:solidFill>
                  <a:srgbClr val="000000"/>
                </a:solidFill>
              </a:rPr>
              <a:t>Weighted gaps</a:t>
            </a:r>
            <a:endParaRPr lang="en-GB" sz="2400" b="0" dirty="0">
              <a:solidFill>
                <a:srgbClr val="000000"/>
              </a:solidFill>
            </a:endParaRPr>
          </a:p>
        </p:txBody>
      </p:sp>
      <p:sp>
        <p:nvSpPr>
          <p:cNvPr id="12" name="TextBox 11"/>
          <p:cNvSpPr txBox="1"/>
          <p:nvPr/>
        </p:nvSpPr>
        <p:spPr>
          <a:xfrm>
            <a:off x="723192" y="5301208"/>
            <a:ext cx="1762977"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smtClean="0">
                <a:solidFill>
                  <a:schemeClr val="bg1"/>
                </a:solidFill>
              </a:rPr>
              <a:t>Approaches </a:t>
            </a:r>
            <a:endParaRPr lang="en-GB" sz="2400" b="0" dirty="0">
              <a:solidFill>
                <a:schemeClr val="bg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19846475"/>
              </p:ext>
            </p:extLst>
          </p:nvPr>
        </p:nvGraphicFramePr>
        <p:xfrm>
          <a:off x="912813" y="5827713"/>
          <a:ext cx="1135062" cy="719137"/>
        </p:xfrm>
        <a:graphic>
          <a:graphicData uri="http://schemas.openxmlformats.org/presentationml/2006/ole">
            <mc:AlternateContent xmlns:mc="http://schemas.openxmlformats.org/markup-compatibility/2006">
              <mc:Choice xmlns:v="urn:schemas-microsoft-com:vml" Requires="v">
                <p:oleObj spid="_x0000_s3103" name="Equation" r:id="rId7" imgW="622300" imgH="393700" progId="Equation.DSMT4">
                  <p:embed/>
                </p:oleObj>
              </mc:Choice>
              <mc:Fallback>
                <p:oleObj name="Equation" r:id="rId7" imgW="622300" imgH="393700" progId="Equation.DSMT4">
                  <p:embed/>
                  <p:pic>
                    <p:nvPicPr>
                      <p:cNvPr id="0" name=""/>
                      <p:cNvPicPr/>
                      <p:nvPr/>
                    </p:nvPicPr>
                    <p:blipFill>
                      <a:blip r:embed="rId8"/>
                      <a:stretch>
                        <a:fillRect/>
                      </a:stretch>
                    </p:blipFill>
                    <p:spPr>
                      <a:xfrm>
                        <a:off x="912813" y="5827713"/>
                        <a:ext cx="1135062" cy="719137"/>
                      </a:xfrm>
                      <a:prstGeom prst="rect">
                        <a:avLst/>
                      </a:prstGeom>
                    </p:spPr>
                  </p:pic>
                </p:oleObj>
              </mc:Fallback>
            </mc:AlternateContent>
          </a:graphicData>
        </a:graphic>
      </p:graphicFrame>
      <p:sp>
        <p:nvSpPr>
          <p:cNvPr id="13" name="TextBox 12"/>
          <p:cNvSpPr txBox="1"/>
          <p:nvPr/>
        </p:nvSpPr>
        <p:spPr>
          <a:xfrm>
            <a:off x="3243472" y="5301208"/>
            <a:ext cx="1762977"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GB" sz="2400" b="0" dirty="0" smtClean="0">
                <a:solidFill>
                  <a:schemeClr val="bg1"/>
                </a:solidFill>
              </a:rPr>
              <a:t>Approaches </a:t>
            </a:r>
            <a:endParaRPr lang="en-GB" sz="2400" b="0" dirty="0">
              <a:solidFill>
                <a:schemeClr val="bg1"/>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702163840"/>
              </p:ext>
            </p:extLst>
          </p:nvPr>
        </p:nvGraphicFramePr>
        <p:xfrm>
          <a:off x="3144838" y="5805488"/>
          <a:ext cx="1714500" cy="765175"/>
        </p:xfrm>
        <a:graphic>
          <a:graphicData uri="http://schemas.openxmlformats.org/presentationml/2006/ole">
            <mc:AlternateContent xmlns:mc="http://schemas.openxmlformats.org/markup-compatibility/2006">
              <mc:Choice xmlns:v="urn:schemas-microsoft-com:vml" Requires="v">
                <p:oleObj spid="_x0000_s3104" name="Equation" r:id="rId9" imgW="939800" imgH="419100" progId="Equation.DSMT4">
                  <p:embed/>
                </p:oleObj>
              </mc:Choice>
              <mc:Fallback>
                <p:oleObj name="Equation" r:id="rId9" imgW="939800" imgH="419100" progId="Equation.DSMT4">
                  <p:embed/>
                  <p:pic>
                    <p:nvPicPr>
                      <p:cNvPr id="0" name=""/>
                      <p:cNvPicPr/>
                      <p:nvPr/>
                    </p:nvPicPr>
                    <p:blipFill>
                      <a:blip r:embed="rId10"/>
                      <a:stretch>
                        <a:fillRect/>
                      </a:stretch>
                    </p:blipFill>
                    <p:spPr>
                      <a:xfrm>
                        <a:off x="3144838" y="5805488"/>
                        <a:ext cx="1714500" cy="765175"/>
                      </a:xfrm>
                      <a:prstGeom prst="rect">
                        <a:avLst/>
                      </a:prstGeom>
                    </p:spPr>
                  </p:pic>
                </p:oleObj>
              </mc:Fallback>
            </mc:AlternateContent>
          </a:graphicData>
        </a:graphic>
      </p:graphicFrame>
    </p:spTree>
    <p:extLst>
      <p:ext uri="{BB962C8B-B14F-4D97-AF65-F5344CB8AC3E}">
        <p14:creationId xmlns:p14="http://schemas.microsoft.com/office/powerpoint/2010/main" val="2110585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theme/theme1.xml><?xml version="1.0" encoding="utf-8"?>
<a:theme xmlns:a="http://schemas.openxmlformats.org/drawingml/2006/main" name="Yellow on Blue">
  <a:themeElements>
    <a:clrScheme name="Custom 1">
      <a:dk1>
        <a:srgbClr val="FFFF99"/>
      </a:dk1>
      <a:lt1>
        <a:srgbClr val="6699FF"/>
      </a:lt1>
      <a:dk2>
        <a:srgbClr val="993300"/>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444229"/>
      </a:dk1>
      <a:lt1>
        <a:srgbClr val="BBBDD6"/>
      </a:lt1>
      <a:dk2>
        <a:srgbClr val="000000"/>
      </a:dk2>
      <a:lt2>
        <a:srgbClr val="A46527"/>
      </a:lt2>
      <a:accent1>
        <a:srgbClr val="FF7C00"/>
      </a:accent1>
      <a:accent2>
        <a:srgbClr val="333399"/>
      </a:accent2>
      <a:accent3>
        <a:srgbClr val="DADBE8"/>
      </a:accent3>
      <a:accent4>
        <a:srgbClr val="393721"/>
      </a:accent4>
      <a:accent5>
        <a:srgbClr val="FFBFAA"/>
      </a:accent5>
      <a:accent6>
        <a:srgbClr val="2D2D8A"/>
      </a:accent6>
      <a:hlink>
        <a:srgbClr val="009999"/>
      </a:hlink>
      <a:folHlink>
        <a:srgbClr val="99CC00"/>
      </a:folHlink>
    </a:clrScheme>
    <a:fontScheme name="Title &amp; Bullets">
      <a:majorFont>
        <a:latin typeface="Chalkboard"/>
        <a:ea typeface="ヒラギノ角ゴ Pro W3"/>
        <a:cs typeface="ヒラギノ角ゴ Pro W3"/>
      </a:majorFont>
      <a:minorFont>
        <a:latin typeface="Chalkboard"/>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22224</TotalTime>
  <Words>686</Words>
  <Application>Microsoft Macintosh PowerPoint</Application>
  <PresentationFormat>On-screen Show (4:3)</PresentationFormat>
  <Paragraphs>132</Paragraphs>
  <Slides>16</Slides>
  <Notes>2</Notes>
  <HiddenSlides>1</HiddenSlides>
  <MMClips>1</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16</vt:i4>
      </vt:variant>
    </vt:vector>
  </HeadingPairs>
  <TitlesOfParts>
    <vt:vector size="21" baseType="lpstr">
      <vt:lpstr>Yellow on Blue</vt:lpstr>
      <vt:lpstr>Title &amp; Bullets</vt:lpstr>
      <vt:lpstr>Blank Presentation</vt:lpstr>
      <vt:lpstr>Document</vt:lpstr>
      <vt:lpstr>MathType 6.0 Equation</vt:lpstr>
      <vt:lpstr>Crossing Thresholds: Epistemological Obstacles &amp; Pedagogic Interventions </vt:lpstr>
      <vt:lpstr>Throat Clearing</vt:lpstr>
      <vt:lpstr>Phenomena of Interest</vt:lpstr>
      <vt:lpstr>Threshold Concepts</vt:lpstr>
      <vt:lpstr>Some Chord Constructions</vt:lpstr>
      <vt:lpstr>Types of Chords</vt:lpstr>
      <vt:lpstr>More Chordal Constructions</vt:lpstr>
      <vt:lpstr>When Chord Width  0</vt:lpstr>
      <vt:lpstr>Chordal Gaps</vt:lpstr>
      <vt:lpstr>Epistemological Obstacles</vt:lpstr>
      <vt:lpstr>Reacting, Responding, Remoting</vt:lpstr>
      <vt:lpstr>Chreods in a Landscape</vt:lpstr>
      <vt:lpstr>Homeorhesus</vt:lpstr>
      <vt:lpstr>Flow</vt:lpstr>
      <vt:lpstr>Pedagogic Interventions</vt:lpstr>
      <vt:lpstr>To Follow Up</vt:lpstr>
    </vt:vector>
  </TitlesOfParts>
  <Company>CME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Mason</cp:lastModifiedBy>
  <cp:revision>676</cp:revision>
  <dcterms:created xsi:type="dcterms:W3CDTF">2009-05-15T05:15:20Z</dcterms:created>
  <dcterms:modified xsi:type="dcterms:W3CDTF">2015-06-10T16:28:33Z</dcterms:modified>
</cp:coreProperties>
</file>