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90" r:id="rId7"/>
    <p:sldId id="293" r:id="rId8"/>
    <p:sldId id="308" r:id="rId9"/>
    <p:sldId id="261" r:id="rId10"/>
    <p:sldId id="295" r:id="rId11"/>
    <p:sldId id="296" r:id="rId12"/>
    <p:sldId id="298" r:id="rId13"/>
    <p:sldId id="302" r:id="rId14"/>
    <p:sldId id="303" r:id="rId15"/>
    <p:sldId id="304" r:id="rId16"/>
    <p:sldId id="305" r:id="rId17"/>
    <p:sldId id="306" r:id="rId18"/>
    <p:sldId id="297" r:id="rId19"/>
    <p:sldId id="299" r:id="rId20"/>
    <p:sldId id="300" r:id="rId21"/>
    <p:sldId id="265" r:id="rId22"/>
    <p:sldId id="310" r:id="rId23"/>
    <p:sldId id="311" r:id="rId24"/>
    <p:sldId id="309" r:id="rId25"/>
    <p:sldId id="281" r:id="rId26"/>
    <p:sldId id="312" r:id="rId27"/>
    <p:sldId id="268" r:id="rId28"/>
    <p:sldId id="307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855F33"/>
    <a:srgbClr val="FFF8E9"/>
    <a:srgbClr val="FFF9E8"/>
    <a:srgbClr val="FFF5C4"/>
    <a:srgbClr val="FCF3A7"/>
    <a:srgbClr val="AB7942"/>
    <a:srgbClr val="FFF1BF"/>
    <a:srgbClr val="FFE29F"/>
    <a:srgbClr val="FFFE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807"/>
    <p:restoredTop sz="94666"/>
  </p:normalViewPr>
  <p:slideViewPr>
    <p:cSldViewPr snapToGrid="0" snapToObjects="1">
      <p:cViewPr varScale="1">
        <p:scale>
          <a:sx n="93" d="100"/>
          <a:sy n="93" d="100"/>
        </p:scale>
        <p:origin x="208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2D836D-B0CF-D94A-86DB-32DAECE4C346}" type="datetimeFigureOut">
              <a:rPr lang="en-GB" smtClean="0"/>
              <a:t>07/12/2021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638976-516C-4447-B9E0-F21B8CB8D0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136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724818-2A07-4448-A5DB-EA850D26DBF0}" type="slidenum">
              <a:rPr lang="en-US"/>
              <a:pPr/>
              <a:t>21</a:t>
            </a:fld>
            <a:endParaRPr lang="en-US"/>
          </a:p>
        </p:txBody>
      </p:sp>
      <p:sp>
        <p:nvSpPr>
          <p:cNvPr id="1341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Can you see boy reading?, boy copying or checking? Girl thinking?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Times" pitchFamily="-111" charset="0"/>
                <a:ea typeface="ＭＳ Ｐゴシック" pitchFamily="-65" charset="-128"/>
                <a:cs typeface="ＭＳ Ｐゴシック" pitchFamily="-65" charset="-128"/>
              </a:rPr>
              <a:t>Mason, J. (2012). You Can Lead a Horse to Water…: Issues in Deepening Learning Through Deepening Teaching. In S. Hegedus &amp; J. Roschelle (Eds.) </a:t>
            </a:r>
            <a:r>
              <a:rPr lang="en-GB" sz="1200" i="1" kern="1200">
                <a:solidFill>
                  <a:schemeClr val="tx1"/>
                </a:solidFill>
                <a:effectLst/>
                <a:latin typeface="Times" pitchFamily="-111" charset="0"/>
                <a:ea typeface="ＭＳ Ｐゴシック" pitchFamily="-65" charset="-128"/>
                <a:cs typeface="ＭＳ Ｐゴシック" pitchFamily="-65" charset="-128"/>
              </a:rPr>
              <a:t>Democratizing Access to Important Mathematics through Dynamic Representations: Contributions and Visions from the SimCalc Research Program</a:t>
            </a:r>
            <a:r>
              <a:rPr lang="en-GB" sz="1200" kern="1200">
                <a:solidFill>
                  <a:schemeClr val="tx1"/>
                </a:solidFill>
                <a:effectLst/>
                <a:latin typeface="Times" pitchFamily="-111" charset="0"/>
                <a:ea typeface="ＭＳ Ｐゴシック" pitchFamily="-65" charset="-128"/>
                <a:cs typeface="ＭＳ Ｐゴシック" pitchFamily="-65" charset="-128"/>
              </a:rPr>
              <a:t>. Berlin: Springer-Verlag.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1200" kern="1200">
              <a:solidFill>
                <a:schemeClr val="tx1"/>
              </a:solidFill>
              <a:effectLst/>
              <a:latin typeface="Times" pitchFamily="-111" charset="0"/>
              <a:ea typeface="ＭＳ Ｐゴシック" pitchFamily="-65" charset="-128"/>
              <a:cs typeface="ＭＳ Ｐゴシック" pitchFamily="-65" charset="-128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>
                <a:solidFill>
                  <a:schemeClr val="tx1"/>
                </a:solidFill>
                <a:effectLst/>
                <a:latin typeface="Times" pitchFamily="-111" charset="0"/>
                <a:ea typeface="ＭＳ Ｐゴシック" pitchFamily="-65" charset="-128"/>
                <a:cs typeface="ＭＳ Ｐゴシック" pitchFamily="-65" charset="-128"/>
              </a:rPr>
              <a:t>Nicolina Malara; Brent Davis</a:t>
            </a:r>
          </a:p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614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345E1F3-2EFA-B046-9A1A-AC6D0B472FD0}" type="slidenum">
              <a:rPr lang="en-US"/>
              <a:pPr/>
              <a:t>27</a:t>
            </a:fld>
            <a:endParaRPr 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12/7/21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12/7/21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12/7/21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453020"/>
          </a:xfrm>
        </p:spPr>
        <p:txBody>
          <a:bodyPr anchor="t">
            <a:normAutofit/>
          </a:bodyPr>
          <a:lstStyle>
            <a:lvl1pPr>
              <a:defRPr sz="2400" b="1" i="0">
                <a:solidFill>
                  <a:schemeClr val="accent2">
                    <a:lumMod val="50000"/>
                  </a:schemeClr>
                </a:solidFill>
                <a:latin typeface="Chalkboard" charset="0"/>
                <a:ea typeface="Chalkboard" charset="0"/>
                <a:cs typeface="Chalkboard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263" y="1094874"/>
            <a:ext cx="8181474" cy="4138862"/>
          </a:xfrm>
        </p:spPr>
        <p:txBody>
          <a:bodyPr anchor="t"/>
          <a:lstStyle>
            <a:lvl1pPr>
              <a:defRPr sz="20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>
              <a:defRPr sz="1800" b="0" i="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  <a:lvl3pPr>
              <a:defRPr sz="16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C801D1-C753-974E-9255-D3541935511B}"/>
              </a:ext>
            </a:extLst>
          </p:cNvPr>
          <p:cNvSpPr txBox="1"/>
          <p:nvPr userDrawn="1"/>
        </p:nvSpPr>
        <p:spPr>
          <a:xfrm>
            <a:off x="0" y="6472989"/>
            <a:ext cx="481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fld id="{40927A3A-0FD8-D74B-AA61-F37621BF3B52}" type="slidenum">
              <a:rPr lang="en-GB" sz="1400" smtClean="0">
                <a:latin typeface="Chalkboard" charset="0"/>
                <a:ea typeface="Chalkboard" charset="0"/>
                <a:cs typeface="Chalkboard" charset="0"/>
              </a:rPr>
              <a:t>‹#›</a:t>
            </a:fld>
            <a:endParaRPr lang="en-GB" sz="1400" err="1">
              <a:latin typeface="Chalkboard" charset="0"/>
              <a:ea typeface="Chalkboard" charset="0"/>
              <a:cs typeface="Chalkboard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12/7/21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12/7/21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12/7/21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12/7/21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12/7/21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12/7/21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AB99F-9CA2-7248-966B-FD562C13B124}" type="datetimeFigureOut">
              <a:rPr lang="en-US" smtClean="0"/>
              <a:t>12/7/21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9AB99F-9CA2-7248-966B-FD562C13B124}" type="datetimeFigureOut">
              <a:rPr lang="en-US" smtClean="0"/>
              <a:t>12/7/21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1538948" y="1988685"/>
            <a:ext cx="7772400" cy="1915112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On the Nature and Structure </a:t>
            </a:r>
            <a:b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of Attention</a:t>
            </a:r>
            <a:b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in</a:t>
            </a:r>
            <a:b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US" sz="3600" dirty="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 Teaching and Learning Mathematics</a:t>
            </a:r>
          </a:p>
        </p:txBody>
      </p:sp>
      <p:sp>
        <p:nvSpPr>
          <p:cNvPr id="11" name="Subtitle 10"/>
          <p:cNvSpPr>
            <a:spLocks noGrp="1"/>
          </p:cNvSpPr>
          <p:nvPr>
            <p:ph type="subTitle" idx="1"/>
          </p:nvPr>
        </p:nvSpPr>
        <p:spPr>
          <a:xfrm>
            <a:off x="1905931" y="4284240"/>
            <a:ext cx="6858000" cy="1274665"/>
          </a:xfrm>
        </p:spPr>
        <p:txBody>
          <a:bodyPr/>
          <a:lstStyle/>
          <a:p>
            <a:r>
              <a:rPr lang="en-US" dirty="0"/>
              <a:t>Chile</a:t>
            </a:r>
            <a:br>
              <a:rPr lang="en-US" dirty="0"/>
            </a:br>
            <a:r>
              <a:rPr lang="en-US" dirty="0"/>
              <a:t>via Zoom</a:t>
            </a:r>
            <a:br>
              <a:rPr lang="en-US" dirty="0"/>
            </a:br>
            <a:r>
              <a:rPr lang="en-US" dirty="0"/>
              <a:t>Dec 7 2021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21170" y="1606062"/>
            <a:ext cx="13833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ABA385-2951-9849-9C05-02F78E631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894" y="1797753"/>
            <a:ext cx="1152054" cy="11564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FE39D3-D3A7-EE46-8D06-BC60453F1C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69" y="3114088"/>
            <a:ext cx="1165703" cy="11701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CEE6C5-9655-5E4E-82C6-7DB4A4B8B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188" y="163910"/>
            <a:ext cx="2184891" cy="150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5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ttema's Theorem" descr="Bottema's Theorem">
            <a:hlinkClick r:id="" action="ppaction://media"/>
            <a:extLst>
              <a:ext uri="{FF2B5EF4-FFF2-40B4-BE49-F238E27FC236}">
                <a16:creationId xmlns:a16="http://schemas.microsoft.com/office/drawing/2014/main" id="{58B369CD-97B1-5C49-9A82-1B1390C24D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8189" y="1107066"/>
            <a:ext cx="5455811" cy="37442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C3C27F-362D-4B42-8743-7C836FB80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err="1"/>
              <a:t>Bottema’s</a:t>
            </a:r>
            <a:r>
              <a:rPr lang="en-GB"/>
              <a:t> Theorem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F1158-0783-0944-A20C-41C3DC474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7384" y="1089368"/>
            <a:ext cx="3765680" cy="4138862"/>
          </a:xfrm>
        </p:spPr>
        <p:txBody>
          <a:bodyPr/>
          <a:lstStyle/>
          <a:p>
            <a:r>
              <a:rPr lang="en-GB"/>
              <a:t>When did you become aware of the invariance of H?</a:t>
            </a:r>
          </a:p>
          <a:p>
            <a:r>
              <a:rPr lang="en-GB"/>
              <a:t>How did your attention shift?</a:t>
            </a:r>
          </a:p>
          <a:p>
            <a:r>
              <a:rPr lang="en-GB"/>
              <a:t>How might you justify the conjecture that H must be invariant as C moves?</a:t>
            </a:r>
          </a:p>
          <a:p>
            <a:r>
              <a:rPr lang="en-GB"/>
              <a:t>Reconstruction of the relationships (geometrical construction)</a:t>
            </a:r>
          </a:p>
          <a:p>
            <a:r>
              <a:rPr lang="en-GB"/>
              <a:t>Seeking relationships which hold as C varies (thus becoming properties)</a:t>
            </a:r>
          </a:p>
        </p:txBody>
      </p:sp>
    </p:spTree>
    <p:extLst>
      <p:ext uri="{BB962C8B-B14F-4D97-AF65-F5344CB8AC3E}">
        <p14:creationId xmlns:p14="http://schemas.microsoft.com/office/powerpoint/2010/main" val="202742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3B05D-252E-6048-BEE8-C87124781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Reasoning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9FAE3A-2711-C242-BEA1-52345B8899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890255"/>
            <a:ext cx="6970124" cy="646331"/>
          </a:xfrm>
        </p:spPr>
        <p:txBody>
          <a:bodyPr/>
          <a:lstStyle/>
          <a:p>
            <a:r>
              <a:rPr lang="en-GB"/>
              <a:t>Your task is to construct a narrative for my pictures</a:t>
            </a:r>
          </a:p>
          <a:p>
            <a:r>
              <a:rPr lang="en-GB"/>
              <a:t>I could narrate the reasoning, but that would involve you in using your attention differently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2CF153-FB31-7146-8289-EAF377F1E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83" y="1926152"/>
            <a:ext cx="3580976" cy="20955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A6A1BC-8687-224C-9E98-856FBB8DC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187" y="1897345"/>
            <a:ext cx="3673940" cy="20955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D91FB1-C39B-1241-A065-A04611DE8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185" y="4208460"/>
            <a:ext cx="3580974" cy="20955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506F5E-5BD8-5C42-80D6-ACDF063C8EBF}"/>
              </a:ext>
            </a:extLst>
          </p:cNvPr>
          <p:cNvSpPr txBox="1"/>
          <p:nvPr/>
        </p:nvSpPr>
        <p:spPr>
          <a:xfrm>
            <a:off x="3842229" y="4040531"/>
            <a:ext cx="54116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>
                <a:latin typeface="Chalkboard" charset="0"/>
                <a:ea typeface="Chalkboard" charset="0"/>
                <a:cs typeface="Chalkboard" charset="0"/>
              </a:rPr>
              <a:t>Again, re-constructing the reasoning involves</a:t>
            </a:r>
          </a:p>
          <a:p>
            <a:pPr algn="ctr"/>
            <a:r>
              <a:rPr lang="en-GB" sz="2000">
                <a:latin typeface="Chalkboard" charset="0"/>
                <a:ea typeface="Chalkboard" charset="0"/>
                <a:cs typeface="Chalkboard" charset="0"/>
              </a:rPr>
              <a:t>Shifting </a:t>
            </a:r>
            <a:r>
              <a:rPr lang="en-GB" sz="2000" i="1">
                <a:latin typeface="Chalkboard" charset="0"/>
                <a:ea typeface="Chalkboard" charset="0"/>
                <a:cs typeface="Chalkboard" charset="0"/>
              </a:rPr>
              <a:t>what</a:t>
            </a:r>
            <a:r>
              <a:rPr lang="en-GB" sz="2000">
                <a:latin typeface="Chalkboard" charset="0"/>
                <a:ea typeface="Chalkboard" charset="0"/>
                <a:cs typeface="Chalkboard" charset="0"/>
              </a:rPr>
              <a:t> is attended to</a:t>
            </a:r>
          </a:p>
          <a:p>
            <a:pPr algn="ctr"/>
            <a:r>
              <a:rPr lang="en-GB" sz="2000">
                <a:latin typeface="Chalkboard" charset="0"/>
                <a:ea typeface="Chalkboard" charset="0"/>
                <a:cs typeface="Chalkboard" charset="0"/>
              </a:rPr>
              <a:t>And </a:t>
            </a:r>
            <a:r>
              <a:rPr lang="en-GB" sz="2000" i="1">
                <a:latin typeface="Chalkboard" charset="0"/>
                <a:ea typeface="Chalkboard" charset="0"/>
                <a:cs typeface="Chalkboard" charset="0"/>
              </a:rPr>
              <a:t>how</a:t>
            </a:r>
            <a:r>
              <a:rPr lang="en-GB" sz="2000">
                <a:latin typeface="Chalkboard" charset="0"/>
                <a:ea typeface="Chalkboard" charset="0"/>
                <a:cs typeface="Chalkboard" charset="0"/>
              </a:rPr>
              <a:t> it is attended to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E91540-AB8F-0541-96D0-48AFF35106D7}"/>
              </a:ext>
            </a:extLst>
          </p:cNvPr>
          <p:cNvSpPr txBox="1"/>
          <p:nvPr/>
        </p:nvSpPr>
        <p:spPr>
          <a:xfrm>
            <a:off x="5220264" y="5491703"/>
            <a:ext cx="3616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>
                <a:latin typeface="Chalkboard" charset="0"/>
                <a:ea typeface="Chalkboard" charset="0"/>
                <a:cs typeface="Chalkboard" charset="0"/>
              </a:rPr>
              <a:t>But reasoning is NOT enough!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6C2EA82-2370-6940-B4CF-58B02A1DDD35}"/>
              </a:ext>
            </a:extLst>
          </p:cNvPr>
          <p:cNvSpPr/>
          <p:nvPr/>
        </p:nvSpPr>
        <p:spPr>
          <a:xfrm>
            <a:off x="5052447" y="5939466"/>
            <a:ext cx="3952068" cy="72905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chemeClr val="tx1"/>
                </a:solidFill>
              </a:rPr>
              <a:t>What can be varied and still preserve the phenomenon?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AF35A94-71FD-E842-8890-27B78EE7D07A}"/>
              </a:ext>
            </a:extLst>
          </p:cNvPr>
          <p:cNvSpPr txBox="1"/>
          <p:nvPr/>
        </p:nvSpPr>
        <p:spPr>
          <a:xfrm>
            <a:off x="380498" y="6211669"/>
            <a:ext cx="3797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>
                <a:latin typeface="Chalkboard" charset="0"/>
                <a:ea typeface="Chalkboard" charset="0"/>
                <a:cs typeface="Chalkboard" charset="0"/>
              </a:rPr>
              <a:t>Note the role of </a:t>
            </a:r>
          </a:p>
          <a:p>
            <a:pPr algn="ctr"/>
            <a:r>
              <a:rPr lang="en-GB">
                <a:latin typeface="Chalkboard" charset="0"/>
                <a:ea typeface="Chalkboard" charset="0"/>
                <a:cs typeface="Chalkboard" charset="0"/>
              </a:rPr>
              <a:t>‘invariance in the midst of change’</a:t>
            </a:r>
          </a:p>
        </p:txBody>
      </p:sp>
    </p:spTree>
    <p:extLst>
      <p:ext uri="{BB962C8B-B14F-4D97-AF65-F5344CB8AC3E}">
        <p14:creationId xmlns:p14="http://schemas.microsoft.com/office/powerpoint/2010/main" val="413042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3EF52-1612-094A-B79A-36E830AE4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can be Varied, Retaining Invariance?</a:t>
            </a:r>
          </a:p>
        </p:txBody>
      </p:sp>
      <p:pic>
        <p:nvPicPr>
          <p:cNvPr id="4" name="Bottema Generalised" descr="Bottema Generalised">
            <a:hlinkClick r:id="" action="ppaction://media"/>
            <a:extLst>
              <a:ext uri="{FF2B5EF4-FFF2-40B4-BE49-F238E27FC236}">
                <a16:creationId xmlns:a16="http://schemas.microsoft.com/office/drawing/2014/main" id="{848666BA-7C9F-7A47-BC30-F24D0E3CB0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979" y="984543"/>
            <a:ext cx="6343569" cy="4634329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AA99A0A-531A-194F-86E1-37A40B750BA5}"/>
              </a:ext>
            </a:extLst>
          </p:cNvPr>
          <p:cNvSpPr/>
          <p:nvPr/>
        </p:nvSpPr>
        <p:spPr>
          <a:xfrm>
            <a:off x="6478293" y="3665349"/>
            <a:ext cx="2479728" cy="319265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rgbClr val="0432FF"/>
                </a:solidFill>
                <a:latin typeface="Chalkboard" panose="03050602040202020205" pitchFamily="66" charset="77"/>
              </a:rPr>
              <a:t>Notice the ways in which your attention shifted as you tried to make sense of discerned details through recognising relationships</a:t>
            </a:r>
          </a:p>
        </p:txBody>
      </p:sp>
    </p:spTree>
    <p:extLst>
      <p:ext uri="{BB962C8B-B14F-4D97-AF65-F5344CB8AC3E}">
        <p14:creationId xmlns:p14="http://schemas.microsoft.com/office/powerpoint/2010/main" val="237717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9578A-5BA1-8543-9758-5FAA766F06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Flask Graphs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950752-E4C1-F84C-B193-607FCEE055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4"/>
            <a:ext cx="4285290" cy="453020"/>
          </a:xfrm>
        </p:spPr>
        <p:txBody>
          <a:bodyPr/>
          <a:lstStyle/>
          <a:p>
            <a:r>
              <a:rPr lang="en-GB"/>
              <a:t>Here are pictures of ten flasks, all with circular cross-section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EF3607-555E-C544-89A1-FBE82BF56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0204" y="1887851"/>
            <a:ext cx="4003298" cy="467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710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995AC-468F-D040-87E7-6FA339489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Graphs of surface area against height of liquid</a:t>
            </a:r>
            <a:br>
              <a:rPr lang="en-GB"/>
            </a:b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178F8-EB82-374B-844E-E036425C6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887625"/>
            <a:ext cx="8181474" cy="563444"/>
          </a:xfrm>
        </p:spPr>
        <p:txBody>
          <a:bodyPr/>
          <a:lstStyle/>
          <a:p>
            <a:r>
              <a:rPr lang="en-GB"/>
              <a:t>Which graph corresponds to which flask?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C1AAE0-5009-6445-A459-B063C7519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0547"/>
            <a:ext cx="6600556" cy="50943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754610-4FBE-8344-ACAA-925260A23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013" y="2969688"/>
            <a:ext cx="3327987" cy="388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40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F13A6-A88F-404F-8C35-A4BC96545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Graphs of Volume against height</a:t>
            </a:r>
            <a:br>
              <a:rPr lang="en-GB"/>
            </a:b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BDC36-066C-4A4C-B333-24565F2940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818147"/>
            <a:ext cx="8181474" cy="453020"/>
          </a:xfrm>
        </p:spPr>
        <p:txBody>
          <a:bodyPr/>
          <a:lstStyle/>
          <a:p>
            <a:r>
              <a:rPr lang="en-GB"/>
              <a:t>Which graph corresponds to which flask?</a:t>
            </a:r>
          </a:p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D1E25B-1981-7842-97F5-D40AF42D3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23" y="1492792"/>
            <a:ext cx="6785409" cy="53652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211A0D-1DB0-6A42-9A4F-D219B368A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696" y="3313987"/>
            <a:ext cx="3033304" cy="354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64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92750-A177-D64F-AE97-F3FD81689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Graphs of Volume against Surface Area</a:t>
            </a:r>
            <a:br>
              <a:rPr lang="en-GB"/>
            </a:b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C1745-33A6-274C-A30F-966ECF9EA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859471"/>
            <a:ext cx="8181474" cy="453020"/>
          </a:xfrm>
        </p:spPr>
        <p:txBody>
          <a:bodyPr/>
          <a:lstStyle/>
          <a:p>
            <a:r>
              <a:rPr lang="en-GB"/>
              <a:t>Which graph corresponds to which flask?</a:t>
            </a:r>
          </a:p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3C5813-B7C9-894A-89BD-25E62502B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85" y="1439406"/>
            <a:ext cx="6692418" cy="52916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3BC1CA-AB15-5D49-90B1-F378E926E4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3035" y="3223250"/>
            <a:ext cx="3110965" cy="363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8811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DA1BA-DAE7-0E41-9518-C758E9948F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324" y="271866"/>
            <a:ext cx="4974483" cy="704916"/>
          </a:xfrm>
        </p:spPr>
        <p:txBody>
          <a:bodyPr>
            <a:normAutofit fontScale="90000"/>
          </a:bodyPr>
          <a:lstStyle/>
          <a:p>
            <a:r>
              <a:rPr lang="en-GB"/>
              <a:t>Radius, surface area and volume, all with respect to height</a:t>
            </a:r>
            <a:br>
              <a:rPr lang="en-GB"/>
            </a:b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CBA81-C6B5-2E4E-8207-00A9A923A6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21801"/>
            <a:ext cx="8181474" cy="453020"/>
          </a:xfrm>
        </p:spPr>
        <p:txBody>
          <a:bodyPr/>
          <a:lstStyle/>
          <a:p>
            <a:r>
              <a:rPr lang="en-GB"/>
              <a:t>Which graph corresponds to which flask?</a:t>
            </a:r>
          </a:p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C351D9-1149-D749-9F1A-7B0606771E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24" y="1456028"/>
            <a:ext cx="6831904" cy="54019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3DA89A-0997-A44A-AC0B-6D7D90D0BC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1831" y="3325118"/>
            <a:ext cx="3022169" cy="353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856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C820F-8D5C-8A48-AD3F-CAF706FB7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Attention &amp; Mathematics Education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4BD540-7E56-5945-ABA9-C3E8FEB5E8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4"/>
            <a:ext cx="8181474" cy="1035803"/>
          </a:xfrm>
        </p:spPr>
        <p:txBody>
          <a:bodyPr/>
          <a:lstStyle/>
          <a:p>
            <a:r>
              <a:rPr lang="en-GB"/>
              <a:t>Theoretical Terms</a:t>
            </a:r>
          </a:p>
          <a:p>
            <a:r>
              <a:rPr lang="en-GB"/>
              <a:t>Didactic Contract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29271E4-5680-3048-950F-4AE654A89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16" y="2772701"/>
            <a:ext cx="6504665" cy="121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The distance (or proximity) between what students know about a specific topic versus what the teacher knows about this same topic. [</a:t>
            </a:r>
            <a:r>
              <a:rPr kumimoji="0" lang="en-US" altLang="en-US" b="0" i="0" u="none" strike="noStrike" cap="none" normalizeH="0" baseline="0" err="1">
                <a:ln>
                  <a:noFill/>
                </a:ln>
                <a:solidFill>
                  <a:srgbClr val="000000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igi-global.com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/dictionary/didactic-contract/54293]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anose="03050602040202020205" pitchFamily="66" charset="77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CC2A564-BCC4-FC42-A97D-C0F56E7B2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16" y="4193870"/>
            <a:ext cx="650466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 “</a:t>
            </a:r>
            <a:r>
              <a:rPr kumimoji="0" lang="en-US" altLang="en-US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didactical contract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” is an interpretation of the commitments, the expectations, the beliefs, the means, the results, and the penalties envisaged by one of the protagonists of a </a:t>
            </a:r>
            <a:r>
              <a:rPr kumimoji="0" lang="en-US" altLang="en-US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didactical situation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 (student, teacher, parents, society) for him - or herself and for each of the others, </a:t>
            </a:r>
            <a:r>
              <a:rPr kumimoji="0" lang="en-US" altLang="en-US" b="0" i="1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kumimoji="0" lang="en-US" altLang="en-US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b="0" i="1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propos</a:t>
            </a:r>
            <a:r>
              <a:rPr kumimoji="0" lang="en-US" altLang="en-US" b="0" i="1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of the mathematical knowledge being taught. 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[Brousseau, quoted in </a:t>
            </a:r>
            <a:r>
              <a:rPr kumimoji="0" lang="en-US" altLang="en-US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Encyclopaedia</a:t>
            </a:r>
            <a:r>
              <a:rPr kumimoji="0" lang="en-US" altLang="en-US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of Mathematics Education]</a:t>
            </a:r>
            <a:endParaRPr kumimoji="0" lang="en-US" altLang="en-US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anose="03050602040202020205" pitchFamily="66" charset="77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E994963-F979-9B45-99CA-8AFD5862F43F}"/>
              </a:ext>
            </a:extLst>
          </p:cNvPr>
          <p:cNvSpPr/>
          <p:nvPr/>
        </p:nvSpPr>
        <p:spPr>
          <a:xfrm>
            <a:off x="3656785" y="1654087"/>
            <a:ext cx="5005952" cy="914400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rgbClr val="FFFF00"/>
                </a:solidFill>
              </a:rPr>
              <a:t>What might you need to attend to, and how, in order to make these statements?</a:t>
            </a:r>
          </a:p>
        </p:txBody>
      </p:sp>
    </p:spTree>
    <p:extLst>
      <p:ext uri="{BB962C8B-B14F-4D97-AF65-F5344CB8AC3E}">
        <p14:creationId xmlns:p14="http://schemas.microsoft.com/office/powerpoint/2010/main" val="2969289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03FD7-D6A9-DD4C-ADA3-29FCBCE15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Attention &amp; Mathematics Education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C3C750-03F6-BD4B-A029-C89208D5A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4"/>
            <a:ext cx="8181474" cy="1190296"/>
          </a:xfrm>
        </p:spPr>
        <p:txBody>
          <a:bodyPr/>
          <a:lstStyle/>
          <a:p>
            <a:r>
              <a:rPr lang="en-GB"/>
              <a:t>Theoretical Terms</a:t>
            </a:r>
          </a:p>
          <a:p>
            <a:r>
              <a:rPr lang="en-GB"/>
              <a:t>Didactic Transposition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D9FED5-3851-C642-9F36-A6F4570F8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1072" y="1229640"/>
            <a:ext cx="5016500" cy="9271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95B56962-C7F8-4A4F-8924-52718274A2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956" y="2285170"/>
            <a:ext cx="704868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The process of didactic transposition refers to the transformations an object or a body of knowledge undergoes from the moment it is produced, put into use, selected, and designed to be taught until it is actually taught in a given educational institution.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[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Chevellard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(1985), quoted in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Encyclopaedia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of Mathematics Education]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halkboard" panose="03050602040202020205" pitchFamily="66" charset="77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40B5AD1-27E6-0248-8EF2-36FE74817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956" y="3912928"/>
            <a:ext cx="57468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Transformation of expert awareness into learner </a:t>
            </a:r>
            <a:r>
              <a:rPr kumimoji="0" lang="en-GB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behaviour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(via</a:t>
            </a:r>
            <a:r>
              <a:rPr kumimoji="0" lang="en-US" altLang="en-US" sz="16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a task)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[Mason]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halkboard" panose="03050602040202020205" pitchFamily="66" charset="77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DEA04B67-F3BE-054D-B530-24556AAFE557}"/>
              </a:ext>
            </a:extLst>
          </p:cNvPr>
          <p:cNvSpPr/>
          <p:nvPr/>
        </p:nvSpPr>
        <p:spPr>
          <a:xfrm>
            <a:off x="4767072" y="4701261"/>
            <a:ext cx="3291840" cy="7363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432FF"/>
                </a:solidFill>
              </a:rPr>
              <a:t>Think back to the Perimeters task:</a:t>
            </a:r>
          </a:p>
          <a:p>
            <a:pPr algn="ctr"/>
            <a:r>
              <a:rPr lang="en-GB" sz="1400" dirty="0">
                <a:solidFill>
                  <a:srgbClr val="0432FF"/>
                </a:solidFill>
              </a:rPr>
              <a:t>What didactic transposition took place?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C843531-9A21-A448-86F8-F19A20DE09D6}"/>
              </a:ext>
            </a:extLst>
          </p:cNvPr>
          <p:cNvSpPr/>
          <p:nvPr/>
        </p:nvSpPr>
        <p:spPr>
          <a:xfrm>
            <a:off x="5223510" y="5350397"/>
            <a:ext cx="3291840" cy="7363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rgbClr val="0432FF"/>
                </a:solidFill>
              </a:rPr>
              <a:t>Think back to the Flask task:</a:t>
            </a:r>
          </a:p>
          <a:p>
            <a:pPr algn="ctr"/>
            <a:r>
              <a:rPr lang="en-GB" sz="1400" dirty="0">
                <a:solidFill>
                  <a:srgbClr val="0432FF"/>
                </a:solidFill>
              </a:rPr>
              <a:t>What didactic transposition took place?</a:t>
            </a:r>
          </a:p>
        </p:txBody>
      </p:sp>
    </p:spTree>
    <p:extLst>
      <p:ext uri="{BB962C8B-B14F-4D97-AF65-F5344CB8AC3E}">
        <p14:creationId xmlns:p14="http://schemas.microsoft.com/office/powerpoint/2010/main" val="15581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6" grpId="0"/>
      <p:bldP spid="7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55A5C-DD5F-6241-9A0E-93D8A91E1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DAC12A-0A4A-ED47-B848-C8CB8339E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Some Introductory remarks</a:t>
            </a:r>
          </a:p>
          <a:p>
            <a:r>
              <a:rPr lang="en-GB" dirty="0"/>
              <a:t>Some Methodological Remarks</a:t>
            </a:r>
          </a:p>
          <a:p>
            <a:r>
              <a:rPr lang="en-GB" dirty="0"/>
              <a:t>Some Tasks for you through which to notice, and become aware of,</a:t>
            </a:r>
            <a:br>
              <a:rPr lang="en-GB" dirty="0"/>
            </a:br>
            <a:r>
              <a:rPr lang="en-GB" dirty="0"/>
              <a:t>shifts of attention</a:t>
            </a:r>
          </a:p>
          <a:p>
            <a:pPr lvl="1"/>
            <a:r>
              <a:rPr lang="en-GB" dirty="0"/>
              <a:t>Classroom based</a:t>
            </a:r>
          </a:p>
          <a:p>
            <a:pPr lvl="1"/>
            <a:r>
              <a:rPr lang="en-GB" dirty="0"/>
              <a:t>Mathematics Education based</a:t>
            </a:r>
          </a:p>
          <a:p>
            <a:pPr lvl="1"/>
            <a:r>
              <a:rPr lang="en-GB" dirty="0"/>
              <a:t>Research based</a:t>
            </a:r>
          </a:p>
          <a:p>
            <a:r>
              <a:rPr lang="en-GB" dirty="0"/>
              <a:t>All the slides are on my website</a:t>
            </a:r>
          </a:p>
          <a:p>
            <a:r>
              <a:rPr lang="en-GB" dirty="0"/>
              <a:t>A written version of this talk may appear subsequently, and possibly be translated into Spanish</a:t>
            </a:r>
          </a:p>
        </p:txBody>
      </p:sp>
    </p:spTree>
    <p:extLst>
      <p:ext uri="{BB962C8B-B14F-4D97-AF65-F5344CB8AC3E}">
        <p14:creationId xmlns:p14="http://schemas.microsoft.com/office/powerpoint/2010/main" val="424405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C266B-166C-F24F-AB8D-2CEA7616B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Attention and Mathematics Education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0CEC2D-47D8-4D46-9206-7088E6E10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4"/>
            <a:ext cx="8181474" cy="830997"/>
          </a:xfrm>
        </p:spPr>
        <p:txBody>
          <a:bodyPr/>
          <a:lstStyle/>
          <a:p>
            <a:r>
              <a:rPr lang="en-GB"/>
              <a:t>Theoretical Terms</a:t>
            </a:r>
          </a:p>
          <a:p>
            <a:r>
              <a:rPr lang="en-GB"/>
              <a:t>Didactic Tension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0CD109-806A-134E-A0DD-C1F8E7CEE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4062" y="818147"/>
            <a:ext cx="5016500" cy="927100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3352ED0B-D19E-DB4C-8F4C-7B09ECD37A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49" y="2206560"/>
            <a:ext cx="803490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… a didactic tension (Mason, 1988) arises in practice, with teachers then stuck in a position of having certain knowledge to inculcate or elicit, while recognizing that such knowledge is individual and can only be shared through listening and negotiation. [Jaworski (1994), quoted by Pratt  (2003))]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anose="03050602040202020205" pitchFamily="66" charset="77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97D4418-1055-7841-8B82-AA4B133EB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649" y="3745091"/>
            <a:ext cx="78867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The more explicitly the teacher indicates the </a:t>
            </a:r>
            <a:r>
              <a:rPr kumimoji="0" lang="en-GB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behaviour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sought, the easier it is for the students to display that </a:t>
            </a:r>
            <a:r>
              <a:rPr kumimoji="0" lang="en-GB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behaviour</a:t>
            </a:r>
            <a:r>
              <a:rPr kumimoji="0" lang="en-US" altLang="en-U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halkboard" panose="03050602040202020205" pitchFamily="66" charset="77"/>
                <a:ea typeface="Times New Roman" panose="02020603050405020304" pitchFamily="18" charset="0"/>
                <a:cs typeface="Times New Roman" panose="02020603050405020304" pitchFamily="18" charset="0"/>
              </a:rPr>
              <a:t>, without generating it through understanding. [Open University 1988]</a:t>
            </a:r>
            <a:endParaRPr kumimoji="0" lang="en-US" alt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6118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85344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4724400" y="3501008"/>
            <a:ext cx="2300514" cy="2366392"/>
          </a:xfrm>
          <a:prstGeom prst="rect">
            <a:avLst/>
          </a:prstGeom>
          <a:noFill/>
          <a:ln w="5080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2267744" y="1844824"/>
            <a:ext cx="1800200" cy="1656184"/>
          </a:xfrm>
          <a:prstGeom prst="rect">
            <a:avLst/>
          </a:prstGeom>
          <a:noFill/>
          <a:ln w="5080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halkboard" pitchFamily="-111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72AAA55-8212-B248-B008-8CD79526B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Say What You See</a:t>
            </a:r>
          </a:p>
        </p:txBody>
      </p:sp>
    </p:spTree>
    <p:extLst>
      <p:ext uri="{BB962C8B-B14F-4D97-AF65-F5344CB8AC3E}">
        <p14:creationId xmlns:p14="http://schemas.microsoft.com/office/powerpoint/2010/main" val="198846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" grpId="0" animBg="1"/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772400" cy="1116360"/>
          </a:xfrm>
        </p:spPr>
        <p:txBody>
          <a:bodyPr>
            <a:normAutofit/>
          </a:bodyPr>
          <a:lstStyle/>
          <a:p>
            <a:r>
              <a:rPr lang="en-GB"/>
              <a:t>Is 51 + 51 = 50 + 52?</a:t>
            </a:r>
            <a:br>
              <a:rPr lang="en-GB"/>
            </a:br>
            <a:r>
              <a:rPr lang="en-GB"/>
              <a:t>How do you know?</a:t>
            </a:r>
          </a:p>
        </p:txBody>
      </p:sp>
      <p:sp>
        <p:nvSpPr>
          <p:cNvPr id="4" name="Rectangle 3"/>
          <p:cNvSpPr/>
          <p:nvPr/>
        </p:nvSpPr>
        <p:spPr>
          <a:xfrm>
            <a:off x="288032" y="1300405"/>
            <a:ext cx="515225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000">
                <a:solidFill>
                  <a:srgbClr val="000000"/>
                </a:solidFill>
              </a:rPr>
              <a:t>Fran</a:t>
            </a:r>
            <a:r>
              <a:rPr lang="en-CA" sz="2000" b="0">
                <a:solidFill>
                  <a:srgbClr val="000000"/>
                </a:solidFill>
              </a:rPr>
              <a:t>: Like fifty-one plus fifty-one are one hundred and two, but fifty-one, if you subtract fifty, you can add to fifty-one, one from the other, one more, and you get fifty-two.</a:t>
            </a:r>
            <a:br>
              <a:rPr lang="en-CA" sz="2000" b="0">
                <a:solidFill>
                  <a:srgbClr val="000000"/>
                </a:solidFill>
              </a:rPr>
            </a:br>
            <a:endParaRPr lang="en-CA" sz="2000" b="0">
              <a:solidFill>
                <a:srgbClr val="000000"/>
              </a:solidFill>
            </a:endParaRPr>
          </a:p>
          <a:p>
            <a:r>
              <a:rPr lang="en-CA" sz="2000">
                <a:solidFill>
                  <a:srgbClr val="000000"/>
                </a:solidFill>
              </a:rPr>
              <a:t>Teacher-Researcher</a:t>
            </a:r>
            <a:r>
              <a:rPr lang="en-CA" sz="2000" b="0">
                <a:solidFill>
                  <a:srgbClr val="000000"/>
                </a:solidFill>
              </a:rPr>
              <a:t>: Ah, that is interesting. You said that you can take one from here [pointing to the first fifty-one] and add it to this one [pointing to the second fifty-one]. Isn’t it? Is that what you said?</a:t>
            </a:r>
          </a:p>
          <a:p>
            <a:r>
              <a:rPr lang="en-CA" sz="2000">
                <a:solidFill>
                  <a:srgbClr val="000000"/>
                </a:solidFill>
              </a:rPr>
              <a:t>Fran</a:t>
            </a:r>
            <a:r>
              <a:rPr lang="en-CA" sz="2000" b="0">
                <a:solidFill>
                  <a:srgbClr val="000000"/>
                </a:solidFill>
              </a:rPr>
              <a:t>: And you get there, one hundred… fifty plus fifty-two.</a:t>
            </a:r>
            <a:endParaRPr lang="en-GB" sz="2000" b="0">
              <a:solidFill>
                <a:srgbClr val="000000"/>
              </a:solidFill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5652120" y="1124744"/>
            <a:ext cx="3491880" cy="5040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0000D5"/>
                </a:solidFill>
                <a:effectLst/>
                <a:latin typeface="Chalkboard" pitchFamily="-111" charset="0"/>
              </a:rPr>
              <a:t>What is Fran attending to?</a:t>
            </a:r>
          </a:p>
        </p:txBody>
      </p:sp>
      <p:sp>
        <p:nvSpPr>
          <p:cNvPr id="7" name="Rounded Rectangle 6"/>
          <p:cNvSpPr/>
          <p:nvPr/>
        </p:nvSpPr>
        <p:spPr bwMode="auto">
          <a:xfrm>
            <a:off x="1220295" y="5633961"/>
            <a:ext cx="3491880" cy="5040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0000D5"/>
                </a:solidFill>
                <a:effectLst/>
                <a:latin typeface="Chalkboard" pitchFamily="-111" charset="0"/>
              </a:rPr>
              <a:t>What is Fran attending to?</a:t>
            </a:r>
          </a:p>
        </p:txBody>
      </p:sp>
      <p:sp>
        <p:nvSpPr>
          <p:cNvPr id="8" name="Cloud Callout 7"/>
          <p:cNvSpPr/>
          <p:nvPr/>
        </p:nvSpPr>
        <p:spPr bwMode="auto">
          <a:xfrm>
            <a:off x="5791944" y="5373216"/>
            <a:ext cx="3168352" cy="1232641"/>
          </a:xfrm>
          <a:prstGeom prst="cloudCallout">
            <a:avLst>
              <a:gd name="adj1" fmla="val -69647"/>
              <a:gd name="adj2" fmla="val -102499"/>
            </a:avLst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rgbClr val="FFFF00"/>
                </a:solidFill>
                <a:latin typeface="Chalkboard" pitchFamily="-111" charset="0"/>
              </a:rPr>
              <a:t>Teaching Action:</a:t>
            </a:r>
            <a:br>
              <a:rPr lang="en-GB" sz="2000" b="0">
                <a:solidFill>
                  <a:srgbClr val="FFFF00"/>
                </a:solidFill>
                <a:latin typeface="Chalkboard" pitchFamily="-111" charset="0"/>
              </a:rPr>
            </a:br>
            <a:r>
              <a:rPr lang="en-GB" sz="2000" b="0">
                <a:solidFill>
                  <a:srgbClr val="FFFF00"/>
                </a:solidFill>
                <a:latin typeface="Chalkboard" pitchFamily="-111" charset="0"/>
              </a:rPr>
              <a:t>selecting/editing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Chalkboard" pitchFamily="-111" charset="0"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5508104" y="1556792"/>
            <a:ext cx="3664024" cy="5040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0000D5"/>
                </a:solidFill>
                <a:effectLst/>
                <a:latin typeface="Chalkboard" pitchFamily="-111" charset="0"/>
              </a:rPr>
              <a:t>How is her attention shifting?</a:t>
            </a:r>
          </a:p>
        </p:txBody>
      </p:sp>
      <p:sp>
        <p:nvSpPr>
          <p:cNvPr id="5" name="Cloud Callout 4"/>
          <p:cNvSpPr/>
          <p:nvPr/>
        </p:nvSpPr>
        <p:spPr bwMode="auto">
          <a:xfrm>
            <a:off x="6372200" y="1916832"/>
            <a:ext cx="2016224" cy="1440160"/>
          </a:xfrm>
          <a:prstGeom prst="cloudCallout">
            <a:avLst>
              <a:gd name="adj1" fmla="val -113983"/>
              <a:gd name="adj2" fmla="val -20990"/>
            </a:avLst>
          </a:prstGeom>
          <a:solidFill>
            <a:schemeClr val="accent5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  <a:latin typeface="Chalkboard" pitchFamily="-111" charset="0"/>
              </a:rPr>
              <a:t>Babbling or Gargling?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5472608" y="3501008"/>
            <a:ext cx="3491880" cy="50405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0000D5"/>
                </a:solidFill>
                <a:effectLst/>
                <a:latin typeface="Chalkboard" pitchFamily="-111" charset="0"/>
              </a:rPr>
              <a:t>What is being attended to?</a:t>
            </a:r>
          </a:p>
        </p:txBody>
      </p:sp>
      <p:sp>
        <p:nvSpPr>
          <p:cNvPr id="6" name="Cloud Callout 5"/>
          <p:cNvSpPr/>
          <p:nvPr/>
        </p:nvSpPr>
        <p:spPr bwMode="auto">
          <a:xfrm>
            <a:off x="6223992" y="3912140"/>
            <a:ext cx="2736304" cy="1440160"/>
          </a:xfrm>
          <a:prstGeom prst="cloudCallout">
            <a:avLst>
              <a:gd name="adj1" fmla="val -87160"/>
              <a:gd name="adj2" fmla="val -19113"/>
            </a:avLst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rgbClr val="FFFF00"/>
                </a:solidFill>
                <a:latin typeface="Chalkboard" pitchFamily="-111" charset="0"/>
              </a:rPr>
              <a:t>Listening-to</a:t>
            </a: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 or</a:t>
            </a:r>
            <a:b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</a:b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 listening-for?</a:t>
            </a:r>
          </a:p>
        </p:txBody>
      </p:sp>
    </p:spTree>
    <p:extLst>
      <p:ext uri="{BB962C8B-B14F-4D97-AF65-F5344CB8AC3E}">
        <p14:creationId xmlns:p14="http://schemas.microsoft.com/office/powerpoint/2010/main" val="403860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animBg="1"/>
      <p:bldP spid="7" grpId="0" animBg="1"/>
      <p:bldP spid="8" grpId="0" animBg="1"/>
      <p:bldP spid="9" grpId="0" animBg="1"/>
      <p:bldP spid="5" grpId="0" animBg="1"/>
      <p:bldP spid="10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BFDC86-FEA7-B944-990E-33D198C77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Sample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203CF-D77C-344B-B994-199257453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57" y="842574"/>
            <a:ext cx="2871227" cy="1582892"/>
          </a:xfrm>
        </p:spPr>
        <p:txBody>
          <a:bodyPr/>
          <a:lstStyle/>
          <a:p>
            <a:r>
              <a:rPr lang="en-GB"/>
              <a:t>The top part of a page that came home with my daughter aged 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F24C68-F605-2C4F-B113-5BDD6139F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1857" y="79452"/>
            <a:ext cx="5461000" cy="2501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7DBED1B-91F2-E846-AF12-F0E20D951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9886" y="130252"/>
            <a:ext cx="5537200" cy="24003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F5F976-8314-EA40-A6F1-EB2835D86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922" y="130252"/>
            <a:ext cx="5422900" cy="2400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B3C7AF3-E894-ED43-AC76-348CA880DBD2}"/>
              </a:ext>
            </a:extLst>
          </p:cNvPr>
          <p:cNvSpPr txBox="1"/>
          <p:nvPr/>
        </p:nvSpPr>
        <p:spPr>
          <a:xfrm>
            <a:off x="433416" y="2501900"/>
            <a:ext cx="870014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latin typeface="Chalkboard" charset="0"/>
                <a:ea typeface="Chalkboard" charset="0"/>
                <a:cs typeface="Chalkboard" charset="0"/>
              </a:rPr>
              <a:t>“I don’t know what to do.”</a:t>
            </a:r>
          </a:p>
          <a:p>
            <a:pPr algn="l"/>
            <a:r>
              <a:rPr lang="en-GB" sz="2000">
                <a:latin typeface="Chalkboard" charset="0"/>
                <a:ea typeface="Chalkboard" charset="0"/>
                <a:cs typeface="Chalkboard" charset="0"/>
              </a:rPr>
              <a:t>I asked her to start reading to me. She got to 2 + 2 + 2 + 2 and said “is it eight?”. I replied with “What do you think?”. She said in a tentative voice “eight”. She skipped over  “Instead of …” and went on to “4 groups of 2” ”What does that mean?” she asked. ”What does 4 groups of 2 mean?” I asked her. “Eight?”</a:t>
            </a:r>
          </a:p>
          <a:p>
            <a:pPr algn="l"/>
            <a:r>
              <a:rPr lang="en-GB" sz="2000">
                <a:latin typeface="Chalkboard" charset="0"/>
                <a:ea typeface="Chalkboard" charset="0"/>
                <a:cs typeface="Chalkboard" charset="0"/>
              </a:rPr>
              <a:t>I pointed to the bicycle and asked “What is that doing there?”. She didn’t know. She went on to 4 x 2 and asked “What is multiplied?”</a:t>
            </a:r>
          </a:p>
          <a:p>
            <a:pPr algn="l"/>
            <a:r>
              <a:rPr lang="en-GB" sz="2000">
                <a:latin typeface="Chalkboard" charset="0"/>
                <a:ea typeface="Chalkboard" charset="0"/>
                <a:cs typeface="Chalkboard" charset="0"/>
              </a:rPr>
              <a:t>I watched her carry on, using her fingers to do 7 bicycles, and in response to my raised eyebrows, did it again. The last bicycle question she did quickly. “Is that all there is?”. </a:t>
            </a:r>
          </a:p>
          <a:p>
            <a:pPr algn="l"/>
            <a:r>
              <a:rPr lang="en-GB" sz="2000">
                <a:latin typeface="Chalkboard" charset="0"/>
                <a:ea typeface="Chalkboard" charset="0"/>
                <a:cs typeface="Chalkboard" charset="0"/>
              </a:rPr>
              <a:t>She set to, head down, pencil gripped tightly. Each question (tricycle, car) was tackled in turn, perfectly correctly.</a:t>
            </a:r>
          </a:p>
          <a:p>
            <a:pPr algn="l"/>
            <a:endParaRPr lang="en-GB" sz="2000"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B55788A-6734-1B45-97B1-8CBE9FD9FE03}"/>
              </a:ext>
            </a:extLst>
          </p:cNvPr>
          <p:cNvSpPr/>
          <p:nvPr/>
        </p:nvSpPr>
        <p:spPr>
          <a:xfrm>
            <a:off x="2748259" y="5539717"/>
            <a:ext cx="6276814" cy="1286954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rgbClr val="FFFF00"/>
                </a:solidFill>
                <a:latin typeface="Chalkboard" panose="03050602040202020205" pitchFamily="66" charset="77"/>
              </a:rPr>
              <a:t>When I asked her what the page was about, she looked at me in amazement, as if to say </a:t>
            </a:r>
          </a:p>
          <a:p>
            <a:pPr algn="ctr"/>
            <a:r>
              <a:rPr lang="en-GB" sz="2000">
                <a:solidFill>
                  <a:srgbClr val="FFFF00"/>
                </a:solidFill>
                <a:latin typeface="Chalkboard" panose="03050602040202020205" pitchFamily="66" charset="77"/>
              </a:rPr>
              <a:t>“its just a bunch of questions, Dad (you fool!)”</a:t>
            </a:r>
          </a:p>
        </p:txBody>
      </p:sp>
    </p:spTree>
    <p:extLst>
      <p:ext uri="{BB962C8B-B14F-4D97-AF65-F5344CB8AC3E}">
        <p14:creationId xmlns:p14="http://schemas.microsoft.com/office/powerpoint/2010/main" val="59875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FF284-0FBA-6F4E-BE48-3E4243C3B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is Lucy attending to?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8A1E5-105D-C34C-9EA4-68034FE01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936122"/>
            <a:ext cx="8181474" cy="4138862"/>
          </a:xfrm>
        </p:spPr>
        <p:txBody>
          <a:bodyPr/>
          <a:lstStyle/>
          <a:p>
            <a:r>
              <a:rPr lang="en-GB"/>
              <a:t>Lucy: I need a sum to be something divisible by 9. So we can choose 18. OK, 8 and 2 give 10, and now I break the 8 [the units of 18] into 4, 3 and 1. So 82431 should be divisible by 9. </a:t>
            </a:r>
          </a:p>
          <a:p>
            <a:r>
              <a:rPr lang="en-GB"/>
              <a:t>Interviewer: Can you think of another strategy to find such a number? Lucy: I could make the sum something else, like 27 or something... </a:t>
            </a:r>
          </a:p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FEEF61-0029-6F4E-A5AF-EB43E21416C3}"/>
              </a:ext>
            </a:extLst>
          </p:cNvPr>
          <p:cNvSpPr txBox="1"/>
          <p:nvPr/>
        </p:nvSpPr>
        <p:spPr>
          <a:xfrm>
            <a:off x="3361436" y="6119336"/>
            <a:ext cx="57292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latin typeface="Chalkboard" charset="0"/>
                <a:ea typeface="Chalkboard" charset="0"/>
                <a:cs typeface="Chalkboard" charset="0"/>
              </a:rPr>
              <a:t>Hazzan, O. &amp; </a:t>
            </a:r>
            <a:r>
              <a:rPr lang="en-GB" sz="1400" err="1">
                <a:latin typeface="Chalkboard" charset="0"/>
                <a:ea typeface="Chalkboard" charset="0"/>
                <a:cs typeface="Chalkboard" charset="0"/>
              </a:rPr>
              <a:t>Zazkis</a:t>
            </a:r>
            <a:r>
              <a:rPr lang="en-GB" sz="1400">
                <a:latin typeface="Chalkboard" charset="0"/>
                <a:ea typeface="Chalkboard" charset="0"/>
                <a:cs typeface="Chalkboard" charset="0"/>
              </a:rPr>
              <a:t>, R. (1999). </a:t>
            </a:r>
            <a:r>
              <a:rPr lang="en-US" sz="1400"/>
              <a:t>A Perspective on "Give an Example" Tasks as Opportunities To Construct Links among Mathematical Concepts. </a:t>
            </a:r>
            <a:r>
              <a:rPr lang="en-GB" sz="1400" i="1"/>
              <a:t>Focus on Learning Problems in Mathematics</a:t>
            </a:r>
            <a:r>
              <a:rPr lang="en-GB" sz="1400"/>
              <a:t>. 21 (4) p1-14.</a:t>
            </a:r>
            <a:r>
              <a:rPr lang="en-GB" sz="1400">
                <a:latin typeface="Chalkboard" charset="0"/>
                <a:ea typeface="Chalkboard" charset="0"/>
                <a:cs typeface="Chalkboard" charset="0"/>
              </a:rPr>
              <a:t> 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E6C7AFF-7E68-3343-9B2E-628B7A26DBD0}"/>
              </a:ext>
            </a:extLst>
          </p:cNvPr>
          <p:cNvSpPr/>
          <p:nvPr/>
        </p:nvSpPr>
        <p:spPr>
          <a:xfrm>
            <a:off x="628650" y="3966714"/>
            <a:ext cx="5098942" cy="1499030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000">
                <a:solidFill>
                  <a:srgbClr val="FFFF00"/>
                </a:solidFill>
              </a:rPr>
              <a:t>Before analysing using a framework</a:t>
            </a:r>
          </a:p>
          <a:p>
            <a:pPr algn="ctr"/>
            <a:r>
              <a:rPr lang="en-GB" sz="2000">
                <a:solidFill>
                  <a:srgbClr val="FFFF00"/>
                </a:solidFill>
              </a:rPr>
              <a:t>ask yourself</a:t>
            </a:r>
          </a:p>
          <a:p>
            <a:pPr algn="ctr"/>
            <a:r>
              <a:rPr lang="en-GB" sz="2000">
                <a:solidFill>
                  <a:srgbClr val="FFFF00"/>
                </a:solidFill>
              </a:rPr>
              <a:t>“What might I be attending to, and how,</a:t>
            </a:r>
            <a:br>
              <a:rPr lang="en-GB" sz="2000">
                <a:solidFill>
                  <a:srgbClr val="FFFF00"/>
                </a:solidFill>
              </a:rPr>
            </a:br>
            <a:r>
              <a:rPr lang="en-GB" sz="2000">
                <a:solidFill>
                  <a:srgbClr val="FFFF00"/>
                </a:solidFill>
              </a:rPr>
              <a:t>if I were to have said this?</a:t>
            </a:r>
          </a:p>
        </p:txBody>
      </p:sp>
    </p:spTree>
    <p:extLst>
      <p:ext uri="{BB962C8B-B14F-4D97-AF65-F5344CB8AC3E}">
        <p14:creationId xmlns:p14="http://schemas.microsoft.com/office/powerpoint/2010/main" val="387502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Conjecture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970" y="1700459"/>
            <a:ext cx="8709622" cy="1516487"/>
          </a:xfrm>
        </p:spPr>
        <p:txBody>
          <a:bodyPr>
            <a:normAutofit fontScale="92500" lnSpcReduction="10000"/>
          </a:bodyPr>
          <a:lstStyle/>
          <a:p>
            <a:r>
              <a:rPr lang="en-GB"/>
              <a:t>A sensible place to begin analysis of qualitative data is </a:t>
            </a:r>
            <a:r>
              <a:rPr lang="en-US"/>
              <a:t>t</a:t>
            </a:r>
            <a:r>
              <a:rPr lang="is-IS"/>
              <a:t>o ask yourself:</a:t>
            </a:r>
          </a:p>
          <a:p>
            <a:pPr lvl="1"/>
            <a:r>
              <a:rPr lang="is-IS"/>
              <a:t>What would I have to be attending to in order to say or do what I hear being said or see being done?</a:t>
            </a:r>
          </a:p>
          <a:p>
            <a:pPr lvl="1"/>
            <a:r>
              <a:rPr lang="is-IS"/>
              <a:t>How would I be attending to it?</a:t>
            </a:r>
          </a:p>
          <a:p>
            <a:pPr lvl="1"/>
            <a:r>
              <a:rPr lang="is-IS"/>
              <a:t>What would I be overlooking?</a:t>
            </a:r>
            <a:r>
              <a:rPr lang="en-GB"/>
              <a:t>	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37761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2E05F-7A55-4F4E-ADD0-B7EEF4621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/>
              <a:t>Reflection</a:t>
            </a:r>
            <a:br>
              <a:rPr lang="en-GB"/>
            </a:b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2908C-8453-0C42-88E1-4BC572966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3"/>
            <a:ext cx="3873761" cy="1493343"/>
          </a:xfrm>
        </p:spPr>
        <p:txBody>
          <a:bodyPr/>
          <a:lstStyle/>
          <a:p>
            <a:r>
              <a:rPr lang="en-GB"/>
              <a:t>Forms and Shifts of Attention</a:t>
            </a:r>
          </a:p>
          <a:p>
            <a:r>
              <a:rPr lang="en-GB"/>
              <a:t>Relevant to learning, </a:t>
            </a:r>
            <a:br>
              <a:rPr lang="en-GB"/>
            </a:br>
            <a:r>
              <a:rPr lang="en-GB"/>
              <a:t>hence to teaching</a:t>
            </a:r>
          </a:p>
          <a:p>
            <a:r>
              <a:rPr lang="en-GB"/>
              <a:t>Relevant to researching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3CB31A-8372-CE43-9FD6-0CBC8D15AD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50" y="1301989"/>
            <a:ext cx="4292600" cy="19939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CC3E461-A73D-0F42-9D02-2F0972049505}"/>
              </a:ext>
            </a:extLst>
          </p:cNvPr>
          <p:cNvSpPr/>
          <p:nvPr/>
        </p:nvSpPr>
        <p:spPr>
          <a:xfrm>
            <a:off x="395919" y="3448695"/>
            <a:ext cx="6712017" cy="821090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FFFF00"/>
                </a:solidFill>
              </a:rPr>
              <a:t>Every act of teaching is an intervention in the attention of learners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BC9BC21-55E1-714C-A35A-60E37AF2A99F}"/>
              </a:ext>
            </a:extLst>
          </p:cNvPr>
          <p:cNvSpPr/>
          <p:nvPr/>
        </p:nvSpPr>
        <p:spPr>
          <a:xfrm>
            <a:off x="945642" y="4156368"/>
            <a:ext cx="6162294" cy="160675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FFFF00"/>
                </a:solidFill>
              </a:rPr>
              <a:t>If teacher and learners are attending to different things</a:t>
            </a:r>
          </a:p>
          <a:p>
            <a:pPr algn="ctr"/>
            <a:r>
              <a:rPr lang="en-GB">
                <a:solidFill>
                  <a:srgbClr val="FFFF00"/>
                </a:solidFill>
              </a:rPr>
              <a:t>Or</a:t>
            </a:r>
          </a:p>
          <a:p>
            <a:pPr algn="ctr"/>
            <a:r>
              <a:rPr lang="en-GB">
                <a:solidFill>
                  <a:srgbClr val="FFFF00"/>
                </a:solidFill>
              </a:rPr>
              <a:t>If they are attending to the same thing but in different ways</a:t>
            </a:r>
          </a:p>
          <a:p>
            <a:pPr algn="ctr"/>
            <a:r>
              <a:rPr lang="en-GB">
                <a:solidFill>
                  <a:srgbClr val="FFFF00"/>
                </a:solidFill>
              </a:rPr>
              <a:t>Then communication may be at best impoverished</a:t>
            </a:r>
          </a:p>
        </p:txBody>
      </p:sp>
    </p:spTree>
    <p:extLst>
      <p:ext uri="{BB962C8B-B14F-4D97-AF65-F5344CB8AC3E}">
        <p14:creationId xmlns:p14="http://schemas.microsoft.com/office/powerpoint/2010/main" val="387567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Precision Conjecture</a:t>
            </a: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2138600" y="3869408"/>
            <a:ext cx="4274392" cy="2080288"/>
          </a:xfrm>
          <a:prstGeom prst="verticalScroll">
            <a:avLst>
              <a:gd name="adj" fmla="val 6083"/>
            </a:avLst>
          </a:prstGeom>
          <a:solidFill>
            <a:schemeClr val="accent6">
              <a:lumMod val="75000"/>
            </a:schemeClr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r>
              <a:rPr lang="en-US" sz="1600" b="0">
                <a:solidFill>
                  <a:srgbClr val="FFFF00"/>
                </a:solidFill>
                <a:latin typeface="Comic Sans MS" charset="0"/>
              </a:rPr>
              <a:t>The universe is a mirror</a:t>
            </a:r>
            <a:br>
              <a:rPr lang="en-US" sz="1600" b="0">
                <a:solidFill>
                  <a:srgbClr val="FFFF00"/>
                </a:solidFill>
                <a:latin typeface="Comic Sans MS" charset="0"/>
              </a:rPr>
            </a:br>
            <a:r>
              <a:rPr lang="en-US" sz="1600" b="0">
                <a:solidFill>
                  <a:srgbClr val="FFFF00"/>
                </a:solidFill>
                <a:latin typeface="Comic Sans MS" charset="0"/>
              </a:rPr>
              <a:t>in which we can contemplate </a:t>
            </a:r>
            <a:br>
              <a:rPr lang="en-US" sz="1600" b="0">
                <a:solidFill>
                  <a:srgbClr val="FFFF00"/>
                </a:solidFill>
                <a:latin typeface="Comic Sans MS" charset="0"/>
              </a:rPr>
            </a:br>
            <a:r>
              <a:rPr lang="en-US" sz="1600" b="0">
                <a:solidFill>
                  <a:srgbClr val="FFFF00"/>
                </a:solidFill>
                <a:latin typeface="Comic Sans MS" charset="0"/>
              </a:rPr>
              <a:t>only</a:t>
            </a:r>
            <a:br>
              <a:rPr lang="en-US" sz="1600" b="0">
                <a:solidFill>
                  <a:srgbClr val="FFFF00"/>
                </a:solidFill>
                <a:latin typeface="Comic Sans MS" charset="0"/>
              </a:rPr>
            </a:br>
            <a:r>
              <a:rPr lang="en-US" sz="1600" b="0">
                <a:solidFill>
                  <a:srgbClr val="FFFF00"/>
                </a:solidFill>
                <a:latin typeface="Comic Sans MS" charset="0"/>
              </a:rPr>
              <a:t>what we have learned </a:t>
            </a:r>
            <a:br>
              <a:rPr lang="en-US" sz="1600" b="0">
                <a:solidFill>
                  <a:srgbClr val="FFFF00"/>
                </a:solidFill>
                <a:latin typeface="Comic Sans MS" charset="0"/>
              </a:rPr>
            </a:br>
            <a:r>
              <a:rPr lang="en-US" sz="1600" b="0">
                <a:solidFill>
                  <a:srgbClr val="FFFF00"/>
                </a:solidFill>
                <a:latin typeface="Comic Sans MS" charset="0"/>
              </a:rPr>
              <a:t>to know about ourselves</a:t>
            </a:r>
            <a:br>
              <a:rPr lang="en-US" sz="1600" b="0">
                <a:solidFill>
                  <a:srgbClr val="FFFF00"/>
                </a:solidFill>
                <a:latin typeface="Comic Sans MS" charset="0"/>
              </a:rPr>
            </a:br>
            <a:r>
              <a:rPr lang="en-US" sz="1600" b="0">
                <a:solidFill>
                  <a:srgbClr val="FFFF00"/>
                </a:solidFill>
                <a:latin typeface="Comic Sans MS" charset="0"/>
              </a:rPr>
              <a:t>(Italo Calvino)</a:t>
            </a:r>
          </a:p>
        </p:txBody>
      </p:sp>
      <p:sp>
        <p:nvSpPr>
          <p:cNvPr id="2" name="Vertical Scroll 1"/>
          <p:cNvSpPr/>
          <p:nvPr/>
        </p:nvSpPr>
        <p:spPr bwMode="auto">
          <a:xfrm>
            <a:off x="755576" y="1914144"/>
            <a:ext cx="6596200" cy="1789944"/>
          </a:xfrm>
          <a:prstGeom prst="verticalScroll">
            <a:avLst>
              <a:gd name="adj" fmla="val 11819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br>
              <a:rPr lang="en-GB" b="0">
                <a:solidFill>
                  <a:schemeClr val="accent6">
                    <a:lumMod val="50000"/>
                  </a:schemeClr>
                </a:solidFill>
                <a:latin typeface="Chalkboard" pitchFamily="-111" charset="0"/>
              </a:rPr>
            </a:br>
            <a:r>
              <a:rPr lang="en-GB" b="0">
                <a:solidFill>
                  <a:schemeClr val="accent6">
                    <a:lumMod val="50000"/>
                  </a:schemeClr>
                </a:solidFill>
                <a:latin typeface="Chalkboard" pitchFamily="-111" charset="0"/>
              </a:rPr>
              <a:t>The more precisely data is specified and </a:t>
            </a:r>
            <a:r>
              <a:rPr lang="en-GB">
                <a:solidFill>
                  <a:schemeClr val="accent6">
                    <a:lumMod val="50000"/>
                  </a:schemeClr>
                </a:solidFill>
                <a:latin typeface="Chalkboard" pitchFamily="-111" charset="0"/>
              </a:rPr>
              <a:t>analysed</a:t>
            </a:r>
            <a:r>
              <a:rPr lang="en-GB" b="0">
                <a:solidFill>
                  <a:schemeClr val="accent6">
                    <a:lumMod val="50000"/>
                  </a:schemeClr>
                </a:solidFill>
                <a:latin typeface="Chalkboard" pitchFamily="-111" charset="0"/>
              </a:rPr>
              <a:t>,</a:t>
            </a:r>
          </a:p>
          <a:p>
            <a:pPr algn="ctr"/>
            <a:r>
              <a:rPr lang="en-GB" b="0">
                <a:solidFill>
                  <a:schemeClr val="accent6">
                    <a:lumMod val="50000"/>
                  </a:schemeClr>
                </a:solidFill>
                <a:latin typeface="Chalkboard" pitchFamily="-111" charset="0"/>
              </a:rPr>
              <a:t>the more we learn about </a:t>
            </a:r>
          </a:p>
          <a:p>
            <a:pPr algn="ctr"/>
            <a:r>
              <a:rPr lang="en-GB" b="0">
                <a:solidFill>
                  <a:schemeClr val="accent6">
                    <a:lumMod val="50000"/>
                  </a:schemeClr>
                </a:solidFill>
                <a:latin typeface="Chalkboard" pitchFamily="-111" charset="0"/>
              </a:rPr>
              <a:t>the researcher’s sensitivities to notice and attend</a:t>
            </a:r>
          </a:p>
        </p:txBody>
      </p:sp>
    </p:spTree>
    <p:extLst>
      <p:ext uri="{BB962C8B-B14F-4D97-AF65-F5344CB8AC3E}">
        <p14:creationId xmlns:p14="http://schemas.microsoft.com/office/powerpoint/2010/main" val="54878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AC403-6D26-D74B-9316-0FE19144E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Follow-Up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315FD-3F8D-B249-8F03-832299C9F4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err="1"/>
              <a:t>PMTheta.com</a:t>
            </a:r>
            <a:endParaRPr lang="en-GB"/>
          </a:p>
          <a:p>
            <a:r>
              <a:rPr lang="en-GB" err="1"/>
              <a:t>John.mason</a:t>
            </a:r>
            <a:r>
              <a:rPr lang="en-GB"/>
              <a:t> @ </a:t>
            </a:r>
            <a:r>
              <a:rPr lang="en-GB" err="1"/>
              <a:t>open.ac.uk</a:t>
            </a:r>
            <a:endParaRPr lang="en-GB"/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13707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4DB4D-E112-674B-AE70-886829352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Methodological Remarks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B8DFB-F2B5-AE48-9E7F-F41D1864E6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4"/>
            <a:ext cx="7261954" cy="4138862"/>
          </a:xfrm>
        </p:spPr>
        <p:txBody>
          <a:bodyPr/>
          <a:lstStyle/>
          <a:p>
            <a:r>
              <a:rPr lang="en-GB" dirty="0"/>
              <a:t>I am interested in the lived experience of mathematical thinking and of supporting the mathematical thinking of others</a:t>
            </a:r>
          </a:p>
          <a:p>
            <a:r>
              <a:rPr lang="en-GB" dirty="0"/>
              <a:t>Phenomenological Stance</a:t>
            </a:r>
          </a:p>
          <a:p>
            <a:pPr lvl="1"/>
            <a:r>
              <a:rPr lang="en-GB" dirty="0"/>
              <a:t>I am not going to quote lots of respected sources</a:t>
            </a:r>
          </a:p>
          <a:p>
            <a:pPr lvl="1"/>
            <a:r>
              <a:rPr lang="en-GB" dirty="0"/>
              <a:t>I am not going to smother you with data about other people</a:t>
            </a:r>
          </a:p>
          <a:p>
            <a:pPr lvl="1"/>
            <a:r>
              <a:rPr lang="en-GB" dirty="0"/>
              <a:t>What you get from this session will be largely what you notice happening to you, that is, to your attention</a:t>
            </a:r>
          </a:p>
        </p:txBody>
      </p:sp>
    </p:spTree>
    <p:extLst>
      <p:ext uri="{BB962C8B-B14F-4D97-AF65-F5344CB8AC3E}">
        <p14:creationId xmlns:p14="http://schemas.microsoft.com/office/powerpoint/2010/main" val="1577899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DBD2C1C-8AAB-EA42-92D7-021125134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813" y="247592"/>
            <a:ext cx="7886700" cy="453020"/>
          </a:xfrm>
        </p:spPr>
        <p:txBody>
          <a:bodyPr/>
          <a:lstStyle/>
          <a:p>
            <a:r>
              <a:rPr lang="en-GB" dirty="0"/>
              <a:t>Recently Twittered Task (Prof Smudge)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D851668-38B1-CB43-8514-9F4AAE6EE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4"/>
            <a:ext cx="3259464" cy="2077817"/>
          </a:xfrm>
        </p:spPr>
        <p:txBody>
          <a:bodyPr/>
          <a:lstStyle/>
          <a:p>
            <a:r>
              <a:rPr lang="en-GB" dirty="0"/>
              <a:t>The closed figures are all squares</a:t>
            </a:r>
          </a:p>
          <a:p>
            <a:r>
              <a:rPr lang="en-GB" dirty="0"/>
              <a:t>Which set of squares has the largest total perimeter … the </a:t>
            </a:r>
            <a:r>
              <a:rPr lang="en-GB" dirty="0">
                <a:solidFill>
                  <a:srgbClr val="FF0000"/>
                </a:solidFill>
              </a:rPr>
              <a:t>red</a:t>
            </a:r>
            <a:r>
              <a:rPr lang="en-GB" dirty="0"/>
              <a:t> or the </a:t>
            </a:r>
            <a:r>
              <a:rPr lang="en-GB" dirty="0">
                <a:solidFill>
                  <a:schemeClr val="tx2">
                    <a:lumMod val="75000"/>
                  </a:schemeClr>
                </a:solidFill>
              </a:rPr>
              <a:t>grey</a:t>
            </a:r>
            <a:r>
              <a:rPr lang="en-GB" dirty="0"/>
              <a:t>?</a:t>
            </a:r>
          </a:p>
        </p:txBody>
      </p:sp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875C5464-9FE7-F847-B13C-60A4F13621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317348"/>
            <a:ext cx="4574879" cy="5546260"/>
          </a:xfrm>
          <a:prstGeom prst="rect">
            <a:avLst/>
          </a:prstGeom>
          <a:noFill/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14530B6A-FEFA-F444-A7A1-522561D20F6F}"/>
              </a:ext>
            </a:extLst>
          </p:cNvPr>
          <p:cNvSpPr/>
          <p:nvPr/>
        </p:nvSpPr>
        <p:spPr>
          <a:xfrm>
            <a:off x="316992" y="3429000"/>
            <a:ext cx="1767840" cy="460248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Conjectures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0DE6E51-8DDF-BE41-BE6E-D59C41BBD6E8}"/>
              </a:ext>
            </a:extLst>
          </p:cNvPr>
          <p:cNvSpPr/>
          <p:nvPr/>
        </p:nvSpPr>
        <p:spPr>
          <a:xfrm>
            <a:off x="481262" y="3840295"/>
            <a:ext cx="2822769" cy="46024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At first you simply gazed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C2F1E72-6208-EA42-A0E7-02C8568A427C}"/>
              </a:ext>
            </a:extLst>
          </p:cNvPr>
          <p:cNvSpPr/>
          <p:nvPr/>
        </p:nvSpPr>
        <p:spPr>
          <a:xfrm>
            <a:off x="645532" y="4251590"/>
            <a:ext cx="3259464" cy="46024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Then you discerned squares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A7ED83E-DAD2-0E4A-922B-74FD2D4FEBBD}"/>
              </a:ext>
            </a:extLst>
          </p:cNvPr>
          <p:cNvSpPr/>
          <p:nvPr/>
        </p:nvSpPr>
        <p:spPr>
          <a:xfrm>
            <a:off x="809802" y="4662884"/>
            <a:ext cx="4664406" cy="78601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At some point you recognised something about the horizontal edges of the squares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BEB14A4-D616-C443-B463-39E7C5B56DE7}"/>
              </a:ext>
            </a:extLst>
          </p:cNvPr>
          <p:cNvSpPr/>
          <p:nvPr/>
        </p:nvSpPr>
        <p:spPr>
          <a:xfrm>
            <a:off x="1030582" y="5332610"/>
            <a:ext cx="4828675" cy="786019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At some point you recognised a relationship between the grey and the red figures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1913BA4-7F65-C043-93E4-5667EE8D101B}"/>
              </a:ext>
            </a:extLst>
          </p:cNvPr>
          <p:cNvSpPr/>
          <p:nvPr/>
        </p:nvSpPr>
        <p:spPr>
          <a:xfrm>
            <a:off x="1200912" y="6046546"/>
            <a:ext cx="5902216" cy="71655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At some point you made use of a property of squares</a:t>
            </a:r>
          </a:p>
        </p:txBody>
      </p:sp>
    </p:spTree>
    <p:extLst>
      <p:ext uri="{BB962C8B-B14F-4D97-AF65-F5344CB8AC3E}">
        <p14:creationId xmlns:p14="http://schemas.microsoft.com/office/powerpoint/2010/main" val="204402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 animBg="1"/>
      <p:bldP spid="12" grpId="0" animBg="1"/>
      <p:bldP spid="13" grpId="0" animBg="1"/>
      <p:bldP spid="14" grpId="0" animBg="1"/>
      <p:bldP spid="17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AA040-BACD-914F-8B37-A6D18E66F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Suggestion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350C9-A259-4F4A-970C-DDC19A5DA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4"/>
            <a:ext cx="3493329" cy="694596"/>
          </a:xfrm>
        </p:spPr>
        <p:txBody>
          <a:bodyPr/>
          <a:lstStyle/>
          <a:p>
            <a:r>
              <a:rPr lang="en-GB" dirty="0"/>
              <a:t>These are really different ways of attending</a:t>
            </a:r>
          </a:p>
          <a:p>
            <a:endParaRPr lang="en-GB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B00FC21-BD1F-2B43-93A3-757F67B3F3FD}"/>
              </a:ext>
            </a:extLst>
          </p:cNvPr>
          <p:cNvSpPr/>
          <p:nvPr/>
        </p:nvSpPr>
        <p:spPr>
          <a:xfrm>
            <a:off x="628650" y="2153265"/>
            <a:ext cx="1421376" cy="589935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Conjecture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BE7DB44-8514-F441-9D6D-040879A23F83}"/>
              </a:ext>
            </a:extLst>
          </p:cNvPr>
          <p:cNvSpPr/>
          <p:nvPr/>
        </p:nvSpPr>
        <p:spPr>
          <a:xfrm>
            <a:off x="840043" y="2630130"/>
            <a:ext cx="4616860" cy="58993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If people are attending to different things, 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8C26424-57C3-8C41-BC53-85B61D6BE0EB}"/>
              </a:ext>
            </a:extLst>
          </p:cNvPr>
          <p:cNvSpPr/>
          <p:nvPr/>
        </p:nvSpPr>
        <p:spPr>
          <a:xfrm>
            <a:off x="1051435" y="3106995"/>
            <a:ext cx="6927441" cy="58993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Or if despite attending to the same thing they attend differently, 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90B2EA77-A7F2-A44C-9D97-ED023A7EB53F}"/>
              </a:ext>
            </a:extLst>
          </p:cNvPr>
          <p:cNvSpPr/>
          <p:nvPr/>
        </p:nvSpPr>
        <p:spPr>
          <a:xfrm>
            <a:off x="2050026" y="3637936"/>
            <a:ext cx="4163962" cy="58993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Communication will be at best partial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BA2714C-7F07-3646-AB7A-40E2C7D0D905}"/>
              </a:ext>
            </a:extLst>
          </p:cNvPr>
          <p:cNvSpPr/>
          <p:nvPr/>
        </p:nvSpPr>
        <p:spPr>
          <a:xfrm>
            <a:off x="628650" y="4646431"/>
            <a:ext cx="1421376" cy="589935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Conjecture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4E5F532B-7211-A44A-8B4A-0E8947C7B090}"/>
              </a:ext>
            </a:extLst>
          </p:cNvPr>
          <p:cNvSpPr/>
          <p:nvPr/>
        </p:nvSpPr>
        <p:spPr>
          <a:xfrm>
            <a:off x="840043" y="5123296"/>
            <a:ext cx="5968797" cy="58993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FFFF00"/>
                </a:solidFill>
              </a:rPr>
              <a:t>Teaching is largely about directing learners’ attention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CC7F1F5-E1EB-E643-BBD7-2E6E459F4CBE}"/>
              </a:ext>
            </a:extLst>
          </p:cNvPr>
          <p:cNvSpPr/>
          <p:nvPr/>
        </p:nvSpPr>
        <p:spPr>
          <a:xfrm>
            <a:off x="1051434" y="5620512"/>
            <a:ext cx="6779959" cy="58993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So every act of a teacher is an intervention in learner attention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1FD1D6A-AB4A-1540-B6DF-C1246D4113A1}"/>
              </a:ext>
            </a:extLst>
          </p:cNvPr>
          <p:cNvSpPr/>
          <p:nvPr/>
        </p:nvSpPr>
        <p:spPr>
          <a:xfrm>
            <a:off x="1283110" y="6114142"/>
            <a:ext cx="6779959" cy="58993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rgbClr val="0432FF"/>
                </a:solidFill>
              </a:rPr>
              <a:t>Teaching takes place IN time; learning takes place OVER time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F059E10-7FAB-6D4F-B088-FC609010374C}"/>
              </a:ext>
            </a:extLst>
          </p:cNvPr>
          <p:cNvSpPr/>
          <p:nvPr/>
        </p:nvSpPr>
        <p:spPr>
          <a:xfrm>
            <a:off x="3911676" y="577347"/>
            <a:ext cx="4266117" cy="198399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Holding Wholes (gazing)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</a:rPr>
              <a:t>Discerning Details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</a:rPr>
              <a:t>Recognising Relationships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</a:rPr>
              <a:t>Perceiving Properties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</a:rPr>
              <a:t>Reasoning on the basis of properties</a:t>
            </a:r>
          </a:p>
        </p:txBody>
      </p:sp>
    </p:spTree>
    <p:extLst>
      <p:ext uri="{BB962C8B-B14F-4D97-AF65-F5344CB8AC3E}">
        <p14:creationId xmlns:p14="http://schemas.microsoft.com/office/powerpoint/2010/main" val="260211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B223A-AA2D-E344-A64E-7FE13FE94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Say What You See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4B8E87-0759-F94C-90A6-3C0438707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545" y="1014609"/>
            <a:ext cx="5229818" cy="57996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A0A09D-5F27-8B43-98F6-C981F727D069}"/>
              </a:ext>
            </a:extLst>
          </p:cNvPr>
          <p:cNvSpPr txBox="1"/>
          <p:nvPr/>
        </p:nvSpPr>
        <p:spPr>
          <a:xfrm>
            <a:off x="5035247" y="414555"/>
            <a:ext cx="2931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latin typeface="Chalkboard" charset="0"/>
                <a:ea typeface="Chalkboard" charset="0"/>
                <a:cs typeface="Chalkboard" charset="0"/>
              </a:rPr>
              <a:t>https://</a:t>
            </a:r>
            <a:r>
              <a:rPr lang="en-GB" sz="1400" dirty="0" err="1">
                <a:latin typeface="Chalkboard" charset="0"/>
                <a:ea typeface="Chalkboard" charset="0"/>
                <a:cs typeface="Chalkboard" charset="0"/>
              </a:rPr>
              <a:t>twitter.com</a:t>
            </a:r>
            <a:r>
              <a:rPr lang="en-GB" sz="1400">
                <a:latin typeface="Chalkboard" charset="0"/>
                <a:ea typeface="Chalkboard" charset="0"/>
                <a:cs typeface="Chalkboard" charset="0"/>
              </a:rPr>
              <a:t>/</a:t>
            </a:r>
            <a:r>
              <a:rPr lang="en-GB" sz="1400" err="1">
                <a:latin typeface="Chalkboard" charset="0"/>
                <a:ea typeface="Chalkboard" charset="0"/>
                <a:cs typeface="Chalkboard" charset="0"/>
              </a:rPr>
              <a:t>Dandoesmaths</a:t>
            </a:r>
            <a:endParaRPr lang="en-GB" sz="1400">
              <a:latin typeface="Chalkboard" charset="0"/>
              <a:ea typeface="Chalkboard" charset="0"/>
              <a:cs typeface="Chalkboard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07CFCC8-B148-C54E-9681-09A7D77B77B8}"/>
              </a:ext>
            </a:extLst>
          </p:cNvPr>
          <p:cNvGrpSpPr/>
          <p:nvPr/>
        </p:nvGrpSpPr>
        <p:grpSpPr>
          <a:xfrm>
            <a:off x="5940365" y="1706422"/>
            <a:ext cx="2191979" cy="2110129"/>
            <a:chOff x="6071479" y="1717964"/>
            <a:chExt cx="2191979" cy="2110129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E3F151FA-EE53-6840-A97F-B59B1F14B0DE}"/>
                </a:ext>
              </a:extLst>
            </p:cNvPr>
            <p:cNvCxnSpPr>
              <a:cxnSpLocks/>
            </p:cNvCxnSpPr>
            <p:nvPr/>
          </p:nvCxnSpPr>
          <p:spPr>
            <a:xfrm>
              <a:off x="6085333" y="2604655"/>
              <a:ext cx="0" cy="7838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1E8FA5C-3AF8-1342-A56E-43E9DA2B96CA}"/>
                </a:ext>
              </a:extLst>
            </p:cNvPr>
            <p:cNvCxnSpPr>
              <a:cxnSpLocks/>
            </p:cNvCxnSpPr>
            <p:nvPr/>
          </p:nvCxnSpPr>
          <p:spPr>
            <a:xfrm>
              <a:off x="7526205" y="1717964"/>
              <a:ext cx="0" cy="8866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3A57C1B-6058-8B4F-AA39-99366C64D2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55758" y="2147455"/>
              <a:ext cx="4737" cy="85577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25D2499-0F08-E444-A49B-7410B3C81A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85333" y="2604655"/>
              <a:ext cx="1440872" cy="79715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89B0DE7-EEEE-E84B-A681-DB9E7B023F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71479" y="1717964"/>
              <a:ext cx="1454725" cy="91121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889E124-1D18-614D-8116-05DDEFB371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91911" y="3001749"/>
              <a:ext cx="1471547" cy="82634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467F83A-44A9-5B4D-8086-EEA0EFB548E5}"/>
                </a:ext>
              </a:extLst>
            </p:cNvPr>
            <p:cNvCxnSpPr>
              <a:cxnSpLocks/>
            </p:cNvCxnSpPr>
            <p:nvPr/>
          </p:nvCxnSpPr>
          <p:spPr>
            <a:xfrm>
              <a:off x="7526204" y="1717964"/>
              <a:ext cx="734291" cy="4294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77324CB7-FC97-1044-A399-4AF2318350C4}"/>
                </a:ext>
              </a:extLst>
            </p:cNvPr>
            <p:cNvCxnSpPr>
              <a:cxnSpLocks/>
            </p:cNvCxnSpPr>
            <p:nvPr/>
          </p:nvCxnSpPr>
          <p:spPr>
            <a:xfrm>
              <a:off x="7512347" y="2573740"/>
              <a:ext cx="734291" cy="4294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869BAF2B-66CF-4449-BD37-555479532FCF}"/>
                </a:ext>
              </a:extLst>
            </p:cNvPr>
            <p:cNvCxnSpPr>
              <a:cxnSpLocks/>
            </p:cNvCxnSpPr>
            <p:nvPr/>
          </p:nvCxnSpPr>
          <p:spPr>
            <a:xfrm>
              <a:off x="6071479" y="3387715"/>
              <a:ext cx="734291" cy="4294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6B16DA6A-0D29-D94C-B67E-DF75E07F33D4}"/>
              </a:ext>
            </a:extLst>
          </p:cNvPr>
          <p:cNvGrpSpPr/>
          <p:nvPr/>
        </p:nvGrpSpPr>
        <p:grpSpPr>
          <a:xfrm>
            <a:off x="5887492" y="3158886"/>
            <a:ext cx="2915822" cy="3423648"/>
            <a:chOff x="6130080" y="2260738"/>
            <a:chExt cx="2915822" cy="3423648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ABF08B1-B99E-F048-AD7C-A47BE5640568}"/>
                </a:ext>
              </a:extLst>
            </p:cNvPr>
            <p:cNvCxnSpPr>
              <a:cxnSpLocks/>
            </p:cNvCxnSpPr>
            <p:nvPr/>
          </p:nvCxnSpPr>
          <p:spPr>
            <a:xfrm>
              <a:off x="6143934" y="4471835"/>
              <a:ext cx="0" cy="7838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B01E5F0-CA32-034C-B1B9-90C70BB65CF7}"/>
                </a:ext>
              </a:extLst>
            </p:cNvPr>
            <p:cNvCxnSpPr>
              <a:cxnSpLocks/>
            </p:cNvCxnSpPr>
            <p:nvPr/>
          </p:nvCxnSpPr>
          <p:spPr>
            <a:xfrm>
              <a:off x="6892080" y="4898120"/>
              <a:ext cx="0" cy="7862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1DB7608-9823-7A43-A428-8A8B150CAC5D}"/>
                </a:ext>
              </a:extLst>
            </p:cNvPr>
            <p:cNvCxnSpPr>
              <a:cxnSpLocks/>
            </p:cNvCxnSpPr>
            <p:nvPr/>
          </p:nvCxnSpPr>
          <p:spPr>
            <a:xfrm>
              <a:off x="8319096" y="3113851"/>
              <a:ext cx="0" cy="8866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5EB30F60-D304-E347-B5D1-DB9FAB6B849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05934" y="4008385"/>
              <a:ext cx="1405676" cy="88973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1B6EDC8-6FAA-6F49-812E-A78B359B47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30080" y="3585144"/>
              <a:ext cx="1454725" cy="91121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7B2B0792-0F54-A040-B88C-13BAB16CD1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92081" y="4296005"/>
              <a:ext cx="2148335" cy="138217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B38FBB7-73C5-FD4D-B22A-8F7EEE6A7739}"/>
                </a:ext>
              </a:extLst>
            </p:cNvPr>
            <p:cNvCxnSpPr>
              <a:cxnSpLocks/>
            </p:cNvCxnSpPr>
            <p:nvPr/>
          </p:nvCxnSpPr>
          <p:spPr>
            <a:xfrm>
              <a:off x="7584805" y="3585144"/>
              <a:ext cx="734291" cy="4294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8EDB401-E538-104C-AB26-D669E512E7D4}"/>
                </a:ext>
              </a:extLst>
            </p:cNvPr>
            <p:cNvCxnSpPr>
              <a:cxnSpLocks/>
            </p:cNvCxnSpPr>
            <p:nvPr/>
          </p:nvCxnSpPr>
          <p:spPr>
            <a:xfrm>
              <a:off x="6143933" y="4482495"/>
              <a:ext cx="748147" cy="4156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568B8032-3F2A-AF4A-B3A9-65B390975565}"/>
                </a:ext>
              </a:extLst>
            </p:cNvPr>
            <p:cNvCxnSpPr>
              <a:cxnSpLocks/>
            </p:cNvCxnSpPr>
            <p:nvPr/>
          </p:nvCxnSpPr>
          <p:spPr>
            <a:xfrm>
              <a:off x="6130080" y="5254895"/>
              <a:ext cx="761999" cy="4232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A9663FA-5787-D947-88F4-ECEDBAD6FBFD}"/>
                </a:ext>
              </a:extLst>
            </p:cNvPr>
            <p:cNvCxnSpPr>
              <a:cxnSpLocks/>
            </p:cNvCxnSpPr>
            <p:nvPr/>
          </p:nvCxnSpPr>
          <p:spPr>
            <a:xfrm>
              <a:off x="7584805" y="2698453"/>
              <a:ext cx="0" cy="8866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E9D24BB-C284-7B45-959C-845A32052D95}"/>
                </a:ext>
              </a:extLst>
            </p:cNvPr>
            <p:cNvCxnSpPr>
              <a:cxnSpLocks/>
            </p:cNvCxnSpPr>
            <p:nvPr/>
          </p:nvCxnSpPr>
          <p:spPr>
            <a:xfrm>
              <a:off x="7585690" y="2712308"/>
              <a:ext cx="734291" cy="4294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9425BD82-388C-934D-8CE7-08418DA4477B}"/>
                </a:ext>
              </a:extLst>
            </p:cNvPr>
            <p:cNvCxnSpPr>
              <a:cxnSpLocks/>
            </p:cNvCxnSpPr>
            <p:nvPr/>
          </p:nvCxnSpPr>
          <p:spPr>
            <a:xfrm>
              <a:off x="9045902" y="2684360"/>
              <a:ext cx="0" cy="161430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9A0A402-1B50-5D49-A9F2-1309F09E785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05240" y="2684360"/>
              <a:ext cx="735176" cy="46808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09E65AC-8FE2-E844-82B8-3DC9DC4201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83163" y="2265002"/>
              <a:ext cx="726814" cy="44433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EE7ED7C2-805C-3A4E-85DF-19EC374543A2}"/>
                </a:ext>
              </a:extLst>
            </p:cNvPr>
            <p:cNvCxnSpPr>
              <a:cxnSpLocks/>
            </p:cNvCxnSpPr>
            <p:nvPr/>
          </p:nvCxnSpPr>
          <p:spPr>
            <a:xfrm>
              <a:off x="8296119" y="2260738"/>
              <a:ext cx="744297" cy="4265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8A345D4-F872-2D49-94B0-5788C5BC7FE6}"/>
              </a:ext>
            </a:extLst>
          </p:cNvPr>
          <p:cNvGrpSpPr/>
          <p:nvPr/>
        </p:nvGrpSpPr>
        <p:grpSpPr>
          <a:xfrm>
            <a:off x="5754318" y="4621310"/>
            <a:ext cx="2921395" cy="2076618"/>
            <a:chOff x="6130080" y="4004902"/>
            <a:chExt cx="2921395" cy="2076618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B7F8714-CFA8-E542-B59D-4F74F989FE89}"/>
                </a:ext>
              </a:extLst>
            </p:cNvPr>
            <p:cNvCxnSpPr>
              <a:cxnSpLocks/>
            </p:cNvCxnSpPr>
            <p:nvPr/>
          </p:nvCxnSpPr>
          <p:spPr>
            <a:xfrm>
              <a:off x="6143934" y="4471835"/>
              <a:ext cx="0" cy="7838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ABDEC29A-EFD4-F04F-94FE-93BED25D6D2C}"/>
                </a:ext>
              </a:extLst>
            </p:cNvPr>
            <p:cNvCxnSpPr>
              <a:cxnSpLocks/>
            </p:cNvCxnSpPr>
            <p:nvPr/>
          </p:nvCxnSpPr>
          <p:spPr>
            <a:xfrm>
              <a:off x="7570948" y="5291253"/>
              <a:ext cx="0" cy="7862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ACC1F8A-2A98-574F-BBC0-8EA62E9C13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70945" y="4402145"/>
              <a:ext cx="1467811" cy="8851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5E128A8-7F04-6D4F-A3D0-CCB10D88F4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30081" y="4053231"/>
              <a:ext cx="725548" cy="4431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B996884-18FA-D246-AB5A-6038949CEC6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57092" y="5201390"/>
              <a:ext cx="1467858" cy="88013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B76E248-2A98-054A-BA8D-EDD6F0DF1630}"/>
                </a:ext>
              </a:extLst>
            </p:cNvPr>
            <p:cNvCxnSpPr>
              <a:cxnSpLocks/>
            </p:cNvCxnSpPr>
            <p:nvPr/>
          </p:nvCxnSpPr>
          <p:spPr>
            <a:xfrm>
              <a:off x="6843370" y="4061074"/>
              <a:ext cx="734291" cy="42949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B7FF8C8D-0B7C-D544-A3FF-5F601238F3B1}"/>
                </a:ext>
              </a:extLst>
            </p:cNvPr>
            <p:cNvCxnSpPr>
              <a:cxnSpLocks/>
            </p:cNvCxnSpPr>
            <p:nvPr/>
          </p:nvCxnSpPr>
          <p:spPr>
            <a:xfrm>
              <a:off x="6143933" y="4489325"/>
              <a:ext cx="1427015" cy="8019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C98A4DF-3E80-3B45-83B9-D423A3770F66}"/>
                </a:ext>
              </a:extLst>
            </p:cNvPr>
            <p:cNvCxnSpPr>
              <a:cxnSpLocks/>
            </p:cNvCxnSpPr>
            <p:nvPr/>
          </p:nvCxnSpPr>
          <p:spPr>
            <a:xfrm>
              <a:off x="6130080" y="5254895"/>
              <a:ext cx="1427011" cy="82262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C95F03A6-DEB9-A74A-81A1-F0CA6D597FEB}"/>
                </a:ext>
              </a:extLst>
            </p:cNvPr>
            <p:cNvCxnSpPr>
              <a:cxnSpLocks/>
            </p:cNvCxnSpPr>
            <p:nvPr/>
          </p:nvCxnSpPr>
          <p:spPr>
            <a:xfrm>
              <a:off x="8298095" y="4004902"/>
              <a:ext cx="753380" cy="41022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56D2F42-2983-D046-8080-1B9381EE33C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63616" y="4007547"/>
              <a:ext cx="748335" cy="48177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90C43D8-7A81-554D-89C7-0764C5C1AF74}"/>
                </a:ext>
              </a:extLst>
            </p:cNvPr>
            <p:cNvCxnSpPr>
              <a:cxnSpLocks/>
            </p:cNvCxnSpPr>
            <p:nvPr/>
          </p:nvCxnSpPr>
          <p:spPr>
            <a:xfrm>
              <a:off x="9033792" y="4415124"/>
              <a:ext cx="0" cy="7862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D1B71C8-9371-1F4C-8F8D-AC3FF29A0D00}"/>
              </a:ext>
            </a:extLst>
          </p:cNvPr>
          <p:cNvSpPr txBox="1"/>
          <p:nvPr/>
        </p:nvSpPr>
        <p:spPr>
          <a:xfrm>
            <a:off x="5954219" y="890489"/>
            <a:ext cx="20042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>
                <a:latin typeface="Chalkboard" charset="0"/>
                <a:ea typeface="Chalkboard" charset="0"/>
                <a:cs typeface="Chalkboard" charset="0"/>
              </a:rPr>
              <a:t>Oranges?</a:t>
            </a:r>
          </a:p>
          <a:p>
            <a:pPr algn="l"/>
            <a:r>
              <a:rPr lang="en-GB" sz="2000">
                <a:latin typeface="Chalkboard" charset="0"/>
                <a:ea typeface="Chalkboard" charset="0"/>
                <a:cs typeface="Chalkboard" charset="0"/>
              </a:rPr>
              <a:t>Cut differently?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737CD7-9D8C-DC49-8A18-F61B2ECD8418}"/>
              </a:ext>
            </a:extLst>
          </p:cNvPr>
          <p:cNvSpPr txBox="1"/>
          <p:nvPr/>
        </p:nvSpPr>
        <p:spPr>
          <a:xfrm>
            <a:off x="8152609" y="2246899"/>
            <a:ext cx="9931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000">
                <a:latin typeface="Chalkboard" charset="0"/>
                <a:ea typeface="Chalkboard" charset="0"/>
                <a:cs typeface="Chalkboard" charset="0"/>
              </a:rPr>
              <a:t>Gestalt</a:t>
            </a:r>
          </a:p>
        </p:txBody>
      </p:sp>
    </p:spTree>
    <p:extLst>
      <p:ext uri="{BB962C8B-B14F-4D97-AF65-F5344CB8AC3E}">
        <p14:creationId xmlns:p14="http://schemas.microsoft.com/office/powerpoint/2010/main" val="3754578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E8FF1-DFEE-2349-8DDB-80248AFED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Attention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E790BC-651B-914E-BE3B-9102B35BC5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428" y="917996"/>
            <a:ext cx="5857101" cy="3789928"/>
          </a:xfrm>
        </p:spPr>
        <p:txBody>
          <a:bodyPr/>
          <a:lstStyle/>
          <a:p>
            <a:r>
              <a:rPr lang="en-GB"/>
              <a:t>At first, you probably saw oranges</a:t>
            </a:r>
          </a:p>
          <a:p>
            <a:r>
              <a:rPr lang="en-GB"/>
              <a:t>At some point you recognised that the oranges had been cut in different ways</a:t>
            </a:r>
          </a:p>
          <a:p>
            <a:r>
              <a:rPr lang="en-GB"/>
              <a:t>At some point your attention shifted to ‘seeing’ parts of, even whole cuboids and other similar structures</a:t>
            </a:r>
          </a:p>
          <a:p>
            <a:r>
              <a:rPr lang="en-GB"/>
              <a:t>You may have looked at the details of how the cutting of the oranges ‘created’ the illusion of faces of a cuboid.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8B63AD-836E-D34E-92D4-F211655B3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4237" y="1360206"/>
            <a:ext cx="2863335" cy="31760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3774C8-B0AC-3C4C-A554-1851D23CE1D4}"/>
              </a:ext>
            </a:extLst>
          </p:cNvPr>
          <p:cNvSpPr txBox="1"/>
          <p:nvPr/>
        </p:nvSpPr>
        <p:spPr>
          <a:xfrm>
            <a:off x="344875" y="4707924"/>
            <a:ext cx="7948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solidFill>
                  <a:srgbClr val="855F33"/>
                </a:solidFill>
                <a:latin typeface="Chalkboard" charset="0"/>
                <a:ea typeface="Chalkboard" charset="0"/>
                <a:cs typeface="Chalkboard" charset="0"/>
              </a:rPr>
              <a:t>Think back and see whether you recognise periods when you were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DD5B7B-FE6D-FA4C-A474-41DBC6EF793D}"/>
              </a:ext>
            </a:extLst>
          </p:cNvPr>
          <p:cNvSpPr txBox="1"/>
          <p:nvPr/>
        </p:nvSpPr>
        <p:spPr>
          <a:xfrm>
            <a:off x="2075935" y="5046250"/>
            <a:ext cx="55728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>
                <a:latin typeface="Chalkboard" charset="0"/>
                <a:ea typeface="Chalkboard" charset="0"/>
                <a:cs typeface="Chalkboard" charset="0"/>
              </a:rPr>
              <a:t>Holding a whole (gazing)</a:t>
            </a:r>
          </a:p>
          <a:p>
            <a:pPr algn="l"/>
            <a:r>
              <a:rPr lang="en-GB" sz="2000">
                <a:latin typeface="Chalkboard" charset="0"/>
                <a:ea typeface="Chalkboard" charset="0"/>
                <a:cs typeface="Chalkboard" charset="0"/>
              </a:rPr>
              <a:t>Discerning Details</a:t>
            </a:r>
          </a:p>
          <a:p>
            <a:pPr algn="l"/>
            <a:r>
              <a:rPr lang="en-GB" sz="2000">
                <a:latin typeface="Chalkboard" charset="0"/>
                <a:ea typeface="Chalkboard" charset="0"/>
                <a:cs typeface="Chalkboard" charset="0"/>
              </a:rPr>
              <a:t>Recognising Relationships</a:t>
            </a:r>
          </a:p>
          <a:p>
            <a:pPr algn="l"/>
            <a:r>
              <a:rPr lang="en-GB" sz="2000">
                <a:latin typeface="Chalkboard" charset="0"/>
                <a:ea typeface="Chalkboard" charset="0"/>
                <a:cs typeface="Chalkboard" charset="0"/>
              </a:rPr>
              <a:t>Perceiving Properties (as being instantiated)</a:t>
            </a:r>
          </a:p>
          <a:p>
            <a:pPr algn="l"/>
            <a:r>
              <a:rPr lang="en-GB" sz="2000">
                <a:latin typeface="Chalkboard" charset="0"/>
                <a:ea typeface="Chalkboard" charset="0"/>
                <a:cs typeface="Chalkboard" charset="0"/>
              </a:rPr>
              <a:t>Reasoning on the basis of agreed properties</a:t>
            </a:r>
          </a:p>
        </p:txBody>
      </p:sp>
    </p:spTree>
    <p:extLst>
      <p:ext uri="{BB962C8B-B14F-4D97-AF65-F5344CB8AC3E}">
        <p14:creationId xmlns:p14="http://schemas.microsoft.com/office/powerpoint/2010/main" val="112068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itle 191">
            <a:extLst>
              <a:ext uri="{FF2B5EF4-FFF2-40B4-BE49-F238E27FC236}">
                <a16:creationId xmlns:a16="http://schemas.microsoft.com/office/drawing/2014/main" id="{48A9E68B-1A3F-AB4F-9ABB-05D5DD062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93" name="Content Placeholder 192">
            <a:extLst>
              <a:ext uri="{FF2B5EF4-FFF2-40B4-BE49-F238E27FC236}">
                <a16:creationId xmlns:a16="http://schemas.microsoft.com/office/drawing/2014/main" id="{1331031B-3B32-084A-B4E4-46BE962A3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094874"/>
            <a:ext cx="8181474" cy="520739"/>
          </a:xfrm>
        </p:spPr>
        <p:txBody>
          <a:bodyPr/>
          <a:lstStyle/>
          <a:p>
            <a:r>
              <a:rPr lang="en-GB"/>
              <a:t>Here are the first three patterns in a sequence: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258AD47F-EF0C-E54C-AD44-3D95C7A20547}"/>
              </a:ext>
            </a:extLst>
          </p:cNvPr>
          <p:cNvSpPr/>
          <p:nvPr/>
        </p:nvSpPr>
        <p:spPr>
          <a:xfrm>
            <a:off x="5743575" y="1463907"/>
            <a:ext cx="3257551" cy="1536467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FFFF00"/>
                </a:solidFill>
              </a:rPr>
              <a:t>Note difference between</a:t>
            </a:r>
          </a:p>
          <a:p>
            <a:pPr algn="ctr"/>
            <a:r>
              <a:rPr lang="en-GB">
                <a:solidFill>
                  <a:srgbClr val="FFFF00"/>
                </a:solidFill>
              </a:rPr>
              <a:t>‘seeing how to extend’</a:t>
            </a:r>
          </a:p>
          <a:p>
            <a:pPr algn="ctr"/>
            <a:r>
              <a:rPr lang="en-GB">
                <a:solidFill>
                  <a:srgbClr val="FFFF00"/>
                </a:solidFill>
              </a:rPr>
              <a:t>And</a:t>
            </a:r>
          </a:p>
          <a:p>
            <a:pPr algn="ctr"/>
            <a:r>
              <a:rPr lang="en-GB">
                <a:solidFill>
                  <a:srgbClr val="FFFF00"/>
                </a:solidFill>
              </a:rPr>
              <a:t>‘seeing structural relationships’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92366049-A915-9643-B6DC-2EDCE427C935}"/>
              </a:ext>
            </a:extLst>
          </p:cNvPr>
          <p:cNvGrpSpPr/>
          <p:nvPr/>
        </p:nvGrpSpPr>
        <p:grpSpPr>
          <a:xfrm>
            <a:off x="3505353" y="1615613"/>
            <a:ext cx="1277941" cy="1202353"/>
            <a:chOff x="416887" y="1152542"/>
            <a:chExt cx="852624" cy="85262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389F94AA-F09A-924F-8588-AD02BEA968F9}"/>
                </a:ext>
              </a:extLst>
            </p:cNvPr>
            <p:cNvSpPr/>
            <p:nvPr/>
          </p:nvSpPr>
          <p:spPr>
            <a:xfrm>
              <a:off x="701095" y="1152542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8E543B9-C960-E94D-99F8-4746C562DC9A}"/>
                </a:ext>
              </a:extLst>
            </p:cNvPr>
            <p:cNvSpPr/>
            <p:nvPr/>
          </p:nvSpPr>
          <p:spPr>
            <a:xfrm>
              <a:off x="795831" y="1152542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B5E344E-4ABB-2C44-A6AE-6C3F3E80648E}"/>
                </a:ext>
              </a:extLst>
            </p:cNvPr>
            <p:cNvSpPr/>
            <p:nvPr/>
          </p:nvSpPr>
          <p:spPr>
            <a:xfrm>
              <a:off x="890567" y="1152542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7BAF645-0C19-964C-8EBE-C2F73A75A714}"/>
                </a:ext>
              </a:extLst>
            </p:cNvPr>
            <p:cNvSpPr/>
            <p:nvPr/>
          </p:nvSpPr>
          <p:spPr>
            <a:xfrm>
              <a:off x="701095" y="1247278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8BF3EC1-B5B9-1E4D-834A-6986206D25E6}"/>
                </a:ext>
              </a:extLst>
            </p:cNvPr>
            <p:cNvSpPr/>
            <p:nvPr/>
          </p:nvSpPr>
          <p:spPr>
            <a:xfrm>
              <a:off x="795831" y="1247278"/>
              <a:ext cx="94736" cy="9473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D96D269-3DB2-E34B-AAD8-85CB992EC79F}"/>
                </a:ext>
              </a:extLst>
            </p:cNvPr>
            <p:cNvSpPr/>
            <p:nvPr/>
          </p:nvSpPr>
          <p:spPr>
            <a:xfrm>
              <a:off x="890567" y="1247278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F7A80456-F542-7A49-90D5-45C0AC19EE61}"/>
                </a:ext>
              </a:extLst>
            </p:cNvPr>
            <p:cNvSpPr/>
            <p:nvPr/>
          </p:nvSpPr>
          <p:spPr>
            <a:xfrm>
              <a:off x="701095" y="1342014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1D54B6F-07F1-524B-9216-B18C8C335BCE}"/>
                </a:ext>
              </a:extLst>
            </p:cNvPr>
            <p:cNvSpPr/>
            <p:nvPr/>
          </p:nvSpPr>
          <p:spPr>
            <a:xfrm>
              <a:off x="795831" y="1342014"/>
              <a:ext cx="94736" cy="9473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736DB03-516A-EB48-A203-A390FA9B00DD}"/>
                </a:ext>
              </a:extLst>
            </p:cNvPr>
            <p:cNvSpPr/>
            <p:nvPr/>
          </p:nvSpPr>
          <p:spPr>
            <a:xfrm>
              <a:off x="890567" y="1342014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D28C4A14-7509-7749-B84B-C0553A57D7D1}"/>
                </a:ext>
              </a:extLst>
            </p:cNvPr>
            <p:cNvSpPr/>
            <p:nvPr/>
          </p:nvSpPr>
          <p:spPr>
            <a:xfrm>
              <a:off x="416887" y="1436750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A004354A-C0C6-8E4E-909C-5D00CC545012}"/>
                </a:ext>
              </a:extLst>
            </p:cNvPr>
            <p:cNvSpPr/>
            <p:nvPr/>
          </p:nvSpPr>
          <p:spPr>
            <a:xfrm>
              <a:off x="511623" y="1436750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4A68943-8F3C-0040-9465-3B9CFFF9C209}"/>
                </a:ext>
              </a:extLst>
            </p:cNvPr>
            <p:cNvSpPr/>
            <p:nvPr/>
          </p:nvSpPr>
          <p:spPr>
            <a:xfrm>
              <a:off x="606359" y="1436750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84090C1C-6D90-9842-9E89-11F08BCBD60F}"/>
                </a:ext>
              </a:extLst>
            </p:cNvPr>
            <p:cNvSpPr/>
            <p:nvPr/>
          </p:nvSpPr>
          <p:spPr>
            <a:xfrm>
              <a:off x="701095" y="1436750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9EF2BD30-56CD-C24B-971F-006F6B34B772}"/>
                </a:ext>
              </a:extLst>
            </p:cNvPr>
            <p:cNvSpPr/>
            <p:nvPr/>
          </p:nvSpPr>
          <p:spPr>
            <a:xfrm>
              <a:off x="795831" y="1436750"/>
              <a:ext cx="94736" cy="9473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95AD550-D7C1-C24D-B62C-8D005B687F6F}"/>
                </a:ext>
              </a:extLst>
            </p:cNvPr>
            <p:cNvSpPr/>
            <p:nvPr/>
          </p:nvSpPr>
          <p:spPr>
            <a:xfrm>
              <a:off x="890567" y="1436750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77A029AD-7612-8447-9963-B46D30787D6B}"/>
                </a:ext>
              </a:extLst>
            </p:cNvPr>
            <p:cNvSpPr/>
            <p:nvPr/>
          </p:nvSpPr>
          <p:spPr>
            <a:xfrm>
              <a:off x="985303" y="1436750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98F8E84-4C37-A348-B852-EBCE9552CA55}"/>
                </a:ext>
              </a:extLst>
            </p:cNvPr>
            <p:cNvSpPr/>
            <p:nvPr/>
          </p:nvSpPr>
          <p:spPr>
            <a:xfrm>
              <a:off x="1080039" y="1436750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6A238D43-607F-1248-A4EB-458484773BCC}"/>
                </a:ext>
              </a:extLst>
            </p:cNvPr>
            <p:cNvSpPr/>
            <p:nvPr/>
          </p:nvSpPr>
          <p:spPr>
            <a:xfrm>
              <a:off x="1174775" y="1436750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CA8A7367-043E-CC41-A04D-AC4818864E84}"/>
                </a:ext>
              </a:extLst>
            </p:cNvPr>
            <p:cNvSpPr/>
            <p:nvPr/>
          </p:nvSpPr>
          <p:spPr>
            <a:xfrm>
              <a:off x="416887" y="1531486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EAAD1D52-B930-DF44-839D-7730B650854B}"/>
                </a:ext>
              </a:extLst>
            </p:cNvPr>
            <p:cNvSpPr/>
            <p:nvPr/>
          </p:nvSpPr>
          <p:spPr>
            <a:xfrm>
              <a:off x="511623" y="1531486"/>
              <a:ext cx="94736" cy="9473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F17A12B-D0E2-DF45-B984-FD702F3DECAA}"/>
                </a:ext>
              </a:extLst>
            </p:cNvPr>
            <p:cNvSpPr/>
            <p:nvPr/>
          </p:nvSpPr>
          <p:spPr>
            <a:xfrm>
              <a:off x="606359" y="1531486"/>
              <a:ext cx="94736" cy="9473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E1C7562E-EA28-BE4B-A22A-95591465C6A4}"/>
                </a:ext>
              </a:extLst>
            </p:cNvPr>
            <p:cNvSpPr/>
            <p:nvPr/>
          </p:nvSpPr>
          <p:spPr>
            <a:xfrm>
              <a:off x="701095" y="1531486"/>
              <a:ext cx="94736" cy="9473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4B7BBAFA-1B9C-D74C-985F-00ACC595C17C}"/>
                </a:ext>
              </a:extLst>
            </p:cNvPr>
            <p:cNvSpPr/>
            <p:nvPr/>
          </p:nvSpPr>
          <p:spPr>
            <a:xfrm>
              <a:off x="795831" y="1531486"/>
              <a:ext cx="94736" cy="9473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23F0ABD2-2170-DE4F-9775-D5F6CF695133}"/>
                </a:ext>
              </a:extLst>
            </p:cNvPr>
            <p:cNvSpPr/>
            <p:nvPr/>
          </p:nvSpPr>
          <p:spPr>
            <a:xfrm>
              <a:off x="890567" y="1531486"/>
              <a:ext cx="94736" cy="9473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1421CB7C-8BD4-B149-9D70-48AB9256761B}"/>
                </a:ext>
              </a:extLst>
            </p:cNvPr>
            <p:cNvSpPr/>
            <p:nvPr/>
          </p:nvSpPr>
          <p:spPr>
            <a:xfrm>
              <a:off x="985303" y="1531486"/>
              <a:ext cx="94736" cy="9473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94020683-F72A-1242-9A88-3F32CD32B7A3}"/>
                </a:ext>
              </a:extLst>
            </p:cNvPr>
            <p:cNvSpPr/>
            <p:nvPr/>
          </p:nvSpPr>
          <p:spPr>
            <a:xfrm>
              <a:off x="1080039" y="1531486"/>
              <a:ext cx="94736" cy="9473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D9BACCC-A27F-1541-ABA6-E9D156DABB8C}"/>
                </a:ext>
              </a:extLst>
            </p:cNvPr>
            <p:cNvSpPr/>
            <p:nvPr/>
          </p:nvSpPr>
          <p:spPr>
            <a:xfrm>
              <a:off x="1174775" y="1531486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E656F265-7267-6A4C-85FC-C42290D78FAC}"/>
                </a:ext>
              </a:extLst>
            </p:cNvPr>
            <p:cNvSpPr/>
            <p:nvPr/>
          </p:nvSpPr>
          <p:spPr>
            <a:xfrm>
              <a:off x="416887" y="1626222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F963B157-620D-1843-A5B1-224781FD3D36}"/>
                </a:ext>
              </a:extLst>
            </p:cNvPr>
            <p:cNvSpPr/>
            <p:nvPr/>
          </p:nvSpPr>
          <p:spPr>
            <a:xfrm>
              <a:off x="511623" y="1626222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66E70E79-993E-2547-BB4E-CFDC528F3170}"/>
                </a:ext>
              </a:extLst>
            </p:cNvPr>
            <p:cNvSpPr/>
            <p:nvPr/>
          </p:nvSpPr>
          <p:spPr>
            <a:xfrm>
              <a:off x="606359" y="1626222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41880031-C679-3B45-979D-D7043D970045}"/>
                </a:ext>
              </a:extLst>
            </p:cNvPr>
            <p:cNvSpPr/>
            <p:nvPr/>
          </p:nvSpPr>
          <p:spPr>
            <a:xfrm>
              <a:off x="701095" y="1626222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13AC4B04-FAC8-B144-9119-FDF82E114995}"/>
                </a:ext>
              </a:extLst>
            </p:cNvPr>
            <p:cNvSpPr/>
            <p:nvPr/>
          </p:nvSpPr>
          <p:spPr>
            <a:xfrm>
              <a:off x="795831" y="1626222"/>
              <a:ext cx="94736" cy="9473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F3D4546-F8E7-8C47-B135-4B2652BEDEE8}"/>
                </a:ext>
              </a:extLst>
            </p:cNvPr>
            <p:cNvSpPr/>
            <p:nvPr/>
          </p:nvSpPr>
          <p:spPr>
            <a:xfrm>
              <a:off x="890567" y="1626222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9976558-C4D6-BE4B-AE20-DBB5FDA94679}"/>
                </a:ext>
              </a:extLst>
            </p:cNvPr>
            <p:cNvSpPr/>
            <p:nvPr/>
          </p:nvSpPr>
          <p:spPr>
            <a:xfrm>
              <a:off x="985303" y="1626222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A7523CF0-C6DC-F543-9261-682239FFCA7C}"/>
                </a:ext>
              </a:extLst>
            </p:cNvPr>
            <p:cNvSpPr/>
            <p:nvPr/>
          </p:nvSpPr>
          <p:spPr>
            <a:xfrm>
              <a:off x="1080039" y="1626222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150D3DD-0A20-EE47-8861-BA64BD048AC5}"/>
                </a:ext>
              </a:extLst>
            </p:cNvPr>
            <p:cNvSpPr/>
            <p:nvPr/>
          </p:nvSpPr>
          <p:spPr>
            <a:xfrm>
              <a:off x="1174775" y="1626222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AFD24B35-0806-2145-903C-D4CF1C76D275}"/>
                </a:ext>
              </a:extLst>
            </p:cNvPr>
            <p:cNvSpPr/>
            <p:nvPr/>
          </p:nvSpPr>
          <p:spPr>
            <a:xfrm>
              <a:off x="701095" y="1720958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8DEB3223-9C99-5249-A7A0-5550654740AC}"/>
                </a:ext>
              </a:extLst>
            </p:cNvPr>
            <p:cNvSpPr/>
            <p:nvPr/>
          </p:nvSpPr>
          <p:spPr>
            <a:xfrm>
              <a:off x="795831" y="1720958"/>
              <a:ext cx="94736" cy="9473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6CE4247-665F-6342-839B-1827C41D78B5}"/>
                </a:ext>
              </a:extLst>
            </p:cNvPr>
            <p:cNvSpPr/>
            <p:nvPr/>
          </p:nvSpPr>
          <p:spPr>
            <a:xfrm>
              <a:off x="890567" y="1720958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705E2599-7AB1-E74E-BA3A-600B5C8A0DCF}"/>
                </a:ext>
              </a:extLst>
            </p:cNvPr>
            <p:cNvSpPr/>
            <p:nvPr/>
          </p:nvSpPr>
          <p:spPr>
            <a:xfrm>
              <a:off x="701095" y="1815694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3F3BD16-ADD2-0C41-9431-F2F0ECEC750C}"/>
                </a:ext>
              </a:extLst>
            </p:cNvPr>
            <p:cNvSpPr/>
            <p:nvPr/>
          </p:nvSpPr>
          <p:spPr>
            <a:xfrm>
              <a:off x="795831" y="1815694"/>
              <a:ext cx="94736" cy="9473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664E8036-F27D-F34B-B6FD-70739DFE160C}"/>
                </a:ext>
              </a:extLst>
            </p:cNvPr>
            <p:cNvSpPr/>
            <p:nvPr/>
          </p:nvSpPr>
          <p:spPr>
            <a:xfrm>
              <a:off x="890567" y="1815694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F22C7846-3FEB-9D40-87DF-C3585287DCEF}"/>
                </a:ext>
              </a:extLst>
            </p:cNvPr>
            <p:cNvSpPr/>
            <p:nvPr/>
          </p:nvSpPr>
          <p:spPr>
            <a:xfrm>
              <a:off x="701095" y="1910430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9FC3FCB-C8F5-5244-BD64-487EBD87DF8B}"/>
                </a:ext>
              </a:extLst>
            </p:cNvPr>
            <p:cNvSpPr/>
            <p:nvPr/>
          </p:nvSpPr>
          <p:spPr>
            <a:xfrm>
              <a:off x="795831" y="1910430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1F3270C8-3090-D846-B01A-1B7BF8A75952}"/>
                </a:ext>
              </a:extLst>
            </p:cNvPr>
            <p:cNvSpPr/>
            <p:nvPr/>
          </p:nvSpPr>
          <p:spPr>
            <a:xfrm>
              <a:off x="890567" y="1910430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73B4BD5C-9A44-5F46-B264-3761D6103F6C}"/>
              </a:ext>
            </a:extLst>
          </p:cNvPr>
          <p:cNvGrpSpPr/>
          <p:nvPr/>
        </p:nvGrpSpPr>
        <p:grpSpPr>
          <a:xfrm>
            <a:off x="2276366" y="1749207"/>
            <a:ext cx="993954" cy="935163"/>
            <a:chOff x="511623" y="1247278"/>
            <a:chExt cx="663152" cy="663152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7C2F0F74-01FE-5647-BD49-598961E80113}"/>
                </a:ext>
              </a:extLst>
            </p:cNvPr>
            <p:cNvSpPr/>
            <p:nvPr/>
          </p:nvSpPr>
          <p:spPr>
            <a:xfrm>
              <a:off x="701095" y="1247278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C5421C46-2E26-1349-8CEA-254640D2431E}"/>
                </a:ext>
              </a:extLst>
            </p:cNvPr>
            <p:cNvSpPr/>
            <p:nvPr/>
          </p:nvSpPr>
          <p:spPr>
            <a:xfrm>
              <a:off x="795831" y="1247278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7CAD546E-3EE5-6045-A3BC-45875567F146}"/>
                </a:ext>
              </a:extLst>
            </p:cNvPr>
            <p:cNvSpPr/>
            <p:nvPr/>
          </p:nvSpPr>
          <p:spPr>
            <a:xfrm>
              <a:off x="890567" y="1247278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22EF1264-7ABA-644A-BCAD-374689D9D17E}"/>
                </a:ext>
              </a:extLst>
            </p:cNvPr>
            <p:cNvSpPr/>
            <p:nvPr/>
          </p:nvSpPr>
          <p:spPr>
            <a:xfrm>
              <a:off x="701095" y="1342014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5945A309-EEFF-324D-89FA-5D88A4FF2FA1}"/>
                </a:ext>
              </a:extLst>
            </p:cNvPr>
            <p:cNvSpPr/>
            <p:nvPr/>
          </p:nvSpPr>
          <p:spPr>
            <a:xfrm>
              <a:off x="795831" y="1342014"/>
              <a:ext cx="94736" cy="9473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858257D-5235-4641-9818-2C190D2DC1EB}"/>
                </a:ext>
              </a:extLst>
            </p:cNvPr>
            <p:cNvSpPr/>
            <p:nvPr/>
          </p:nvSpPr>
          <p:spPr>
            <a:xfrm>
              <a:off x="890567" y="1342014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D09300A8-4CBC-AB4C-91D4-7BD4B91896A9}"/>
                </a:ext>
              </a:extLst>
            </p:cNvPr>
            <p:cNvSpPr/>
            <p:nvPr/>
          </p:nvSpPr>
          <p:spPr>
            <a:xfrm>
              <a:off x="511623" y="1436750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3FEEEBCF-2E64-6141-A774-9BDB3601E889}"/>
                </a:ext>
              </a:extLst>
            </p:cNvPr>
            <p:cNvSpPr/>
            <p:nvPr/>
          </p:nvSpPr>
          <p:spPr>
            <a:xfrm>
              <a:off x="606359" y="1436750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61B5783E-4923-A04B-9400-188C8365654B}"/>
                </a:ext>
              </a:extLst>
            </p:cNvPr>
            <p:cNvSpPr/>
            <p:nvPr/>
          </p:nvSpPr>
          <p:spPr>
            <a:xfrm>
              <a:off x="701095" y="1436750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5312D3EB-0ECF-AD48-A406-0A93A8201A7C}"/>
                </a:ext>
              </a:extLst>
            </p:cNvPr>
            <p:cNvSpPr/>
            <p:nvPr/>
          </p:nvSpPr>
          <p:spPr>
            <a:xfrm>
              <a:off x="795831" y="1436750"/>
              <a:ext cx="94736" cy="9473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E01094E0-4B36-8244-BB75-D8BBB42390C6}"/>
                </a:ext>
              </a:extLst>
            </p:cNvPr>
            <p:cNvSpPr/>
            <p:nvPr/>
          </p:nvSpPr>
          <p:spPr>
            <a:xfrm>
              <a:off x="890567" y="1436750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8BE15C54-50FD-7D46-8B3F-2BDA8987B8B6}"/>
                </a:ext>
              </a:extLst>
            </p:cNvPr>
            <p:cNvSpPr/>
            <p:nvPr/>
          </p:nvSpPr>
          <p:spPr>
            <a:xfrm>
              <a:off x="985303" y="1436750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56F6A36-46F7-1F42-A116-C23E8D137B2A}"/>
                </a:ext>
              </a:extLst>
            </p:cNvPr>
            <p:cNvSpPr/>
            <p:nvPr/>
          </p:nvSpPr>
          <p:spPr>
            <a:xfrm>
              <a:off x="1080039" y="1436750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5DF4012D-CDFE-A047-A2D2-40A6BDF830C5}"/>
                </a:ext>
              </a:extLst>
            </p:cNvPr>
            <p:cNvSpPr/>
            <p:nvPr/>
          </p:nvSpPr>
          <p:spPr>
            <a:xfrm>
              <a:off x="511623" y="1531486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CBB43BFE-5BCF-A646-A0A9-00A5F0003F58}"/>
                </a:ext>
              </a:extLst>
            </p:cNvPr>
            <p:cNvSpPr/>
            <p:nvPr/>
          </p:nvSpPr>
          <p:spPr>
            <a:xfrm>
              <a:off x="606359" y="1531486"/>
              <a:ext cx="94736" cy="9473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29054E5E-45CD-234B-BFE0-12CD2D06E7D7}"/>
                </a:ext>
              </a:extLst>
            </p:cNvPr>
            <p:cNvSpPr/>
            <p:nvPr/>
          </p:nvSpPr>
          <p:spPr>
            <a:xfrm>
              <a:off x="701095" y="1531486"/>
              <a:ext cx="94736" cy="9473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A116D7C2-10DF-B942-BFEF-F305B7E47830}"/>
                </a:ext>
              </a:extLst>
            </p:cNvPr>
            <p:cNvSpPr/>
            <p:nvPr/>
          </p:nvSpPr>
          <p:spPr>
            <a:xfrm>
              <a:off x="795831" y="1531486"/>
              <a:ext cx="94736" cy="9473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96B2421A-933C-9949-9489-8640A700DEEA}"/>
                </a:ext>
              </a:extLst>
            </p:cNvPr>
            <p:cNvSpPr/>
            <p:nvPr/>
          </p:nvSpPr>
          <p:spPr>
            <a:xfrm>
              <a:off x="890567" y="1531486"/>
              <a:ext cx="94736" cy="9473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CE5F5E1C-E712-FB46-A119-B9A713C57DA4}"/>
                </a:ext>
              </a:extLst>
            </p:cNvPr>
            <p:cNvSpPr/>
            <p:nvPr/>
          </p:nvSpPr>
          <p:spPr>
            <a:xfrm>
              <a:off x="985303" y="1531486"/>
              <a:ext cx="94736" cy="9473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37B32DB0-7A10-384A-B840-A19FD09C3873}"/>
                </a:ext>
              </a:extLst>
            </p:cNvPr>
            <p:cNvSpPr/>
            <p:nvPr/>
          </p:nvSpPr>
          <p:spPr>
            <a:xfrm>
              <a:off x="1080039" y="1531486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41596B2B-1C65-EF40-B366-DE6CE5DB2D12}"/>
                </a:ext>
              </a:extLst>
            </p:cNvPr>
            <p:cNvSpPr/>
            <p:nvPr/>
          </p:nvSpPr>
          <p:spPr>
            <a:xfrm>
              <a:off x="511623" y="1626222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BE2EACD1-0EC0-EC43-A70D-935AC062C450}"/>
                </a:ext>
              </a:extLst>
            </p:cNvPr>
            <p:cNvSpPr/>
            <p:nvPr/>
          </p:nvSpPr>
          <p:spPr>
            <a:xfrm>
              <a:off x="606359" y="1626222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1575AC14-3A7A-774E-A550-81846C73A746}"/>
                </a:ext>
              </a:extLst>
            </p:cNvPr>
            <p:cNvSpPr/>
            <p:nvPr/>
          </p:nvSpPr>
          <p:spPr>
            <a:xfrm>
              <a:off x="701095" y="1626222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0BEAAB64-17E7-C542-9B30-DAD880ED9A97}"/>
                </a:ext>
              </a:extLst>
            </p:cNvPr>
            <p:cNvSpPr/>
            <p:nvPr/>
          </p:nvSpPr>
          <p:spPr>
            <a:xfrm>
              <a:off x="795831" y="1626222"/>
              <a:ext cx="94736" cy="9473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FE252155-962C-0443-AA3D-C1F70382A38A}"/>
                </a:ext>
              </a:extLst>
            </p:cNvPr>
            <p:cNvSpPr/>
            <p:nvPr/>
          </p:nvSpPr>
          <p:spPr>
            <a:xfrm>
              <a:off x="890567" y="1626222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4DF5E23F-F50F-254C-BD50-BFE3C6DF2164}"/>
                </a:ext>
              </a:extLst>
            </p:cNvPr>
            <p:cNvSpPr/>
            <p:nvPr/>
          </p:nvSpPr>
          <p:spPr>
            <a:xfrm>
              <a:off x="985303" y="1626222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8A10742D-E653-2740-BAF5-421FDDD1BE21}"/>
                </a:ext>
              </a:extLst>
            </p:cNvPr>
            <p:cNvSpPr/>
            <p:nvPr/>
          </p:nvSpPr>
          <p:spPr>
            <a:xfrm>
              <a:off x="1080039" y="1626222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12D1095D-7F17-5544-A0AE-9040F3430DA5}"/>
                </a:ext>
              </a:extLst>
            </p:cNvPr>
            <p:cNvSpPr/>
            <p:nvPr/>
          </p:nvSpPr>
          <p:spPr>
            <a:xfrm>
              <a:off x="701095" y="1720958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C820060A-786D-024B-9AE7-0030ADDD52DD}"/>
                </a:ext>
              </a:extLst>
            </p:cNvPr>
            <p:cNvSpPr/>
            <p:nvPr/>
          </p:nvSpPr>
          <p:spPr>
            <a:xfrm>
              <a:off x="795831" y="1720958"/>
              <a:ext cx="94736" cy="9473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1C8D0CE6-1849-1B47-9B03-208E44D0D7FB}"/>
                </a:ext>
              </a:extLst>
            </p:cNvPr>
            <p:cNvSpPr/>
            <p:nvPr/>
          </p:nvSpPr>
          <p:spPr>
            <a:xfrm>
              <a:off x="890567" y="1720958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93DBCA3E-8AF8-EE4C-8C0E-1BB0C076EADD}"/>
                </a:ext>
              </a:extLst>
            </p:cNvPr>
            <p:cNvSpPr/>
            <p:nvPr/>
          </p:nvSpPr>
          <p:spPr>
            <a:xfrm>
              <a:off x="701095" y="1815694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E4AEB36E-3E91-5F4B-A3F6-ACD1FB49D8D2}"/>
                </a:ext>
              </a:extLst>
            </p:cNvPr>
            <p:cNvSpPr/>
            <p:nvPr/>
          </p:nvSpPr>
          <p:spPr>
            <a:xfrm>
              <a:off x="795831" y="1815694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D180A488-0E08-E64F-9281-7AAE77ACD9CA}"/>
                </a:ext>
              </a:extLst>
            </p:cNvPr>
            <p:cNvSpPr/>
            <p:nvPr/>
          </p:nvSpPr>
          <p:spPr>
            <a:xfrm>
              <a:off x="890567" y="1815694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C193D6DF-38D0-D845-93A8-CE4E5D94E2A2}"/>
              </a:ext>
            </a:extLst>
          </p:cNvPr>
          <p:cNvGrpSpPr/>
          <p:nvPr/>
        </p:nvGrpSpPr>
        <p:grpSpPr>
          <a:xfrm>
            <a:off x="1306888" y="1899156"/>
            <a:ext cx="709967" cy="667974"/>
            <a:chOff x="606359" y="1342014"/>
            <a:chExt cx="473680" cy="473680"/>
          </a:xfrm>
        </p:grpSpPr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5A8FEC58-2385-914F-86EA-8717536A6E07}"/>
                </a:ext>
              </a:extLst>
            </p:cNvPr>
            <p:cNvSpPr/>
            <p:nvPr/>
          </p:nvSpPr>
          <p:spPr>
            <a:xfrm>
              <a:off x="701095" y="1342014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1DA03008-1F74-DA41-94F7-CD1373A6E311}"/>
                </a:ext>
              </a:extLst>
            </p:cNvPr>
            <p:cNvSpPr/>
            <p:nvPr/>
          </p:nvSpPr>
          <p:spPr>
            <a:xfrm>
              <a:off x="795831" y="1342014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9FD7E726-4CE8-404C-8D50-303646FC095E}"/>
                </a:ext>
              </a:extLst>
            </p:cNvPr>
            <p:cNvSpPr/>
            <p:nvPr/>
          </p:nvSpPr>
          <p:spPr>
            <a:xfrm>
              <a:off x="890567" y="1342014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53B63DB3-8CC3-2247-A038-135AD1B20C5E}"/>
                </a:ext>
              </a:extLst>
            </p:cNvPr>
            <p:cNvSpPr/>
            <p:nvPr/>
          </p:nvSpPr>
          <p:spPr>
            <a:xfrm>
              <a:off x="606359" y="1436750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E69DD039-C2FB-C145-9BD7-1EDD3BA5C5AB}"/>
                </a:ext>
              </a:extLst>
            </p:cNvPr>
            <p:cNvSpPr/>
            <p:nvPr/>
          </p:nvSpPr>
          <p:spPr>
            <a:xfrm>
              <a:off x="701095" y="1436750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4967FF96-4A0F-ED4E-B0DA-C5F16ACE0040}"/>
                </a:ext>
              </a:extLst>
            </p:cNvPr>
            <p:cNvSpPr/>
            <p:nvPr/>
          </p:nvSpPr>
          <p:spPr>
            <a:xfrm>
              <a:off x="795831" y="1436750"/>
              <a:ext cx="94736" cy="9473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AA754A9A-6428-6740-AEF5-14A628CB9878}"/>
                </a:ext>
              </a:extLst>
            </p:cNvPr>
            <p:cNvSpPr/>
            <p:nvPr/>
          </p:nvSpPr>
          <p:spPr>
            <a:xfrm>
              <a:off x="890567" y="1436750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84857BEF-5DED-CA40-B114-CEE0AC9B1F38}"/>
                </a:ext>
              </a:extLst>
            </p:cNvPr>
            <p:cNvSpPr/>
            <p:nvPr/>
          </p:nvSpPr>
          <p:spPr>
            <a:xfrm>
              <a:off x="985303" y="1436750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9FC039A1-FF73-724A-AD28-08DFAE64AFB5}"/>
                </a:ext>
              </a:extLst>
            </p:cNvPr>
            <p:cNvSpPr/>
            <p:nvPr/>
          </p:nvSpPr>
          <p:spPr>
            <a:xfrm>
              <a:off x="606359" y="1531486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EB17D7AB-A89E-8B43-8BB3-400015E7582F}"/>
                </a:ext>
              </a:extLst>
            </p:cNvPr>
            <p:cNvSpPr/>
            <p:nvPr/>
          </p:nvSpPr>
          <p:spPr>
            <a:xfrm>
              <a:off x="701095" y="1531486"/>
              <a:ext cx="94736" cy="9473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D1B4C591-8CAE-B84C-834C-73BACA54A3B3}"/>
                </a:ext>
              </a:extLst>
            </p:cNvPr>
            <p:cNvSpPr/>
            <p:nvPr/>
          </p:nvSpPr>
          <p:spPr>
            <a:xfrm>
              <a:off x="795831" y="1531486"/>
              <a:ext cx="94736" cy="9473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C6744725-2698-A64C-950E-8A77D7632D5F}"/>
                </a:ext>
              </a:extLst>
            </p:cNvPr>
            <p:cNvSpPr/>
            <p:nvPr/>
          </p:nvSpPr>
          <p:spPr>
            <a:xfrm>
              <a:off x="890567" y="1531486"/>
              <a:ext cx="94736" cy="9473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B64B77B2-D0AD-EC4B-9E50-AEE387929AC4}"/>
                </a:ext>
              </a:extLst>
            </p:cNvPr>
            <p:cNvSpPr/>
            <p:nvPr/>
          </p:nvSpPr>
          <p:spPr>
            <a:xfrm>
              <a:off x="985303" y="1531486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2463A5E6-C666-F747-A191-C5CD1D7F7DC1}"/>
                </a:ext>
              </a:extLst>
            </p:cNvPr>
            <p:cNvSpPr/>
            <p:nvPr/>
          </p:nvSpPr>
          <p:spPr>
            <a:xfrm>
              <a:off x="606359" y="1626222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AB2E6262-F9A8-2943-BFCD-E817616E0E4D}"/>
                </a:ext>
              </a:extLst>
            </p:cNvPr>
            <p:cNvSpPr/>
            <p:nvPr/>
          </p:nvSpPr>
          <p:spPr>
            <a:xfrm>
              <a:off x="701095" y="1626222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7D9800C9-4589-9C4B-ACB3-DC3C26E9FBE7}"/>
                </a:ext>
              </a:extLst>
            </p:cNvPr>
            <p:cNvSpPr/>
            <p:nvPr/>
          </p:nvSpPr>
          <p:spPr>
            <a:xfrm>
              <a:off x="795831" y="1626222"/>
              <a:ext cx="94736" cy="9473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EDD9C4B7-DD0B-2945-BC44-07CA91AF39AB}"/>
                </a:ext>
              </a:extLst>
            </p:cNvPr>
            <p:cNvSpPr/>
            <p:nvPr/>
          </p:nvSpPr>
          <p:spPr>
            <a:xfrm>
              <a:off x="890567" y="1626222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B55D7E0D-A9EB-A94A-A427-730980E21B87}"/>
                </a:ext>
              </a:extLst>
            </p:cNvPr>
            <p:cNvSpPr/>
            <p:nvPr/>
          </p:nvSpPr>
          <p:spPr>
            <a:xfrm>
              <a:off x="985303" y="1626222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AFB8C170-881B-1E46-BB04-C12DD08E311E}"/>
                </a:ext>
              </a:extLst>
            </p:cNvPr>
            <p:cNvSpPr/>
            <p:nvPr/>
          </p:nvSpPr>
          <p:spPr>
            <a:xfrm>
              <a:off x="701095" y="1720958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4E6739AC-F2B5-364D-AFD4-A42C5B02CCD5}"/>
                </a:ext>
              </a:extLst>
            </p:cNvPr>
            <p:cNvSpPr/>
            <p:nvPr/>
          </p:nvSpPr>
          <p:spPr>
            <a:xfrm>
              <a:off x="795831" y="1720958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4F5DDD8E-2076-BA4B-8278-C35323A7F8B0}"/>
                </a:ext>
              </a:extLst>
            </p:cNvPr>
            <p:cNvSpPr/>
            <p:nvPr/>
          </p:nvSpPr>
          <p:spPr>
            <a:xfrm>
              <a:off x="890567" y="1720958"/>
              <a:ext cx="94736" cy="947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000">
                <a:solidFill>
                  <a:srgbClr val="FFFF00"/>
                </a:solidFill>
              </a:endParaRPr>
            </a:p>
          </p:txBody>
        </p:sp>
      </p:grpSp>
      <p:sp>
        <p:nvSpPr>
          <p:cNvPr id="194" name="Content Placeholder 192">
            <a:extLst>
              <a:ext uri="{FF2B5EF4-FFF2-40B4-BE49-F238E27FC236}">
                <a16:creationId xmlns:a16="http://schemas.microsoft.com/office/drawing/2014/main" id="{79DA3313-22D7-3545-B5A6-DF6ECAFC571E}"/>
              </a:ext>
            </a:extLst>
          </p:cNvPr>
          <p:cNvSpPr txBox="1">
            <a:spLocks/>
          </p:cNvSpPr>
          <p:nvPr/>
        </p:nvSpPr>
        <p:spPr>
          <a:xfrm>
            <a:off x="481263" y="3251457"/>
            <a:ext cx="7306282" cy="244442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Chalkboard" charset="0"/>
                <a:ea typeface="Chalkboard" charset="0"/>
                <a:cs typeface="Chalkboard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GB"/>
              <a:t>How many white tiles are needed to make the next pattern?</a:t>
            </a:r>
          </a:p>
          <a:p>
            <a:pPr>
              <a:lnSpc>
                <a:spcPct val="120000"/>
              </a:lnSpc>
            </a:pPr>
            <a:r>
              <a:rPr lang="en-GB"/>
              <a:t>How many white tiles are needed to make pattern 10?</a:t>
            </a:r>
          </a:p>
          <a:p>
            <a:pPr>
              <a:lnSpc>
                <a:spcPct val="120000"/>
              </a:lnSpc>
            </a:pPr>
            <a:r>
              <a:rPr lang="en-GB"/>
              <a:t>Suggest a method to calculate the number of white tiles needed in any pattern in the sequence</a:t>
            </a:r>
          </a:p>
          <a:p>
            <a:pPr>
              <a:lnSpc>
                <a:spcPct val="120000"/>
              </a:lnSpc>
            </a:pPr>
            <a:r>
              <a:rPr lang="en-GB"/>
              <a:t>Suggest a method to calculate the number of white tiles needed for the </a:t>
            </a:r>
            <a:r>
              <a:rPr lang="en-GB" i="1"/>
              <a:t>n</a:t>
            </a:r>
            <a:r>
              <a:rPr lang="en-GB"/>
              <a:t>th pattern in the sequence</a:t>
            </a:r>
          </a:p>
          <a:p>
            <a:pPr>
              <a:lnSpc>
                <a:spcPct val="120000"/>
              </a:lnSpc>
            </a:pPr>
            <a:endParaRPr lang="en-GB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C39D0F15-373A-2044-8868-7607CDE66229}"/>
              </a:ext>
            </a:extLst>
          </p:cNvPr>
          <p:cNvSpPr/>
          <p:nvPr/>
        </p:nvSpPr>
        <p:spPr>
          <a:xfrm>
            <a:off x="1841500" y="6171963"/>
            <a:ext cx="71262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>
                <a:solidFill>
                  <a:srgbClr val="333333"/>
                </a:solidFill>
                <a:latin typeface="Source Sans Pro" panose="020B0503030403020204" pitchFamily="34" charset="0"/>
              </a:rPr>
              <a:t>Amit M., </a:t>
            </a:r>
            <a:r>
              <a:rPr lang="en-GB" sz="1200" err="1">
                <a:solidFill>
                  <a:srgbClr val="333333"/>
                </a:solidFill>
                <a:latin typeface="Source Sans Pro" panose="020B0503030403020204" pitchFamily="34" charset="0"/>
              </a:rPr>
              <a:t>Neria</a:t>
            </a:r>
            <a:r>
              <a:rPr lang="en-GB" sz="1200">
                <a:solidFill>
                  <a:srgbClr val="333333"/>
                </a:solidFill>
                <a:latin typeface="Source Sans Pro" panose="020B0503030403020204" pitchFamily="34" charset="0"/>
              </a:rPr>
              <a:t> D. (2010) Assessing a </a:t>
            </a:r>
            <a:r>
              <a:rPr lang="en-GB" sz="1200" err="1">
                <a:solidFill>
                  <a:srgbClr val="333333"/>
                </a:solidFill>
                <a:latin typeface="Source Sans Pro" panose="020B0503030403020204" pitchFamily="34" charset="0"/>
              </a:rPr>
              <a:t>Modeling</a:t>
            </a:r>
            <a:r>
              <a:rPr lang="en-GB" sz="1200">
                <a:solidFill>
                  <a:srgbClr val="333333"/>
                </a:solidFill>
                <a:latin typeface="Source Sans Pro" panose="020B0503030403020204" pitchFamily="34" charset="0"/>
              </a:rPr>
              <a:t> Process of a Linear Pattern Task. In: </a:t>
            </a:r>
            <a:r>
              <a:rPr lang="en-GB" sz="1200" err="1">
                <a:solidFill>
                  <a:srgbClr val="333333"/>
                </a:solidFill>
                <a:latin typeface="Source Sans Pro" panose="020B0503030403020204" pitchFamily="34" charset="0"/>
              </a:rPr>
              <a:t>Lesh</a:t>
            </a:r>
            <a:r>
              <a:rPr lang="en-GB" sz="1200">
                <a:solidFill>
                  <a:srgbClr val="333333"/>
                </a:solidFill>
                <a:latin typeface="Source Sans Pro" panose="020B0503030403020204" pitchFamily="34" charset="0"/>
              </a:rPr>
              <a:t> R., Galbraith P., Haines C., </a:t>
            </a:r>
            <a:r>
              <a:rPr lang="en-GB" sz="1200" err="1">
                <a:solidFill>
                  <a:srgbClr val="333333"/>
                </a:solidFill>
                <a:latin typeface="Source Sans Pro" panose="020B0503030403020204" pitchFamily="34" charset="0"/>
              </a:rPr>
              <a:t>Hurford</a:t>
            </a:r>
            <a:r>
              <a:rPr lang="en-GB" sz="1200">
                <a:solidFill>
                  <a:srgbClr val="333333"/>
                </a:solidFill>
                <a:latin typeface="Source Sans Pro" panose="020B0503030403020204" pitchFamily="34" charset="0"/>
              </a:rPr>
              <a:t> A. (eds) </a:t>
            </a:r>
            <a:r>
              <a:rPr lang="en-GB" sz="1200" i="1" err="1">
                <a:solidFill>
                  <a:srgbClr val="333333"/>
                </a:solidFill>
                <a:latin typeface="Source Sans Pro" panose="020B0503030403020204" pitchFamily="34" charset="0"/>
              </a:rPr>
              <a:t>Modeling</a:t>
            </a:r>
            <a:r>
              <a:rPr lang="en-GB" sz="1200" i="1">
                <a:solidFill>
                  <a:srgbClr val="333333"/>
                </a:solidFill>
                <a:latin typeface="Source Sans Pro" panose="020B0503030403020204" pitchFamily="34" charset="0"/>
              </a:rPr>
              <a:t> Students' Mathematical </a:t>
            </a:r>
            <a:r>
              <a:rPr lang="en-GB" sz="1200" i="1" err="1">
                <a:solidFill>
                  <a:srgbClr val="333333"/>
                </a:solidFill>
                <a:latin typeface="Source Sans Pro" panose="020B0503030403020204" pitchFamily="34" charset="0"/>
              </a:rPr>
              <a:t>Modeling</a:t>
            </a:r>
            <a:r>
              <a:rPr lang="en-GB" sz="1200" i="1">
                <a:solidFill>
                  <a:srgbClr val="333333"/>
                </a:solidFill>
                <a:latin typeface="Source Sans Pro" panose="020B0503030403020204" pitchFamily="34" charset="0"/>
              </a:rPr>
              <a:t> Competencies</a:t>
            </a:r>
            <a:r>
              <a:rPr lang="en-GB" sz="1200">
                <a:solidFill>
                  <a:srgbClr val="333333"/>
                </a:solidFill>
                <a:latin typeface="Source Sans Pro" panose="020B0503030403020204" pitchFamily="34" charset="0"/>
              </a:rPr>
              <a:t>. Springer, Boston, MA. </a:t>
            </a:r>
            <a:endParaRPr lang="en-GB" sz="1200"/>
          </a:p>
        </p:txBody>
      </p:sp>
    </p:spTree>
    <p:extLst>
      <p:ext uri="{BB962C8B-B14F-4D97-AF65-F5344CB8AC3E}">
        <p14:creationId xmlns:p14="http://schemas.microsoft.com/office/powerpoint/2010/main" val="415123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4" grpId="0" build="p" bldLvl="2"/>
      <p:bldP spid="19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7B921-D9C7-0D46-98E3-31779B1641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Connections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9EB3F-6C9F-F648-AB93-C3FB345CC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876" y="997338"/>
            <a:ext cx="3348108" cy="2233542"/>
          </a:xfrm>
        </p:spPr>
        <p:txBody>
          <a:bodyPr/>
          <a:lstStyle/>
          <a:p>
            <a:r>
              <a:rPr lang="en-GB"/>
              <a:t>Note alignment with van </a:t>
            </a:r>
            <a:r>
              <a:rPr lang="en-GB" err="1"/>
              <a:t>Hiele</a:t>
            </a:r>
            <a:r>
              <a:rPr lang="en-GB"/>
              <a:t> ‘levels’</a:t>
            </a:r>
          </a:p>
          <a:p>
            <a:r>
              <a:rPr lang="en-GB"/>
              <a:t>Note that forms of attention are NOT levels</a:t>
            </a:r>
          </a:p>
          <a:p>
            <a:pPr lvl="1"/>
            <a:r>
              <a:rPr lang="en-GB"/>
              <a:t>People move back and forth between them spontaneously and rapidly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9BBFA82-58BD-0148-9BBE-B12325B96BC6}"/>
              </a:ext>
            </a:extLst>
          </p:cNvPr>
          <p:cNvSpPr/>
          <p:nvPr/>
        </p:nvSpPr>
        <p:spPr>
          <a:xfrm>
            <a:off x="3681984" y="1474481"/>
            <a:ext cx="3133344" cy="206285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rgbClr val="FFFF00"/>
                </a:solidFill>
              </a:rPr>
              <a:t>Holding Wholes (gazing)</a:t>
            </a:r>
          </a:p>
          <a:p>
            <a:pPr algn="ctr"/>
            <a:r>
              <a:rPr lang="en-GB">
                <a:solidFill>
                  <a:srgbClr val="FFFF00"/>
                </a:solidFill>
              </a:rPr>
              <a:t>Discerning Details</a:t>
            </a:r>
          </a:p>
          <a:p>
            <a:pPr algn="ctr"/>
            <a:r>
              <a:rPr lang="en-GB">
                <a:solidFill>
                  <a:srgbClr val="FFFF00"/>
                </a:solidFill>
              </a:rPr>
              <a:t>Recognising Relationships</a:t>
            </a:r>
          </a:p>
          <a:p>
            <a:pPr algn="ctr"/>
            <a:r>
              <a:rPr lang="en-GB">
                <a:solidFill>
                  <a:srgbClr val="FFFF00"/>
                </a:solidFill>
              </a:rPr>
              <a:t>Perceiving Properties</a:t>
            </a:r>
          </a:p>
          <a:p>
            <a:pPr algn="ctr"/>
            <a:r>
              <a:rPr lang="en-GB">
                <a:solidFill>
                  <a:srgbClr val="FFFF00"/>
                </a:solidFill>
              </a:rPr>
              <a:t>Reasoning on the basis of properties</a:t>
            </a:r>
            <a:endParaRPr lang="en-GB">
              <a:solidFill>
                <a:srgbClr val="FFFF00"/>
              </a:solidFill>
              <a:effectLst/>
            </a:endParaRP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EB2DFAA-7B93-8C40-9D60-67F357CE45BD}"/>
              </a:ext>
            </a:extLst>
          </p:cNvPr>
          <p:cNvSpPr/>
          <p:nvPr/>
        </p:nvSpPr>
        <p:spPr>
          <a:xfrm>
            <a:off x="6912864" y="1503876"/>
            <a:ext cx="2121408" cy="206285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2">
                    <a:lumMod val="75000"/>
                  </a:schemeClr>
                </a:solidFill>
              </a:rPr>
              <a:t>Visualisation</a:t>
            </a:r>
          </a:p>
          <a:p>
            <a:pPr algn="ctr"/>
            <a:r>
              <a:rPr lang="en-GB">
                <a:solidFill>
                  <a:schemeClr val="tx2">
                    <a:lumMod val="75000"/>
                  </a:schemeClr>
                </a:solidFill>
                <a:effectLst/>
              </a:rPr>
              <a:t>Analysis</a:t>
            </a:r>
          </a:p>
          <a:p>
            <a:pPr algn="ctr"/>
            <a:r>
              <a:rPr lang="en-GB">
                <a:solidFill>
                  <a:schemeClr val="tx2">
                    <a:lumMod val="75000"/>
                  </a:schemeClr>
                </a:solidFill>
              </a:rPr>
              <a:t>Abstraction</a:t>
            </a:r>
          </a:p>
          <a:p>
            <a:pPr algn="ctr"/>
            <a:r>
              <a:rPr lang="en-GB">
                <a:solidFill>
                  <a:schemeClr val="tx2">
                    <a:lumMod val="75000"/>
                  </a:schemeClr>
                </a:solidFill>
                <a:effectLst/>
              </a:rPr>
              <a:t>Deduction</a:t>
            </a:r>
          </a:p>
          <a:p>
            <a:pPr algn="ctr"/>
            <a:r>
              <a:rPr lang="en-GB">
                <a:solidFill>
                  <a:schemeClr val="tx2">
                    <a:lumMod val="75000"/>
                  </a:schemeClr>
                </a:solidFill>
              </a:rPr>
              <a:t>Rigour</a:t>
            </a:r>
            <a:endParaRPr lang="en-GB">
              <a:solidFill>
                <a:schemeClr val="tx2">
                  <a:lumMod val="75000"/>
                </a:schemeClr>
              </a:solidFill>
              <a:effectLst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160FC66-51A0-AD47-8956-E8C90A4CEC11}"/>
              </a:ext>
            </a:extLst>
          </p:cNvPr>
          <p:cNvSpPr/>
          <p:nvPr/>
        </p:nvSpPr>
        <p:spPr>
          <a:xfrm>
            <a:off x="536448" y="3350251"/>
            <a:ext cx="1999488" cy="536448"/>
          </a:xfrm>
          <a:prstGeom prst="roundRect">
            <a:avLst/>
          </a:prstGeom>
          <a:solidFill>
            <a:srgbClr val="AB79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rgbClr val="FFFF00"/>
                </a:solidFill>
              </a:rPr>
              <a:t>Conjecture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7681166-BB23-3840-9C5C-A5437E3179D3}"/>
              </a:ext>
            </a:extLst>
          </p:cNvPr>
          <p:cNvSpPr/>
          <p:nvPr/>
        </p:nvSpPr>
        <p:spPr>
          <a:xfrm>
            <a:off x="786384" y="3801355"/>
            <a:ext cx="6126480" cy="53644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rgbClr val="FFFF00"/>
                </a:solidFill>
              </a:rPr>
              <a:t>Gazing is not simply an introductory form of attention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CD66231-93BB-9742-B587-6D5610FE07D5}"/>
              </a:ext>
            </a:extLst>
          </p:cNvPr>
          <p:cNvSpPr/>
          <p:nvPr/>
        </p:nvSpPr>
        <p:spPr>
          <a:xfrm>
            <a:off x="1036320" y="4271914"/>
            <a:ext cx="6339840" cy="1426464"/>
          </a:xfrm>
          <a:prstGeom prst="roundRect">
            <a:avLst/>
          </a:prstGeom>
          <a:solidFill>
            <a:srgbClr val="855F3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>
                <a:solidFill>
                  <a:srgbClr val="FFFF00"/>
                </a:solidFill>
              </a:rPr>
              <a:t>Gazing is a gateway between </a:t>
            </a:r>
            <a:br>
              <a:rPr lang="en-GB" sz="2000">
                <a:solidFill>
                  <a:srgbClr val="FFFF00"/>
                </a:solidFill>
              </a:rPr>
            </a:br>
            <a:r>
              <a:rPr lang="en-GB" sz="2000">
                <a:solidFill>
                  <a:srgbClr val="FFFF00"/>
                </a:solidFill>
              </a:rPr>
              <a:t>An analytic mode</a:t>
            </a:r>
          </a:p>
          <a:p>
            <a:pPr algn="ctr"/>
            <a:r>
              <a:rPr lang="en-GB" sz="2000">
                <a:solidFill>
                  <a:srgbClr val="FFFF00"/>
                </a:solidFill>
              </a:rPr>
              <a:t>and </a:t>
            </a:r>
          </a:p>
          <a:p>
            <a:pPr algn="ctr"/>
            <a:r>
              <a:rPr lang="en-GB" sz="2000">
                <a:solidFill>
                  <a:srgbClr val="FFFF00"/>
                </a:solidFill>
              </a:rPr>
              <a:t>A wholistic sense of form and structure (gestalt?)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6F0CEC5-1E6C-9149-8AAC-80013FA0E540}"/>
              </a:ext>
            </a:extLst>
          </p:cNvPr>
          <p:cNvSpPr txBox="1"/>
          <p:nvPr/>
        </p:nvSpPr>
        <p:spPr>
          <a:xfrm>
            <a:off x="3328416" y="5752423"/>
            <a:ext cx="43412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>
                <a:latin typeface="Chalkboard" charset="0"/>
                <a:ea typeface="Chalkboard" charset="0"/>
                <a:cs typeface="Chalkboard" charset="0"/>
              </a:rPr>
              <a:t>Gazing involves not just ‘whole wholes’ </a:t>
            </a:r>
            <a:br>
              <a:rPr lang="en-GB">
                <a:latin typeface="Chalkboard" charset="0"/>
                <a:ea typeface="Chalkboard" charset="0"/>
                <a:cs typeface="Chalkboard" charset="0"/>
              </a:rPr>
            </a:br>
            <a:r>
              <a:rPr lang="en-GB">
                <a:latin typeface="Chalkboard" charset="0"/>
                <a:ea typeface="Chalkboard" charset="0"/>
                <a:cs typeface="Chalkboard" charset="0"/>
              </a:rPr>
              <a:t>but any discerned part of some whole, </a:t>
            </a:r>
            <a:br>
              <a:rPr lang="en-GB">
                <a:latin typeface="Chalkboard" charset="0"/>
                <a:ea typeface="Chalkboard" charset="0"/>
                <a:cs typeface="Chalkboard" charset="0"/>
              </a:rPr>
            </a:br>
            <a:r>
              <a:rPr lang="en-GB">
                <a:latin typeface="Chalkboard" charset="0"/>
                <a:ea typeface="Chalkboard" charset="0"/>
                <a:cs typeface="Chalkboard" charset="0"/>
              </a:rPr>
              <a:t>seen as a whole in itself</a:t>
            </a:r>
          </a:p>
        </p:txBody>
      </p:sp>
      <p:sp>
        <p:nvSpPr>
          <p:cNvPr id="11" name="Rectangle 1">
            <a:extLst>
              <a:ext uri="{FF2B5EF4-FFF2-40B4-BE49-F238E27FC236}">
                <a16:creationId xmlns:a16="http://schemas.microsoft.com/office/drawing/2014/main" id="{E96764BD-618F-CF46-AC67-9FF85F739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8495" y="6563413"/>
            <a:ext cx="681532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Palatino" pitchFamily="2" charset="77"/>
                <a:ea typeface="Times New Roman" panose="02020603050405020304" pitchFamily="18" charset="0"/>
                <a:cs typeface="Times New Roman" panose="02020603050405020304" pitchFamily="18" charset="0"/>
              </a:rPr>
              <a:t>Aristotle: ”There is more to the whole than simply the parts”.</a:t>
            </a:r>
            <a:endParaRPr kumimoji="0" lang="en-US" alt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698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6" grpId="0" animBg="1"/>
      <p:bldP spid="7" grpId="0" animBg="1"/>
      <p:bldP spid="8" grpId="0" animBg="1"/>
      <p:bldP spid="9" grpId="0" animBg="1"/>
      <p:bldP spid="10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AB7942"/>
        </a:solidFill>
        <a:ln>
          <a:solidFill>
            <a:schemeClr val="tx1"/>
          </a:solidFill>
        </a:ln>
      </a:spPr>
      <a:bodyPr rtlCol="0" anchor="ctr"/>
      <a:lstStyle>
        <a:defPPr algn="ctr">
          <a:defRPr sz="2000">
            <a:solidFill>
              <a:srgbClr val="FFFF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000" dirty="0" err="1" smtClean="0">
            <a:latin typeface="Chalkboard" charset="0"/>
            <a:ea typeface="Chalkboard" charset="0"/>
            <a:cs typeface="Chalkboard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266CBBC0-D244-7347-801A-1958D987A020}" vid="{EDE611A9-898C-6240-80DA-EB3238CCAFA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2152</TotalTime>
  <Words>2069</Words>
  <Application>Microsoft Macintosh PowerPoint</Application>
  <PresentationFormat>On-screen Show (4:3)</PresentationFormat>
  <Paragraphs>193</Paragraphs>
  <Slides>28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Chalkboard</vt:lpstr>
      <vt:lpstr>Comic Sans MS</vt:lpstr>
      <vt:lpstr>Palatino</vt:lpstr>
      <vt:lpstr>Source Sans Pro</vt:lpstr>
      <vt:lpstr>Times</vt:lpstr>
      <vt:lpstr>Office Theme</vt:lpstr>
      <vt:lpstr>On the Nature and Structure  of Attention in  Teaching and Learning Mathematics</vt:lpstr>
      <vt:lpstr>Outline</vt:lpstr>
      <vt:lpstr>Methodological Remarks</vt:lpstr>
      <vt:lpstr>Recently Twittered Task (Prof Smudge)</vt:lpstr>
      <vt:lpstr>Suggestion</vt:lpstr>
      <vt:lpstr>Say What You See</vt:lpstr>
      <vt:lpstr>Attention</vt:lpstr>
      <vt:lpstr>PowerPoint Presentation</vt:lpstr>
      <vt:lpstr>Connections</vt:lpstr>
      <vt:lpstr>Bottema’s Theorem</vt:lpstr>
      <vt:lpstr>Reasoning</vt:lpstr>
      <vt:lpstr>What can be Varied, Retaining Invariance?</vt:lpstr>
      <vt:lpstr>Flask Graphs</vt:lpstr>
      <vt:lpstr>Graphs of surface area against height of liquid </vt:lpstr>
      <vt:lpstr>Graphs of Volume against height </vt:lpstr>
      <vt:lpstr>Graphs of Volume against Surface Area </vt:lpstr>
      <vt:lpstr>Radius, surface area and volume, all with respect to height </vt:lpstr>
      <vt:lpstr>Attention &amp; Mathematics Education Research</vt:lpstr>
      <vt:lpstr>Attention &amp; Mathematics Education Research</vt:lpstr>
      <vt:lpstr>Attention and Mathematics Education Research</vt:lpstr>
      <vt:lpstr>Say What You See</vt:lpstr>
      <vt:lpstr>Is 51 + 51 = 50 + 52? How do you know?</vt:lpstr>
      <vt:lpstr>Sample Data</vt:lpstr>
      <vt:lpstr>What is Lucy attending to?</vt:lpstr>
      <vt:lpstr>Conjecture</vt:lpstr>
      <vt:lpstr>Reflection </vt:lpstr>
      <vt:lpstr>Precision Conjecture</vt:lpstr>
      <vt:lpstr>Follow-Up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Mason</dc:creator>
  <cp:lastModifiedBy>John Mason</cp:lastModifiedBy>
  <cp:revision>96</cp:revision>
  <dcterms:created xsi:type="dcterms:W3CDTF">2017-06-17T10:17:52Z</dcterms:created>
  <dcterms:modified xsi:type="dcterms:W3CDTF">2021-12-07T09:23:46Z</dcterms:modified>
</cp:coreProperties>
</file>