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380" r:id="rId3"/>
    <p:sldId id="378" r:id="rId4"/>
    <p:sldId id="290" r:id="rId5"/>
    <p:sldId id="375" r:id="rId6"/>
    <p:sldId id="273" r:id="rId7"/>
    <p:sldId id="267" r:id="rId8"/>
    <p:sldId id="390" r:id="rId9"/>
    <p:sldId id="296" r:id="rId10"/>
    <p:sldId id="389" r:id="rId11"/>
    <p:sldId id="376" r:id="rId12"/>
    <p:sldId id="381" r:id="rId13"/>
    <p:sldId id="373" r:id="rId14"/>
    <p:sldId id="374" r:id="rId15"/>
    <p:sldId id="384" r:id="rId16"/>
    <p:sldId id="377" r:id="rId17"/>
    <p:sldId id="385" r:id="rId18"/>
    <p:sldId id="383" r:id="rId19"/>
    <p:sldId id="386" r:id="rId20"/>
    <p:sldId id="387" r:id="rId21"/>
    <p:sldId id="38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855F33"/>
    <a:srgbClr val="FFF8E9"/>
    <a:srgbClr val="FFF9E8"/>
    <a:srgbClr val="FFF5C4"/>
    <a:srgbClr val="FCF3A7"/>
    <a:srgbClr val="AB7942"/>
    <a:srgbClr val="FFF1BF"/>
    <a:srgbClr val="FFE29F"/>
    <a:srgbClr val="FFFE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31"/>
    <p:restoredTop sz="94666"/>
  </p:normalViewPr>
  <p:slideViewPr>
    <p:cSldViewPr snapToGrid="0" snapToObjects="1">
      <p:cViewPr varScale="1">
        <p:scale>
          <a:sx n="91" d="100"/>
          <a:sy n="91" d="100"/>
        </p:scale>
        <p:origin x="192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98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D836D-B0CF-D94A-86DB-32DAECE4C346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38976-516C-4447-B9E0-F21B8CB8D0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136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80DA6FB1-CFC4-FF4C-8D8A-780BA5162B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9pPr>
          </a:lstStyle>
          <a:p>
            <a:fld id="{3ACD4B80-34E7-1B4A-A5B1-923B33D56C05}" type="slidenum">
              <a:rPr lang="en-US" altLang="en-US" sz="1200" b="0">
                <a:latin typeface="Lucida Grande" panose="020B0600040502020204" pitchFamily="34" charset="0"/>
              </a:rPr>
              <a:pPr/>
              <a:t>6</a:t>
            </a:fld>
            <a:endParaRPr lang="en-US" altLang="en-US" sz="1200" b="0">
              <a:latin typeface="Lucida Grande" panose="020B0600040502020204" pitchFamily="34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38AEFDF1-D085-8548-9CBC-37BAEAECBD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5320618F-4EA3-7448-90D2-4B0092FC44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133560B8-96C0-624D-8246-8C3F644136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9pPr>
          </a:lstStyle>
          <a:p>
            <a:fld id="{2119D6A9-7202-CA4A-B677-58409D42E0C5}" type="slidenum">
              <a:rPr lang="en-US" altLang="en-US" sz="1200" b="0">
                <a:latin typeface="Lucida Grande" panose="020B0600040502020204" pitchFamily="34" charset="0"/>
              </a:rPr>
              <a:pPr/>
              <a:t>7</a:t>
            </a:fld>
            <a:endParaRPr lang="en-US" altLang="en-US" sz="1200" b="0">
              <a:latin typeface="Lucida Grande" panose="020B0600040502020204" pitchFamily="34" charset="0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EFE2FE9E-2DF6-F943-9C23-B416BBF637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910F5237-747D-1945-9191-EDC44153F5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A788BAA5-B54B-614C-9F47-A6FFA1FC1B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9pPr>
          </a:lstStyle>
          <a:p>
            <a:fld id="{F27C602A-C74D-2547-ADDA-BB5373B675B1}" type="slidenum">
              <a:rPr lang="en-US" altLang="en-US" sz="1200" b="0" smtClean="0">
                <a:latin typeface="Lucida Grande" panose="020B0600040502020204" pitchFamily="34" charset="0"/>
              </a:rPr>
              <a:pPr/>
              <a:t>9</a:t>
            </a:fld>
            <a:endParaRPr lang="en-US" altLang="en-US" sz="1200" b="0">
              <a:latin typeface="Lucida Grande" panose="020B0600040502020204" pitchFamily="34" charset="0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D3BC6C61-3013-4E4D-880A-C61D5FCB2A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C5B94A8-BE98-F04F-A1B3-B0231CCBC9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Chalkboard" panose="03050602040202020205" pitchFamily="66" charset="77"/>
              <a:ea typeface="ＭＳ Ｐゴシック" panose="020B0600070205080204" pitchFamily="34" charset="-128"/>
              <a:cs typeface="Chalkboard" panose="03050602040202020205" pitchFamily="66" charset="7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</a:t>
            </a:r>
            <a:r>
              <a:rPr lang="en-GB" dirty="0" err="1"/>
              <a:t>demonstrations.wolfram.com</a:t>
            </a:r>
            <a:r>
              <a:rPr lang="en-GB" dirty="0"/>
              <a:t>/</a:t>
            </a:r>
            <a:r>
              <a:rPr lang="en-GB" dirty="0" err="1"/>
              <a:t>FillingAContainerDefinedByACurve</a:t>
            </a:r>
            <a:r>
              <a:rPr lang="en-GB" dirty="0"/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38976-516C-4447-B9E0-F21B8CB8D0E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602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9/15/21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9/15/21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9/15/21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49482"/>
          </a:xfrm>
        </p:spPr>
        <p:txBody>
          <a:bodyPr anchor="t">
            <a:normAutofit/>
          </a:bodyPr>
          <a:lstStyle>
            <a:lvl1pPr>
              <a:defRPr sz="2000" b="1" i="0">
                <a:solidFill>
                  <a:schemeClr val="accent2">
                    <a:lumMod val="50000"/>
                  </a:schemeClr>
                </a:solidFill>
                <a:latin typeface="Chalkboard" charset="0"/>
                <a:ea typeface="Chalkboard" charset="0"/>
                <a:cs typeface="Chalkboar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2266"/>
            <a:ext cx="7886700" cy="4351338"/>
          </a:xfrm>
        </p:spPr>
        <p:txBody>
          <a:bodyPr anchor="t"/>
          <a:lstStyle>
            <a:lvl1pPr>
              <a:defRPr sz="180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>
              <a:defRPr sz="1600" b="0" i="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  <a:lvl3pPr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17299E-902C-714B-AD1D-2E9A1C4BDB43}"/>
              </a:ext>
            </a:extLst>
          </p:cNvPr>
          <p:cNvSpPr txBox="1"/>
          <p:nvPr userDrawn="1"/>
        </p:nvSpPr>
        <p:spPr>
          <a:xfrm>
            <a:off x="0" y="6536267"/>
            <a:ext cx="519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FF3A2AA5-72D6-444D-9A6E-3160BE5FDC8D}" type="slidenum">
              <a:rPr lang="en-GB" sz="1400" smtClean="0">
                <a:latin typeface="Chalkboard" charset="0"/>
                <a:ea typeface="Chalkboard" charset="0"/>
                <a:cs typeface="Chalkboard" charset="0"/>
              </a:rPr>
              <a:t>‹#›</a:t>
            </a:fld>
            <a:endParaRPr lang="en-GB" sz="1400" dirty="0" err="1">
              <a:latin typeface="Chalkboard" charset="0"/>
              <a:ea typeface="Chalkboard" charset="0"/>
              <a:cs typeface="Chalkboard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9/15/21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9/15/21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9/15/21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9/15/21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9/15/21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9/15/21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9/15/21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AB99F-9CA2-7248-966B-FD562C13B124}" type="datetimeFigureOut">
              <a:rPr lang="en-US" smtClean="0"/>
              <a:t>9/15/21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mov"/><Relationship Id="rId7" Type="http://schemas.openxmlformats.org/officeDocument/2006/relationships/image" Target="../media/image6.png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.png"/><Relationship Id="rId4" Type="http://schemas.openxmlformats.org/officeDocument/2006/relationships/video" Target="../media/media2.mov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820617" y="2333586"/>
            <a:ext cx="7772400" cy="1840504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855F33"/>
                </a:solidFill>
                <a:latin typeface="Chalkboard" charset="0"/>
                <a:ea typeface="Chalkboard" charset="0"/>
                <a:cs typeface="Chalkboard" charset="0"/>
              </a:rPr>
              <a:t>Problem Posing</a:t>
            </a:r>
            <a:br>
              <a:rPr lang="en-US" sz="3600" dirty="0">
                <a:solidFill>
                  <a:srgbClr val="855F33"/>
                </a:solidFill>
                <a:latin typeface="Chalkboard" charset="0"/>
                <a:ea typeface="Chalkboard" charset="0"/>
                <a:cs typeface="Chalkboard" charset="0"/>
              </a:rPr>
            </a:br>
            <a:r>
              <a:rPr lang="en-US" sz="3600" dirty="0">
                <a:solidFill>
                  <a:srgbClr val="855F33"/>
                </a:solidFill>
                <a:latin typeface="Chalkboard" charset="0"/>
                <a:ea typeface="Chalkboard" charset="0"/>
                <a:cs typeface="Chalkboard" charset="0"/>
              </a:rPr>
              <a:t>&amp;</a:t>
            </a:r>
            <a:br>
              <a:rPr lang="en-US" sz="3600" dirty="0">
                <a:solidFill>
                  <a:srgbClr val="855F33"/>
                </a:solidFill>
                <a:latin typeface="Chalkboard" charset="0"/>
                <a:ea typeface="Chalkboard" charset="0"/>
                <a:cs typeface="Chalkboard" charset="0"/>
              </a:rPr>
            </a:br>
            <a:r>
              <a:rPr lang="en-US" sz="3600" dirty="0">
                <a:solidFill>
                  <a:srgbClr val="855F33"/>
                </a:solidFill>
                <a:latin typeface="Chalkboard" charset="0"/>
                <a:ea typeface="Chalkboard" charset="0"/>
                <a:cs typeface="Chalkboard" charset="0"/>
              </a:rPr>
              <a:t>Problem Solving</a:t>
            </a:r>
            <a:br>
              <a:rPr lang="en-US" sz="3600" dirty="0">
                <a:solidFill>
                  <a:srgbClr val="855F33"/>
                </a:solidFill>
                <a:latin typeface="Chalkboard" charset="0"/>
                <a:ea typeface="Chalkboard" charset="0"/>
                <a:cs typeface="Chalkboard" charset="0"/>
              </a:rPr>
            </a:br>
            <a:r>
              <a:rPr lang="en-US" sz="3600" dirty="0">
                <a:solidFill>
                  <a:srgbClr val="855F33"/>
                </a:solidFill>
                <a:latin typeface="Chalkboard" charset="0"/>
                <a:ea typeface="Chalkboard" charset="0"/>
                <a:cs typeface="Chalkboard" charset="0"/>
              </a:rPr>
              <a:t>(focusing on the role of mental imagery)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143000" y="4524414"/>
            <a:ext cx="6858000" cy="1586046"/>
          </a:xfrm>
        </p:spPr>
        <p:txBody>
          <a:bodyPr/>
          <a:lstStyle/>
          <a:p>
            <a:r>
              <a:rPr lang="en-US" dirty="0"/>
              <a:t>Bogota</a:t>
            </a:r>
            <a:br>
              <a:rPr lang="en-US" dirty="0"/>
            </a:br>
            <a:r>
              <a:rPr lang="en-US" dirty="0"/>
              <a:t>by Zoom</a:t>
            </a:r>
          </a:p>
          <a:p>
            <a:r>
              <a:rPr lang="en-US" dirty="0"/>
              <a:t>Sept 2021</a:t>
            </a:r>
            <a:br>
              <a:rPr lang="en-US" dirty="0"/>
            </a:br>
            <a:r>
              <a:rPr lang="en-US" dirty="0"/>
              <a:t>in the time of Corona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21170" y="1606062"/>
            <a:ext cx="1383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017" y="0"/>
            <a:ext cx="2895600" cy="1600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ABA385-2951-9849-9C05-02F78E631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052" y="182890"/>
            <a:ext cx="1152054" cy="11564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FE39D3-D3A7-EE46-8D06-BC60453F1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3197" y="169189"/>
            <a:ext cx="1165703" cy="11701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CEE6C5-9655-5E4E-82C6-7DB4A4B8BB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88" y="163910"/>
            <a:ext cx="2184891" cy="150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5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96EC2-F4B7-8143-86A3-DBDED293D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Rectangular extension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65927-6C0B-5C4E-82F6-B9033BE3C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2266"/>
            <a:ext cx="7886700" cy="1608520"/>
          </a:xfrm>
        </p:spPr>
        <p:txBody>
          <a:bodyPr/>
          <a:lstStyle/>
          <a:p>
            <a:r>
              <a:rPr lang="en-GB" dirty="0"/>
              <a:t>What if the rectangles were to be 2 : 1</a:t>
            </a:r>
            <a:br>
              <a:rPr lang="en-GB" dirty="0"/>
            </a:br>
            <a:r>
              <a:rPr lang="en-GB" dirty="0"/>
              <a:t>or 3 : 2?</a:t>
            </a:r>
          </a:p>
          <a:p>
            <a:r>
              <a:rPr lang="en-GB" dirty="0"/>
              <a:t>Is there a rectangle ratio so the whole is</a:t>
            </a:r>
            <a:br>
              <a:rPr lang="en-GB" dirty="0"/>
            </a:br>
            <a:r>
              <a:rPr lang="en-GB" dirty="0"/>
              <a:t> also in the same ratio? A square?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31648A-6F0E-7E41-881B-D0018521B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785" y="994061"/>
            <a:ext cx="3518069" cy="2957453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224D7E-0055-F642-B824-F889CFF38844}"/>
              </a:ext>
            </a:extLst>
          </p:cNvPr>
          <p:cNvSpPr/>
          <p:nvPr/>
        </p:nvSpPr>
        <p:spPr>
          <a:xfrm>
            <a:off x="887104" y="3951514"/>
            <a:ext cx="3518069" cy="149422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Do you feel an urge </a:t>
            </a:r>
            <a:br>
              <a:rPr lang="en-GB" sz="2000" dirty="0">
                <a:solidFill>
                  <a:srgbClr val="FFFF00"/>
                </a:solidFill>
              </a:rPr>
            </a:br>
            <a:r>
              <a:rPr lang="en-GB" sz="2000" dirty="0">
                <a:solidFill>
                  <a:srgbClr val="FFFF00"/>
                </a:solidFill>
              </a:rPr>
              <a:t>to draw your own configuration and play about?</a:t>
            </a:r>
          </a:p>
        </p:txBody>
      </p:sp>
    </p:spTree>
    <p:extLst>
      <p:ext uri="{BB962C8B-B14F-4D97-AF65-F5344CB8AC3E}">
        <p14:creationId xmlns:p14="http://schemas.microsoft.com/office/powerpoint/2010/main" val="100245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8F6A2-24A5-D649-A825-C6C63B714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 More Than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8EC1F-7E86-C643-9466-9B936A81B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2266"/>
            <a:ext cx="7886700" cy="85796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What numbers can arise as one more than the product of four consecutive numbers?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BFDCF4-7B36-6D49-82C6-B5E943D70670}"/>
              </a:ext>
            </a:extLst>
          </p:cNvPr>
          <p:cNvSpPr txBox="1"/>
          <p:nvPr/>
        </p:nvSpPr>
        <p:spPr>
          <a:xfrm>
            <a:off x="653898" y="3827541"/>
            <a:ext cx="230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1x2x3x4 + 1 = 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3C85AB-DD00-074E-8060-1F8C5E724E20}"/>
              </a:ext>
            </a:extLst>
          </p:cNvPr>
          <p:cNvSpPr txBox="1"/>
          <p:nvPr/>
        </p:nvSpPr>
        <p:spPr>
          <a:xfrm>
            <a:off x="653898" y="3337120"/>
            <a:ext cx="230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0x1x2x3 + 1 =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5D9563-2543-8E4D-A87E-60352D5EC644}"/>
              </a:ext>
            </a:extLst>
          </p:cNvPr>
          <p:cNvSpPr txBox="1"/>
          <p:nvPr/>
        </p:nvSpPr>
        <p:spPr>
          <a:xfrm>
            <a:off x="653898" y="4366384"/>
            <a:ext cx="230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2x3x4x5 + 1 = 121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5A14FB-410F-604D-9A31-AB571E45C425}"/>
              </a:ext>
            </a:extLst>
          </p:cNvPr>
          <p:cNvSpPr txBox="1"/>
          <p:nvPr/>
        </p:nvSpPr>
        <p:spPr>
          <a:xfrm>
            <a:off x="653898" y="4872569"/>
            <a:ext cx="2449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3x4x5x6 + 1 = 361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F4B480-DCBF-3E46-B87C-02B22F80AE00}"/>
              </a:ext>
            </a:extLst>
          </p:cNvPr>
          <p:cNvSpPr txBox="1"/>
          <p:nvPr/>
        </p:nvSpPr>
        <p:spPr>
          <a:xfrm>
            <a:off x="3324723" y="2291561"/>
            <a:ext cx="2710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n(n+1)(n+2)(n+3) + 1 =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6AF14D-E1FC-FB46-89D3-7FF980A99123}"/>
              </a:ext>
            </a:extLst>
          </p:cNvPr>
          <p:cNvSpPr txBox="1"/>
          <p:nvPr/>
        </p:nvSpPr>
        <p:spPr>
          <a:xfrm>
            <a:off x="5829302" y="2277894"/>
            <a:ext cx="3010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n</a:t>
            </a:r>
            <a:r>
              <a:rPr lang="en-GB" sz="2000" baseline="30000" dirty="0">
                <a:latin typeface="Chalkboard" charset="0"/>
                <a:ea typeface="Chalkboard" charset="0"/>
                <a:cs typeface="Chalkboard" charset="0"/>
              </a:rPr>
              <a:t>4</a:t>
            </a:r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 + 6n</a:t>
            </a:r>
            <a:r>
              <a:rPr lang="en-GB" sz="2000" baseline="30000" dirty="0">
                <a:latin typeface="Chalkboard" charset="0"/>
                <a:ea typeface="Chalkboard" charset="0"/>
                <a:cs typeface="Chalkboard" charset="0"/>
              </a:rPr>
              <a:t>3</a:t>
            </a:r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 + 11n</a:t>
            </a:r>
            <a:r>
              <a:rPr lang="en-GB" sz="2000" baseline="30000" dirty="0">
                <a:latin typeface="Chalkboard" charset="0"/>
                <a:ea typeface="Chalkboard" charset="0"/>
                <a:cs typeface="Chalkboard" charset="0"/>
              </a:rPr>
              <a:t>2</a:t>
            </a:r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 + 6n + 1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186809B-078C-9D40-AF8B-7C58581B787B}"/>
              </a:ext>
            </a:extLst>
          </p:cNvPr>
          <p:cNvSpPr/>
          <p:nvPr/>
        </p:nvSpPr>
        <p:spPr>
          <a:xfrm>
            <a:off x="2123719" y="2302264"/>
            <a:ext cx="1201003" cy="41377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432FF"/>
                </a:solidFill>
              </a:rPr>
              <a:t>Diving in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3BD7F2D-D3EF-8246-B276-B73F9A726199}"/>
              </a:ext>
            </a:extLst>
          </p:cNvPr>
          <p:cNvSpPr/>
          <p:nvPr/>
        </p:nvSpPr>
        <p:spPr>
          <a:xfrm>
            <a:off x="628650" y="2823570"/>
            <a:ext cx="1495069" cy="41377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432FF"/>
                </a:solidFill>
              </a:rPr>
              <a:t>Specialising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C003182-F017-054E-B516-107EA2FB43D2}"/>
              </a:ext>
            </a:extLst>
          </p:cNvPr>
          <p:cNvSpPr/>
          <p:nvPr/>
        </p:nvSpPr>
        <p:spPr>
          <a:xfrm>
            <a:off x="1376184" y="5378753"/>
            <a:ext cx="4453118" cy="100542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432FF"/>
                </a:solidFill>
              </a:rPr>
              <a:t>In order to</a:t>
            </a:r>
            <a:br>
              <a:rPr lang="en-GB" sz="2000" dirty="0">
                <a:solidFill>
                  <a:srgbClr val="0432FF"/>
                </a:solidFill>
              </a:rPr>
            </a:br>
            <a:r>
              <a:rPr lang="en-GB" sz="2000" dirty="0">
                <a:solidFill>
                  <a:srgbClr val="0432FF"/>
                </a:solidFill>
              </a:rPr>
              <a:t> ‘see the general through the particular’</a:t>
            </a:r>
          </a:p>
          <a:p>
            <a:pPr algn="ctr"/>
            <a:r>
              <a:rPr lang="en-GB" sz="2000" dirty="0">
                <a:solidFill>
                  <a:srgbClr val="0432FF"/>
                </a:solidFill>
              </a:rPr>
              <a:t>(generalising)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0343533-B3AA-2A4E-A7EC-09A6A24AC680}"/>
              </a:ext>
            </a:extLst>
          </p:cNvPr>
          <p:cNvSpPr/>
          <p:nvPr/>
        </p:nvSpPr>
        <p:spPr>
          <a:xfrm>
            <a:off x="6343152" y="2812333"/>
            <a:ext cx="1201003" cy="413777"/>
          </a:xfrm>
          <a:prstGeom prst="roundRect">
            <a:avLst/>
          </a:prstGeom>
          <a:solidFill>
            <a:srgbClr val="855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Stuck?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3979A63-9C1D-1F4A-BA49-DD76DB1ADEFD}"/>
              </a:ext>
            </a:extLst>
          </p:cNvPr>
          <p:cNvSpPr/>
          <p:nvPr/>
        </p:nvSpPr>
        <p:spPr>
          <a:xfrm>
            <a:off x="4474283" y="3748941"/>
            <a:ext cx="2710037" cy="63661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432FF"/>
                </a:solidFill>
              </a:rPr>
              <a:t>Recognise squares?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B8CB44-ED4F-5A47-9E25-6413F3D1E389}"/>
              </a:ext>
            </a:extLst>
          </p:cNvPr>
          <p:cNvSpPr txBox="1"/>
          <p:nvPr/>
        </p:nvSpPr>
        <p:spPr>
          <a:xfrm>
            <a:off x="2724220" y="3810738"/>
            <a:ext cx="651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= 5</a:t>
            </a:r>
            <a:r>
              <a:rPr lang="en-GB" sz="2000" baseline="30000" dirty="0">
                <a:latin typeface="Chalkboard" charset="0"/>
                <a:ea typeface="Chalkboard" charset="0"/>
                <a:cs typeface="Chalkboard" charset="0"/>
              </a:rPr>
              <a:t>2</a:t>
            </a:r>
            <a:endParaRPr lang="en-GB" sz="2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F749C1-DCD6-1349-A433-29F7CEFC5CB6}"/>
              </a:ext>
            </a:extLst>
          </p:cNvPr>
          <p:cNvSpPr txBox="1"/>
          <p:nvPr/>
        </p:nvSpPr>
        <p:spPr>
          <a:xfrm>
            <a:off x="2807581" y="4368049"/>
            <a:ext cx="683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= 11</a:t>
            </a:r>
            <a:r>
              <a:rPr lang="en-GB" sz="2000" baseline="30000" dirty="0">
                <a:latin typeface="Chalkboard" charset="0"/>
                <a:ea typeface="Chalkboard" charset="0"/>
                <a:cs typeface="Chalkboard" charset="0"/>
              </a:rPr>
              <a:t>2</a:t>
            </a:r>
            <a:endParaRPr lang="en-GB" sz="2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C09019-0D46-0544-BA79-1CDDAECFFF6F}"/>
              </a:ext>
            </a:extLst>
          </p:cNvPr>
          <p:cNvSpPr txBox="1"/>
          <p:nvPr/>
        </p:nvSpPr>
        <p:spPr>
          <a:xfrm>
            <a:off x="2890942" y="4884416"/>
            <a:ext cx="74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= 19</a:t>
            </a:r>
            <a:r>
              <a:rPr lang="en-GB" sz="2000" baseline="30000" dirty="0">
                <a:latin typeface="Chalkboard" charset="0"/>
                <a:ea typeface="Chalkboard" charset="0"/>
                <a:cs typeface="Chalkboard" charset="0"/>
              </a:rPr>
              <a:t>2</a:t>
            </a:r>
            <a:endParaRPr lang="en-GB" sz="2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669ED0-8EED-9148-A929-208A46C802B1}"/>
              </a:ext>
            </a:extLst>
          </p:cNvPr>
          <p:cNvSpPr txBox="1"/>
          <p:nvPr/>
        </p:nvSpPr>
        <p:spPr>
          <a:xfrm>
            <a:off x="2549406" y="3348831"/>
            <a:ext cx="588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= 1</a:t>
            </a:r>
            <a:r>
              <a:rPr lang="en-GB" sz="2000" baseline="30000" dirty="0">
                <a:latin typeface="Chalkboard" charset="0"/>
                <a:ea typeface="Chalkboard" charset="0"/>
                <a:cs typeface="Chalkboard" charset="0"/>
              </a:rPr>
              <a:t>2</a:t>
            </a:r>
            <a:endParaRPr lang="en-GB" sz="2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AA53C55-3F39-BA47-A89A-1D50EB3A6A8E}"/>
              </a:ext>
            </a:extLst>
          </p:cNvPr>
          <p:cNvSpPr/>
          <p:nvPr/>
        </p:nvSpPr>
        <p:spPr>
          <a:xfrm>
            <a:off x="4827036" y="4271251"/>
            <a:ext cx="2710037" cy="63661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432FF"/>
                </a:solidFill>
              </a:rPr>
              <a:t>Conjecture?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F88B1A5-0118-D845-AC12-E119ADEE67E6}"/>
              </a:ext>
            </a:extLst>
          </p:cNvPr>
          <p:cNvSpPr/>
          <p:nvPr/>
        </p:nvSpPr>
        <p:spPr>
          <a:xfrm>
            <a:off x="5179789" y="4793561"/>
            <a:ext cx="2710037" cy="63661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432FF"/>
                </a:solidFill>
              </a:rPr>
              <a:t>Re-Specialise in order to express generality</a:t>
            </a:r>
          </a:p>
        </p:txBody>
      </p:sp>
    </p:spTree>
    <p:extLst>
      <p:ext uri="{BB962C8B-B14F-4D97-AF65-F5344CB8AC3E}">
        <p14:creationId xmlns:p14="http://schemas.microsoft.com/office/powerpoint/2010/main" val="79224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P spid="5" grpId="0" build="p" bldLvl="2"/>
      <p:bldP spid="6" grpId="0" build="p" bldLvl="2"/>
      <p:bldP spid="7" grpId="0" build="p" bldLvl="2"/>
      <p:bldP spid="8" grpId="0" build="p" bldLvl="2"/>
      <p:bldP spid="9" grpId="0" build="p" bldLvl="2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B715F-EDB3-254F-B12B-7865F2697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Did You Notice: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43957-4D3D-A74B-B0BD-99E8105C0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4480" y="1245459"/>
            <a:ext cx="7886700" cy="5498874"/>
          </a:xfrm>
        </p:spPr>
        <p:txBody>
          <a:bodyPr/>
          <a:lstStyle/>
          <a:p>
            <a:r>
              <a:rPr lang="en-GB" sz="2000" dirty="0"/>
              <a:t>Use of natural powers?</a:t>
            </a:r>
          </a:p>
          <a:p>
            <a:pPr lvl="1"/>
            <a:r>
              <a:rPr lang="en-GB" sz="1600" dirty="0"/>
              <a:t>Imagining &amp; Expressing</a:t>
            </a:r>
          </a:p>
          <a:p>
            <a:pPr lvl="1"/>
            <a:r>
              <a:rPr lang="en-GB" sz="1600" dirty="0"/>
              <a:t>Specialising &amp; Generalising</a:t>
            </a:r>
          </a:p>
          <a:p>
            <a:pPr lvl="1"/>
            <a:r>
              <a:rPr lang="en-GB" sz="1600" dirty="0"/>
              <a:t>Conjecturing &amp; Convincing</a:t>
            </a:r>
          </a:p>
          <a:p>
            <a:pPr lvl="1"/>
            <a:r>
              <a:rPr lang="en-GB" sz="1600" dirty="0"/>
              <a:t>Organising &amp; Characterising</a:t>
            </a:r>
          </a:p>
          <a:p>
            <a:pPr lvl="1"/>
            <a:r>
              <a:rPr lang="en-GB" sz="1600" dirty="0"/>
              <a:t>Others?</a:t>
            </a:r>
          </a:p>
          <a:p>
            <a:r>
              <a:rPr lang="en-GB" sz="2000" dirty="0"/>
              <a:t>Encountering Mathematical Themes?</a:t>
            </a:r>
          </a:p>
          <a:p>
            <a:pPr lvl="1"/>
            <a:r>
              <a:rPr lang="en-GB" sz="1600" dirty="0"/>
              <a:t>Doing &amp; Undoing</a:t>
            </a:r>
          </a:p>
          <a:p>
            <a:pPr lvl="1"/>
            <a:r>
              <a:rPr lang="en-GB" sz="1600" dirty="0"/>
              <a:t>Invariance in the midst of change</a:t>
            </a:r>
          </a:p>
          <a:p>
            <a:pPr lvl="1"/>
            <a:r>
              <a:rPr lang="en-GB" sz="1600" dirty="0"/>
              <a:t>Freedom &amp; Constraint</a:t>
            </a:r>
          </a:p>
          <a:p>
            <a:pPr lvl="1"/>
            <a:r>
              <a:rPr lang="en-GB" sz="1600" dirty="0"/>
              <a:t>Making the implicit explicit</a:t>
            </a:r>
          </a:p>
          <a:p>
            <a:pPr lvl="1"/>
            <a:r>
              <a:rPr lang="en-GB" sz="1600" dirty="0"/>
              <a:t>Others?</a:t>
            </a:r>
          </a:p>
          <a:p>
            <a:r>
              <a:rPr lang="en-GB" sz="2000" dirty="0"/>
              <a:t>Shifts of Attention?</a:t>
            </a:r>
          </a:p>
          <a:p>
            <a:pPr lvl="1"/>
            <a:r>
              <a:rPr lang="en-GB" sz="1600" dirty="0"/>
              <a:t>Gazing (Holding Wholes)</a:t>
            </a:r>
          </a:p>
          <a:p>
            <a:pPr lvl="1"/>
            <a:r>
              <a:rPr lang="en-GB" sz="1600" dirty="0"/>
              <a:t>Discerning Details</a:t>
            </a:r>
          </a:p>
          <a:p>
            <a:pPr lvl="1"/>
            <a:r>
              <a:rPr lang="en-GB" sz="1600" dirty="0"/>
              <a:t>Recognising Relationships</a:t>
            </a:r>
          </a:p>
          <a:p>
            <a:pPr lvl="1"/>
            <a:r>
              <a:rPr lang="en-GB" sz="1600" dirty="0"/>
              <a:t>Perceiving Properties as being instantiated</a:t>
            </a:r>
          </a:p>
          <a:p>
            <a:pPr lvl="1"/>
            <a:r>
              <a:rPr lang="en-GB" sz="1600" dirty="0"/>
              <a:t>Reasoning on the basis of agreed properties</a:t>
            </a:r>
          </a:p>
          <a:p>
            <a:pPr lvl="1"/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39B937E-30B1-7343-9C25-20CDC158AEF4}"/>
              </a:ext>
            </a:extLst>
          </p:cNvPr>
          <p:cNvSpPr txBox="1">
            <a:spLocks/>
          </p:cNvSpPr>
          <p:nvPr/>
        </p:nvSpPr>
        <p:spPr>
          <a:xfrm>
            <a:off x="289867" y="1245459"/>
            <a:ext cx="3580130" cy="241277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An immediate action arising …</a:t>
            </a:r>
            <a:br>
              <a:rPr lang="en-GB" sz="1800" dirty="0"/>
            </a:br>
            <a:r>
              <a:rPr lang="en-GB" sz="1800" dirty="0"/>
              <a:t>algebra!</a:t>
            </a:r>
          </a:p>
          <a:p>
            <a:r>
              <a:rPr lang="en-GB" sz="1800" dirty="0"/>
              <a:t>When stuck, resort to specialising (using examples to get-a-sense of underlying relationships) so as to generalise.</a:t>
            </a:r>
          </a:p>
          <a:p>
            <a:r>
              <a:rPr lang="en-GB" sz="1800" dirty="0"/>
              <a:t>Asking what other similar relationships there might be?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89D7D99-3872-2242-B90B-688CF2F64C6B}"/>
              </a:ext>
            </a:extLst>
          </p:cNvPr>
          <p:cNvSpPr/>
          <p:nvPr/>
        </p:nvSpPr>
        <p:spPr>
          <a:xfrm>
            <a:off x="628650" y="4297680"/>
            <a:ext cx="3017520" cy="10972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How might the problem or the method be extended or generalised?</a:t>
            </a:r>
          </a:p>
        </p:txBody>
      </p:sp>
    </p:spTree>
    <p:extLst>
      <p:ext uri="{BB962C8B-B14F-4D97-AF65-F5344CB8AC3E}">
        <p14:creationId xmlns:p14="http://schemas.microsoft.com/office/powerpoint/2010/main" val="22821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1" uiExpand="1" build="allAtOnce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Likelihood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8650" y="1412266"/>
            <a:ext cx="7886700" cy="14566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1800" dirty="0">
                <a:latin typeface="Chalkboard" charset="0"/>
                <a:ea typeface="ＭＳ Ｐゴシック" charset="0"/>
                <a:cs typeface="ＭＳ Ｐゴシック" charset="0"/>
              </a:rPr>
              <a:t>The results of a medical test show that 10% of the population exhibit a particular characteristic but 40% of the people who develop a particular syndrome also exhibit that characteristic. This means that people with that characteristic are 6 times as likely to develop the syndrome as people not exhibiting that characteristic.</a:t>
            </a:r>
            <a:endParaRPr lang="en-US" sz="1800" baseline="-25000" dirty="0">
              <a:latin typeface="Chalkboar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0E79B97-8673-2341-823E-D292C2B8B7E1}"/>
              </a:ext>
            </a:extLst>
          </p:cNvPr>
          <p:cNvSpPr/>
          <p:nvPr/>
        </p:nvSpPr>
        <p:spPr>
          <a:xfrm>
            <a:off x="6412230" y="2868930"/>
            <a:ext cx="1668780" cy="56007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solidFill>
                  <a:srgbClr val="FFFF00"/>
                </a:solidFill>
              </a:rPr>
              <a:t>Surpise</a:t>
            </a:r>
            <a:r>
              <a:rPr lang="en-GB" sz="2000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E562BB9-F2BD-2345-989A-E399A5C2B120}"/>
              </a:ext>
            </a:extLst>
          </p:cNvPr>
          <p:cNvSpPr/>
          <p:nvPr/>
        </p:nvSpPr>
        <p:spPr>
          <a:xfrm>
            <a:off x="1443990" y="3709035"/>
            <a:ext cx="3310890" cy="56007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432FF"/>
                </a:solidFill>
              </a:rPr>
              <a:t>Imagine how you will start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8753F3F-EDA0-9144-9899-D414D4A6F8B1}"/>
              </a:ext>
            </a:extLst>
          </p:cNvPr>
          <p:cNvSpPr/>
          <p:nvPr/>
        </p:nvSpPr>
        <p:spPr>
          <a:xfrm>
            <a:off x="1807405" y="4226902"/>
            <a:ext cx="3693063" cy="56007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432FF"/>
                </a:solidFill>
              </a:rPr>
              <a:t>What action becomes available?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75C12DE-3879-1B47-A797-26E666B60E27}"/>
              </a:ext>
            </a:extLst>
          </p:cNvPr>
          <p:cNvSpPr/>
          <p:nvPr/>
        </p:nvSpPr>
        <p:spPr>
          <a:xfrm>
            <a:off x="2170820" y="4744769"/>
            <a:ext cx="3693063" cy="70096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432FF"/>
                </a:solidFill>
              </a:rPr>
              <a:t>Would that be available</a:t>
            </a:r>
            <a:br>
              <a:rPr lang="en-GB" sz="2000" dirty="0">
                <a:solidFill>
                  <a:srgbClr val="0432FF"/>
                </a:solidFill>
              </a:rPr>
            </a:br>
            <a:r>
              <a:rPr lang="en-GB" sz="2000" dirty="0">
                <a:solidFill>
                  <a:srgbClr val="0432FF"/>
                </a:solidFill>
              </a:rPr>
              <a:t>to your students??</a:t>
            </a:r>
          </a:p>
        </p:txBody>
      </p:sp>
    </p:spTree>
    <p:extLst>
      <p:ext uri="{BB962C8B-B14F-4D97-AF65-F5344CB8AC3E}">
        <p14:creationId xmlns:p14="http://schemas.microsoft.com/office/powerpoint/2010/main" val="179034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Likelihood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8C8641-4366-0E4E-9EA4-23CF7BBCA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8705" y="810592"/>
            <a:ext cx="4968870" cy="1877459"/>
          </a:xfrm>
        </p:spPr>
        <p:txBody>
          <a:bodyPr>
            <a:normAutofit/>
          </a:bodyPr>
          <a:lstStyle/>
          <a:p>
            <a:r>
              <a:rPr lang="en-GB" sz="1600" dirty="0"/>
              <a:t>10% of the population exhibit C</a:t>
            </a:r>
          </a:p>
          <a:p>
            <a:r>
              <a:rPr lang="en-GB" sz="1600" dirty="0"/>
              <a:t>40% of the people who develop S also exhibit C</a:t>
            </a:r>
          </a:p>
          <a:p>
            <a:r>
              <a:rPr lang="en-GB" sz="1600" dirty="0"/>
              <a:t>Likelihood of people with C developing S compared to people without C developing S</a:t>
            </a:r>
          </a:p>
          <a:p>
            <a:r>
              <a:rPr lang="en-GB" sz="1600" dirty="0"/>
              <a:t>Ratio of fraction of people with C developing S to fraction of people without C developing S.</a:t>
            </a:r>
          </a:p>
          <a:p>
            <a:endParaRPr lang="en-GB" sz="16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924885" y="3392417"/>
            <a:ext cx="2167534" cy="2636190"/>
          </a:xfrm>
          <a:prstGeom prst="rect">
            <a:avLst/>
          </a:prstGeom>
          <a:solidFill>
            <a:srgbClr val="CCFFCC">
              <a:alpha val="91000"/>
            </a:srgbClr>
          </a:solidFill>
          <a:ln w="9525" cap="flat" cmpd="sng" algn="ctr">
            <a:solidFill>
              <a:schemeClr val="accent3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>
              <a:ln>
                <a:noFill/>
              </a:ln>
              <a:solidFill>
                <a:srgbClr val="631908"/>
              </a:solidFill>
              <a:effectLst/>
              <a:latin typeface="Chalkboard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4242399" y="3539468"/>
            <a:ext cx="4404454" cy="1678864"/>
            <a:chOff x="4312055" y="1272952"/>
            <a:chExt cx="4016714" cy="1678864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5664473" y="1916832"/>
              <a:ext cx="266429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>
              <a:off x="5040299" y="1272952"/>
              <a:ext cx="7795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C00000"/>
                  </a:solidFill>
                  <a:latin typeface="Chalkboard" panose="03050602040202020205" pitchFamily="66" charset="77"/>
                </a:rPr>
                <a:t>with C</a:t>
              </a:r>
              <a:endParaRPr lang="en-GB" b="0" dirty="0">
                <a:solidFill>
                  <a:srgbClr val="C00000"/>
                </a:solidFill>
                <a:latin typeface="Chalkboard" panose="03050602040202020205" pitchFamily="66" charset="77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24384" y="2582484"/>
              <a:ext cx="1131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0" dirty="0">
                  <a:solidFill>
                    <a:srgbClr val="C00000"/>
                  </a:solidFill>
                </a:rPr>
                <a:t> </a:t>
              </a:r>
              <a:r>
                <a:rPr lang="en-GB" dirty="0">
                  <a:solidFill>
                    <a:srgbClr val="C00000"/>
                  </a:solidFill>
                  <a:latin typeface="Chalkboard" panose="03050602040202020205" pitchFamily="66" charset="77"/>
                </a:rPr>
                <a:t>w</a:t>
              </a:r>
              <a:r>
                <a:rPr lang="en-GB" b="0" dirty="0">
                  <a:solidFill>
                    <a:srgbClr val="C00000"/>
                  </a:solidFill>
                  <a:latin typeface="Chalkboard" panose="03050602040202020205" pitchFamily="66" charset="77"/>
                </a:rPr>
                <a:t>ithout C</a:t>
              </a:r>
            </a:p>
          </p:txBody>
        </p:sp>
        <p:cxnSp>
          <p:nvCxnSpPr>
            <p:cNvPr id="19" name="Straight Connector 18"/>
            <p:cNvCxnSpPr/>
            <p:nvPr/>
          </p:nvCxnSpPr>
          <p:spPr bwMode="auto">
            <a:xfrm>
              <a:off x="4604048" y="1916832"/>
              <a:ext cx="122413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>
              <a:cxnSpLocks/>
            </p:cNvCxnSpPr>
            <p:nvPr/>
          </p:nvCxnSpPr>
          <p:spPr bwMode="auto">
            <a:xfrm flipH="1">
              <a:off x="7963116" y="1916832"/>
              <a:ext cx="294817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TextBox 28"/>
            <p:cNvSpPr txBox="1"/>
            <p:nvPr/>
          </p:nvSpPr>
          <p:spPr>
            <a:xfrm>
              <a:off x="4573331" y="1272952"/>
              <a:ext cx="5324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0" dirty="0">
                  <a:solidFill>
                    <a:srgbClr val="C00000"/>
                  </a:solidFill>
                </a:rPr>
                <a:t>10%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312055" y="2582484"/>
              <a:ext cx="5324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0" dirty="0">
                  <a:solidFill>
                    <a:srgbClr val="C00000"/>
                  </a:solidFill>
                </a:rPr>
                <a:t>90%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343064" y="2684394"/>
            <a:ext cx="2056332" cy="3412735"/>
            <a:chOff x="6343064" y="459504"/>
            <a:chExt cx="2056332" cy="3412735"/>
          </a:xfrm>
        </p:grpSpPr>
        <p:cxnSp>
          <p:nvCxnSpPr>
            <p:cNvPr id="12" name="Straight Connector 11"/>
            <p:cNvCxnSpPr>
              <a:cxnSpLocks/>
            </p:cNvCxnSpPr>
            <p:nvPr/>
          </p:nvCxnSpPr>
          <p:spPr bwMode="auto">
            <a:xfrm>
              <a:off x="6343064" y="690336"/>
              <a:ext cx="1948872" cy="318190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2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6851280" y="459504"/>
              <a:ext cx="15481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0" dirty="0">
                  <a:solidFill>
                    <a:schemeClr val="accent2">
                      <a:lumMod val="50000"/>
                    </a:schemeClr>
                  </a:solidFill>
                  <a:latin typeface="Chalkboard" panose="03050602040202020205" pitchFamily="66" charset="77"/>
                </a:rPr>
                <a:t>Syndrome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333431" y="1293852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0" dirty="0">
                  <a:solidFill>
                    <a:schemeClr val="accent2">
                      <a:lumMod val="50000"/>
                    </a:schemeClr>
                  </a:solidFill>
                </a:rPr>
                <a:t>40%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444570" y="2205874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0" dirty="0">
                  <a:solidFill>
                    <a:schemeClr val="accent2">
                      <a:lumMod val="50000"/>
                    </a:schemeClr>
                  </a:solidFill>
                </a:rPr>
                <a:t>60%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69352" y="4547352"/>
            <a:ext cx="1364668" cy="758988"/>
            <a:chOff x="1115616" y="4172308"/>
            <a:chExt cx="1368374" cy="758988"/>
          </a:xfrm>
        </p:grpSpPr>
        <p:sp>
          <p:nvSpPr>
            <p:cNvPr id="43" name="TextBox 42"/>
            <p:cNvSpPr txBox="1"/>
            <p:nvPr/>
          </p:nvSpPr>
          <p:spPr>
            <a:xfrm>
              <a:off x="1152531" y="4172308"/>
              <a:ext cx="13314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0" dirty="0">
                  <a:solidFill>
                    <a:srgbClr val="000000"/>
                  </a:solidFill>
                </a:rPr>
                <a:t>40/100 x S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187625" y="4561964"/>
              <a:ext cx="12963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0" dirty="0">
                  <a:solidFill>
                    <a:srgbClr val="000000"/>
                  </a:solidFill>
                </a:rPr>
                <a:t>10/100 x P</a:t>
              </a:r>
            </a:p>
          </p:txBody>
        </p:sp>
        <p:cxnSp>
          <p:nvCxnSpPr>
            <p:cNvPr id="47" name="Straight Connector 46"/>
            <p:cNvCxnSpPr>
              <a:cxnSpLocks/>
            </p:cNvCxnSpPr>
            <p:nvPr/>
          </p:nvCxnSpPr>
          <p:spPr bwMode="auto">
            <a:xfrm>
              <a:off x="1115616" y="4581128"/>
              <a:ext cx="1262892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8" name="Group 57"/>
          <p:cNvGrpSpPr/>
          <p:nvPr/>
        </p:nvGrpSpPr>
        <p:grpSpPr>
          <a:xfrm>
            <a:off x="178130" y="5336285"/>
            <a:ext cx="2732392" cy="873388"/>
            <a:chOff x="831496" y="4907817"/>
            <a:chExt cx="2732392" cy="873388"/>
          </a:xfrm>
        </p:grpSpPr>
        <p:sp>
          <p:nvSpPr>
            <p:cNvPr id="45" name="TextBox 44"/>
            <p:cNvSpPr txBox="1"/>
            <p:nvPr/>
          </p:nvSpPr>
          <p:spPr>
            <a:xfrm>
              <a:off x="1259632" y="5034614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0" dirty="0">
                  <a:solidFill>
                    <a:srgbClr val="000000"/>
                  </a:solidFill>
                </a:rPr>
                <a:t>60/100 x S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259632" y="5411873"/>
              <a:ext cx="12259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0" dirty="0">
                  <a:solidFill>
                    <a:srgbClr val="000000"/>
                  </a:solidFill>
                </a:rPr>
                <a:t>90/100 x P</a:t>
              </a:r>
            </a:p>
          </p:txBody>
        </p:sp>
        <p:cxnSp>
          <p:nvCxnSpPr>
            <p:cNvPr id="49" name="Straight Connector 48"/>
            <p:cNvCxnSpPr>
              <a:cxnSpLocks/>
            </p:cNvCxnSpPr>
            <p:nvPr/>
          </p:nvCxnSpPr>
          <p:spPr bwMode="auto">
            <a:xfrm>
              <a:off x="1115616" y="5424505"/>
              <a:ext cx="129614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>
              <a:cxnSpLocks/>
            </p:cNvCxnSpPr>
            <p:nvPr/>
          </p:nvCxnSpPr>
          <p:spPr bwMode="auto">
            <a:xfrm>
              <a:off x="831496" y="4907817"/>
              <a:ext cx="175589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9" name="Group 58"/>
          <p:cNvGrpSpPr/>
          <p:nvPr/>
        </p:nvGrpSpPr>
        <p:grpSpPr>
          <a:xfrm>
            <a:off x="2002126" y="4901254"/>
            <a:ext cx="1099688" cy="804363"/>
            <a:chOff x="3275856" y="4596433"/>
            <a:chExt cx="1099688" cy="804363"/>
          </a:xfrm>
        </p:grpSpPr>
        <p:sp>
          <p:nvSpPr>
            <p:cNvPr id="52" name="TextBox 51"/>
            <p:cNvSpPr txBox="1"/>
            <p:nvPr/>
          </p:nvSpPr>
          <p:spPr>
            <a:xfrm>
              <a:off x="3517617" y="4596433"/>
              <a:ext cx="8579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0" dirty="0">
                  <a:solidFill>
                    <a:srgbClr val="000000"/>
                  </a:solidFill>
                </a:rPr>
                <a:t>40 x 90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17617" y="5031464"/>
              <a:ext cx="8579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0" dirty="0">
                  <a:solidFill>
                    <a:srgbClr val="000000"/>
                  </a:solidFill>
                </a:rPr>
                <a:t>60 x 10</a:t>
              </a:r>
            </a:p>
          </p:txBody>
        </p:sp>
        <p:cxnSp>
          <p:nvCxnSpPr>
            <p:cNvPr id="54" name="Straight Connector 53"/>
            <p:cNvCxnSpPr>
              <a:cxnSpLocks/>
            </p:cNvCxnSpPr>
            <p:nvPr/>
          </p:nvCxnSpPr>
          <p:spPr bwMode="auto">
            <a:xfrm>
              <a:off x="3576119" y="4981818"/>
              <a:ext cx="79942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6" name="TextBox 55"/>
            <p:cNvSpPr txBox="1"/>
            <p:nvPr/>
          </p:nvSpPr>
          <p:spPr>
            <a:xfrm>
              <a:off x="3275856" y="479715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0" dirty="0">
                  <a:solidFill>
                    <a:srgbClr val="000000"/>
                  </a:solidFill>
                </a:rPr>
                <a:t>=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56639" y="3068164"/>
            <a:ext cx="35379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halkboard" panose="03050602040202020205" pitchFamily="66" charset="77"/>
              </a:rPr>
              <a:t>Let P be the total population</a:t>
            </a:r>
          </a:p>
          <a:p>
            <a:r>
              <a:rPr lang="en-GB" dirty="0">
                <a:latin typeface="Chalkboard" panose="03050602040202020205" pitchFamily="66" charset="77"/>
              </a:rPr>
              <a:t>Depict those exhibiting C</a:t>
            </a:r>
          </a:p>
          <a:p>
            <a:r>
              <a:rPr lang="en-GB" dirty="0">
                <a:latin typeface="Chalkboard" panose="03050602040202020205" pitchFamily="66" charset="77"/>
              </a:rPr>
              <a:t>Let S be the number of people </a:t>
            </a:r>
            <a:br>
              <a:rPr lang="en-GB" dirty="0">
                <a:latin typeface="Chalkboard" panose="03050602040202020205" pitchFamily="66" charset="77"/>
              </a:rPr>
            </a:br>
            <a:r>
              <a:rPr lang="en-GB" dirty="0">
                <a:latin typeface="Chalkboard" panose="03050602040202020205" pitchFamily="66" charset="77"/>
              </a:rPr>
              <a:t>developing the syndrome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B731E59-D430-1946-B266-38AD195E13B1}"/>
              </a:ext>
            </a:extLst>
          </p:cNvPr>
          <p:cNvGrpSpPr/>
          <p:nvPr/>
        </p:nvGrpSpPr>
        <p:grpSpPr>
          <a:xfrm>
            <a:off x="3087193" y="4884447"/>
            <a:ext cx="769773" cy="726313"/>
            <a:chOff x="3024822" y="5735782"/>
            <a:chExt cx="769773" cy="72631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6810E37-77C3-4E41-A2C4-3607BC396E6F}"/>
                </a:ext>
              </a:extLst>
            </p:cNvPr>
            <p:cNvSpPr txBox="1"/>
            <p:nvPr/>
          </p:nvSpPr>
          <p:spPr>
            <a:xfrm>
              <a:off x="3024822" y="5913911"/>
              <a:ext cx="3097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000" dirty="0">
                  <a:latin typeface="Chalkboard" charset="0"/>
                  <a:ea typeface="Chalkboard" charset="0"/>
                  <a:cs typeface="Chalkboard" charset="0"/>
                </a:rPr>
                <a:t>=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D9A69FC-8CA7-3344-B206-860C588B29A6}"/>
                </a:ext>
              </a:extLst>
            </p:cNvPr>
            <p:cNvSpPr txBox="1"/>
            <p:nvPr/>
          </p:nvSpPr>
          <p:spPr>
            <a:xfrm>
              <a:off x="3360718" y="5735782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dirty="0">
                  <a:latin typeface="Chalkboard" charset="0"/>
                  <a:ea typeface="Chalkboard" charset="0"/>
                  <a:cs typeface="Chalkboard" charset="0"/>
                </a:rPr>
                <a:t>6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A54F2B2-A557-5041-9357-84FEF716FB10}"/>
                </a:ext>
              </a:extLst>
            </p:cNvPr>
            <p:cNvSpPr txBox="1"/>
            <p:nvPr/>
          </p:nvSpPr>
          <p:spPr>
            <a:xfrm>
              <a:off x="3384468" y="6092763"/>
              <a:ext cx="2696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dirty="0">
                  <a:latin typeface="Chalkboard" charset="0"/>
                  <a:ea typeface="Chalkboard" charset="0"/>
                  <a:cs typeface="Chalkboard" charset="0"/>
                </a:rPr>
                <a:t>1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5B2D6A8-4190-7E4E-BCE4-1596AD08BF7C}"/>
                </a:ext>
              </a:extLst>
            </p:cNvPr>
            <p:cNvCxnSpPr/>
            <p:nvPr/>
          </p:nvCxnSpPr>
          <p:spPr>
            <a:xfrm flipH="1">
              <a:off x="3300203" y="6135892"/>
              <a:ext cx="49439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439CC32-9815-934C-BFEF-E9347D4BC9CA}"/>
              </a:ext>
            </a:extLst>
          </p:cNvPr>
          <p:cNvSpPr/>
          <p:nvPr/>
        </p:nvSpPr>
        <p:spPr>
          <a:xfrm>
            <a:off x="355101" y="800849"/>
            <a:ext cx="1473723" cy="59387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432FF"/>
                </a:solidFill>
              </a:rPr>
              <a:t>What do </a:t>
            </a:r>
            <a:br>
              <a:rPr lang="en-GB" sz="2000" dirty="0">
                <a:solidFill>
                  <a:srgbClr val="0432FF"/>
                </a:solidFill>
              </a:rPr>
            </a:br>
            <a:r>
              <a:rPr lang="en-GB" sz="2000" dirty="0">
                <a:solidFill>
                  <a:srgbClr val="0432FF"/>
                </a:solidFill>
              </a:rPr>
              <a:t>I Know?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E937AB2D-6BAB-9940-85CE-3129DCB28846}"/>
              </a:ext>
            </a:extLst>
          </p:cNvPr>
          <p:cNvSpPr/>
          <p:nvPr/>
        </p:nvSpPr>
        <p:spPr>
          <a:xfrm>
            <a:off x="355100" y="1772361"/>
            <a:ext cx="1473723" cy="59387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432FF"/>
                </a:solidFill>
              </a:rPr>
              <a:t>What do </a:t>
            </a:r>
            <a:br>
              <a:rPr lang="en-GB" sz="2000" dirty="0">
                <a:solidFill>
                  <a:srgbClr val="0432FF"/>
                </a:solidFill>
              </a:rPr>
            </a:br>
            <a:r>
              <a:rPr lang="en-GB" sz="2000" dirty="0">
                <a:solidFill>
                  <a:srgbClr val="0432FF"/>
                </a:solidFill>
              </a:rPr>
              <a:t>I Want?</a:t>
            </a:r>
          </a:p>
        </p:txBody>
      </p:sp>
    </p:spTree>
    <p:extLst>
      <p:ext uri="{BB962C8B-B14F-4D97-AF65-F5344CB8AC3E}">
        <p14:creationId xmlns:p14="http://schemas.microsoft.com/office/powerpoint/2010/main" val="59525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4" grpId="0" animBg="1"/>
      <p:bldP spid="3" grpId="0" uiExpand="1" build="p"/>
      <p:bldP spid="7" grpId="0" animBg="1"/>
      <p:bldP spid="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B715F-EDB3-254F-B12B-7865F2697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Did You Notice: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43957-4D3D-A74B-B0BD-99E8105C0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4480" y="1245459"/>
            <a:ext cx="7886700" cy="5498874"/>
          </a:xfrm>
        </p:spPr>
        <p:txBody>
          <a:bodyPr/>
          <a:lstStyle/>
          <a:p>
            <a:r>
              <a:rPr lang="en-GB" sz="2000" dirty="0"/>
              <a:t>Use of natural powers?</a:t>
            </a:r>
          </a:p>
          <a:p>
            <a:pPr lvl="1"/>
            <a:r>
              <a:rPr lang="en-GB" sz="1600" dirty="0"/>
              <a:t>Imagining &amp; Expressing</a:t>
            </a:r>
          </a:p>
          <a:p>
            <a:pPr lvl="1"/>
            <a:r>
              <a:rPr lang="en-GB" sz="1600" dirty="0"/>
              <a:t>Specialising &amp; Generalising</a:t>
            </a:r>
          </a:p>
          <a:p>
            <a:pPr lvl="1"/>
            <a:r>
              <a:rPr lang="en-GB" sz="1600" dirty="0"/>
              <a:t>Conjecturing &amp; Convincing</a:t>
            </a:r>
          </a:p>
          <a:p>
            <a:pPr lvl="1"/>
            <a:r>
              <a:rPr lang="en-GB" sz="1600" dirty="0"/>
              <a:t>Organising &amp; Characterising</a:t>
            </a:r>
          </a:p>
          <a:p>
            <a:pPr lvl="1"/>
            <a:r>
              <a:rPr lang="en-GB" sz="1600" dirty="0"/>
              <a:t>Others?</a:t>
            </a:r>
          </a:p>
          <a:p>
            <a:r>
              <a:rPr lang="en-GB" sz="2000" dirty="0"/>
              <a:t>Encountering Mathematical Themes?</a:t>
            </a:r>
          </a:p>
          <a:p>
            <a:pPr lvl="1"/>
            <a:r>
              <a:rPr lang="en-GB" sz="1600" dirty="0"/>
              <a:t>Doing &amp; Undoing</a:t>
            </a:r>
          </a:p>
          <a:p>
            <a:pPr lvl="1"/>
            <a:r>
              <a:rPr lang="en-GB" sz="1600" dirty="0"/>
              <a:t>Invariance in the midst of change</a:t>
            </a:r>
          </a:p>
          <a:p>
            <a:pPr lvl="1"/>
            <a:r>
              <a:rPr lang="en-GB" sz="1600" dirty="0"/>
              <a:t>Freedom &amp; Constraint</a:t>
            </a:r>
          </a:p>
          <a:p>
            <a:pPr lvl="1"/>
            <a:r>
              <a:rPr lang="en-GB" sz="1600" dirty="0"/>
              <a:t>Making the implicit explicit</a:t>
            </a:r>
          </a:p>
          <a:p>
            <a:pPr lvl="1"/>
            <a:r>
              <a:rPr lang="en-GB" sz="1600" dirty="0"/>
              <a:t>Others?</a:t>
            </a:r>
          </a:p>
          <a:p>
            <a:r>
              <a:rPr lang="en-GB" sz="2000" dirty="0"/>
              <a:t>Shifts of Attention?</a:t>
            </a:r>
          </a:p>
          <a:p>
            <a:pPr lvl="1"/>
            <a:r>
              <a:rPr lang="en-GB" sz="1600" dirty="0"/>
              <a:t>Gazing (Holding Wholes)</a:t>
            </a:r>
          </a:p>
          <a:p>
            <a:pPr lvl="1"/>
            <a:r>
              <a:rPr lang="en-GB" sz="1600" dirty="0"/>
              <a:t>Discerning Details</a:t>
            </a:r>
          </a:p>
          <a:p>
            <a:pPr lvl="1"/>
            <a:r>
              <a:rPr lang="en-GB" sz="1600" dirty="0"/>
              <a:t>Recognising Relationships</a:t>
            </a:r>
          </a:p>
          <a:p>
            <a:pPr lvl="1"/>
            <a:r>
              <a:rPr lang="en-GB" sz="1600" dirty="0"/>
              <a:t>Perceiving Properties as being instantiated</a:t>
            </a:r>
          </a:p>
          <a:p>
            <a:pPr lvl="1"/>
            <a:r>
              <a:rPr lang="en-GB" sz="1600" dirty="0"/>
              <a:t>Reasoning on the basis of agreed properties</a:t>
            </a:r>
          </a:p>
          <a:p>
            <a:pPr lvl="1"/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39B937E-30B1-7343-9C25-20CDC158AEF4}"/>
              </a:ext>
            </a:extLst>
          </p:cNvPr>
          <p:cNvSpPr txBox="1">
            <a:spLocks/>
          </p:cNvSpPr>
          <p:nvPr/>
        </p:nvSpPr>
        <p:spPr>
          <a:xfrm>
            <a:off x="289867" y="1245459"/>
            <a:ext cx="3580130" cy="24127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Some work to be clear about the situation?</a:t>
            </a:r>
          </a:p>
          <a:p>
            <a:r>
              <a:rPr lang="en-GB" sz="1800" dirty="0"/>
              <a:t>Need to depict so as to imagine and express relationships?</a:t>
            </a:r>
          </a:p>
          <a:p>
            <a:r>
              <a:rPr lang="en-GB" sz="1800" dirty="0"/>
              <a:t>An action become available?</a:t>
            </a:r>
            <a:br>
              <a:rPr lang="en-GB" sz="1800" dirty="0"/>
            </a:br>
            <a:endParaRPr lang="en-GB" sz="18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89D7D99-3872-2242-B90B-688CF2F64C6B}"/>
              </a:ext>
            </a:extLst>
          </p:cNvPr>
          <p:cNvSpPr/>
          <p:nvPr/>
        </p:nvSpPr>
        <p:spPr>
          <a:xfrm>
            <a:off x="628650" y="4297680"/>
            <a:ext cx="3017520" cy="10972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How might the problem or the method be extended or generalised?</a:t>
            </a:r>
          </a:p>
        </p:txBody>
      </p:sp>
    </p:spTree>
    <p:extLst>
      <p:ext uri="{BB962C8B-B14F-4D97-AF65-F5344CB8AC3E}">
        <p14:creationId xmlns:p14="http://schemas.microsoft.com/office/powerpoint/2010/main" val="9659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 uiExpand="1" build="p" bldLvl="2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1CD90-F891-4041-9B41-74C7C335F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Decoding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DF711F-3C30-6845-89D0-90D5C9DD5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80" y="794943"/>
            <a:ext cx="2558310" cy="2106844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BCB273E-B6C7-0E40-979F-54E0F0D8ADED}"/>
              </a:ext>
            </a:extLst>
          </p:cNvPr>
          <p:cNvSpPr/>
          <p:nvPr/>
        </p:nvSpPr>
        <p:spPr>
          <a:xfrm>
            <a:off x="3626542" y="296676"/>
            <a:ext cx="3431968" cy="64948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Gazing (holding wholes)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1A5F8E2-797A-1F44-B0CB-6B7651A53853}"/>
              </a:ext>
            </a:extLst>
          </p:cNvPr>
          <p:cNvSpPr/>
          <p:nvPr/>
        </p:nvSpPr>
        <p:spPr>
          <a:xfrm>
            <a:off x="3790818" y="873361"/>
            <a:ext cx="3431968" cy="64948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Discerning Details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802EB21-BC98-734D-A0C2-E6EF31E4F818}"/>
              </a:ext>
            </a:extLst>
          </p:cNvPr>
          <p:cNvSpPr/>
          <p:nvPr/>
        </p:nvSpPr>
        <p:spPr>
          <a:xfrm>
            <a:off x="3955094" y="1450046"/>
            <a:ext cx="3431968" cy="64948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Recognising Relationships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C8FD517-77D8-0B40-BB04-D6762B104E30}"/>
              </a:ext>
            </a:extLst>
          </p:cNvPr>
          <p:cNvSpPr/>
          <p:nvPr/>
        </p:nvSpPr>
        <p:spPr>
          <a:xfrm>
            <a:off x="4108237" y="1953934"/>
            <a:ext cx="3431968" cy="64948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Perceiving Properties</a:t>
            </a:r>
            <a:br>
              <a:rPr lang="en-GB" sz="2000" dirty="0">
                <a:solidFill>
                  <a:srgbClr val="FFFF00"/>
                </a:solidFill>
              </a:rPr>
            </a:br>
            <a:r>
              <a:rPr lang="en-GB" sz="2000" dirty="0">
                <a:solidFill>
                  <a:srgbClr val="FFFF00"/>
                </a:solidFill>
              </a:rPr>
              <a:t>(as being instantiated)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2552D1D-5B2D-8F4C-9C9D-6FD73BD6DAA3}"/>
              </a:ext>
            </a:extLst>
          </p:cNvPr>
          <p:cNvSpPr/>
          <p:nvPr/>
        </p:nvSpPr>
        <p:spPr>
          <a:xfrm>
            <a:off x="4261380" y="2603416"/>
            <a:ext cx="3431968" cy="64948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Reasoning on the basis of agreed properties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66BA1A-920A-DD46-9C84-2FC6576B37F0}"/>
              </a:ext>
            </a:extLst>
          </p:cNvPr>
          <p:cNvSpPr txBox="1"/>
          <p:nvPr/>
        </p:nvSpPr>
        <p:spPr>
          <a:xfrm>
            <a:off x="2053407" y="2643007"/>
            <a:ext cx="1265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Try n = 4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D672663-34C5-9F4D-AD67-43351E413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60" y="4696524"/>
            <a:ext cx="7099496" cy="95616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276C254-1428-5F4C-B3FC-21D0CA7674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9104" y="5601878"/>
            <a:ext cx="6668757" cy="84920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7B5AA35-994B-7C43-8EC5-0444013C95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17" y="4559230"/>
            <a:ext cx="1824143" cy="123074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9744C9B-7F7C-914E-ABBF-AFB1575F0D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6534" y="3802246"/>
            <a:ext cx="3646921" cy="47985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57380CB-5DBC-954E-9490-68F6434B17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545" y="3128734"/>
            <a:ext cx="6726697" cy="838006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5185AA1F-5CB3-0E43-AF35-8D22DEF0A87E}"/>
              </a:ext>
            </a:extLst>
          </p:cNvPr>
          <p:cNvSpPr/>
          <p:nvPr/>
        </p:nvSpPr>
        <p:spPr>
          <a:xfrm>
            <a:off x="5862650" y="3756786"/>
            <a:ext cx="1830698" cy="53115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432FF"/>
                </a:solidFill>
              </a:rPr>
              <a:t>Specialising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0E4FBCBA-A13A-0D42-A097-E171DDFB8F4F}"/>
              </a:ext>
            </a:extLst>
          </p:cNvPr>
          <p:cNvSpPr/>
          <p:nvPr/>
        </p:nvSpPr>
        <p:spPr>
          <a:xfrm>
            <a:off x="6090656" y="4186382"/>
            <a:ext cx="2592811" cy="53115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432FF"/>
                </a:solidFill>
              </a:rPr>
              <a:t>In order to generalise</a:t>
            </a:r>
          </a:p>
        </p:txBody>
      </p:sp>
    </p:spTree>
    <p:extLst>
      <p:ext uri="{BB962C8B-B14F-4D97-AF65-F5344CB8AC3E}">
        <p14:creationId xmlns:p14="http://schemas.microsoft.com/office/powerpoint/2010/main" val="281777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B715F-EDB3-254F-B12B-7865F2697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Did You Notice: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43957-4D3D-A74B-B0BD-99E8105C0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4480" y="1245459"/>
            <a:ext cx="7886700" cy="5498874"/>
          </a:xfrm>
        </p:spPr>
        <p:txBody>
          <a:bodyPr/>
          <a:lstStyle/>
          <a:p>
            <a:r>
              <a:rPr lang="en-GB" sz="2000" dirty="0"/>
              <a:t>Use of natural powers?</a:t>
            </a:r>
          </a:p>
          <a:p>
            <a:pPr lvl="1"/>
            <a:r>
              <a:rPr lang="en-GB" sz="1600" dirty="0"/>
              <a:t>Imagining &amp; Expressing</a:t>
            </a:r>
          </a:p>
          <a:p>
            <a:pPr lvl="1"/>
            <a:r>
              <a:rPr lang="en-GB" sz="1600" dirty="0"/>
              <a:t>Specialising &amp; Generalising</a:t>
            </a:r>
          </a:p>
          <a:p>
            <a:pPr lvl="1"/>
            <a:r>
              <a:rPr lang="en-GB" sz="1600" dirty="0"/>
              <a:t>Conjecturing &amp; Convincing</a:t>
            </a:r>
          </a:p>
          <a:p>
            <a:pPr lvl="1"/>
            <a:r>
              <a:rPr lang="en-GB" sz="1600" dirty="0"/>
              <a:t>Organising &amp; Characterising</a:t>
            </a:r>
          </a:p>
          <a:p>
            <a:pPr lvl="1"/>
            <a:r>
              <a:rPr lang="en-GB" sz="1600" dirty="0"/>
              <a:t>Others?</a:t>
            </a:r>
          </a:p>
          <a:p>
            <a:r>
              <a:rPr lang="en-GB" sz="2000" dirty="0"/>
              <a:t>Encountering Mathematical Themes?</a:t>
            </a:r>
          </a:p>
          <a:p>
            <a:pPr lvl="1"/>
            <a:r>
              <a:rPr lang="en-GB" sz="1600" dirty="0"/>
              <a:t>Doing &amp; Undoing</a:t>
            </a:r>
          </a:p>
          <a:p>
            <a:pPr lvl="1"/>
            <a:r>
              <a:rPr lang="en-GB" sz="1600" dirty="0"/>
              <a:t>Invariance in the midst of change</a:t>
            </a:r>
          </a:p>
          <a:p>
            <a:pPr lvl="1"/>
            <a:r>
              <a:rPr lang="en-GB" sz="1600" dirty="0"/>
              <a:t>Freedom &amp; Constraint</a:t>
            </a:r>
          </a:p>
          <a:p>
            <a:pPr lvl="1"/>
            <a:r>
              <a:rPr lang="en-GB" sz="1600" dirty="0"/>
              <a:t>Making the implicit explicit</a:t>
            </a:r>
          </a:p>
          <a:p>
            <a:pPr lvl="1"/>
            <a:r>
              <a:rPr lang="en-GB" sz="1600" dirty="0"/>
              <a:t>Others?</a:t>
            </a:r>
          </a:p>
          <a:p>
            <a:r>
              <a:rPr lang="en-GB" sz="2000" dirty="0"/>
              <a:t>Shifts of Attention?</a:t>
            </a:r>
          </a:p>
          <a:p>
            <a:pPr lvl="1"/>
            <a:r>
              <a:rPr lang="en-GB" sz="1600" dirty="0"/>
              <a:t>Gazing (Holding Wholes)</a:t>
            </a:r>
          </a:p>
          <a:p>
            <a:pPr lvl="1"/>
            <a:r>
              <a:rPr lang="en-GB" sz="1600" dirty="0"/>
              <a:t>Discerning Details</a:t>
            </a:r>
          </a:p>
          <a:p>
            <a:pPr lvl="1"/>
            <a:r>
              <a:rPr lang="en-GB" sz="1600" dirty="0"/>
              <a:t>Recognising Relationships</a:t>
            </a:r>
          </a:p>
          <a:p>
            <a:pPr lvl="1"/>
            <a:r>
              <a:rPr lang="en-GB" sz="1600" dirty="0"/>
              <a:t>Perceiving Properties as being instantiated</a:t>
            </a:r>
          </a:p>
          <a:p>
            <a:pPr lvl="1"/>
            <a:r>
              <a:rPr lang="en-GB" sz="1600" dirty="0"/>
              <a:t>Reasoning on the basis of agreed properties</a:t>
            </a:r>
          </a:p>
          <a:p>
            <a:pPr lvl="1"/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39B937E-30B1-7343-9C25-20CDC158AEF4}"/>
              </a:ext>
            </a:extLst>
          </p:cNvPr>
          <p:cNvSpPr txBox="1">
            <a:spLocks/>
          </p:cNvSpPr>
          <p:nvPr/>
        </p:nvSpPr>
        <p:spPr>
          <a:xfrm>
            <a:off x="289867" y="1245459"/>
            <a:ext cx="3580130" cy="195494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Some work to be clear about the situation?</a:t>
            </a:r>
          </a:p>
          <a:p>
            <a:r>
              <a:rPr lang="en-GB" sz="1800" dirty="0"/>
              <a:t>Desire for an example?</a:t>
            </a:r>
          </a:p>
          <a:p>
            <a:r>
              <a:rPr lang="en-GB" sz="1800" dirty="0"/>
              <a:t>Sense of ‘form’ so as to generalise?</a:t>
            </a:r>
          </a:p>
          <a:p>
            <a:r>
              <a:rPr lang="en-GB" sz="1800" dirty="0"/>
              <a:t>What other similar relationships might be found?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89D7D99-3872-2242-B90B-688CF2F64C6B}"/>
              </a:ext>
            </a:extLst>
          </p:cNvPr>
          <p:cNvSpPr/>
          <p:nvPr/>
        </p:nvSpPr>
        <p:spPr>
          <a:xfrm>
            <a:off x="628650" y="4297680"/>
            <a:ext cx="3017520" cy="10972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How might the problem or the method be extended or generalised?</a:t>
            </a:r>
          </a:p>
        </p:txBody>
      </p:sp>
    </p:spTree>
    <p:extLst>
      <p:ext uri="{BB962C8B-B14F-4D97-AF65-F5344CB8AC3E}">
        <p14:creationId xmlns:p14="http://schemas.microsoft.com/office/powerpoint/2010/main" val="186069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uiExpand="1" build="p" bldLvl="2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9CA9C-FC57-7943-A3C6-B84326FDC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Match the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8924B-4913-F14E-AC9F-FFCFD4C97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5" y="1014609"/>
            <a:ext cx="2871006" cy="404758"/>
          </a:xfrm>
        </p:spPr>
        <p:txBody>
          <a:bodyPr/>
          <a:lstStyle/>
          <a:p>
            <a:r>
              <a:rPr lang="en-GB" dirty="0"/>
              <a:t>Here you see 6 vessels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BAFC11-6D06-4043-B2B7-6D1AFEF37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85800"/>
            <a:ext cx="4508500" cy="6172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2D6985-E636-FF4A-B1C0-9A04ADE37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1419367"/>
            <a:ext cx="3276600" cy="47371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82E48DB-310E-CF45-95CC-4D80AFDC4F5C}"/>
              </a:ext>
            </a:extLst>
          </p:cNvPr>
          <p:cNvSpPr txBox="1">
            <a:spLocks/>
          </p:cNvSpPr>
          <p:nvPr/>
        </p:nvSpPr>
        <p:spPr>
          <a:xfrm>
            <a:off x="5470051" y="281042"/>
            <a:ext cx="2391059" cy="4047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are 8 graphs</a:t>
            </a:r>
          </a:p>
        </p:txBody>
      </p:sp>
    </p:spTree>
    <p:extLst>
      <p:ext uri="{BB962C8B-B14F-4D97-AF65-F5344CB8AC3E}">
        <p14:creationId xmlns:p14="http://schemas.microsoft.com/office/powerpoint/2010/main" val="43801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B715F-EDB3-254F-B12B-7865F2697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Did You Notice: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43957-4D3D-A74B-B0BD-99E8105C0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4480" y="1245459"/>
            <a:ext cx="7886700" cy="5498874"/>
          </a:xfrm>
        </p:spPr>
        <p:txBody>
          <a:bodyPr/>
          <a:lstStyle/>
          <a:p>
            <a:r>
              <a:rPr lang="en-GB" sz="2000" dirty="0"/>
              <a:t>Use of natural powers?</a:t>
            </a:r>
          </a:p>
          <a:p>
            <a:pPr lvl="1"/>
            <a:r>
              <a:rPr lang="en-GB" sz="1600" dirty="0"/>
              <a:t>Imagining &amp; Expressing</a:t>
            </a:r>
          </a:p>
          <a:p>
            <a:pPr lvl="1"/>
            <a:r>
              <a:rPr lang="en-GB" sz="1600" dirty="0"/>
              <a:t>Specialising &amp; Generalising</a:t>
            </a:r>
          </a:p>
          <a:p>
            <a:pPr lvl="1"/>
            <a:r>
              <a:rPr lang="en-GB" sz="1600" dirty="0"/>
              <a:t>Conjecturing &amp; Convincing</a:t>
            </a:r>
          </a:p>
          <a:p>
            <a:pPr lvl="1"/>
            <a:r>
              <a:rPr lang="en-GB" sz="1600" dirty="0"/>
              <a:t>Organising &amp; Characterising</a:t>
            </a:r>
          </a:p>
          <a:p>
            <a:pPr lvl="1"/>
            <a:r>
              <a:rPr lang="en-GB" sz="1600" dirty="0"/>
              <a:t>Others?</a:t>
            </a:r>
          </a:p>
          <a:p>
            <a:r>
              <a:rPr lang="en-GB" sz="2000" dirty="0"/>
              <a:t>Encountering Mathematical Themes?</a:t>
            </a:r>
          </a:p>
          <a:p>
            <a:pPr lvl="1"/>
            <a:r>
              <a:rPr lang="en-GB" sz="1600" dirty="0"/>
              <a:t>Doing &amp; Undoing</a:t>
            </a:r>
          </a:p>
          <a:p>
            <a:pPr lvl="1"/>
            <a:r>
              <a:rPr lang="en-GB" sz="1600" dirty="0"/>
              <a:t>Invariance in the midst of change</a:t>
            </a:r>
          </a:p>
          <a:p>
            <a:pPr lvl="1"/>
            <a:r>
              <a:rPr lang="en-GB" sz="1600" dirty="0"/>
              <a:t>Freedom &amp; Constraint</a:t>
            </a:r>
          </a:p>
          <a:p>
            <a:pPr lvl="1"/>
            <a:r>
              <a:rPr lang="en-GB" sz="1600" dirty="0"/>
              <a:t>Making the implicit explicit</a:t>
            </a:r>
          </a:p>
          <a:p>
            <a:pPr lvl="1"/>
            <a:r>
              <a:rPr lang="en-GB" sz="1600" dirty="0"/>
              <a:t>Others?</a:t>
            </a:r>
          </a:p>
          <a:p>
            <a:r>
              <a:rPr lang="en-GB" sz="2000" dirty="0"/>
              <a:t>Shifts of Attention?</a:t>
            </a:r>
          </a:p>
          <a:p>
            <a:pPr lvl="1"/>
            <a:r>
              <a:rPr lang="en-GB" sz="1600" dirty="0"/>
              <a:t>Gazing (Holding Wholes)</a:t>
            </a:r>
          </a:p>
          <a:p>
            <a:pPr lvl="1"/>
            <a:r>
              <a:rPr lang="en-GB" sz="1600" dirty="0"/>
              <a:t>Discerning Details</a:t>
            </a:r>
          </a:p>
          <a:p>
            <a:pPr lvl="1"/>
            <a:r>
              <a:rPr lang="en-GB" sz="1600" dirty="0"/>
              <a:t>Recognising Relationships</a:t>
            </a:r>
          </a:p>
          <a:p>
            <a:pPr lvl="1"/>
            <a:r>
              <a:rPr lang="en-GB" sz="1600" dirty="0"/>
              <a:t>Perceiving Properties as being instantiated</a:t>
            </a:r>
          </a:p>
          <a:p>
            <a:pPr lvl="1"/>
            <a:r>
              <a:rPr lang="en-GB" sz="1600" dirty="0"/>
              <a:t>Reasoning on the basis of agreed properties</a:t>
            </a:r>
          </a:p>
          <a:p>
            <a:pPr lvl="1"/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39B937E-30B1-7343-9C25-20CDC158AEF4}"/>
              </a:ext>
            </a:extLst>
          </p:cNvPr>
          <p:cNvSpPr txBox="1">
            <a:spLocks/>
          </p:cNvSpPr>
          <p:nvPr/>
        </p:nvSpPr>
        <p:spPr>
          <a:xfrm>
            <a:off x="289867" y="1245459"/>
            <a:ext cx="3580130" cy="24127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Some work to be clear about the situation?</a:t>
            </a:r>
          </a:p>
          <a:p>
            <a:r>
              <a:rPr lang="en-GB" sz="1800" dirty="0"/>
              <a:t>What about graphing volume against surface area?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89D7D99-3872-2242-B90B-688CF2F64C6B}"/>
              </a:ext>
            </a:extLst>
          </p:cNvPr>
          <p:cNvSpPr/>
          <p:nvPr/>
        </p:nvSpPr>
        <p:spPr>
          <a:xfrm>
            <a:off x="628650" y="4297680"/>
            <a:ext cx="3017520" cy="10972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How might the problem or the method be extended or generalised?</a:t>
            </a:r>
          </a:p>
        </p:txBody>
      </p:sp>
    </p:spTree>
    <p:extLst>
      <p:ext uri="{BB962C8B-B14F-4D97-AF65-F5344CB8AC3E}">
        <p14:creationId xmlns:p14="http://schemas.microsoft.com/office/powerpoint/2010/main" val="271465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 uiExpand="1" build="p" bldLvl="2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C8907-C2A8-2A40-A023-1A4044F34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Throat Clearing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9AF25-BB4B-BD47-8D2E-52DC59491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44273"/>
            <a:ext cx="8247336" cy="3141590"/>
          </a:xfrm>
        </p:spPr>
        <p:txBody>
          <a:bodyPr/>
          <a:lstStyle/>
          <a:p>
            <a:r>
              <a:rPr lang="en-GB" dirty="0"/>
              <a:t>My focus is on the lived experience of learners</a:t>
            </a:r>
          </a:p>
          <a:p>
            <a:r>
              <a:rPr lang="en-GB" dirty="0"/>
              <a:t>It requires a Conjecturing Atmosphere</a:t>
            </a:r>
          </a:p>
          <a:p>
            <a:pPr lvl="1"/>
            <a:r>
              <a:rPr lang="en-GB" dirty="0"/>
              <a:t>Everything said is a conjecture …</a:t>
            </a:r>
            <a:br>
              <a:rPr lang="en-GB" dirty="0"/>
            </a:br>
            <a:r>
              <a:rPr lang="en-GB" dirty="0"/>
              <a:t>uttered with the intention of modifying it as seems necessary</a:t>
            </a:r>
          </a:p>
          <a:p>
            <a:pPr lvl="1"/>
            <a:r>
              <a:rPr lang="en-GB" dirty="0"/>
              <a:t>You must not believe anything I say … you must test it in your experience</a:t>
            </a:r>
          </a:p>
          <a:p>
            <a:r>
              <a:rPr lang="en-GB" dirty="0"/>
              <a:t>I am going to offer you a collection of tasks</a:t>
            </a:r>
            <a:br>
              <a:rPr lang="en-GB" dirty="0"/>
            </a:br>
            <a:r>
              <a:rPr lang="en-GB" dirty="0"/>
              <a:t>chosen to illustrate different ways in which mental imagery contributes</a:t>
            </a:r>
          </a:p>
          <a:p>
            <a:pPr lvl="1"/>
            <a:r>
              <a:rPr lang="en-GB" dirty="0"/>
              <a:t>If you don’t engage with them, I can promise you will get nothing from this session!</a:t>
            </a:r>
          </a:p>
          <a:p>
            <a:r>
              <a:rPr lang="en-GB" dirty="0"/>
              <a:t>By Mental Imagery I mean any sensory-like experience, including</a:t>
            </a:r>
            <a:br>
              <a:rPr lang="en-GB" dirty="0"/>
            </a:br>
            <a:r>
              <a:rPr lang="en-GB" dirty="0"/>
              <a:t>‘having a sense of’ without having pictures, words, kinaesthetic or olfactory components</a:t>
            </a:r>
          </a:p>
        </p:txBody>
      </p:sp>
    </p:spTree>
    <p:extLst>
      <p:ext uri="{BB962C8B-B14F-4D97-AF65-F5344CB8AC3E}">
        <p14:creationId xmlns:p14="http://schemas.microsoft.com/office/powerpoint/2010/main" val="147878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893FD-B015-D444-9BBC-1392B65D6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9844C-A854-AD47-962F-D486DAB3B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struck you during this session that you might want to follow up?</a:t>
            </a:r>
          </a:p>
          <a:p>
            <a:pPr lvl="1"/>
            <a:r>
              <a:rPr lang="en-GB" dirty="0"/>
              <a:t>Particular ‘problem’?</a:t>
            </a:r>
          </a:p>
          <a:p>
            <a:pPr lvl="1"/>
            <a:r>
              <a:rPr lang="en-GB" dirty="0"/>
              <a:t>Particular task structure?</a:t>
            </a:r>
          </a:p>
          <a:p>
            <a:pPr lvl="1"/>
            <a:r>
              <a:rPr lang="en-GB" dirty="0"/>
              <a:t>Use of natural powers and mathematical themes?</a:t>
            </a:r>
          </a:p>
          <a:p>
            <a:r>
              <a:rPr lang="en-GB" dirty="0"/>
              <a:t>Role of mental imagery</a:t>
            </a:r>
          </a:p>
          <a:p>
            <a:pPr lvl="1"/>
            <a:r>
              <a:rPr lang="en-GB" dirty="0"/>
              <a:t>Imagining (‘entering into’) a situation</a:t>
            </a:r>
          </a:p>
          <a:p>
            <a:pPr lvl="1"/>
            <a:r>
              <a:rPr lang="en-GB" dirty="0"/>
              <a:t>Imagining an action (planning) and its possible effects</a:t>
            </a:r>
          </a:p>
          <a:p>
            <a:r>
              <a:rPr lang="en-GB" dirty="0"/>
              <a:t>Imagine yourself where you prepare your teaching, working on that idea.</a:t>
            </a:r>
          </a:p>
          <a:p>
            <a:pPr lvl="1"/>
            <a:r>
              <a:rPr lang="en-GB" dirty="0"/>
              <a:t>Imagining yourself in the future</a:t>
            </a:r>
          </a:p>
          <a:p>
            <a:r>
              <a:rPr lang="en-GB" dirty="0"/>
              <a:t>Effective Professional Development</a:t>
            </a:r>
          </a:p>
          <a:p>
            <a:pPr lvl="1"/>
            <a:r>
              <a:rPr lang="en-GB" dirty="0"/>
              <a:t>Consists of being able to imagine yourself in the future acting freshly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278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52C58-FFDB-AD4E-B752-2582503D6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Follow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99749-AC8C-7D45-9146-55679834A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john.mason</a:t>
            </a:r>
            <a:r>
              <a:rPr lang="en-GB" dirty="0"/>
              <a:t> @ </a:t>
            </a:r>
            <a:r>
              <a:rPr lang="en-GB" dirty="0" err="1"/>
              <a:t>open.ac.uk</a:t>
            </a:r>
            <a:endParaRPr lang="en-GB" dirty="0"/>
          </a:p>
          <a:p>
            <a:r>
              <a:rPr lang="en-GB" dirty="0" err="1"/>
              <a:t>PMTheta.com</a:t>
            </a:r>
            <a:r>
              <a:rPr lang="en-GB" dirty="0"/>
              <a:t> for presentations, applets, …</a:t>
            </a:r>
          </a:p>
          <a:p>
            <a:r>
              <a:rPr lang="en-GB" dirty="0"/>
              <a:t>Thinking Mathematically (Pearson)</a:t>
            </a:r>
          </a:p>
          <a:p>
            <a:r>
              <a:rPr lang="en-GB" dirty="0"/>
              <a:t>Designing &amp; Using Mathematical Tasks (Tarquin)</a:t>
            </a:r>
          </a:p>
          <a:p>
            <a:r>
              <a:rPr lang="en-GB" dirty="0" err="1"/>
              <a:t>Liljedahl</a:t>
            </a:r>
            <a:r>
              <a:rPr lang="en-GB" dirty="0"/>
              <a:t> &amp; Cai (2021). Empirical research on problem solving and problem posing: a look at the state of the art. ZDM p53:723–735</a:t>
            </a:r>
          </a:p>
          <a:p>
            <a:r>
              <a:rPr lang="en-GB" dirty="0"/>
              <a:t>Brown, S. &amp; Walter, M. (1983). The Art of Problem Posing. Philadelphia: Franklin Press.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3771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C407C8B-EA4A-6D42-8FEB-4C487B8002C6}"/>
              </a:ext>
            </a:extLst>
          </p:cNvPr>
          <p:cNvSpPr txBox="1"/>
          <p:nvPr/>
        </p:nvSpPr>
        <p:spPr>
          <a:xfrm>
            <a:off x="907705" y="1012245"/>
            <a:ext cx="309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latin typeface="Chalkboard" charset="0"/>
                <a:ea typeface="Chalkboard" charset="0"/>
                <a:cs typeface="Chalkboard" charset="0"/>
              </a:rPr>
              <a:t>Imagine a paper coffee cup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5001A-23ED-0C46-B2A3-EFA29987E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My Cups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CFF7EC-E555-5A4A-A723-4D96815D2142}"/>
              </a:ext>
            </a:extLst>
          </p:cNvPr>
          <p:cNvSpPr txBox="1"/>
          <p:nvPr/>
        </p:nvSpPr>
        <p:spPr>
          <a:xfrm>
            <a:off x="4645811" y="3340631"/>
            <a:ext cx="44904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Will the path of the rolling cups close up?</a:t>
            </a:r>
          </a:p>
          <a:p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 </a:t>
            </a:r>
            <a:br>
              <a:rPr lang="en-GB" sz="2000" dirty="0">
                <a:latin typeface="Chalkboard" charset="0"/>
                <a:ea typeface="Chalkboard" charset="0"/>
                <a:cs typeface="Chalkboard" charset="0"/>
              </a:rPr>
            </a:br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Will they really roll along the same path?</a:t>
            </a:r>
          </a:p>
          <a:p>
            <a:endParaRPr lang="en-GB" sz="2000" dirty="0">
              <a:latin typeface="Chalkboard" charset="0"/>
              <a:ea typeface="Chalkboard" charset="0"/>
              <a:cs typeface="Chalkboard" charset="0"/>
            </a:endParaRPr>
          </a:p>
          <a:p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What measurements would you need to make in order to predict the size of the path a cup follows?</a:t>
            </a:r>
          </a:p>
          <a:p>
            <a:endParaRPr lang="en-GB" sz="2000" dirty="0">
              <a:latin typeface="Chalkboard" charset="0"/>
              <a:ea typeface="Chalkboard" charset="0"/>
              <a:cs typeface="Chalkboard" charset="0"/>
            </a:endParaRPr>
          </a:p>
          <a:p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What about a square-based vessel?</a:t>
            </a:r>
          </a:p>
          <a:p>
            <a:pPr algn="l"/>
            <a:endParaRPr lang="en-GB" sz="2000" dirty="0" err="1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697868-536B-304B-8B89-D55866A9AB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890" y="4988374"/>
            <a:ext cx="1642541" cy="18811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303DF8-41F1-904B-8363-B3255ACA60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82" y="1140274"/>
            <a:ext cx="4597400" cy="3848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E237FC-9365-6C43-ACD5-0155697AE7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38" y="1140274"/>
            <a:ext cx="4597400" cy="3848100"/>
          </a:xfrm>
          <a:prstGeom prst="rect">
            <a:avLst/>
          </a:prstGeom>
        </p:spPr>
      </p:pic>
      <p:pic>
        <p:nvPicPr>
          <p:cNvPr id="11" name="Rolling Cups B" descr="Rolling Cups B">
            <a:hlinkClick r:id="" action="ppaction://media"/>
            <a:extLst>
              <a:ext uri="{FF2B5EF4-FFF2-40B4-BE49-F238E27FC236}">
                <a16:creationId xmlns:a16="http://schemas.microsoft.com/office/drawing/2014/main" id="{B008AEDE-75EB-7042-9B30-82EEE531616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1824" y="1024626"/>
            <a:ext cx="4578496" cy="3963748"/>
          </a:xfrm>
          <a:prstGeom prst="rect">
            <a:avLst/>
          </a:prstGeom>
        </p:spPr>
      </p:pic>
      <p:pic>
        <p:nvPicPr>
          <p:cNvPr id="12" name="Rolling Cups A" descr="Rolling Cups A">
            <a:hlinkClick r:id="" action="ppaction://media"/>
            <a:extLst>
              <a:ext uri="{FF2B5EF4-FFF2-40B4-BE49-F238E27FC236}">
                <a16:creationId xmlns:a16="http://schemas.microsoft.com/office/drawing/2014/main" id="{CD4195D4-9AF7-4F43-8F25-A0BA3F36699B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7512" y="1229696"/>
            <a:ext cx="4490402" cy="375867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2D12C59-546F-5845-AEC3-69A2DD8ED03F}"/>
              </a:ext>
            </a:extLst>
          </p:cNvPr>
          <p:cNvSpPr txBox="1"/>
          <p:nvPr/>
        </p:nvSpPr>
        <p:spPr>
          <a:xfrm>
            <a:off x="5124596" y="1528324"/>
            <a:ext cx="2489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latin typeface="Chalkboard" charset="0"/>
                <a:ea typeface="Chalkboard" charset="0"/>
                <a:cs typeface="Chalkboard" charset="0"/>
              </a:rPr>
              <a:t>Any questions arising?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E30AAA-8CB6-8841-8573-4AB19889DF38}"/>
              </a:ext>
            </a:extLst>
          </p:cNvPr>
          <p:cNvSpPr txBox="1"/>
          <p:nvPr/>
        </p:nvSpPr>
        <p:spPr>
          <a:xfrm>
            <a:off x="4981454" y="2099185"/>
            <a:ext cx="408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latin typeface="Chalkboard" charset="0"/>
                <a:ea typeface="Chalkboard" charset="0"/>
                <a:cs typeface="Chalkboard" charset="0"/>
              </a:rPr>
              <a:t>Tempting to pose questions to others!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10ABC1-4422-2A47-AA87-B66A2F22828B}"/>
              </a:ext>
            </a:extLst>
          </p:cNvPr>
          <p:cNvSpPr txBox="1"/>
          <p:nvPr/>
        </p:nvSpPr>
        <p:spPr>
          <a:xfrm>
            <a:off x="5075419" y="2691341"/>
            <a:ext cx="3659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Chalkboard" charset="0"/>
                <a:ea typeface="Chalkboard" charset="0"/>
                <a:cs typeface="Chalkboard" charset="0"/>
              </a:rPr>
              <a:t>Shift from objects to phenomena</a:t>
            </a:r>
            <a:br>
              <a:rPr lang="en-GB" dirty="0">
                <a:latin typeface="Chalkboard" charset="0"/>
                <a:ea typeface="Chalkboard" charset="0"/>
                <a:cs typeface="Chalkboard" charset="0"/>
              </a:rPr>
            </a:br>
            <a:r>
              <a:rPr lang="en-GB" dirty="0">
                <a:latin typeface="Chalkboard" charset="0"/>
                <a:ea typeface="Chalkboard" charset="0"/>
                <a:cs typeface="Chalkboard" charset="0"/>
              </a:rPr>
              <a:t> (rolling)</a:t>
            </a:r>
          </a:p>
        </p:txBody>
      </p:sp>
    </p:spTree>
    <p:extLst>
      <p:ext uri="{BB962C8B-B14F-4D97-AF65-F5344CB8AC3E}">
        <p14:creationId xmlns:p14="http://schemas.microsoft.com/office/powerpoint/2010/main" val="245630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31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553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1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8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build="p"/>
      <p:bldP spid="16" grpId="0"/>
      <p:bldP spid="16" grpId="1"/>
      <p:bldP spid="16" grpId="2"/>
      <p:bldP spid="16" grpId="3"/>
      <p:bldP spid="16" grpId="4"/>
      <p:bldP spid="16" grpId="5"/>
      <p:bldP spid="16" grpId="6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B715F-EDB3-254F-B12B-7865F2697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Did You Notice: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43957-4D3D-A74B-B0BD-99E8105C0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4480" y="1245459"/>
            <a:ext cx="5049520" cy="5498874"/>
          </a:xfrm>
        </p:spPr>
        <p:txBody>
          <a:bodyPr/>
          <a:lstStyle/>
          <a:p>
            <a:r>
              <a:rPr lang="en-GB" sz="2000" dirty="0"/>
              <a:t>Use of natural powers?</a:t>
            </a:r>
          </a:p>
          <a:p>
            <a:pPr lvl="1"/>
            <a:r>
              <a:rPr lang="en-GB" sz="1600" dirty="0"/>
              <a:t>Imagining &amp; Expressing</a:t>
            </a:r>
          </a:p>
          <a:p>
            <a:pPr lvl="1"/>
            <a:r>
              <a:rPr lang="en-GB" sz="1600" dirty="0"/>
              <a:t>Specialising &amp; Generalising</a:t>
            </a:r>
          </a:p>
          <a:p>
            <a:pPr lvl="1"/>
            <a:r>
              <a:rPr lang="en-GB" sz="1600" dirty="0"/>
              <a:t>Conjecturing &amp; Convincing</a:t>
            </a:r>
          </a:p>
          <a:p>
            <a:pPr lvl="1"/>
            <a:r>
              <a:rPr lang="en-GB" sz="1600" dirty="0"/>
              <a:t>Organising &amp; Characterising</a:t>
            </a:r>
          </a:p>
          <a:p>
            <a:pPr lvl="1"/>
            <a:r>
              <a:rPr lang="en-GB" sz="1600" dirty="0"/>
              <a:t>Others?</a:t>
            </a:r>
            <a:br>
              <a:rPr lang="en-GB" sz="1600" dirty="0"/>
            </a:br>
            <a:br>
              <a:rPr lang="en-GB" sz="1600" dirty="0"/>
            </a:br>
            <a:br>
              <a:rPr lang="en-GB" sz="1600" dirty="0"/>
            </a:br>
            <a:br>
              <a:rPr lang="en-GB" sz="1600" dirty="0"/>
            </a:br>
            <a:br>
              <a:rPr lang="en-GB" sz="1600" dirty="0"/>
            </a:br>
            <a:br>
              <a:rPr lang="en-GB" sz="1600" dirty="0"/>
            </a:br>
            <a:br>
              <a:rPr lang="en-GB" sz="1600" dirty="0"/>
            </a:br>
            <a:br>
              <a:rPr lang="en-GB" sz="1600" dirty="0"/>
            </a:br>
            <a:br>
              <a:rPr lang="en-GB" sz="1600" dirty="0"/>
            </a:br>
            <a:endParaRPr lang="en-GB" sz="1600" dirty="0"/>
          </a:p>
          <a:p>
            <a:r>
              <a:rPr lang="en-GB" sz="2000" dirty="0"/>
              <a:t>Shifts of Attention?</a:t>
            </a:r>
          </a:p>
          <a:p>
            <a:pPr lvl="1"/>
            <a:r>
              <a:rPr lang="en-GB" sz="1600" dirty="0"/>
              <a:t>Gazing (Holding Wholes)</a:t>
            </a:r>
          </a:p>
          <a:p>
            <a:pPr lvl="1"/>
            <a:r>
              <a:rPr lang="en-GB" sz="1600" dirty="0"/>
              <a:t>Discerning Details</a:t>
            </a:r>
          </a:p>
          <a:p>
            <a:pPr lvl="1"/>
            <a:r>
              <a:rPr lang="en-GB" sz="1600" dirty="0"/>
              <a:t>Recognising Relationships</a:t>
            </a:r>
          </a:p>
          <a:p>
            <a:pPr lvl="1"/>
            <a:r>
              <a:rPr lang="en-GB" sz="1600" dirty="0"/>
              <a:t>Perceiving Properties as being instantiated</a:t>
            </a:r>
          </a:p>
          <a:p>
            <a:pPr lvl="1"/>
            <a:r>
              <a:rPr lang="en-GB" sz="1600" dirty="0"/>
              <a:t>Reasoning on the basis of agreed properties</a:t>
            </a:r>
          </a:p>
          <a:p>
            <a:pPr lvl="1"/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39B937E-30B1-7343-9C25-20CDC158AEF4}"/>
              </a:ext>
            </a:extLst>
          </p:cNvPr>
          <p:cNvSpPr txBox="1">
            <a:spLocks/>
          </p:cNvSpPr>
          <p:nvPr/>
        </p:nvSpPr>
        <p:spPr>
          <a:xfrm>
            <a:off x="289867" y="1245459"/>
            <a:ext cx="3580130" cy="24127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Some work needed to be clear about the situation?</a:t>
            </a:r>
          </a:p>
          <a:p>
            <a:r>
              <a:rPr lang="en-GB" sz="1800" dirty="0"/>
              <a:t>One or more questions arising?</a:t>
            </a:r>
          </a:p>
          <a:p>
            <a:r>
              <a:rPr lang="en-GB" sz="1800" dirty="0"/>
              <a:t>A conjecture arising?</a:t>
            </a:r>
          </a:p>
          <a:p>
            <a:r>
              <a:rPr lang="en-GB" sz="1800" dirty="0"/>
              <a:t>An action become available?</a:t>
            </a:r>
            <a:br>
              <a:rPr lang="en-GB" sz="1800" dirty="0"/>
            </a:br>
            <a:r>
              <a:rPr lang="en-GB" sz="1800" dirty="0"/>
              <a:t>(Pólya: make a plan)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C0FDCBD-14FB-6D4F-995A-1F366A90C3EA}"/>
              </a:ext>
            </a:extLst>
          </p:cNvPr>
          <p:cNvSpPr/>
          <p:nvPr/>
        </p:nvSpPr>
        <p:spPr>
          <a:xfrm>
            <a:off x="431800" y="4355241"/>
            <a:ext cx="3063240" cy="12573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How might the problem or the method be extended or generalised?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1CB829-65A4-344D-AC67-6A980BDCCA06}"/>
              </a:ext>
            </a:extLst>
          </p:cNvPr>
          <p:cNvSpPr txBox="1"/>
          <p:nvPr/>
        </p:nvSpPr>
        <p:spPr>
          <a:xfrm>
            <a:off x="7246026" y="1507686"/>
            <a:ext cx="418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√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840A06-6704-9741-BF5A-6BF5DD4BA815}"/>
              </a:ext>
            </a:extLst>
          </p:cNvPr>
          <p:cNvSpPr txBox="1"/>
          <p:nvPr/>
        </p:nvSpPr>
        <p:spPr>
          <a:xfrm>
            <a:off x="7652112" y="2038412"/>
            <a:ext cx="418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√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073845-7B95-C542-A300-71EE520839A0}"/>
              </a:ext>
            </a:extLst>
          </p:cNvPr>
          <p:cNvSpPr txBox="1"/>
          <p:nvPr/>
        </p:nvSpPr>
        <p:spPr>
          <a:xfrm>
            <a:off x="7828478" y="2306911"/>
            <a:ext cx="418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√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2C96E2-4FB6-4747-94B1-8DF1390FE544}"/>
              </a:ext>
            </a:extLst>
          </p:cNvPr>
          <p:cNvSpPr txBox="1"/>
          <p:nvPr/>
        </p:nvSpPr>
        <p:spPr>
          <a:xfrm>
            <a:off x="7455378" y="1769913"/>
            <a:ext cx="418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√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59C6D7-9ED3-7B4B-96CE-F69C8775CBA7}"/>
              </a:ext>
            </a:extLst>
          </p:cNvPr>
          <p:cNvSpPr txBox="1"/>
          <p:nvPr/>
        </p:nvSpPr>
        <p:spPr>
          <a:xfrm>
            <a:off x="8028114" y="5219167"/>
            <a:ext cx="418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√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7F4597-2209-5645-A3ED-483FEC8CEE7C}"/>
              </a:ext>
            </a:extLst>
          </p:cNvPr>
          <p:cNvSpPr txBox="1"/>
          <p:nvPr/>
        </p:nvSpPr>
        <p:spPr>
          <a:xfrm>
            <a:off x="8523926" y="5694625"/>
            <a:ext cx="418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√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3E1732-56B0-DA48-B7C9-064C6555FEFB}"/>
              </a:ext>
            </a:extLst>
          </p:cNvPr>
          <p:cNvSpPr txBox="1"/>
          <p:nvPr/>
        </p:nvSpPr>
        <p:spPr>
          <a:xfrm>
            <a:off x="8725296" y="5911682"/>
            <a:ext cx="418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√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E258B5-4068-9440-88A9-A702C795EC13}"/>
              </a:ext>
            </a:extLst>
          </p:cNvPr>
          <p:cNvSpPr txBox="1"/>
          <p:nvPr/>
        </p:nvSpPr>
        <p:spPr>
          <a:xfrm>
            <a:off x="8314574" y="5496433"/>
            <a:ext cx="418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394858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 uiExpand="1" build="p" bldLvl="2"/>
      <p:bldP spid="4" grpId="1" uiExpand="1" build="allAtOnce"/>
      <p:bldP spid="5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1C3F3-80A9-9647-B046-323FEF5C2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08651"/>
          </a:xfrm>
        </p:spPr>
        <p:txBody>
          <a:bodyPr>
            <a:normAutofit/>
          </a:bodyPr>
          <a:lstStyle/>
          <a:p>
            <a:r>
              <a:rPr lang="en-GB" dirty="0"/>
              <a:t>Questions: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66235-FF58-3542-A113-1CED64B86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70" y="973776"/>
            <a:ext cx="8560548" cy="5884223"/>
          </a:xfrm>
        </p:spPr>
        <p:txBody>
          <a:bodyPr/>
          <a:lstStyle/>
          <a:p>
            <a:r>
              <a:rPr lang="en-GB" dirty="0"/>
              <a:t>What is a problem?</a:t>
            </a:r>
          </a:p>
          <a:p>
            <a:pPr lvl="1"/>
            <a:r>
              <a:rPr lang="en-GB" dirty="0"/>
              <a:t>Something is a problem only when it is perceived to be problematic, uncertain, unfamiliar.</a:t>
            </a:r>
          </a:p>
          <a:p>
            <a:pPr lvl="1"/>
            <a:r>
              <a:rPr lang="en-GB" dirty="0"/>
              <a:t>So the appropriate question is ‘</a:t>
            </a:r>
            <a:r>
              <a:rPr lang="en-GB" dirty="0">
                <a:solidFill>
                  <a:srgbClr val="FF0000"/>
                </a:solidFill>
              </a:rPr>
              <a:t>When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/>
              <a:t>is a problem?’ or in other words, </a:t>
            </a:r>
            <a:br>
              <a:rPr lang="en-GB" dirty="0"/>
            </a:b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‘</a:t>
            </a:r>
            <a:r>
              <a:rPr lang="en-GB" dirty="0">
                <a:solidFill>
                  <a:srgbClr val="FF0000"/>
                </a:solidFill>
              </a:rPr>
              <a:t>When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/>
              <a:t>is something problematic for me or for learners?’</a:t>
            </a:r>
          </a:p>
          <a:p>
            <a:r>
              <a:rPr lang="en-GB" dirty="0"/>
              <a:t>What constitutes a solution?</a:t>
            </a:r>
          </a:p>
          <a:p>
            <a:pPr lvl="1"/>
            <a:r>
              <a:rPr lang="en-GB" dirty="0"/>
              <a:t>A sequence of actions that achieve a resolution</a:t>
            </a:r>
          </a:p>
          <a:p>
            <a:pPr lvl="1"/>
            <a:r>
              <a:rPr lang="en-GB" dirty="0"/>
              <a:t>Reflection on what worked and what didn’t work (Pólya: looking back)</a:t>
            </a:r>
          </a:p>
          <a:p>
            <a:r>
              <a:rPr lang="en-GB" dirty="0"/>
              <a:t>Why invite learners to ‘solve mathematical problems’?</a:t>
            </a:r>
          </a:p>
          <a:p>
            <a:pPr lvl="1"/>
            <a:r>
              <a:rPr lang="en-GB" dirty="0"/>
              <a:t>To experience mathematical thinking</a:t>
            </a:r>
          </a:p>
          <a:p>
            <a:pPr lvl="1"/>
            <a:r>
              <a:rPr lang="en-GB" dirty="0"/>
              <a:t>To experience choosing a mathematical action to enact</a:t>
            </a:r>
          </a:p>
          <a:p>
            <a:pPr lvl="1"/>
            <a:r>
              <a:rPr lang="en-GB" dirty="0"/>
              <a:t>To experience the use of mathematical powers</a:t>
            </a:r>
          </a:p>
          <a:p>
            <a:pPr lvl="1"/>
            <a:r>
              <a:rPr lang="en-GB" dirty="0"/>
              <a:t>To experience instances of mathematical themes</a:t>
            </a:r>
          </a:p>
          <a:p>
            <a:pPr lvl="1"/>
            <a:r>
              <a:rPr lang="en-GB" dirty="0"/>
              <a:t>NOT … to get answers except insofar as it motivates or develops mathematically</a:t>
            </a:r>
          </a:p>
          <a:p>
            <a:r>
              <a:rPr lang="en-GB" dirty="0"/>
              <a:t>Where do ‘problems’ come from?</a:t>
            </a:r>
          </a:p>
          <a:p>
            <a:pPr lvl="1"/>
            <a:r>
              <a:rPr lang="en-GB" dirty="0"/>
              <a:t>A sense of wonder or surprise, arising from a shift of attention</a:t>
            </a:r>
          </a:p>
          <a:p>
            <a:pPr lvl="1"/>
            <a:r>
              <a:rPr lang="en-GB" dirty="0"/>
              <a:t>Imagining something changing (Brown &amp; Walter 1983)</a:t>
            </a:r>
          </a:p>
          <a:p>
            <a:pPr lvl="1"/>
            <a:r>
              <a:rPr lang="en-GB" dirty="0"/>
              <a:t>Recognising pedagogic potential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04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CF42B95-3F2C-2D46-BDCA-C8615150EB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ea typeface="ＭＳ Ｐゴシック" panose="020B0600070205080204" pitchFamily="34" charset="-128"/>
              </a:rPr>
              <a:t>Square Deduction</a:t>
            </a:r>
          </a:p>
        </p:txBody>
      </p:sp>
      <p:pic>
        <p:nvPicPr>
          <p:cNvPr id="28675" name="Picture 13" descr="Picture.jpg">
            <a:extLst>
              <a:ext uri="{FF2B5EF4-FFF2-40B4-BE49-F238E27FC236}">
                <a16:creationId xmlns:a16="http://schemas.microsoft.com/office/drawing/2014/main" id="{529CB00C-E6A1-6B45-9B42-623ECF751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2" y="1100737"/>
            <a:ext cx="3635375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2896C54-A387-444E-945A-52C8EBF40890}"/>
              </a:ext>
            </a:extLst>
          </p:cNvPr>
          <p:cNvSpPr/>
          <p:nvPr/>
        </p:nvSpPr>
        <p:spPr>
          <a:xfrm>
            <a:off x="4678363" y="2427092"/>
            <a:ext cx="1291590" cy="5715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432FF"/>
                </a:solidFill>
              </a:rPr>
              <a:t>Stuck?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E565C8B-7449-FA4E-87A3-90F7B3418472}"/>
              </a:ext>
            </a:extLst>
          </p:cNvPr>
          <p:cNvSpPr/>
          <p:nvPr/>
        </p:nvSpPr>
        <p:spPr>
          <a:xfrm>
            <a:off x="4899342" y="2936681"/>
            <a:ext cx="3483927" cy="64909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432FF"/>
                </a:solidFill>
              </a:rPr>
              <a:t>Acknowledge your ignorance!</a:t>
            </a:r>
          </a:p>
          <a:p>
            <a:pPr algn="ctr"/>
            <a:r>
              <a:rPr lang="en-GB" sz="2000" dirty="0">
                <a:solidFill>
                  <a:srgbClr val="0432FF"/>
                </a:solidFill>
              </a:rPr>
              <a:t>(Mary Boole)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F4FF450-C186-6842-AE8D-C6388A58F0C7}"/>
              </a:ext>
            </a:extLst>
          </p:cNvPr>
          <p:cNvSpPr/>
          <p:nvPr/>
        </p:nvSpPr>
        <p:spPr>
          <a:xfrm>
            <a:off x="5120321" y="3549894"/>
            <a:ext cx="3483927" cy="64909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432FF"/>
                </a:solidFill>
              </a:rPr>
              <a:t>Use a symbol to denote </a:t>
            </a:r>
            <a:br>
              <a:rPr lang="en-GB" sz="2000" dirty="0">
                <a:solidFill>
                  <a:srgbClr val="0432FF"/>
                </a:solidFill>
              </a:rPr>
            </a:br>
            <a:r>
              <a:rPr lang="en-GB" sz="2000" dirty="0">
                <a:solidFill>
                  <a:srgbClr val="0432FF"/>
                </a:solidFill>
              </a:rPr>
              <a:t>something you do not know</a:t>
            </a:r>
          </a:p>
        </p:txBody>
      </p:sp>
      <p:sp>
        <p:nvSpPr>
          <p:cNvPr id="28" name="Rounded Rectangular Callout 27">
            <a:extLst>
              <a:ext uri="{FF2B5EF4-FFF2-40B4-BE49-F238E27FC236}">
                <a16:creationId xmlns:a16="http://schemas.microsoft.com/office/drawing/2014/main" id="{C9FDAFB4-7836-BE40-94D1-8A8CD774C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9343" y="1319494"/>
            <a:ext cx="1810068" cy="649091"/>
          </a:xfrm>
          <a:prstGeom prst="wedgeRoundRectCallout">
            <a:avLst>
              <a:gd name="adj1" fmla="val -95361"/>
              <a:gd name="adj2" fmla="val 40181"/>
              <a:gd name="adj3" fmla="val 16667"/>
            </a:avLst>
          </a:prstGeom>
          <a:solidFill>
            <a:srgbClr val="CCFF66"/>
          </a:solidFill>
          <a:ln w="9525">
            <a:solidFill>
              <a:srgbClr val="CCFF66"/>
            </a:solidFill>
            <a:round/>
            <a:headEnd/>
            <a:tailEnd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1600" b="0">
                <a:solidFill>
                  <a:srgbClr val="631908"/>
                </a:solidFill>
              </a:rPr>
              <a:t>Could these all be squares?</a:t>
            </a:r>
            <a:endParaRPr lang="en-US" altLang="en-US" sz="1600" b="0">
              <a:solidFill>
                <a:srgbClr val="631908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BFC8569-C85F-A14E-8280-C024481363F4}"/>
              </a:ext>
            </a:extLst>
          </p:cNvPr>
          <p:cNvSpPr/>
          <p:nvPr/>
        </p:nvSpPr>
        <p:spPr>
          <a:xfrm>
            <a:off x="5341300" y="4195538"/>
            <a:ext cx="3483927" cy="64909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432FF"/>
                </a:solidFill>
              </a:rPr>
              <a:t>Use it to express relationships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28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1219F3F-2B5B-C249-86D1-6F8B52A24C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59813" cy="609600"/>
          </a:xfrm>
        </p:spPr>
        <p:txBody>
          <a:bodyPr/>
          <a:lstStyle/>
          <a:p>
            <a:r>
              <a:rPr lang="en-GB" altLang="en-US">
                <a:ea typeface="ＭＳ Ｐゴシック" panose="020B0600070205080204" pitchFamily="34" charset="-128"/>
              </a:rPr>
              <a:t>Square Deduction: acknowledging ignorance</a:t>
            </a: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1AA5FA9B-0F98-754C-A806-2DF40A14B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5263" y="2552700"/>
            <a:ext cx="304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b="0" dirty="0"/>
              <a:t>a</a:t>
            </a:r>
          </a:p>
        </p:txBody>
      </p:sp>
      <p:sp>
        <p:nvSpPr>
          <p:cNvPr id="11270" name="Text Box 6">
            <a:extLst>
              <a:ext uri="{FF2B5EF4-FFF2-40B4-BE49-F238E27FC236}">
                <a16:creationId xmlns:a16="http://schemas.microsoft.com/office/drawing/2014/main" id="{F7A38ADC-A559-5846-8539-57C1A5F77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6263" y="2528888"/>
            <a:ext cx="304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b="0"/>
              <a:t>b</a:t>
            </a:r>
          </a:p>
        </p:txBody>
      </p:sp>
      <p:sp>
        <p:nvSpPr>
          <p:cNvPr id="11271" name="Text Box 7">
            <a:extLst>
              <a:ext uri="{FF2B5EF4-FFF2-40B4-BE49-F238E27FC236}">
                <a16:creationId xmlns:a16="http://schemas.microsoft.com/office/drawing/2014/main" id="{86903968-EE2D-ED47-BAD4-50E0458B7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1463" y="3048000"/>
            <a:ext cx="91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b="0"/>
              <a:t>a+b</a:t>
            </a:r>
          </a:p>
        </p:txBody>
      </p:sp>
      <p:sp>
        <p:nvSpPr>
          <p:cNvPr id="11272" name="Text Box 8">
            <a:extLst>
              <a:ext uri="{FF2B5EF4-FFF2-40B4-BE49-F238E27FC236}">
                <a16:creationId xmlns:a16="http://schemas.microsoft.com/office/drawing/2014/main" id="{13A91E80-F47D-DB45-A0DC-F7DD43B40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663" y="2971800"/>
            <a:ext cx="106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b="0"/>
              <a:t>a+2b</a:t>
            </a:r>
          </a:p>
        </p:txBody>
      </p:sp>
      <p:sp>
        <p:nvSpPr>
          <p:cNvPr id="11273" name="Text Box 9">
            <a:extLst>
              <a:ext uri="{FF2B5EF4-FFF2-40B4-BE49-F238E27FC236}">
                <a16:creationId xmlns:a16="http://schemas.microsoft.com/office/drawing/2014/main" id="{008C52DC-F465-3E4F-A4B4-2062FC07B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4663" y="3048000"/>
            <a:ext cx="99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b="0"/>
              <a:t>2a+b</a:t>
            </a:r>
          </a:p>
        </p:txBody>
      </p:sp>
      <p:sp>
        <p:nvSpPr>
          <p:cNvPr id="11274" name="Text Box 10">
            <a:extLst>
              <a:ext uri="{FF2B5EF4-FFF2-40B4-BE49-F238E27FC236}">
                <a16:creationId xmlns:a16="http://schemas.microsoft.com/office/drawing/2014/main" id="{28EB9B95-485A-D94E-8C1F-0CBD3031A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863" y="1447800"/>
            <a:ext cx="106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b="0"/>
              <a:t>a+3b</a:t>
            </a:r>
          </a:p>
        </p:txBody>
      </p:sp>
      <p:sp>
        <p:nvSpPr>
          <p:cNvPr id="11275" name="Text Box 11">
            <a:extLst>
              <a:ext uri="{FF2B5EF4-FFF2-40B4-BE49-F238E27FC236}">
                <a16:creationId xmlns:a16="http://schemas.microsoft.com/office/drawing/2014/main" id="{F15EF05F-9637-BC48-903E-DAF7F510C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0863" y="1752600"/>
            <a:ext cx="121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b="0"/>
              <a:t>3a+b</a:t>
            </a:r>
          </a:p>
        </p:txBody>
      </p:sp>
      <p:sp>
        <p:nvSpPr>
          <p:cNvPr id="11277" name="Text Box 13">
            <a:extLst>
              <a:ext uri="{FF2B5EF4-FFF2-40B4-BE49-F238E27FC236}">
                <a16:creationId xmlns:a16="http://schemas.microsoft.com/office/drawing/2014/main" id="{198B2A0C-28E0-0D43-BEDE-EDF759298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1913" y="914400"/>
            <a:ext cx="3482975" cy="96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0" dirty="0"/>
              <a:t>3a+b = 3(3b-3a)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0" dirty="0"/>
              <a:t>12a = 8b 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0" dirty="0"/>
              <a:t>So 3a = 2b</a:t>
            </a:r>
          </a:p>
        </p:txBody>
      </p:sp>
      <p:sp>
        <p:nvSpPr>
          <p:cNvPr id="11291" name="Rectangle 27">
            <a:extLst>
              <a:ext uri="{FF2B5EF4-FFF2-40B4-BE49-F238E27FC236}">
                <a16:creationId xmlns:a16="http://schemas.microsoft.com/office/drawing/2014/main" id="{897AC0EA-C53A-B44F-BDD6-933EF5AB6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5713" y="838200"/>
            <a:ext cx="2257424" cy="1040759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GB" altLang="en-US" sz="1800" b="0"/>
          </a:p>
        </p:txBody>
      </p:sp>
      <p:sp>
        <p:nvSpPr>
          <p:cNvPr id="11279" name="Text Box 15">
            <a:extLst>
              <a:ext uri="{FF2B5EF4-FFF2-40B4-BE49-F238E27FC236}">
                <a16:creationId xmlns:a16="http://schemas.microsoft.com/office/drawing/2014/main" id="{19EC6E06-5F6E-B646-9C3C-A28E72849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5713" y="2616200"/>
            <a:ext cx="3962400" cy="96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0" dirty="0"/>
              <a:t>For an overall square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0" dirty="0"/>
              <a:t>4a + 4b = 2a + 5b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0" dirty="0"/>
              <a:t>So 2a = b</a:t>
            </a:r>
          </a:p>
        </p:txBody>
      </p:sp>
      <p:sp>
        <p:nvSpPr>
          <p:cNvPr id="11292" name="Rectangle 28">
            <a:extLst>
              <a:ext uri="{FF2B5EF4-FFF2-40B4-BE49-F238E27FC236}">
                <a16:creationId xmlns:a16="http://schemas.microsoft.com/office/drawing/2014/main" id="{78E80ED7-CDE3-C449-8380-2870ED653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5713" y="2590800"/>
            <a:ext cx="2465387" cy="1040759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GB" altLang="en-US">
              <a:solidFill>
                <a:srgbClr val="66FFFF"/>
              </a:solidFill>
            </a:endParaRPr>
          </a:p>
        </p:txBody>
      </p:sp>
      <p:sp>
        <p:nvSpPr>
          <p:cNvPr id="11288" name="Text Box 24">
            <a:extLst>
              <a:ext uri="{FF2B5EF4-FFF2-40B4-BE49-F238E27FC236}">
                <a16:creationId xmlns:a16="http://schemas.microsoft.com/office/drawing/2014/main" id="{1C385C0A-F45B-5C41-8AE0-602DC0CC3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9513" y="4495800"/>
            <a:ext cx="4191000" cy="149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br>
              <a:rPr lang="en-US" altLang="en-US" sz="1800" b="0" dirty="0"/>
            </a:br>
            <a:r>
              <a:rPr lang="en-US" altLang="en-US" sz="1800" b="0" dirty="0"/>
              <a:t>For n squares upper left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sz="1800" b="0" dirty="0"/>
              <a:t>n(3b - 3a) = 3a + b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sz="1800" b="0" dirty="0"/>
              <a:t>So 3a(n + 1) = b(3n - 1)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sz="1800" b="0" dirty="0"/>
              <a:t>But not also 2a = b</a:t>
            </a:r>
          </a:p>
        </p:txBody>
      </p:sp>
      <p:sp>
        <p:nvSpPr>
          <p:cNvPr id="11293" name="Rectangle 29">
            <a:extLst>
              <a:ext uri="{FF2B5EF4-FFF2-40B4-BE49-F238E27FC236}">
                <a16:creationId xmlns:a16="http://schemas.microsoft.com/office/drawing/2014/main" id="{42CDCB11-EDAF-064A-BA35-99A5F14A6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9513" y="4495800"/>
            <a:ext cx="2782887" cy="1583559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GB" altLang="en-US">
              <a:solidFill>
                <a:srgbClr val="66FFFF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16E256-32F3-4B43-9974-240DE42A4153}"/>
              </a:ext>
            </a:extLst>
          </p:cNvPr>
          <p:cNvGrpSpPr>
            <a:grpSpLocks/>
          </p:cNvGrpSpPr>
          <p:nvPr/>
        </p:nvGrpSpPr>
        <p:grpSpPr bwMode="auto">
          <a:xfrm>
            <a:off x="19050" y="765175"/>
            <a:ext cx="1889125" cy="369332"/>
            <a:chOff x="19059" y="764704"/>
            <a:chExt cx="1888645" cy="369094"/>
          </a:xfrm>
        </p:grpSpPr>
        <p:sp>
          <p:nvSpPr>
            <p:cNvPr id="29" name="Text Box 12">
              <a:extLst>
                <a:ext uri="{FF2B5EF4-FFF2-40B4-BE49-F238E27FC236}">
                  <a16:creationId xmlns:a16="http://schemas.microsoft.com/office/drawing/2014/main" id="{1CE6944D-9604-E447-B024-5BB9008AFA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9" y="764704"/>
              <a:ext cx="1368077" cy="369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0" dirty="0"/>
                <a:t>(3a+b)/3</a:t>
              </a:r>
            </a:p>
          </p:txBody>
        </p:sp>
        <p:cxnSp>
          <p:nvCxnSpPr>
            <p:cNvPr id="32817" name="Straight Arrow Connector 3">
              <a:extLst>
                <a:ext uri="{FF2B5EF4-FFF2-40B4-BE49-F238E27FC236}">
                  <a16:creationId xmlns:a16="http://schemas.microsoft.com/office/drawing/2014/main" id="{2091C29C-2844-D34D-BB46-CA8754728533}"/>
                </a:ext>
              </a:extLst>
            </p:cNvPr>
            <p:cNvCxnSpPr>
              <a:cxnSpLocks noChangeShapeType="1"/>
              <a:stCxn id="29" idx="3"/>
            </p:cNvCxnSpPr>
            <p:nvPr/>
          </p:nvCxnSpPr>
          <p:spPr bwMode="auto">
            <a:xfrm>
              <a:off x="1387136" y="949251"/>
              <a:ext cx="520568" cy="17549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0A6B09F-587E-064F-BFC2-E2493B08CE99}"/>
              </a:ext>
            </a:extLst>
          </p:cNvPr>
          <p:cNvGrpSpPr>
            <a:grpSpLocks/>
          </p:cNvGrpSpPr>
          <p:nvPr/>
        </p:nvGrpSpPr>
        <p:grpSpPr bwMode="auto">
          <a:xfrm>
            <a:off x="107950" y="1125537"/>
            <a:ext cx="1800225" cy="585232"/>
            <a:chOff x="107504" y="1124744"/>
            <a:chExt cx="1800200" cy="585340"/>
          </a:xfrm>
        </p:grpSpPr>
        <p:sp>
          <p:nvSpPr>
            <p:cNvPr id="11276" name="Text Box 12">
              <a:extLst>
                <a:ext uri="{FF2B5EF4-FFF2-40B4-BE49-F238E27FC236}">
                  <a16:creationId xmlns:a16="http://schemas.microsoft.com/office/drawing/2014/main" id="{C5DBD749-D03B-574B-8D8C-6541D2BA2D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504" y="1340684"/>
              <a:ext cx="1219183" cy="36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1800" b="0" dirty="0"/>
                <a:t>3b-3a</a:t>
              </a:r>
            </a:p>
          </p:txBody>
        </p:sp>
        <p:cxnSp>
          <p:nvCxnSpPr>
            <p:cNvPr id="32815" name="Straight Arrow Connector 33">
              <a:extLst>
                <a:ext uri="{FF2B5EF4-FFF2-40B4-BE49-F238E27FC236}">
                  <a16:creationId xmlns:a16="http://schemas.microsoft.com/office/drawing/2014/main" id="{DD5961E4-ECE1-0244-A556-6137FF351DB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187624" y="1124744"/>
              <a:ext cx="720080" cy="43204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2785" name="Group 39">
            <a:extLst>
              <a:ext uri="{FF2B5EF4-FFF2-40B4-BE49-F238E27FC236}">
                <a16:creationId xmlns:a16="http://schemas.microsoft.com/office/drawing/2014/main" id="{561C0D6E-F1D2-E64F-BDFE-63346A5993FC}"/>
              </a:ext>
            </a:extLst>
          </p:cNvPr>
          <p:cNvGrpSpPr>
            <a:grpSpLocks/>
          </p:cNvGrpSpPr>
          <p:nvPr/>
        </p:nvGrpSpPr>
        <p:grpSpPr bwMode="auto">
          <a:xfrm>
            <a:off x="1763713" y="908050"/>
            <a:ext cx="2879725" cy="2736850"/>
            <a:chOff x="3779912" y="1196752"/>
            <a:chExt cx="2880320" cy="2736304"/>
          </a:xfrm>
        </p:grpSpPr>
        <p:sp>
          <p:nvSpPr>
            <p:cNvPr id="32805" name="Rectangle 40">
              <a:extLst>
                <a:ext uri="{FF2B5EF4-FFF2-40B4-BE49-F238E27FC236}">
                  <a16:creationId xmlns:a16="http://schemas.microsoft.com/office/drawing/2014/main" id="{367E4961-CF80-CC48-9990-EF285BF9D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8024" y="2924944"/>
              <a:ext cx="288032" cy="2880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2806" name="Rectangle 41">
              <a:extLst>
                <a:ext uri="{FF2B5EF4-FFF2-40B4-BE49-F238E27FC236}">
                  <a16:creationId xmlns:a16="http://schemas.microsoft.com/office/drawing/2014/main" id="{5373639B-DD20-074A-B4DF-BB687345A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008" y="1196752"/>
              <a:ext cx="432048" cy="43204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2807" name="Rectangle 42">
              <a:extLst>
                <a:ext uri="{FF2B5EF4-FFF2-40B4-BE49-F238E27FC236}">
                  <a16:creationId xmlns:a16="http://schemas.microsoft.com/office/drawing/2014/main" id="{89E55918-3FF2-624D-A7C4-20843389E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8024" y="3212976"/>
              <a:ext cx="720080" cy="72008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2808" name="Rectangle 43">
              <a:extLst>
                <a:ext uri="{FF2B5EF4-FFF2-40B4-BE49-F238E27FC236}">
                  <a16:creationId xmlns:a16="http://schemas.microsoft.com/office/drawing/2014/main" id="{A9731B1E-E0D9-584F-A8C4-5635529FB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8104" y="2780928"/>
              <a:ext cx="1152128" cy="115212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2809" name="Rectangle 44">
              <a:extLst>
                <a:ext uri="{FF2B5EF4-FFF2-40B4-BE49-F238E27FC236}">
                  <a16:creationId xmlns:a16="http://schemas.microsoft.com/office/drawing/2014/main" id="{BD211307-9B7A-6745-A944-C40F41E8B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6056" y="1196752"/>
              <a:ext cx="1584176" cy="158417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2810" name="Rectangle 45">
              <a:extLst>
                <a:ext uri="{FF2B5EF4-FFF2-40B4-BE49-F238E27FC236}">
                  <a16:creationId xmlns:a16="http://schemas.microsoft.com/office/drawing/2014/main" id="{6829F116-8ABA-E349-B8EC-63707987E9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9912" y="2924944"/>
              <a:ext cx="1008112" cy="100811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2811" name="Rectangle 46">
              <a:extLst>
                <a:ext uri="{FF2B5EF4-FFF2-40B4-BE49-F238E27FC236}">
                  <a16:creationId xmlns:a16="http://schemas.microsoft.com/office/drawing/2014/main" id="{7157CE42-B4BC-E24F-8400-0F2A94E85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9912" y="1628800"/>
              <a:ext cx="1296144" cy="129614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2812" name="Rectangle 47">
              <a:extLst>
                <a:ext uri="{FF2B5EF4-FFF2-40B4-BE49-F238E27FC236}">
                  <a16:creationId xmlns:a16="http://schemas.microsoft.com/office/drawing/2014/main" id="{484A5B62-9E2B-8443-8AC0-83FBD17AF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960" y="1196752"/>
              <a:ext cx="432048" cy="43204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2813" name="Rectangle 48">
              <a:extLst>
                <a:ext uri="{FF2B5EF4-FFF2-40B4-BE49-F238E27FC236}">
                  <a16:creationId xmlns:a16="http://schemas.microsoft.com/office/drawing/2014/main" id="{E92CE2E6-A02B-B241-AF10-6A1D19297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9912" y="1196752"/>
              <a:ext cx="432048" cy="43204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7514474-B9A5-974E-9EE0-B7971BB486A3}"/>
              </a:ext>
            </a:extLst>
          </p:cNvPr>
          <p:cNvGrpSpPr>
            <a:grpSpLocks/>
          </p:cNvGrpSpPr>
          <p:nvPr/>
        </p:nvGrpSpPr>
        <p:grpSpPr bwMode="auto">
          <a:xfrm>
            <a:off x="1763713" y="3971950"/>
            <a:ext cx="2879725" cy="2735238"/>
            <a:chOff x="1763688" y="3971196"/>
            <a:chExt cx="2880320" cy="2736304"/>
          </a:xfrm>
        </p:grpSpPr>
        <p:sp>
          <p:nvSpPr>
            <p:cNvPr id="53269" name="Text Box 16">
              <a:extLst>
                <a:ext uri="{FF2B5EF4-FFF2-40B4-BE49-F238E27FC236}">
                  <a16:creationId xmlns:a16="http://schemas.microsoft.com/office/drawing/2014/main" id="{AA6769EF-CD15-344C-A629-41809C15A3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8141" y="5646637"/>
              <a:ext cx="304863" cy="369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0" dirty="0"/>
                <a:t>2</a:t>
              </a:r>
            </a:p>
          </p:txBody>
        </p:sp>
        <p:sp>
          <p:nvSpPr>
            <p:cNvPr id="53270" name="Text Box 17">
              <a:extLst>
                <a:ext uri="{FF2B5EF4-FFF2-40B4-BE49-F238E27FC236}">
                  <a16:creationId xmlns:a16="http://schemas.microsoft.com/office/drawing/2014/main" id="{44575181-2944-7049-8247-CCEF0663FB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6517" y="5506882"/>
              <a:ext cx="304863" cy="369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0"/>
                <a:t>3</a:t>
              </a:r>
            </a:p>
          </p:txBody>
        </p:sp>
        <p:sp>
          <p:nvSpPr>
            <p:cNvPr id="53271" name="Text Box 18">
              <a:extLst>
                <a:ext uri="{FF2B5EF4-FFF2-40B4-BE49-F238E27FC236}">
                  <a16:creationId xmlns:a16="http://schemas.microsoft.com/office/drawing/2014/main" id="{0F70F5CB-AA8D-F442-AB04-E8E9F5CD5C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4086" y="6040490"/>
              <a:ext cx="304863" cy="369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0"/>
                <a:t>5</a:t>
              </a:r>
            </a:p>
          </p:txBody>
        </p:sp>
        <p:sp>
          <p:nvSpPr>
            <p:cNvPr id="53272" name="Text Box 19">
              <a:extLst>
                <a:ext uri="{FF2B5EF4-FFF2-40B4-BE49-F238E27FC236}">
                  <a16:creationId xmlns:a16="http://schemas.microsoft.com/office/drawing/2014/main" id="{7941D9D9-8DE2-9A4C-98CB-6515CDBA85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3302" y="5811801"/>
              <a:ext cx="304863" cy="369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0"/>
                <a:t>8</a:t>
              </a:r>
            </a:p>
          </p:txBody>
        </p:sp>
        <p:sp>
          <p:nvSpPr>
            <p:cNvPr id="53273" name="Text Box 20">
              <a:extLst>
                <a:ext uri="{FF2B5EF4-FFF2-40B4-BE49-F238E27FC236}">
                  <a16:creationId xmlns:a16="http://schemas.microsoft.com/office/drawing/2014/main" id="{492F929D-2AFD-6944-AFD0-F1AB0AFB8E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9497" y="5964260"/>
              <a:ext cx="304863" cy="369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0"/>
                <a:t>7</a:t>
              </a:r>
            </a:p>
          </p:txBody>
        </p:sp>
        <p:sp>
          <p:nvSpPr>
            <p:cNvPr id="53274" name="Text Box 21">
              <a:extLst>
                <a:ext uri="{FF2B5EF4-FFF2-40B4-BE49-F238E27FC236}">
                  <a16:creationId xmlns:a16="http://schemas.microsoft.com/office/drawing/2014/main" id="{4EABDE1F-1898-FA4A-B39A-B0D68DE38B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1929" y="4744585"/>
              <a:ext cx="304863" cy="369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0"/>
                <a:t>9</a:t>
              </a:r>
            </a:p>
          </p:txBody>
        </p:sp>
        <p:sp>
          <p:nvSpPr>
            <p:cNvPr id="53275" name="Text Box 22">
              <a:extLst>
                <a:ext uri="{FF2B5EF4-FFF2-40B4-BE49-F238E27FC236}">
                  <a16:creationId xmlns:a16="http://schemas.microsoft.com/office/drawing/2014/main" id="{4B6BD50D-4B43-0148-B4B4-9B3F2D4FC1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4655" y="4515896"/>
              <a:ext cx="457294" cy="369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0"/>
                <a:t>11</a:t>
              </a:r>
            </a:p>
          </p:txBody>
        </p:sp>
        <p:sp>
          <p:nvSpPr>
            <p:cNvPr id="53276" name="Text Box 23">
              <a:extLst>
                <a:ext uri="{FF2B5EF4-FFF2-40B4-BE49-F238E27FC236}">
                  <a16:creationId xmlns:a16="http://schemas.microsoft.com/office/drawing/2014/main" id="{305C69A3-206C-6545-AB1C-CB81411F8C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0850" y="3996581"/>
              <a:ext cx="304863" cy="369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0" dirty="0"/>
                <a:t>3</a:t>
              </a:r>
            </a:p>
          </p:txBody>
        </p:sp>
        <p:grpSp>
          <p:nvGrpSpPr>
            <p:cNvPr id="32795" name="Group 49">
              <a:extLst>
                <a:ext uri="{FF2B5EF4-FFF2-40B4-BE49-F238E27FC236}">
                  <a16:creationId xmlns:a16="http://schemas.microsoft.com/office/drawing/2014/main" id="{9D415F17-F985-9047-B274-66FCCFF58F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3688" y="3971196"/>
              <a:ext cx="2880320" cy="2736304"/>
              <a:chOff x="3779912" y="1196752"/>
              <a:chExt cx="2880320" cy="2736304"/>
            </a:xfrm>
          </p:grpSpPr>
          <p:sp>
            <p:nvSpPr>
              <p:cNvPr id="32796" name="Rectangle 50">
                <a:extLst>
                  <a:ext uri="{FF2B5EF4-FFF2-40B4-BE49-F238E27FC236}">
                    <a16:creationId xmlns:a16="http://schemas.microsoft.com/office/drawing/2014/main" id="{F58B27AA-0284-7E4D-87EE-3CD04F919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8024" y="2924944"/>
                <a:ext cx="288032" cy="2880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9pPr>
              </a:lstStyle>
              <a:p>
                <a:endParaRPr lang="en-GB" altLang="en-US" sz="1800" b="0"/>
              </a:p>
            </p:txBody>
          </p:sp>
          <p:sp>
            <p:nvSpPr>
              <p:cNvPr id="32797" name="Rectangle 51">
                <a:extLst>
                  <a:ext uri="{FF2B5EF4-FFF2-40B4-BE49-F238E27FC236}">
                    <a16:creationId xmlns:a16="http://schemas.microsoft.com/office/drawing/2014/main" id="{5A910C98-EA87-AF4E-849A-131F6356E5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4008" y="1196752"/>
                <a:ext cx="432048" cy="43204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9pPr>
              </a:lstStyle>
              <a:p>
                <a:endParaRPr lang="en-GB" altLang="en-US" sz="1800" b="0"/>
              </a:p>
            </p:txBody>
          </p:sp>
          <p:sp>
            <p:nvSpPr>
              <p:cNvPr id="32798" name="Rectangle 52">
                <a:extLst>
                  <a:ext uri="{FF2B5EF4-FFF2-40B4-BE49-F238E27FC236}">
                    <a16:creationId xmlns:a16="http://schemas.microsoft.com/office/drawing/2014/main" id="{E310E239-E647-8A4D-8898-06105F92F3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8024" y="3212976"/>
                <a:ext cx="720080" cy="72008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9pPr>
              </a:lstStyle>
              <a:p>
                <a:endParaRPr lang="en-GB" altLang="en-US" sz="1800" b="0"/>
              </a:p>
            </p:txBody>
          </p:sp>
          <p:sp>
            <p:nvSpPr>
              <p:cNvPr id="32799" name="Rectangle 53">
                <a:extLst>
                  <a:ext uri="{FF2B5EF4-FFF2-40B4-BE49-F238E27FC236}">
                    <a16:creationId xmlns:a16="http://schemas.microsoft.com/office/drawing/2014/main" id="{AB727233-3E6E-414F-979C-54903174FC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8104" y="2780928"/>
                <a:ext cx="1152128" cy="115212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9pPr>
              </a:lstStyle>
              <a:p>
                <a:endParaRPr lang="en-GB" altLang="en-US" sz="1800" b="0"/>
              </a:p>
            </p:txBody>
          </p:sp>
          <p:sp>
            <p:nvSpPr>
              <p:cNvPr id="32800" name="Rectangle 54">
                <a:extLst>
                  <a:ext uri="{FF2B5EF4-FFF2-40B4-BE49-F238E27FC236}">
                    <a16:creationId xmlns:a16="http://schemas.microsoft.com/office/drawing/2014/main" id="{3B66E894-9ABF-6D4D-8F24-CED3842866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6056" y="1196752"/>
                <a:ext cx="1584176" cy="158417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9pPr>
              </a:lstStyle>
              <a:p>
                <a:endParaRPr lang="en-GB" altLang="en-US" sz="1800" b="0"/>
              </a:p>
            </p:txBody>
          </p:sp>
          <p:sp>
            <p:nvSpPr>
              <p:cNvPr id="32801" name="Rectangle 55">
                <a:extLst>
                  <a:ext uri="{FF2B5EF4-FFF2-40B4-BE49-F238E27FC236}">
                    <a16:creationId xmlns:a16="http://schemas.microsoft.com/office/drawing/2014/main" id="{D376D57E-ED5D-6449-8039-92FBA06C56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9912" y="2924944"/>
                <a:ext cx="1008112" cy="100811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9pPr>
              </a:lstStyle>
              <a:p>
                <a:endParaRPr lang="en-GB" altLang="en-US" sz="1800" b="0"/>
              </a:p>
            </p:txBody>
          </p:sp>
          <p:sp>
            <p:nvSpPr>
              <p:cNvPr id="32802" name="Rectangle 56">
                <a:extLst>
                  <a:ext uri="{FF2B5EF4-FFF2-40B4-BE49-F238E27FC236}">
                    <a16:creationId xmlns:a16="http://schemas.microsoft.com/office/drawing/2014/main" id="{F9BEC6BA-864A-6F44-93CE-D16C9F47AA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9912" y="1628800"/>
                <a:ext cx="1296144" cy="129614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9pPr>
              </a:lstStyle>
              <a:p>
                <a:endParaRPr lang="en-GB" altLang="en-US" sz="1800" b="0"/>
              </a:p>
            </p:txBody>
          </p:sp>
          <p:sp>
            <p:nvSpPr>
              <p:cNvPr id="32803" name="Rectangle 57">
                <a:extLst>
                  <a:ext uri="{FF2B5EF4-FFF2-40B4-BE49-F238E27FC236}">
                    <a16:creationId xmlns:a16="http://schemas.microsoft.com/office/drawing/2014/main" id="{B75F77B5-11EE-2448-8F05-16E613DCCA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960" y="1196752"/>
                <a:ext cx="432048" cy="43204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9pPr>
              </a:lstStyle>
              <a:p>
                <a:endParaRPr lang="en-GB" altLang="en-US" sz="1800" b="0"/>
              </a:p>
            </p:txBody>
          </p:sp>
          <p:sp>
            <p:nvSpPr>
              <p:cNvPr id="32804" name="Rectangle 58">
                <a:extLst>
                  <a:ext uri="{FF2B5EF4-FFF2-40B4-BE49-F238E27FC236}">
                    <a16:creationId xmlns:a16="http://schemas.microsoft.com/office/drawing/2014/main" id="{E282B690-4152-D64F-885B-379CB887A3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9912" y="1196752"/>
                <a:ext cx="432048" cy="43204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panose="03050602040202020205" pitchFamily="66" charset="77"/>
                    <a:ea typeface="ＭＳ Ｐゴシック" panose="020B0600070205080204" pitchFamily="34" charset="-128"/>
                  </a:defRPr>
                </a:lvl9pPr>
              </a:lstStyle>
              <a:p>
                <a:endParaRPr lang="en-GB" altLang="en-US" sz="1800" b="0"/>
              </a:p>
            </p:txBody>
          </p:sp>
        </p:grpSp>
      </p:grp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BDF021F-DCE9-6E41-A104-C123CBA2CFE0}"/>
              </a:ext>
            </a:extLst>
          </p:cNvPr>
          <p:cNvSpPr/>
          <p:nvPr/>
        </p:nvSpPr>
        <p:spPr>
          <a:xfrm>
            <a:off x="5676201" y="1235367"/>
            <a:ext cx="1244410" cy="78174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432FF"/>
                </a:solidFill>
              </a:rPr>
              <a:t>Shift of attention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5C371475-6DD0-3544-9C7A-073A447881AA}"/>
              </a:ext>
            </a:extLst>
          </p:cNvPr>
          <p:cNvSpPr/>
          <p:nvPr/>
        </p:nvSpPr>
        <p:spPr>
          <a:xfrm>
            <a:off x="6146800" y="1937437"/>
            <a:ext cx="1800226" cy="78174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432FF"/>
                </a:solidFill>
              </a:rPr>
              <a:t>Recognising relationships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0" grpId="0"/>
      <p:bldP spid="11271" grpId="0"/>
      <p:bldP spid="11272" grpId="0"/>
      <p:bldP spid="11273" grpId="0"/>
      <p:bldP spid="11274" grpId="0"/>
      <p:bldP spid="11275" grpId="0"/>
      <p:bldP spid="11277" grpId="0" build="p"/>
      <p:bldP spid="11291" grpId="0" animBg="1"/>
      <p:bldP spid="11279" grpId="0" build="p"/>
      <p:bldP spid="11292" grpId="0" animBg="1"/>
      <p:bldP spid="11288" grpId="0" build="p"/>
      <p:bldP spid="11293" grpId="0" animBg="1"/>
      <p:bldP spid="2" grpId="0" animBg="1"/>
      <p:bldP spid="2" grpId="1" animBg="1"/>
      <p:bldP spid="52" grpId="0" animBg="1"/>
      <p:bldP spid="5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B715F-EDB3-254F-B12B-7865F2697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Did You Notice: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43957-4D3D-A74B-B0BD-99E8105C0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4480" y="1245459"/>
            <a:ext cx="7886700" cy="5498874"/>
          </a:xfrm>
        </p:spPr>
        <p:txBody>
          <a:bodyPr/>
          <a:lstStyle/>
          <a:p>
            <a:r>
              <a:rPr lang="en-GB" sz="2000" dirty="0"/>
              <a:t>Use of natural powers?</a:t>
            </a:r>
          </a:p>
          <a:p>
            <a:pPr lvl="1"/>
            <a:r>
              <a:rPr lang="en-GB" sz="1600" dirty="0"/>
              <a:t>Imagining &amp; Expressing</a:t>
            </a:r>
          </a:p>
          <a:p>
            <a:pPr lvl="1"/>
            <a:r>
              <a:rPr lang="en-GB" sz="1600" dirty="0"/>
              <a:t>Specialising &amp; Generalising</a:t>
            </a:r>
          </a:p>
          <a:p>
            <a:pPr lvl="1"/>
            <a:r>
              <a:rPr lang="en-GB" sz="1600" dirty="0"/>
              <a:t>Conjecturing &amp; Convincing</a:t>
            </a:r>
          </a:p>
          <a:p>
            <a:pPr lvl="1"/>
            <a:r>
              <a:rPr lang="en-GB" sz="1600" dirty="0"/>
              <a:t>Organising &amp; Characterising</a:t>
            </a:r>
          </a:p>
          <a:p>
            <a:pPr lvl="1"/>
            <a:r>
              <a:rPr lang="en-GB" sz="1600" dirty="0"/>
              <a:t>Others?</a:t>
            </a:r>
          </a:p>
          <a:p>
            <a:r>
              <a:rPr lang="en-GB" sz="2000" dirty="0"/>
              <a:t>Encountering Mathematical Themes?</a:t>
            </a:r>
          </a:p>
          <a:p>
            <a:pPr lvl="1"/>
            <a:r>
              <a:rPr lang="en-GB" sz="1600" dirty="0"/>
              <a:t>Doing &amp; Undoing</a:t>
            </a:r>
          </a:p>
          <a:p>
            <a:pPr lvl="1"/>
            <a:r>
              <a:rPr lang="en-GB" sz="1600" dirty="0"/>
              <a:t>Invariance in the midst of change</a:t>
            </a:r>
          </a:p>
          <a:p>
            <a:pPr lvl="1"/>
            <a:r>
              <a:rPr lang="en-GB" sz="1600" dirty="0"/>
              <a:t>Freedom &amp; Constraint</a:t>
            </a:r>
          </a:p>
          <a:p>
            <a:pPr lvl="1"/>
            <a:r>
              <a:rPr lang="en-GB" sz="1600" dirty="0"/>
              <a:t>Making the implicit explicit</a:t>
            </a:r>
          </a:p>
          <a:p>
            <a:pPr lvl="1"/>
            <a:r>
              <a:rPr lang="en-GB" sz="1600" dirty="0"/>
              <a:t>Others?</a:t>
            </a:r>
          </a:p>
          <a:p>
            <a:r>
              <a:rPr lang="en-GB" sz="2000" dirty="0"/>
              <a:t>Shifts of Attention?</a:t>
            </a:r>
          </a:p>
          <a:p>
            <a:pPr lvl="1"/>
            <a:r>
              <a:rPr lang="en-GB" sz="1600" dirty="0"/>
              <a:t>Gazing (Holding Wholes)</a:t>
            </a:r>
          </a:p>
          <a:p>
            <a:pPr lvl="1"/>
            <a:r>
              <a:rPr lang="en-GB" sz="1600" dirty="0"/>
              <a:t>Discerning Details</a:t>
            </a:r>
          </a:p>
          <a:p>
            <a:pPr lvl="1"/>
            <a:r>
              <a:rPr lang="en-GB" sz="1600" dirty="0"/>
              <a:t>Recognising Relationships</a:t>
            </a:r>
          </a:p>
          <a:p>
            <a:pPr lvl="1"/>
            <a:r>
              <a:rPr lang="en-GB" sz="1600" dirty="0"/>
              <a:t>Perceiving Properties as being instantiated</a:t>
            </a:r>
          </a:p>
          <a:p>
            <a:pPr lvl="1"/>
            <a:r>
              <a:rPr lang="en-GB" sz="1600" dirty="0"/>
              <a:t>Reasoning on the basis of agreed properties</a:t>
            </a:r>
          </a:p>
          <a:p>
            <a:pPr lvl="1"/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39B937E-30B1-7343-9C25-20CDC158AEF4}"/>
              </a:ext>
            </a:extLst>
          </p:cNvPr>
          <p:cNvSpPr txBox="1">
            <a:spLocks/>
          </p:cNvSpPr>
          <p:nvPr/>
        </p:nvSpPr>
        <p:spPr>
          <a:xfrm>
            <a:off x="289867" y="1245459"/>
            <a:ext cx="3580130" cy="24127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Being Stuck?</a:t>
            </a:r>
          </a:p>
          <a:p>
            <a:r>
              <a:rPr lang="en-GB" sz="1800" dirty="0"/>
              <a:t>Feeling of release when getting unstuck through use of letters?</a:t>
            </a:r>
          </a:p>
          <a:p>
            <a:r>
              <a:rPr lang="en-GB" sz="1800" dirty="0"/>
              <a:t>Sudden recognition of relationships?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89D7D99-3872-2242-B90B-688CF2F64C6B}"/>
              </a:ext>
            </a:extLst>
          </p:cNvPr>
          <p:cNvSpPr/>
          <p:nvPr/>
        </p:nvSpPr>
        <p:spPr>
          <a:xfrm>
            <a:off x="628650" y="4297680"/>
            <a:ext cx="3017520" cy="10972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How might the problem or the method be extended or generalised?</a:t>
            </a:r>
          </a:p>
        </p:txBody>
      </p:sp>
    </p:spTree>
    <p:extLst>
      <p:ext uri="{BB962C8B-B14F-4D97-AF65-F5344CB8AC3E}">
        <p14:creationId xmlns:p14="http://schemas.microsoft.com/office/powerpoint/2010/main" val="18144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 uiExpand="1" build="p" bldLvl="2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5">
            <a:extLst>
              <a:ext uri="{FF2B5EF4-FFF2-40B4-BE49-F238E27FC236}">
                <a16:creationId xmlns:a16="http://schemas.microsoft.com/office/drawing/2014/main" id="{A453C693-891A-3340-893A-E9C33A33A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33375"/>
            <a:ext cx="2763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/"/>
              <a:defRPr sz="2400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200">
                <a:solidFill>
                  <a:schemeClr val="tx2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000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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800" b="0" dirty="0">
                <a:solidFill>
                  <a:srgbClr val="C00000"/>
                </a:solidFill>
              </a:rPr>
              <a:t>Vancouver Tiling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649B54-5369-394F-B8A2-DFCB034D3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915" y="2027757"/>
            <a:ext cx="4262437" cy="416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">
            <a:extLst>
              <a:ext uri="{FF2B5EF4-FFF2-40B4-BE49-F238E27FC236}">
                <a16:creationId xmlns:a16="http://schemas.microsoft.com/office/drawing/2014/main" id="{7191A8CF-9412-B34B-945B-F2ED2F997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81075"/>
            <a:ext cx="4608512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DE113E-1523-334C-9BD6-5D946F5C6C13}"/>
              </a:ext>
            </a:extLst>
          </p:cNvPr>
          <p:cNvSpPr txBox="1"/>
          <p:nvPr/>
        </p:nvSpPr>
        <p:spPr>
          <a:xfrm>
            <a:off x="5212746" y="992188"/>
            <a:ext cx="3296865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000" b="0" dirty="0">
                <a:solidFill>
                  <a:schemeClr val="accent5">
                    <a:lumMod val="10000"/>
                  </a:schemeClr>
                </a:solidFill>
              </a:rPr>
              <a:t>What questions </a:t>
            </a:r>
            <a:r>
              <a:rPr lang="en-GB" sz="2000" dirty="0">
                <a:solidFill>
                  <a:schemeClr val="accent5">
                    <a:lumMod val="10000"/>
                  </a:schemeClr>
                </a:solidFill>
              </a:rPr>
              <a:t>arise for you?</a:t>
            </a:r>
          </a:p>
          <a:p>
            <a:pPr algn="ctr">
              <a:defRPr/>
            </a:pPr>
            <a:r>
              <a:rPr lang="en-GB" sz="2000" b="0" dirty="0">
                <a:solidFill>
                  <a:schemeClr val="accent5">
                    <a:lumMod val="10000"/>
                  </a:schemeClr>
                </a:solidFill>
              </a:rPr>
              <a:t>What must be the (relative) </a:t>
            </a:r>
            <a:br>
              <a:rPr lang="en-GB" sz="2000" b="0" dirty="0">
                <a:solidFill>
                  <a:schemeClr val="accent5">
                    <a:lumMod val="10000"/>
                  </a:schemeClr>
                </a:solidFill>
              </a:rPr>
            </a:br>
            <a:r>
              <a:rPr lang="en-GB" sz="2000" b="0" dirty="0">
                <a:solidFill>
                  <a:schemeClr val="accent5">
                    <a:lumMod val="10000"/>
                  </a:schemeClr>
                </a:solidFill>
              </a:rPr>
              <a:t>sizes of squares?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AB7942"/>
        </a:solidFill>
        <a:ln>
          <a:solidFill>
            <a:schemeClr val="tx1"/>
          </a:solidFill>
        </a:ln>
      </a:spPr>
      <a:bodyPr rtlCol="0" anchor="ctr"/>
      <a:lstStyle>
        <a:defPPr algn="ctr">
          <a:defRPr sz="2000">
            <a:solidFill>
              <a:srgbClr val="FFFF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000" dirty="0" err="1" smtClean="0">
            <a:latin typeface="Chalkboard" charset="0"/>
            <a:ea typeface="Chalkboard" charset="0"/>
            <a:cs typeface="Chalkboard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266CBBC0-D244-7347-801A-1958D987A020}" vid="{EDE611A9-898C-6240-80DA-EB3238CCAF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6082</TotalTime>
  <Words>1771</Words>
  <Application>Microsoft Macintosh PowerPoint</Application>
  <PresentationFormat>On-screen Show (4:3)</PresentationFormat>
  <Paragraphs>313</Paragraphs>
  <Slides>21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Chalkboard</vt:lpstr>
      <vt:lpstr>Lucida Grande</vt:lpstr>
      <vt:lpstr>Times</vt:lpstr>
      <vt:lpstr>Office Theme</vt:lpstr>
      <vt:lpstr>Problem Posing &amp; Problem Solving (focusing on the role of mental imagery)</vt:lpstr>
      <vt:lpstr>Throat Clearing</vt:lpstr>
      <vt:lpstr>In My Cups</vt:lpstr>
      <vt:lpstr>Did You Notice:</vt:lpstr>
      <vt:lpstr>Questions:</vt:lpstr>
      <vt:lpstr>Square Deduction</vt:lpstr>
      <vt:lpstr>Square Deduction: acknowledging ignorance</vt:lpstr>
      <vt:lpstr>Did You Notice:</vt:lpstr>
      <vt:lpstr>PowerPoint Presentation</vt:lpstr>
      <vt:lpstr>Rectangular extension</vt:lpstr>
      <vt:lpstr>One More Than</vt:lpstr>
      <vt:lpstr>Did You Notice:</vt:lpstr>
      <vt:lpstr>Likelihood</vt:lpstr>
      <vt:lpstr>Likelihood</vt:lpstr>
      <vt:lpstr>Did You Notice:</vt:lpstr>
      <vt:lpstr>Decoding</vt:lpstr>
      <vt:lpstr>Did You Notice:</vt:lpstr>
      <vt:lpstr>Match the Graphs</vt:lpstr>
      <vt:lpstr>Did You Notice:</vt:lpstr>
      <vt:lpstr>Reflection</vt:lpstr>
      <vt:lpstr>Follow 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Mason</dc:creator>
  <cp:lastModifiedBy>John Mason</cp:lastModifiedBy>
  <cp:revision>72</cp:revision>
  <cp:lastPrinted>2021-09-15T15:12:06Z</cp:lastPrinted>
  <dcterms:created xsi:type="dcterms:W3CDTF">2017-06-17T10:17:52Z</dcterms:created>
  <dcterms:modified xsi:type="dcterms:W3CDTF">2021-09-15T16:07:08Z</dcterms:modified>
</cp:coreProperties>
</file>