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20.bin" ContentType="application/vnd.openxmlformats-officedocument.oleObject"/>
  <Override PartName="/ppt/notesSlides/notesSlide18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9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68"/>
  </p:notesMasterIdLst>
  <p:handoutMasterIdLst>
    <p:handoutMasterId r:id="rId69"/>
  </p:handoutMasterIdLst>
  <p:sldIdLst>
    <p:sldId id="336" r:id="rId4"/>
    <p:sldId id="598" r:id="rId5"/>
    <p:sldId id="542" r:id="rId6"/>
    <p:sldId id="630" r:id="rId7"/>
    <p:sldId id="631" r:id="rId8"/>
    <p:sldId id="632" r:id="rId9"/>
    <p:sldId id="638" r:id="rId10"/>
    <p:sldId id="633" r:id="rId11"/>
    <p:sldId id="623" r:id="rId12"/>
    <p:sldId id="609" r:id="rId13"/>
    <p:sldId id="610" r:id="rId14"/>
    <p:sldId id="611" r:id="rId15"/>
    <p:sldId id="612" r:id="rId16"/>
    <p:sldId id="622" r:id="rId17"/>
    <p:sldId id="621" r:id="rId18"/>
    <p:sldId id="626" r:id="rId19"/>
    <p:sldId id="628" r:id="rId20"/>
    <p:sldId id="629" r:id="rId21"/>
    <p:sldId id="627" r:id="rId22"/>
    <p:sldId id="624" r:id="rId23"/>
    <p:sldId id="570" r:id="rId24"/>
    <p:sldId id="571" r:id="rId25"/>
    <p:sldId id="447" r:id="rId26"/>
    <p:sldId id="593" r:id="rId27"/>
    <p:sldId id="534" r:id="rId28"/>
    <p:sldId id="595" r:id="rId29"/>
    <p:sldId id="572" r:id="rId30"/>
    <p:sldId id="608" r:id="rId31"/>
    <p:sldId id="563" r:id="rId32"/>
    <p:sldId id="606" r:id="rId33"/>
    <p:sldId id="430" r:id="rId34"/>
    <p:sldId id="637" r:id="rId35"/>
    <p:sldId id="561" r:id="rId36"/>
    <p:sldId id="635" r:id="rId37"/>
    <p:sldId id="636" r:id="rId38"/>
    <p:sldId id="639" r:id="rId39"/>
    <p:sldId id="634" r:id="rId40"/>
    <p:sldId id="580" r:id="rId41"/>
    <p:sldId id="581" r:id="rId42"/>
    <p:sldId id="582" r:id="rId43"/>
    <p:sldId id="583" r:id="rId44"/>
    <p:sldId id="614" r:id="rId45"/>
    <p:sldId id="615" r:id="rId46"/>
    <p:sldId id="616" r:id="rId47"/>
    <p:sldId id="617" r:id="rId48"/>
    <p:sldId id="618" r:id="rId49"/>
    <p:sldId id="619" r:id="rId50"/>
    <p:sldId id="604" r:id="rId51"/>
    <p:sldId id="548" r:id="rId52"/>
    <p:sldId id="550" r:id="rId53"/>
    <p:sldId id="491" r:id="rId54"/>
    <p:sldId id="613" r:id="rId55"/>
    <p:sldId id="605" r:id="rId56"/>
    <p:sldId id="603" r:id="rId57"/>
    <p:sldId id="600" r:id="rId58"/>
    <p:sldId id="601" r:id="rId59"/>
    <p:sldId id="599" r:id="rId60"/>
    <p:sldId id="607" r:id="rId61"/>
    <p:sldId id="602" r:id="rId62"/>
    <p:sldId id="554" r:id="rId63"/>
    <p:sldId id="547" r:id="rId64"/>
    <p:sldId id="597" r:id="rId65"/>
    <p:sldId id="596" r:id="rId66"/>
    <p:sldId id="492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Part One" id="{74451F8A-9042-8A41-8C55-BD4A25B159F1}">
          <p14:sldIdLst>
            <p14:sldId id="336"/>
            <p14:sldId id="598"/>
            <p14:sldId id="542"/>
            <p14:sldId id="630"/>
            <p14:sldId id="631"/>
            <p14:sldId id="632"/>
            <p14:sldId id="638"/>
            <p14:sldId id="633"/>
            <p14:sldId id="623"/>
            <p14:sldId id="609"/>
            <p14:sldId id="610"/>
            <p14:sldId id="611"/>
            <p14:sldId id="612"/>
            <p14:sldId id="622"/>
            <p14:sldId id="621"/>
            <p14:sldId id="626"/>
            <p14:sldId id="628"/>
            <p14:sldId id="629"/>
            <p14:sldId id="627"/>
            <p14:sldId id="624"/>
            <p14:sldId id="570"/>
            <p14:sldId id="571"/>
            <p14:sldId id="447"/>
            <p14:sldId id="593"/>
            <p14:sldId id="534"/>
            <p14:sldId id="595"/>
            <p14:sldId id="572"/>
          </p14:sldIdLst>
        </p14:section>
        <p14:section name="Part Two" id="{8439CDFE-65E9-FB4A-954D-41E8DE0985E6}">
          <p14:sldIdLst>
            <p14:sldId id="608"/>
            <p14:sldId id="563"/>
            <p14:sldId id="606"/>
            <p14:sldId id="430"/>
          </p14:sldIdLst>
        </p14:section>
        <p14:section name="Extra Tasks" id="{D385ECF5-A1FB-AD4B-8BDD-9379933D0399}">
          <p14:sldIdLst>
            <p14:sldId id="637"/>
            <p14:sldId id="561"/>
            <p14:sldId id="635"/>
            <p14:sldId id="636"/>
            <p14:sldId id="639"/>
            <p14:sldId id="634"/>
            <p14:sldId id="580"/>
            <p14:sldId id="581"/>
            <p14:sldId id="582"/>
            <p14:sldId id="583"/>
            <p14:sldId id="614"/>
            <p14:sldId id="615"/>
            <p14:sldId id="616"/>
            <p14:sldId id="617"/>
            <p14:sldId id="618"/>
            <p14:sldId id="619"/>
          </p14:sldIdLst>
        </p14:section>
        <p14:section name="Designing Tasks" id="{D6ED24D6-B821-8F49-88B9-DCF279106B2E}">
          <p14:sldIdLst>
            <p14:sldId id="604"/>
            <p14:sldId id="548"/>
            <p14:sldId id="550"/>
            <p14:sldId id="491"/>
            <p14:sldId id="613"/>
            <p14:sldId id="605"/>
            <p14:sldId id="603"/>
            <p14:sldId id="600"/>
            <p14:sldId id="601"/>
            <p14:sldId id="599"/>
            <p14:sldId id="607"/>
            <p14:sldId id="602"/>
            <p14:sldId id="554"/>
            <p14:sldId id="547"/>
            <p14:sldId id="597"/>
            <p14:sldId id="596"/>
            <p14:sldId id="4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clrMru>
    <a:srgbClr val="000000"/>
    <a:srgbClr val="00FFFF"/>
    <a:srgbClr val="00279F"/>
    <a:srgbClr val="3400FF"/>
    <a:srgbClr val="FFFFFF"/>
    <a:srgbClr val="666666"/>
    <a:srgbClr val="8E8E8E"/>
    <a:srgbClr val="999999"/>
    <a:srgbClr val="51FF1F"/>
    <a:srgbClr val="FFF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1" autoAdjust="0"/>
    <p:restoredTop sz="94660"/>
  </p:normalViewPr>
  <p:slideViewPr>
    <p:cSldViewPr>
      <p:cViewPr>
        <p:scale>
          <a:sx n="81" d="100"/>
          <a:sy n="81" d="100"/>
        </p:scale>
        <p:origin x="-104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emf"/><Relationship Id="rId10" Type="http://schemas.openxmlformats.org/officeDocument/2006/relationships/image" Target="../media/image55.emf"/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6EA9-F035-8544-AAF2-C7382EBC22C9}" type="datetimeFigureOut">
              <a:t>12/04/15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61370-A4E2-FA4B-ACC9-505EA8ADA2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C56F3F2-643C-DD4E-A6A5-10B6C780234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“My method of investigation”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F44C3-DDEF-4F4F-AC44-1BF28DFF0FB1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22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F7455-AB92-E140-B608-A9163D0CFB31}" type="slidenum">
              <a:rPr lang="en-US"/>
              <a:pPr/>
              <a:t>20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Dave Hewitt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THOAN sequences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41B9FEC-D022-934E-9B14-2CCA63B01497}" type="slidenum">
              <a:rPr lang="en-US" sz="1200" b="0">
                <a:latin typeface="Lucida Grande" charset="0"/>
              </a:rPr>
              <a:pPr/>
              <a:t>21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Think of all the patterns obtained like this one but with different choices of the red line and the blue line.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Sketch a few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Here is another reasoning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What about this pattern: is it true?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	did you have difficulty recognising the components?  This may be why learners find it hard to remember what they were taught recently!</a:t>
            </a: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C8A5A262-5630-A341-995B-2B6E4D152B82}" type="slidenum">
              <a:rPr lang="en-US" sz="1200" b="0">
                <a:latin typeface="Lucida Grande" charset="0"/>
              </a:rPr>
              <a:pPr/>
              <a:t>22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Anne’s notion of manifesting reflection by moving up one dimension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Ways of initiating</a:t>
            </a:r>
            <a:r>
              <a:rPr lang="en-GB" baseline="0"/>
              <a:t> activity through presentation of a task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2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Does the diagram meet the constraints?</a:t>
            </a:r>
          </a:p>
          <a:p>
            <a:r>
              <a:rPr lang="en-GB"/>
              <a:t>What can be changed,</a:t>
            </a:r>
            <a:r>
              <a:rPr lang="en-GB" baseline="0"/>
              <a:t> what choices are there?</a:t>
            </a:r>
          </a:p>
          <a:p>
            <a:r>
              <a:rPr lang="en-GB" baseline="0"/>
              <a:t>What relationships (does it really matter how many times the horse is swapped?)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BCA3E-D4D8-2A47-93EE-0085976C36B3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54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Mason, J. (2012). You Can Lead a Horse to Water…: Issues in Deepening Learning Through Deepening Teaching. In S. Hegedus &amp; J. Roschelle (Eds.) </a:t>
            </a:r>
            <a:r>
              <a:rPr lang="en-GB" sz="1200" i="1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Democratizing Access to Important Mathematics through Dynamic Representations: Contributions and Visions from the SimCalc Research Program</a:t>
            </a: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. Berlin: Springer-Verlag.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Times" pitchFamily="-111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Nicolina Malara; Brent Davis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4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Drc=6, Dr=4 Dc=3</a:t>
            </a:r>
            <a:r>
              <a:rPr lang="en-US" baseline="0">
                <a:ea typeface="ＭＳ Ｐゴシック" charset="0"/>
                <a:cs typeface="ＭＳ Ｐゴシック" charset="0"/>
              </a:rPr>
              <a:t> S=1  –&gt; numbers that are the product of two numbers, one odd, the other congruent to 1 mod 3</a:t>
            </a:r>
          </a:p>
          <a:p>
            <a:r>
              <a:rPr lang="en-US" baseline="0">
                <a:ea typeface="ＭＳ Ｐゴシック" charset="0"/>
                <a:cs typeface="ＭＳ Ｐゴシック" charset="0"/>
              </a:rPr>
              <a:t>Drc*rc+r(Dr-Drc)+c(Dc-Drc)+Drc-Dr-Dc+S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Disturbance; challenge + Trust that it is not excessive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EC8C975-A9FD-0E46-A558-CB4188F0386C}" type="slidenum">
              <a:rPr lang="en-US" sz="1200" b="0">
                <a:latin typeface="Lucida Grande" charset="0"/>
              </a:rPr>
              <a:pPr/>
              <a:t>37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Now apply what we have been doing,</a:t>
            </a:r>
            <a:r>
              <a:rPr lang="en-GB" baseline="0"/>
              <a:t> paying attention to powers and themes.</a:t>
            </a:r>
          </a:p>
          <a:p>
            <a:r>
              <a:rPr lang="en-GB" baseline="0"/>
              <a:t>How else could the task be presented?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61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89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E9BB1D-1EA3-9E4A-AA12-47B0992B7E16}" type="slidenum">
              <a:rPr lang="en-US"/>
              <a:pPr/>
              <a:t>57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6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Mathematical context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What probaby matters most is not the context, but whether students ‘think’ they can solve</a:t>
            </a:r>
            <a:r>
              <a:rPr lang="en-GB" baseline="0">
                <a:ea typeface="ＭＳ Ｐゴシック" charset="0"/>
                <a:cs typeface="ＭＳ Ｐゴシック" charset="0"/>
              </a:rPr>
              <a:t> </a:t>
            </a:r>
            <a:r>
              <a:rPr lang="en-GB">
                <a:ea typeface="ＭＳ Ｐゴシック" charset="0"/>
                <a:cs typeface="ＭＳ Ｐゴシック" charset="0"/>
              </a:rPr>
              <a:t>the problem</a:t>
            </a:r>
            <a:r>
              <a:rPr lang="en-GB" baseline="0">
                <a:ea typeface="ＭＳ Ｐゴシック" charset="0"/>
                <a:cs typeface="ＭＳ Ｐゴシック" charset="0"/>
              </a:rPr>
              <a:t> (follow instructions)</a:t>
            </a:r>
          </a:p>
          <a:p>
            <a:r>
              <a:rPr lang="en-GB" baseline="0">
                <a:ea typeface="ＭＳ Ｐゴシック" charset="0"/>
                <a:cs typeface="ＭＳ Ｐゴシック" charset="0"/>
              </a:rPr>
              <a:t>Notice movements of attention: discerning details; recognsiing relationships</a:t>
            </a:r>
          </a:p>
          <a:p>
            <a:r>
              <a:rPr lang="en-GB" baseline="0">
                <a:ea typeface="ＭＳ Ｐゴシック" charset="0"/>
                <a:cs typeface="ＭＳ Ｐゴシック" charset="0"/>
              </a:rPr>
              <a:t>Invariance in the midst of change; Conjecturing</a:t>
            </a: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E725C433-D1CE-8448-8EB8-3A028A018B01}" type="slidenum">
              <a:rPr lang="en-US" sz="1200" b="0">
                <a:latin typeface="Lucida Grande" charset="0"/>
              </a:rPr>
              <a:pPr/>
              <a:t>10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Relationship to previous calculations</a:t>
            </a:r>
          </a:p>
          <a:p>
            <a:r>
              <a:rPr lang="en-GB"/>
              <a:t>Invariance in the midst of change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8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Note the proceptual move: a sequence of actions becomes a compound action and is on the edge of becoming a noun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Undoing</a:t>
            </a:r>
            <a:r>
              <a:rPr lang="en-GB" baseline="0">
                <a:ea typeface="ＭＳ Ｐゴシック" charset="0"/>
                <a:cs typeface="ＭＳ Ｐゴシック" charset="0"/>
              </a:rPr>
              <a:t> is often creative</a:t>
            </a:r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E725C433-D1CE-8448-8EB8-3A028A018B01}" type="slidenum">
              <a:rPr lang="en-US" sz="1200" b="0">
                <a:latin typeface="Lucida Grande" charset="0"/>
              </a:rPr>
              <a:pPr/>
              <a:t>12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Revealing Structure by attending to relationships not calculations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Dimensions of possible variation; range of permissible change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13BA1268-1E09-4C45-97A3-CF734B00112E}" type="slidenum">
              <a:rPr lang="en-US" sz="1200" b="0">
                <a:latin typeface="Lucida Grande" charset="0"/>
              </a:rPr>
              <a:pPr/>
              <a:t>13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Applies to Pascal’s triangle; Leibniz’s triangle, multiplication</a:t>
            </a:r>
            <a:r>
              <a:rPr lang="en-GB" baseline="0" dirty="0" smtClean="0"/>
              <a:t> and other tables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2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readings of 5 – (5 – x</a:t>
            </a:r>
            <a:r>
              <a:rPr lang="en-GB" dirty="0" smtClean="0"/>
              <a:t>)</a:t>
            </a:r>
          </a:p>
          <a:p>
            <a:r>
              <a:rPr lang="en-GB" dirty="0" smtClean="0"/>
              <a:t>Extracts from a sequence of tasks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F44C3-DDEF-4F4F-AC44-1BF28DFF0FB1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98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Notice the use of absolute-reference-based actions in order to work with relative-reference-based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F44C3-DDEF-4F4F-AC44-1BF28DFF0FB1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8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1052736"/>
            <a:ext cx="8424936" cy="50405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6200" y="6505599"/>
            <a:ext cx="68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1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400" b="0" dirty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chemeClr val="bg1">
              <a:lumMod val="75000"/>
            </a:schemeClr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e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28.emf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29.emf"/><Relationship Id="rId16" Type="http://schemas.openxmlformats.org/officeDocument/2006/relationships/oleObject" Target="../embeddings/oleObject19.bin"/><Relationship Id="rId17" Type="http://schemas.openxmlformats.org/officeDocument/2006/relationships/image" Target="../media/image3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26.emf"/><Relationship Id="rId10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34.emf"/><Relationship Id="rId5" Type="http://schemas.openxmlformats.org/officeDocument/2006/relationships/image" Target="../media/image3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jhm3/Documents/Files/%20%20%20%20Current%20Activities/%20%20%20%20%20Events%202012/%20%20%20%20Oxford/Oxford%20PGCE/Attention%20April%202012/Applets/Sundaram/Sundaram%20Full%20V2.html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9" Type="http://schemas.openxmlformats.org/officeDocument/2006/relationships/image" Target="../media/image7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6.bin"/><Relationship Id="rId20" Type="http://schemas.openxmlformats.org/officeDocument/2006/relationships/image" Target="../media/image54.emf"/><Relationship Id="rId21" Type="http://schemas.openxmlformats.org/officeDocument/2006/relationships/oleObject" Target="../embeddings/oleObject32.bin"/><Relationship Id="rId22" Type="http://schemas.openxmlformats.org/officeDocument/2006/relationships/image" Target="../media/image55.emf"/><Relationship Id="rId10" Type="http://schemas.openxmlformats.org/officeDocument/2006/relationships/image" Target="../media/image49.emf"/><Relationship Id="rId11" Type="http://schemas.openxmlformats.org/officeDocument/2006/relationships/oleObject" Target="../embeddings/oleObject27.bin"/><Relationship Id="rId12" Type="http://schemas.openxmlformats.org/officeDocument/2006/relationships/image" Target="../media/image50.emf"/><Relationship Id="rId13" Type="http://schemas.openxmlformats.org/officeDocument/2006/relationships/oleObject" Target="../embeddings/oleObject28.bin"/><Relationship Id="rId14" Type="http://schemas.openxmlformats.org/officeDocument/2006/relationships/image" Target="../media/image51.emf"/><Relationship Id="rId15" Type="http://schemas.openxmlformats.org/officeDocument/2006/relationships/oleObject" Target="../embeddings/oleObject29.bin"/><Relationship Id="rId16" Type="http://schemas.openxmlformats.org/officeDocument/2006/relationships/image" Target="../media/image52.emf"/><Relationship Id="rId17" Type="http://schemas.openxmlformats.org/officeDocument/2006/relationships/oleObject" Target="../embeddings/oleObject30.bin"/><Relationship Id="rId18" Type="http://schemas.openxmlformats.org/officeDocument/2006/relationships/image" Target="../media/image53.emf"/><Relationship Id="rId19" Type="http://schemas.openxmlformats.org/officeDocument/2006/relationships/oleObject" Target="../embeddings/oleObject3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3.bin"/><Relationship Id="rId4" Type="http://schemas.openxmlformats.org/officeDocument/2006/relationships/image" Target="../media/image46.emf"/><Relationship Id="rId5" Type="http://schemas.openxmlformats.org/officeDocument/2006/relationships/oleObject" Target="../embeddings/oleObject24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25.bin"/><Relationship Id="rId8" Type="http://schemas.openxmlformats.org/officeDocument/2006/relationships/image" Target="../media/image4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8.bin"/><Relationship Id="rId6" Type="http://schemas.openxmlformats.org/officeDocument/2006/relationships/oleObject" Target="../embeddings/oleObject9.bin"/><Relationship Id="rId7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11.bin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2263" y="1844824"/>
            <a:ext cx="8712968" cy="1728192"/>
          </a:xfrm>
        </p:spPr>
        <p:txBody>
          <a:bodyPr anchor="t"/>
          <a:lstStyle/>
          <a:p>
            <a:pPr algn="ctr">
              <a:defRPr/>
            </a:pPr>
            <a:r>
              <a:rPr lang="en-US" sz="3200" dirty="0" smtClean="0">
                <a:effectLst/>
              </a:rPr>
              <a:t>Being Mathematically Professional </a:t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about</a:t>
            </a:r>
            <a:br>
              <a:rPr lang="en-US" sz="3200" dirty="0" smtClean="0">
                <a:effectLst/>
              </a:rPr>
            </a:br>
            <a:r>
              <a:rPr lang="en-US" sz="3200" dirty="0" smtClean="0">
                <a:effectLst/>
              </a:rPr>
              <a:t>Teaching Mathematics 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endParaRPr lang="en-US" sz="3200" dirty="0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83635" y="3665115"/>
            <a:ext cx="200170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>
                <a:solidFill>
                  <a:srgbClr val="00002A"/>
                </a:solidFill>
              </a:rPr>
              <a:t>John Mason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Oxford PGCE</a:t>
            </a:r>
            <a:endParaRPr lang="en-US" sz="2400" b="0" dirty="0">
              <a:solidFill>
                <a:srgbClr val="00002A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April 2015</a:t>
            </a:r>
            <a:endParaRPr lang="en-US" sz="2400" b="0" dirty="0">
              <a:solidFill>
                <a:srgbClr val="00002A"/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00002A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5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Differing Sums of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58" y="836613"/>
            <a:ext cx="6552406" cy="1223962"/>
          </a:xfrm>
        </p:spPr>
        <p:txBody>
          <a:bodyPr/>
          <a:lstStyle/>
          <a:p>
            <a:pPr>
              <a:defRPr/>
            </a:pPr>
            <a:r>
              <a:rPr lang="en-GB" sz="2400"/>
              <a:t>Write down four numbers in a 2 by 2 grid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07504" y="2205335"/>
            <a:ext cx="6552728" cy="791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/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Add together the products along the rows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7504" y="2853357"/>
            <a:ext cx="7128792" cy="647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/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Add together the products down the columns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7504" y="3501380"/>
            <a:ext cx="554355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/>
              </a:buClr>
              <a:buFont typeface="Wingdings" charset="2"/>
              <a:buChar char="v"/>
              <a:defRPr/>
            </a:pPr>
            <a:r>
              <a:rPr lang="en-GB" sz="2400" b="0">
                <a:solidFill>
                  <a:srgbClr val="000000"/>
                </a:solidFill>
                <a:effectLst/>
              </a:rPr>
              <a:t>Subtract second result from first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4077072"/>
            <a:ext cx="8568952" cy="1656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 algn="ctr">
              <a:buClr>
                <a:schemeClr val="bg1"/>
              </a:buClr>
              <a:buNone/>
              <a:defRPr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effectLst/>
              </a:rPr>
              <a:t>Now add a number to both of the main diagonal numbers </a:t>
            </a:r>
            <a:br>
              <a:rPr lang="en-GB" sz="2400" b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en-GB" sz="2400" b="0">
                <a:solidFill>
                  <a:schemeClr val="accent3">
                    <a:lumMod val="50000"/>
                  </a:schemeClr>
                </a:solidFill>
                <a:effectLst/>
              </a:rPr>
              <a:t>and </a:t>
            </a:r>
            <a:br>
              <a:rPr lang="en-GB" sz="2400" b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en-GB" sz="2400" b="0">
                <a:solidFill>
                  <a:schemeClr val="accent3">
                    <a:lumMod val="50000"/>
                  </a:schemeClr>
                </a:solidFill>
                <a:effectLst/>
              </a:rPr>
              <a:t>subtract a number from both of the off-diagonal numbers: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138292" y="836613"/>
            <a:ext cx="1008063" cy="1223962"/>
            <a:chOff x="7138292" y="836613"/>
            <a:chExt cx="1008063" cy="1223962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7209730" y="836613"/>
              <a:ext cx="447675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209730" y="1414463"/>
              <a:ext cx="447675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7685980" y="1395413"/>
              <a:ext cx="446087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685980" y="836613"/>
              <a:ext cx="446087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7</a:t>
              </a:r>
            </a:p>
          </p:txBody>
        </p:sp>
        <p:cxnSp>
          <p:nvCxnSpPr>
            <p:cNvPr id="49169" name="Straight Connector 13"/>
            <p:cNvCxnSpPr>
              <a:cxnSpLocks noChangeShapeType="1"/>
            </p:cNvCxnSpPr>
            <p:nvPr/>
          </p:nvCxnSpPr>
          <p:spPr bwMode="auto">
            <a:xfrm flipH="1">
              <a:off x="7138292" y="1484593"/>
              <a:ext cx="1008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0" name="Straight Connector 17"/>
            <p:cNvCxnSpPr>
              <a:cxnSpLocks noChangeShapeType="1"/>
            </p:cNvCxnSpPr>
            <p:nvPr/>
          </p:nvCxnSpPr>
          <p:spPr bwMode="auto">
            <a:xfrm flipH="1" flipV="1">
              <a:off x="7636933" y="914207"/>
              <a:ext cx="5391" cy="11252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1" name="Rectangle 25"/>
            <p:cNvSpPr>
              <a:spLocks noChangeArrowheads="1"/>
            </p:cNvSpPr>
            <p:nvPr/>
          </p:nvSpPr>
          <p:spPr bwMode="auto">
            <a:xfrm>
              <a:off x="7138292" y="908611"/>
              <a:ext cx="1008063" cy="11519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851079" y="2205038"/>
            <a:ext cx="225742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FF0000"/>
                </a:solidFill>
              </a:rPr>
              <a:t>28</a:t>
            </a:r>
            <a:r>
              <a:rPr lang="en-GB" b="0" dirty="0">
                <a:solidFill>
                  <a:srgbClr val="000000"/>
                </a:solidFill>
              </a:rPr>
              <a:t> + </a:t>
            </a:r>
            <a:r>
              <a:rPr lang="en-GB" b="0" dirty="0">
                <a:solidFill>
                  <a:srgbClr val="FF0000"/>
                </a:solidFill>
              </a:rPr>
              <a:t>15</a:t>
            </a:r>
            <a:r>
              <a:rPr lang="en-GB" b="0" dirty="0">
                <a:solidFill>
                  <a:srgbClr val="000000"/>
                </a:solidFill>
              </a:rPr>
              <a:t> = </a:t>
            </a:r>
            <a:r>
              <a:rPr lang="en-GB" b="0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51079" y="2852936"/>
            <a:ext cx="2185987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FF0000"/>
                </a:solidFill>
              </a:rPr>
              <a:t>20</a:t>
            </a:r>
            <a:r>
              <a:rPr lang="en-GB" b="0" dirty="0">
                <a:solidFill>
                  <a:srgbClr val="000000"/>
                </a:solidFill>
              </a:rPr>
              <a:t> +</a:t>
            </a:r>
            <a:r>
              <a:rPr lang="en-GB" b="0" dirty="0">
                <a:solidFill>
                  <a:srgbClr val="FF0000"/>
                </a:solidFill>
              </a:rPr>
              <a:t> 21</a:t>
            </a:r>
            <a:r>
              <a:rPr lang="en-GB" b="0" dirty="0">
                <a:solidFill>
                  <a:srgbClr val="000000"/>
                </a:solidFill>
              </a:rPr>
              <a:t> = </a:t>
            </a:r>
            <a:r>
              <a:rPr lang="en-GB" b="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1079" y="3500636"/>
            <a:ext cx="20764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FF0000"/>
                </a:solidFill>
              </a:rPr>
              <a:t>43</a:t>
            </a:r>
            <a:r>
              <a:rPr lang="en-GB" b="0" dirty="0">
                <a:solidFill>
                  <a:srgbClr val="000000"/>
                </a:solidFill>
              </a:rPr>
              <a:t> –</a:t>
            </a:r>
            <a:r>
              <a:rPr lang="en-GB" b="0" dirty="0">
                <a:solidFill>
                  <a:srgbClr val="FF0000"/>
                </a:solidFill>
              </a:rPr>
              <a:t> 41</a:t>
            </a:r>
            <a:r>
              <a:rPr lang="en-GB" b="0" dirty="0">
                <a:solidFill>
                  <a:srgbClr val="000000"/>
                </a:solidFill>
              </a:rPr>
              <a:t> =</a:t>
            </a:r>
            <a:r>
              <a:rPr lang="en-GB" b="0" dirty="0">
                <a:solidFill>
                  <a:schemeClr val="accent3">
                    <a:lumMod val="75000"/>
                  </a:schemeClr>
                </a:solidFill>
              </a:rPr>
              <a:t>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05264"/>
            <a:ext cx="765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55576" y="5373216"/>
            <a:ext cx="1008063" cy="1224181"/>
            <a:chOff x="7138292" y="836613"/>
            <a:chExt cx="1008063" cy="1224181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7209730" y="836613"/>
              <a:ext cx="44737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7209730" y="1414463"/>
              <a:ext cx="44737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7685980" y="1395413"/>
              <a:ext cx="44737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7685980" y="836613"/>
              <a:ext cx="44737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 flipH="1">
              <a:off x="7138292" y="1484593"/>
              <a:ext cx="1008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 flipH="1" flipV="1">
              <a:off x="7636933" y="914207"/>
              <a:ext cx="5391" cy="11252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7138292" y="908611"/>
              <a:ext cx="1008063" cy="11519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07704" y="5426060"/>
            <a:ext cx="3315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Clr>
                <a:schemeClr val="bg1"/>
              </a:buClr>
              <a:buNone/>
              <a:defRPr/>
            </a:pPr>
            <a:r>
              <a:rPr lang="en-GB" sz="2400" b="0">
                <a:solidFill>
                  <a:schemeClr val="bg1"/>
                </a:solidFill>
              </a:rPr>
              <a:t>Repeat the calculation</a:t>
            </a:r>
            <a:r>
              <a:rPr lang="en-GB" sz="2400" b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337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uild="p"/>
      <p:bldP spid="31" grpId="0"/>
      <p:bldP spid="32" grpId="0"/>
      <p:bldP spid="3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Differing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3509392" cy="672480"/>
          </a:xfrm>
        </p:spPr>
        <p:txBody>
          <a:bodyPr/>
          <a:lstStyle/>
          <a:p>
            <a:r>
              <a:rPr lang="en-GB" sz="2400"/>
              <a:t>Take your two grids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9552" y="2132856"/>
            <a:ext cx="4032448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Form the four two-digit numbers as indicated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16016" y="1484784"/>
            <a:ext cx="1008063" cy="1223962"/>
            <a:chOff x="7138292" y="836613"/>
            <a:chExt cx="1008063" cy="1223962"/>
          </a:xfrm>
        </p:grpSpPr>
        <p:sp>
          <p:nvSpPr>
            <p:cNvPr id="14" name="TextBox 13"/>
            <p:cNvSpPr txBox="1"/>
            <p:nvPr/>
          </p:nvSpPr>
          <p:spPr bwMode="auto">
            <a:xfrm>
              <a:off x="7209730" y="836613"/>
              <a:ext cx="447675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7209730" y="1414463"/>
              <a:ext cx="447675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7685980" y="1395413"/>
              <a:ext cx="446087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7685980" y="836613"/>
              <a:ext cx="446087" cy="6461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7</a:t>
              </a:r>
            </a:p>
          </p:txBody>
        </p: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 flipH="1">
              <a:off x="7138292" y="1484593"/>
              <a:ext cx="1008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 flipH="1" flipV="1">
              <a:off x="7636933" y="914207"/>
              <a:ext cx="5391" cy="11252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7138292" y="908611"/>
              <a:ext cx="1008063" cy="11519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16016" y="3788995"/>
            <a:ext cx="1008063" cy="1224181"/>
            <a:chOff x="7138292" y="836613"/>
            <a:chExt cx="1008063" cy="1224181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7209730" y="836613"/>
              <a:ext cx="44737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7209730" y="1414463"/>
              <a:ext cx="44737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7685980" y="1395413"/>
              <a:ext cx="44737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7685980" y="836613"/>
              <a:ext cx="44737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H="1">
              <a:off x="7138292" y="1484593"/>
              <a:ext cx="1008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H="1" flipV="1">
              <a:off x="7636933" y="914207"/>
              <a:ext cx="5391" cy="11252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138292" y="908611"/>
              <a:ext cx="1008063" cy="11519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00192" y="1484784"/>
            <a:ext cx="1584176" cy="1238412"/>
            <a:chOff x="6300192" y="1484784"/>
            <a:chExt cx="1584176" cy="1238412"/>
          </a:xfrm>
        </p:grpSpPr>
        <p:sp>
          <p:nvSpPr>
            <p:cNvPr id="22" name="TextBox 21"/>
            <p:cNvSpPr txBox="1"/>
            <p:nvPr/>
          </p:nvSpPr>
          <p:spPr bwMode="auto">
            <a:xfrm>
              <a:off x="6300192" y="1484784"/>
              <a:ext cx="683046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45</a:t>
              </a: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6300192" y="2076865"/>
              <a:ext cx="689678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47</a:t>
              </a: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7174285" y="1484784"/>
              <a:ext cx="7100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37</a:t>
              </a: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7164288" y="2060848"/>
              <a:ext cx="7100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35</a:t>
              </a:r>
            </a:p>
          </p:txBody>
        </p:sp>
      </p:grp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539552" y="3068960"/>
            <a:ext cx="4032448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Perfom the calculations</a:t>
            </a:r>
            <a:br>
              <a:rPr lang="en-GB" b="0"/>
            </a:br>
            <a:r>
              <a:rPr lang="en-GB" b="0"/>
              <a:t>indicated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012160" y="1556792"/>
            <a:ext cx="1872208" cy="1224136"/>
            <a:chOff x="6012160" y="1556792"/>
            <a:chExt cx="1872208" cy="1224136"/>
          </a:xfrm>
        </p:grpSpPr>
        <p:sp>
          <p:nvSpPr>
            <p:cNvPr id="29" name="TextBox 28"/>
            <p:cNvSpPr txBox="1"/>
            <p:nvPr/>
          </p:nvSpPr>
          <p:spPr>
            <a:xfrm>
              <a:off x="6948264" y="15567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48264" y="21857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2160" y="220486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  <a:latin typeface="Arial"/>
                  <a:cs typeface="Arial"/>
                </a:rPr>
                <a:t>–</a:t>
              </a: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>
              <a:off x="6300192" y="2780928"/>
              <a:ext cx="158417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6012160" y="3789040"/>
            <a:ext cx="1872208" cy="1224136"/>
            <a:chOff x="6012160" y="1556792"/>
            <a:chExt cx="1872208" cy="1224136"/>
          </a:xfrm>
        </p:grpSpPr>
        <p:sp>
          <p:nvSpPr>
            <p:cNvPr id="39" name="TextBox 38"/>
            <p:cNvSpPr txBox="1"/>
            <p:nvPr/>
          </p:nvSpPr>
          <p:spPr>
            <a:xfrm>
              <a:off x="6948264" y="15567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48264" y="21857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  <a:latin typeface="Arial"/>
                  <a:cs typeface="Arial"/>
                </a:rPr>
                <a:t>x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12160" y="2204864"/>
              <a:ext cx="389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0000"/>
                  </a:solidFill>
                  <a:latin typeface="Arial"/>
                  <a:cs typeface="Arial"/>
                </a:rPr>
                <a:t>–</a:t>
              </a: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>
              <a:off x="6300192" y="2780928"/>
              <a:ext cx="158417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6372200" y="3717032"/>
            <a:ext cx="1584176" cy="1238412"/>
            <a:chOff x="6300192" y="1484784"/>
            <a:chExt cx="1584176" cy="1238412"/>
          </a:xfrm>
        </p:grpSpPr>
        <p:sp>
          <p:nvSpPr>
            <p:cNvPr id="44" name="TextBox 43"/>
            <p:cNvSpPr txBox="1"/>
            <p:nvPr/>
          </p:nvSpPr>
          <p:spPr bwMode="auto">
            <a:xfrm>
              <a:off x="6300192" y="1484784"/>
              <a:ext cx="7100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62</a:t>
              </a:r>
            </a:p>
          </p:txBody>
        </p:sp>
        <p:sp>
          <p:nvSpPr>
            <p:cNvPr id="45" name="TextBox 44"/>
            <p:cNvSpPr txBox="1"/>
            <p:nvPr/>
          </p:nvSpPr>
          <p:spPr bwMode="auto">
            <a:xfrm>
              <a:off x="6300192" y="2076865"/>
              <a:ext cx="7100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64</a:t>
              </a:r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7174285" y="1484784"/>
              <a:ext cx="7100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54</a:t>
              </a:r>
            </a:p>
          </p:txBody>
        </p:sp>
        <p:sp>
          <p:nvSpPr>
            <p:cNvPr id="47" name="TextBox 46"/>
            <p:cNvSpPr txBox="1"/>
            <p:nvPr/>
          </p:nvSpPr>
          <p:spPr bwMode="auto">
            <a:xfrm>
              <a:off x="7164288" y="2060848"/>
              <a:ext cx="71008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600" b="0" dirty="0">
                  <a:solidFill>
                    <a:srgbClr val="FF0000"/>
                  </a:solidFill>
                </a:rPr>
                <a:t>52</a:t>
              </a:r>
            </a:p>
          </p:txBody>
        </p:sp>
      </p:grp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539552" y="4077072"/>
            <a:ext cx="4032448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Compare your answers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01208"/>
            <a:ext cx="765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948264" y="2780928"/>
            <a:ext cx="1111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000000"/>
                </a:solidFill>
              </a:rPr>
              <a:t>= 20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948264" y="5085184"/>
            <a:ext cx="1111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000000"/>
                </a:solidFill>
              </a:rPr>
              <a:t>= 20</a:t>
            </a:r>
          </a:p>
        </p:txBody>
      </p:sp>
    </p:spTree>
    <p:extLst>
      <p:ext uri="{BB962C8B-B14F-4D97-AF65-F5344CB8AC3E}">
        <p14:creationId xmlns:p14="http://schemas.microsoft.com/office/powerpoint/2010/main" val="404033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48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Undoing Differing </a:t>
            </a:r>
            <a:r>
              <a:rPr lang="en-GB" dirty="0"/>
              <a:t>Sums of Products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659563" y="836613"/>
            <a:ext cx="3922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6659563" y="1414463"/>
            <a:ext cx="3922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7135813" y="1395413"/>
            <a:ext cx="3922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7135813" y="836613"/>
            <a:ext cx="3922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49169" name="Straight Connector 13"/>
          <p:cNvCxnSpPr>
            <a:cxnSpLocks noChangeShapeType="1"/>
          </p:cNvCxnSpPr>
          <p:nvPr/>
        </p:nvCxnSpPr>
        <p:spPr bwMode="auto">
          <a:xfrm flipH="1">
            <a:off x="6588125" y="1484593"/>
            <a:ext cx="10080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70" name="Straight Connector 17"/>
          <p:cNvCxnSpPr>
            <a:cxnSpLocks noChangeShapeType="1"/>
          </p:cNvCxnSpPr>
          <p:nvPr/>
        </p:nvCxnSpPr>
        <p:spPr bwMode="auto">
          <a:xfrm flipH="1" flipV="1">
            <a:off x="7086766" y="914207"/>
            <a:ext cx="5391" cy="112520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1" name="Rectangle 25"/>
          <p:cNvSpPr>
            <a:spLocks noChangeArrowheads="1"/>
          </p:cNvSpPr>
          <p:nvPr/>
        </p:nvSpPr>
        <p:spPr bwMode="auto">
          <a:xfrm>
            <a:off x="6588125" y="908611"/>
            <a:ext cx="1008063" cy="1151964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23528" y="836712"/>
            <a:ext cx="5328592" cy="34563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>
              <a:defRPr/>
            </a:pPr>
            <a:r>
              <a:rPr lang="en-GB" sz="2800" b="0" dirty="0" smtClean="0"/>
              <a:t>Construct a 2 by 2 grid of numbers so that</a:t>
            </a:r>
          </a:p>
          <a:p>
            <a:pPr lvl="1">
              <a:defRPr/>
            </a:pPr>
            <a:r>
              <a:rPr lang="en-GB" sz="2600" b="0" dirty="0" smtClean="0"/>
              <a:t>Adding together the products along the rows</a:t>
            </a:r>
          </a:p>
          <a:p>
            <a:pPr lvl="1">
              <a:defRPr/>
            </a:pPr>
            <a:r>
              <a:rPr lang="en-GB" sz="2600" b="0" dirty="0" smtClean="0"/>
              <a:t>And adding together the products down the columns gives a difference of 7</a:t>
            </a:r>
            <a:endParaRPr lang="en-GB" sz="2600" b="0" dirty="0"/>
          </a:p>
        </p:txBody>
      </p:sp>
    </p:spTree>
    <p:extLst>
      <p:ext uri="{BB962C8B-B14F-4D97-AF65-F5344CB8AC3E}">
        <p14:creationId xmlns:p14="http://schemas.microsoft.com/office/powerpoint/2010/main" val="359712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Tracking Arithmetic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1739" y="980728"/>
            <a:ext cx="1870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accent4">
                    <a:lumMod val="10000"/>
                  </a:schemeClr>
                </a:solidFill>
              </a:rPr>
              <a:t>4x7 + 5x3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1739" y="1537940"/>
            <a:ext cx="187007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accent4">
                    <a:lumMod val="10000"/>
                  </a:schemeClr>
                </a:solidFill>
              </a:rPr>
              <a:t>4x5 + 7x3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187276" y="2133253"/>
            <a:ext cx="2160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971278" y="3429000"/>
            <a:ext cx="27542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4x(7–5) + (5–7)x3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3568" y="4335487"/>
            <a:ext cx="280828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= (4-3) x (7–5)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611560" y="4796407"/>
            <a:ext cx="7704137" cy="18723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/>
              </a:buClr>
              <a:buFont typeface="Wingdings" charset="2"/>
              <a:buChar char="v"/>
              <a:defRPr/>
            </a:pPr>
            <a:r>
              <a:rPr lang="en-GB" sz="2800" b="0">
                <a:solidFill>
                  <a:schemeClr val="accent4">
                    <a:lumMod val="10000"/>
                  </a:schemeClr>
                </a:solidFill>
                <a:effectLst/>
              </a:rPr>
              <a:t>So in how many essentially different ways can 6 be the difference?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11560" y="5731842"/>
            <a:ext cx="7704137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bg1"/>
              </a:buClr>
              <a:buFont typeface="Wingdings" charset="2"/>
              <a:buChar char="v"/>
              <a:defRPr/>
            </a:pPr>
            <a:r>
              <a:rPr lang="en-GB" sz="2800" b="0">
                <a:solidFill>
                  <a:schemeClr val="accent4">
                    <a:lumMod val="10000"/>
                  </a:schemeClr>
                </a:solidFill>
                <a:effectLst/>
              </a:rPr>
              <a:t>So in how many essentially different ways can </a:t>
            </a:r>
            <a:r>
              <a:rPr lang="en-GB" sz="2800" b="0" i="1">
                <a:solidFill>
                  <a:schemeClr val="accent4">
                    <a:lumMod val="10000"/>
                  </a:schemeClr>
                </a:solidFill>
                <a:effectLst/>
              </a:rPr>
              <a:t>n</a:t>
            </a:r>
            <a:r>
              <a:rPr lang="en-GB" sz="2800" b="0">
                <a:solidFill>
                  <a:schemeClr val="accent4">
                    <a:lumMod val="10000"/>
                  </a:schemeClr>
                </a:solidFill>
                <a:effectLst/>
              </a:rPr>
              <a:t> be the difference?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568" y="3849712"/>
            <a:ext cx="30420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= 4x(7–5) – (7–5)x3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3995366" y="836613"/>
            <a:ext cx="4476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000090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3995366" y="1414463"/>
            <a:ext cx="4476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000090"/>
                </a:solidFill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4471616" y="1395413"/>
            <a:ext cx="4460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00009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4471616" y="836613"/>
            <a:ext cx="4460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600" b="0" dirty="0">
                <a:solidFill>
                  <a:srgbClr val="000090"/>
                </a:solidFill>
              </a:rPr>
              <a:t>7</a:t>
            </a:r>
          </a:p>
        </p:txBody>
      </p:sp>
      <p:cxnSp>
        <p:nvCxnSpPr>
          <p:cNvPr id="27" name="Straight Connector 13"/>
          <p:cNvCxnSpPr>
            <a:cxnSpLocks noChangeShapeType="1"/>
          </p:cNvCxnSpPr>
          <p:nvPr/>
        </p:nvCxnSpPr>
        <p:spPr bwMode="auto">
          <a:xfrm flipH="1">
            <a:off x="3923928" y="1484593"/>
            <a:ext cx="100806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17"/>
          <p:cNvCxnSpPr>
            <a:cxnSpLocks noChangeShapeType="1"/>
          </p:cNvCxnSpPr>
          <p:nvPr/>
        </p:nvCxnSpPr>
        <p:spPr bwMode="auto">
          <a:xfrm flipH="1" flipV="1">
            <a:off x="4422569" y="914207"/>
            <a:ext cx="5391" cy="112520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3923928" y="908611"/>
            <a:ext cx="1008063" cy="1151964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9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23855" y="908720"/>
            <a:ext cx="14554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accent4">
                    <a:lumMod val="10000"/>
                  </a:schemeClr>
                </a:solidFill>
              </a:rPr>
              <a:t>45 x 37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23855" y="1465932"/>
            <a:ext cx="14606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accent4">
                    <a:lumMod val="10000"/>
                  </a:schemeClr>
                </a:solidFill>
              </a:rPr>
              <a:t>47 x 35</a:t>
            </a:r>
          </a:p>
        </p:txBody>
      </p: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>
            <a:off x="5779392" y="2061245"/>
            <a:ext cx="2160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4516868" y="2132682"/>
            <a:ext cx="45196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(40+5)x(30+7) – (40+7)x(30+5)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27984" y="3429000"/>
            <a:ext cx="3816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= 40x(7-5) + (5-7)x30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27984" y="2636912"/>
            <a:ext cx="479100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=   40x30 + 5x7 + 40x7 + 5x30</a:t>
            </a:r>
          </a:p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  –(40x30 + 5x7 + 40x5 + 7x30)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99992" y="4335487"/>
            <a:ext cx="4644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= (40–30)x(7–5) = 10(4–3)(7–5)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27984" y="3849712"/>
            <a:ext cx="3816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4">
                    <a:lumMod val="10000"/>
                  </a:schemeClr>
                </a:solidFill>
              </a:rPr>
              <a:t>= 40x(7-5) – (7–5)x30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323528" y="4869160"/>
            <a:ext cx="8496944" cy="1800200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Why does adding a constant to both diagonal entries make no difference?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  <p:bldP spid="20" grpId="0"/>
      <p:bldP spid="21" grpId="0"/>
      <p:bldP spid="23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ThOANs</a:t>
            </a:r>
            <a:r>
              <a:rPr lang="en-GB" dirty="0" smtClean="0"/>
              <a:t>: Think Of A Number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94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Tracking Arithmetic</a:t>
            </a:r>
            <a:endParaRPr lang="en-GB" dirty="0"/>
          </a:p>
        </p:txBody>
      </p:sp>
      <p:grpSp>
        <p:nvGrpSpPr>
          <p:cNvPr id="46" name="Group 45"/>
          <p:cNvGrpSpPr/>
          <p:nvPr/>
        </p:nvGrpSpPr>
        <p:grpSpPr>
          <a:xfrm>
            <a:off x="539552" y="1052736"/>
            <a:ext cx="3240360" cy="3240360"/>
            <a:chOff x="4932040" y="980728"/>
            <a:chExt cx="3240360" cy="324036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5258662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906734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4806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585284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233356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881428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202878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911906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559978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932040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580112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7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228184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4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876256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524328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8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233356" y="980728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?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02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Imagine a Number-</a:t>
            </a:r>
            <a:r>
              <a:rPr lang="en-GB" dirty="0" smtClean="0"/>
              <a:t>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556569"/>
            <a:ext cx="8064500" cy="4752975"/>
          </a:xfrm>
        </p:spPr>
        <p:txBody>
          <a:bodyPr/>
          <a:lstStyle/>
          <a:p>
            <a:r>
              <a:rPr lang="en-GB"/>
              <a:t>Imagine a copy on acetate, sitting on top</a:t>
            </a:r>
          </a:p>
          <a:p>
            <a:r>
              <a:rPr lang="en-GB"/>
              <a:t>Imagine rotating the acetate number-line through 180° about the point 5:</a:t>
            </a:r>
          </a:p>
          <a:p>
            <a:pPr lvl="1"/>
            <a:r>
              <a:rPr lang="en-GB"/>
              <a:t>Where does 3 end up?</a:t>
            </a:r>
          </a:p>
          <a:p>
            <a:pPr lvl="1"/>
            <a:r>
              <a:rPr lang="en-GB"/>
              <a:t>Where does -2 end up?</a:t>
            </a:r>
          </a:p>
          <a:p>
            <a:pPr lvl="1"/>
            <a:r>
              <a:rPr lang="en-GB"/>
              <a:t>Generalise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755576" y="4293096"/>
            <a:ext cx="3168352" cy="129614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</a:rPr>
              <a:t>Notation: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631908"/>
                </a:solidFill>
              </a:rPr>
              <a:t>R</a:t>
            </a:r>
            <a:r>
              <a:rPr lang="en-GB" sz="2400" b="0" baseline="-25000" dirty="0">
                <a:solidFill>
                  <a:srgbClr val="631908"/>
                </a:solidFill>
              </a:rPr>
              <a:t>5</a:t>
            </a:r>
            <a:r>
              <a:rPr lang="en-GB" sz="2400" b="0" dirty="0">
                <a:solidFill>
                  <a:srgbClr val="631908"/>
                </a:solidFill>
              </a:rPr>
              <a:t> rotates about 5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631908"/>
                </a:solidFill>
              </a:rPr>
              <a:t>R</a:t>
            </a:r>
            <a:r>
              <a:rPr lang="en-GB" sz="2400" b="0" baseline="-25000" dirty="0">
                <a:solidFill>
                  <a:srgbClr val="631908"/>
                </a:solidFill>
              </a:rPr>
              <a:t>5 </a:t>
            </a:r>
            <a:r>
              <a:rPr lang="en-GB" sz="2400" b="0" dirty="0">
                <a:solidFill>
                  <a:srgbClr val="631908"/>
                </a:solidFill>
              </a:rPr>
              <a:t>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) =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4860032" y="4293096"/>
            <a:ext cx="3168352" cy="129614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</a:rPr>
              <a:t>Notation: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631908"/>
                </a:solidFill>
              </a:rPr>
              <a:t>R</a:t>
            </a:r>
            <a:r>
              <a:rPr lang="en-GB" sz="2400" b="0" i="1" baseline="-25000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 rotates about </a:t>
            </a:r>
            <a:r>
              <a:rPr lang="en-GB" sz="2400" b="0" i="1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631908"/>
                </a:solidFill>
              </a:rPr>
              <a:t>R</a:t>
            </a:r>
            <a:r>
              <a:rPr lang="en-GB" sz="2400" b="0" i="1" baseline="-25000" dirty="0">
                <a:solidFill>
                  <a:srgbClr val="631908"/>
                </a:solidFill>
              </a:rPr>
              <a:t>a</a:t>
            </a:r>
            <a:r>
              <a:rPr lang="en-GB" sz="2400" b="0" baseline="-25000" dirty="0">
                <a:solidFill>
                  <a:srgbClr val="631908"/>
                </a:solidFill>
              </a:rPr>
              <a:t> </a:t>
            </a:r>
            <a:r>
              <a:rPr lang="en-GB" sz="2400" b="0" dirty="0">
                <a:solidFill>
                  <a:srgbClr val="631908"/>
                </a:solidFill>
              </a:rPr>
              <a:t>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) =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9712" y="5085184"/>
            <a:ext cx="184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631908"/>
                </a:solidFill>
              </a:rPr>
              <a:t> 5 – 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 – 5)</a:t>
            </a:r>
            <a:endParaRPr lang="en-GB" sz="2400"/>
          </a:p>
        </p:txBody>
      </p:sp>
      <p:sp>
        <p:nvSpPr>
          <p:cNvPr id="8" name="Rectangle 7"/>
          <p:cNvSpPr/>
          <p:nvPr/>
        </p:nvSpPr>
        <p:spPr>
          <a:xfrm>
            <a:off x="6069806" y="5085184"/>
            <a:ext cx="1828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631908"/>
                </a:solidFill>
              </a:rPr>
              <a:t> </a:t>
            </a:r>
            <a:r>
              <a:rPr lang="en-GB" sz="2400" b="0" i="1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 – 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 – </a:t>
            </a:r>
            <a:r>
              <a:rPr lang="en-GB" sz="2400" b="0" i="1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691680" y="5517232"/>
            <a:ext cx="5544616" cy="648072"/>
          </a:xfrm>
          <a:prstGeom prst="roundRect">
            <a:avLst/>
          </a:prstGeom>
          <a:solidFill>
            <a:srgbClr val="B1CEFA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Expressing relationships in general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644008" y="5949280"/>
            <a:ext cx="3240360" cy="648072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Tracking Arithmetic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6512" y="836712"/>
            <a:ext cx="9144000" cy="648072"/>
            <a:chOff x="0" y="908720"/>
            <a:chExt cx="9144000" cy="648072"/>
          </a:xfrm>
        </p:grpSpPr>
        <p:cxnSp>
          <p:nvCxnSpPr>
            <p:cNvPr id="64" name="Straight Connector 63"/>
            <p:cNvCxnSpPr/>
            <p:nvPr/>
          </p:nvCxnSpPr>
          <p:spPr bwMode="auto">
            <a:xfrm>
              <a:off x="0" y="1411320"/>
              <a:ext cx="914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rot="5400000">
              <a:off x="8140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rot="5400000">
              <a:off x="11740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rot="5400000">
              <a:off x="15341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rot="5400000">
              <a:off x="18941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22541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6142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9742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rot="5400000">
              <a:off x="33343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rot="5400000">
              <a:off x="36943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40543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rot="5400000">
              <a:off x="44144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 rot="5400000">
              <a:off x="47744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rot="5400000">
              <a:off x="51345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rot="5400000">
              <a:off x="54945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rot="5400000">
              <a:off x="58545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62146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65746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69347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rot="5400000">
              <a:off x="72947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rot="5400000">
              <a:off x="76547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rot="5400000">
              <a:off x="80148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83748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rot="5400000">
              <a:off x="87349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TextBox 87"/>
            <p:cNvSpPr txBox="1"/>
            <p:nvPr/>
          </p:nvSpPr>
          <p:spPr>
            <a:xfrm>
              <a:off x="39959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880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480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2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081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8681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4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2281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882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6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9482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083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8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6683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9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563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10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3164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11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6764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12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358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2758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-3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158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5557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-5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1957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8356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-7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756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1156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-9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5557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-10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9553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-11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4279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0</a:t>
              </a: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 rot="5400000">
              <a:off x="45326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3" name="TextBox 112"/>
            <p:cNvSpPr txBox="1"/>
            <p:nvPr/>
          </p:nvSpPr>
          <p:spPr>
            <a:xfrm>
              <a:off x="3549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-12</a:t>
              </a:r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rot="5400000">
              <a:off x="9322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207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 autoUpdateAnimBg="0"/>
      <p:bldP spid="6" grpId="0" build="p" animBg="1"/>
      <p:bldP spid="7" grpId="0"/>
      <p:bldP spid="8" grpId="0"/>
      <p:bldP spid="5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Imagine a Number-</a:t>
            </a:r>
            <a:r>
              <a:rPr lang="en-GB" dirty="0" smtClean="0"/>
              <a:t>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628577"/>
            <a:ext cx="8064500" cy="4464719"/>
          </a:xfrm>
        </p:spPr>
        <p:txBody>
          <a:bodyPr/>
          <a:lstStyle/>
          <a:p>
            <a:r>
              <a:rPr lang="en-GB"/>
              <a:t>Imagine a copy on acetate, sitting on top</a:t>
            </a:r>
          </a:p>
          <a:p>
            <a:r>
              <a:rPr lang="en-GB"/>
              <a:t>Imagine rotating the acetate number-line through 180° about the point 5;</a:t>
            </a:r>
          </a:p>
          <a:p>
            <a:r>
              <a:rPr lang="en-GB"/>
              <a:t>Now rotate that about the point where 2 was originally</a:t>
            </a:r>
          </a:p>
          <a:p>
            <a:pPr lvl="1"/>
            <a:r>
              <a:rPr lang="en-GB"/>
              <a:t>Where does 3 end up?</a:t>
            </a:r>
          </a:p>
          <a:p>
            <a:pPr lvl="1"/>
            <a:r>
              <a:rPr lang="en-GB"/>
              <a:t>Where does -2 end up?</a:t>
            </a:r>
          </a:p>
          <a:p>
            <a:pPr lvl="1"/>
            <a:r>
              <a:rPr lang="en-GB"/>
              <a:t>How are these results related?</a:t>
            </a:r>
          </a:p>
          <a:p>
            <a:pPr lvl="1"/>
            <a:r>
              <a:rPr lang="en-GB"/>
              <a:t>Generalise!</a:t>
            </a:r>
          </a:p>
          <a:p>
            <a:pPr lvl="1"/>
            <a:endParaRPr lang="en-GB"/>
          </a:p>
        </p:txBody>
      </p:sp>
      <p:sp>
        <p:nvSpPr>
          <p:cNvPr id="62" name="Rounded Rectangle 61"/>
          <p:cNvSpPr/>
          <p:nvPr/>
        </p:nvSpPr>
        <p:spPr bwMode="auto">
          <a:xfrm>
            <a:off x="467544" y="3717032"/>
            <a:ext cx="5256584" cy="1656184"/>
          </a:xfrm>
          <a:prstGeom prst="roundRect">
            <a:avLst/>
          </a:prstGeom>
          <a:solidFill>
            <a:srgbClr val="FFB5C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Given a succession of rotations about various points, when is there a single point that can act as the centre for all of them?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364088" y="3789040"/>
            <a:ext cx="2592288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rgbClr val="631908"/>
                </a:solidFill>
              </a:rPr>
              <a:t>R</a:t>
            </a:r>
            <a:r>
              <a:rPr lang="en-GB" b="0" i="1" baseline="-25000" dirty="0">
                <a:solidFill>
                  <a:srgbClr val="631908"/>
                </a:solidFill>
              </a:rPr>
              <a:t>a</a:t>
            </a:r>
            <a:r>
              <a:rPr lang="en-GB" b="0" dirty="0">
                <a:solidFill>
                  <a:srgbClr val="631908"/>
                </a:solidFill>
              </a:rPr>
              <a:t>(</a:t>
            </a:r>
            <a:r>
              <a:rPr lang="en-GB" b="0" i="1" dirty="0">
                <a:solidFill>
                  <a:srgbClr val="631908"/>
                </a:solidFill>
              </a:rPr>
              <a:t>x</a:t>
            </a:r>
            <a:r>
              <a:rPr lang="en-GB" b="0" dirty="0">
                <a:solidFill>
                  <a:srgbClr val="631908"/>
                </a:solidFill>
              </a:rPr>
              <a:t>) = 2</a:t>
            </a:r>
            <a:r>
              <a:rPr lang="en-GB" b="0" i="1" dirty="0">
                <a:solidFill>
                  <a:srgbClr val="631908"/>
                </a:solidFill>
              </a:rPr>
              <a:t>a</a:t>
            </a:r>
            <a:r>
              <a:rPr lang="en-GB" b="0" dirty="0">
                <a:solidFill>
                  <a:srgbClr val="631908"/>
                </a:solidFill>
              </a:rPr>
              <a:t> – </a:t>
            </a:r>
            <a:r>
              <a:rPr lang="en-GB" b="0" i="1" dirty="0">
                <a:solidFill>
                  <a:srgbClr val="631908"/>
                </a:solidFill>
              </a:rPr>
              <a:t>x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788024" y="4941168"/>
            <a:ext cx="4248472" cy="1899592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rgbClr val="631908"/>
                </a:solidFill>
              </a:rPr>
              <a:t>R</a:t>
            </a:r>
            <a:r>
              <a:rPr lang="en-GB" b="0" i="1" baseline="-25000" dirty="0">
                <a:solidFill>
                  <a:srgbClr val="631908"/>
                </a:solidFill>
              </a:rPr>
              <a:t>b</a:t>
            </a:r>
            <a:r>
              <a:rPr lang="en-GB" b="0" dirty="0">
                <a:solidFill>
                  <a:srgbClr val="631908"/>
                </a:solidFill>
              </a:rPr>
              <a:t>(R</a:t>
            </a:r>
            <a:r>
              <a:rPr lang="en-GB" b="0" i="1" baseline="-25000" dirty="0">
                <a:solidFill>
                  <a:srgbClr val="631908"/>
                </a:solidFill>
              </a:rPr>
              <a:t>a</a:t>
            </a:r>
            <a:r>
              <a:rPr lang="en-GB" b="0" dirty="0">
                <a:solidFill>
                  <a:srgbClr val="631908"/>
                </a:solidFill>
              </a:rPr>
              <a:t>(</a:t>
            </a:r>
            <a:r>
              <a:rPr lang="en-GB" b="0" i="1" dirty="0">
                <a:solidFill>
                  <a:srgbClr val="631908"/>
                </a:solidFill>
              </a:rPr>
              <a:t>x</a:t>
            </a:r>
            <a:r>
              <a:rPr lang="en-GB" b="0" dirty="0">
                <a:solidFill>
                  <a:srgbClr val="631908"/>
                </a:solidFill>
              </a:rPr>
              <a:t>)) =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rgbClr val="631908"/>
                </a:solidFill>
              </a:rPr>
              <a:t>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2200" y="5453444"/>
            <a:ext cx="2694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631908"/>
                </a:solidFill>
              </a:rPr>
              <a:t>= 2</a:t>
            </a:r>
            <a:r>
              <a:rPr lang="en-GB" b="0" i="1" dirty="0">
                <a:solidFill>
                  <a:srgbClr val="631908"/>
                </a:solidFill>
              </a:rPr>
              <a:t>b</a:t>
            </a:r>
            <a:r>
              <a:rPr lang="en-GB" b="0" dirty="0">
                <a:solidFill>
                  <a:srgbClr val="631908"/>
                </a:solidFill>
              </a:rPr>
              <a:t> – (2</a:t>
            </a:r>
            <a:r>
              <a:rPr lang="en-GB" b="0" i="1" dirty="0">
                <a:solidFill>
                  <a:srgbClr val="631908"/>
                </a:solidFill>
              </a:rPr>
              <a:t>a</a:t>
            </a:r>
            <a:r>
              <a:rPr lang="en-GB" b="0" dirty="0">
                <a:solidFill>
                  <a:srgbClr val="631908"/>
                </a:solidFill>
              </a:rPr>
              <a:t> – </a:t>
            </a:r>
            <a:r>
              <a:rPr lang="en-GB" b="0" i="1" dirty="0">
                <a:solidFill>
                  <a:srgbClr val="631908"/>
                </a:solidFill>
              </a:rPr>
              <a:t>x</a:t>
            </a:r>
            <a:r>
              <a:rPr lang="en-GB" b="0" dirty="0">
                <a:solidFill>
                  <a:srgbClr val="631908"/>
                </a:solidFill>
              </a:rPr>
              <a:t>) 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660232" y="4994648"/>
            <a:ext cx="1843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631908"/>
                </a:solidFill>
              </a:rPr>
              <a:t>R</a:t>
            </a:r>
            <a:r>
              <a:rPr lang="en-GB" b="0" i="1" baseline="-25000" dirty="0">
                <a:solidFill>
                  <a:srgbClr val="631908"/>
                </a:solidFill>
              </a:rPr>
              <a:t>b</a:t>
            </a:r>
            <a:r>
              <a:rPr lang="en-GB" b="0" dirty="0">
                <a:solidFill>
                  <a:srgbClr val="631908"/>
                </a:solidFill>
              </a:rPr>
              <a:t>(2</a:t>
            </a:r>
            <a:r>
              <a:rPr lang="en-GB" b="0" i="1" dirty="0">
                <a:solidFill>
                  <a:srgbClr val="631908"/>
                </a:solidFill>
              </a:rPr>
              <a:t>a</a:t>
            </a:r>
            <a:r>
              <a:rPr lang="en-GB" b="0" dirty="0">
                <a:solidFill>
                  <a:srgbClr val="631908"/>
                </a:solidFill>
              </a:rPr>
              <a:t> – </a:t>
            </a:r>
            <a:r>
              <a:rPr lang="en-GB" b="0" i="1" dirty="0">
                <a:solidFill>
                  <a:srgbClr val="631908"/>
                </a:solidFill>
              </a:rPr>
              <a:t>x</a:t>
            </a:r>
            <a:r>
              <a:rPr lang="en-GB" b="0" dirty="0">
                <a:solidFill>
                  <a:srgbClr val="631908"/>
                </a:solidFill>
              </a:rPr>
              <a:t>) </a:t>
            </a: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372200" y="5885492"/>
            <a:ext cx="2236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631908"/>
                </a:solidFill>
              </a:rPr>
              <a:t>= 2</a:t>
            </a:r>
            <a:r>
              <a:rPr lang="en-GB" b="0" i="1" dirty="0">
                <a:solidFill>
                  <a:srgbClr val="631908"/>
                </a:solidFill>
              </a:rPr>
              <a:t>(</a:t>
            </a:r>
            <a:r>
              <a:rPr lang="en-GB" b="0" dirty="0">
                <a:solidFill>
                  <a:srgbClr val="631908"/>
                </a:solidFill>
              </a:rPr>
              <a:t>b</a:t>
            </a:r>
            <a:r>
              <a:rPr lang="en-GB" b="0" i="1" dirty="0">
                <a:solidFill>
                  <a:srgbClr val="631908"/>
                </a:solidFill>
              </a:rPr>
              <a:t>–a</a:t>
            </a:r>
            <a:r>
              <a:rPr lang="en-GB" b="0" dirty="0">
                <a:solidFill>
                  <a:srgbClr val="631908"/>
                </a:solidFill>
              </a:rPr>
              <a:t>) + </a:t>
            </a:r>
            <a:r>
              <a:rPr lang="en-GB" b="0" i="1" dirty="0">
                <a:solidFill>
                  <a:srgbClr val="631908"/>
                </a:solidFill>
              </a:rPr>
              <a:t>x</a:t>
            </a: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372200" y="6317540"/>
            <a:ext cx="1763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631908"/>
                </a:solidFill>
              </a:rPr>
              <a:t>= T</a:t>
            </a:r>
            <a:r>
              <a:rPr lang="en-GB" b="0" baseline="-25000" dirty="0">
                <a:solidFill>
                  <a:srgbClr val="631908"/>
                </a:solidFill>
              </a:rPr>
              <a:t>2(</a:t>
            </a:r>
            <a:r>
              <a:rPr lang="en-GB" b="0" i="1" baseline="-25000" dirty="0">
                <a:solidFill>
                  <a:srgbClr val="631908"/>
                </a:solidFill>
              </a:rPr>
              <a:t>b</a:t>
            </a:r>
            <a:r>
              <a:rPr lang="en-GB" b="0" baseline="-25000" dirty="0">
                <a:solidFill>
                  <a:srgbClr val="631908"/>
                </a:solidFill>
              </a:rPr>
              <a:t>–</a:t>
            </a:r>
            <a:r>
              <a:rPr lang="en-GB" b="0" i="1" baseline="-25000" dirty="0">
                <a:solidFill>
                  <a:srgbClr val="631908"/>
                </a:solidFill>
              </a:rPr>
              <a:t>a</a:t>
            </a:r>
            <a:r>
              <a:rPr lang="en-GB" b="0" baseline="-25000" dirty="0">
                <a:solidFill>
                  <a:srgbClr val="631908"/>
                </a:solidFill>
              </a:rPr>
              <a:t>)</a:t>
            </a:r>
            <a:r>
              <a:rPr lang="en-GB" b="0" dirty="0">
                <a:solidFill>
                  <a:srgbClr val="631908"/>
                </a:solidFill>
              </a:rPr>
              <a:t>(</a:t>
            </a:r>
            <a:r>
              <a:rPr lang="en-GB" b="0" i="1" dirty="0">
                <a:solidFill>
                  <a:srgbClr val="631908"/>
                </a:solidFill>
              </a:rPr>
              <a:t>x</a:t>
            </a:r>
            <a:r>
              <a:rPr lang="en-GB" b="0" dirty="0">
                <a:solidFill>
                  <a:srgbClr val="631908"/>
                </a:solidFill>
              </a:rPr>
              <a:t>)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0" y="836712"/>
            <a:ext cx="9144000" cy="648072"/>
            <a:chOff x="0" y="908720"/>
            <a:chExt cx="9144000" cy="648072"/>
          </a:xfrm>
        </p:grpSpPr>
        <p:cxnSp>
          <p:nvCxnSpPr>
            <p:cNvPr id="64" name="Straight Connector 63"/>
            <p:cNvCxnSpPr/>
            <p:nvPr/>
          </p:nvCxnSpPr>
          <p:spPr bwMode="auto">
            <a:xfrm>
              <a:off x="0" y="1411320"/>
              <a:ext cx="914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rot="5400000">
              <a:off x="8140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rot="5400000">
              <a:off x="11740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 rot="5400000">
              <a:off x="15341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rot="5400000">
              <a:off x="18941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22541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6142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9742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rot="5400000">
              <a:off x="33343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rot="5400000">
              <a:off x="36943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40543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rot="5400000">
              <a:off x="44144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 rot="5400000">
              <a:off x="47744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rot="5400000">
              <a:off x="51345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rot="5400000">
              <a:off x="54945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rot="5400000">
              <a:off x="58545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62146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65746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69347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rot="5400000">
              <a:off x="72947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rot="5400000">
              <a:off x="76547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rot="5400000">
              <a:off x="80148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83748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rot="5400000">
              <a:off x="87349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TextBox 87"/>
            <p:cNvSpPr txBox="1"/>
            <p:nvPr/>
          </p:nvSpPr>
          <p:spPr>
            <a:xfrm>
              <a:off x="39959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880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480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2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081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8681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4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2281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882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6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9482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083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8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6683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9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9563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10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3164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11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6764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12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358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2758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-3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158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5557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-5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1957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8356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-7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756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1156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-9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5557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-10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9553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-11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4279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0</a:t>
              </a:r>
            </a:p>
          </p:txBody>
        </p:sp>
        <p:cxnSp>
          <p:nvCxnSpPr>
            <p:cNvPr id="112" name="Straight Connector 111"/>
            <p:cNvCxnSpPr/>
            <p:nvPr/>
          </p:nvCxnSpPr>
          <p:spPr bwMode="auto">
            <a:xfrm rot="5400000">
              <a:off x="45326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3" name="TextBox 112"/>
            <p:cNvSpPr txBox="1"/>
            <p:nvPr/>
          </p:nvSpPr>
          <p:spPr>
            <a:xfrm>
              <a:off x="3549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GB" sz="1800" b="0" dirty="0">
                  <a:solidFill>
                    <a:srgbClr val="00006A"/>
                  </a:solidFill>
                </a:rPr>
                <a:t>-12</a:t>
              </a:r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rot="5400000">
              <a:off x="9322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8176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" grpId="0" animBg="1"/>
      <p:bldP spid="5" grpId="0" animBg="1"/>
      <p:bldP spid="7" grpId="0"/>
      <p:bldP spid="4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Imagine a Number-</a:t>
            </a:r>
            <a:r>
              <a:rPr lang="en-GB" dirty="0" smtClean="0"/>
              <a:t>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064500" cy="3168575"/>
          </a:xfrm>
        </p:spPr>
        <p:txBody>
          <a:bodyPr/>
          <a:lstStyle/>
          <a:p>
            <a:r>
              <a:rPr lang="en-GB" dirty="0"/>
              <a:t>Imagine a copy on acetate, sitting on top</a:t>
            </a:r>
          </a:p>
          <a:p>
            <a:r>
              <a:rPr lang="en-GB" dirty="0"/>
              <a:t>Imagine rotating the acetate number-line through 180° about the point 5;</a:t>
            </a:r>
          </a:p>
          <a:p>
            <a:r>
              <a:rPr lang="en-GB" dirty="0"/>
              <a:t>Now rotate that about the point where 2 </a:t>
            </a:r>
            <a:r>
              <a:rPr lang="en-GB" dirty="0">
                <a:solidFill>
                  <a:srgbClr val="FF0000"/>
                </a:solidFill>
              </a:rPr>
              <a:t>now is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Where does 3 end up?</a:t>
            </a:r>
          </a:p>
          <a:p>
            <a:pPr lvl="1"/>
            <a:r>
              <a:rPr lang="en-GB" dirty="0"/>
              <a:t>Where does -2 end up?</a:t>
            </a:r>
          </a:p>
          <a:p>
            <a:pPr lvl="1"/>
            <a:r>
              <a:rPr lang="en-GB" dirty="0"/>
              <a:t>Generalise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860032" y="3429000"/>
            <a:ext cx="3672408" cy="949761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631908"/>
                </a:solidFill>
              </a:rPr>
              <a:t>Q</a:t>
            </a:r>
            <a:r>
              <a:rPr lang="en-GB" sz="2400" b="0" baseline="-25000" dirty="0">
                <a:solidFill>
                  <a:srgbClr val="631908"/>
                </a:solidFill>
              </a:rPr>
              <a:t>5</a:t>
            </a:r>
            <a:r>
              <a:rPr lang="en-GB" sz="2400" b="0" dirty="0">
                <a:solidFill>
                  <a:srgbClr val="631908"/>
                </a:solidFill>
              </a:rPr>
              <a:t> rotates about where</a:t>
            </a:r>
            <a:br>
              <a:rPr lang="en-GB" sz="2400" b="0" dirty="0">
                <a:solidFill>
                  <a:srgbClr val="631908"/>
                </a:solidFill>
              </a:rPr>
            </a:br>
            <a:r>
              <a:rPr lang="en-GB" sz="2400" b="0" dirty="0">
                <a:solidFill>
                  <a:srgbClr val="631908"/>
                </a:solidFill>
              </a:rPr>
              <a:t> 5 currently is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283968" y="4509120"/>
            <a:ext cx="4464496" cy="223224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631908"/>
                </a:solidFill>
              </a:rPr>
              <a:t>Q</a:t>
            </a:r>
            <a:r>
              <a:rPr lang="en-GB" sz="2400" b="0" i="1" baseline="-25000" dirty="0">
                <a:solidFill>
                  <a:srgbClr val="631908"/>
                </a:solidFill>
              </a:rPr>
              <a:t>b</a:t>
            </a:r>
            <a:r>
              <a:rPr lang="en-GB" sz="2400" b="0" dirty="0">
                <a:solidFill>
                  <a:srgbClr val="631908"/>
                </a:solidFill>
              </a:rPr>
              <a:t>(Q</a:t>
            </a:r>
            <a:r>
              <a:rPr lang="en-GB" sz="2400" b="0" i="1" baseline="-25000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)) =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631908"/>
                </a:solidFill>
              </a:rPr>
              <a:t>            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11560" y="4869160"/>
            <a:ext cx="3384376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631908"/>
                </a:solidFill>
              </a:rPr>
              <a:t>Q</a:t>
            </a:r>
            <a:r>
              <a:rPr lang="en-GB" sz="2400" b="0" i="1" baseline="-25000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) = R</a:t>
            </a:r>
            <a:r>
              <a:rPr lang="en-GB" sz="2400" b="0" i="1" baseline="-25000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) = 2</a:t>
            </a:r>
            <a:r>
              <a:rPr lang="en-GB" sz="2400" b="0" i="1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 – 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5720709" y="5021701"/>
            <a:ext cx="1947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631908"/>
                </a:solidFill>
              </a:rPr>
              <a:t>= R</a:t>
            </a:r>
            <a:r>
              <a:rPr lang="en-GB" sz="2400" b="0" baseline="-25000" dirty="0">
                <a:solidFill>
                  <a:srgbClr val="631908"/>
                </a:solidFill>
              </a:rPr>
              <a:t>2</a:t>
            </a:r>
            <a:r>
              <a:rPr lang="en-GB" sz="2400" b="0" i="1" baseline="-25000" dirty="0">
                <a:solidFill>
                  <a:srgbClr val="631908"/>
                </a:solidFill>
              </a:rPr>
              <a:t>a</a:t>
            </a:r>
            <a:r>
              <a:rPr lang="en-GB" sz="2400" b="0" baseline="-25000" dirty="0">
                <a:solidFill>
                  <a:srgbClr val="631908"/>
                </a:solidFill>
              </a:rPr>
              <a:t>–</a:t>
            </a:r>
            <a:r>
              <a:rPr lang="en-GB" sz="2400" b="0" i="1" baseline="-25000" dirty="0">
                <a:solidFill>
                  <a:srgbClr val="631908"/>
                </a:solidFill>
              </a:rPr>
              <a:t>b</a:t>
            </a:r>
            <a:r>
              <a:rPr lang="en-GB" sz="2400" b="0" dirty="0">
                <a:solidFill>
                  <a:srgbClr val="631908"/>
                </a:solidFill>
              </a:rPr>
              <a:t>(R</a:t>
            </a:r>
            <a:r>
              <a:rPr lang="en-GB" sz="2400" b="0" i="1" baseline="-25000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)) </a:t>
            </a:r>
            <a:endParaRPr lang="en-GB" sz="2400"/>
          </a:p>
        </p:txBody>
      </p:sp>
      <p:sp>
        <p:nvSpPr>
          <p:cNvPr id="8" name="Rectangle 7"/>
          <p:cNvSpPr/>
          <p:nvPr/>
        </p:nvSpPr>
        <p:spPr>
          <a:xfrm>
            <a:off x="5580112" y="5445224"/>
            <a:ext cx="3115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631908"/>
                </a:solidFill>
              </a:rPr>
              <a:t> = 2(2</a:t>
            </a:r>
            <a:r>
              <a:rPr lang="en-GB" sz="2400" b="0" i="1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–</a:t>
            </a:r>
            <a:r>
              <a:rPr lang="en-GB" sz="2400" b="0" i="1" dirty="0">
                <a:solidFill>
                  <a:srgbClr val="631908"/>
                </a:solidFill>
              </a:rPr>
              <a:t>b</a:t>
            </a:r>
            <a:r>
              <a:rPr lang="en-GB" sz="2400" b="0" dirty="0">
                <a:solidFill>
                  <a:srgbClr val="631908"/>
                </a:solidFill>
              </a:rPr>
              <a:t>) - (2</a:t>
            </a:r>
            <a:r>
              <a:rPr lang="en-GB" sz="2400" b="0" i="1" dirty="0">
                <a:solidFill>
                  <a:srgbClr val="631908"/>
                </a:solidFill>
              </a:rPr>
              <a:t>a</a:t>
            </a:r>
            <a:r>
              <a:rPr lang="en-GB" sz="2400" b="0" dirty="0">
                <a:solidFill>
                  <a:srgbClr val="631908"/>
                </a:solidFill>
              </a:rPr>
              <a:t> – 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)</a:t>
            </a:r>
            <a:endParaRPr lang="en-GB" sz="2400"/>
          </a:p>
        </p:txBody>
      </p:sp>
      <p:sp>
        <p:nvSpPr>
          <p:cNvPr id="9" name="Rectangle 8"/>
          <p:cNvSpPr/>
          <p:nvPr/>
        </p:nvSpPr>
        <p:spPr>
          <a:xfrm>
            <a:off x="5580112" y="5877272"/>
            <a:ext cx="2262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631908"/>
                </a:solidFill>
              </a:rPr>
              <a:t> = 2</a:t>
            </a:r>
            <a:r>
              <a:rPr lang="en-GB" sz="2400" b="0" i="1" dirty="0">
                <a:solidFill>
                  <a:srgbClr val="631908"/>
                </a:solidFill>
              </a:rPr>
              <a:t>(a – b</a:t>
            </a:r>
            <a:r>
              <a:rPr lang="en-GB" sz="2400" b="0" dirty="0">
                <a:solidFill>
                  <a:srgbClr val="631908"/>
                </a:solidFill>
              </a:rPr>
              <a:t>) + 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endParaRPr lang="en-GB" sz="2400"/>
          </a:p>
        </p:txBody>
      </p:sp>
      <p:sp>
        <p:nvSpPr>
          <p:cNvPr id="10" name="Rectangle 9"/>
          <p:cNvSpPr/>
          <p:nvPr/>
        </p:nvSpPr>
        <p:spPr>
          <a:xfrm>
            <a:off x="5580112" y="6262772"/>
            <a:ext cx="1633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631908"/>
                </a:solidFill>
              </a:rPr>
              <a:t> = T</a:t>
            </a:r>
            <a:r>
              <a:rPr lang="en-GB" sz="2400" b="0" baseline="-25000" dirty="0">
                <a:solidFill>
                  <a:srgbClr val="631908"/>
                </a:solidFill>
              </a:rPr>
              <a:t>2(</a:t>
            </a:r>
            <a:r>
              <a:rPr lang="en-GB" sz="2400" b="0" i="1" baseline="-25000" dirty="0">
                <a:solidFill>
                  <a:srgbClr val="631908"/>
                </a:solidFill>
              </a:rPr>
              <a:t>a</a:t>
            </a:r>
            <a:r>
              <a:rPr lang="en-GB" sz="2400" b="0" baseline="-25000" dirty="0">
                <a:solidFill>
                  <a:srgbClr val="631908"/>
                </a:solidFill>
              </a:rPr>
              <a:t>–</a:t>
            </a:r>
            <a:r>
              <a:rPr lang="en-GB" sz="2400" b="0" i="1" baseline="-25000" dirty="0">
                <a:solidFill>
                  <a:srgbClr val="631908"/>
                </a:solidFill>
              </a:rPr>
              <a:t>b</a:t>
            </a:r>
            <a:r>
              <a:rPr lang="en-GB" sz="2400" b="0" baseline="-25000" dirty="0">
                <a:solidFill>
                  <a:srgbClr val="631908"/>
                </a:solidFill>
              </a:rPr>
              <a:t>)</a:t>
            </a:r>
            <a:r>
              <a:rPr lang="en-GB" sz="2400" b="0" dirty="0">
                <a:solidFill>
                  <a:srgbClr val="631908"/>
                </a:solidFill>
              </a:rPr>
              <a:t>(</a:t>
            </a:r>
            <a:r>
              <a:rPr lang="en-GB" sz="2400" b="0" i="1" dirty="0">
                <a:solidFill>
                  <a:srgbClr val="631908"/>
                </a:solidFill>
              </a:rPr>
              <a:t>x</a:t>
            </a:r>
            <a:r>
              <a:rPr lang="en-GB" sz="2400" b="0" dirty="0">
                <a:solidFill>
                  <a:srgbClr val="631908"/>
                </a:solidFill>
              </a:rPr>
              <a:t>)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0" y="908720"/>
            <a:ext cx="9144000" cy="648072"/>
            <a:chOff x="0" y="908720"/>
            <a:chExt cx="9144000" cy="648072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0" y="1411320"/>
              <a:ext cx="914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>
              <a:off x="8140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11740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15341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>
              <a:off x="18941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>
              <a:off x="22541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26142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29742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>
              <a:off x="33343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36943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40543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44144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47744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51345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54945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58545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62146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65746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69347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72947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76547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80148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83748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87349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9959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880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1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480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081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3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681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2281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882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9482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7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083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83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9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9563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3164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11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6764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12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358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-2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58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-3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9158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-4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5557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957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-6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8356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-7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756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-8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156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-9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5557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553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-11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4279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0</a:t>
              </a: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 rot="5400000">
              <a:off x="45326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>
              <a:off x="3549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6A"/>
                  </a:solidFill>
                </a:rPr>
                <a:t>-12</a:t>
              </a: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 rot="5400000">
              <a:off x="9322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5" name="Group 64"/>
          <p:cNvGrpSpPr/>
          <p:nvPr/>
        </p:nvGrpSpPr>
        <p:grpSpPr>
          <a:xfrm>
            <a:off x="5897667" y="4581128"/>
            <a:ext cx="1770677" cy="576064"/>
            <a:chOff x="5897667" y="4581128"/>
            <a:chExt cx="1770677" cy="576064"/>
          </a:xfrm>
        </p:grpSpPr>
        <p:sp>
          <p:nvSpPr>
            <p:cNvPr id="63" name="Rectangle 62"/>
            <p:cNvSpPr/>
            <p:nvPr/>
          </p:nvSpPr>
          <p:spPr>
            <a:xfrm>
              <a:off x="5897667" y="4581128"/>
              <a:ext cx="17706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0" dirty="0">
                  <a:solidFill>
                    <a:srgbClr val="631908"/>
                  </a:solidFill>
                </a:rPr>
                <a:t> R</a:t>
              </a:r>
              <a:r>
                <a:rPr lang="en-GB" sz="2400" b="0" baseline="-25000" dirty="0">
                  <a:solidFill>
                    <a:srgbClr val="631908"/>
                  </a:solidFill>
                </a:rPr>
                <a:t>R (b)</a:t>
              </a:r>
              <a:r>
                <a:rPr lang="en-GB" sz="2400" b="0" dirty="0">
                  <a:solidFill>
                    <a:srgbClr val="631908"/>
                  </a:solidFill>
                </a:rPr>
                <a:t>(R</a:t>
              </a:r>
              <a:r>
                <a:rPr lang="en-GB" sz="2400" b="0" i="1" baseline="-25000" dirty="0">
                  <a:solidFill>
                    <a:srgbClr val="631908"/>
                  </a:solidFill>
                </a:rPr>
                <a:t>a</a:t>
              </a:r>
              <a:r>
                <a:rPr lang="en-GB" sz="2400" b="0" dirty="0">
                  <a:solidFill>
                    <a:srgbClr val="631908"/>
                  </a:solidFill>
                </a:rPr>
                <a:t>(</a:t>
              </a:r>
              <a:r>
                <a:rPr lang="en-GB" sz="2400" b="0" i="1" dirty="0">
                  <a:solidFill>
                    <a:srgbClr val="631908"/>
                  </a:solidFill>
                </a:rPr>
                <a:t>x</a:t>
              </a:r>
              <a:r>
                <a:rPr lang="en-GB" sz="2400" b="0" dirty="0">
                  <a:solidFill>
                    <a:srgbClr val="631908"/>
                  </a:solidFill>
                </a:rPr>
                <a:t>)) </a:t>
              </a:r>
              <a:endParaRPr lang="en-GB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235867" y="4818638"/>
              <a:ext cx="4243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0" dirty="0">
                  <a:solidFill>
                    <a:srgbClr val="631908"/>
                  </a:solidFill>
                </a:rPr>
                <a:t> </a:t>
              </a:r>
              <a:r>
                <a:rPr lang="en-GB" sz="1600" b="0" i="1" dirty="0">
                  <a:solidFill>
                    <a:srgbClr val="631908"/>
                  </a:solidFill>
                </a:rPr>
                <a:t>a</a:t>
              </a:r>
              <a:endParaRPr lang="en-GB" sz="1600" i="1"/>
            </a:p>
          </p:txBody>
        </p:sp>
      </p:grpSp>
      <p:sp>
        <p:nvSpPr>
          <p:cNvPr id="66" name="Rounded Rectangular Callout 65"/>
          <p:cNvSpPr/>
          <p:nvPr/>
        </p:nvSpPr>
        <p:spPr bwMode="auto">
          <a:xfrm>
            <a:off x="1115616" y="5949280"/>
            <a:ext cx="3096344" cy="720080"/>
          </a:xfrm>
          <a:prstGeom prst="wedgeRoundRectCallout">
            <a:avLst>
              <a:gd name="adj1" fmla="val 100074"/>
              <a:gd name="adj2" fmla="val 21886"/>
              <a:gd name="adj3" fmla="val 16667"/>
            </a:avLst>
          </a:prstGeom>
          <a:solidFill>
            <a:srgbClr val="FFB5C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Chalkboard" charset="0"/>
              </a:rPr>
              <a:t>Any resonances?</a:t>
            </a:r>
          </a:p>
        </p:txBody>
      </p:sp>
    </p:spTree>
    <p:extLst>
      <p:ext uri="{BB962C8B-B14F-4D97-AF65-F5344CB8AC3E}">
        <p14:creationId xmlns:p14="http://schemas.microsoft.com/office/powerpoint/2010/main" val="55683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Reflexive 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052513"/>
            <a:ext cx="8064500" cy="1944439"/>
          </a:xfrm>
        </p:spPr>
        <p:txBody>
          <a:bodyPr/>
          <a:lstStyle/>
          <a:p>
            <a:r>
              <a:rPr lang="en-GB" dirty="0"/>
              <a:t>How </a:t>
            </a:r>
            <a:r>
              <a:rPr lang="en-GB" dirty="0" smtClean="0"/>
              <a:t>have you been working?</a:t>
            </a:r>
            <a:endParaRPr lang="en-GB" dirty="0"/>
          </a:p>
          <a:p>
            <a:pPr lvl="1"/>
            <a:r>
              <a:rPr lang="en-GB" dirty="0"/>
              <a:t>Lots of examples?</a:t>
            </a:r>
          </a:p>
          <a:p>
            <a:pPr lvl="1"/>
            <a:r>
              <a:rPr lang="en-GB" dirty="0"/>
              <a:t>Recognising a Relationship in the </a:t>
            </a:r>
            <a:r>
              <a:rPr lang="en-GB" dirty="0" smtClean="0"/>
              <a:t>Particular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Perceiving a Property in its </a:t>
            </a:r>
            <a:r>
              <a:rPr lang="en-GB" dirty="0" smtClean="0"/>
              <a:t>Generality</a:t>
            </a:r>
            <a:r>
              <a:rPr lang="en-GB" dirty="0"/>
              <a:t>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67544" y="3429000"/>
            <a:ext cx="2520280" cy="576064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Many examples?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5536" y="3943367"/>
            <a:ext cx="2664296" cy="2914633"/>
            <a:chOff x="395536" y="3943367"/>
            <a:chExt cx="2664296" cy="2914633"/>
          </a:xfrm>
        </p:grpSpPr>
        <p:pic>
          <p:nvPicPr>
            <p:cNvPr id="10" name="Picture 9" descr="enlarge('Wallis_5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43367"/>
              <a:ext cx="2664296" cy="2914633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 bwMode="auto">
            <a:xfrm>
              <a:off x="395536" y="6381328"/>
              <a:ext cx="2664296" cy="432048"/>
            </a:xfrm>
            <a:prstGeom prst="round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800" b="0" dirty="0">
                  <a:solidFill>
                    <a:srgbClr val="631908"/>
                  </a:solidFill>
                </a:rPr>
                <a:t>John Wallis </a:t>
              </a:r>
              <a:r>
                <a:rPr kumimoji="0" lang="en-GB" sz="1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</a:rPr>
                <a:t>1616 - 1703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8064" y="3861049"/>
            <a:ext cx="2808312" cy="2965950"/>
            <a:chOff x="5148064" y="3861049"/>
            <a:chExt cx="2808312" cy="2965950"/>
          </a:xfrm>
        </p:grpSpPr>
        <p:pic>
          <p:nvPicPr>
            <p:cNvPr id="11" name="Picture 10" descr="detail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541" y="3861049"/>
              <a:ext cx="2194803" cy="296595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 bwMode="auto">
            <a:xfrm>
              <a:off x="5148064" y="6381328"/>
              <a:ext cx="2808312" cy="432048"/>
            </a:xfrm>
            <a:prstGeom prst="round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800" b="0" dirty="0">
                  <a:solidFill>
                    <a:srgbClr val="631908"/>
                  </a:solidFill>
                </a:rPr>
                <a:t>David Hilbert 1862-1943</a:t>
              </a: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</a:endParaRPr>
            </a:p>
          </p:txBody>
        </p:sp>
      </p:grpSp>
      <p:sp>
        <p:nvSpPr>
          <p:cNvPr id="7" name="Rounded Rectangle 6"/>
          <p:cNvSpPr/>
          <p:nvPr/>
        </p:nvSpPr>
        <p:spPr bwMode="auto">
          <a:xfrm>
            <a:off x="4932040" y="3429000"/>
            <a:ext cx="3312368" cy="576064"/>
          </a:xfrm>
          <a:prstGeom prst="round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rgbClr val="800000"/>
                </a:solidFill>
              </a:rPr>
              <a:t>One generic example?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267744" y="2924944"/>
            <a:ext cx="4032448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Working from examples</a:t>
            </a:r>
          </a:p>
        </p:txBody>
      </p:sp>
    </p:spTree>
    <p:extLst>
      <p:ext uri="{BB962C8B-B14F-4D97-AF65-F5344CB8AC3E}">
        <p14:creationId xmlns:p14="http://schemas.microsoft.com/office/powerpoint/2010/main" val="233336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Pundits from the Past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4968552"/>
          </a:xfrm>
        </p:spPr>
        <p:txBody>
          <a:bodyPr/>
          <a:lstStyle/>
          <a:p>
            <a:r>
              <a:rPr lang="en-GB" dirty="0"/>
              <a:t>A teacher who is not always thinking about solving </a:t>
            </a:r>
            <a:r>
              <a:rPr lang="en-GB" dirty="0" smtClean="0"/>
              <a:t>problems – ones </a:t>
            </a:r>
            <a:r>
              <a:rPr lang="en-GB" dirty="0"/>
              <a:t>he does not know the answer </a:t>
            </a:r>
            <a:r>
              <a:rPr lang="en-GB" dirty="0" smtClean="0"/>
              <a:t>to – is </a:t>
            </a:r>
            <a:r>
              <a:rPr lang="en-GB" dirty="0"/>
              <a:t>psychologically simply not prepared to teach problem solving to his students. [</a:t>
            </a:r>
            <a:r>
              <a:rPr lang="en-GB" dirty="0" err="1"/>
              <a:t>Halmos</a:t>
            </a:r>
            <a:r>
              <a:rPr lang="en-GB" dirty="0"/>
              <a:t> </a:t>
            </a:r>
            <a:r>
              <a:rPr lang="en-GB" dirty="0" smtClean="0"/>
              <a:t>1985 p322]</a:t>
            </a:r>
          </a:p>
          <a:p>
            <a:r>
              <a:rPr lang="en-GB" dirty="0"/>
              <a:t>"A mathematical theory is not to be considered complete until you have made it so clear that you can explain it to the first </a:t>
            </a:r>
            <a:r>
              <a:rPr lang="en-GB" dirty="0" smtClean="0"/>
              <a:t>[person] whom </a:t>
            </a:r>
            <a:r>
              <a:rPr lang="en-GB" dirty="0"/>
              <a:t>you meet on the street</a:t>
            </a:r>
            <a:r>
              <a:rPr lang="en-GB" dirty="0" smtClean="0"/>
              <a:t>. [Hilbert 1900]</a:t>
            </a:r>
            <a:endParaRPr lang="en-GB" dirty="0"/>
          </a:p>
          <a:p>
            <a:r>
              <a:rPr lang="en-GB" dirty="0"/>
              <a:t>“Moreover a mathematical problem should be difficult in order to entice us, yet not completely inaccessible, lest it mock at our efforts. It should be to us a guide post on the mazy paths to hidden truths, and ultimately a reminder of our pleasure in the successful solution</a:t>
            </a:r>
            <a:r>
              <a:rPr lang="en-GB" dirty="0" smtClean="0"/>
              <a:t>. [Hilbert 1900]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06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Doing &amp; Undoing</a:t>
            </a: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533400" y="1066800"/>
            <a:ext cx="8153400" cy="419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Monotype Sorts" charset="0"/>
              <a:buChar char="/"/>
            </a:pP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What operation undoes </a:t>
            </a:r>
            <a:r>
              <a:rPr lang="ja-JP" altLang="en-US" b="0" dirty="0">
                <a:solidFill>
                  <a:schemeClr val="accent3">
                    <a:lumMod val="25000"/>
                  </a:schemeClr>
                </a:solidFill>
              </a:rPr>
              <a:t>‘</a:t>
            </a: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adding 3</a:t>
            </a:r>
            <a:r>
              <a:rPr lang="ja-JP" altLang="en-US" b="0" dirty="0">
                <a:solidFill>
                  <a:schemeClr val="accent3">
                    <a:lumMod val="25000"/>
                  </a:schemeClr>
                </a:solidFill>
              </a:rPr>
              <a:t>’</a:t>
            </a: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Monotype Sorts" charset="0"/>
              <a:buChar char="/"/>
            </a:pP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What operation undoes </a:t>
            </a:r>
            <a:r>
              <a:rPr lang="ja-JP" altLang="en-US" b="0" dirty="0">
                <a:solidFill>
                  <a:schemeClr val="accent3">
                    <a:lumMod val="25000"/>
                  </a:schemeClr>
                </a:solidFill>
              </a:rPr>
              <a:t>‘</a:t>
            </a: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subtracting 4</a:t>
            </a:r>
            <a:r>
              <a:rPr lang="ja-JP" altLang="en-US" b="0" dirty="0">
                <a:solidFill>
                  <a:schemeClr val="accent3">
                    <a:lumMod val="25000"/>
                  </a:schemeClr>
                </a:solidFill>
              </a:rPr>
              <a:t>’</a:t>
            </a: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Monotype Sorts" charset="0"/>
              <a:buChar char="/"/>
            </a:pP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What operation undoes </a:t>
            </a:r>
            <a:br>
              <a:rPr lang="en-US" b="0" dirty="0">
                <a:solidFill>
                  <a:schemeClr val="accent3">
                    <a:lumMod val="25000"/>
                  </a:schemeClr>
                </a:solidFill>
              </a:rPr>
            </a:b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   </a:t>
            </a:r>
            <a:r>
              <a:rPr lang="ja-JP" altLang="en-US" b="0" dirty="0">
                <a:solidFill>
                  <a:schemeClr val="accent3">
                    <a:lumMod val="25000"/>
                  </a:schemeClr>
                </a:solidFill>
              </a:rPr>
              <a:t>‘</a:t>
            </a: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subtracting from 7</a:t>
            </a:r>
            <a:r>
              <a:rPr lang="ja-JP" altLang="en-US" b="0" dirty="0">
                <a:solidFill>
                  <a:schemeClr val="accent3">
                    <a:lumMod val="25000"/>
                  </a:schemeClr>
                </a:solidFill>
              </a:rPr>
              <a:t>’</a:t>
            </a: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?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Monotype Sorts" charset="0"/>
              <a:buChar char="/"/>
            </a:pP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What are the analogues for multiplication?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Monotype Sorts" charset="0"/>
              <a:buChar char="I"/>
            </a:pP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What undoes multiplying by 3?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Monotype Sorts" charset="0"/>
              <a:buChar char="I"/>
            </a:pP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What undoes dividing by 2?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Monotype Sorts" charset="0"/>
              <a:buChar char="I"/>
            </a:pP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What undoes multiplying by 3/2?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Monotype Sorts" charset="0"/>
              <a:buChar char="I"/>
            </a:pPr>
            <a:r>
              <a:rPr lang="en-US" b="0" dirty="0">
                <a:solidFill>
                  <a:schemeClr val="accent3">
                    <a:lumMod val="25000"/>
                  </a:schemeClr>
                </a:solidFill>
              </a:rPr>
              <a:t>What undoes dividing by 3/2?</a:t>
            </a:r>
          </a:p>
        </p:txBody>
      </p:sp>
    </p:spTree>
    <p:extLst>
      <p:ext uri="{BB962C8B-B14F-4D97-AF65-F5344CB8AC3E}">
        <p14:creationId xmlns:p14="http://schemas.microsoft.com/office/powerpoint/2010/main" val="57325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bldLvl="2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Magic Square Reasoning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2836912" y="2060848"/>
            <a:ext cx="2743200" cy="2743200"/>
            <a:chOff x="336" y="1296"/>
            <a:chExt cx="1728" cy="1728"/>
          </a:xfrm>
        </p:grpSpPr>
        <p:sp>
          <p:nvSpPr>
            <p:cNvPr id="38975" name="Line 4"/>
            <p:cNvSpPr>
              <a:spLocks noChangeShapeType="1"/>
            </p:cNvSpPr>
            <p:nvPr/>
          </p:nvSpPr>
          <p:spPr bwMode="auto">
            <a:xfrm>
              <a:off x="2064" y="1296"/>
              <a:ext cx="0" cy="172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1"/>
                </a:solidFill>
              </a:endParaRPr>
            </a:p>
          </p:txBody>
        </p:sp>
        <p:grpSp>
          <p:nvGrpSpPr>
            <p:cNvPr id="38976" name="Group 5"/>
            <p:cNvGrpSpPr>
              <a:grpSpLocks/>
            </p:cNvGrpSpPr>
            <p:nvPr/>
          </p:nvGrpSpPr>
          <p:grpSpPr bwMode="auto">
            <a:xfrm>
              <a:off x="336" y="1296"/>
              <a:ext cx="1728" cy="1728"/>
              <a:chOff x="336" y="1296"/>
              <a:chExt cx="1728" cy="1728"/>
            </a:xfrm>
          </p:grpSpPr>
          <p:sp>
            <p:nvSpPr>
              <p:cNvPr id="38977" name="Line 6"/>
              <p:cNvSpPr>
                <a:spLocks noChangeShapeType="1"/>
              </p:cNvSpPr>
              <p:nvPr/>
            </p:nvSpPr>
            <p:spPr bwMode="auto">
              <a:xfrm>
                <a:off x="336" y="1296"/>
                <a:ext cx="0" cy="172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78" name="Line 7"/>
              <p:cNvSpPr>
                <a:spLocks noChangeShapeType="1"/>
              </p:cNvSpPr>
              <p:nvPr/>
            </p:nvSpPr>
            <p:spPr bwMode="auto">
              <a:xfrm>
                <a:off x="912" y="1296"/>
                <a:ext cx="0" cy="172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79" name="Line 8"/>
              <p:cNvSpPr>
                <a:spLocks noChangeShapeType="1"/>
              </p:cNvSpPr>
              <p:nvPr/>
            </p:nvSpPr>
            <p:spPr bwMode="auto">
              <a:xfrm>
                <a:off x="1488" y="1296"/>
                <a:ext cx="0" cy="172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80" name="Line 9"/>
              <p:cNvSpPr>
                <a:spLocks noChangeShapeType="1"/>
              </p:cNvSpPr>
              <p:nvPr/>
            </p:nvSpPr>
            <p:spPr bwMode="auto">
              <a:xfrm>
                <a:off x="336" y="1296"/>
                <a:ext cx="172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81" name="Line 10"/>
              <p:cNvSpPr>
                <a:spLocks noChangeShapeType="1"/>
              </p:cNvSpPr>
              <p:nvPr/>
            </p:nvSpPr>
            <p:spPr bwMode="auto">
              <a:xfrm>
                <a:off x="336" y="1872"/>
                <a:ext cx="172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82" name="Line 11"/>
              <p:cNvSpPr>
                <a:spLocks noChangeShapeType="1"/>
              </p:cNvSpPr>
              <p:nvPr/>
            </p:nvSpPr>
            <p:spPr bwMode="auto">
              <a:xfrm>
                <a:off x="336" y="2448"/>
                <a:ext cx="172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83" name="Line 12"/>
              <p:cNvSpPr>
                <a:spLocks noChangeShapeType="1"/>
              </p:cNvSpPr>
              <p:nvPr/>
            </p:nvSpPr>
            <p:spPr bwMode="auto">
              <a:xfrm>
                <a:off x="336" y="3024"/>
                <a:ext cx="172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124200" y="2209800"/>
            <a:ext cx="2438400" cy="2408238"/>
            <a:chOff x="1872" y="1392"/>
            <a:chExt cx="1536" cy="1517"/>
          </a:xfrm>
        </p:grpSpPr>
        <p:sp>
          <p:nvSpPr>
            <p:cNvPr id="38966" name="Text Box 14"/>
            <p:cNvSpPr txBox="1">
              <a:spLocks noChangeArrowheads="1"/>
            </p:cNvSpPr>
            <p:nvPr/>
          </p:nvSpPr>
          <p:spPr bwMode="auto">
            <a:xfrm>
              <a:off x="2448" y="1968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5</a:t>
              </a:r>
            </a:p>
          </p:txBody>
        </p:sp>
        <p:sp>
          <p:nvSpPr>
            <p:cNvPr id="38967" name="Text Box 15"/>
            <p:cNvSpPr txBox="1">
              <a:spLocks noChangeArrowheads="1"/>
            </p:cNvSpPr>
            <p:nvPr/>
          </p:nvSpPr>
          <p:spPr bwMode="auto">
            <a:xfrm>
              <a:off x="1872" y="1968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1</a:t>
              </a:r>
            </a:p>
          </p:txBody>
        </p:sp>
        <p:sp>
          <p:nvSpPr>
            <p:cNvPr id="38968" name="Text Box 16"/>
            <p:cNvSpPr txBox="1">
              <a:spLocks noChangeArrowheads="1"/>
            </p:cNvSpPr>
            <p:nvPr/>
          </p:nvSpPr>
          <p:spPr bwMode="auto">
            <a:xfrm>
              <a:off x="2976" y="1968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9</a:t>
              </a:r>
            </a:p>
          </p:txBody>
        </p:sp>
        <p:sp>
          <p:nvSpPr>
            <p:cNvPr id="38969" name="Text Box 17"/>
            <p:cNvSpPr txBox="1">
              <a:spLocks noChangeArrowheads="1"/>
            </p:cNvSpPr>
            <p:nvPr/>
          </p:nvSpPr>
          <p:spPr bwMode="auto">
            <a:xfrm>
              <a:off x="2976" y="1392"/>
              <a:ext cx="43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2</a:t>
              </a:r>
            </a:p>
          </p:txBody>
        </p:sp>
        <p:sp>
          <p:nvSpPr>
            <p:cNvPr id="38970" name="Text Box 18"/>
            <p:cNvSpPr txBox="1">
              <a:spLocks noChangeArrowheads="1"/>
            </p:cNvSpPr>
            <p:nvPr/>
          </p:nvSpPr>
          <p:spPr bwMode="auto">
            <a:xfrm>
              <a:off x="2976" y="2544"/>
              <a:ext cx="43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4</a:t>
              </a:r>
            </a:p>
          </p:txBody>
        </p:sp>
        <p:sp>
          <p:nvSpPr>
            <p:cNvPr id="38971" name="Text Box 19"/>
            <p:cNvSpPr txBox="1">
              <a:spLocks noChangeArrowheads="1"/>
            </p:cNvSpPr>
            <p:nvPr/>
          </p:nvSpPr>
          <p:spPr bwMode="auto">
            <a:xfrm>
              <a:off x="1872" y="1392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6</a:t>
              </a:r>
            </a:p>
          </p:txBody>
        </p:sp>
        <p:sp>
          <p:nvSpPr>
            <p:cNvPr id="38972" name="Text Box 20"/>
            <p:cNvSpPr txBox="1">
              <a:spLocks noChangeArrowheads="1"/>
            </p:cNvSpPr>
            <p:nvPr/>
          </p:nvSpPr>
          <p:spPr bwMode="auto">
            <a:xfrm>
              <a:off x="1872" y="254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8</a:t>
              </a:r>
            </a:p>
          </p:txBody>
        </p:sp>
        <p:sp>
          <p:nvSpPr>
            <p:cNvPr id="38973" name="Text Box 21"/>
            <p:cNvSpPr txBox="1">
              <a:spLocks noChangeArrowheads="1"/>
            </p:cNvSpPr>
            <p:nvPr/>
          </p:nvSpPr>
          <p:spPr bwMode="auto">
            <a:xfrm>
              <a:off x="2448" y="254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3</a:t>
              </a:r>
            </a:p>
          </p:txBody>
        </p:sp>
        <p:sp>
          <p:nvSpPr>
            <p:cNvPr id="38974" name="Text Box 22"/>
            <p:cNvSpPr txBox="1">
              <a:spLocks noChangeArrowheads="1"/>
            </p:cNvSpPr>
            <p:nvPr/>
          </p:nvSpPr>
          <p:spPr bwMode="auto">
            <a:xfrm>
              <a:off x="2448" y="1392"/>
              <a:ext cx="48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7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895600" y="2133600"/>
            <a:ext cx="2590800" cy="2590800"/>
            <a:chOff x="2160" y="1344"/>
            <a:chExt cx="1632" cy="1632"/>
          </a:xfrm>
        </p:grpSpPr>
        <p:sp>
          <p:nvSpPr>
            <p:cNvPr id="38962" name="Rectangle 24"/>
            <p:cNvSpPr>
              <a:spLocks noChangeArrowheads="1"/>
            </p:cNvSpPr>
            <p:nvPr/>
          </p:nvSpPr>
          <p:spPr bwMode="auto">
            <a:xfrm>
              <a:off x="2160" y="1920"/>
              <a:ext cx="480" cy="480"/>
            </a:xfrm>
            <a:prstGeom prst="rect">
              <a:avLst/>
            </a:prstGeom>
            <a:solidFill>
              <a:srgbClr val="00FFFF"/>
            </a:soli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63" name="Rectangle 25"/>
            <p:cNvSpPr>
              <a:spLocks noChangeArrowheads="1"/>
            </p:cNvSpPr>
            <p:nvPr/>
          </p:nvSpPr>
          <p:spPr bwMode="auto">
            <a:xfrm>
              <a:off x="2160" y="2496"/>
              <a:ext cx="480" cy="480"/>
            </a:xfrm>
            <a:prstGeom prst="rect">
              <a:avLst/>
            </a:prstGeom>
            <a:solidFill>
              <a:srgbClr val="00FFFF"/>
            </a:soli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64" name="Rectangle 26"/>
            <p:cNvSpPr>
              <a:spLocks noChangeArrowheads="1"/>
            </p:cNvSpPr>
            <p:nvPr/>
          </p:nvSpPr>
          <p:spPr bwMode="auto">
            <a:xfrm>
              <a:off x="2736" y="1344"/>
              <a:ext cx="480" cy="480"/>
            </a:xfrm>
            <a:prstGeom prst="rect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65" name="Rectangle 27"/>
            <p:cNvSpPr>
              <a:spLocks noChangeArrowheads="1"/>
            </p:cNvSpPr>
            <p:nvPr/>
          </p:nvSpPr>
          <p:spPr bwMode="auto">
            <a:xfrm>
              <a:off x="3312" y="1344"/>
              <a:ext cx="480" cy="480"/>
            </a:xfrm>
            <a:prstGeom prst="rect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971800" y="2209800"/>
            <a:ext cx="2438400" cy="2362200"/>
            <a:chOff x="1872" y="1392"/>
            <a:chExt cx="1536" cy="1488"/>
          </a:xfrm>
        </p:grpSpPr>
        <p:sp>
          <p:nvSpPr>
            <p:cNvPr id="38960" name="Line 34"/>
            <p:cNvSpPr>
              <a:spLocks noChangeShapeType="1"/>
            </p:cNvSpPr>
            <p:nvPr/>
          </p:nvSpPr>
          <p:spPr bwMode="auto">
            <a:xfrm>
              <a:off x="1872" y="1584"/>
              <a:ext cx="1536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1"/>
                </a:solidFill>
              </a:endParaRPr>
            </a:p>
          </p:txBody>
        </p:sp>
        <p:sp>
          <p:nvSpPr>
            <p:cNvPr id="38961" name="Line 35"/>
            <p:cNvSpPr>
              <a:spLocks noChangeShapeType="1"/>
            </p:cNvSpPr>
            <p:nvPr/>
          </p:nvSpPr>
          <p:spPr bwMode="auto">
            <a:xfrm>
              <a:off x="2064" y="1392"/>
              <a:ext cx="0" cy="1488"/>
            </a:xfrm>
            <a:prstGeom prst="line">
              <a:avLst/>
            </a:prstGeom>
            <a:noFill/>
            <a:ln w="1270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2195513" y="5661021"/>
            <a:ext cx="4662488" cy="587374"/>
            <a:chOff x="1383" y="3421"/>
            <a:chExt cx="2937" cy="370"/>
          </a:xfrm>
        </p:grpSpPr>
        <p:sp>
          <p:nvSpPr>
            <p:cNvPr id="110634" name="Rectangle 40"/>
            <p:cNvSpPr>
              <a:spLocks noChangeArrowheads="1"/>
            </p:cNvSpPr>
            <p:nvPr/>
          </p:nvSpPr>
          <p:spPr bwMode="auto">
            <a:xfrm>
              <a:off x="1900" y="3435"/>
              <a:ext cx="356" cy="35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110635" name="Rectangle 41"/>
            <p:cNvSpPr>
              <a:spLocks noChangeArrowheads="1"/>
            </p:cNvSpPr>
            <p:nvPr/>
          </p:nvSpPr>
          <p:spPr bwMode="auto">
            <a:xfrm>
              <a:off x="3100" y="3435"/>
              <a:ext cx="356" cy="356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110636" name="Text Box 42"/>
            <p:cNvSpPr txBox="1">
              <a:spLocks noChangeArrowheads="1"/>
            </p:cNvSpPr>
            <p:nvPr/>
          </p:nvSpPr>
          <p:spPr bwMode="auto">
            <a:xfrm>
              <a:off x="2324" y="3430"/>
              <a:ext cx="35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</a:rPr>
                <a:t>–</a:t>
              </a:r>
            </a:p>
          </p:txBody>
        </p:sp>
        <p:sp>
          <p:nvSpPr>
            <p:cNvPr id="110637" name="Text Box 43"/>
            <p:cNvSpPr txBox="1">
              <a:spLocks noChangeArrowheads="1"/>
            </p:cNvSpPr>
            <p:nvPr/>
          </p:nvSpPr>
          <p:spPr bwMode="auto">
            <a:xfrm>
              <a:off x="3680" y="3430"/>
              <a:ext cx="6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</a:rPr>
                <a:t>= 0</a:t>
              </a:r>
            </a:p>
          </p:txBody>
        </p:sp>
        <p:sp>
          <p:nvSpPr>
            <p:cNvPr id="110638" name="Text Box 44"/>
            <p:cNvSpPr txBox="1">
              <a:spLocks noChangeArrowheads="1"/>
            </p:cNvSpPr>
            <p:nvPr/>
          </p:nvSpPr>
          <p:spPr bwMode="auto">
            <a:xfrm>
              <a:off x="1383" y="3430"/>
              <a:ext cx="8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</a:rPr>
                <a:t>Sum(</a:t>
              </a:r>
            </a:p>
          </p:txBody>
        </p:sp>
        <p:sp>
          <p:nvSpPr>
            <p:cNvPr id="38958" name="Text Box 45"/>
            <p:cNvSpPr txBox="1">
              <a:spLocks noChangeArrowheads="1"/>
            </p:cNvSpPr>
            <p:nvPr/>
          </p:nvSpPr>
          <p:spPr bwMode="auto">
            <a:xfrm>
              <a:off x="1685" y="3421"/>
              <a:ext cx="7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sz="2400" dirty="0" smtClean="0">
                  <a:solidFill>
                    <a:srgbClr val="000000"/>
                  </a:solidFill>
                </a:rPr>
                <a:t>    </a:t>
              </a:r>
              <a:r>
                <a:rPr lang="en-US" sz="2400" b="0" dirty="0" smtClean="0">
                  <a:solidFill>
                    <a:srgbClr val="000000"/>
                  </a:solidFill>
                </a:rPr>
                <a:t>   ) </a:t>
              </a:r>
              <a:endParaRPr lang="en-US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38959" name="Text Box 46"/>
            <p:cNvSpPr txBox="1">
              <a:spLocks noChangeArrowheads="1"/>
            </p:cNvSpPr>
            <p:nvPr/>
          </p:nvSpPr>
          <p:spPr bwMode="auto">
            <a:xfrm>
              <a:off x="2496" y="3430"/>
              <a:ext cx="129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 smtClean="0">
                  <a:solidFill>
                    <a:srgbClr val="000000"/>
                  </a:solidFill>
                </a:rPr>
                <a:t>Sum (       </a:t>
              </a:r>
              <a:r>
                <a:rPr lang="en-US" sz="2400" b="0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2895600" y="2133600"/>
            <a:ext cx="2590800" cy="2590800"/>
            <a:chOff x="3696" y="1344"/>
            <a:chExt cx="1632" cy="1632"/>
          </a:xfrm>
        </p:grpSpPr>
        <p:sp>
          <p:nvSpPr>
            <p:cNvPr id="38945" name="Rectangle 48"/>
            <p:cNvSpPr>
              <a:spLocks noChangeArrowheads="1"/>
            </p:cNvSpPr>
            <p:nvPr/>
          </p:nvSpPr>
          <p:spPr bwMode="auto">
            <a:xfrm>
              <a:off x="3696" y="1344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6" name="Rectangle 49"/>
            <p:cNvSpPr>
              <a:spLocks noChangeArrowheads="1"/>
            </p:cNvSpPr>
            <p:nvPr/>
          </p:nvSpPr>
          <p:spPr bwMode="auto">
            <a:xfrm>
              <a:off x="3696" y="1920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7" name="Rectangle 50"/>
            <p:cNvSpPr>
              <a:spLocks noChangeArrowheads="1"/>
            </p:cNvSpPr>
            <p:nvPr/>
          </p:nvSpPr>
          <p:spPr bwMode="auto">
            <a:xfrm>
              <a:off x="4848" y="2496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8" name="Rectangle 51"/>
            <p:cNvSpPr>
              <a:spLocks noChangeArrowheads="1"/>
            </p:cNvSpPr>
            <p:nvPr/>
          </p:nvSpPr>
          <p:spPr bwMode="auto">
            <a:xfrm>
              <a:off x="4848" y="1920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9" name="Rectangle 52"/>
            <p:cNvSpPr>
              <a:spLocks noChangeArrowheads="1"/>
            </p:cNvSpPr>
            <p:nvPr/>
          </p:nvSpPr>
          <p:spPr bwMode="auto">
            <a:xfrm>
              <a:off x="4848" y="1344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50" name="Rectangle 53"/>
            <p:cNvSpPr>
              <a:spLocks noChangeArrowheads="1"/>
            </p:cNvSpPr>
            <p:nvPr/>
          </p:nvSpPr>
          <p:spPr bwMode="auto">
            <a:xfrm>
              <a:off x="4272" y="1344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51" name="Rectangle 54"/>
            <p:cNvSpPr>
              <a:spLocks noChangeArrowheads="1"/>
            </p:cNvSpPr>
            <p:nvPr/>
          </p:nvSpPr>
          <p:spPr bwMode="auto">
            <a:xfrm>
              <a:off x="3696" y="2496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52" name="Rectangle 55"/>
            <p:cNvSpPr>
              <a:spLocks noChangeArrowheads="1"/>
            </p:cNvSpPr>
            <p:nvPr/>
          </p:nvSpPr>
          <p:spPr bwMode="auto">
            <a:xfrm>
              <a:off x="4272" y="2496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2895600" y="3048000"/>
            <a:ext cx="2590800" cy="1676400"/>
            <a:chOff x="3696" y="1920"/>
            <a:chExt cx="1632" cy="1056"/>
          </a:xfrm>
        </p:grpSpPr>
        <p:sp>
          <p:nvSpPr>
            <p:cNvPr id="38941" name="Rectangle 57"/>
            <p:cNvSpPr>
              <a:spLocks noChangeArrowheads="1"/>
            </p:cNvSpPr>
            <p:nvPr/>
          </p:nvSpPr>
          <p:spPr bwMode="auto">
            <a:xfrm>
              <a:off x="4848" y="2496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2" name="Rectangle 58"/>
            <p:cNvSpPr>
              <a:spLocks noChangeArrowheads="1"/>
            </p:cNvSpPr>
            <p:nvPr/>
          </p:nvSpPr>
          <p:spPr bwMode="auto">
            <a:xfrm>
              <a:off x="4848" y="1920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3" name="Rectangle 59"/>
            <p:cNvSpPr>
              <a:spLocks noChangeArrowheads="1"/>
            </p:cNvSpPr>
            <p:nvPr/>
          </p:nvSpPr>
          <p:spPr bwMode="auto">
            <a:xfrm>
              <a:off x="3696" y="2496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4" name="Rectangle 60"/>
            <p:cNvSpPr>
              <a:spLocks noChangeArrowheads="1"/>
            </p:cNvSpPr>
            <p:nvPr/>
          </p:nvSpPr>
          <p:spPr bwMode="auto">
            <a:xfrm>
              <a:off x="4272" y="1920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</p:grpSp>
      <p:sp>
        <p:nvSpPr>
          <p:cNvPr id="12349" name="AutoShape 61"/>
          <p:cNvSpPr>
            <a:spLocks noChangeArrowheads="1"/>
          </p:cNvSpPr>
          <p:nvPr/>
        </p:nvSpPr>
        <p:spPr bwMode="auto">
          <a:xfrm>
            <a:off x="6324600" y="3657600"/>
            <a:ext cx="2536825" cy="914400"/>
          </a:xfrm>
          <a:prstGeom prst="wedgeRoundRectCallout">
            <a:avLst>
              <a:gd name="adj1" fmla="val 3005"/>
              <a:gd name="adj2" fmla="val -15138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>
                <a:solidFill>
                  <a:srgbClr val="800000"/>
                </a:solidFill>
              </a:rPr>
              <a:t>Try to describe</a:t>
            </a:r>
            <a:br>
              <a:rPr lang="en-US" sz="2000" b="0">
                <a:solidFill>
                  <a:srgbClr val="800000"/>
                </a:solidFill>
              </a:rPr>
            </a:br>
            <a:r>
              <a:rPr lang="en-US" sz="2000" b="0">
                <a:solidFill>
                  <a:srgbClr val="800000"/>
                </a:solidFill>
              </a:rPr>
              <a:t>them in words</a:t>
            </a:r>
          </a:p>
        </p:txBody>
      </p:sp>
      <p:sp>
        <p:nvSpPr>
          <p:cNvPr id="12350" name="AutoShape 62"/>
          <p:cNvSpPr>
            <a:spLocks noChangeArrowheads="1"/>
          </p:cNvSpPr>
          <p:nvPr/>
        </p:nvSpPr>
        <p:spPr bwMode="auto">
          <a:xfrm>
            <a:off x="6172200" y="1219200"/>
            <a:ext cx="2743200" cy="1752600"/>
          </a:xfrm>
          <a:prstGeom prst="wedgeRoundRectCallout">
            <a:avLst>
              <a:gd name="adj1" fmla="val -73148"/>
              <a:gd name="adj2" fmla="val 71194"/>
              <a:gd name="adj3" fmla="val 16667"/>
            </a:avLst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2000" b="0" dirty="0">
                <a:solidFill>
                  <a:srgbClr val="800000"/>
                </a:solidFill>
              </a:rPr>
              <a:t>What other </a:t>
            </a:r>
            <a:br>
              <a:rPr lang="en-US" sz="2000" b="0" dirty="0">
                <a:solidFill>
                  <a:srgbClr val="800000"/>
                </a:solidFill>
              </a:rPr>
            </a:br>
            <a:r>
              <a:rPr lang="en-US" sz="2000" b="0" dirty="0">
                <a:solidFill>
                  <a:srgbClr val="800000"/>
                </a:solidFill>
              </a:rPr>
              <a:t>configurations</a:t>
            </a:r>
            <a:br>
              <a:rPr lang="en-US" sz="2000" b="0" dirty="0">
                <a:solidFill>
                  <a:srgbClr val="800000"/>
                </a:solidFill>
              </a:rPr>
            </a:br>
            <a:r>
              <a:rPr lang="en-US" sz="2000" b="0" dirty="0">
                <a:solidFill>
                  <a:srgbClr val="800000"/>
                </a:solidFill>
              </a:rPr>
              <a:t>like this</a:t>
            </a:r>
            <a:br>
              <a:rPr lang="en-US" sz="2000" b="0" dirty="0">
                <a:solidFill>
                  <a:srgbClr val="800000"/>
                </a:solidFill>
              </a:rPr>
            </a:br>
            <a:r>
              <a:rPr lang="en-US" sz="2000" b="0" dirty="0">
                <a:solidFill>
                  <a:srgbClr val="800000"/>
                </a:solidFill>
              </a:rPr>
              <a:t>give one sum</a:t>
            </a:r>
            <a:br>
              <a:rPr lang="en-US" sz="2000" b="0" dirty="0">
                <a:solidFill>
                  <a:srgbClr val="800000"/>
                </a:solidFill>
              </a:rPr>
            </a:br>
            <a:r>
              <a:rPr lang="en-US" sz="2000" b="0" dirty="0">
                <a:solidFill>
                  <a:srgbClr val="800000"/>
                </a:solidFill>
              </a:rPr>
              <a:t>equal to another?</a:t>
            </a:r>
          </a:p>
        </p:txBody>
      </p:sp>
      <p:grpSp>
        <p:nvGrpSpPr>
          <p:cNvPr id="10" name="Group 85"/>
          <p:cNvGrpSpPr>
            <a:grpSpLocks/>
          </p:cNvGrpSpPr>
          <p:nvPr/>
        </p:nvGrpSpPr>
        <p:grpSpPr bwMode="auto">
          <a:xfrm>
            <a:off x="990600" y="3657600"/>
            <a:ext cx="319088" cy="1143000"/>
            <a:chOff x="990600" y="3657600"/>
            <a:chExt cx="318755" cy="1143000"/>
          </a:xfrm>
        </p:grpSpPr>
        <p:sp>
          <p:nvSpPr>
            <p:cNvPr id="38938" name="Rectangle 67"/>
            <p:cNvSpPr>
              <a:spLocks noChangeArrowheads="1"/>
            </p:cNvSpPr>
            <p:nvPr/>
          </p:nvSpPr>
          <p:spPr bwMode="auto">
            <a:xfrm>
              <a:off x="1004555" y="4086886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8939" name="Rectangle 76"/>
            <p:cNvSpPr>
              <a:spLocks noChangeArrowheads="1"/>
            </p:cNvSpPr>
            <p:nvPr/>
          </p:nvSpPr>
          <p:spPr bwMode="auto">
            <a:xfrm>
              <a:off x="1004555" y="3657600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40" name="Rectangle 80"/>
            <p:cNvSpPr>
              <a:spLocks noChangeArrowheads="1"/>
            </p:cNvSpPr>
            <p:nvPr/>
          </p:nvSpPr>
          <p:spPr bwMode="auto">
            <a:xfrm>
              <a:off x="990600" y="4495800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82"/>
          <p:cNvGrpSpPr>
            <a:grpSpLocks/>
          </p:cNvGrpSpPr>
          <p:nvPr/>
        </p:nvGrpSpPr>
        <p:grpSpPr bwMode="auto">
          <a:xfrm>
            <a:off x="609600" y="2514600"/>
            <a:ext cx="1066800" cy="304800"/>
            <a:chOff x="685800" y="2514600"/>
            <a:chExt cx="1066800" cy="304800"/>
          </a:xfrm>
        </p:grpSpPr>
        <p:sp>
          <p:nvSpPr>
            <p:cNvPr id="38935" name="Rectangle 64"/>
            <p:cNvSpPr>
              <a:spLocks noChangeArrowheads="1"/>
            </p:cNvSpPr>
            <p:nvPr/>
          </p:nvSpPr>
          <p:spPr bwMode="auto">
            <a:xfrm>
              <a:off x="1447800" y="2514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36" name="Rectangle 70"/>
            <p:cNvSpPr>
              <a:spLocks noChangeArrowheads="1"/>
            </p:cNvSpPr>
            <p:nvPr/>
          </p:nvSpPr>
          <p:spPr bwMode="auto">
            <a:xfrm>
              <a:off x="685800" y="2514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37" name="Rectangle 81"/>
            <p:cNvSpPr>
              <a:spLocks noChangeArrowheads="1"/>
            </p:cNvSpPr>
            <p:nvPr/>
          </p:nvSpPr>
          <p:spPr bwMode="auto">
            <a:xfrm>
              <a:off x="1066800" y="2514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609600" y="3654425"/>
            <a:ext cx="1081088" cy="1146175"/>
            <a:chOff x="609600" y="3654095"/>
            <a:chExt cx="1080755" cy="1146505"/>
          </a:xfrm>
        </p:grpSpPr>
        <p:sp>
          <p:nvSpPr>
            <p:cNvPr id="38932" name="Rectangle 77"/>
            <p:cNvSpPr>
              <a:spLocks noChangeArrowheads="1"/>
            </p:cNvSpPr>
            <p:nvPr/>
          </p:nvSpPr>
          <p:spPr bwMode="auto">
            <a:xfrm>
              <a:off x="1385555" y="3654095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38933" name="Rectangle 79"/>
            <p:cNvSpPr>
              <a:spLocks noChangeArrowheads="1"/>
            </p:cNvSpPr>
            <p:nvPr/>
          </p:nvSpPr>
          <p:spPr bwMode="auto">
            <a:xfrm>
              <a:off x="609600" y="4495800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38934" name="Text Box 82"/>
            <p:cNvSpPr txBox="1">
              <a:spLocks noChangeArrowheads="1"/>
            </p:cNvSpPr>
            <p:nvPr/>
          </p:nvSpPr>
          <p:spPr bwMode="auto">
            <a:xfrm>
              <a:off x="990600" y="3979863"/>
              <a:ext cx="381000" cy="461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  <a:latin typeface="Arial Narrow" charset="0"/>
                </a:rPr>
                <a:t>2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609600" y="2133600"/>
            <a:ext cx="1066800" cy="1066800"/>
            <a:chOff x="685800" y="2133600"/>
            <a:chExt cx="1066800" cy="1066800"/>
          </a:xfrm>
        </p:grpSpPr>
        <p:sp>
          <p:nvSpPr>
            <p:cNvPr id="38929" name="Rectangle 65"/>
            <p:cNvSpPr>
              <a:spLocks noChangeArrowheads="1"/>
            </p:cNvSpPr>
            <p:nvPr/>
          </p:nvSpPr>
          <p:spPr bwMode="auto">
            <a:xfrm>
              <a:off x="1447800" y="2895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30" name="Rectangle 69"/>
            <p:cNvSpPr>
              <a:spLocks noChangeArrowheads="1"/>
            </p:cNvSpPr>
            <p:nvPr/>
          </p:nvSpPr>
          <p:spPr bwMode="auto">
            <a:xfrm>
              <a:off x="685800" y="2133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31" name="Text Box 72"/>
            <p:cNvSpPr txBox="1">
              <a:spLocks noChangeArrowheads="1"/>
            </p:cNvSpPr>
            <p:nvPr/>
          </p:nvSpPr>
          <p:spPr bwMode="auto">
            <a:xfrm>
              <a:off x="1066800" y="2438400"/>
              <a:ext cx="381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  <a:latin typeface="Arial Narrow" charset="0"/>
                </a:rPr>
                <a:t>2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79" name="Rounded Rectangular Callout 78"/>
          <p:cNvSpPr/>
          <p:nvPr/>
        </p:nvSpPr>
        <p:spPr bwMode="auto">
          <a:xfrm>
            <a:off x="6019800" y="4648200"/>
            <a:ext cx="2895600" cy="838200"/>
          </a:xfrm>
          <a:prstGeom prst="wedgeRoundRectCallout">
            <a:avLst>
              <a:gd name="adj1" fmla="val -36258"/>
              <a:gd name="adj2" fmla="val 87723"/>
              <a:gd name="adj3" fmla="val 16667"/>
            </a:avLst>
          </a:prstGeom>
          <a:solidFill>
            <a:srgbClr val="B9CA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en-GB" sz="2000" b="0">
                <a:solidFill>
                  <a:srgbClr val="0000BF"/>
                </a:solidFill>
              </a:rPr>
              <a:t>Any colour-symmetric </a:t>
            </a:r>
            <a:br>
              <a:rPr lang="en-GB" sz="2000" b="0">
                <a:solidFill>
                  <a:srgbClr val="0000BF"/>
                </a:solidFill>
              </a:rPr>
            </a:br>
            <a:r>
              <a:rPr lang="en-GB" sz="2000" b="0">
                <a:solidFill>
                  <a:srgbClr val="0000BF"/>
                </a:solidFill>
              </a:rPr>
              <a:t>arrangement?</a:t>
            </a:r>
          </a:p>
        </p:txBody>
      </p:sp>
    </p:spTree>
    <p:extLst>
      <p:ext uri="{BB962C8B-B14F-4D97-AF65-F5344CB8AC3E}">
        <p14:creationId xmlns:p14="http://schemas.microsoft.com/office/powerpoint/2010/main" val="7186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" grpId="0" animBg="1" autoUpdateAnimBg="0"/>
      <p:bldP spid="12349" grpId="1" animBg="1"/>
      <p:bldP spid="12350" grpId="0" animBg="1" autoUpdateAnimBg="0"/>
      <p:bldP spid="12350" grpId="1" animBg="1"/>
      <p:bldP spid="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305800" cy="1104900"/>
          </a:xfrm>
        </p:spPr>
        <p:txBody>
          <a:bodyPr anchor="t"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More Magic Square Reasoning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2812452" y="1525432"/>
            <a:ext cx="3657600" cy="3657600"/>
            <a:chOff x="2832" y="1104"/>
            <a:chExt cx="2304" cy="2304"/>
          </a:xfrm>
        </p:grpSpPr>
        <p:sp>
          <p:nvSpPr>
            <p:cNvPr id="41005" name="Rectangle 4"/>
            <p:cNvSpPr>
              <a:spLocks noChangeArrowheads="1"/>
            </p:cNvSpPr>
            <p:nvPr/>
          </p:nvSpPr>
          <p:spPr bwMode="auto">
            <a:xfrm>
              <a:off x="2832" y="1104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6" name="Rectangle 5"/>
            <p:cNvSpPr>
              <a:spLocks noChangeArrowheads="1"/>
            </p:cNvSpPr>
            <p:nvPr/>
          </p:nvSpPr>
          <p:spPr bwMode="auto">
            <a:xfrm>
              <a:off x="3408" y="1104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7" name="Rectangle 6"/>
            <p:cNvSpPr>
              <a:spLocks noChangeArrowheads="1"/>
            </p:cNvSpPr>
            <p:nvPr/>
          </p:nvSpPr>
          <p:spPr bwMode="auto">
            <a:xfrm>
              <a:off x="3984" y="1104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8" name="Rectangle 7"/>
            <p:cNvSpPr>
              <a:spLocks noChangeArrowheads="1"/>
            </p:cNvSpPr>
            <p:nvPr/>
          </p:nvSpPr>
          <p:spPr bwMode="auto">
            <a:xfrm>
              <a:off x="4560" y="1104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9" name="Rectangle 8"/>
            <p:cNvSpPr>
              <a:spLocks noChangeArrowheads="1"/>
            </p:cNvSpPr>
            <p:nvPr/>
          </p:nvSpPr>
          <p:spPr bwMode="auto">
            <a:xfrm>
              <a:off x="2832" y="1680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0" name="Rectangle 9"/>
            <p:cNvSpPr>
              <a:spLocks noChangeArrowheads="1"/>
            </p:cNvSpPr>
            <p:nvPr/>
          </p:nvSpPr>
          <p:spPr bwMode="auto">
            <a:xfrm>
              <a:off x="3408" y="1680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1" name="Rectangle 10"/>
            <p:cNvSpPr>
              <a:spLocks noChangeArrowheads="1"/>
            </p:cNvSpPr>
            <p:nvPr/>
          </p:nvSpPr>
          <p:spPr bwMode="auto">
            <a:xfrm>
              <a:off x="3984" y="1680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2" name="Rectangle 11"/>
            <p:cNvSpPr>
              <a:spLocks noChangeArrowheads="1"/>
            </p:cNvSpPr>
            <p:nvPr/>
          </p:nvSpPr>
          <p:spPr bwMode="auto">
            <a:xfrm>
              <a:off x="4560" y="1680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3" name="Rectangle 12"/>
            <p:cNvSpPr>
              <a:spLocks noChangeArrowheads="1"/>
            </p:cNvSpPr>
            <p:nvPr/>
          </p:nvSpPr>
          <p:spPr bwMode="auto">
            <a:xfrm>
              <a:off x="2832" y="2256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4" name="Rectangle 13"/>
            <p:cNvSpPr>
              <a:spLocks noChangeArrowheads="1"/>
            </p:cNvSpPr>
            <p:nvPr/>
          </p:nvSpPr>
          <p:spPr bwMode="auto">
            <a:xfrm>
              <a:off x="3408" y="2256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5" name="Rectangle 14"/>
            <p:cNvSpPr>
              <a:spLocks noChangeArrowheads="1"/>
            </p:cNvSpPr>
            <p:nvPr/>
          </p:nvSpPr>
          <p:spPr bwMode="auto">
            <a:xfrm>
              <a:off x="3984" y="2256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6" name="Rectangle 15"/>
            <p:cNvSpPr>
              <a:spLocks noChangeArrowheads="1"/>
            </p:cNvSpPr>
            <p:nvPr/>
          </p:nvSpPr>
          <p:spPr bwMode="auto">
            <a:xfrm>
              <a:off x="4560" y="2256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7" name="Rectangle 16"/>
            <p:cNvSpPr>
              <a:spLocks noChangeArrowheads="1"/>
            </p:cNvSpPr>
            <p:nvPr/>
          </p:nvSpPr>
          <p:spPr bwMode="auto">
            <a:xfrm>
              <a:off x="2832" y="2832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8" name="Rectangle 17"/>
            <p:cNvSpPr>
              <a:spLocks noChangeArrowheads="1"/>
            </p:cNvSpPr>
            <p:nvPr/>
          </p:nvSpPr>
          <p:spPr bwMode="auto">
            <a:xfrm>
              <a:off x="3408" y="2832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9" name="Rectangle 18"/>
            <p:cNvSpPr>
              <a:spLocks noChangeArrowheads="1"/>
            </p:cNvSpPr>
            <p:nvPr/>
          </p:nvSpPr>
          <p:spPr bwMode="auto">
            <a:xfrm>
              <a:off x="3984" y="2832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20" name="Rectangle 19"/>
            <p:cNvSpPr>
              <a:spLocks noChangeArrowheads="1"/>
            </p:cNvSpPr>
            <p:nvPr/>
          </p:nvSpPr>
          <p:spPr bwMode="auto">
            <a:xfrm>
              <a:off x="4560" y="2832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895600" y="1600200"/>
            <a:ext cx="3505200" cy="3505200"/>
            <a:chOff x="2880" y="1152"/>
            <a:chExt cx="2208" cy="2208"/>
          </a:xfrm>
        </p:grpSpPr>
        <p:sp>
          <p:nvSpPr>
            <p:cNvPr id="40999" name="Rectangle 21"/>
            <p:cNvSpPr>
              <a:spLocks noChangeArrowheads="1"/>
            </p:cNvSpPr>
            <p:nvPr/>
          </p:nvSpPr>
          <p:spPr bwMode="auto">
            <a:xfrm>
              <a:off x="3456" y="1152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0" name="Rectangle 22"/>
            <p:cNvSpPr>
              <a:spLocks noChangeArrowheads="1"/>
            </p:cNvSpPr>
            <p:nvPr/>
          </p:nvSpPr>
          <p:spPr bwMode="auto">
            <a:xfrm>
              <a:off x="4032" y="1152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1" name="Rectangle 23"/>
            <p:cNvSpPr>
              <a:spLocks noChangeArrowheads="1"/>
            </p:cNvSpPr>
            <p:nvPr/>
          </p:nvSpPr>
          <p:spPr bwMode="auto">
            <a:xfrm>
              <a:off x="4608" y="1152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2" name="Rectangle 24"/>
            <p:cNvSpPr>
              <a:spLocks noChangeArrowheads="1"/>
            </p:cNvSpPr>
            <p:nvPr/>
          </p:nvSpPr>
          <p:spPr bwMode="auto">
            <a:xfrm>
              <a:off x="2880" y="1728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3" name="Rectangle 25"/>
            <p:cNvSpPr>
              <a:spLocks noChangeArrowheads="1"/>
            </p:cNvSpPr>
            <p:nvPr/>
          </p:nvSpPr>
          <p:spPr bwMode="auto">
            <a:xfrm>
              <a:off x="2880" y="2304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4" name="Rectangle 26"/>
            <p:cNvSpPr>
              <a:spLocks noChangeArrowheads="1"/>
            </p:cNvSpPr>
            <p:nvPr/>
          </p:nvSpPr>
          <p:spPr bwMode="auto">
            <a:xfrm>
              <a:off x="2880" y="2880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895600" y="1600200"/>
            <a:ext cx="3505200" cy="3505200"/>
            <a:chOff x="2880" y="1152"/>
            <a:chExt cx="2208" cy="2208"/>
          </a:xfrm>
        </p:grpSpPr>
        <p:sp>
          <p:nvSpPr>
            <p:cNvPr id="40991" name="Rectangle 28"/>
            <p:cNvSpPr>
              <a:spLocks noChangeArrowheads="1"/>
            </p:cNvSpPr>
            <p:nvPr/>
          </p:nvSpPr>
          <p:spPr bwMode="auto">
            <a:xfrm>
              <a:off x="3456" y="1728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2" name="Rectangle 29"/>
            <p:cNvSpPr>
              <a:spLocks noChangeArrowheads="1"/>
            </p:cNvSpPr>
            <p:nvPr/>
          </p:nvSpPr>
          <p:spPr bwMode="auto">
            <a:xfrm>
              <a:off x="4032" y="1728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3" name="Rectangle 30"/>
            <p:cNvSpPr>
              <a:spLocks noChangeArrowheads="1"/>
            </p:cNvSpPr>
            <p:nvPr/>
          </p:nvSpPr>
          <p:spPr bwMode="auto">
            <a:xfrm>
              <a:off x="4032" y="2304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4" name="Rectangle 31"/>
            <p:cNvSpPr>
              <a:spLocks noChangeArrowheads="1"/>
            </p:cNvSpPr>
            <p:nvPr/>
          </p:nvSpPr>
          <p:spPr bwMode="auto">
            <a:xfrm>
              <a:off x="2880" y="1152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5" name="Rectangle 32"/>
            <p:cNvSpPr>
              <a:spLocks noChangeArrowheads="1"/>
            </p:cNvSpPr>
            <p:nvPr/>
          </p:nvSpPr>
          <p:spPr bwMode="auto">
            <a:xfrm>
              <a:off x="4608" y="2880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6" name="Rectangle 33"/>
            <p:cNvSpPr>
              <a:spLocks noChangeArrowheads="1"/>
            </p:cNvSpPr>
            <p:nvPr/>
          </p:nvSpPr>
          <p:spPr bwMode="auto">
            <a:xfrm>
              <a:off x="4608" y="1152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7" name="Rectangle 34"/>
            <p:cNvSpPr>
              <a:spLocks noChangeArrowheads="1"/>
            </p:cNvSpPr>
            <p:nvPr/>
          </p:nvSpPr>
          <p:spPr bwMode="auto">
            <a:xfrm>
              <a:off x="3456" y="2304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8" name="Rectangle 35"/>
            <p:cNvSpPr>
              <a:spLocks noChangeArrowheads="1"/>
            </p:cNvSpPr>
            <p:nvPr/>
          </p:nvSpPr>
          <p:spPr bwMode="auto">
            <a:xfrm>
              <a:off x="2880" y="2880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895600" y="1600200"/>
            <a:ext cx="3505200" cy="3505200"/>
            <a:chOff x="3888" y="1248"/>
            <a:chExt cx="2208" cy="2208"/>
          </a:xfrm>
        </p:grpSpPr>
        <p:sp>
          <p:nvSpPr>
            <p:cNvPr id="40987" name="Rectangle 37"/>
            <p:cNvSpPr>
              <a:spLocks noChangeArrowheads="1"/>
            </p:cNvSpPr>
            <p:nvPr/>
          </p:nvSpPr>
          <p:spPr bwMode="auto">
            <a:xfrm>
              <a:off x="5616" y="1248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8" name="Rectangle 38"/>
            <p:cNvSpPr>
              <a:spLocks noChangeArrowheads="1"/>
            </p:cNvSpPr>
            <p:nvPr/>
          </p:nvSpPr>
          <p:spPr bwMode="auto">
            <a:xfrm>
              <a:off x="4464" y="1824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9" name="Rectangle 39"/>
            <p:cNvSpPr>
              <a:spLocks noChangeArrowheads="1"/>
            </p:cNvSpPr>
            <p:nvPr/>
          </p:nvSpPr>
          <p:spPr bwMode="auto">
            <a:xfrm>
              <a:off x="5040" y="2400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0" name="Rectangle 40"/>
            <p:cNvSpPr>
              <a:spLocks noChangeArrowheads="1"/>
            </p:cNvSpPr>
            <p:nvPr/>
          </p:nvSpPr>
          <p:spPr bwMode="auto">
            <a:xfrm>
              <a:off x="3888" y="2976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971800" y="1752600"/>
            <a:ext cx="3352800" cy="3200400"/>
            <a:chOff x="1872" y="1248"/>
            <a:chExt cx="2112" cy="2016"/>
          </a:xfrm>
        </p:grpSpPr>
        <p:sp>
          <p:nvSpPr>
            <p:cNvPr id="40983" name="Line 42"/>
            <p:cNvSpPr>
              <a:spLocks noChangeShapeType="1"/>
            </p:cNvSpPr>
            <p:nvPr/>
          </p:nvSpPr>
          <p:spPr bwMode="auto">
            <a:xfrm>
              <a:off x="1872" y="1968"/>
              <a:ext cx="2064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43"/>
            <p:cNvSpPr>
              <a:spLocks noChangeShapeType="1"/>
            </p:cNvSpPr>
            <p:nvPr/>
          </p:nvSpPr>
          <p:spPr bwMode="auto">
            <a:xfrm>
              <a:off x="1872" y="2544"/>
              <a:ext cx="2112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44"/>
            <p:cNvSpPr>
              <a:spLocks noChangeShapeType="1"/>
            </p:cNvSpPr>
            <p:nvPr/>
          </p:nvSpPr>
          <p:spPr bwMode="auto">
            <a:xfrm flipV="1">
              <a:off x="2064" y="1248"/>
              <a:ext cx="0" cy="2016"/>
            </a:xfrm>
            <a:prstGeom prst="line">
              <a:avLst/>
            </a:prstGeom>
            <a:noFill/>
            <a:ln w="1270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Line 45"/>
            <p:cNvSpPr>
              <a:spLocks noChangeShapeType="1"/>
            </p:cNvSpPr>
            <p:nvPr/>
          </p:nvSpPr>
          <p:spPr bwMode="auto">
            <a:xfrm flipV="1">
              <a:off x="3792" y="1248"/>
              <a:ext cx="0" cy="2016"/>
            </a:xfrm>
            <a:prstGeom prst="line">
              <a:avLst/>
            </a:prstGeom>
            <a:noFill/>
            <a:ln w="1270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3048000" y="1676400"/>
            <a:ext cx="3352800" cy="3276600"/>
            <a:chOff x="288" y="1104"/>
            <a:chExt cx="2112" cy="2064"/>
          </a:xfrm>
        </p:grpSpPr>
        <p:sp>
          <p:nvSpPr>
            <p:cNvPr id="40977" name="Line 47"/>
            <p:cNvSpPr>
              <a:spLocks noChangeShapeType="1"/>
            </p:cNvSpPr>
            <p:nvPr/>
          </p:nvSpPr>
          <p:spPr bwMode="auto">
            <a:xfrm flipH="1" flipV="1">
              <a:off x="432" y="1152"/>
              <a:ext cx="1776" cy="2016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48"/>
            <p:cNvSpPr>
              <a:spLocks noChangeShapeType="1"/>
            </p:cNvSpPr>
            <p:nvPr/>
          </p:nvSpPr>
          <p:spPr bwMode="auto">
            <a:xfrm>
              <a:off x="288" y="1872"/>
              <a:ext cx="2064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49"/>
            <p:cNvSpPr>
              <a:spLocks noChangeShapeType="1"/>
            </p:cNvSpPr>
            <p:nvPr/>
          </p:nvSpPr>
          <p:spPr bwMode="auto">
            <a:xfrm>
              <a:off x="288" y="2448"/>
              <a:ext cx="2112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50"/>
            <p:cNvSpPr>
              <a:spLocks noChangeShapeType="1"/>
            </p:cNvSpPr>
            <p:nvPr/>
          </p:nvSpPr>
          <p:spPr bwMode="auto">
            <a:xfrm flipV="1">
              <a:off x="2208" y="1152"/>
              <a:ext cx="0" cy="2016"/>
            </a:xfrm>
            <a:prstGeom prst="line">
              <a:avLst/>
            </a:prstGeom>
            <a:noFill/>
            <a:ln w="1270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51"/>
            <p:cNvSpPr>
              <a:spLocks noChangeShapeType="1"/>
            </p:cNvSpPr>
            <p:nvPr/>
          </p:nvSpPr>
          <p:spPr bwMode="auto">
            <a:xfrm flipV="1">
              <a:off x="432" y="1152"/>
              <a:ext cx="1824" cy="1920"/>
            </a:xfrm>
            <a:prstGeom prst="line">
              <a:avLst/>
            </a:prstGeom>
            <a:noFill/>
            <a:ln w="1270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52"/>
            <p:cNvSpPr>
              <a:spLocks noChangeShapeType="1"/>
            </p:cNvSpPr>
            <p:nvPr/>
          </p:nvSpPr>
          <p:spPr bwMode="auto">
            <a:xfrm flipV="1">
              <a:off x="432" y="1104"/>
              <a:ext cx="0" cy="2016"/>
            </a:xfrm>
            <a:prstGeom prst="line">
              <a:avLst/>
            </a:prstGeom>
            <a:noFill/>
            <a:ln w="1270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2362200" y="5516563"/>
            <a:ext cx="4800600" cy="579437"/>
            <a:chOff x="1296" y="3430"/>
            <a:chExt cx="3024" cy="365"/>
          </a:xfrm>
        </p:grpSpPr>
        <p:sp>
          <p:nvSpPr>
            <p:cNvPr id="40970" name="Rectangle 54"/>
            <p:cNvSpPr>
              <a:spLocks noChangeArrowheads="1"/>
            </p:cNvSpPr>
            <p:nvPr/>
          </p:nvSpPr>
          <p:spPr bwMode="auto">
            <a:xfrm>
              <a:off x="1900" y="3435"/>
              <a:ext cx="356" cy="35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40971" name="Rectangle 55"/>
            <p:cNvSpPr>
              <a:spLocks noChangeArrowheads="1"/>
            </p:cNvSpPr>
            <p:nvPr/>
          </p:nvSpPr>
          <p:spPr bwMode="auto">
            <a:xfrm>
              <a:off x="3100" y="3435"/>
              <a:ext cx="356" cy="356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40972" name="Text Box 56"/>
            <p:cNvSpPr txBox="1">
              <a:spLocks noChangeArrowheads="1"/>
            </p:cNvSpPr>
            <p:nvPr/>
          </p:nvSpPr>
          <p:spPr bwMode="auto">
            <a:xfrm>
              <a:off x="2324" y="3430"/>
              <a:ext cx="35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–</a:t>
              </a:r>
            </a:p>
          </p:txBody>
        </p:sp>
        <p:sp>
          <p:nvSpPr>
            <p:cNvPr id="40973" name="Text Box 57"/>
            <p:cNvSpPr txBox="1">
              <a:spLocks noChangeArrowheads="1"/>
            </p:cNvSpPr>
            <p:nvPr/>
          </p:nvSpPr>
          <p:spPr bwMode="auto">
            <a:xfrm>
              <a:off x="3680" y="3430"/>
              <a:ext cx="6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= 0</a:t>
              </a:r>
            </a:p>
          </p:txBody>
        </p:sp>
        <p:sp>
          <p:nvSpPr>
            <p:cNvPr id="40974" name="Text Box 58"/>
            <p:cNvSpPr txBox="1">
              <a:spLocks noChangeArrowheads="1"/>
            </p:cNvSpPr>
            <p:nvPr/>
          </p:nvSpPr>
          <p:spPr bwMode="auto">
            <a:xfrm>
              <a:off x="1296" y="3430"/>
              <a:ext cx="86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Sum(</a:t>
              </a:r>
            </a:p>
          </p:txBody>
        </p:sp>
        <p:sp>
          <p:nvSpPr>
            <p:cNvPr id="40975" name="Text Box 59"/>
            <p:cNvSpPr txBox="1">
              <a:spLocks noChangeArrowheads="1"/>
            </p:cNvSpPr>
            <p:nvPr/>
          </p:nvSpPr>
          <p:spPr bwMode="auto">
            <a:xfrm>
              <a:off x="1814" y="3430"/>
              <a:ext cx="59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       )</a:t>
              </a:r>
            </a:p>
          </p:txBody>
        </p:sp>
        <p:sp>
          <p:nvSpPr>
            <p:cNvPr id="40976" name="Text Box 60"/>
            <p:cNvSpPr txBox="1">
              <a:spLocks noChangeArrowheads="1"/>
            </p:cNvSpPr>
            <p:nvPr/>
          </p:nvSpPr>
          <p:spPr bwMode="auto">
            <a:xfrm>
              <a:off x="2496" y="3430"/>
              <a:ext cx="11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Sum(      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90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Diamond Multiplication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36775"/>
            <a:ext cx="2286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7968">
            <a:off x="1192213" y="2212975"/>
            <a:ext cx="2286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oup 12"/>
          <p:cNvGrpSpPr>
            <a:grpSpLocks/>
          </p:cNvGrpSpPr>
          <p:nvPr/>
        </p:nvGrpSpPr>
        <p:grpSpPr bwMode="auto">
          <a:xfrm>
            <a:off x="5796136" y="146178"/>
            <a:ext cx="3109912" cy="6629400"/>
            <a:chOff x="960" y="240"/>
            <a:chExt cx="1824" cy="3888"/>
          </a:xfrm>
          <a:solidFill>
            <a:srgbClr val="FFFFFF"/>
          </a:solidFill>
        </p:grpSpPr>
        <p:sp>
          <p:nvSpPr>
            <p:cNvPr id="29704" name="Rectangle 9"/>
            <p:cNvSpPr>
              <a:spLocks noChangeArrowheads="1"/>
            </p:cNvSpPr>
            <p:nvPr/>
          </p:nvSpPr>
          <p:spPr bwMode="auto">
            <a:xfrm>
              <a:off x="960" y="240"/>
              <a:ext cx="1824" cy="3888"/>
            </a:xfrm>
            <a:prstGeom prst="rect">
              <a:avLst/>
            </a:prstGeom>
            <a:grpFill/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970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40"/>
              <a:ext cx="1532" cy="3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796136" y="116632"/>
            <a:ext cx="3109912" cy="6629400"/>
            <a:chOff x="2736" y="432"/>
            <a:chExt cx="1824" cy="3888"/>
          </a:xfrm>
          <a:solidFill>
            <a:srgbClr val="FFFFFF"/>
          </a:solidFill>
        </p:grpSpPr>
        <p:sp>
          <p:nvSpPr>
            <p:cNvPr id="29702" name="Rectangle 5"/>
            <p:cNvSpPr>
              <a:spLocks noChangeArrowheads="1"/>
            </p:cNvSpPr>
            <p:nvPr/>
          </p:nvSpPr>
          <p:spPr bwMode="auto">
            <a:xfrm>
              <a:off x="2736" y="432"/>
              <a:ext cx="1824" cy="3888"/>
            </a:xfrm>
            <a:prstGeom prst="rect">
              <a:avLst/>
            </a:prstGeom>
            <a:grpFill/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970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432"/>
              <a:ext cx="1539" cy="3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043608" y="83671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4D1900"/>
                </a:solidFill>
              </a:rPr>
              <a:t>Find the mistake!</a:t>
            </a:r>
            <a:endParaRPr lang="en-US" b="0" dirty="0">
              <a:solidFill>
                <a:srgbClr val="4D1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5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Rolling </a:t>
            </a:r>
            <a:r>
              <a:rPr lang="en-GB" dirty="0"/>
              <a:t>Cups &amp; Luggage Belts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836712"/>
            <a:ext cx="1656184" cy="2167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836712"/>
            <a:ext cx="1688831" cy="2160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968" y="764704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A cup rolls 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about. What </a:t>
            </a: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path does it follow?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What difference </a:t>
            </a: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would a 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lid make?</a:t>
            </a:r>
          </a:p>
          <a:p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</a:rPr>
              <a:t>would happen if the cup was oval?</a:t>
            </a:r>
            <a:endParaRPr lang="en-GB" sz="2000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What variations come to mind?</a:t>
            </a:r>
          </a:p>
        </p:txBody>
      </p:sp>
      <p:pic>
        <p:nvPicPr>
          <p:cNvPr id="3" name="20140908_1329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00" y="3933056"/>
            <a:ext cx="4816500" cy="270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5013176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What shape is the upper belt?</a:t>
            </a:r>
          </a:p>
          <a:p>
            <a:r>
              <a:rPr lang="en-GB" sz="2000" b="0" dirty="0">
                <a:solidFill>
                  <a:schemeClr val="bg1">
                    <a:lumMod val="50000"/>
                  </a:schemeClr>
                </a:solidFill>
              </a:rPr>
              <a:t>Are these two phenomena related in any way?</a:t>
            </a:r>
          </a:p>
        </p:txBody>
      </p:sp>
    </p:spTree>
    <p:extLst>
      <p:ext uri="{BB962C8B-B14F-4D97-AF65-F5344CB8AC3E}">
        <p14:creationId xmlns:p14="http://schemas.microsoft.com/office/powerpoint/2010/main" val="169794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68" y="1268760"/>
            <a:ext cx="3657600" cy="3721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Invisible Embedded </a:t>
            </a:r>
            <a:r>
              <a:rPr lang="en-GB" dirty="0" smtClean="0"/>
              <a:t>Elements</a:t>
            </a:r>
            <a:endParaRPr lang="en-GB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68" y="1268760"/>
            <a:ext cx="3657600" cy="3721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68" y="1268760"/>
            <a:ext cx="3657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1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756320"/>
          </a:xfrm>
        </p:spPr>
        <p:txBody>
          <a:bodyPr anchor="t"/>
          <a:lstStyle/>
          <a:p>
            <a:r>
              <a:rPr lang="en-GB" sz="2800" dirty="0" smtClean="0"/>
              <a:t>Classifying Quadrilaterals By Diagonals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820472" cy="5040560"/>
          </a:xfrm>
        </p:spPr>
        <p:txBody>
          <a:bodyPr/>
          <a:lstStyle/>
          <a:p>
            <a:r>
              <a:rPr lang="en-GB" dirty="0" smtClean="0"/>
              <a:t>If the diagonals of a quadrilateral are perpendicular then the alternating sum of squares of edge lengths is 0.</a:t>
            </a:r>
          </a:p>
          <a:p>
            <a:r>
              <a:rPr lang="en-GB" dirty="0" smtClean="0"/>
              <a:t>Converse?</a:t>
            </a:r>
          </a:p>
          <a:p>
            <a:r>
              <a:rPr lang="en-GB" dirty="0" smtClean="0"/>
              <a:t>Classify</a:t>
            </a:r>
          </a:p>
          <a:p>
            <a:pPr lvl="1"/>
            <a:r>
              <a:rPr lang="en-GB" dirty="0" smtClean="0"/>
              <a:t>Squares</a:t>
            </a:r>
          </a:p>
          <a:p>
            <a:pPr lvl="1"/>
            <a:r>
              <a:rPr lang="en-GB" dirty="0" smtClean="0"/>
              <a:t>Rectangles</a:t>
            </a:r>
          </a:p>
          <a:p>
            <a:pPr lvl="1"/>
            <a:r>
              <a:rPr lang="en-GB" dirty="0" smtClean="0"/>
              <a:t>Trapezia</a:t>
            </a:r>
          </a:p>
          <a:p>
            <a:pPr lvl="1"/>
            <a:r>
              <a:rPr lang="en-GB" dirty="0" smtClean="0"/>
              <a:t>Parallelograms</a:t>
            </a:r>
          </a:p>
          <a:p>
            <a:pPr lvl="1"/>
            <a:r>
              <a:rPr lang="en-GB" dirty="0" smtClean="0"/>
              <a:t>Kites</a:t>
            </a:r>
          </a:p>
          <a:p>
            <a:pPr marL="0" indent="0">
              <a:buNone/>
            </a:pPr>
            <a:r>
              <a:rPr lang="en-GB" dirty="0"/>
              <a:t>b</a:t>
            </a:r>
            <a:r>
              <a:rPr lang="en-GB" dirty="0" smtClean="0"/>
              <a:t>y properties of their diagonals.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70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1763688" y="2780928"/>
            <a:ext cx="5184576" cy="15121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</a:rPr>
              <a:t>Reporting results; </a:t>
            </a:r>
            <a:endParaRPr lang="en-US" sz="2400" b="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Reporting </a:t>
            </a:r>
            <a:r>
              <a:rPr lang="en-US" sz="2400" b="0" dirty="0">
                <a:solidFill>
                  <a:srgbClr val="000000"/>
                </a:solidFill>
              </a:rPr>
              <a:t>actions; </a:t>
            </a:r>
            <a:endParaRPr lang="en-US" sz="2400" b="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Reporting </a:t>
            </a:r>
            <a:r>
              <a:rPr lang="en-US" sz="2400" b="0" dirty="0">
                <a:solidFill>
                  <a:srgbClr val="000000"/>
                </a:solidFill>
              </a:rPr>
              <a:t>effectiveness of actions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67544" y="980728"/>
            <a:ext cx="8496944" cy="144016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Reflection in action (awareness –&gt; actions enabled)</a:t>
            </a:r>
          </a:p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Reflection on action (awareness –&gt; future actions)</a:t>
            </a:r>
          </a:p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Withdrawing from action (movement in higher dimension)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580112" y="4725144"/>
            <a:ext cx="2952328" cy="108012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Self-monitoring</a:t>
            </a:r>
          </a:p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Self-evaluation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55576" y="4437112"/>
            <a:ext cx="3528392" cy="165618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Self-explanation</a:t>
            </a:r>
          </a:p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Narrative construction</a:t>
            </a:r>
            <a:br>
              <a:rPr lang="en-US" sz="2400" b="0" dirty="0" smtClean="0">
                <a:solidFill>
                  <a:srgbClr val="000000"/>
                </a:solidFill>
              </a:rPr>
            </a:br>
            <a:r>
              <a:rPr lang="en-US" sz="2400" b="0" dirty="0" smtClean="0">
                <a:solidFill>
                  <a:srgbClr val="000000"/>
                </a:solidFill>
              </a:rPr>
              <a:t>(inner incantations)</a:t>
            </a:r>
          </a:p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Object construction</a:t>
            </a:r>
            <a:endParaRPr lang="en-US" sz="2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7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 &amp; Desires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How would you like to see your students acting mathematically by the end of your time with them?</a:t>
            </a:r>
          </a:p>
          <a:p>
            <a:r>
              <a:rPr lang="en-GB" dirty="0" smtClean="0"/>
              <a:t>In what ways will you display that in your own behaviour?</a:t>
            </a:r>
          </a:p>
          <a:p>
            <a:r>
              <a:rPr lang="en-GB" dirty="0" smtClean="0"/>
              <a:t>In what ways will you use similar behaviour towards mathematical pedagogy and mathematics itself?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458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Sensitising Yourself to Notice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Hearing what is not said …</a:t>
            </a:r>
            <a:br>
              <a:rPr lang="en-GB" dirty="0"/>
            </a:br>
            <a:r>
              <a:rPr lang="en-GB" dirty="0"/>
              <a:t>Seeing what is not shown …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nd </a:t>
            </a:r>
            <a:r>
              <a:rPr lang="en-GB" dirty="0"/>
              <a:t>becoming aware of it (so as to enable other actions</a:t>
            </a:r>
            <a:r>
              <a:rPr lang="en-GB" dirty="0" smtClean="0"/>
              <a:t>)</a:t>
            </a:r>
          </a:p>
          <a:p>
            <a:r>
              <a:rPr lang="en-GB" dirty="0" smtClean="0"/>
              <a:t>Babbling &amp; Gargling</a:t>
            </a:r>
          </a:p>
          <a:p>
            <a:pPr lvl="1"/>
            <a:r>
              <a:rPr lang="en-GB" dirty="0" smtClean="0"/>
              <a:t>Trying to express oneself but not getting it quite right</a:t>
            </a:r>
          </a:p>
          <a:p>
            <a:pPr lvl="1"/>
            <a:r>
              <a:rPr lang="en-GB" dirty="0" smtClean="0"/>
              <a:t>Pretending to understand by using big words strung together</a:t>
            </a:r>
          </a:p>
          <a:p>
            <a:r>
              <a:rPr lang="en-GB" dirty="0" smtClean="0"/>
              <a:t>Sensitising comes through recent personal parallel experience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16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Throat Clearing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764704"/>
            <a:ext cx="8496944" cy="2952328"/>
          </a:xfrm>
        </p:spPr>
        <p:txBody>
          <a:bodyPr/>
          <a:lstStyle/>
          <a:p>
            <a:r>
              <a:rPr lang="en-GB" dirty="0"/>
              <a:t>Everything said here is a conjecture …</a:t>
            </a:r>
          </a:p>
          <a:p>
            <a:pPr marL="457200" lvl="1" indent="0">
              <a:buNone/>
            </a:pPr>
            <a:r>
              <a:rPr lang="en-GB" dirty="0"/>
              <a:t>… to be tested in your experience</a:t>
            </a:r>
          </a:p>
          <a:p>
            <a:r>
              <a:rPr lang="en-GB" dirty="0"/>
              <a:t>My approach is fundamentally phenomenological …</a:t>
            </a:r>
            <a:br>
              <a:rPr lang="en-GB" dirty="0"/>
            </a:br>
            <a:r>
              <a:rPr lang="en-GB" dirty="0"/>
              <a:t>I am interested in lived experience.</a:t>
            </a:r>
          </a:p>
          <a:p>
            <a:r>
              <a:rPr lang="en-GB" dirty="0"/>
              <a:t>Radical version: my task is to evoke awareness (noticing)</a:t>
            </a:r>
          </a:p>
          <a:p>
            <a:r>
              <a:rPr lang="en-GB" dirty="0"/>
              <a:t>So, what you get from this session will be mostly …</a:t>
            </a:r>
          </a:p>
          <a:p>
            <a:pPr marL="457200" lvl="1" indent="0">
              <a:buNone/>
            </a:pPr>
            <a:r>
              <a:rPr lang="en-GB" dirty="0"/>
              <a:t>… what you notice happening inside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789040"/>
            <a:ext cx="2235200" cy="16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3933056"/>
            <a:ext cx="38266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>
                <a:solidFill>
                  <a:schemeClr val="accent3">
                    <a:lumMod val="50000"/>
                  </a:schemeClr>
                </a:solidFill>
              </a:rPr>
              <a:t>Central role of attention:</a:t>
            </a:r>
          </a:p>
          <a:p>
            <a:r>
              <a:rPr lang="en-GB" sz="2000" b="0" dirty="0">
                <a:solidFill>
                  <a:schemeClr val="bg1"/>
                </a:solidFill>
              </a:rPr>
              <a:t>… What is being attended to?</a:t>
            </a:r>
          </a:p>
          <a:p>
            <a:r>
              <a:rPr lang="en-GB" sz="2000" b="0" dirty="0">
                <a:solidFill>
                  <a:schemeClr val="bg1"/>
                </a:solidFill>
              </a:rPr>
              <a:t>… How it is being attended </a:t>
            </a:r>
            <a:r>
              <a:rPr lang="en-GB" sz="2000" b="0" dirty="0" smtClean="0">
                <a:solidFill>
                  <a:schemeClr val="bg1"/>
                </a:solidFill>
              </a:rPr>
              <a:t>to,</a:t>
            </a:r>
          </a:p>
          <a:p>
            <a:r>
              <a:rPr lang="en-GB" sz="2000" b="0" dirty="0">
                <a:solidFill>
                  <a:schemeClr val="bg1"/>
                </a:solidFill>
              </a:rPr>
              <a:t> </a:t>
            </a:r>
            <a:r>
              <a:rPr lang="en-GB" sz="2000" b="0" dirty="0" smtClean="0">
                <a:solidFill>
                  <a:schemeClr val="bg1"/>
                </a:solidFill>
              </a:rPr>
              <a:t>    especially when reflecting?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5293657"/>
            <a:ext cx="44572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Awareness</a:t>
            </a:r>
            <a:endParaRPr lang="en-GB" sz="2000" b="0" dirty="0">
              <a:solidFill>
                <a:srgbClr val="000000"/>
              </a:solidFill>
            </a:endParaRPr>
          </a:p>
          <a:p>
            <a:r>
              <a:rPr lang="en-GB" sz="2000" b="0" dirty="0">
                <a:solidFill>
                  <a:srgbClr val="4D1900"/>
                </a:solidFill>
              </a:rPr>
              <a:t>	as consciousness</a:t>
            </a:r>
          </a:p>
          <a:p>
            <a:r>
              <a:rPr lang="en-GB" sz="2000" b="0" dirty="0">
                <a:solidFill>
                  <a:srgbClr val="4D1900"/>
                </a:solidFill>
              </a:rPr>
              <a:t>	as that which enables action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300192" y="2852936"/>
            <a:ext cx="2808312" cy="1512168"/>
          </a:xfrm>
          <a:prstGeom prst="wedgeRoundRectCallout">
            <a:avLst>
              <a:gd name="adj1" fmla="val -78625"/>
              <a:gd name="adj2" fmla="val -4434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endParaRPr lang="en-US" sz="1600" b="0">
              <a:solidFill>
                <a:srgbClr val="FFFF66"/>
              </a:solidFill>
              <a:latin typeface="Chalkboard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en-US" sz="1800" b="0">
                <a:solidFill>
                  <a:srgbClr val="800040"/>
                </a:solidFill>
                <a:latin typeface="Chalkboard" charset="0"/>
              </a:rPr>
              <a:t>Avoid the teaching of </a:t>
            </a:r>
            <a:br>
              <a:rPr lang="en-US" sz="1800" b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>
                <a:solidFill>
                  <a:srgbClr val="800040"/>
                </a:solidFill>
                <a:latin typeface="Chalkboard" charset="0"/>
              </a:rPr>
              <a:t>speculators,</a:t>
            </a:r>
            <a:br>
              <a:rPr lang="en-US" sz="1800" b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>
                <a:solidFill>
                  <a:srgbClr val="800040"/>
                </a:solidFill>
                <a:latin typeface="Chalkboard" charset="0"/>
              </a:rPr>
              <a:t>whose judgements are </a:t>
            </a:r>
            <a:br>
              <a:rPr lang="en-US" sz="1800" b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>
                <a:solidFill>
                  <a:srgbClr val="800040"/>
                </a:solidFill>
                <a:latin typeface="Chalkboard" charset="0"/>
              </a:rPr>
              <a:t>not confirmed </a:t>
            </a:r>
            <a:br>
              <a:rPr lang="en-US" sz="1800" b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>
                <a:solidFill>
                  <a:srgbClr val="800040"/>
                </a:solidFill>
                <a:latin typeface="Chalkboard" charset="0"/>
              </a:rPr>
              <a:t>by experience</a:t>
            </a:r>
            <a:r>
              <a:rPr lang="en-US" sz="1800">
                <a:solidFill>
                  <a:srgbClr val="800040"/>
                </a:solidFill>
                <a:latin typeface="Chalkboard" charset="0"/>
              </a:rPr>
              <a:t>.</a:t>
            </a:r>
            <a:br>
              <a:rPr lang="en-US" sz="1800">
                <a:solidFill>
                  <a:srgbClr val="800040"/>
                </a:solidFill>
                <a:latin typeface="Chalkboard" charset="0"/>
              </a:rPr>
            </a:br>
            <a:r>
              <a:rPr lang="en-US" sz="1600">
                <a:solidFill>
                  <a:srgbClr val="800040"/>
                </a:solidFill>
                <a:latin typeface="Chalkboard" charset="0"/>
              </a:rPr>
              <a:t> </a:t>
            </a:r>
            <a:r>
              <a:rPr lang="en-US" sz="1400" b="0">
                <a:solidFill>
                  <a:srgbClr val="800040"/>
                </a:solidFill>
                <a:latin typeface="Chalkboard" charset="0"/>
              </a:rPr>
              <a:t>(Leonardo Da Vinci</a:t>
            </a:r>
            <a:r>
              <a:rPr lang="en-US" sz="1400">
                <a:solidFill>
                  <a:srgbClr val="800040"/>
                </a:solidFill>
                <a:latin typeface="Chalkboard" charset="0"/>
              </a:rPr>
              <a:t>)</a:t>
            </a:r>
            <a:endParaRPr lang="en-US" sz="1400"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9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Multi-Level Initiating of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440160"/>
          </a:xfrm>
        </p:spPr>
        <p:txBody>
          <a:bodyPr/>
          <a:lstStyle/>
          <a:p>
            <a:r>
              <a:rPr lang="en-GB"/>
              <a:t>In how many ways can a unit fraction be expressed as the difference of two unit fractions?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53984" y="2060848"/>
            <a:ext cx="2016224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Notice that 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676019"/>
              </p:ext>
            </p:extLst>
          </p:nvPr>
        </p:nvGraphicFramePr>
        <p:xfrm>
          <a:off x="4381500" y="3073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3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81500" y="3073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707757"/>
              </p:ext>
            </p:extLst>
          </p:nvPr>
        </p:nvGraphicFramePr>
        <p:xfrm>
          <a:off x="2226192" y="1844824"/>
          <a:ext cx="4578056" cy="8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4" name="Equation" r:id="rId6" imgW="2171700" imgH="393700" progId="Equation.DSMT4">
                  <p:embed/>
                </p:oleObj>
              </mc:Choice>
              <mc:Fallback>
                <p:oleObj name="Equation" r:id="rId6" imgW="2171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26192" y="1844824"/>
                        <a:ext cx="4578056" cy="829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2924944"/>
            <a:ext cx="2016224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Notice that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772026"/>
              </p:ext>
            </p:extLst>
          </p:nvPr>
        </p:nvGraphicFramePr>
        <p:xfrm>
          <a:off x="1043608" y="3356992"/>
          <a:ext cx="1384861" cy="87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5" name="Equation" r:id="rId8" imgW="622300" imgH="393700" progId="Equation.DSMT4">
                  <p:embed/>
                </p:oleObj>
              </mc:Choice>
              <mc:Fallback>
                <p:oleObj name="Equation" r:id="rId8" imgW="6223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3356992"/>
                        <a:ext cx="1384861" cy="87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68318"/>
              </p:ext>
            </p:extLst>
          </p:nvPr>
        </p:nvGraphicFramePr>
        <p:xfrm>
          <a:off x="1071436" y="4365104"/>
          <a:ext cx="1340324" cy="83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6" name="Equation" r:id="rId10" imgW="635000" imgH="393700" progId="Equation.DSMT4">
                  <p:embed/>
                </p:oleObj>
              </mc:Choice>
              <mc:Fallback>
                <p:oleObj name="Equation" r:id="rId10" imgW="635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1436" y="4365104"/>
                        <a:ext cx="1340324" cy="831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735656"/>
              </p:ext>
            </p:extLst>
          </p:nvPr>
        </p:nvGraphicFramePr>
        <p:xfrm>
          <a:off x="1098907" y="5337444"/>
          <a:ext cx="2176949" cy="71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7" name="Equation" r:id="rId12" imgW="1206500" imgH="393700" progId="Equation.DSMT4">
                  <p:embed/>
                </p:oleObj>
              </mc:Choice>
              <mc:Fallback>
                <p:oleObj name="Equation" r:id="rId12" imgW="12065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98907" y="5337444"/>
                        <a:ext cx="2176949" cy="710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032225"/>
              </p:ext>
            </p:extLst>
          </p:nvPr>
        </p:nvGraphicFramePr>
        <p:xfrm>
          <a:off x="4123242" y="3356992"/>
          <a:ext cx="1345255" cy="731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8" name="Equation" r:id="rId14" imgW="723900" imgH="393700" progId="Equation.DSMT4">
                  <p:embed/>
                </p:oleObj>
              </mc:Choice>
              <mc:Fallback>
                <p:oleObj name="Equation" r:id="rId14" imgW="723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23242" y="3356992"/>
                        <a:ext cx="1345255" cy="731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947448"/>
              </p:ext>
            </p:extLst>
          </p:nvPr>
        </p:nvGraphicFramePr>
        <p:xfrm>
          <a:off x="4134026" y="4304646"/>
          <a:ext cx="4614438" cy="80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59" name="Equation" r:id="rId16" imgW="2260600" imgH="393700" progId="Equation.DSMT4">
                  <p:embed/>
                </p:oleObj>
              </mc:Choice>
              <mc:Fallback>
                <p:oleObj name="Equation" r:id="rId16" imgW="2260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34026" y="4304646"/>
                        <a:ext cx="4614438" cy="80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401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Mathematical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describe the mathematical thinking you have done so far today?</a:t>
            </a:r>
          </a:p>
          <a:p>
            <a:r>
              <a:rPr lang="en-GB" dirty="0"/>
              <a:t>How could you incorporate that into students’  learning</a:t>
            </a:r>
            <a:r>
              <a:rPr lang="en-GB" dirty="0" smtClean="0"/>
              <a:t>?</a:t>
            </a:r>
          </a:p>
          <a:p>
            <a:r>
              <a:rPr lang="en-GB" dirty="0" smtClean="0"/>
              <a:t>What have you been attending to:</a:t>
            </a:r>
          </a:p>
          <a:p>
            <a:pPr lvl="1"/>
            <a:r>
              <a:rPr lang="en-GB" dirty="0" smtClean="0"/>
              <a:t>Results?</a:t>
            </a:r>
          </a:p>
          <a:p>
            <a:pPr lvl="1"/>
            <a:r>
              <a:rPr lang="en-GB" dirty="0" smtClean="0"/>
              <a:t>Actions?</a:t>
            </a:r>
          </a:p>
          <a:p>
            <a:pPr lvl="1"/>
            <a:r>
              <a:rPr lang="en-GB" dirty="0" smtClean="0"/>
              <a:t>Effectiveness of actions?</a:t>
            </a:r>
          </a:p>
          <a:p>
            <a:pPr lvl="1"/>
            <a:r>
              <a:rPr lang="en-GB" dirty="0" smtClean="0"/>
              <a:t>Where effective actions came from or how they arose?</a:t>
            </a:r>
          </a:p>
          <a:p>
            <a:pPr lvl="1"/>
            <a:r>
              <a:rPr lang="en-GB" dirty="0" smtClean="0"/>
              <a:t>What you could make use of in the future?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56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Ride &amp; 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92696"/>
            <a:ext cx="7727950" cy="2160240"/>
          </a:xfrm>
        </p:spPr>
        <p:txBody>
          <a:bodyPr/>
          <a:lstStyle/>
          <a:p>
            <a:r>
              <a:rPr lang="en-GB" dirty="0" smtClean="0"/>
              <a:t>Two people and one horse make a journey. At various times the rider ties the horse and walks on. The aim is </a:t>
            </a:r>
            <a:r>
              <a:rPr lang="en-GB" dirty="0" smtClean="0"/>
              <a:t>for all three to arrive together at the destination.</a:t>
            </a:r>
          </a:p>
          <a:p>
            <a:r>
              <a:rPr lang="en-GB" dirty="0" smtClean="0"/>
              <a:t>Imagine</a:t>
            </a:r>
            <a:r>
              <a:rPr lang="en-GB" dirty="0"/>
              <a:t>, then draw a </a:t>
            </a:r>
            <a:r>
              <a:rPr lang="en-GB" dirty="0" smtClean="0"/>
              <a:t>graph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5661248"/>
            <a:ext cx="8496944" cy="72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2400" b="0" dirty="0">
                <a:solidFill>
                  <a:srgbClr val="000000"/>
                </a:solidFill>
                <a:effectLst/>
              </a:rPr>
              <a:t>Does the diagram make sense </a:t>
            </a:r>
            <a:br>
              <a:rPr lang="en-GB" sz="2400" b="0" dirty="0">
                <a:solidFill>
                  <a:srgbClr val="000000"/>
                </a:solidFill>
                <a:effectLst/>
              </a:rPr>
            </a:br>
            <a:r>
              <a:rPr lang="en-GB" sz="2400" b="0" dirty="0">
                <a:solidFill>
                  <a:srgbClr val="000000"/>
                </a:solidFill>
                <a:effectLst/>
              </a:rPr>
              <a:t>(meet the constraints)?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773253"/>
            <a:ext cx="5184576" cy="2815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455" y="2764739"/>
            <a:ext cx="5200249" cy="2824501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 bwMode="auto">
          <a:xfrm>
            <a:off x="5148064" y="4077072"/>
            <a:ext cx="3563888" cy="1368152"/>
          </a:xfrm>
          <a:prstGeom prst="cloudCallout">
            <a:avLst>
              <a:gd name="adj1" fmla="val -54148"/>
              <a:gd name="adj2" fmla="val 102725"/>
            </a:avLst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Seeking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05385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772400" cy="1116360"/>
          </a:xfrm>
        </p:spPr>
        <p:txBody>
          <a:bodyPr/>
          <a:lstStyle/>
          <a:p>
            <a:r>
              <a:rPr lang="en-GB"/>
              <a:t>Is 51 + 51 = 50 + 52?</a:t>
            </a:r>
            <a:br>
              <a:rPr lang="en-GB"/>
            </a:br>
            <a:r>
              <a:rPr lang="en-GB"/>
              <a:t>How do you know?</a:t>
            </a:r>
          </a:p>
        </p:txBody>
      </p:sp>
      <p:sp>
        <p:nvSpPr>
          <p:cNvPr id="4" name="Rectangle 3"/>
          <p:cNvSpPr/>
          <p:nvPr/>
        </p:nvSpPr>
        <p:spPr>
          <a:xfrm>
            <a:off x="827584" y="1484784"/>
            <a:ext cx="47525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000000"/>
                </a:solidFill>
              </a:rPr>
              <a:t>Fran</a:t>
            </a:r>
            <a:r>
              <a:rPr lang="en-CA" sz="2000" b="0" dirty="0">
                <a:solidFill>
                  <a:srgbClr val="000000"/>
                </a:solidFill>
              </a:rPr>
              <a:t>: Like fifty-one plus fifty-one are one hundred and two, but fifty-one, if you subtract fifty, you can add to fifty-one, one from the other, one more, and you get fifty-two.</a:t>
            </a:r>
            <a:br>
              <a:rPr lang="en-CA" sz="2000" b="0" dirty="0">
                <a:solidFill>
                  <a:srgbClr val="000000"/>
                </a:solidFill>
              </a:rPr>
            </a:br>
            <a:endParaRPr lang="en-CA" sz="2000" b="0" dirty="0">
              <a:solidFill>
                <a:srgbClr val="000000"/>
              </a:solidFill>
            </a:endParaRPr>
          </a:p>
          <a:p>
            <a:r>
              <a:rPr lang="en-CA" sz="2000" dirty="0">
                <a:solidFill>
                  <a:srgbClr val="000000"/>
                </a:solidFill>
              </a:rPr>
              <a:t>Teacher-Researcher</a:t>
            </a:r>
            <a:r>
              <a:rPr lang="en-CA" sz="2000" b="0" dirty="0">
                <a:solidFill>
                  <a:srgbClr val="000000"/>
                </a:solidFill>
              </a:rPr>
              <a:t>: Ah, that is interesting. You said that you can take one from here [pointing to the first fifty-one] and add it to this one [pointing to the second fifty-one]. Isn’t it? Is that what you said?</a:t>
            </a:r>
          </a:p>
          <a:p>
            <a:r>
              <a:rPr lang="en-CA" sz="2000" dirty="0">
                <a:solidFill>
                  <a:srgbClr val="000000"/>
                </a:solidFill>
              </a:rPr>
              <a:t>Fran</a:t>
            </a:r>
            <a:r>
              <a:rPr lang="en-CA" sz="2000" b="0" dirty="0">
                <a:solidFill>
                  <a:srgbClr val="000000"/>
                </a:solidFill>
              </a:rPr>
              <a:t>: And you get there, one hundred… fifty plus fifty-two.</a:t>
            </a: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148064" y="908720"/>
            <a:ext cx="3995936" cy="792088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could Fran be attending to, that led her to say that?</a:t>
            </a:r>
          </a:p>
        </p:txBody>
      </p:sp>
      <p:sp>
        <p:nvSpPr>
          <p:cNvPr id="8" name="Cloud Callout 7"/>
          <p:cNvSpPr/>
          <p:nvPr/>
        </p:nvSpPr>
        <p:spPr bwMode="auto">
          <a:xfrm>
            <a:off x="5868144" y="5229200"/>
            <a:ext cx="3275856" cy="1440160"/>
          </a:xfrm>
          <a:prstGeom prst="cloudCallout">
            <a:avLst>
              <a:gd name="adj1" fmla="val -69647"/>
              <a:gd name="adj2" fmla="val -62265"/>
            </a:avLst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Teaching Action:</a:t>
            </a:r>
            <a:br>
              <a:rPr lang="en-GB" sz="2000" b="0">
                <a:solidFill>
                  <a:schemeClr val="tx2"/>
                </a:solidFill>
                <a:latin typeface="Chalkboard" pitchFamily="-111" charset="0"/>
              </a:rPr>
            </a:b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selecting/editing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580112" y="1707354"/>
            <a:ext cx="3312368" cy="78554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How would attention shift</a:t>
            </a:r>
            <a:b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 so as to say that</a:t>
            </a: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?</a:t>
            </a:r>
          </a:p>
        </p:txBody>
      </p:sp>
      <p:sp>
        <p:nvSpPr>
          <p:cNvPr id="5" name="Cloud Callout 4"/>
          <p:cNvSpPr/>
          <p:nvPr/>
        </p:nvSpPr>
        <p:spPr bwMode="auto">
          <a:xfrm>
            <a:off x="6372200" y="2348880"/>
            <a:ext cx="2016224" cy="1440160"/>
          </a:xfrm>
          <a:prstGeom prst="cloudCallout">
            <a:avLst>
              <a:gd name="adj1" fmla="val -113983"/>
              <a:gd name="adj2" fmla="val -209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Babbling or Gargling?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580112" y="3573016"/>
            <a:ext cx="2664296" cy="792088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attended to so as to say that?</a:t>
            </a:r>
          </a:p>
        </p:txBody>
      </p:sp>
      <p:sp>
        <p:nvSpPr>
          <p:cNvPr id="6" name="Cloud Callout 5"/>
          <p:cNvSpPr/>
          <p:nvPr/>
        </p:nvSpPr>
        <p:spPr bwMode="auto">
          <a:xfrm>
            <a:off x="6228184" y="4005064"/>
            <a:ext cx="2808312" cy="1440160"/>
          </a:xfrm>
          <a:prstGeom prst="cloudCallout">
            <a:avLst>
              <a:gd name="adj1" fmla="val -87160"/>
              <a:gd name="adj2" fmla="val -19113"/>
            </a:avLst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Listening-to</a:t>
            </a: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or</a:t>
            </a:r>
            <a:b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listening-for?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339752" y="5805264"/>
            <a:ext cx="3960440" cy="980728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might be being attended to so as to say that?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0000D5"/>
                </a:solidFill>
                <a:latin typeface="Chalkboard" pitchFamily="-111" charset="0"/>
              </a:rPr>
              <a:t>What shifts involved?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0000D5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8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  <p:bldP spid="8" grpId="0" animBg="1"/>
      <p:bldP spid="9" grpId="0" animBg="1"/>
      <p:bldP spid="5" grpId="0" animBg="1"/>
      <p:bldP spid="10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Tabled Variations</a:t>
            </a:r>
          </a:p>
        </p:txBody>
      </p:sp>
      <p:pic>
        <p:nvPicPr>
          <p:cNvPr id="6" name="Picture 5">
            <a:hlinkClick r:id="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60432" cy="52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3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or Less Variations</a:t>
            </a:r>
            <a:endParaRPr lang="en-GB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347864" y="1772816"/>
            <a:ext cx="72008" cy="4032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932040" y="1772816"/>
            <a:ext cx="72008" cy="4032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516216" y="1772816"/>
            <a:ext cx="72008" cy="4032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100392" y="1772816"/>
            <a:ext cx="72008" cy="4032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2339752" y="2564904"/>
            <a:ext cx="576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39752" y="3645024"/>
            <a:ext cx="576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2339752" y="4725144"/>
            <a:ext cx="576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2339752" y="5805264"/>
            <a:ext cx="576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3491880" y="1700808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Fewer</a:t>
            </a:r>
          </a:p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Smaller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23728" y="486916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Fewer</a:t>
            </a:r>
            <a:br>
              <a:rPr lang="en-GB" sz="2400" b="0" dirty="0" smtClean="0">
                <a:solidFill>
                  <a:srgbClr val="FF0000"/>
                </a:solidFill>
              </a:rPr>
            </a:br>
            <a:r>
              <a:rPr lang="en-GB" sz="2400" b="0" dirty="0" smtClean="0">
                <a:solidFill>
                  <a:srgbClr val="FF0000"/>
                </a:solidFill>
              </a:rPr>
              <a:t>Smaller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20072" y="184482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FF0000"/>
                </a:solidFill>
              </a:rPr>
              <a:t>Same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32240" y="1700808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More</a:t>
            </a:r>
          </a:p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Larger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95736" y="393305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Same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95736" y="2708920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More</a:t>
            </a:r>
          </a:p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Larger</a:t>
            </a:r>
            <a:endParaRPr lang="en-GB" sz="2400" b="0" dirty="0">
              <a:solidFill>
                <a:srgbClr val="FF0000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67544" y="1196752"/>
            <a:ext cx="5976664" cy="3240360"/>
            <a:chOff x="467544" y="1196752"/>
            <a:chExt cx="5976664" cy="3240360"/>
          </a:xfrm>
        </p:grpSpPr>
        <p:grpSp>
          <p:nvGrpSpPr>
            <p:cNvPr id="9" name="Group 8"/>
            <p:cNvGrpSpPr/>
            <p:nvPr/>
          </p:nvGrpSpPr>
          <p:grpSpPr>
            <a:xfrm>
              <a:off x="467544" y="1196752"/>
              <a:ext cx="2736304" cy="1355958"/>
              <a:chOff x="467544" y="1196752"/>
              <a:chExt cx="2736304" cy="135595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899592" y="1196752"/>
                <a:ext cx="230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Number of factors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9552" y="1844824"/>
                <a:ext cx="180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Number of </a:t>
                </a:r>
                <a:br>
                  <a:rPr lang="en-GB" sz="2000" b="0" dirty="0" smtClean="0">
                    <a:solidFill>
                      <a:srgbClr val="000000"/>
                    </a:solidFill>
                  </a:rPr>
                </a:br>
                <a:r>
                  <a:rPr lang="en-GB" sz="2000" b="0" dirty="0" smtClean="0">
                    <a:solidFill>
                      <a:srgbClr val="000000"/>
                    </a:solidFill>
                  </a:rPr>
                  <a:t>prime factors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467544" y="1484784"/>
                <a:ext cx="2736304" cy="720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6" name="TextBox 55"/>
            <p:cNvSpPr txBox="1"/>
            <p:nvPr/>
          </p:nvSpPr>
          <p:spPr>
            <a:xfrm>
              <a:off x="5436096" y="3913892"/>
              <a:ext cx="100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FF"/>
                  </a:solidFill>
                </a:rPr>
                <a:t>300</a:t>
              </a:r>
              <a:endParaRPr lang="en-GB" b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5536" y="1700808"/>
            <a:ext cx="5976664" cy="2795538"/>
            <a:chOff x="467544" y="1588730"/>
            <a:chExt cx="5976664" cy="2795538"/>
          </a:xfrm>
        </p:grpSpPr>
        <p:grpSp>
          <p:nvGrpSpPr>
            <p:cNvPr id="10" name="Group 9"/>
            <p:cNvGrpSpPr/>
            <p:nvPr/>
          </p:nvGrpSpPr>
          <p:grpSpPr>
            <a:xfrm>
              <a:off x="467544" y="1588730"/>
              <a:ext cx="2736304" cy="872228"/>
              <a:chOff x="467544" y="1484784"/>
              <a:chExt cx="2736304" cy="87222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051720" y="1484784"/>
                <a:ext cx="1008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LCM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475656" y="1956902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HCF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 bwMode="auto">
              <a:xfrm>
                <a:off x="467544" y="1484784"/>
                <a:ext cx="2736304" cy="720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7" name="TextBox 56"/>
            <p:cNvSpPr txBox="1"/>
            <p:nvPr/>
          </p:nvSpPr>
          <p:spPr>
            <a:xfrm>
              <a:off x="5076056" y="3861048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FF"/>
                  </a:solidFill>
                </a:rPr>
                <a:t>84, 126</a:t>
              </a:r>
              <a:endParaRPr lang="en-GB" b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67544" y="1196752"/>
            <a:ext cx="5976664" cy="3546648"/>
            <a:chOff x="467544" y="1196752"/>
            <a:chExt cx="5976664" cy="3546648"/>
          </a:xfrm>
        </p:grpSpPr>
        <p:grpSp>
          <p:nvGrpSpPr>
            <p:cNvPr id="15" name="Group 14"/>
            <p:cNvGrpSpPr/>
            <p:nvPr/>
          </p:nvGrpSpPr>
          <p:grpSpPr>
            <a:xfrm>
              <a:off x="467544" y="1196752"/>
              <a:ext cx="2736304" cy="1048182"/>
              <a:chOff x="467544" y="1196752"/>
              <a:chExt cx="2736304" cy="104818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899592" y="1196752"/>
                <a:ext cx="230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Frequency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9552" y="1844824"/>
                <a:ext cx="1800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Period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>
                <a:off x="467544" y="1484784"/>
                <a:ext cx="2736304" cy="720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4612431"/>
                </p:ext>
              </p:extLst>
            </p:nvPr>
          </p:nvGraphicFramePr>
          <p:xfrm>
            <a:off x="5076056" y="3645024"/>
            <a:ext cx="1368152" cy="1098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Equation" r:id="rId3" imgW="901700" imgH="723900" progId="Equation.DSMT4">
                    <p:embed/>
                  </p:oleObj>
                </mc:Choice>
                <mc:Fallback>
                  <p:oleObj name="Equation" r:id="rId3" imgW="901700" imgH="723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076056" y="3645024"/>
                          <a:ext cx="1368152" cy="10983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Group 63"/>
          <p:cNvGrpSpPr/>
          <p:nvPr/>
        </p:nvGrpSpPr>
        <p:grpSpPr>
          <a:xfrm>
            <a:off x="467544" y="1340768"/>
            <a:ext cx="5924748" cy="3368981"/>
            <a:chOff x="467544" y="1340768"/>
            <a:chExt cx="5924748" cy="3368981"/>
          </a:xfrm>
        </p:grpSpPr>
        <p:grpSp>
          <p:nvGrpSpPr>
            <p:cNvPr id="19" name="Group 18"/>
            <p:cNvGrpSpPr/>
            <p:nvPr/>
          </p:nvGrpSpPr>
          <p:grpSpPr>
            <a:xfrm>
              <a:off x="467544" y="1340768"/>
              <a:ext cx="2736304" cy="1355958"/>
              <a:chOff x="467544" y="1196752"/>
              <a:chExt cx="2736304" cy="135595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99592" y="1196752"/>
                <a:ext cx="2304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000" b="0" dirty="0" smtClean="0">
                    <a:solidFill>
                      <a:srgbClr val="000000"/>
                    </a:solidFill>
                  </a:rPr>
                  <a:t>Number of local maxima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39552" y="1844824"/>
                <a:ext cx="180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Number of </a:t>
                </a:r>
                <a:br>
                  <a:rPr lang="en-GB" sz="2000" b="0" dirty="0" smtClean="0">
                    <a:solidFill>
                      <a:srgbClr val="000000"/>
                    </a:solidFill>
                  </a:rPr>
                </a:br>
                <a:r>
                  <a:rPr lang="en-GB" sz="2000" b="0" dirty="0" smtClean="0">
                    <a:solidFill>
                      <a:srgbClr val="000000"/>
                    </a:solidFill>
                  </a:rPr>
                  <a:t>local minima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>
                <a:off x="467544" y="1484784"/>
                <a:ext cx="2736304" cy="720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6056" y="3717032"/>
              <a:ext cx="1316236" cy="992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76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Tabled Constructions: functions</a:t>
            </a:r>
            <a:endParaRPr lang="en-GB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1979712" y="1268760"/>
            <a:ext cx="72008" cy="51125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563888" y="1268760"/>
            <a:ext cx="104686" cy="51129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148064" y="1268760"/>
            <a:ext cx="103955" cy="51129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6732240" y="1268760"/>
            <a:ext cx="118901" cy="50972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971600" y="2060848"/>
            <a:ext cx="7200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971600" y="3140968"/>
            <a:ext cx="7200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971600" y="4221088"/>
            <a:ext cx="72728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971600" y="5301208"/>
            <a:ext cx="72728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2123728" y="152717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(0, 1)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3568" y="455151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(0,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51920" y="152717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FF0000"/>
                </a:solidFill>
              </a:rPr>
              <a:t>[0, 1)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64088" y="152717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(0,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99592" y="350100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[0,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99592" y="227687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(0, 1)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3568" y="558924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rgbClr val="FF0000"/>
                </a:solidFill>
              </a:rPr>
              <a:t>[</a:t>
            </a:r>
            <a:r>
              <a:rPr lang="en-GB" sz="2400" b="0" dirty="0" smtClean="0">
                <a:solidFill>
                  <a:srgbClr val="FF0000"/>
                </a:solidFill>
              </a:rPr>
              <a:t>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 flipH="1" flipV="1">
            <a:off x="1043608" y="6381328"/>
            <a:ext cx="7234201" cy="160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8172400" y="1340768"/>
            <a:ext cx="89731" cy="50409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876256" y="152717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rgbClr val="FF0000"/>
                </a:solidFill>
              </a:rPr>
              <a:t>[</a:t>
            </a:r>
            <a:r>
              <a:rPr lang="en-GB" sz="2400" b="0" dirty="0" smtClean="0">
                <a:solidFill>
                  <a:srgbClr val="FF0000"/>
                </a:solidFill>
              </a:rPr>
              <a:t>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683568" y="1052736"/>
            <a:ext cx="1296144" cy="10081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1115616" y="1012666"/>
            <a:ext cx="891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Range</a:t>
            </a: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67544" y="1556792"/>
            <a:ext cx="1002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Domain</a:t>
            </a:r>
            <a:endParaRPr lang="en-GB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6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Sundaram Grids</a:t>
            </a:r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4476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51723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>
                    <a:lumMod val="75000"/>
                  </a:schemeClr>
                </a:solidFill>
              </a:rPr>
              <a:t>All rows and columns are arithmetic progressions</a:t>
            </a:r>
          </a:p>
          <a:p>
            <a:r>
              <a:rPr lang="en-GB" b="0" dirty="0">
                <a:solidFill>
                  <a:schemeClr val="bg1">
                    <a:lumMod val="75000"/>
                  </a:schemeClr>
                </a:solidFill>
              </a:rPr>
              <a:t>How many entries do you need to fill out the grid?</a:t>
            </a:r>
          </a:p>
        </p:txBody>
      </p:sp>
    </p:spTree>
    <p:extLst>
      <p:ext uri="{BB962C8B-B14F-4D97-AF65-F5344CB8AC3E}">
        <p14:creationId xmlns:p14="http://schemas.microsoft.com/office/powerpoint/2010/main" val="136078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Goldfish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771800" y="3356992"/>
            <a:ext cx="5580112" cy="108012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halkboard" pitchFamily="-111" charset="0"/>
              </a:rPr>
              <a:t>Immediate Thoughts: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rgbClr val="FF0000"/>
                </a:solidFill>
                <a:latin typeface="Chalkboard" pitchFamily="-111" charset="0"/>
              </a:rPr>
              <a:t>a</a:t>
            </a:r>
            <a:r>
              <a:rPr lang="en-US" sz="2400" b="0" dirty="0" smtClean="0">
                <a:solidFill>
                  <a:srgbClr val="FF0000"/>
                </a:solidFill>
                <a:latin typeface="Chalkboard" pitchFamily="-111" charset="0"/>
              </a:rPr>
              <a:t> few; a middling number; a lot?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475656" y="4221088"/>
            <a:ext cx="3456384" cy="72008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Now think about it!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31" y="1340768"/>
            <a:ext cx="7728693" cy="5229200"/>
          </a:xfrm>
          <a:prstGeom prst="rect">
            <a:avLst/>
          </a:prstGeom>
        </p:spPr>
      </p:pic>
      <p:sp>
        <p:nvSpPr>
          <p:cNvPr id="10" name="Content Placeholder 8"/>
          <p:cNvSpPr txBox="1">
            <a:spLocks/>
          </p:cNvSpPr>
          <p:nvPr/>
        </p:nvSpPr>
        <p:spPr bwMode="auto">
          <a:xfrm>
            <a:off x="251520" y="836712"/>
            <a:ext cx="8496944" cy="2160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 lvl="1">
              <a:buFont typeface="Wingdings" charset="2"/>
              <a:buChar char="v"/>
            </a:pPr>
            <a:r>
              <a:rPr lang="en-US" sz="2400" b="0" dirty="0" smtClean="0">
                <a:solidFill>
                  <a:srgbClr val="0000FF"/>
                </a:solidFill>
              </a:rPr>
              <a:t>   I have a tank with 200 goldfish. </a:t>
            </a:r>
          </a:p>
          <a:p>
            <a:pPr marL="457200" lvl="1" indent="0">
              <a:buFontTx/>
              <a:buNone/>
            </a:pPr>
            <a:r>
              <a:rPr lang="en-US" sz="2400" b="0" dirty="0" smtClean="0">
                <a:solidFill>
                  <a:srgbClr val="0000FF"/>
                </a:solidFill>
              </a:rPr>
              <a:t>     98% of them are small, the rest are large.</a:t>
            </a:r>
          </a:p>
          <a:p>
            <a:pPr marL="457200" lvl="1" indent="0">
              <a:buFontTx/>
              <a:buNone/>
            </a:pPr>
            <a:r>
              <a:rPr lang="en-US" sz="2400" b="0" dirty="0" smtClean="0">
                <a:solidFill>
                  <a:srgbClr val="0000FF"/>
                </a:solidFill>
              </a:rPr>
              <a:t>     I want to remove some of the small ones so that 		the remainder form 96% of the fish left in the tank.</a:t>
            </a:r>
          </a:p>
          <a:p>
            <a:pPr marL="457200" lvl="1" indent="0">
              <a:buFontTx/>
              <a:buNone/>
            </a:pPr>
            <a:r>
              <a:rPr lang="en-US" sz="2400" b="0" dirty="0" smtClean="0">
                <a:solidFill>
                  <a:srgbClr val="0000FF"/>
                </a:solidFill>
              </a:rPr>
              <a:t>    </a:t>
            </a:r>
            <a:r>
              <a:rPr lang="en-US" sz="2400" b="0" dirty="0" smtClean="0">
                <a:solidFill>
                  <a:srgbClr val="FF0000"/>
                </a:solidFill>
              </a:rPr>
              <a:t>How many small fish should I remove?</a:t>
            </a:r>
          </a:p>
          <a:p>
            <a:pPr marL="457200" lvl="1" indent="0">
              <a:buFontTx/>
              <a:buNone/>
            </a:pPr>
            <a:endParaRPr lang="en-US" sz="2400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3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369E-6 -4.11492E-6 L 0.44381 -0.465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2" y="-23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Goldfish Resolved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1520" y="2708920"/>
            <a:ext cx="4968552" cy="4838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b="0" dirty="0" smtClean="0">
                <a:solidFill>
                  <a:srgbClr val="000000"/>
                </a:solidFill>
              </a:rPr>
              <a:t>Focus on the invariants: the large fish.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67544" y="3183359"/>
            <a:ext cx="3168352" cy="432048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35896" y="3183359"/>
            <a:ext cx="5124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475656" y="3818657"/>
            <a:ext cx="2232248" cy="432048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3140968"/>
            <a:ext cx="160074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200 – 196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3183359"/>
            <a:ext cx="1833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98% of 200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3164195"/>
            <a:ext cx="91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= 196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5464" y="3794200"/>
            <a:ext cx="35980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5656" y="378904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96% of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6771" y="4255865"/>
            <a:ext cx="159530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4 = 4% of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940152" y="3140968"/>
            <a:ext cx="3312368" cy="4838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b="0" dirty="0" smtClean="0">
                <a:solidFill>
                  <a:srgbClr val="000000"/>
                </a:solidFill>
              </a:rPr>
              <a:t>There are 4 large fish.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940152" y="3573016"/>
            <a:ext cx="3168352" cy="5443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b="0" dirty="0" smtClean="0">
                <a:solidFill>
                  <a:srgbClr val="000000"/>
                </a:solidFill>
              </a:rPr>
              <a:t>These are to form 4% of the remainder.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51520" y="4653136"/>
            <a:ext cx="6264696" cy="72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b="0" dirty="0" smtClean="0">
                <a:solidFill>
                  <a:srgbClr val="000000"/>
                </a:solidFill>
              </a:rPr>
              <a:t>There will be 100 fish remaining, </a:t>
            </a:r>
            <a:br>
              <a:rPr lang="en-US" b="0" dirty="0" smtClean="0">
                <a:solidFill>
                  <a:srgbClr val="000000"/>
                </a:solidFill>
              </a:rPr>
            </a:br>
            <a:r>
              <a:rPr lang="en-US" b="0" dirty="0" smtClean="0">
                <a:solidFill>
                  <a:srgbClr val="000000"/>
                </a:solidFill>
              </a:rPr>
              <a:t>so 200 – 100 = 100 would have to be removed</a:t>
            </a:r>
            <a:r>
              <a:rPr lang="en-US" b="0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2627784" y="5301208"/>
            <a:ext cx="3096344" cy="720080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Are we done?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sp>
        <p:nvSpPr>
          <p:cNvPr id="23" name="Oval Callout 22"/>
          <p:cNvSpPr/>
          <p:nvPr/>
        </p:nvSpPr>
        <p:spPr bwMode="auto">
          <a:xfrm>
            <a:off x="395536" y="5805264"/>
            <a:ext cx="2808312" cy="936104"/>
          </a:xfrm>
          <a:prstGeom prst="wedgeEllipseCallout">
            <a:avLst>
              <a:gd name="adj1" fmla="val 39473"/>
              <a:gd name="adj2" fmla="val -5532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Reflecting?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Chalkboard" pitchFamily="-111" charset="0"/>
            </a:endParaRPr>
          </a:p>
        </p:txBody>
      </p:sp>
      <p:sp>
        <p:nvSpPr>
          <p:cNvPr id="25" name="Oval Callout 24"/>
          <p:cNvSpPr/>
          <p:nvPr/>
        </p:nvSpPr>
        <p:spPr bwMode="auto">
          <a:xfrm>
            <a:off x="2699792" y="6137920"/>
            <a:ext cx="2808312" cy="747464"/>
          </a:xfrm>
          <a:prstGeom prst="wedgeEllipseCallout">
            <a:avLst>
              <a:gd name="adj1" fmla="val 1769"/>
              <a:gd name="adj2" fmla="val -79850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Extending?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Chalkboard" pitchFamily="-111" charset="0"/>
            </a:endParaRPr>
          </a:p>
        </p:txBody>
      </p:sp>
      <p:sp>
        <p:nvSpPr>
          <p:cNvPr id="24" name="Oval Callout 23"/>
          <p:cNvSpPr/>
          <p:nvPr/>
        </p:nvSpPr>
        <p:spPr bwMode="auto">
          <a:xfrm>
            <a:off x="4932040" y="5805264"/>
            <a:ext cx="3240360" cy="936104"/>
          </a:xfrm>
          <a:prstGeom prst="wedgeEllipseCallout">
            <a:avLst>
              <a:gd name="adj1" fmla="val -38351"/>
              <a:gd name="adj2" fmla="val -55324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Generalising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Chalkboard" pitchFamily="-111" charset="0"/>
            </a:endParaRPr>
          </a:p>
        </p:txBody>
      </p:sp>
      <p:sp>
        <p:nvSpPr>
          <p:cNvPr id="32" name="Content Placeholder 2"/>
          <p:cNvSpPr>
            <a:spLocks noGrp="1"/>
          </p:cNvSpPr>
          <p:nvPr/>
        </p:nvSpPr>
        <p:spPr bwMode="auto">
          <a:xfrm>
            <a:off x="251520" y="692696"/>
            <a:ext cx="8496944" cy="18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sz="2400" b="0" dirty="0" smtClean="0"/>
              <a:t>I have a tank with 200 goldfish. </a:t>
            </a:r>
            <a:br>
              <a:rPr lang="en-US" sz="2400" b="0" dirty="0" smtClean="0"/>
            </a:br>
            <a:r>
              <a:rPr lang="en-US" sz="2400" b="0" dirty="0" smtClean="0"/>
              <a:t>98% of them are small, the rest large.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 smtClean="0"/>
              <a:t>I want to remove some of the small ones so</a:t>
            </a:r>
            <a:br>
              <a:rPr lang="en-US" sz="2400" b="0" dirty="0" smtClean="0"/>
            </a:br>
            <a:r>
              <a:rPr lang="en-US" sz="2400" b="0" dirty="0" smtClean="0"/>
              <a:t> that the remainder from 96% of the fish in the tank.</a:t>
            </a:r>
          </a:p>
          <a:p>
            <a:r>
              <a:rPr lang="en-US" sz="2400" b="0" dirty="0" smtClean="0"/>
              <a:t>How many small fish should I remove?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261" y="-99392"/>
            <a:ext cx="2771646" cy="1875284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 bwMode="auto">
          <a:xfrm>
            <a:off x="6444208" y="1196752"/>
            <a:ext cx="2376264" cy="1152128"/>
          </a:xfrm>
          <a:prstGeom prst="wedgeRoundRectCallout">
            <a:avLst>
              <a:gd name="adj1" fmla="val -144589"/>
              <a:gd name="adj2" fmla="val 12197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rPr>
              <a:t>Which are the large and which are the small?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halkboard" pitchFamily="-111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8581" y="4255865"/>
            <a:ext cx="32308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?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2080" y="4255865"/>
            <a:ext cx="65397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100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99792" y="3789040"/>
            <a:ext cx="653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100</a:t>
            </a:r>
            <a:endParaRPr lang="en-US" sz="2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7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2" grpId="0" animBg="1"/>
      <p:bldP spid="13" grpId="0"/>
      <p:bldP spid="14" grpId="0"/>
      <p:bldP spid="16" grpId="0" animBg="1"/>
      <p:bldP spid="17" grpId="0"/>
      <p:bldP spid="18" grpId="0" animBg="1"/>
      <p:bldP spid="19" grpId="0"/>
      <p:bldP spid="20" grpId="0"/>
      <p:bldP spid="21" grpId="0"/>
      <p:bldP spid="22" grpId="0" animBg="1"/>
      <p:bldP spid="23" grpId="0" animBg="1"/>
      <p:bldP spid="25" grpId="0" animBg="1"/>
      <p:bldP spid="24" grpId="0" animBg="1"/>
      <p:bldP spid="27" grpId="0" animBg="1"/>
      <p:bldP spid="27" grpId="1" animBg="1"/>
      <p:bldP spid="28" grpId="0" animBg="1"/>
      <p:bldP spid="26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Sequence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155679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…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7089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35730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5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27089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7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35730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8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400506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9632" y="184482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10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632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9632" y="27089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12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35730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14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9632" y="399112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15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9632" y="440923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16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3688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21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5736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31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9792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43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5856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57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1920" y="314271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73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314271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111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6096" y="314271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133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84168" y="3142711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157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32240" y="314096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183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5976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91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80312" y="314096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211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956376" y="314096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241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32440" y="314096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273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774993"/>
              </p:ext>
            </p:extLst>
          </p:nvPr>
        </p:nvGraphicFramePr>
        <p:xfrm>
          <a:off x="4267200" y="31496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9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1496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501031"/>
              </p:ext>
            </p:extLst>
          </p:nvPr>
        </p:nvGraphicFramePr>
        <p:xfrm>
          <a:off x="4267200" y="31496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0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1496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84557"/>
              </p:ext>
            </p:extLst>
          </p:nvPr>
        </p:nvGraphicFramePr>
        <p:xfrm>
          <a:off x="4267200" y="31496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1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1496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136738"/>
              </p:ext>
            </p:extLst>
          </p:nvPr>
        </p:nvGraphicFramePr>
        <p:xfrm>
          <a:off x="4267200" y="31496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2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0" y="31496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752885"/>
              </p:ext>
            </p:extLst>
          </p:nvPr>
        </p:nvGraphicFramePr>
        <p:xfrm>
          <a:off x="4283968" y="1916758"/>
          <a:ext cx="3211513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3" name="Equation" r:id="rId8" imgW="927100" imgH="228600" progId="Equation.DSMT4">
                  <p:embed/>
                </p:oleObj>
              </mc:Choice>
              <mc:Fallback>
                <p:oleObj name="Equation" r:id="rId8" imgW="927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3968" y="1916758"/>
                        <a:ext cx="3211513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2339752" y="479715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chemeClr val="accent3">
                    <a:lumMod val="50000"/>
                  </a:schemeClr>
                </a:solidFill>
              </a:rPr>
              <a:t>First differences = 2</a:t>
            </a:r>
            <a:r>
              <a:rPr lang="en-GB" sz="2400" b="0" i="1" dirty="0" smtClean="0">
                <a:solidFill>
                  <a:schemeClr val="accent3">
                    <a:lumMod val="50000"/>
                  </a:schemeClr>
                </a:solidFill>
              </a:rPr>
              <a:t>n</a:t>
            </a:r>
            <a:endParaRPr lang="en-GB" sz="24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76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78273"/>
              </p:ext>
            </p:extLst>
          </p:nvPr>
        </p:nvGraphicFramePr>
        <p:xfrm>
          <a:off x="750888" y="5516563"/>
          <a:ext cx="70516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4" name="Equation" r:id="rId10" imgW="2984500" imgH="304800" progId="Equation.DSMT4">
                  <p:embed/>
                </p:oleObj>
              </mc:Choice>
              <mc:Fallback>
                <p:oleObj name="Equation" r:id="rId10" imgW="29845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0888" y="5516563"/>
                        <a:ext cx="7051675" cy="719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TextBox 76"/>
          <p:cNvSpPr txBox="1"/>
          <p:nvPr/>
        </p:nvSpPr>
        <p:spPr>
          <a:xfrm>
            <a:off x="2698925" y="674693"/>
            <a:ext cx="54734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>
                <a:solidFill>
                  <a:srgbClr val="008000"/>
                </a:solidFill>
              </a:rPr>
              <a:t>What powers do you use?</a:t>
            </a:r>
          </a:p>
          <a:p>
            <a:r>
              <a:rPr lang="en-GB" b="0" dirty="0" smtClean="0">
                <a:solidFill>
                  <a:srgbClr val="008000"/>
                </a:solidFill>
              </a:rPr>
              <a:t>What themes do you encounter?</a:t>
            </a:r>
            <a:endParaRPr lang="en-GB" b="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8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4" grpId="0"/>
      <p:bldP spid="26" grpId="0"/>
      <p:bldP spid="44" grpId="0"/>
      <p:bldP spid="45" grpId="0"/>
      <p:bldP spid="46" grpId="0"/>
      <p:bldP spid="7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3447360" y="4263479"/>
            <a:ext cx="159530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b="0" dirty="0" smtClean="0">
                <a:solidFill>
                  <a:srgbClr val="000000"/>
                </a:solidFill>
              </a:rPr>
              <a:t>4 = 4% of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42669" y="4263479"/>
            <a:ext cx="65397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b="0" dirty="0" smtClean="0">
                <a:solidFill>
                  <a:srgbClr val="000000"/>
                </a:solidFill>
              </a:rPr>
              <a:t>100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19872" y="3687415"/>
            <a:ext cx="35980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Goldfish: Tracking Arithmetic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1520" y="2708920"/>
            <a:ext cx="4968552" cy="4838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b="0" dirty="0" smtClean="0">
                <a:solidFill>
                  <a:srgbClr val="000000"/>
                </a:solidFill>
              </a:rPr>
              <a:t>Focus on the invariants: the large fish.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79512" y="3183359"/>
            <a:ext cx="3168352" cy="432048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347864" y="3183359"/>
            <a:ext cx="5124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42860" y="3746649"/>
            <a:ext cx="2232248" cy="432048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3149935"/>
            <a:ext cx="160074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200 – 196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183359"/>
            <a:ext cx="1833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98% of 200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4" y="3164195"/>
            <a:ext cx="91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= 196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2668" y="3722192"/>
            <a:ext cx="291752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(100 – 98)% of 200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2860" y="3717032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96% of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5776" y="4293096"/>
            <a:ext cx="5404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(100 – 98)% of 200 = (100 – 96)% of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6300192" y="3140968"/>
            <a:ext cx="1728192" cy="4838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 marL="0" indent="0">
              <a:buNone/>
            </a:pPr>
            <a:r>
              <a:rPr lang="en-US" b="0" dirty="0" smtClean="0">
                <a:solidFill>
                  <a:srgbClr val="000000"/>
                </a:solidFill>
              </a:rPr>
              <a:t>large fish.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6372200" y="3573016"/>
            <a:ext cx="3672408" cy="5443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 marL="0" indent="0">
              <a:buNone/>
            </a:pPr>
            <a:r>
              <a:rPr lang="en-US" b="0" dirty="0" smtClean="0">
                <a:solidFill>
                  <a:srgbClr val="000000"/>
                </a:solidFill>
              </a:rPr>
              <a:t>are to form (100 – 96)%</a:t>
            </a:r>
            <a:br>
              <a:rPr lang="en-US" b="0" dirty="0" smtClean="0">
                <a:solidFill>
                  <a:srgbClr val="000000"/>
                </a:solidFill>
              </a:rPr>
            </a:br>
            <a:r>
              <a:rPr lang="en-US" b="0" dirty="0" smtClean="0">
                <a:solidFill>
                  <a:srgbClr val="000000"/>
                </a:solidFill>
              </a:rPr>
              <a:t> of the remainder.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83568" y="4941168"/>
            <a:ext cx="8460432" cy="72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b="0" dirty="0" smtClean="0">
                <a:solidFill>
                  <a:srgbClr val="000000"/>
                </a:solidFill>
              </a:rPr>
              <a:t>There will be   100                fish remaining, </a:t>
            </a:r>
            <a:br>
              <a:rPr lang="en-US" b="0" dirty="0" smtClean="0">
                <a:solidFill>
                  <a:srgbClr val="000000"/>
                </a:solidFill>
              </a:rPr>
            </a:br>
            <a:r>
              <a:rPr lang="en-US" b="0" dirty="0">
                <a:solidFill>
                  <a:srgbClr val="000000"/>
                </a:solidFill>
              </a:rPr>
              <a:t/>
            </a:r>
            <a:br>
              <a:rPr lang="en-US" b="0" dirty="0">
                <a:solidFill>
                  <a:srgbClr val="000000"/>
                </a:solidFill>
              </a:rPr>
            </a:br>
            <a:r>
              <a:rPr lang="en-US" b="0" dirty="0" smtClean="0">
                <a:solidFill>
                  <a:srgbClr val="000000"/>
                </a:solidFill>
              </a:rPr>
              <a:t/>
            </a:r>
            <a:br>
              <a:rPr lang="en-US" b="0" dirty="0" smtClean="0">
                <a:solidFill>
                  <a:srgbClr val="000000"/>
                </a:solidFill>
              </a:rPr>
            </a:br>
            <a:r>
              <a:rPr lang="en-US" b="0" dirty="0">
                <a:solidFill>
                  <a:srgbClr val="000000"/>
                </a:solidFill>
              </a:rPr>
              <a:t>so 200 – 100 = 100                          </a:t>
            </a:r>
            <a:r>
              <a:rPr lang="en-US" b="0" dirty="0" smtClean="0">
                <a:solidFill>
                  <a:srgbClr val="000000"/>
                </a:solidFill>
              </a:rPr>
              <a:t> would have to be removed</a:t>
            </a:r>
            <a:r>
              <a:rPr lang="en-US" b="0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2" name="Content Placeholder 2"/>
          <p:cNvSpPr>
            <a:spLocks noGrp="1"/>
          </p:cNvSpPr>
          <p:nvPr/>
        </p:nvSpPr>
        <p:spPr bwMode="auto">
          <a:xfrm>
            <a:off x="251520" y="692696"/>
            <a:ext cx="8496944" cy="18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sz="2400" b="0" dirty="0" smtClean="0"/>
              <a:t>I have a tank with 200 goldfish. </a:t>
            </a:r>
            <a:br>
              <a:rPr lang="en-US" sz="2400" b="0" dirty="0" smtClean="0"/>
            </a:br>
            <a:r>
              <a:rPr lang="en-US" sz="2400" b="0" dirty="0" smtClean="0"/>
              <a:t>98% of them are small, the rest large.</a:t>
            </a: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2400" b="0" dirty="0" smtClean="0"/>
              <a:t>I want to remove some of the small ones so</a:t>
            </a:r>
            <a:br>
              <a:rPr lang="en-US" sz="2400" b="0" dirty="0" smtClean="0"/>
            </a:br>
            <a:r>
              <a:rPr lang="en-US" sz="2400" b="0" dirty="0" smtClean="0"/>
              <a:t> that the remainder from 96% of the fish in the tank.</a:t>
            </a:r>
          </a:p>
          <a:p>
            <a:r>
              <a:rPr lang="en-US" sz="2400" b="0" dirty="0" smtClean="0"/>
              <a:t>How many small fish should I remove?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261" y="-99392"/>
            <a:ext cx="2771646" cy="187528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6376" y="4302063"/>
            <a:ext cx="32308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6996" y="3717032"/>
            <a:ext cx="653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100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7864" y="3183359"/>
            <a:ext cx="291752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</a:rPr>
              <a:t>(100 – 98)% of 200</a:t>
            </a:r>
            <a:endParaRPr lang="en-US" sz="2400" b="0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268182"/>
              </p:ext>
            </p:extLst>
          </p:nvPr>
        </p:nvGraphicFramePr>
        <p:xfrm>
          <a:off x="2843808" y="4797152"/>
          <a:ext cx="1784474" cy="817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8" name="Equation" r:id="rId4" imgW="914400" imgH="419100" progId="Equation.DSMT4">
                  <p:embed/>
                </p:oleObj>
              </mc:Choice>
              <mc:Fallback>
                <p:oleObj name="Equation" r:id="rId4" imgW="914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43808" y="4797152"/>
                        <a:ext cx="1784474" cy="817014"/>
                      </a:xfrm>
                      <a:prstGeom prst="rect">
                        <a:avLst/>
                      </a:prstGeom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90512"/>
              </p:ext>
            </p:extLst>
          </p:nvPr>
        </p:nvGraphicFramePr>
        <p:xfrm>
          <a:off x="1475656" y="5728096"/>
          <a:ext cx="4287837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9" name="Equation" r:id="rId6" imgW="2197100" imgH="419100" progId="Equation.DSMT4">
                  <p:embed/>
                </p:oleObj>
              </mc:Choice>
              <mc:Fallback>
                <p:oleObj name="Equation" r:id="rId6" imgW="21971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56" y="5728096"/>
                        <a:ext cx="4287837" cy="817562"/>
                      </a:xfrm>
                      <a:prstGeom prst="rect">
                        <a:avLst/>
                      </a:prstGeom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loud Callout 3"/>
          <p:cNvSpPr/>
          <p:nvPr/>
        </p:nvSpPr>
        <p:spPr bwMode="auto">
          <a:xfrm>
            <a:off x="3347864" y="764704"/>
            <a:ext cx="576064" cy="360040"/>
          </a:xfrm>
          <a:prstGeom prst="cloudCallout">
            <a:avLst>
              <a:gd name="adj1" fmla="val -44037"/>
              <a:gd name="adj2" fmla="val 89023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4" name="Cloud Callout 33"/>
          <p:cNvSpPr/>
          <p:nvPr/>
        </p:nvSpPr>
        <p:spPr bwMode="auto">
          <a:xfrm>
            <a:off x="5580112" y="3212976"/>
            <a:ext cx="576064" cy="360040"/>
          </a:xfrm>
          <a:prstGeom prst="cloudCallout">
            <a:avLst>
              <a:gd name="adj1" fmla="val -44037"/>
              <a:gd name="adj2" fmla="val 89023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5" name="Cloud Callout 34"/>
          <p:cNvSpPr/>
          <p:nvPr/>
        </p:nvSpPr>
        <p:spPr bwMode="auto">
          <a:xfrm>
            <a:off x="5580112" y="3789040"/>
            <a:ext cx="576064" cy="360040"/>
          </a:xfrm>
          <a:prstGeom prst="cloudCallout">
            <a:avLst>
              <a:gd name="adj1" fmla="val -44037"/>
              <a:gd name="adj2" fmla="val 89023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6" name="Cloud Callout 35"/>
          <p:cNvSpPr/>
          <p:nvPr/>
        </p:nvSpPr>
        <p:spPr bwMode="auto">
          <a:xfrm>
            <a:off x="1331640" y="3212976"/>
            <a:ext cx="576064" cy="360040"/>
          </a:xfrm>
          <a:prstGeom prst="cloudCallout">
            <a:avLst>
              <a:gd name="adj1" fmla="val -44037"/>
              <a:gd name="adj2" fmla="val 89023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7" name="Cloud Callout 36"/>
          <p:cNvSpPr/>
          <p:nvPr/>
        </p:nvSpPr>
        <p:spPr bwMode="auto">
          <a:xfrm>
            <a:off x="4788024" y="4365104"/>
            <a:ext cx="576064" cy="360040"/>
          </a:xfrm>
          <a:prstGeom prst="cloudCallout">
            <a:avLst>
              <a:gd name="adj1" fmla="val -44037"/>
              <a:gd name="adj2" fmla="val 89023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8" name="Cloud Callout 37"/>
          <p:cNvSpPr/>
          <p:nvPr/>
        </p:nvSpPr>
        <p:spPr bwMode="auto">
          <a:xfrm>
            <a:off x="4067944" y="5013176"/>
            <a:ext cx="576064" cy="360040"/>
          </a:xfrm>
          <a:prstGeom prst="cloudCallout">
            <a:avLst>
              <a:gd name="adj1" fmla="val -44037"/>
              <a:gd name="adj2" fmla="val 89023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9" name="Cloud Callout 38"/>
          <p:cNvSpPr/>
          <p:nvPr/>
        </p:nvSpPr>
        <p:spPr bwMode="auto">
          <a:xfrm>
            <a:off x="3419872" y="5877272"/>
            <a:ext cx="576064" cy="360040"/>
          </a:xfrm>
          <a:prstGeom prst="cloudCallout">
            <a:avLst>
              <a:gd name="adj1" fmla="val -44037"/>
              <a:gd name="adj2" fmla="val 89023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40" name="Cloud Callout 39"/>
          <p:cNvSpPr/>
          <p:nvPr/>
        </p:nvSpPr>
        <p:spPr bwMode="auto">
          <a:xfrm>
            <a:off x="5220072" y="5877272"/>
            <a:ext cx="576064" cy="360040"/>
          </a:xfrm>
          <a:prstGeom prst="cloudCallout">
            <a:avLst>
              <a:gd name="adj1" fmla="val -44037"/>
              <a:gd name="adj2" fmla="val 89023"/>
            </a:avLst>
          </a:prstGeom>
          <a:solidFill>
            <a:schemeClr val="tx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7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6" grpId="0" animBg="1"/>
      <p:bldP spid="30" grpId="0" animBg="1"/>
      <p:bldP spid="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Goldfish Reflections</a:t>
            </a:r>
            <a:endParaRPr lang="en-US" dirty="0"/>
          </a:p>
        </p:txBody>
      </p:sp>
      <p:sp>
        <p:nvSpPr>
          <p:cNvPr id="23" name="Oval Callout 22"/>
          <p:cNvSpPr/>
          <p:nvPr/>
        </p:nvSpPr>
        <p:spPr bwMode="auto">
          <a:xfrm>
            <a:off x="179512" y="980728"/>
            <a:ext cx="2592288" cy="936104"/>
          </a:xfrm>
          <a:prstGeom prst="wedgeEllipseCallout">
            <a:avLst>
              <a:gd name="adj1" fmla="val 55935"/>
              <a:gd name="adj2" fmla="val -39257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Reflecting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Chalkboard" pitchFamily="-111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0" y="3284984"/>
            <a:ext cx="6948264" cy="35283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sz="2400" b="0" dirty="0" smtClean="0">
                <a:solidFill>
                  <a:srgbClr val="000000"/>
                </a:solidFill>
              </a:rPr>
              <a:t>How many of the large fish do I need</a:t>
            </a:r>
            <a:br>
              <a:rPr lang="en-US" sz="2400" b="0" dirty="0" smtClean="0">
                <a:solidFill>
                  <a:srgbClr val="000000"/>
                </a:solidFill>
              </a:rPr>
            </a:br>
            <a:r>
              <a:rPr lang="en-US" sz="2400" b="0" dirty="0" smtClean="0">
                <a:solidFill>
                  <a:srgbClr val="000000"/>
                </a:solidFill>
              </a:rPr>
              <a:t> to add to get the same percentages?</a:t>
            </a:r>
          </a:p>
          <a:p>
            <a:pPr lvl="1"/>
            <a:r>
              <a:rPr lang="en-US" sz="2200" b="0" dirty="0" smtClean="0">
                <a:solidFill>
                  <a:srgbClr val="0000FF"/>
                </a:solidFill>
              </a:rPr>
              <a:t> What values will give sensible answers?</a:t>
            </a:r>
          </a:p>
          <a:p>
            <a:r>
              <a:rPr lang="en-US" sz="2400" b="0" dirty="0" smtClean="0">
                <a:solidFill>
                  <a:srgbClr val="000000"/>
                </a:solidFill>
              </a:rPr>
              <a:t>Suppose I can take some small fish away and add some large fish? What is the relationship between these numbers so as to achieve the final percentage?</a:t>
            </a:r>
          </a:p>
          <a:p>
            <a:pPr lvl="1"/>
            <a:r>
              <a:rPr lang="en-US" sz="2200" b="0" dirty="0" smtClean="0">
                <a:solidFill>
                  <a:srgbClr val="0000FF"/>
                </a:solidFill>
              </a:rPr>
              <a:t>What values will give sensible answers?</a:t>
            </a:r>
          </a:p>
        </p:txBody>
      </p:sp>
      <p:sp>
        <p:nvSpPr>
          <p:cNvPr id="27" name="Oval Callout 26"/>
          <p:cNvSpPr/>
          <p:nvPr/>
        </p:nvSpPr>
        <p:spPr bwMode="auto">
          <a:xfrm>
            <a:off x="6266179" y="3140968"/>
            <a:ext cx="2880320" cy="936104"/>
          </a:xfrm>
          <a:prstGeom prst="wedgeEllipseCallout">
            <a:avLst>
              <a:gd name="adj1" fmla="val -61581"/>
              <a:gd name="adj2" fmla="val 10729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Extending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Chalkboard" pitchFamily="-111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2771800" y="620688"/>
            <a:ext cx="4896544" cy="259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US" sz="2400" b="0" dirty="0" smtClean="0">
                <a:solidFill>
                  <a:srgbClr val="000000"/>
                </a:solidFill>
              </a:rPr>
              <a:t>What was effective?</a:t>
            </a:r>
            <a:br>
              <a:rPr lang="en-US" sz="2400" b="0" dirty="0" smtClean="0">
                <a:solidFill>
                  <a:srgbClr val="000000"/>
                </a:solidFill>
              </a:rPr>
            </a:br>
            <a:r>
              <a:rPr lang="en-US" sz="2400" b="0" dirty="0" smtClean="0">
                <a:solidFill>
                  <a:srgbClr val="000000"/>
                </a:solidFill>
              </a:rPr>
              <a:t>What was not?</a:t>
            </a:r>
            <a:br>
              <a:rPr lang="en-US" sz="2400" b="0" dirty="0" smtClean="0">
                <a:solidFill>
                  <a:srgbClr val="000000"/>
                </a:solidFill>
              </a:rPr>
            </a:br>
            <a:r>
              <a:rPr lang="en-US" sz="2400" b="0" dirty="0" smtClean="0">
                <a:solidFill>
                  <a:srgbClr val="000000"/>
                </a:solidFill>
              </a:rPr>
              <a:t> Anticipation allows surprise</a:t>
            </a:r>
            <a:endParaRPr lang="en-US" sz="2200" b="0" dirty="0">
              <a:solidFill>
                <a:srgbClr val="000000"/>
              </a:solidFill>
            </a:endParaRPr>
          </a:p>
          <a:p>
            <a:r>
              <a:rPr lang="en-US" sz="2200" b="0" dirty="0" smtClean="0">
                <a:solidFill>
                  <a:srgbClr val="000000"/>
                </a:solidFill>
              </a:rPr>
              <a:t>Don’t believe first thought: treat it as a conjecture</a:t>
            </a:r>
          </a:p>
          <a:p>
            <a:r>
              <a:rPr lang="en-US" sz="2200" b="0" dirty="0" smtClean="0">
                <a:solidFill>
                  <a:srgbClr val="000000"/>
                </a:solidFill>
              </a:rPr>
              <a:t>Responding after Reacting</a:t>
            </a:r>
            <a:br>
              <a:rPr lang="en-US" sz="2200" b="0" dirty="0" smtClean="0">
                <a:solidFill>
                  <a:srgbClr val="000000"/>
                </a:solidFill>
              </a:rPr>
            </a:br>
            <a:r>
              <a:rPr lang="en-US" sz="2200" b="0" dirty="0" smtClean="0">
                <a:solidFill>
                  <a:srgbClr val="000000"/>
                </a:solidFill>
              </a:rPr>
              <a:t> (Inner Outer &amp; Meta aspects)</a:t>
            </a:r>
            <a:endParaRPr lang="en-US" sz="2400" b="0" dirty="0" smtClean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-102468"/>
            <a:ext cx="2771646" cy="18752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6876256" y="4437112"/>
            <a:ext cx="2232248" cy="1152128"/>
          </a:xfrm>
          <a:prstGeom prst="roundRect">
            <a:avLst>
              <a:gd name="adj" fmla="val 1544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Multiple answers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rgbClr val="008000"/>
                </a:solidFill>
                <a:latin typeface="Chalkboard" pitchFamily="-111" charset="0"/>
              </a:rPr>
              <a:t>All correct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Relationships!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2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build="p" bldLvl="2"/>
      <p:bldP spid="27" grpId="0" animBg="1"/>
      <p:bldP spid="29" grpId="0" build="p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Perimeter Projections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656184"/>
          </a:xfrm>
        </p:spPr>
        <p:txBody>
          <a:bodyPr/>
          <a:lstStyle/>
          <a:p>
            <a:r>
              <a:rPr lang="en-GB"/>
              <a:t>Imagine a square</a:t>
            </a:r>
          </a:p>
          <a:p>
            <a:r>
              <a:rPr lang="en-GB"/>
              <a:t>Imaging a point traversing the perimeter of the square</a:t>
            </a:r>
          </a:p>
          <a:p>
            <a:r>
              <a:rPr lang="en-GB"/>
              <a:t>Let your right hand track the vertical movement of the point</a:t>
            </a:r>
          </a:p>
          <a:p>
            <a:r>
              <a:rPr lang="en-GB"/>
              <a:t>Let your left hand track the horizontal movement of the point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2" y="5673442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>
                <a:solidFill>
                  <a:srgbClr val="0000FF"/>
                </a:solidFill>
              </a:rPr>
              <a:t>Now imagine your square tilts a bit, say about 30°. What happens?</a:t>
            </a:r>
          </a:p>
        </p:txBody>
      </p:sp>
      <p:pic>
        <p:nvPicPr>
          <p:cNvPr id="6" name="Perimeter Proj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2420888"/>
            <a:ext cx="3111550" cy="3271117"/>
          </a:xfrm>
          <a:prstGeom prst="rect">
            <a:avLst/>
          </a:prstGeom>
        </p:spPr>
      </p:pic>
      <p:pic>
        <p:nvPicPr>
          <p:cNvPr id="4" name="Tilted Squar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0032" y="2420888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Set Ratios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080120"/>
          </a:xfrm>
        </p:spPr>
        <p:txBody>
          <a:bodyPr/>
          <a:lstStyle/>
          <a:p>
            <a:r>
              <a:rPr lang="en-GB"/>
              <a:t>In how many different ways can you put 17 objects into the two sets (the circles) so that both sets have the same number of objects?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8" y="1988840"/>
            <a:ext cx="4017764" cy="276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8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3960440" cy="27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1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496944" cy="1224136"/>
          </a:xfrm>
        </p:spPr>
        <p:txBody>
          <a:bodyPr/>
          <a:lstStyle/>
          <a:p>
            <a:r>
              <a:rPr lang="en-GB"/>
              <a:t>Here the sets are in the ratio of 4 : 3.</a:t>
            </a:r>
          </a:p>
          <a:p>
            <a:r>
              <a:rPr lang="en-GB"/>
              <a:t>In how many ways can the 17 objects be placed so the sets are in the ratio 3 : 2?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766952"/>
            <a:ext cx="4104456" cy="2822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896" y="2118880"/>
            <a:ext cx="970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b="0">
                <a:solidFill>
                  <a:srgbClr val="000000"/>
                </a:solidFill>
              </a:rPr>
              <a:t>4 :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024" y="580526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solidFill>
                  <a:srgbClr val="993300"/>
                </a:solidFill>
              </a:rPr>
              <a:t>What about 3 sets?</a:t>
            </a:r>
          </a:p>
        </p:txBody>
      </p:sp>
    </p:spTree>
    <p:extLst>
      <p:ext uri="{BB962C8B-B14F-4D97-AF65-F5344CB8AC3E}">
        <p14:creationId xmlns:p14="http://schemas.microsoft.com/office/powerpoint/2010/main" val="4030541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Ratio Addition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52736"/>
            <a:ext cx="6702772" cy="51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Reasoning</a:t>
            </a: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6650038" y="739775"/>
            <a:ext cx="1965325" cy="2492375"/>
            <a:chOff x="3165433" y="2590800"/>
            <a:chExt cx="1964777" cy="2492185"/>
          </a:xfrm>
        </p:grpSpPr>
        <p:sp>
          <p:nvSpPr>
            <p:cNvPr id="35" name="Freeform 34"/>
            <p:cNvSpPr/>
            <p:nvPr/>
          </p:nvSpPr>
          <p:spPr>
            <a:xfrm>
              <a:off x="3428885" y="2590800"/>
              <a:ext cx="1701325" cy="1857233"/>
            </a:xfrm>
            <a:custGeom>
              <a:avLst/>
              <a:gdLst>
                <a:gd name="connsiteX0" fmla="*/ 251588 w 1701210"/>
                <a:gd name="connsiteY0" fmla="*/ 0 h 1857157"/>
                <a:gd name="connsiteX1" fmla="*/ 0 w 1701210"/>
                <a:gd name="connsiteY1" fmla="*/ 1138258 h 1857157"/>
                <a:gd name="connsiteX2" fmla="*/ 1701210 w 1701210"/>
                <a:gd name="connsiteY2" fmla="*/ 1857157 h 18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1210" h="1857157">
                  <a:moveTo>
                    <a:pt x="251588" y="0"/>
                  </a:moveTo>
                  <a:lnTo>
                    <a:pt x="0" y="1138258"/>
                  </a:lnTo>
                  <a:lnTo>
                    <a:pt x="1701210" y="1857157"/>
                  </a:lnTo>
                </a:path>
              </a:pathLst>
            </a:custGeom>
            <a:solidFill>
              <a:srgbClr val="CCFFCC"/>
            </a:solidFill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165433" y="3752761"/>
              <a:ext cx="1964777" cy="1330224"/>
            </a:xfrm>
            <a:custGeom>
              <a:avLst/>
              <a:gdLst>
                <a:gd name="connsiteX0" fmla="*/ 275548 w 1964777"/>
                <a:gd name="connsiteY0" fmla="*/ 0 h 1329964"/>
                <a:gd name="connsiteX1" fmla="*/ 0 w 1964777"/>
                <a:gd name="connsiteY1" fmla="*/ 1329964 h 1329964"/>
                <a:gd name="connsiteX2" fmla="*/ 1964777 w 1964777"/>
                <a:gd name="connsiteY2" fmla="*/ 730881 h 132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4777" h="1329964">
                  <a:moveTo>
                    <a:pt x="275548" y="0"/>
                  </a:moveTo>
                  <a:lnTo>
                    <a:pt x="0" y="1329964"/>
                  </a:lnTo>
                  <a:lnTo>
                    <a:pt x="1964777" y="730881"/>
                  </a:lnTo>
                </a:path>
              </a:pathLst>
            </a:custGeom>
            <a:solidFill>
              <a:srgbClr val="FFFF00"/>
            </a:solidFill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38" name="Straight Connector 37"/>
          <p:cNvCxnSpPr/>
          <p:nvPr/>
        </p:nvCxnSpPr>
        <p:spPr>
          <a:xfrm rot="5400000">
            <a:off x="5628481" y="1721644"/>
            <a:ext cx="2516188" cy="514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6200000" flipH="1">
            <a:off x="6920904" y="942181"/>
            <a:ext cx="1905000" cy="14620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629400" y="2590800"/>
            <a:ext cx="1976438" cy="611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6203950" y="1804988"/>
            <a:ext cx="1857375" cy="1006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888163" y="1874838"/>
            <a:ext cx="1717675" cy="750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6096000" y="1768475"/>
            <a:ext cx="2297113" cy="201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104" name="TextBox 49"/>
          <p:cNvSpPr txBox="1">
            <a:spLocks noChangeArrowheads="1"/>
          </p:cNvSpPr>
          <p:nvPr/>
        </p:nvSpPr>
        <p:spPr bwMode="auto">
          <a:xfrm>
            <a:off x="6975475" y="304800"/>
            <a:ext cx="4163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  <a:cs typeface="Chalkboard" charset="0"/>
              </a:rPr>
              <a:t>A</a:t>
            </a:r>
          </a:p>
        </p:txBody>
      </p:sp>
      <p:sp>
        <p:nvSpPr>
          <p:cNvPr id="46105" name="TextBox 50"/>
          <p:cNvSpPr txBox="1">
            <a:spLocks noChangeArrowheads="1"/>
          </p:cNvSpPr>
          <p:nvPr/>
        </p:nvSpPr>
        <p:spPr bwMode="auto">
          <a:xfrm>
            <a:off x="6156176" y="2924944"/>
            <a:ext cx="3893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  <a:cs typeface="Chalkboard" charset="0"/>
              </a:rPr>
              <a:t>B</a:t>
            </a:r>
          </a:p>
        </p:txBody>
      </p:sp>
      <p:sp>
        <p:nvSpPr>
          <p:cNvPr id="46107" name="TextBox 53"/>
          <p:cNvSpPr txBox="1">
            <a:spLocks noChangeArrowheads="1"/>
          </p:cNvSpPr>
          <p:nvPr/>
        </p:nvSpPr>
        <p:spPr bwMode="auto">
          <a:xfrm>
            <a:off x="7716838" y="1044575"/>
            <a:ext cx="3810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  <a:cs typeface="Chalkboard" charset="0"/>
              </a:rPr>
              <a:t>E</a:t>
            </a:r>
          </a:p>
        </p:txBody>
      </p:sp>
      <p:sp>
        <p:nvSpPr>
          <p:cNvPr id="46108" name="TextBox 54"/>
          <p:cNvSpPr txBox="1">
            <a:spLocks noChangeArrowheads="1"/>
          </p:cNvSpPr>
          <p:nvPr/>
        </p:nvSpPr>
        <p:spPr bwMode="auto">
          <a:xfrm>
            <a:off x="6497638" y="1681163"/>
            <a:ext cx="4132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  <a:cs typeface="Chalkboard" charset="0"/>
              </a:rPr>
              <a:t>D</a:t>
            </a:r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6650038" y="763588"/>
            <a:ext cx="647700" cy="2484437"/>
            <a:chOff x="533400" y="2690402"/>
            <a:chExt cx="647202" cy="2485507"/>
          </a:xfrm>
        </p:grpSpPr>
        <p:sp>
          <p:nvSpPr>
            <p:cNvPr id="58" name="Freeform 57"/>
            <p:cNvSpPr/>
            <p:nvPr/>
          </p:nvSpPr>
          <p:spPr>
            <a:xfrm>
              <a:off x="809413" y="2690402"/>
              <a:ext cx="371189" cy="1329309"/>
            </a:xfrm>
            <a:custGeom>
              <a:avLst/>
              <a:gdLst>
                <a:gd name="connsiteX0" fmla="*/ 239607 w 371391"/>
                <a:gd name="connsiteY0" fmla="*/ 0 h 1329963"/>
                <a:gd name="connsiteX1" fmla="*/ 371391 w 371391"/>
                <a:gd name="connsiteY1" fmla="*/ 1329963 h 1329963"/>
                <a:gd name="connsiteX2" fmla="*/ 0 w 371391"/>
                <a:gd name="connsiteY2" fmla="*/ 1138257 h 1329963"/>
                <a:gd name="connsiteX3" fmla="*/ 239607 w 371391"/>
                <a:gd name="connsiteY3" fmla="*/ 0 h 132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391" h="1329963">
                  <a:moveTo>
                    <a:pt x="239607" y="0"/>
                  </a:moveTo>
                  <a:lnTo>
                    <a:pt x="371391" y="1329963"/>
                  </a:lnTo>
                  <a:lnTo>
                    <a:pt x="0" y="1138257"/>
                  </a:lnTo>
                  <a:lnTo>
                    <a:pt x="239607" y="0"/>
                  </a:lnTo>
                  <a:close/>
                </a:path>
              </a:pathLst>
            </a:custGeom>
            <a:solidFill>
              <a:srgbClr val="808000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533400" y="3810071"/>
              <a:ext cx="634512" cy="1365838"/>
            </a:xfrm>
            <a:custGeom>
              <a:avLst/>
              <a:gdLst>
                <a:gd name="connsiteX0" fmla="*/ 634958 w 634958"/>
                <a:gd name="connsiteY0" fmla="*/ 167743 h 1365909"/>
                <a:gd name="connsiteX1" fmla="*/ 0 w 634958"/>
                <a:gd name="connsiteY1" fmla="*/ 1365909 h 1365909"/>
                <a:gd name="connsiteX2" fmla="*/ 287528 w 634958"/>
                <a:gd name="connsiteY2" fmla="*/ 0 h 1365909"/>
                <a:gd name="connsiteX3" fmla="*/ 634958 w 634958"/>
                <a:gd name="connsiteY3" fmla="*/ 167743 h 136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958" h="1365909">
                  <a:moveTo>
                    <a:pt x="634958" y="167743"/>
                  </a:moveTo>
                  <a:lnTo>
                    <a:pt x="0" y="1365909"/>
                  </a:lnTo>
                  <a:lnTo>
                    <a:pt x="287528" y="0"/>
                  </a:lnTo>
                  <a:lnTo>
                    <a:pt x="634958" y="167743"/>
                  </a:ln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880421"/>
              </p:ext>
            </p:extLst>
          </p:nvPr>
        </p:nvGraphicFramePr>
        <p:xfrm>
          <a:off x="750888" y="1828800"/>
          <a:ext cx="3084512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3" name="Equation" r:id="rId3" imgW="1422400" imgH="431800" progId="Equation.DSMT4">
                  <p:embed/>
                </p:oleObj>
              </mc:Choice>
              <mc:Fallback>
                <p:oleObj name="Equation" r:id="rId3" imgW="1422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1828800"/>
                        <a:ext cx="3084512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115764"/>
              </p:ext>
            </p:extLst>
          </p:nvPr>
        </p:nvGraphicFramePr>
        <p:xfrm>
          <a:off x="5991225" y="3733800"/>
          <a:ext cx="12049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4" name="Equation" r:id="rId5" imgW="584200" imgH="406400" progId="Equation.DSMT4">
                  <p:embed/>
                </p:oleObj>
              </mc:Choice>
              <mc:Fallback>
                <p:oleObj name="Equation" r:id="rId5" imgW="5842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1225" y="3733800"/>
                        <a:ext cx="120491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058876"/>
              </p:ext>
            </p:extLst>
          </p:nvPr>
        </p:nvGraphicFramePr>
        <p:xfrm>
          <a:off x="6146800" y="4648200"/>
          <a:ext cx="1131888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5" name="Equation" r:id="rId7" imgW="596900" imgH="431800" progId="Equation.DSMT4">
                  <p:embed/>
                </p:oleObj>
              </mc:Choice>
              <mc:Fallback>
                <p:oleObj name="Equation" r:id="rId7" imgW="5969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4648200"/>
                        <a:ext cx="1131888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Freeform 36"/>
          <p:cNvSpPr>
            <a:spLocks noChangeArrowheads="1"/>
          </p:cNvSpPr>
          <p:nvPr/>
        </p:nvSpPr>
        <p:spPr bwMode="auto">
          <a:xfrm>
            <a:off x="7183438" y="738188"/>
            <a:ext cx="1438275" cy="1852612"/>
          </a:xfrm>
          <a:custGeom>
            <a:avLst/>
            <a:gdLst>
              <a:gd name="T0" fmla="*/ 0 w 1438418"/>
              <a:gd name="T1" fmla="*/ 0 h 1852988"/>
              <a:gd name="T2" fmla="*/ 116592 w 1438418"/>
              <a:gd name="T3" fmla="*/ 1307957 h 1852988"/>
              <a:gd name="T4" fmla="*/ 1437989 w 1438418"/>
              <a:gd name="T5" fmla="*/ 1851860 h 1852988"/>
              <a:gd name="T6" fmla="*/ 0 w 1438418"/>
              <a:gd name="T7" fmla="*/ 0 h 1852988"/>
              <a:gd name="T8" fmla="*/ 0 60000 65536"/>
              <a:gd name="T9" fmla="*/ 0 60000 65536"/>
              <a:gd name="T10" fmla="*/ 0 60000 65536"/>
              <a:gd name="T11" fmla="*/ 0 60000 65536"/>
              <a:gd name="T12" fmla="*/ 0 w 1438418"/>
              <a:gd name="T13" fmla="*/ 0 h 1852988"/>
              <a:gd name="T14" fmla="*/ 1438418 w 1438418"/>
              <a:gd name="T15" fmla="*/ 1852988 h 18529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38418" h="1852988">
                <a:moveTo>
                  <a:pt x="0" y="0"/>
                </a:moveTo>
                <a:lnTo>
                  <a:pt x="116628" y="1308754"/>
                </a:lnTo>
                <a:lnTo>
                  <a:pt x="1438418" y="18529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4" name="Freeform 43"/>
          <p:cNvSpPr>
            <a:spLocks noChangeArrowheads="1"/>
          </p:cNvSpPr>
          <p:nvPr/>
        </p:nvSpPr>
        <p:spPr bwMode="auto">
          <a:xfrm>
            <a:off x="6662738" y="2073275"/>
            <a:ext cx="1930400" cy="1152525"/>
          </a:xfrm>
          <a:custGeom>
            <a:avLst/>
            <a:gdLst>
              <a:gd name="T0" fmla="*/ 0 w 1930850"/>
              <a:gd name="T1" fmla="*/ 1151060 h 1153258"/>
              <a:gd name="T2" fmla="*/ 634534 w 1930850"/>
              <a:gd name="T3" fmla="*/ 0 h 1153258"/>
              <a:gd name="T4" fmla="*/ 1929500 w 1930850"/>
              <a:gd name="T5" fmla="*/ 543197 h 1153258"/>
              <a:gd name="T6" fmla="*/ 0 w 1930850"/>
              <a:gd name="T7" fmla="*/ 1151060 h 1153258"/>
              <a:gd name="T8" fmla="*/ 0 60000 65536"/>
              <a:gd name="T9" fmla="*/ 0 60000 65536"/>
              <a:gd name="T10" fmla="*/ 0 60000 65536"/>
              <a:gd name="T11" fmla="*/ 0 60000 65536"/>
              <a:gd name="T12" fmla="*/ 0 w 1930850"/>
              <a:gd name="T13" fmla="*/ 0 h 1153258"/>
              <a:gd name="T14" fmla="*/ 1930850 w 1930850"/>
              <a:gd name="T15" fmla="*/ 1153258 h 11532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0850" h="1153258">
                <a:moveTo>
                  <a:pt x="0" y="1153258"/>
                </a:moveTo>
                <a:lnTo>
                  <a:pt x="634978" y="0"/>
                </a:lnTo>
                <a:lnTo>
                  <a:pt x="1930850" y="544234"/>
                </a:lnTo>
                <a:lnTo>
                  <a:pt x="0" y="1153258"/>
                </a:lnTo>
                <a:close/>
              </a:path>
            </a:pathLst>
          </a:custGeom>
          <a:solidFill>
            <a:srgbClr val="FFCC66"/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000021"/>
              </p:ext>
            </p:extLst>
          </p:nvPr>
        </p:nvGraphicFramePr>
        <p:xfrm>
          <a:off x="2282825" y="3733800"/>
          <a:ext cx="1231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6" name="Equation" r:id="rId9" imgW="596900" imgH="406400" progId="Equation.DSMT4">
                  <p:embed/>
                </p:oleObj>
              </mc:Choice>
              <mc:Fallback>
                <p:oleObj name="Equation" r:id="rId9" imgW="5969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5" y="3733800"/>
                        <a:ext cx="12319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117300"/>
              </p:ext>
            </p:extLst>
          </p:nvPr>
        </p:nvGraphicFramePr>
        <p:xfrm>
          <a:off x="473075" y="3733800"/>
          <a:ext cx="19129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7" name="Equation" r:id="rId11" imgW="927100" imgH="406400" progId="Equation.DSMT4">
                  <p:embed/>
                </p:oleObj>
              </mc:Choice>
              <mc:Fallback>
                <p:oleObj name="Equation" r:id="rId11" imgW="9271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75" y="3733800"/>
                        <a:ext cx="191293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940064"/>
              </p:ext>
            </p:extLst>
          </p:nvPr>
        </p:nvGraphicFramePr>
        <p:xfrm>
          <a:off x="3641725" y="3733800"/>
          <a:ext cx="23304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8" name="Equation" r:id="rId13" imgW="1130300" imgH="406400" progId="Equation.DSMT4">
                  <p:embed/>
                </p:oleObj>
              </mc:Choice>
              <mc:Fallback>
                <p:oleObj name="Equation" r:id="rId13" imgW="11303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1725" y="3733800"/>
                        <a:ext cx="233045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725343"/>
              </p:ext>
            </p:extLst>
          </p:nvPr>
        </p:nvGraphicFramePr>
        <p:xfrm>
          <a:off x="504825" y="4648200"/>
          <a:ext cx="1830388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9" name="Equation" r:id="rId15" imgW="965200" imgH="431800" progId="Equation.DSMT4">
                  <p:embed/>
                </p:oleObj>
              </mc:Choice>
              <mc:Fallback>
                <p:oleObj name="Equation" r:id="rId15" imgW="9652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4648200"/>
                        <a:ext cx="1830388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804647"/>
              </p:ext>
            </p:extLst>
          </p:nvPr>
        </p:nvGraphicFramePr>
        <p:xfrm>
          <a:off x="2260600" y="4648200"/>
          <a:ext cx="1203325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0" name="Equation" r:id="rId17" imgW="635000" imgH="431800" progId="Equation.DSMT4">
                  <p:embed/>
                </p:oleObj>
              </mc:Choice>
              <mc:Fallback>
                <p:oleObj name="Equation" r:id="rId17" imgW="6350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0" y="4648200"/>
                        <a:ext cx="1203325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179059"/>
              </p:ext>
            </p:extLst>
          </p:nvPr>
        </p:nvGraphicFramePr>
        <p:xfrm>
          <a:off x="3654425" y="4648200"/>
          <a:ext cx="2287588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1" name="Equation" r:id="rId19" imgW="1206500" imgH="431800" progId="Equation.DSMT4">
                  <p:embed/>
                </p:oleObj>
              </mc:Choice>
              <mc:Fallback>
                <p:oleObj name="Equation" r:id="rId19" imgW="12065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4425" y="4648200"/>
                        <a:ext cx="2287588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13" name="TextBox 50"/>
          <p:cNvSpPr txBox="1">
            <a:spLocks noChangeArrowheads="1"/>
          </p:cNvSpPr>
          <p:nvPr/>
        </p:nvSpPr>
        <p:spPr bwMode="auto">
          <a:xfrm>
            <a:off x="8676456" y="2348880"/>
            <a:ext cx="403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  <a:cs typeface="Chalkboard" charset="0"/>
              </a:rPr>
              <a:t>C</a:t>
            </a:r>
          </a:p>
        </p:txBody>
      </p:sp>
      <p:graphicFrame>
        <p:nvGraphicFramePr>
          <p:cNvPr id="860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180650"/>
              </p:ext>
            </p:extLst>
          </p:nvPr>
        </p:nvGraphicFramePr>
        <p:xfrm>
          <a:off x="500063" y="5680075"/>
          <a:ext cx="8472487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32" name="Equation" r:id="rId21" imgW="3835400" imgH="419100" progId="Equation.DSMT4">
                  <p:embed/>
                </p:oleObj>
              </mc:Choice>
              <mc:Fallback>
                <p:oleObj name="Equation" r:id="rId21" imgW="38354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5680075"/>
                        <a:ext cx="8472487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1"/>
          <p:cNvSpPr txBox="1">
            <a:spLocks noChangeArrowheads="1"/>
          </p:cNvSpPr>
          <p:nvPr/>
        </p:nvSpPr>
        <p:spPr bwMode="auto">
          <a:xfrm>
            <a:off x="7236296" y="2924944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993300"/>
                </a:solidFill>
                <a:ea typeface="Chalkboard" charset="0"/>
                <a:cs typeface="Chalkboard" charset="0"/>
              </a:rPr>
              <a:t>G</a:t>
            </a:r>
          </a:p>
        </p:txBody>
      </p:sp>
      <p:sp>
        <p:nvSpPr>
          <p:cNvPr id="46116" name="Rectangle 55"/>
          <p:cNvSpPr>
            <a:spLocks noChangeArrowheads="1"/>
          </p:cNvSpPr>
          <p:nvPr/>
        </p:nvSpPr>
        <p:spPr bwMode="auto">
          <a:xfrm>
            <a:off x="381000" y="1143000"/>
            <a:ext cx="413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993300"/>
                </a:solidFill>
              </a:rPr>
              <a:t>Movements of attention:</a:t>
            </a:r>
          </a:p>
        </p:txBody>
      </p:sp>
      <p:sp>
        <p:nvSpPr>
          <p:cNvPr id="46106" name="TextBox 52"/>
          <p:cNvSpPr txBox="1">
            <a:spLocks noChangeArrowheads="1"/>
          </p:cNvSpPr>
          <p:nvPr/>
        </p:nvSpPr>
        <p:spPr bwMode="auto">
          <a:xfrm>
            <a:off x="7303944" y="1628800"/>
            <a:ext cx="36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  <a:cs typeface="Chalkboard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32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4" grpId="0" animBg="1"/>
      <p:bldP spid="4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59688" cy="828328"/>
          </a:xfrm>
        </p:spPr>
        <p:txBody>
          <a:bodyPr/>
          <a:lstStyle/>
          <a:p>
            <a:r>
              <a:rPr lang="en-GB" sz="3200" dirty="0"/>
              <a:t>On Being </a:t>
            </a:r>
            <a:r>
              <a:rPr lang="en-GB" sz="3200" dirty="0" smtClean="0"/>
              <a:t>Professional Mathematically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you actually value?</a:t>
            </a:r>
          </a:p>
          <a:p>
            <a:pPr lvl="1"/>
            <a:r>
              <a:rPr lang="en-GB" dirty="0"/>
              <a:t>Developing complex ways of thinking?</a:t>
            </a:r>
          </a:p>
          <a:p>
            <a:pPr lvl="1"/>
            <a:r>
              <a:rPr lang="en-GB" dirty="0"/>
              <a:t>Developing flexibility?</a:t>
            </a:r>
          </a:p>
          <a:p>
            <a:pPr lvl="1"/>
            <a:r>
              <a:rPr lang="en-GB" dirty="0"/>
              <a:t>Getting answers to routine questions?</a:t>
            </a:r>
          </a:p>
          <a:p>
            <a:pPr lvl="1"/>
            <a:r>
              <a:rPr lang="en-GB" dirty="0"/>
              <a:t>Having a go at problems?</a:t>
            </a:r>
          </a:p>
          <a:p>
            <a:r>
              <a:rPr lang="en-GB" dirty="0"/>
              <a:t>Teaching Responsively</a:t>
            </a:r>
          </a:p>
          <a:p>
            <a:pPr lvl="1"/>
            <a:r>
              <a:rPr lang="en-GB" dirty="0"/>
              <a:t>Listening to students not for what you desire or expect but for variation so as to extend possibilities</a:t>
            </a:r>
          </a:p>
          <a:p>
            <a:pPr lvl="1"/>
            <a:r>
              <a:rPr lang="en-GB" dirty="0"/>
              <a:t>Distinguishing between </a:t>
            </a:r>
            <a:r>
              <a:rPr lang="en-GB" i="1" dirty="0"/>
              <a:t>babbling</a:t>
            </a:r>
            <a:r>
              <a:rPr lang="en-GB" dirty="0"/>
              <a:t> and </a:t>
            </a:r>
            <a:r>
              <a:rPr lang="en-GB" i="1" dirty="0"/>
              <a:t>gargling</a:t>
            </a:r>
            <a:endParaRPr lang="en-GB" dirty="0"/>
          </a:p>
          <a:p>
            <a:r>
              <a:rPr lang="en-GB" dirty="0"/>
              <a:t>Teaching Responsibly</a:t>
            </a:r>
          </a:p>
          <a:p>
            <a:pPr lvl="1"/>
            <a:r>
              <a:rPr lang="en-GB" dirty="0"/>
              <a:t>Becoming articulate about both what and why choices are made</a:t>
            </a:r>
          </a:p>
          <a:p>
            <a:pPr lvl="1"/>
            <a:r>
              <a:rPr lang="en-GB" dirty="0"/>
              <a:t>Being willing to justify criteria for choices</a:t>
            </a:r>
          </a:p>
          <a:p>
            <a:pPr lvl="2"/>
            <a:r>
              <a:rPr lang="en-GB" dirty="0"/>
              <a:t>Tasks (initiating, sustaining, intervening, concluding)</a:t>
            </a:r>
          </a:p>
          <a:p>
            <a:pPr lvl="1"/>
            <a:r>
              <a:rPr lang="en-GB" dirty="0"/>
              <a:t>Probing beneath the surface of like and dislike, of ‘went well’ </a:t>
            </a:r>
          </a:p>
          <a:p>
            <a:pPr lvl="1"/>
            <a:r>
              <a:rPr lang="en-GB" dirty="0"/>
              <a:t>Negotiating technical vocabulary with colleagues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648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59688" cy="609600"/>
          </a:xfrm>
        </p:spPr>
        <p:txBody>
          <a:bodyPr/>
          <a:lstStyle/>
          <a:p>
            <a:r>
              <a:rPr lang="en-GB"/>
              <a:t>Outer, Inner &amp; Meta Aspects of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352928" cy="1224136"/>
          </a:xfrm>
        </p:spPr>
        <p:txBody>
          <a:bodyPr/>
          <a:lstStyle/>
          <a:p>
            <a:r>
              <a:rPr lang="en-GB" dirty="0"/>
              <a:t>Outer Task</a:t>
            </a:r>
          </a:p>
          <a:p>
            <a:pPr lvl="1"/>
            <a:r>
              <a:rPr lang="en-GB" dirty="0" smtClean="0"/>
              <a:t>What </a:t>
            </a:r>
            <a:r>
              <a:rPr lang="en-GB" dirty="0"/>
              <a:t>students actually </a:t>
            </a:r>
            <a:r>
              <a:rPr lang="en-GB" dirty="0" smtClean="0"/>
              <a:t>asked to do</a:t>
            </a:r>
          </a:p>
          <a:p>
            <a:pPr lvl="1"/>
            <a:r>
              <a:rPr lang="en-GB" dirty="0" smtClean="0"/>
              <a:t>What students actually do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5723853" y="980728"/>
            <a:ext cx="3384376" cy="129614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What author imagined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rgbClr val="0000FF"/>
                </a:solidFill>
                <a:latin typeface="Chalkboard" pitchFamily="-111" charset="0"/>
              </a:rPr>
              <a:t>What teacher intends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What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halkboard" pitchFamily="-111" charset="0"/>
              </a:rPr>
              <a:t> students construe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9512" y="1988840"/>
            <a:ext cx="8352928" cy="43204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Inner Task</a:t>
            </a:r>
          </a:p>
          <a:p>
            <a:pPr lvl="1"/>
            <a:r>
              <a:rPr lang="en-GB" b="0" dirty="0" smtClean="0"/>
              <a:t>What powers might be used or developed?</a:t>
            </a:r>
          </a:p>
          <a:p>
            <a:pPr lvl="1"/>
            <a:r>
              <a:rPr lang="en-GB" b="0" dirty="0" smtClean="0"/>
              <a:t>What themes might be encountered and enriched?</a:t>
            </a:r>
          </a:p>
          <a:p>
            <a:pPr lvl="1"/>
            <a:r>
              <a:rPr lang="en-GB" b="0" dirty="0" smtClean="0"/>
              <a:t>What connections might be made?</a:t>
            </a:r>
          </a:p>
          <a:p>
            <a:pPr lvl="1"/>
            <a:r>
              <a:rPr lang="en-GB" b="0" dirty="0" smtClean="0"/>
              <a:t>What reasoning might be called upon?</a:t>
            </a:r>
          </a:p>
          <a:p>
            <a:pPr lvl="1"/>
            <a:r>
              <a:rPr lang="en-GB" b="0" dirty="0" smtClean="0"/>
              <a:t>What sense students make of their activity</a:t>
            </a:r>
          </a:p>
          <a:p>
            <a:pPr lvl="1"/>
            <a:r>
              <a:rPr lang="en-GB" b="0" dirty="0" smtClean="0"/>
              <a:t>What students are now prepared to be able to hear &amp; see</a:t>
            </a:r>
          </a:p>
          <a:p>
            <a:pPr lvl="1"/>
            <a:r>
              <a:rPr lang="en-GB" b="0" dirty="0" smtClean="0"/>
              <a:t>What students reconstruct later</a:t>
            </a:r>
          </a:p>
          <a:p>
            <a:r>
              <a:rPr lang="en-GB" b="0" dirty="0" smtClean="0"/>
              <a:t>Meta Task</a:t>
            </a:r>
          </a:p>
          <a:p>
            <a:pPr lvl="1"/>
            <a:r>
              <a:rPr lang="en-GB" b="0" dirty="0" smtClean="0"/>
              <a:t>Personal propensities and dispositions to challenge or work on</a:t>
            </a:r>
          </a:p>
          <a:p>
            <a:pPr lvl="1"/>
            <a:r>
              <a:rPr lang="en-GB" b="0" dirty="0" smtClean="0"/>
              <a:t>Working collaboratively and individually</a:t>
            </a:r>
          </a:p>
          <a:p>
            <a:pPr lvl="1"/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25994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Sequence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306896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…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7089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35730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5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27089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7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35730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8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400506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9632" y="184482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10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632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9632" y="27089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12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9632" y="357301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14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9632" y="3991127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15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9632" y="440923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16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3688" y="314096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21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00192" y="198884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…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32040" y="288894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92080" y="288894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92080" y="328498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32040" y="328498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99992" y="328498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5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9992" y="288894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99992" y="249289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7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32040" y="249289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8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92080" y="249289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24128" y="249289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10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24128" y="288894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24128" y="328498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12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24128" y="36662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92080" y="36662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14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32040" y="36662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15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99992" y="36662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16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7944" y="328498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18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67944" y="288894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19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67944" y="249289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20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67944" y="366622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17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99992" y="206084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22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32040" y="206084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23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92080" y="206084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24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24128" y="206084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25</a:t>
            </a:r>
            <a:endParaRPr lang="en-GB" sz="2400" b="0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67944" y="206084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000000"/>
                </a:solidFill>
              </a:rPr>
              <a:t>21</a:t>
            </a:r>
            <a:endParaRPr lang="en-GB" sz="2400" b="0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139952" y="2060848"/>
            <a:ext cx="2088232" cy="2160240"/>
            <a:chOff x="4139952" y="2060848"/>
            <a:chExt cx="2088232" cy="2160240"/>
          </a:xfrm>
        </p:grpSpPr>
        <p:sp>
          <p:nvSpPr>
            <p:cNvPr id="3" name="Rectangle 2"/>
            <p:cNvSpPr/>
            <p:nvPr/>
          </p:nvSpPr>
          <p:spPr bwMode="auto">
            <a:xfrm>
              <a:off x="4139952" y="2060848"/>
              <a:ext cx="432048" cy="50405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4572000" y="2492896"/>
              <a:ext cx="432048" cy="50405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5004048" y="2924944"/>
              <a:ext cx="432048" cy="50405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5364088" y="3284984"/>
              <a:ext cx="432048" cy="50405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5796136" y="3717032"/>
              <a:ext cx="432048" cy="50405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  <p:sp>
        <p:nvSpPr>
          <p:cNvPr id="84" name="Rectangle 83"/>
          <p:cNvSpPr/>
          <p:nvPr/>
        </p:nvSpPr>
        <p:spPr bwMode="auto">
          <a:xfrm>
            <a:off x="107504" y="3176972"/>
            <a:ext cx="2592288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59832" y="692696"/>
            <a:ext cx="54734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b="0" dirty="0" smtClean="0">
                <a:solidFill>
                  <a:srgbClr val="008000"/>
                </a:solidFill>
              </a:rPr>
              <a:t>What powers do you use?</a:t>
            </a:r>
          </a:p>
          <a:p>
            <a:r>
              <a:rPr lang="en-GB" b="0" dirty="0" smtClean="0">
                <a:solidFill>
                  <a:srgbClr val="008000"/>
                </a:solidFill>
              </a:rPr>
              <a:t>What themes do you encounter?</a:t>
            </a:r>
            <a:endParaRPr lang="en-GB" b="0" dirty="0">
              <a:solidFill>
                <a:srgbClr val="008000"/>
              </a:solidFill>
            </a:endParaRPr>
          </a:p>
        </p:txBody>
      </p:sp>
      <p:sp>
        <p:nvSpPr>
          <p:cNvPr id="22" name="Oval Callout 21"/>
          <p:cNvSpPr/>
          <p:nvPr/>
        </p:nvSpPr>
        <p:spPr bwMode="auto">
          <a:xfrm>
            <a:off x="2915816" y="4797152"/>
            <a:ext cx="1924214" cy="936104"/>
          </a:xfrm>
          <a:prstGeom prst="wedgeEllipseCallout">
            <a:avLst>
              <a:gd name="adj1" fmla="val -42017"/>
              <a:gd name="adj2" fmla="val -10202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69" name="Oval Callout 68"/>
          <p:cNvSpPr/>
          <p:nvPr/>
        </p:nvSpPr>
        <p:spPr bwMode="auto">
          <a:xfrm>
            <a:off x="2915816" y="4797152"/>
            <a:ext cx="1924214" cy="936104"/>
          </a:xfrm>
          <a:prstGeom prst="wedgeEllipseCallout">
            <a:avLst>
              <a:gd name="adj1" fmla="val 40364"/>
              <a:gd name="adj2" fmla="val -9960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Chalkboard" pitchFamily="-111" charset="0"/>
              </a:rPr>
              <a:t>Why?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1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3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5" grpId="0"/>
      <p:bldP spid="78" grpId="0"/>
      <p:bldP spid="84" grpId="0" animBg="1"/>
      <p:bldP spid="22" grpId="0" animBg="1"/>
      <p:bldP spid="6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Emergent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153400" cy="41148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Before observing, or prompting others,</a:t>
            </a:r>
            <a:br>
              <a:rPr lang="en-GB" dirty="0" smtClean="0"/>
            </a:br>
            <a:r>
              <a:rPr lang="en-GB" dirty="0" smtClean="0"/>
              <a:t>try to generate a similar or analogous experience in and for myself</a:t>
            </a:r>
          </a:p>
          <a:p>
            <a:pPr>
              <a:defRPr/>
            </a:pPr>
            <a:r>
              <a:rPr lang="en-GB" dirty="0" smtClean="0"/>
              <a:t>This may sensitise me to notice relevant features (discern details)</a:t>
            </a:r>
            <a:br>
              <a:rPr lang="en-GB" dirty="0" smtClean="0"/>
            </a:br>
            <a:r>
              <a:rPr lang="en-GB" dirty="0" smtClean="0"/>
              <a:t>and alert me to recognising relationships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45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Powers &amp; Themes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392488" cy="2160240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GB" sz="2400"/>
              <a:t>Imagining &amp; Expressing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Specialising &amp; Generalising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Conjecturing &amp; Convincing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Stressing &amp; Ignoring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Organising &amp; Characterising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4033713" cy="2040632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GB" sz="2400"/>
              <a:t>Doing &amp; Undoing</a:t>
            </a:r>
          </a:p>
          <a:p>
            <a:pPr>
              <a:buFont typeface="Wingdings" charset="2"/>
              <a:buChar char="v"/>
            </a:pPr>
            <a:r>
              <a:rPr lang="en-GB" sz="2400"/>
              <a:t>Invariance in the midst of change</a:t>
            </a:r>
          </a:p>
          <a:p>
            <a:pPr>
              <a:buFont typeface="Wingdings" charset="2"/>
              <a:buChar char="v"/>
            </a:pPr>
            <a:r>
              <a:rPr lang="en-GB" sz="2400"/>
              <a:t>Freedom &amp; Constraint</a:t>
            </a:r>
          </a:p>
          <a:p>
            <a:pPr>
              <a:buFont typeface="Wingdings" charset="2"/>
              <a:buChar char="v"/>
            </a:pPr>
            <a:r>
              <a:rPr lang="en-GB" sz="2400"/>
              <a:t>Extending &amp; Restricting</a:t>
            </a: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6" name="TextBox 5"/>
          <p:cNvSpPr txBox="1"/>
          <p:nvPr/>
        </p:nvSpPr>
        <p:spPr>
          <a:xfrm>
            <a:off x="755576" y="105273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Powers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008" y="112474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Themes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55576" y="3933056"/>
            <a:ext cx="6840760" cy="122413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Are students being encouraged 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to use their own powers</a:t>
            </a:r>
            <a:r>
              <a:rPr lang="en-GB" b="0" dirty="0">
                <a:solidFill>
                  <a:srgbClr val="631908"/>
                </a:solidFill>
              </a:rPr>
              <a:t>?</a:t>
            </a:r>
            <a:br>
              <a:rPr lang="en-GB" b="0" dirty="0">
                <a:solidFill>
                  <a:srgbClr val="631908"/>
                </a:solidFill>
              </a:rPr>
            </a:b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907704" y="4941168"/>
            <a:ext cx="6984776" cy="1584176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chemeClr val="tx2"/>
                </a:solidFill>
              </a:rPr>
              <a:t>o</a:t>
            </a: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r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are</a:t>
            </a:r>
            <a:r>
              <a:rPr kumimoji="0" lang="en-GB" sz="28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 their powers being usurped by textbook, worksheets and …</a:t>
            </a:r>
            <a:r>
              <a:rPr lang="en-GB" b="0" dirty="0">
                <a:solidFill>
                  <a:schemeClr val="tx2"/>
                </a:solidFill>
              </a:rPr>
              <a:t> 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498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39552" y="980728"/>
            <a:ext cx="7056784" cy="2304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8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4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18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8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8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8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8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8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sz="2400" b="0" dirty="0"/>
              <a:t>Holding Wholes (gazing)</a:t>
            </a:r>
          </a:p>
          <a:p>
            <a:r>
              <a:rPr lang="en-GB" sz="2400" b="0" dirty="0"/>
              <a:t>Discerning Details</a:t>
            </a:r>
          </a:p>
          <a:p>
            <a:r>
              <a:rPr lang="en-GB" sz="2400" b="0" dirty="0"/>
              <a:t>Recognising Relationships</a:t>
            </a:r>
          </a:p>
          <a:p>
            <a:r>
              <a:rPr lang="en-GB" sz="2400" b="0" dirty="0"/>
              <a:t>Perceiving Properties as being instantiated</a:t>
            </a:r>
          </a:p>
          <a:p>
            <a:r>
              <a:rPr lang="en-GB" sz="2400" b="0" dirty="0"/>
              <a:t>Reasoning on the basis of agreed properties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34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trike="sngStrike"/>
              <a:t>Being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512168"/>
          </a:xfrm>
        </p:spPr>
        <p:txBody>
          <a:bodyPr/>
          <a:lstStyle/>
          <a:p>
            <a:r>
              <a:rPr lang="en-GB"/>
              <a:t>Where confidence is situated:</a:t>
            </a:r>
          </a:p>
          <a:p>
            <a:pPr lvl="1"/>
            <a:r>
              <a:rPr lang="en-GB"/>
              <a:t>Not in knowing answers … but in having access to powers and themes</a:t>
            </a:r>
          </a:p>
          <a:p>
            <a:r>
              <a:rPr lang="en-GB"/>
              <a:t>‘measure of being’ is what you can bear</a:t>
            </a:r>
          </a:p>
          <a:p>
            <a:pPr lvl="1"/>
            <a:r>
              <a:rPr lang="en-GB"/>
              <a:t>Frustrations</a:t>
            </a:r>
          </a:p>
          <a:p>
            <a:pPr lvl="1"/>
            <a:r>
              <a:rPr lang="en-GB"/>
              <a:t>Not-knowing</a:t>
            </a:r>
          </a:p>
          <a:p>
            <a:pPr lvl="1"/>
            <a:r>
              <a:rPr lang="en-GB"/>
              <a:t>Uncertainty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851920" y="2564904"/>
            <a:ext cx="1080120" cy="57606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halkboard" pitchFamily="-111" charset="0"/>
              </a:rPr>
              <a:t>In self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788024" y="2924944"/>
            <a:ext cx="1656184" cy="57606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halkboard" pitchFamily="-111" charset="0"/>
              </a:rPr>
              <a:t>In students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3528" y="3501008"/>
            <a:ext cx="8496944" cy="864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Manifested as</a:t>
            </a:r>
          </a:p>
          <a:p>
            <a:pPr lvl="1"/>
            <a:r>
              <a:rPr lang="en-GB" b="0"/>
              <a:t>Access to mathematically oriented questions to ask: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5589240"/>
            <a:ext cx="6984776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 lvl="1"/>
            <a:r>
              <a:rPr lang="en-GB" b="0"/>
              <a:t>Attending to how students are attending</a:t>
            </a:r>
          </a:p>
          <a:p>
            <a:pPr lvl="1"/>
            <a:r>
              <a:rPr lang="en-GB" b="0"/>
              <a:t>Being aware of what you are attending to, and how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907704" y="4293096"/>
            <a:ext cx="2808312" cy="1080120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What do I know?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bg1"/>
                </a:solidFill>
                <a:latin typeface="Chalkboard" pitchFamily="-111" charset="0"/>
              </a:rPr>
              <a:t>What do I want?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004048" y="4293096"/>
            <a:ext cx="2808312" cy="1080120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What is the status of your statement?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bg1"/>
                </a:solidFill>
                <a:latin typeface="Chalkboard" pitchFamily="-111" charset="0"/>
              </a:rPr>
              <a:t>How do you know?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084168" y="2492896"/>
            <a:ext cx="1440160" cy="576064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Upholding</a:t>
            </a:r>
          </a:p>
        </p:txBody>
      </p:sp>
    </p:spTree>
    <p:extLst>
      <p:ext uri="{BB962C8B-B14F-4D97-AF65-F5344CB8AC3E}">
        <p14:creationId xmlns:p14="http://schemas.microsoft.com/office/powerpoint/2010/main" val="13737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Human Psyche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859185"/>
            <a:ext cx="37020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622799" y="1152748"/>
            <a:ext cx="3178175" cy="1327151"/>
            <a:chOff x="2912" y="540"/>
            <a:chExt cx="2002" cy="836"/>
          </a:xfrm>
        </p:grpSpPr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4050" y="540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Imagery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10800000" flipH="1">
              <a:off x="2912" y="682"/>
              <a:ext cx="1066" cy="69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2454277" y="1176560"/>
            <a:ext cx="3130552" cy="1022349"/>
            <a:chOff x="1546" y="555"/>
            <a:chExt cx="1972" cy="644"/>
          </a:xfrm>
        </p:grpSpPr>
        <p:sp>
          <p:nvSpPr>
            <p:cNvPr id="10" name="Rectangle 5"/>
            <p:cNvSpPr>
              <a:spLocks/>
            </p:cNvSpPr>
            <p:nvPr/>
          </p:nvSpPr>
          <p:spPr bwMode="auto">
            <a:xfrm>
              <a:off x="1546" y="555"/>
              <a:ext cx="19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Intellect (cognition)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>
              <a:off x="2240" y="847"/>
              <a:ext cx="245" cy="35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179512" y="1851251"/>
            <a:ext cx="2952752" cy="430214"/>
            <a:chOff x="1010" y="987"/>
            <a:chExt cx="1860" cy="271"/>
          </a:xfrm>
        </p:grpSpPr>
        <p:sp>
          <p:nvSpPr>
            <p:cNvPr id="13" name="Rectangle 6"/>
            <p:cNvSpPr>
              <a:spLocks/>
            </p:cNvSpPr>
            <p:nvPr/>
          </p:nvSpPr>
          <p:spPr bwMode="auto">
            <a:xfrm>
              <a:off x="1010" y="987"/>
              <a:ext cx="148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Attention/Will</a:t>
              </a: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rot="10800000">
              <a:off x="2507" y="1210"/>
              <a:ext cx="3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704850" y="3419698"/>
            <a:ext cx="2528888" cy="1292225"/>
            <a:chOff x="444" y="1968"/>
            <a:chExt cx="1593" cy="814"/>
          </a:xfrm>
        </p:grpSpPr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444" y="2511"/>
              <a:ext cx="1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Body (enaction)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02" y="1968"/>
              <a:ext cx="1235" cy="47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842000" y="2538637"/>
            <a:ext cx="2743200" cy="862013"/>
            <a:chOff x="3680" y="1413"/>
            <a:chExt cx="1728" cy="543"/>
          </a:xfrm>
        </p:grpSpPr>
        <p:sp>
          <p:nvSpPr>
            <p:cNvPr id="19" name="Rectangle 3"/>
            <p:cNvSpPr>
              <a:spLocks/>
            </p:cNvSpPr>
            <p:nvPr/>
          </p:nvSpPr>
          <p:spPr bwMode="auto">
            <a:xfrm>
              <a:off x="4526" y="1413"/>
              <a:ext cx="88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Emotions 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(affect)</a:t>
              </a: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680" y="1600"/>
              <a:ext cx="757" cy="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298825" y="3495898"/>
            <a:ext cx="1449388" cy="2165350"/>
            <a:chOff x="2078" y="2016"/>
            <a:chExt cx="913" cy="1364"/>
          </a:xfrm>
        </p:grpSpPr>
        <p:sp>
          <p:nvSpPr>
            <p:cNvPr id="22" name="Line 13"/>
            <p:cNvSpPr>
              <a:spLocks noChangeShapeType="1"/>
            </p:cNvSpPr>
            <p:nvPr/>
          </p:nvSpPr>
          <p:spPr bwMode="auto">
            <a:xfrm flipH="1">
              <a:off x="2544" y="2016"/>
              <a:ext cx="139" cy="7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23" name="Rectangle 14"/>
            <p:cNvSpPr>
              <a:spLocks/>
            </p:cNvSpPr>
            <p:nvPr/>
          </p:nvSpPr>
          <p:spPr bwMode="auto">
            <a:xfrm>
              <a:off x="2078" y="2837"/>
              <a:ext cx="9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Habits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08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of a Topic</a:t>
            </a:r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>
            <a:off x="3233738" y="1597695"/>
            <a:ext cx="2133600" cy="272732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H="1">
            <a:off x="3284538" y="1564358"/>
            <a:ext cx="2252662" cy="280987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rot="10800000">
            <a:off x="2640013" y="3055020"/>
            <a:ext cx="3387725" cy="33338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927100" y="908720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Language Patterns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prior Skills</a:t>
            </a: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5461000" y="908720"/>
            <a:ext cx="3022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Imagery/Sense-of/Awareness; Connections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6045200" y="2623220"/>
            <a:ext cx="3022600" cy="9525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Different Contexts in which likely to arise;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dispositions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5168900" y="4159920"/>
            <a:ext cx="3022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Techniques &amp; Incantations</a:t>
            </a: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304800" y="2585120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Root Questions</a:t>
            </a: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predispositions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sp>
        <p:nvSpPr>
          <p:cNvPr id="12" name="AutoShape 10"/>
          <p:cNvSpPr>
            <a:spLocks/>
          </p:cNvSpPr>
          <p:nvPr/>
        </p:nvSpPr>
        <p:spPr bwMode="auto">
          <a:xfrm>
            <a:off x="927100" y="4185320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/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Standard Confusions 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Obstacles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356520"/>
            <a:ext cx="203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>
            <a:spLocks/>
          </p:cNvSpPr>
          <p:nvPr/>
        </p:nvSpPr>
        <p:spPr bwMode="auto">
          <a:xfrm>
            <a:off x="5478567" y="6227440"/>
            <a:ext cx="31258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Behaviour is Trainable</a:t>
            </a: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2816576" y="5651376"/>
            <a:ext cx="3267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Emotion is Harnessable</a:t>
            </a: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539552" y="6165304"/>
            <a:ext cx="360097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Awareness is Educable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 rot="2954185">
            <a:off x="5605711" y="5297027"/>
            <a:ext cx="1590179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Behaviour</a:t>
            </a: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3817938" y="5093827"/>
            <a:ext cx="1246223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Emotion</a:t>
            </a:r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 rot="18654864">
            <a:off x="1247629" y="5343858"/>
            <a:ext cx="1711618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Awareness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318420"/>
            <a:ext cx="26289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3"/>
          <p:cNvSpPr>
            <a:spLocks/>
          </p:cNvSpPr>
          <p:nvPr/>
        </p:nvSpPr>
        <p:spPr bwMode="auto">
          <a:xfrm>
            <a:off x="2843808" y="6505599"/>
            <a:ext cx="36116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Attention can be Directed</a:t>
            </a:r>
          </a:p>
        </p:txBody>
      </p:sp>
    </p:spTree>
    <p:extLst>
      <p:ext uri="{BB962C8B-B14F-4D97-AF65-F5344CB8AC3E}">
        <p14:creationId xmlns:p14="http://schemas.microsoft.com/office/powerpoint/2010/main" val="94891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Conceptions of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05273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Staircase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9592" y="4005064"/>
            <a:ext cx="1656184" cy="2304256"/>
            <a:chOff x="2286000" y="368300"/>
            <a:chExt cx="4596324" cy="6108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368300"/>
              <a:ext cx="4572000" cy="6108700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4137587" y="1174292"/>
              <a:ext cx="2744737" cy="5284312"/>
            </a:xfrm>
            <a:custGeom>
              <a:avLst/>
              <a:gdLst>
                <a:gd name="connsiteX0" fmla="*/ 2676460 w 2744737"/>
                <a:gd name="connsiteY0" fmla="*/ 0 h 5284312"/>
                <a:gd name="connsiteX1" fmla="*/ 0 w 2744737"/>
                <a:gd name="connsiteY1" fmla="*/ 5229694 h 5284312"/>
                <a:gd name="connsiteX2" fmla="*/ 2744737 w 2744737"/>
                <a:gd name="connsiteY2" fmla="*/ 5284312 h 5284312"/>
                <a:gd name="connsiteX3" fmla="*/ 2676460 w 2744737"/>
                <a:gd name="connsiteY3" fmla="*/ 0 h 52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4737" h="5284312">
                  <a:moveTo>
                    <a:pt x="2676460" y="0"/>
                  </a:moveTo>
                  <a:lnTo>
                    <a:pt x="0" y="5229694"/>
                  </a:lnTo>
                  <a:lnTo>
                    <a:pt x="2744737" y="5284312"/>
                  </a:lnTo>
                  <a:lnTo>
                    <a:pt x="267646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2823220" cy="2332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9952" y="105273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Spiral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628800"/>
            <a:ext cx="1944216" cy="2315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005064"/>
            <a:ext cx="2232248" cy="2316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6256" y="11247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Maturation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005064"/>
            <a:ext cx="2376264" cy="241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1628800"/>
            <a:ext cx="280661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0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2514600" y="1447800"/>
            <a:ext cx="4419600" cy="518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MGA</a:t>
            </a: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42037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7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Aesop’s story of the Sun &amp; the Wind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7395943" cy="4031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5301208"/>
            <a:ext cx="87861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Direct instruction can be like the action of the  wind;</a:t>
            </a:r>
          </a:p>
          <a:p>
            <a:r>
              <a:rPr lang="en-GB" sz="2000" b="0">
                <a:solidFill>
                  <a:srgbClr val="000000"/>
                </a:solidFill>
              </a:rPr>
              <a:t>Providing students with what is sufficient-necessary so they can use </a:t>
            </a:r>
            <a:br>
              <a:rPr lang="en-GB" sz="2000" b="0">
                <a:solidFill>
                  <a:srgbClr val="000000"/>
                </a:solidFill>
              </a:rPr>
            </a:br>
            <a:r>
              <a:rPr lang="en-GB" sz="2000" b="0">
                <a:solidFill>
                  <a:srgbClr val="000000"/>
                </a:solidFill>
              </a:rPr>
              <a:t>their natural powers to work things out can be like the action of the sun</a:t>
            </a:r>
          </a:p>
        </p:txBody>
      </p:sp>
    </p:spTree>
    <p:extLst>
      <p:ext uri="{BB962C8B-B14F-4D97-AF65-F5344CB8AC3E}">
        <p14:creationId xmlns:p14="http://schemas.microsoft.com/office/powerpoint/2010/main" val="267997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Learning &amp; Assessment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51520" y="980728"/>
            <a:ext cx="7488832" cy="180020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993300"/>
                </a:solidFill>
                <a:effectLst/>
                <a:latin typeface="Chalkboard" pitchFamily="-111" charset="0"/>
              </a:rPr>
              <a:t>What is available to be learned?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993300"/>
                </a:solidFill>
                <a:latin typeface="Chalkboard" pitchFamily="-111" charset="0"/>
              </a:rPr>
              <a:t>What is discernible?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993300"/>
                </a:solidFill>
                <a:latin typeface="Chalkboard" pitchFamily="-111" charset="0"/>
              </a:rPr>
              <a:t>What relationships are recognisable?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993300"/>
                </a:solidFill>
                <a:latin typeface="Chalkboard" pitchFamily="-111" charset="0"/>
              </a:rPr>
              <a:t>What properties are </a:t>
            </a:r>
            <a:r>
              <a:rPr lang="en-GB" sz="2000" b="0" dirty="0" err="1">
                <a:solidFill>
                  <a:srgbClr val="993300"/>
                </a:solidFill>
                <a:latin typeface="Chalkboard" pitchFamily="-111" charset="0"/>
              </a:rPr>
              <a:t>perceiveable</a:t>
            </a:r>
            <a:r>
              <a:rPr lang="en-GB" sz="2000" b="0" dirty="0">
                <a:solidFill>
                  <a:srgbClr val="993300"/>
                </a:solidFill>
                <a:latin typeface="Chalkboard" pitchFamily="-111" charset="0"/>
              </a:rPr>
              <a:t> as being instantiated?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993300"/>
                </a:solidFill>
                <a:latin typeface="Chalkboard" pitchFamily="-111" charset="0"/>
              </a:rPr>
              <a:t>What reasoning is called upon?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993300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691680" y="4437112"/>
            <a:ext cx="6552728" cy="18002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A5FFA5"/>
                </a:solidFill>
                <a:effectLst/>
                <a:latin typeface="Chalkboard" pitchFamily="-111" charset="0"/>
              </a:rPr>
              <a:t>What learning is accessible </a:t>
            </a: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A5FFA5"/>
                </a:solidFill>
                <a:effectLst/>
                <a:latin typeface="Chalkboard" pitchFamily="-111" charset="0"/>
              </a:rPr>
              <a:t>to assessment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A5FFA5"/>
                </a:solidFill>
                <a:effectLst/>
                <a:latin typeface="Chalkboard" pitchFamily="-111" charset="0"/>
              </a:rPr>
              <a:t>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A5FFA5"/>
                </a:solidFill>
                <a:latin typeface="Chalkboard" pitchFamily="-111" charset="0"/>
              </a:rPr>
              <a:t>What is discerned?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A5FFA5"/>
                </a:solidFill>
                <a:latin typeface="Chalkboard" pitchFamily="-111" charset="0"/>
              </a:rPr>
              <a:t>What relationships are recognised?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A5FFA5"/>
                </a:solidFill>
                <a:latin typeface="Chalkboard" pitchFamily="-111" charset="0"/>
              </a:rPr>
              <a:t>What properties are perceived as being instantiated?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A5FFA5"/>
                </a:solidFill>
                <a:latin typeface="Chalkboard" pitchFamily="-111" charset="0"/>
              </a:rPr>
              <a:t>What reasoning is displayed?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A5FFA5"/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043608" y="2708920"/>
            <a:ext cx="6552728" cy="1800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What behaviour is accessible </a:t>
            </a: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to assessment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2"/>
                </a:solidFill>
                <a:latin typeface="Chalkboard" pitchFamily="-111" charset="0"/>
              </a:rPr>
              <a:t>What is done?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2"/>
                </a:solidFill>
                <a:latin typeface="Chalkboard" pitchFamily="-111" charset="0"/>
              </a:rPr>
              <a:t>What discernments, relationships and  properties need to be present in order to perform?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2"/>
                </a:solidFill>
                <a:latin typeface="Chalkboard" pitchFamily="-111" charset="0"/>
              </a:rPr>
              <a:t>What justifications are sought and given?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9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Term Divisibility</a:t>
            </a:r>
            <a:endParaRPr lang="en-GB" dirty="0"/>
          </a:p>
        </p:txBody>
      </p:sp>
      <p:sp>
        <p:nvSpPr>
          <p:cNvPr id="30" name="Oval 29"/>
          <p:cNvSpPr/>
          <p:nvPr/>
        </p:nvSpPr>
        <p:spPr bwMode="auto">
          <a:xfrm>
            <a:off x="467544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827584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1520" y="548680"/>
            <a:ext cx="9073008" cy="3314111"/>
            <a:chOff x="251520" y="1556792"/>
            <a:chExt cx="9073008" cy="3314111"/>
          </a:xfrm>
        </p:grpSpPr>
        <p:sp>
          <p:nvSpPr>
            <p:cNvPr id="4" name="TextBox 3"/>
            <p:cNvSpPr txBox="1"/>
            <p:nvPr/>
          </p:nvSpPr>
          <p:spPr>
            <a:xfrm>
              <a:off x="1763688" y="1556792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…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1520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2708920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9552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9552" y="3573016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9592" y="2276872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5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9592" y="2708920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9592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9592" y="3573016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8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9592" y="4005064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>
                  <a:solidFill>
                    <a:srgbClr val="000000"/>
                  </a:solidFill>
                </a:rPr>
                <a:t>9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9632" y="1844824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10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59632" y="2276872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9632" y="2708920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12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59632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59632" y="3573016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14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59632" y="3991127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15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59632" y="440923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16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3688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21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95736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99792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43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75856" y="3120639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57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51920" y="3142711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73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60032" y="3142711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111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36096" y="3142711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133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84168" y="3142711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157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32240" y="3140968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183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55976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91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80312" y="3140968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211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56376" y="3140968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241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532440" y="3140968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273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Oval 51"/>
          <p:cNvSpPr/>
          <p:nvPr/>
        </p:nvSpPr>
        <p:spPr bwMode="auto">
          <a:xfrm>
            <a:off x="1259632" y="2132856"/>
            <a:ext cx="504056" cy="504056"/>
          </a:xfrm>
          <a:prstGeom prst="ellipse">
            <a:avLst/>
          </a:prstGeom>
          <a:noFill/>
          <a:ln w="38100" cmpd="sng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395536" y="4077072"/>
            <a:ext cx="8352928" cy="463408"/>
            <a:chOff x="395536" y="5085184"/>
            <a:chExt cx="8352928" cy="463408"/>
          </a:xfrm>
        </p:grpSpPr>
        <p:sp>
          <p:nvSpPr>
            <p:cNvPr id="54" name="TextBox 53"/>
            <p:cNvSpPr txBox="1"/>
            <p:nvPr/>
          </p:nvSpPr>
          <p:spPr>
            <a:xfrm>
              <a:off x="395536" y="5086927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307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43608" y="5086927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343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91680" y="5086927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381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39752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421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915816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463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63888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507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11960" y="5086927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553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860032" y="5086927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601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436096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651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084168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703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732240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757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380312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813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956376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871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Rounded Rectangle 34"/>
          <p:cNvSpPr/>
          <p:nvPr/>
        </p:nvSpPr>
        <p:spPr bwMode="auto">
          <a:xfrm>
            <a:off x="251520" y="4797152"/>
            <a:ext cx="5760640" cy="576064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Express your conjecture in symbols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395536" y="5445224"/>
            <a:ext cx="8568952" cy="5760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Characterise all sequences that satisfy your conjecture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1763688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4860032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8639944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8" name="Oval 97"/>
          <p:cNvSpPr/>
          <p:nvPr/>
        </p:nvSpPr>
        <p:spPr bwMode="auto">
          <a:xfrm>
            <a:off x="3275856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3" name="Oval 112"/>
          <p:cNvSpPr/>
          <p:nvPr/>
        </p:nvSpPr>
        <p:spPr bwMode="auto">
          <a:xfrm>
            <a:off x="6804248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4427984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2" name="Oval 121"/>
          <p:cNvSpPr/>
          <p:nvPr/>
        </p:nvSpPr>
        <p:spPr bwMode="auto">
          <a:xfrm>
            <a:off x="8604448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8604448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219162"/>
              </p:ext>
            </p:extLst>
          </p:nvPr>
        </p:nvGraphicFramePr>
        <p:xfrm>
          <a:off x="3695700" y="217958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5700" y="217958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966786"/>
              </p:ext>
            </p:extLst>
          </p:nvPr>
        </p:nvGraphicFramePr>
        <p:xfrm>
          <a:off x="3695700" y="217958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3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5700" y="217958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861513"/>
              </p:ext>
            </p:extLst>
          </p:nvPr>
        </p:nvGraphicFramePr>
        <p:xfrm>
          <a:off x="6444209" y="4653137"/>
          <a:ext cx="1560173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4" name="Equation" r:id="rId6" imgW="495300" imgH="228600" progId="Equation.DSMT4">
                  <p:embed/>
                </p:oleObj>
              </mc:Choice>
              <mc:Fallback>
                <p:oleObj name="Equation" r:id="rId6" imgW="495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44209" y="4653137"/>
                        <a:ext cx="1560173" cy="72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771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8" grpId="0" animBg="1"/>
      <p:bldP spid="38" grpId="1" animBg="1"/>
      <p:bldP spid="38" grpId="2" animBg="1"/>
      <p:bldP spid="52" grpId="0" animBg="1"/>
      <p:bldP spid="52" grpId="1" animBg="1"/>
      <p:bldP spid="52" grpId="2" animBg="1"/>
      <p:bldP spid="35" grpId="0" animBg="1"/>
      <p:bldP spid="70" grpId="0" animBg="1"/>
      <p:bldP spid="73" grpId="0" animBg="1"/>
      <p:bldP spid="73" grpId="1" animBg="1"/>
      <p:bldP spid="73" grpId="2" animBg="1"/>
      <p:bldP spid="81" grpId="0" animBg="1"/>
      <p:bldP spid="81" grpId="1" animBg="1"/>
      <p:bldP spid="81" grpId="2" animBg="1"/>
      <p:bldP spid="95" grpId="0" animBg="1"/>
      <p:bldP spid="95" grpId="1" animBg="1"/>
      <p:bldP spid="95" grpId="2" animBg="1"/>
      <p:bldP spid="98" grpId="0" animBg="1"/>
      <p:bldP spid="98" grpId="1" animBg="1"/>
      <p:bldP spid="98" grpId="2" animBg="1"/>
      <p:bldP spid="113" grpId="0" animBg="1"/>
      <p:bldP spid="113" grpId="1" animBg="1"/>
      <p:bldP spid="113" grpId="2" animBg="1"/>
      <p:bldP spid="116" grpId="0" animBg="1"/>
      <p:bldP spid="116" grpId="1" animBg="1"/>
      <p:bldP spid="116" grpId="2" animBg="1"/>
      <p:bldP spid="122" grpId="0" animBg="1"/>
      <p:bldP spid="122" grpId="1" animBg="1"/>
      <p:bldP spid="122" grpId="2" animBg="1"/>
      <p:bldP spid="124" grpId="0" animBg="1"/>
      <p:bldP spid="124" grpId="1" animBg="1"/>
      <p:bldP spid="124" grpId="2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Actively Enquiring (Research)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7772400" cy="556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Developing a ‘researching’ or enquiring ‘being’ (self)</a:t>
            </a:r>
          </a:p>
          <a:p>
            <a:pPr>
              <a:defRPr/>
            </a:pPr>
            <a:r>
              <a:rPr lang="en-US" dirty="0" smtClean="0"/>
              <a:t>Observation</a:t>
            </a:r>
          </a:p>
          <a:p>
            <a:pPr lvl="1">
              <a:defRPr/>
            </a:pPr>
            <a:r>
              <a:rPr lang="en-US" dirty="0" err="1" smtClean="0"/>
              <a:t>ExtraSpectivity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993300"/>
                </a:solidFill>
              </a:rPr>
              <a:t> from the outside;</a:t>
            </a:r>
          </a:p>
          <a:p>
            <a:pPr lvl="1">
              <a:defRPr/>
            </a:pPr>
            <a:r>
              <a:rPr lang="en-US" dirty="0" err="1" smtClean="0"/>
              <a:t>Introspectivity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993300"/>
                </a:solidFill>
              </a:rPr>
              <a:t>speculative narrative</a:t>
            </a:r>
          </a:p>
          <a:p>
            <a:pPr lvl="1">
              <a:defRPr/>
            </a:pPr>
            <a:r>
              <a:rPr lang="en-US" dirty="0" err="1" smtClean="0"/>
              <a:t>Interspectivity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993300"/>
                </a:solidFill>
              </a:rPr>
              <a:t>negotiating </a:t>
            </a:r>
            <a:r>
              <a:rPr lang="en-US" dirty="0" err="1" smtClean="0">
                <a:solidFill>
                  <a:srgbClr val="993300"/>
                </a:solidFill>
              </a:rPr>
              <a:t>with others</a:t>
            </a:r>
            <a:endParaRPr lang="en-US" dirty="0" smtClean="0">
              <a:solidFill>
                <a:srgbClr val="993300"/>
              </a:solidFill>
            </a:endParaRPr>
          </a:p>
          <a:p>
            <a:pPr lvl="1">
              <a:defRPr/>
            </a:pPr>
            <a:r>
              <a:rPr lang="en-US" dirty="0" err="1" smtClean="0"/>
              <a:t>Intraspectivity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993300"/>
                </a:solidFill>
              </a:rPr>
              <a:t>inner witnessing</a:t>
            </a:r>
          </a:p>
          <a:p>
            <a:pPr lvl="1">
              <a:defRPr/>
            </a:pPr>
            <a:r>
              <a:rPr lang="en-US" dirty="0" err="1" smtClean="0"/>
              <a:t>Spectivity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993300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oticing in the moment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1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 as Self-Explanation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728192"/>
          </a:xfrm>
        </p:spPr>
        <p:txBody>
          <a:bodyPr/>
          <a:lstStyle/>
          <a:p>
            <a:r>
              <a:rPr lang="en-GB" dirty="0"/>
              <a:t>What struck you during this session?</a:t>
            </a:r>
          </a:p>
          <a:p>
            <a:r>
              <a:rPr lang="en-GB" dirty="0"/>
              <a:t>What for you were the main points (cognition)?</a:t>
            </a:r>
          </a:p>
          <a:p>
            <a:r>
              <a:rPr lang="en-GB" dirty="0"/>
              <a:t>What were the dominant emotions evoked? (affect)?</a:t>
            </a:r>
          </a:p>
          <a:p>
            <a:r>
              <a:rPr lang="en-GB" dirty="0"/>
              <a:t>What actions might you want to pursue further? (Awareness)</a:t>
            </a:r>
          </a:p>
        </p:txBody>
      </p:sp>
    </p:spTree>
    <p:extLst>
      <p:ext uri="{BB962C8B-B14F-4D97-AF65-F5344CB8AC3E}">
        <p14:creationId xmlns:p14="http://schemas.microsoft.com/office/powerpoint/2010/main" val="317565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Professional Associations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Mathematical Association (MA)</a:t>
            </a:r>
          </a:p>
          <a:p>
            <a:r>
              <a:rPr lang="en-GB" dirty="0" smtClean="0"/>
              <a:t>Association of Teachers of Mathematics (ATM)</a:t>
            </a:r>
          </a:p>
          <a:p>
            <a:r>
              <a:rPr lang="en-GB" dirty="0" smtClean="0"/>
              <a:t>London Mathematics Society (LMS)</a:t>
            </a:r>
          </a:p>
          <a:p>
            <a:r>
              <a:rPr lang="en-GB" dirty="0" smtClean="0"/>
              <a:t>Institute of Mathematics and its Applications (IMA)</a:t>
            </a:r>
          </a:p>
          <a:p>
            <a:r>
              <a:rPr lang="en-GB" dirty="0" smtClean="0"/>
              <a:t>National Centre for Excellence in Teaching Mathematics (NCETM)</a:t>
            </a:r>
          </a:p>
          <a:p>
            <a:pPr lvl="1"/>
            <a:r>
              <a:rPr lang="en-GB" dirty="0" err="1" smtClean="0"/>
              <a:t>Mathemapedia</a:t>
            </a:r>
            <a:endParaRPr lang="en-GB" dirty="0" smtClean="0"/>
          </a:p>
          <a:p>
            <a:pPr lvl="1"/>
            <a:r>
              <a:rPr lang="en-GB" dirty="0" smtClean="0"/>
              <a:t>Personal pages</a:t>
            </a:r>
          </a:p>
          <a:p>
            <a:pPr lvl="1"/>
            <a:r>
              <a:rPr lang="en-GB" dirty="0" smtClean="0"/>
              <a:t>Forums and blogs</a:t>
            </a:r>
          </a:p>
          <a:p>
            <a:pPr lvl="1"/>
            <a:r>
              <a:rPr lang="en-GB" dirty="0" smtClean="0"/>
              <a:t>Resources</a:t>
            </a:r>
          </a:p>
          <a:p>
            <a:r>
              <a:rPr lang="en-GB" dirty="0" smtClean="0"/>
              <a:t>National Stem Centre (York)</a:t>
            </a:r>
            <a:r>
              <a:rPr lang="en-GB" smtClean="0"/>
              <a:t>: resources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8069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Knowledge &amp; Wisdom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933056"/>
            <a:ext cx="8496944" cy="1440160"/>
          </a:xfrm>
        </p:spPr>
        <p:txBody>
          <a:bodyPr/>
          <a:lstStyle/>
          <a:p>
            <a:r>
              <a:rPr lang="en-GB" sz="2000" dirty="0" smtClean="0"/>
              <a:t>Knowledge is knowing a tomato is a fruit;</a:t>
            </a:r>
            <a:endParaRPr lang="en-GB" sz="2000" dirty="0"/>
          </a:p>
          <a:p>
            <a:r>
              <a:rPr lang="en-GB" sz="2000" dirty="0" smtClean="0"/>
              <a:t>Wisdom is not putting it in a fruit salad!   (Miles </a:t>
            </a:r>
            <a:r>
              <a:rPr lang="en-GB" sz="2000" dirty="0" err="1" smtClean="0"/>
              <a:t>Kington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Being (professional) is sustaining the complexity of both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2645916" cy="2497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34" y="1124744"/>
            <a:ext cx="477413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7727950" cy="1248544"/>
          </a:xfrm>
        </p:spPr>
        <p:txBody>
          <a:bodyPr/>
          <a:lstStyle/>
          <a:p>
            <a:r>
              <a:rPr lang="en-GB" dirty="0" smtClean="0"/>
              <a:t>www.PMTh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eta.com </a:t>
            </a:r>
            <a:r>
              <a:rPr lang="en-GB" dirty="0" smtClean="0">
                <a:solidFill>
                  <a:schemeClr val="bg1"/>
                </a:solidFill>
              </a:rPr>
              <a:t>and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3">
                    <a:lumMod val="50000"/>
                  </a:schemeClr>
                </a:solidFill>
              </a:rPr>
              <a:t>mcs.open.ac.uk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/jhm3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dirty="0" err="1" smtClean="0">
                <a:solidFill>
                  <a:schemeClr val="accent3">
                    <a:lumMod val="50000"/>
                  </a:schemeClr>
                </a:solidFill>
              </a:rPr>
              <a:t>john.mason</a:t>
            </a:r>
            <a:r>
              <a:rPr lang="en-GB" dirty="0" err="1">
                <a:solidFill>
                  <a:schemeClr val="accent3">
                    <a:lumMod val="50000"/>
                  </a:schemeClr>
                </a:solidFill>
              </a:rPr>
              <a:t>@open.ac.uk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5536" y="2204864"/>
            <a:ext cx="8136904" cy="3672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 sz="2800">
                <a:solidFill>
                  <a:srgbClr val="800000"/>
                </a:solidFill>
                <a:effectLst/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2400" b="0" dirty="0"/>
              <a:t>Researching Your own practice Using The Discipline of Noticing (</a:t>
            </a:r>
            <a:r>
              <a:rPr lang="en-GB" sz="2400" b="0" dirty="0" err="1"/>
              <a:t>RoutledgeFalmer</a:t>
            </a:r>
            <a:r>
              <a:rPr lang="en-GB" sz="2400" b="0" dirty="0"/>
              <a:t>)</a:t>
            </a:r>
          </a:p>
          <a:p>
            <a:r>
              <a:rPr lang="en-GB" sz="2400" b="0" dirty="0">
                <a:solidFill>
                  <a:srgbClr val="3400FF"/>
                </a:solidFill>
              </a:rPr>
              <a:t>Questions and Prompts</a:t>
            </a:r>
            <a:r>
              <a:rPr lang="en-GB" sz="2400" b="0" dirty="0" smtClean="0">
                <a:solidFill>
                  <a:srgbClr val="3400FF"/>
                </a:solidFill>
              </a:rPr>
              <a:t>: (</a:t>
            </a:r>
            <a:r>
              <a:rPr lang="en-GB" sz="2400" b="0" dirty="0">
                <a:solidFill>
                  <a:srgbClr val="3400FF"/>
                </a:solidFill>
              </a:rPr>
              <a:t>ATM)</a:t>
            </a:r>
          </a:p>
          <a:p>
            <a:r>
              <a:rPr lang="en-GB" sz="2400" b="0" dirty="0"/>
              <a:t>Key ideas in Mathematics (OUP)</a:t>
            </a:r>
          </a:p>
          <a:p>
            <a:r>
              <a:rPr lang="en-GB" sz="2400" b="0" dirty="0">
                <a:solidFill>
                  <a:srgbClr val="3400FF"/>
                </a:solidFill>
              </a:rPr>
              <a:t>Designing &amp; Using Mathematical Tasks (</a:t>
            </a:r>
            <a:r>
              <a:rPr lang="en-GB" sz="2400" b="0" dirty="0" err="1">
                <a:solidFill>
                  <a:srgbClr val="3400FF"/>
                </a:solidFill>
              </a:rPr>
              <a:t>Tarquin</a:t>
            </a:r>
            <a:r>
              <a:rPr lang="en-GB" sz="2400" b="0" dirty="0">
                <a:solidFill>
                  <a:srgbClr val="3400FF"/>
                </a:solidFill>
              </a:rPr>
              <a:t>)</a:t>
            </a:r>
          </a:p>
          <a:p>
            <a:r>
              <a:rPr lang="en-GB" altLang="ko-KR" sz="2400" b="0" dirty="0"/>
              <a:t>Fundamental Constructs in Mathematics Education (</a:t>
            </a:r>
            <a:r>
              <a:rPr lang="en-GB" altLang="ko-KR" sz="2400" b="0" dirty="0" err="1"/>
              <a:t>RoutledgeFalmer</a:t>
            </a:r>
            <a:r>
              <a:rPr lang="en-GB" altLang="ko-KR" sz="2400" b="0" dirty="0" smtClean="0"/>
              <a:t>)</a:t>
            </a:r>
          </a:p>
          <a:p>
            <a:r>
              <a:rPr lang="en-GB" altLang="ko-KR" sz="2400" b="0" dirty="0" smtClean="0">
                <a:solidFill>
                  <a:srgbClr val="3400FF"/>
                </a:solidFill>
              </a:rPr>
              <a:t>Annual Institute for Mathematical Pedagogy (end of July) (see </a:t>
            </a:r>
            <a:r>
              <a:rPr lang="en-GB" altLang="ko-KR" sz="2400" b="0" dirty="0" err="1" smtClean="0">
                <a:solidFill>
                  <a:srgbClr val="3400FF"/>
                </a:solidFill>
              </a:rPr>
              <a:t>PMTheta.com</a:t>
            </a:r>
            <a:r>
              <a:rPr lang="en-GB" altLang="ko-KR" sz="2400" b="0" dirty="0" smtClean="0">
                <a:solidFill>
                  <a:srgbClr val="3400FF"/>
                </a:solidFill>
              </a:rPr>
              <a:t>)</a:t>
            </a:r>
            <a:endParaRPr lang="en-GB" altLang="ko-KR" sz="2400" b="0" dirty="0">
              <a:solidFill>
                <a:srgbClr val="3400FF"/>
              </a:solidFill>
            </a:endParaRPr>
          </a:p>
          <a:p>
            <a:endParaRPr lang="en-GB" sz="2400" b="0" dirty="0"/>
          </a:p>
          <a:p>
            <a:endParaRPr lang="en-GB" sz="2400" b="0" dirty="0"/>
          </a:p>
          <a:p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90161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Difference Divisibility</a:t>
            </a:r>
            <a:endParaRPr lang="en-GB" dirty="0"/>
          </a:p>
        </p:txBody>
      </p:sp>
      <p:sp>
        <p:nvSpPr>
          <p:cNvPr id="30" name="Oval 29"/>
          <p:cNvSpPr/>
          <p:nvPr/>
        </p:nvSpPr>
        <p:spPr bwMode="auto">
          <a:xfrm>
            <a:off x="2195736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851920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1520" y="548680"/>
            <a:ext cx="9073008" cy="3314111"/>
            <a:chOff x="251520" y="1556792"/>
            <a:chExt cx="9073008" cy="3314111"/>
          </a:xfrm>
        </p:grpSpPr>
        <p:sp>
          <p:nvSpPr>
            <p:cNvPr id="4" name="TextBox 3"/>
            <p:cNvSpPr txBox="1"/>
            <p:nvPr/>
          </p:nvSpPr>
          <p:spPr>
            <a:xfrm>
              <a:off x="1763688" y="1556792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…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1520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2708920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9552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9552" y="3573016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9592" y="2276872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5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9592" y="2708920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9592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9592" y="3573016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8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9592" y="4005064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>
                  <a:solidFill>
                    <a:srgbClr val="000000"/>
                  </a:solidFill>
                </a:rPr>
                <a:t>9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9632" y="1844824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10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59632" y="2276872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9632" y="2708920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12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59632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59632" y="3573016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14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59632" y="3991127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15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59632" y="440923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16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3688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21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95736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99792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43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75856" y="3120639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57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51920" y="3142711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73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60032" y="3142711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111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36096" y="3142711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133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84168" y="3142711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157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32240" y="3140968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183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55976" y="3140968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91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80312" y="3140968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211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56376" y="3140968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241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532440" y="3140968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273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Oval 51"/>
          <p:cNvSpPr/>
          <p:nvPr/>
        </p:nvSpPr>
        <p:spPr bwMode="auto">
          <a:xfrm>
            <a:off x="4860032" y="2132856"/>
            <a:ext cx="504056" cy="504056"/>
          </a:xfrm>
          <a:prstGeom prst="ellipse">
            <a:avLst/>
          </a:prstGeom>
          <a:noFill/>
          <a:ln w="38100" cmpd="sng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395536" y="4077072"/>
            <a:ext cx="8352928" cy="463408"/>
            <a:chOff x="395536" y="5085184"/>
            <a:chExt cx="8352928" cy="463408"/>
          </a:xfrm>
        </p:grpSpPr>
        <p:sp>
          <p:nvSpPr>
            <p:cNvPr id="54" name="TextBox 53"/>
            <p:cNvSpPr txBox="1"/>
            <p:nvPr/>
          </p:nvSpPr>
          <p:spPr>
            <a:xfrm>
              <a:off x="395536" y="5086927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307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43608" y="5086927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343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91680" y="5086927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381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39752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421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915816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463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63888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507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11960" y="5086927"/>
              <a:ext cx="720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553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860032" y="5086927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601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436096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651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084168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703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732240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757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380312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813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956376" y="5085184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0" dirty="0" smtClean="0">
                  <a:solidFill>
                    <a:srgbClr val="000000"/>
                  </a:solidFill>
                </a:rPr>
                <a:t>871</a:t>
              </a:r>
              <a:endParaRPr lang="en-GB" sz="2400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35" name="Rounded Rectangle 34"/>
          <p:cNvSpPr/>
          <p:nvPr/>
        </p:nvSpPr>
        <p:spPr bwMode="auto">
          <a:xfrm>
            <a:off x="251520" y="4797152"/>
            <a:ext cx="5760640" cy="576064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Express your conjecture in symbols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395536" y="5445224"/>
            <a:ext cx="8568952" cy="5760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Characterise all sequences that satisfy your conjecture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3275856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5508104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8028384" y="213285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266853"/>
              </p:ext>
            </p:extLst>
          </p:nvPr>
        </p:nvGraphicFramePr>
        <p:xfrm>
          <a:off x="3695700" y="73942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1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5700" y="73942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604306"/>
              </p:ext>
            </p:extLst>
          </p:nvPr>
        </p:nvGraphicFramePr>
        <p:xfrm>
          <a:off x="3695700" y="73942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2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5700" y="73942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485928"/>
              </p:ext>
            </p:extLst>
          </p:nvPr>
        </p:nvGraphicFramePr>
        <p:xfrm>
          <a:off x="6024563" y="4633913"/>
          <a:ext cx="240030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3" name="Equation" r:id="rId6" imgW="762000" imgH="241300" progId="Equation.DSMT4">
                  <p:embed/>
                </p:oleObj>
              </mc:Choice>
              <mc:Fallback>
                <p:oleObj name="Equation" r:id="rId6" imgW="7620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24563" y="4633913"/>
                        <a:ext cx="2400300" cy="76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669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8" grpId="0" animBg="1"/>
      <p:bldP spid="38" grpId="1" animBg="1"/>
      <p:bldP spid="38" grpId="2" animBg="1"/>
      <p:bldP spid="52" grpId="0" animBg="1"/>
      <p:bldP spid="52" grpId="1" animBg="1"/>
      <p:bldP spid="52" grpId="2" animBg="1"/>
      <p:bldP spid="35" grpId="0" animBg="1"/>
      <p:bldP spid="70" grpId="0" animBg="1"/>
      <p:bldP spid="73" grpId="0" animBg="1"/>
      <p:bldP spid="73" grpId="1" animBg="1"/>
      <p:bldP spid="73" grpId="2" animBg="1"/>
      <p:bldP spid="116" grpId="0" animBg="1"/>
      <p:bldP spid="116" grpId="1" animBg="1"/>
      <p:bldP spid="116" grpId="2" animBg="1"/>
      <p:bldP spid="124" grpId="0" animBg="1"/>
      <p:bldP spid="124" grpId="1" animBg="1"/>
      <p:bldP spid="12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Powers &amp; Themes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392488" cy="2160240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GB" sz="2400"/>
              <a:t>Imagining &amp; Expressing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Specialising &amp; Generalising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Conjecturing &amp; Convincing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Stressing &amp; Ignoring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Organising &amp; Characterising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4033713" cy="2040632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GB" sz="2400"/>
              <a:t>Doing &amp; Undoing</a:t>
            </a:r>
          </a:p>
          <a:p>
            <a:pPr>
              <a:buFont typeface="Wingdings" charset="2"/>
              <a:buChar char="v"/>
            </a:pPr>
            <a:r>
              <a:rPr lang="en-GB" sz="2400"/>
              <a:t>Invariance in the midst of change</a:t>
            </a:r>
          </a:p>
          <a:p>
            <a:pPr>
              <a:buFont typeface="Wingdings" charset="2"/>
              <a:buChar char="v"/>
            </a:pPr>
            <a:r>
              <a:rPr lang="en-GB" sz="2400"/>
              <a:t>Freedom &amp; Constraint</a:t>
            </a:r>
          </a:p>
          <a:p>
            <a:pPr>
              <a:buFont typeface="Wingdings" charset="2"/>
              <a:buChar char="v"/>
            </a:pPr>
            <a:r>
              <a:rPr lang="en-GB" sz="2400"/>
              <a:t>Extending &amp; Restricting</a:t>
            </a: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6" name="TextBox 5"/>
          <p:cNvSpPr txBox="1"/>
          <p:nvPr/>
        </p:nvSpPr>
        <p:spPr>
          <a:xfrm>
            <a:off x="755576" y="105273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Powers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008" y="112474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Themes</a:t>
            </a:r>
          </a:p>
        </p:txBody>
      </p:sp>
    </p:spTree>
    <p:extLst>
      <p:ext uri="{BB962C8B-B14F-4D97-AF65-F5344CB8AC3E}">
        <p14:creationId xmlns:p14="http://schemas.microsoft.com/office/powerpoint/2010/main" val="201630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Constructing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80728"/>
            <a:ext cx="7727950" cy="3336776"/>
          </a:xfrm>
        </p:spPr>
        <p:txBody>
          <a:bodyPr/>
          <a:lstStyle/>
          <a:p>
            <a:r>
              <a:rPr lang="en-GB"/>
              <a:t>Write down a pair of numbers that differ by 2</a:t>
            </a:r>
          </a:p>
          <a:p>
            <a:pPr lvl="1"/>
            <a:r>
              <a:rPr lang="en-GB"/>
              <a:t>And another pair</a:t>
            </a:r>
          </a:p>
          <a:p>
            <a:pPr lvl="1"/>
            <a:r>
              <a:rPr lang="en-GB"/>
              <a:t>And another pair</a:t>
            </a:r>
          </a:p>
          <a:p>
            <a:r>
              <a:rPr lang="en-GB"/>
              <a:t>Write down a number than no-one else in the room will write down</a:t>
            </a:r>
          </a:p>
          <a:p>
            <a:r>
              <a:rPr lang="en-GB"/>
              <a:t>Now for a competition!</a:t>
            </a:r>
          </a:p>
          <a:p>
            <a:pPr lvl="1"/>
            <a:r>
              <a:rPr lang="en-GB"/>
              <a:t>The winner is the person who writes down the smallest positive whole number that no-one else writes down!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267744" y="4509120"/>
            <a:ext cx="5544616" cy="1080120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rPr>
              <a:t>What did you find yourself thinking</a:t>
            </a:r>
            <a:r>
              <a:rPr kumimoji="0" lang="en-GB" sz="24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rPr>
              <a:t> about (attending to)?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508104" y="5157192"/>
            <a:ext cx="2664296" cy="6480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Example Space!</a:t>
            </a:r>
          </a:p>
        </p:txBody>
      </p:sp>
    </p:spTree>
    <p:extLst>
      <p:ext uri="{BB962C8B-B14F-4D97-AF65-F5344CB8AC3E}">
        <p14:creationId xmlns:p14="http://schemas.microsoft.com/office/powerpoint/2010/main" val="159778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20564</TotalTime>
  <Words>3684</Words>
  <Application>Microsoft Macintosh PowerPoint</Application>
  <PresentationFormat>On-screen Show (4:3)</PresentationFormat>
  <Paragraphs>886</Paragraphs>
  <Slides>64</Slides>
  <Notes>21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Yellow on Blue</vt:lpstr>
      <vt:lpstr>Title &amp; Bullets</vt:lpstr>
      <vt:lpstr>Blank Presentation</vt:lpstr>
      <vt:lpstr>Equation</vt:lpstr>
      <vt:lpstr>MathType 6.0 Equation</vt:lpstr>
      <vt:lpstr>Being Mathematically Professional  about Teaching Mathematics  </vt:lpstr>
      <vt:lpstr>Pundits from the Past</vt:lpstr>
      <vt:lpstr>Throat Clearing</vt:lpstr>
      <vt:lpstr>Sequence</vt:lpstr>
      <vt:lpstr>Sequence</vt:lpstr>
      <vt:lpstr>Term Divisibility</vt:lpstr>
      <vt:lpstr>Difference Divisibility</vt:lpstr>
      <vt:lpstr>Powers &amp; Themes</vt:lpstr>
      <vt:lpstr>Constructing Numbers</vt:lpstr>
      <vt:lpstr>Differing Sums of Products</vt:lpstr>
      <vt:lpstr>Differing products</vt:lpstr>
      <vt:lpstr>Undoing Differing Sums of Products</vt:lpstr>
      <vt:lpstr>Tracking Arithmetic</vt:lpstr>
      <vt:lpstr>ThOANs: Think Of A Number</vt:lpstr>
      <vt:lpstr>Using Tracking Arithmetic</vt:lpstr>
      <vt:lpstr>Imagine a Number-Line</vt:lpstr>
      <vt:lpstr>Imagine a Number-Line</vt:lpstr>
      <vt:lpstr>Imagine a Number-Line</vt:lpstr>
      <vt:lpstr>Reflexive Stance</vt:lpstr>
      <vt:lpstr>Doing &amp; Undoing</vt:lpstr>
      <vt:lpstr>Magic Square Reasoning</vt:lpstr>
      <vt:lpstr>More Magic Square Reasoning</vt:lpstr>
      <vt:lpstr>Diamond Multiplication</vt:lpstr>
      <vt:lpstr>Rolling Cups &amp; Luggage Belts</vt:lpstr>
      <vt:lpstr>Invisible Embedded Elements</vt:lpstr>
      <vt:lpstr>Classifying Quadrilaterals By Diagonals</vt:lpstr>
      <vt:lpstr>Reflection</vt:lpstr>
      <vt:lpstr>Aims &amp; Desires</vt:lpstr>
      <vt:lpstr>Sensitising Yourself to Notice</vt:lpstr>
      <vt:lpstr>Multi-Level Initiating of Tasks</vt:lpstr>
      <vt:lpstr>Mathematical Thinking</vt:lpstr>
      <vt:lpstr>Ride &amp; Tie</vt:lpstr>
      <vt:lpstr>Is 51 + 51 = 50 + 52? How do you know?</vt:lpstr>
      <vt:lpstr>Tabled Variations</vt:lpstr>
      <vt:lpstr>More or Less Variations</vt:lpstr>
      <vt:lpstr>Tabled Constructions: functions</vt:lpstr>
      <vt:lpstr>Sundaram Grids</vt:lpstr>
      <vt:lpstr>Goldfish</vt:lpstr>
      <vt:lpstr>Goldfish Resolved</vt:lpstr>
      <vt:lpstr>Goldfish: Tracking Arithmetic</vt:lpstr>
      <vt:lpstr>Goldfish Reflections</vt:lpstr>
      <vt:lpstr>Perimeter Projections</vt:lpstr>
      <vt:lpstr>Set Ratios</vt:lpstr>
      <vt:lpstr>Example</vt:lpstr>
      <vt:lpstr>Extension</vt:lpstr>
      <vt:lpstr>Ratio Addition</vt:lpstr>
      <vt:lpstr>Reasoning</vt:lpstr>
      <vt:lpstr>On Being Professional Mathematically </vt:lpstr>
      <vt:lpstr>Outer, Inner &amp; Meta Aspects of Tasks</vt:lpstr>
      <vt:lpstr>Emergent Practice</vt:lpstr>
      <vt:lpstr>Powers &amp; Themes</vt:lpstr>
      <vt:lpstr>Attention</vt:lpstr>
      <vt:lpstr>Being</vt:lpstr>
      <vt:lpstr>Human Psyche</vt:lpstr>
      <vt:lpstr>Structure of a Topic</vt:lpstr>
      <vt:lpstr>Conceptions of Learning</vt:lpstr>
      <vt:lpstr>MGA</vt:lpstr>
      <vt:lpstr>Aesop’s story of the Sun &amp; the Wind</vt:lpstr>
      <vt:lpstr>Learning &amp; Assessment</vt:lpstr>
      <vt:lpstr>Actively Enquiring (Research)</vt:lpstr>
      <vt:lpstr>Reflection as Self-Explanation</vt:lpstr>
      <vt:lpstr>Professional Associations</vt:lpstr>
      <vt:lpstr>Knowledge &amp; Wisdom</vt:lpstr>
      <vt:lpstr>To Follow Up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623</cp:revision>
  <dcterms:created xsi:type="dcterms:W3CDTF">2009-05-15T05:15:20Z</dcterms:created>
  <dcterms:modified xsi:type="dcterms:W3CDTF">2015-04-13T05:48:46Z</dcterms:modified>
</cp:coreProperties>
</file>