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550" r:id="rId2"/>
    <p:sldId id="257" r:id="rId3"/>
    <p:sldId id="258" r:id="rId4"/>
    <p:sldId id="259" r:id="rId5"/>
    <p:sldId id="256" r:id="rId6"/>
    <p:sldId id="542" r:id="rId7"/>
    <p:sldId id="546" r:id="rId8"/>
    <p:sldId id="290" r:id="rId9"/>
    <p:sldId id="293" r:id="rId10"/>
    <p:sldId id="525" r:id="rId11"/>
    <p:sldId id="510" r:id="rId12"/>
    <p:sldId id="447" r:id="rId13"/>
    <p:sldId id="545" r:id="rId14"/>
    <p:sldId id="267" r:id="rId15"/>
    <p:sldId id="544" r:id="rId16"/>
    <p:sldId id="547" r:id="rId17"/>
    <p:sldId id="548" r:id="rId18"/>
    <p:sldId id="54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FFF8E9"/>
    <a:srgbClr val="855F33"/>
    <a:srgbClr val="FFF9E8"/>
    <a:srgbClr val="FFF5C4"/>
    <a:srgbClr val="FCF3A7"/>
    <a:srgbClr val="AB7942"/>
    <a:srgbClr val="FFF1BF"/>
    <a:srgbClr val="FFE29F"/>
    <a:srgbClr val="FFFE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6409"/>
    <p:restoredTop sz="94666"/>
  </p:normalViewPr>
  <p:slideViewPr>
    <p:cSldViewPr snapToGrid="0" snapToObjects="1">
      <p:cViewPr varScale="1">
        <p:scale>
          <a:sx n="110" d="100"/>
          <a:sy n="110" d="100"/>
        </p:scale>
        <p:origin x="184" y="63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2D836D-B0CF-D94A-86DB-32DAECE4C346}" type="datetimeFigureOut">
              <a:rPr lang="en-GB" smtClean="0"/>
              <a:t>03/09/2023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638976-516C-4447-B9E0-F21B8CB8D0EA}" type="slidenum">
              <a:rPr lang="en-GB" smtClean="0"/>
              <a:t>‹#›</a:t>
            </a:fld>
            <a:endParaRPr lang="en-GB"/>
          </a:p>
        </p:txBody>
      </p:sp>
    </p:spTree>
    <p:extLst>
      <p:ext uri="{BB962C8B-B14F-4D97-AF65-F5344CB8AC3E}">
        <p14:creationId xmlns:p14="http://schemas.microsoft.com/office/powerpoint/2010/main" val="3923136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507AC6-A51A-0342-9B3E-92393054541C}" type="slidenum">
              <a:rPr lang="en-GB"/>
              <a:pPr/>
              <a:t>10</a:t>
            </a:fld>
            <a:endParaRPr lang="en-GB"/>
          </a:p>
        </p:txBody>
      </p:sp>
      <p:sp>
        <p:nvSpPr>
          <p:cNvPr id="36866"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6867" name="Rectangle 1027"/>
          <p:cNvSpPr>
            <a:spLocks noGrp="1" noChangeArrowheads="1"/>
          </p:cNvSpPr>
          <p:nvPr>
            <p:ph type="body" idx="1"/>
          </p:nvPr>
        </p:nvSpPr>
        <p:spPr/>
        <p:txBody>
          <a:bodyPr/>
          <a:lstStyle/>
          <a:p>
            <a:r>
              <a:rPr lang="en-GB" dirty="0"/>
              <a:t>Seeing what could be there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C3CD431C-6519-024E-B0E2-45EF98F7B70A}" type="slidenum">
              <a:rPr lang="en-US">
                <a:latin typeface="Lucida Grande" pitchFamily="-106" charset="0"/>
              </a:rPr>
              <a:pPr/>
              <a:t>13</a:t>
            </a:fld>
            <a:endParaRPr lang="en-US">
              <a:latin typeface="Lucida Grande" pitchFamily="-106" charset="0"/>
            </a:endParaRPr>
          </a:p>
        </p:txBody>
      </p:sp>
      <p:sp>
        <p:nvSpPr>
          <p:cNvPr id="63491" name="Rectangle 1026"/>
          <p:cNvSpPr>
            <a:spLocks noGrp="1" noRot="1" noChangeAspect="1" noChangeArrowheads="1"/>
          </p:cNvSpPr>
          <p:nvPr>
            <p:ph type="sldImg"/>
          </p:nvPr>
        </p:nvSpPr>
        <p:spPr>
          <a:solidFill>
            <a:srgbClr val="FFFFFF"/>
          </a:solidFill>
          <a:ln/>
        </p:spPr>
      </p:sp>
      <p:sp>
        <p:nvSpPr>
          <p:cNvPr id="63492" name="Rectangle 1027"/>
          <p:cNvSpPr>
            <a:spLocks noGrp="1" noChangeArrowheads="1"/>
          </p:cNvSpPr>
          <p:nvPr>
            <p:ph type="body" idx="1"/>
          </p:nvPr>
        </p:nvSpPr>
        <p:spPr>
          <a:solidFill>
            <a:srgbClr val="FFFFFF"/>
          </a:solidFill>
          <a:ln>
            <a:solidFill>
              <a:srgbClr val="000000"/>
            </a:solidFill>
          </a:ln>
        </p:spPr>
        <p:txBody>
          <a:bodyPr/>
          <a:lstStyle/>
          <a:p>
            <a:pPr eaLnBrk="1" hangingPunct="1"/>
            <a:r>
              <a:rPr lang="en-GB">
                <a:latin typeface="Times" pitchFamily="-106" charset="0"/>
              </a:rPr>
              <a:t>First: Use lengths to deduce Kite </a:t>
            </a:r>
          </a:p>
          <a:p>
            <a:pPr eaLnBrk="1" hangingPunct="1"/>
            <a:r>
              <a:rPr lang="en-GB">
                <a:latin typeface="Times" pitchFamily="-106" charset="0"/>
              </a:rPr>
              <a:t>Second: Use angles to deduce Kite</a:t>
            </a:r>
          </a:p>
          <a:p>
            <a:pPr eaLnBrk="1" hangingPunct="1"/>
            <a:r>
              <a:rPr lang="en-GB">
                <a:latin typeface="Times" pitchFamily="-106" charset="0"/>
              </a:rPr>
              <a:t>Useful to know that second fold is at 22.5°</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3F995185-E3FF-CD44-88CA-396EB1C978C7}" type="slidenum">
              <a:rPr lang="en-US">
                <a:latin typeface="Lucida Grande" pitchFamily="-106" charset="0"/>
              </a:rPr>
              <a:pPr/>
              <a:t>14</a:t>
            </a:fld>
            <a:endParaRPr lang="en-US">
              <a:latin typeface="Lucida Grande" pitchFamily="-106"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GB">
                <a:latin typeface="Times" pitchFamily="-106" charset="0"/>
              </a:rPr>
              <a:t>Really in the paper, or on some idealised version of the paper as if exactly folded?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9AB99F-9CA2-7248-966B-FD562C13B124}" type="datetimeFigureOut">
              <a:rPr lang="en-US" smtClean="0"/>
              <a:t>9/3/23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7E1FDC-A50F-D542-B2A4-BF6D432589B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9AB99F-9CA2-7248-966B-FD562C13B124}" type="datetimeFigureOut">
              <a:rPr lang="en-US" smtClean="0"/>
              <a:t>9/3/23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7E1FDC-A50F-D542-B2A4-BF6D432589B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9AB99F-9CA2-7248-966B-FD562C13B124}" type="datetimeFigureOut">
              <a:rPr lang="en-US" smtClean="0"/>
              <a:t>9/3/23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7E1FDC-A50F-D542-B2A4-BF6D432589B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453020"/>
          </a:xfrm>
        </p:spPr>
        <p:txBody>
          <a:bodyPr anchor="t">
            <a:normAutofit/>
          </a:bodyPr>
          <a:lstStyle>
            <a:lvl1pPr>
              <a:defRPr sz="2400" b="1" i="0">
                <a:solidFill>
                  <a:schemeClr val="accent2">
                    <a:lumMod val="50000"/>
                  </a:schemeClr>
                </a:solidFill>
                <a:latin typeface="Chalkboard" charset="0"/>
                <a:ea typeface="Chalkboard" charset="0"/>
                <a:cs typeface="Chalkboard" charset="0"/>
              </a:defRPr>
            </a:lvl1pPr>
          </a:lstStyle>
          <a:p>
            <a:r>
              <a:rPr lang="en-US" dirty="0"/>
              <a:t>Click to edit Master title style</a:t>
            </a:r>
          </a:p>
        </p:txBody>
      </p:sp>
      <p:sp>
        <p:nvSpPr>
          <p:cNvPr id="3" name="Content Placeholder 2"/>
          <p:cNvSpPr>
            <a:spLocks noGrp="1"/>
          </p:cNvSpPr>
          <p:nvPr>
            <p:ph idx="1"/>
          </p:nvPr>
        </p:nvSpPr>
        <p:spPr>
          <a:xfrm>
            <a:off x="481263" y="1094874"/>
            <a:ext cx="8181474" cy="4138862"/>
          </a:xfrm>
        </p:spPr>
        <p:txBody>
          <a:bodyPr anchor="t"/>
          <a:lstStyle>
            <a:lvl1pPr>
              <a:defRPr sz="2000">
                <a:solidFill>
                  <a:srgbClr val="0432FF"/>
                </a:solidFill>
                <a:latin typeface="Chalkboard" charset="0"/>
                <a:ea typeface="Chalkboard" charset="0"/>
                <a:cs typeface="Chalkboard" charset="0"/>
              </a:defRPr>
            </a:lvl1pPr>
            <a:lvl2pPr>
              <a:defRPr sz="1800" b="0" i="0">
                <a:solidFill>
                  <a:schemeClr val="tx1"/>
                </a:solidFill>
                <a:latin typeface="Chalkboard" charset="0"/>
                <a:ea typeface="Chalkboard" charset="0"/>
                <a:cs typeface="Chalkboard" charset="0"/>
              </a:defRPr>
            </a:lvl2pPr>
            <a:lvl3pPr>
              <a:defRPr sz="16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A8C801D1-C753-974E-9255-D3541935511B}"/>
              </a:ext>
            </a:extLst>
          </p:cNvPr>
          <p:cNvSpPr txBox="1"/>
          <p:nvPr userDrawn="1"/>
        </p:nvSpPr>
        <p:spPr>
          <a:xfrm>
            <a:off x="0" y="6472989"/>
            <a:ext cx="481263" cy="307777"/>
          </a:xfrm>
          <a:prstGeom prst="rect">
            <a:avLst/>
          </a:prstGeom>
          <a:noFill/>
        </p:spPr>
        <p:txBody>
          <a:bodyPr wrap="square" rtlCol="0">
            <a:spAutoFit/>
          </a:bodyPr>
          <a:lstStyle/>
          <a:p>
            <a:pPr algn="l"/>
            <a:fld id="{40927A3A-0FD8-D74B-AA61-F37621BF3B52}" type="slidenum">
              <a:rPr lang="en-GB" sz="1400" smtClean="0">
                <a:latin typeface="Chalkboard" charset="0"/>
                <a:ea typeface="Chalkboard" charset="0"/>
                <a:cs typeface="Chalkboard" charset="0"/>
              </a:rPr>
              <a:t>‹#›</a:t>
            </a:fld>
            <a:endParaRPr lang="en-GB" sz="1400" dirty="0" err="1">
              <a:latin typeface="Chalkboard" charset="0"/>
              <a:ea typeface="Chalkboard" charset="0"/>
              <a:cs typeface="Chalkboard"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9AB99F-9CA2-7248-966B-FD562C13B124}" type="datetimeFigureOut">
              <a:rPr lang="en-US" smtClean="0"/>
              <a:t>9/3/23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7E1FDC-A50F-D542-B2A4-BF6D432589B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9AB99F-9CA2-7248-966B-FD562C13B124}" type="datetimeFigureOut">
              <a:rPr lang="en-US" smtClean="0"/>
              <a:t>9/3/23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7E1FDC-A50F-D542-B2A4-BF6D432589B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9AB99F-9CA2-7248-966B-FD562C13B124}" type="datetimeFigureOut">
              <a:rPr lang="en-US" smtClean="0"/>
              <a:t>9/3/23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7E1FDC-A50F-D542-B2A4-BF6D432589B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9AB99F-9CA2-7248-966B-FD562C13B124}" type="datetimeFigureOut">
              <a:rPr lang="en-US" smtClean="0"/>
              <a:t>9/3/23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7E1FDC-A50F-D542-B2A4-BF6D432589B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9AB99F-9CA2-7248-966B-FD562C13B124}" type="datetimeFigureOut">
              <a:rPr lang="en-US" smtClean="0"/>
              <a:t>9/3/23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7E1FDC-A50F-D542-B2A4-BF6D432589B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9AB99F-9CA2-7248-966B-FD562C13B124}" type="datetimeFigureOut">
              <a:rPr lang="en-US" smtClean="0"/>
              <a:t>9/3/23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7E1FDC-A50F-D542-B2A4-BF6D432589B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9AB99F-9CA2-7248-966B-FD562C13B124}" type="datetimeFigureOut">
              <a:rPr lang="en-US" smtClean="0"/>
              <a:t>9/3/23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7E1FDC-A50F-D542-B2A4-BF6D432589B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8E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9AB99F-9CA2-7248-966B-FD562C13B124}" type="datetimeFigureOut">
              <a:rPr lang="en-US" smtClean="0"/>
              <a:t>9/3/23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7E1FDC-A50F-D542-B2A4-BF6D432589B5}" type="slidenum">
              <a:rPr lang="en-US" smtClean="0"/>
              <a:t>‹#›</a:t>
            </a:fld>
            <a:endParaRPr lang="en-US"/>
          </a:p>
        </p:txBody>
      </p:sp>
    </p:spTree>
    <p:extLst>
      <p:ext uri="{BB962C8B-B14F-4D97-AF65-F5344CB8AC3E}">
        <p14:creationId xmlns:p14="http://schemas.microsoft.com/office/powerpoint/2010/main" val="3711821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96937" y="2633398"/>
            <a:ext cx="7772400" cy="1650841"/>
          </a:xfrm>
        </p:spPr>
        <p:txBody>
          <a:bodyPr>
            <a:normAutofit/>
          </a:bodyPr>
          <a:lstStyle/>
          <a:p>
            <a:r>
              <a:rPr lang="en-US" sz="3600" dirty="0">
                <a:solidFill>
                  <a:srgbClr val="855F33"/>
                </a:solidFill>
                <a:latin typeface="Chalkboard" charset="0"/>
                <a:ea typeface="Chalkboard" charset="0"/>
                <a:cs typeface="Chalkboard" charset="0"/>
              </a:rPr>
              <a:t>Remembering </a:t>
            </a:r>
            <a:br>
              <a:rPr lang="en-US" sz="3600" dirty="0">
                <a:solidFill>
                  <a:srgbClr val="855F33"/>
                </a:solidFill>
                <a:latin typeface="Chalkboard" charset="0"/>
                <a:ea typeface="Chalkboard" charset="0"/>
                <a:cs typeface="Chalkboard" charset="0"/>
              </a:rPr>
            </a:br>
            <a:r>
              <a:rPr lang="en-US" sz="3600" dirty="0">
                <a:solidFill>
                  <a:srgbClr val="855F33"/>
                </a:solidFill>
                <a:latin typeface="Chalkboard" charset="0"/>
                <a:ea typeface="Chalkboard" charset="0"/>
                <a:cs typeface="Chalkboard" charset="0"/>
              </a:rPr>
              <a:t>Maxim Bruckheimer</a:t>
            </a:r>
          </a:p>
        </p:txBody>
      </p:sp>
      <p:sp>
        <p:nvSpPr>
          <p:cNvPr id="11" name="Subtitle 10"/>
          <p:cNvSpPr>
            <a:spLocks noGrp="1"/>
          </p:cNvSpPr>
          <p:nvPr>
            <p:ph type="subTitle" idx="1"/>
          </p:nvPr>
        </p:nvSpPr>
        <p:spPr>
          <a:xfrm>
            <a:off x="1154137" y="5089064"/>
            <a:ext cx="6858000" cy="1399418"/>
          </a:xfrm>
        </p:spPr>
        <p:txBody>
          <a:bodyPr/>
          <a:lstStyle/>
          <a:p>
            <a:r>
              <a:rPr lang="en-US" dirty="0"/>
              <a:t>John Mason</a:t>
            </a:r>
            <a:br>
              <a:rPr lang="en-US" dirty="0"/>
            </a:br>
            <a:r>
              <a:rPr lang="en-US" dirty="0"/>
              <a:t>Weizmann Institute</a:t>
            </a:r>
            <a:br>
              <a:rPr lang="en-US" dirty="0"/>
            </a:br>
            <a:r>
              <a:rPr lang="en-US" dirty="0"/>
              <a:t>Sept</a:t>
            </a:r>
            <a:br>
              <a:rPr lang="en-US" dirty="0"/>
            </a:br>
            <a:r>
              <a:rPr lang="en-US" dirty="0"/>
              <a:t>2023</a:t>
            </a:r>
          </a:p>
        </p:txBody>
      </p:sp>
      <p:sp>
        <p:nvSpPr>
          <p:cNvPr id="9" name="TextBox 8"/>
          <p:cNvSpPr txBox="1"/>
          <p:nvPr/>
        </p:nvSpPr>
        <p:spPr>
          <a:xfrm>
            <a:off x="2321170" y="1606062"/>
            <a:ext cx="1383323" cy="400110"/>
          </a:xfrm>
          <a:prstGeom prst="rect">
            <a:avLst/>
          </a:prstGeom>
          <a:noFill/>
        </p:spPr>
        <p:txBody>
          <a:bodyPr wrap="square" rtlCol="0">
            <a:spAutoFit/>
          </a:bodyPr>
          <a:lstStyle/>
          <a:p>
            <a:endParaRPr lang="en-US" sz="2000">
              <a:latin typeface="Chalkboard" charset="0"/>
              <a:ea typeface="Chalkboard" charset="0"/>
              <a:cs typeface="Chalkboard" charset="0"/>
            </a:endParaRPr>
          </a:p>
        </p:txBody>
      </p:sp>
      <p:pic>
        <p:nvPicPr>
          <p:cNvPr id="2" name="Picture 1"/>
          <p:cNvPicPr>
            <a:picLocks noChangeAspect="1"/>
          </p:cNvPicPr>
          <p:nvPr/>
        </p:nvPicPr>
        <p:blipFill>
          <a:blip r:embed="rId2"/>
          <a:stretch>
            <a:fillRect/>
          </a:stretch>
        </p:blipFill>
        <p:spPr>
          <a:xfrm>
            <a:off x="3259017" y="0"/>
            <a:ext cx="2895600" cy="1600200"/>
          </a:xfrm>
          <a:prstGeom prst="rect">
            <a:avLst/>
          </a:prstGeom>
        </p:spPr>
      </p:pic>
      <p:pic>
        <p:nvPicPr>
          <p:cNvPr id="4" name="Picture 3">
            <a:extLst>
              <a:ext uri="{FF2B5EF4-FFF2-40B4-BE49-F238E27FC236}">
                <a16:creationId xmlns:a16="http://schemas.microsoft.com/office/drawing/2014/main" id="{47ABA385-2951-9849-9C05-02F78E63188E}"/>
              </a:ext>
            </a:extLst>
          </p:cNvPr>
          <p:cNvPicPr>
            <a:picLocks noChangeAspect="1"/>
          </p:cNvPicPr>
          <p:nvPr/>
        </p:nvPicPr>
        <p:blipFill>
          <a:blip r:embed="rId3"/>
          <a:stretch>
            <a:fillRect/>
          </a:stretch>
        </p:blipFill>
        <p:spPr>
          <a:xfrm>
            <a:off x="6632052" y="182890"/>
            <a:ext cx="1152054" cy="1156451"/>
          </a:xfrm>
          <a:prstGeom prst="rect">
            <a:avLst/>
          </a:prstGeom>
        </p:spPr>
      </p:pic>
      <p:pic>
        <p:nvPicPr>
          <p:cNvPr id="5" name="Picture 4">
            <a:extLst>
              <a:ext uri="{FF2B5EF4-FFF2-40B4-BE49-F238E27FC236}">
                <a16:creationId xmlns:a16="http://schemas.microsoft.com/office/drawing/2014/main" id="{7DFE39D3-D3A7-EE46-8D06-BC60453F1C62}"/>
              </a:ext>
            </a:extLst>
          </p:cNvPr>
          <p:cNvPicPr>
            <a:picLocks noChangeAspect="1"/>
          </p:cNvPicPr>
          <p:nvPr/>
        </p:nvPicPr>
        <p:blipFill>
          <a:blip r:embed="rId4"/>
          <a:stretch>
            <a:fillRect/>
          </a:stretch>
        </p:blipFill>
        <p:spPr>
          <a:xfrm>
            <a:off x="7813197" y="169189"/>
            <a:ext cx="1165703" cy="1170152"/>
          </a:xfrm>
          <a:prstGeom prst="rect">
            <a:avLst/>
          </a:prstGeom>
        </p:spPr>
      </p:pic>
      <p:pic>
        <p:nvPicPr>
          <p:cNvPr id="6" name="Picture 5">
            <a:extLst>
              <a:ext uri="{FF2B5EF4-FFF2-40B4-BE49-F238E27FC236}">
                <a16:creationId xmlns:a16="http://schemas.microsoft.com/office/drawing/2014/main" id="{EDCEE6C5-9655-5E4E-82C6-7DB4A4B8BBDC}"/>
              </a:ext>
            </a:extLst>
          </p:cNvPr>
          <p:cNvPicPr>
            <a:picLocks noChangeAspect="1"/>
          </p:cNvPicPr>
          <p:nvPr/>
        </p:nvPicPr>
        <p:blipFill>
          <a:blip r:embed="rId5"/>
          <a:stretch>
            <a:fillRect/>
          </a:stretch>
        </p:blipFill>
        <p:spPr>
          <a:xfrm>
            <a:off x="107188" y="163910"/>
            <a:ext cx="2184891" cy="1502835"/>
          </a:xfrm>
          <a:prstGeom prst="rect">
            <a:avLst/>
          </a:prstGeom>
        </p:spPr>
      </p:pic>
    </p:spTree>
    <p:extLst>
      <p:ext uri="{BB962C8B-B14F-4D97-AF65-F5344CB8AC3E}">
        <p14:creationId xmlns:p14="http://schemas.microsoft.com/office/powerpoint/2010/main" val="3079295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Say What You See</a:t>
            </a:r>
          </a:p>
        </p:txBody>
      </p:sp>
      <p:grpSp>
        <p:nvGrpSpPr>
          <p:cNvPr id="3" name="Group 2"/>
          <p:cNvGrpSpPr/>
          <p:nvPr/>
        </p:nvGrpSpPr>
        <p:grpSpPr>
          <a:xfrm>
            <a:off x="896683" y="1700808"/>
            <a:ext cx="3315277" cy="2880320"/>
            <a:chOff x="755576" y="1700808"/>
            <a:chExt cx="3490691" cy="3032720"/>
          </a:xfrm>
        </p:grpSpPr>
        <p:sp>
          <p:nvSpPr>
            <p:cNvPr id="12" name="Isosceles Triangle 11"/>
            <p:cNvSpPr/>
            <p:nvPr/>
          </p:nvSpPr>
          <p:spPr bwMode="auto">
            <a:xfrm>
              <a:off x="755576" y="1700808"/>
              <a:ext cx="1754115" cy="1512168"/>
            </a:xfrm>
            <a:prstGeom prst="triangle">
              <a:avLst/>
            </a:prstGeom>
            <a:noFill/>
            <a:ln w="2857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13" name="Isosceles Triangle 12"/>
            <p:cNvSpPr/>
            <p:nvPr/>
          </p:nvSpPr>
          <p:spPr bwMode="auto">
            <a:xfrm>
              <a:off x="2492152" y="1709192"/>
              <a:ext cx="1754115" cy="1512168"/>
            </a:xfrm>
            <a:prstGeom prst="triangle">
              <a:avLst/>
            </a:prstGeom>
            <a:noFill/>
            <a:ln w="2857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14" name="Isosceles Triangle 13"/>
            <p:cNvSpPr/>
            <p:nvPr/>
          </p:nvSpPr>
          <p:spPr bwMode="auto">
            <a:xfrm>
              <a:off x="1628056" y="3221360"/>
              <a:ext cx="1754115" cy="1512168"/>
            </a:xfrm>
            <a:prstGeom prst="triangle">
              <a:avLst/>
            </a:prstGeom>
            <a:noFill/>
            <a:ln w="2857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15" name="Isosceles Triangle 14"/>
            <p:cNvSpPr/>
            <p:nvPr/>
          </p:nvSpPr>
          <p:spPr bwMode="auto">
            <a:xfrm flipV="1">
              <a:off x="763960" y="3221360"/>
              <a:ext cx="1754115" cy="1512168"/>
            </a:xfrm>
            <a:prstGeom prst="triangle">
              <a:avLst/>
            </a:prstGeom>
            <a:noFill/>
            <a:ln w="2857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16" name="Isosceles Triangle 15"/>
            <p:cNvSpPr/>
            <p:nvPr/>
          </p:nvSpPr>
          <p:spPr bwMode="auto">
            <a:xfrm flipV="1">
              <a:off x="1628056" y="1709192"/>
              <a:ext cx="1754115" cy="1512168"/>
            </a:xfrm>
            <a:prstGeom prst="triangle">
              <a:avLst/>
            </a:prstGeom>
            <a:noFill/>
            <a:ln w="2857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17" name="Isosceles Triangle 16"/>
            <p:cNvSpPr/>
            <p:nvPr/>
          </p:nvSpPr>
          <p:spPr bwMode="auto">
            <a:xfrm flipV="1">
              <a:off x="2492152" y="3221360"/>
              <a:ext cx="1754115" cy="1512168"/>
            </a:xfrm>
            <a:prstGeom prst="triangle">
              <a:avLst/>
            </a:prstGeom>
            <a:noFill/>
            <a:ln w="2857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grpSp>
      <p:grpSp>
        <p:nvGrpSpPr>
          <p:cNvPr id="55" name="Group 54"/>
          <p:cNvGrpSpPr/>
          <p:nvPr/>
        </p:nvGrpSpPr>
        <p:grpSpPr>
          <a:xfrm>
            <a:off x="4716016" y="1628800"/>
            <a:ext cx="3240360" cy="2880320"/>
            <a:chOff x="4716016" y="1628800"/>
            <a:chExt cx="3240360" cy="2880320"/>
          </a:xfrm>
        </p:grpSpPr>
        <p:cxnSp>
          <p:nvCxnSpPr>
            <p:cNvPr id="6" name="Straight Connector 5"/>
            <p:cNvCxnSpPr/>
            <p:nvPr/>
          </p:nvCxnSpPr>
          <p:spPr bwMode="auto">
            <a:xfrm>
              <a:off x="7308304" y="1628800"/>
              <a:ext cx="648072" cy="1440160"/>
            </a:xfrm>
            <a:prstGeom prst="line">
              <a:avLst/>
            </a:prstGeom>
            <a:solidFill>
              <a:schemeClr val="accent1"/>
            </a:solidFill>
            <a:ln w="28575" cap="flat" cmpd="sng" algn="ctr">
              <a:solidFill>
                <a:srgbClr val="000000"/>
              </a:solidFill>
              <a:prstDash val="solid"/>
              <a:round/>
              <a:headEnd type="none" w="med" len="med"/>
              <a:tailEnd type="none" w="med" len="med"/>
            </a:ln>
            <a:effectLst/>
          </p:spPr>
        </p:cxnSp>
        <p:cxnSp>
          <p:nvCxnSpPr>
            <p:cNvPr id="21" name="Straight Connector 20"/>
            <p:cNvCxnSpPr/>
            <p:nvPr/>
          </p:nvCxnSpPr>
          <p:spPr bwMode="auto">
            <a:xfrm>
              <a:off x="4716016" y="3140968"/>
              <a:ext cx="783704" cy="1359768"/>
            </a:xfrm>
            <a:prstGeom prst="line">
              <a:avLst/>
            </a:prstGeom>
            <a:solidFill>
              <a:schemeClr val="accent1"/>
            </a:solidFill>
            <a:ln w="28575" cap="flat" cmpd="sng" algn="ctr">
              <a:solidFill>
                <a:srgbClr val="000000"/>
              </a:solidFill>
              <a:prstDash val="solid"/>
              <a:round/>
              <a:headEnd type="none" w="med" len="med"/>
              <a:tailEnd type="none" w="med" len="med"/>
            </a:ln>
            <a:effectLst/>
          </p:spPr>
        </p:cxnSp>
        <p:cxnSp>
          <p:nvCxnSpPr>
            <p:cNvPr id="22" name="Straight Connector 21"/>
            <p:cNvCxnSpPr/>
            <p:nvPr/>
          </p:nvCxnSpPr>
          <p:spPr bwMode="auto">
            <a:xfrm flipH="1">
              <a:off x="7182248" y="3068960"/>
              <a:ext cx="774128" cy="1431776"/>
            </a:xfrm>
            <a:prstGeom prst="line">
              <a:avLst/>
            </a:prstGeom>
            <a:solidFill>
              <a:schemeClr val="accent1"/>
            </a:solidFill>
            <a:ln w="28575" cap="flat" cmpd="sng" algn="ctr">
              <a:solidFill>
                <a:srgbClr val="000000"/>
              </a:solidFill>
              <a:prstDash val="solid"/>
              <a:round/>
              <a:headEnd type="none" w="med" len="med"/>
              <a:tailEnd type="none" w="med" len="med"/>
            </a:ln>
            <a:effectLst/>
          </p:spPr>
        </p:cxnSp>
        <p:cxnSp>
          <p:nvCxnSpPr>
            <p:cNvPr id="27" name="Straight Connector 26"/>
            <p:cNvCxnSpPr/>
            <p:nvPr/>
          </p:nvCxnSpPr>
          <p:spPr bwMode="auto">
            <a:xfrm flipH="1">
              <a:off x="5508104" y="3068960"/>
              <a:ext cx="792088" cy="1431776"/>
            </a:xfrm>
            <a:prstGeom prst="line">
              <a:avLst/>
            </a:prstGeom>
            <a:solidFill>
              <a:schemeClr val="accent1"/>
            </a:solidFill>
            <a:ln w="28575" cap="flat" cmpd="sng" algn="ctr">
              <a:solidFill>
                <a:srgbClr val="000000"/>
              </a:solidFill>
              <a:prstDash val="solid"/>
              <a:round/>
              <a:headEnd type="none" w="med" len="med"/>
              <a:tailEnd type="none" w="med" len="med"/>
            </a:ln>
            <a:effectLst/>
          </p:spPr>
        </p:cxnSp>
        <p:cxnSp>
          <p:nvCxnSpPr>
            <p:cNvPr id="29" name="Straight Connector 28"/>
            <p:cNvCxnSpPr/>
            <p:nvPr/>
          </p:nvCxnSpPr>
          <p:spPr bwMode="auto">
            <a:xfrm>
              <a:off x="6516216" y="3140968"/>
              <a:ext cx="673995" cy="1368152"/>
            </a:xfrm>
            <a:prstGeom prst="line">
              <a:avLst/>
            </a:prstGeom>
            <a:solidFill>
              <a:schemeClr val="accent1"/>
            </a:solidFill>
            <a:ln w="28575" cap="flat" cmpd="sng" algn="ctr">
              <a:solidFill>
                <a:srgbClr val="000000"/>
              </a:solidFill>
              <a:prstDash val="solid"/>
              <a:round/>
              <a:headEnd type="none" w="med" len="med"/>
              <a:tailEnd type="none" w="med" len="med"/>
            </a:ln>
            <a:effectLst/>
          </p:spPr>
        </p:cxnSp>
        <p:cxnSp>
          <p:nvCxnSpPr>
            <p:cNvPr id="30" name="Straight Connector 29"/>
            <p:cNvCxnSpPr/>
            <p:nvPr/>
          </p:nvCxnSpPr>
          <p:spPr bwMode="auto">
            <a:xfrm flipH="1">
              <a:off x="5508104" y="4495610"/>
              <a:ext cx="1656184" cy="0"/>
            </a:xfrm>
            <a:prstGeom prst="line">
              <a:avLst/>
            </a:prstGeom>
            <a:solidFill>
              <a:schemeClr val="accent1"/>
            </a:solidFill>
            <a:ln w="28575" cap="flat" cmpd="sng" algn="ctr">
              <a:solidFill>
                <a:srgbClr val="000000"/>
              </a:solidFill>
              <a:prstDash val="solid"/>
              <a:round/>
              <a:headEnd type="none" w="med" len="med"/>
              <a:tailEnd type="none" w="med" len="med"/>
            </a:ln>
            <a:effectLst/>
          </p:spPr>
        </p:cxnSp>
        <p:cxnSp>
          <p:nvCxnSpPr>
            <p:cNvPr id="33" name="Straight Connector 32"/>
            <p:cNvCxnSpPr/>
            <p:nvPr/>
          </p:nvCxnSpPr>
          <p:spPr bwMode="auto">
            <a:xfrm flipH="1">
              <a:off x="5580112" y="1628800"/>
              <a:ext cx="1728192" cy="0"/>
            </a:xfrm>
            <a:prstGeom prst="line">
              <a:avLst/>
            </a:prstGeom>
            <a:solidFill>
              <a:schemeClr val="accent1"/>
            </a:solidFill>
            <a:ln w="28575" cap="flat" cmpd="sng" algn="ctr">
              <a:solidFill>
                <a:srgbClr val="000000"/>
              </a:solidFill>
              <a:prstDash val="solid"/>
              <a:round/>
              <a:headEnd type="none" w="med" len="med"/>
              <a:tailEnd type="none" w="med" len="med"/>
            </a:ln>
            <a:effectLst/>
          </p:spPr>
        </p:cxnSp>
        <p:cxnSp>
          <p:nvCxnSpPr>
            <p:cNvPr id="34" name="Straight Connector 33"/>
            <p:cNvCxnSpPr/>
            <p:nvPr/>
          </p:nvCxnSpPr>
          <p:spPr bwMode="auto">
            <a:xfrm flipH="1">
              <a:off x="4716016" y="1628800"/>
              <a:ext cx="864096" cy="1503784"/>
            </a:xfrm>
            <a:prstGeom prst="line">
              <a:avLst/>
            </a:prstGeom>
            <a:solidFill>
              <a:schemeClr val="accent1"/>
            </a:solidFill>
            <a:ln w="28575" cap="flat" cmpd="sng" algn="ctr">
              <a:solidFill>
                <a:srgbClr val="000000"/>
              </a:solidFill>
              <a:prstDash val="solid"/>
              <a:round/>
              <a:headEnd type="none" w="med" len="med"/>
              <a:tailEnd type="none" w="med" len="med"/>
            </a:ln>
            <a:effectLst/>
          </p:spPr>
        </p:cxnSp>
        <p:cxnSp>
          <p:nvCxnSpPr>
            <p:cNvPr id="35" name="Straight Connector 34"/>
            <p:cNvCxnSpPr/>
            <p:nvPr/>
          </p:nvCxnSpPr>
          <p:spPr bwMode="auto">
            <a:xfrm>
              <a:off x="5652120" y="1628800"/>
              <a:ext cx="648072" cy="1440160"/>
            </a:xfrm>
            <a:prstGeom prst="line">
              <a:avLst/>
            </a:prstGeom>
            <a:solidFill>
              <a:schemeClr val="accent1"/>
            </a:solidFill>
            <a:ln w="28575" cap="flat" cmpd="sng" algn="ctr">
              <a:solidFill>
                <a:srgbClr val="000000"/>
              </a:solidFill>
              <a:prstDash val="solid"/>
              <a:round/>
              <a:headEnd type="none" w="med" len="med"/>
              <a:tailEnd type="none" w="med" len="med"/>
            </a:ln>
            <a:effectLst/>
          </p:spPr>
        </p:cxnSp>
        <p:cxnSp>
          <p:nvCxnSpPr>
            <p:cNvPr id="37" name="Straight Connector 36"/>
            <p:cNvCxnSpPr/>
            <p:nvPr/>
          </p:nvCxnSpPr>
          <p:spPr bwMode="auto">
            <a:xfrm flipH="1">
              <a:off x="4716016" y="3140968"/>
              <a:ext cx="1800200" cy="0"/>
            </a:xfrm>
            <a:prstGeom prst="line">
              <a:avLst/>
            </a:prstGeom>
            <a:solidFill>
              <a:schemeClr val="accent1"/>
            </a:solidFill>
            <a:ln w="28575" cap="flat" cmpd="sng" algn="ctr">
              <a:solidFill>
                <a:srgbClr val="000000"/>
              </a:solidFill>
              <a:prstDash val="solid"/>
              <a:round/>
              <a:headEnd type="none" w="med" len="med"/>
              <a:tailEnd type="none" w="med" len="med"/>
            </a:ln>
            <a:effectLst/>
          </p:spPr>
        </p:cxnSp>
        <p:cxnSp>
          <p:nvCxnSpPr>
            <p:cNvPr id="41" name="Straight Connector 40"/>
            <p:cNvCxnSpPr/>
            <p:nvPr/>
          </p:nvCxnSpPr>
          <p:spPr bwMode="auto">
            <a:xfrm flipH="1">
              <a:off x="6516216" y="1628800"/>
              <a:ext cx="792088" cy="1503784"/>
            </a:xfrm>
            <a:prstGeom prst="line">
              <a:avLst/>
            </a:prstGeom>
            <a:solidFill>
              <a:schemeClr val="accent1"/>
            </a:solidFill>
            <a:ln w="28575" cap="flat" cmpd="sng" algn="ctr">
              <a:solidFill>
                <a:srgbClr val="000000"/>
              </a:solidFill>
              <a:prstDash val="solid"/>
              <a:round/>
              <a:headEnd type="none" w="med" len="med"/>
              <a:tailEnd type="none" w="med" len="med"/>
            </a:ln>
            <a:effectLst/>
          </p:spPr>
        </p:cxnSp>
        <p:cxnSp>
          <p:nvCxnSpPr>
            <p:cNvPr id="42" name="Straight Connector 41"/>
            <p:cNvCxnSpPr/>
            <p:nvPr/>
          </p:nvCxnSpPr>
          <p:spPr bwMode="auto">
            <a:xfrm flipH="1">
              <a:off x="6300192" y="3068960"/>
              <a:ext cx="1656184" cy="0"/>
            </a:xfrm>
            <a:prstGeom prst="line">
              <a:avLst/>
            </a:prstGeom>
            <a:solidFill>
              <a:schemeClr val="accent1"/>
            </a:solidFill>
            <a:ln w="28575" cap="flat" cmpd="sng" algn="ctr">
              <a:solidFill>
                <a:srgbClr val="000000"/>
              </a:solidFill>
              <a:prstDash val="solid"/>
              <a:round/>
              <a:headEnd type="none" w="med" len="med"/>
              <a:tailEnd type="none" w="med" len="med"/>
            </a:ln>
            <a:effectLst/>
          </p:spPr>
        </p:cxnSp>
      </p:grpSp>
      <p:sp>
        <p:nvSpPr>
          <p:cNvPr id="2" name="Rounded Rectangle 1">
            <a:extLst>
              <a:ext uri="{FF2B5EF4-FFF2-40B4-BE49-F238E27FC236}">
                <a16:creationId xmlns:a16="http://schemas.microsoft.com/office/drawing/2014/main" id="{3BCA4F96-DD0F-DF47-9529-E07E969FB043}"/>
              </a:ext>
            </a:extLst>
          </p:cNvPr>
          <p:cNvSpPr/>
          <p:nvPr/>
        </p:nvSpPr>
        <p:spPr>
          <a:xfrm>
            <a:off x="2857626" y="4979773"/>
            <a:ext cx="3118530" cy="1322173"/>
          </a:xfrm>
          <a:prstGeom prst="roundRect">
            <a:avLst/>
          </a:prstGeom>
          <a:solidFill>
            <a:srgbClr val="AB7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FFFF00"/>
                </a:solidFill>
              </a:rPr>
              <a:t>What you see is influenced by what you expect to see,</a:t>
            </a:r>
            <a:br>
              <a:rPr lang="en-GB" sz="2000" dirty="0">
                <a:solidFill>
                  <a:srgbClr val="FFFF00"/>
                </a:solidFill>
              </a:rPr>
            </a:br>
            <a:r>
              <a:rPr lang="en-GB" sz="2000" dirty="0">
                <a:solidFill>
                  <a:srgbClr val="FFFF00"/>
                </a:solidFill>
              </a:rPr>
              <a:t>which is based on what you have recently seen</a:t>
            </a:r>
          </a:p>
        </p:txBody>
      </p:sp>
    </p:spTree>
    <p:extLst>
      <p:ext uri="{BB962C8B-B14F-4D97-AF65-F5344CB8AC3E}">
        <p14:creationId xmlns:p14="http://schemas.microsoft.com/office/powerpoint/2010/main" val="386653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You See …?</a:t>
            </a:r>
          </a:p>
        </p:txBody>
      </p:sp>
      <p:grpSp>
        <p:nvGrpSpPr>
          <p:cNvPr id="9" name="Group 8"/>
          <p:cNvGrpSpPr/>
          <p:nvPr/>
        </p:nvGrpSpPr>
        <p:grpSpPr>
          <a:xfrm>
            <a:off x="4648200" y="1524000"/>
            <a:ext cx="4267200" cy="4257493"/>
            <a:chOff x="457200" y="1606786"/>
            <a:chExt cx="2895600" cy="2889013"/>
          </a:xfrm>
        </p:grpSpPr>
        <p:sp>
          <p:nvSpPr>
            <p:cNvPr id="8" name="Rectangle 7"/>
            <p:cNvSpPr/>
            <p:nvPr/>
          </p:nvSpPr>
          <p:spPr bwMode="auto">
            <a:xfrm>
              <a:off x="457200" y="1606786"/>
              <a:ext cx="2895600" cy="2889013"/>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1"/>
                </a:solidFill>
                <a:effectLst/>
                <a:latin typeface="Chalkboard" charset="0"/>
              </a:endParaRPr>
            </a:p>
          </p:txBody>
        </p:sp>
        <p:pic>
          <p:nvPicPr>
            <p:cNvPr id="7" name="Picture 6"/>
            <p:cNvPicPr>
              <a:picLocks noChangeAspect="1"/>
            </p:cNvPicPr>
            <p:nvPr/>
          </p:nvPicPr>
          <p:blipFill>
            <a:blip r:embed="rId2"/>
            <a:stretch>
              <a:fillRect/>
            </a:stretch>
          </p:blipFill>
          <p:spPr>
            <a:xfrm>
              <a:off x="533400" y="1690906"/>
              <a:ext cx="2730500" cy="2730500"/>
            </a:xfrm>
            <a:prstGeom prst="rect">
              <a:avLst/>
            </a:prstGeom>
          </p:spPr>
        </p:pic>
      </p:grpSp>
      <p:sp>
        <p:nvSpPr>
          <p:cNvPr id="11" name="Rectangle 10"/>
          <p:cNvSpPr/>
          <p:nvPr/>
        </p:nvSpPr>
        <p:spPr bwMode="auto">
          <a:xfrm>
            <a:off x="381000" y="1752600"/>
            <a:ext cx="3657600" cy="3657600"/>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1"/>
              </a:solidFill>
              <a:effectLst/>
              <a:latin typeface="Chalkboard" charset="0"/>
            </a:endParaRPr>
          </a:p>
        </p:txBody>
      </p:sp>
      <p:sp>
        <p:nvSpPr>
          <p:cNvPr id="15" name="Freeform 14"/>
          <p:cNvSpPr/>
          <p:nvPr/>
        </p:nvSpPr>
        <p:spPr bwMode="auto">
          <a:xfrm>
            <a:off x="533400" y="1981200"/>
            <a:ext cx="3200805" cy="3200616"/>
          </a:xfrm>
          <a:custGeom>
            <a:avLst/>
            <a:gdLst>
              <a:gd name="connsiteX0" fmla="*/ 0 w 3200805"/>
              <a:gd name="connsiteY0" fmla="*/ 790436 h 3200616"/>
              <a:gd name="connsiteX1" fmla="*/ 816399 w 3200805"/>
              <a:gd name="connsiteY1" fmla="*/ 790436 h 3200616"/>
              <a:gd name="connsiteX2" fmla="*/ 816399 w 3200805"/>
              <a:gd name="connsiteY2" fmla="*/ 0 h 3200616"/>
              <a:gd name="connsiteX3" fmla="*/ 2410322 w 3200805"/>
              <a:gd name="connsiteY3" fmla="*/ 0 h 3200616"/>
              <a:gd name="connsiteX4" fmla="*/ 2410322 w 3200805"/>
              <a:gd name="connsiteY4" fmla="*/ 803394 h 3200616"/>
              <a:gd name="connsiteX5" fmla="*/ 3187846 w 3200805"/>
              <a:gd name="connsiteY5" fmla="*/ 803394 h 3200616"/>
              <a:gd name="connsiteX6" fmla="*/ 3200805 w 3200805"/>
              <a:gd name="connsiteY6" fmla="*/ 2384265 h 3200616"/>
              <a:gd name="connsiteX7" fmla="*/ 2397364 w 3200805"/>
              <a:gd name="connsiteY7" fmla="*/ 2397223 h 3200616"/>
              <a:gd name="connsiteX8" fmla="*/ 2397364 w 3200805"/>
              <a:gd name="connsiteY8" fmla="*/ 3200616 h 3200616"/>
              <a:gd name="connsiteX9" fmla="*/ 803441 w 3200805"/>
              <a:gd name="connsiteY9" fmla="*/ 3187658 h 3200616"/>
              <a:gd name="connsiteX10" fmla="*/ 816399 w 3200805"/>
              <a:gd name="connsiteY10" fmla="*/ 2397223 h 3200616"/>
              <a:gd name="connsiteX11" fmla="*/ 12958 w 3200805"/>
              <a:gd name="connsiteY11" fmla="*/ 2410181 h 3200616"/>
              <a:gd name="connsiteX12" fmla="*/ 0 w 3200805"/>
              <a:gd name="connsiteY12" fmla="*/ 790436 h 320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0805" h="3200616">
                <a:moveTo>
                  <a:pt x="0" y="790436"/>
                </a:moveTo>
                <a:lnTo>
                  <a:pt x="816399" y="790436"/>
                </a:lnTo>
                <a:lnTo>
                  <a:pt x="816399" y="0"/>
                </a:lnTo>
                <a:lnTo>
                  <a:pt x="2410322" y="0"/>
                </a:lnTo>
                <a:lnTo>
                  <a:pt x="2410322" y="803394"/>
                </a:lnTo>
                <a:lnTo>
                  <a:pt x="3187846" y="803394"/>
                </a:lnTo>
                <a:lnTo>
                  <a:pt x="3200805" y="2384265"/>
                </a:lnTo>
                <a:lnTo>
                  <a:pt x="2397364" y="2397223"/>
                </a:lnTo>
                <a:lnTo>
                  <a:pt x="2397364" y="3200616"/>
                </a:lnTo>
                <a:lnTo>
                  <a:pt x="803441" y="3187658"/>
                </a:lnTo>
                <a:lnTo>
                  <a:pt x="816399" y="2397223"/>
                </a:lnTo>
                <a:lnTo>
                  <a:pt x="12958" y="2410181"/>
                </a:lnTo>
                <a:lnTo>
                  <a:pt x="0" y="790436"/>
                </a:lnTo>
                <a:close/>
              </a:path>
            </a:pathLst>
          </a:custGeom>
          <a:solidFill>
            <a:srgbClr val="FFFFFF"/>
          </a:solidFill>
          <a:ln w="28575" cap="flat" cmpd="sng" algn="ctr">
            <a:solidFill>
              <a:schemeClr val="accent4">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1"/>
              </a:solidFill>
              <a:effectLst/>
              <a:latin typeface="Chalkboard" charset="0"/>
            </a:endParaRPr>
          </a:p>
        </p:txBody>
      </p:sp>
      <p:sp>
        <p:nvSpPr>
          <p:cNvPr id="14" name="Freeform 13"/>
          <p:cNvSpPr/>
          <p:nvPr/>
        </p:nvSpPr>
        <p:spPr bwMode="auto">
          <a:xfrm>
            <a:off x="533400" y="1981200"/>
            <a:ext cx="3200805" cy="3200616"/>
          </a:xfrm>
          <a:custGeom>
            <a:avLst/>
            <a:gdLst>
              <a:gd name="connsiteX0" fmla="*/ 0 w 3200805"/>
              <a:gd name="connsiteY0" fmla="*/ 790436 h 3200616"/>
              <a:gd name="connsiteX1" fmla="*/ 816399 w 3200805"/>
              <a:gd name="connsiteY1" fmla="*/ 790436 h 3200616"/>
              <a:gd name="connsiteX2" fmla="*/ 816399 w 3200805"/>
              <a:gd name="connsiteY2" fmla="*/ 0 h 3200616"/>
              <a:gd name="connsiteX3" fmla="*/ 2410322 w 3200805"/>
              <a:gd name="connsiteY3" fmla="*/ 0 h 3200616"/>
              <a:gd name="connsiteX4" fmla="*/ 2410322 w 3200805"/>
              <a:gd name="connsiteY4" fmla="*/ 803394 h 3200616"/>
              <a:gd name="connsiteX5" fmla="*/ 3187846 w 3200805"/>
              <a:gd name="connsiteY5" fmla="*/ 803394 h 3200616"/>
              <a:gd name="connsiteX6" fmla="*/ 3200805 w 3200805"/>
              <a:gd name="connsiteY6" fmla="*/ 2384265 h 3200616"/>
              <a:gd name="connsiteX7" fmla="*/ 2397364 w 3200805"/>
              <a:gd name="connsiteY7" fmla="*/ 2397223 h 3200616"/>
              <a:gd name="connsiteX8" fmla="*/ 2397364 w 3200805"/>
              <a:gd name="connsiteY8" fmla="*/ 3200616 h 3200616"/>
              <a:gd name="connsiteX9" fmla="*/ 803441 w 3200805"/>
              <a:gd name="connsiteY9" fmla="*/ 3187658 h 3200616"/>
              <a:gd name="connsiteX10" fmla="*/ 816399 w 3200805"/>
              <a:gd name="connsiteY10" fmla="*/ 2397223 h 3200616"/>
              <a:gd name="connsiteX11" fmla="*/ 12958 w 3200805"/>
              <a:gd name="connsiteY11" fmla="*/ 2410181 h 3200616"/>
              <a:gd name="connsiteX12" fmla="*/ 0 w 3200805"/>
              <a:gd name="connsiteY12" fmla="*/ 790436 h 320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0805" h="3200616">
                <a:moveTo>
                  <a:pt x="0" y="790436"/>
                </a:moveTo>
                <a:lnTo>
                  <a:pt x="816399" y="790436"/>
                </a:lnTo>
                <a:lnTo>
                  <a:pt x="816399" y="0"/>
                </a:lnTo>
                <a:lnTo>
                  <a:pt x="2410322" y="0"/>
                </a:lnTo>
                <a:lnTo>
                  <a:pt x="2410322" y="803394"/>
                </a:lnTo>
                <a:lnTo>
                  <a:pt x="3187846" y="803394"/>
                </a:lnTo>
                <a:lnTo>
                  <a:pt x="3200805" y="2384265"/>
                </a:lnTo>
                <a:lnTo>
                  <a:pt x="2397364" y="2397223"/>
                </a:lnTo>
                <a:lnTo>
                  <a:pt x="2397364" y="3200616"/>
                </a:lnTo>
                <a:lnTo>
                  <a:pt x="803441" y="3187658"/>
                </a:lnTo>
                <a:lnTo>
                  <a:pt x="816399" y="2397223"/>
                </a:lnTo>
                <a:lnTo>
                  <a:pt x="12958" y="2410181"/>
                </a:lnTo>
                <a:lnTo>
                  <a:pt x="0" y="790436"/>
                </a:lnTo>
                <a:close/>
              </a:path>
            </a:pathLst>
          </a:custGeom>
          <a:noFill/>
          <a:ln w="412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1"/>
              </a:solidFill>
              <a:effectLst/>
              <a:latin typeface="Chalkboard" charset="0"/>
            </a:endParaRPr>
          </a:p>
        </p:txBody>
      </p:sp>
    </p:spTree>
    <p:extLst>
      <p:ext uri="{BB962C8B-B14F-4D97-AF65-F5344CB8AC3E}">
        <p14:creationId xmlns:p14="http://schemas.microsoft.com/office/powerpoint/2010/main" val="182607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1.86882E-6 8.59194E-6 L 0.46643 0.0667 " pathEditMode="relative" ptsTypes="AA">
                                      <p:cBhvr>
                                        <p:cTn id="10" dur="2000" fill="hold"/>
                                        <p:tgtEl>
                                          <p:spTgt spid="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atin typeface="Chalkboard" charset="0"/>
                <a:ea typeface="ＭＳ Ｐゴシック" charset="0"/>
                <a:cs typeface="ＭＳ Ｐゴシック" charset="0"/>
              </a:rPr>
              <a:t>Diamond Multiplication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68413" y="2136775"/>
            <a:ext cx="2286000" cy="2381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667968">
            <a:off x="1192213" y="2212975"/>
            <a:ext cx="2286000" cy="2381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9700" name="Group 12"/>
          <p:cNvGrpSpPr>
            <a:grpSpLocks/>
          </p:cNvGrpSpPr>
          <p:nvPr/>
        </p:nvGrpSpPr>
        <p:grpSpPr bwMode="auto">
          <a:xfrm>
            <a:off x="5796136" y="146178"/>
            <a:ext cx="3109912" cy="6629400"/>
            <a:chOff x="960" y="240"/>
            <a:chExt cx="1824" cy="3888"/>
          </a:xfrm>
          <a:solidFill>
            <a:srgbClr val="FFFFFF"/>
          </a:solidFill>
        </p:grpSpPr>
        <p:sp>
          <p:nvSpPr>
            <p:cNvPr id="29704" name="Rectangle 9"/>
            <p:cNvSpPr>
              <a:spLocks noChangeArrowheads="1"/>
            </p:cNvSpPr>
            <p:nvPr/>
          </p:nvSpPr>
          <p:spPr bwMode="auto">
            <a:xfrm>
              <a:off x="960" y="240"/>
              <a:ext cx="1824" cy="3888"/>
            </a:xfrm>
            <a:prstGeom prst="rect">
              <a:avLst/>
            </a:prstGeom>
            <a:grpFill/>
            <a:ln w="38100">
              <a:solidFill>
                <a:srgbClr val="800000"/>
              </a:solidFill>
              <a:miter lim="800000"/>
              <a:headEnd/>
              <a:tailEnd/>
            </a:ln>
          </p:spPr>
          <p:txBody>
            <a:bodyPr wrap="none" anchor="ctr"/>
            <a:lstStyle/>
            <a:p>
              <a:endParaRPr lang="en-GB"/>
            </a:p>
          </p:txBody>
        </p:sp>
        <p:pic>
          <p:nvPicPr>
            <p:cNvPr id="2970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 y="240"/>
              <a:ext cx="1532" cy="384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pic>
      </p:grpSp>
      <p:grpSp>
        <p:nvGrpSpPr>
          <p:cNvPr id="4" name="Group 7"/>
          <p:cNvGrpSpPr>
            <a:grpSpLocks/>
          </p:cNvGrpSpPr>
          <p:nvPr/>
        </p:nvGrpSpPr>
        <p:grpSpPr bwMode="auto">
          <a:xfrm>
            <a:off x="5796136" y="116632"/>
            <a:ext cx="3109912" cy="6629400"/>
            <a:chOff x="2736" y="432"/>
            <a:chExt cx="1824" cy="3888"/>
          </a:xfrm>
          <a:solidFill>
            <a:srgbClr val="FFFFFF"/>
          </a:solidFill>
        </p:grpSpPr>
        <p:sp>
          <p:nvSpPr>
            <p:cNvPr id="29702" name="Rectangle 5"/>
            <p:cNvSpPr>
              <a:spLocks noChangeArrowheads="1"/>
            </p:cNvSpPr>
            <p:nvPr/>
          </p:nvSpPr>
          <p:spPr bwMode="auto">
            <a:xfrm>
              <a:off x="2736" y="432"/>
              <a:ext cx="1824" cy="3888"/>
            </a:xfrm>
            <a:prstGeom prst="rect">
              <a:avLst/>
            </a:prstGeom>
            <a:grpFill/>
            <a:ln w="38100">
              <a:solidFill>
                <a:srgbClr val="800000"/>
              </a:solidFill>
              <a:miter lim="800000"/>
              <a:headEnd/>
              <a:tailEnd/>
            </a:ln>
          </p:spPr>
          <p:txBody>
            <a:bodyPr wrap="none" anchor="ctr"/>
            <a:lstStyle/>
            <a:p>
              <a:endParaRPr lang="en-GB"/>
            </a:p>
          </p:txBody>
        </p:sp>
        <p:pic>
          <p:nvPicPr>
            <p:cNvPr id="2970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2" y="432"/>
              <a:ext cx="1539" cy="384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pic>
      </p:grpSp>
      <p:sp>
        <p:nvSpPr>
          <p:cNvPr id="3" name="TextBox 2"/>
          <p:cNvSpPr txBox="1"/>
          <p:nvPr/>
        </p:nvSpPr>
        <p:spPr>
          <a:xfrm>
            <a:off x="1043608" y="836712"/>
            <a:ext cx="3312368" cy="369332"/>
          </a:xfrm>
          <a:prstGeom prst="rect">
            <a:avLst/>
          </a:prstGeom>
          <a:noFill/>
        </p:spPr>
        <p:txBody>
          <a:bodyPr wrap="square" rtlCol="0">
            <a:spAutoFit/>
          </a:bodyPr>
          <a:lstStyle/>
          <a:p>
            <a:r>
              <a:rPr lang="en-US" b="0" dirty="0">
                <a:solidFill>
                  <a:srgbClr val="4D1900"/>
                </a:solidFill>
              </a:rPr>
              <a:t>What is going on?</a:t>
            </a:r>
          </a:p>
        </p:txBody>
      </p:sp>
    </p:spTree>
    <p:extLst>
      <p:ext uri="{BB962C8B-B14F-4D97-AF65-F5344CB8AC3E}">
        <p14:creationId xmlns:p14="http://schemas.microsoft.com/office/powerpoint/2010/main" val="28468529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nodeType="clickEffect">
                                  <p:stCondLst>
                                    <p:cond delay="0"/>
                                  </p:stCondLst>
                                  <p:childTnLst>
                                    <p:animEffect transition="out" filter="fade">
                                      <p:cBhvr>
                                        <p:cTn id="14" dur="1000"/>
                                        <p:tgtEl>
                                          <p:spTgt spid="6"/>
                                        </p:tgtEl>
                                      </p:cBhvr>
                                    </p:animEffect>
                                    <p:set>
                                      <p:cBhvr>
                                        <p:cTn id="15" dur="1" fill="hold">
                                          <p:stCondLst>
                                            <p:cond delay="999"/>
                                          </p:stCondLst>
                                        </p:cTn>
                                        <p:tgtEl>
                                          <p:spTgt spid="6"/>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026"/>
          <p:cNvSpPr>
            <a:spLocks noGrp="1" noChangeArrowheads="1"/>
          </p:cNvSpPr>
          <p:nvPr>
            <p:ph type="title"/>
          </p:nvPr>
        </p:nvSpPr>
        <p:spPr>
          <a:xfrm>
            <a:off x="385192" y="138092"/>
            <a:ext cx="8229600" cy="599253"/>
          </a:xfrm>
        </p:spPr>
        <p:txBody>
          <a:bodyPr>
            <a:normAutofit/>
          </a:bodyPr>
          <a:lstStyle/>
          <a:p>
            <a:pPr>
              <a:defRPr/>
            </a:pPr>
            <a:r>
              <a:rPr lang="en-US" dirty="0">
                <a:ea typeface="+mj-ea"/>
                <a:cs typeface="+mj-cs"/>
              </a:rPr>
              <a:t>Kites</a:t>
            </a:r>
          </a:p>
        </p:txBody>
      </p:sp>
      <p:sp>
        <p:nvSpPr>
          <p:cNvPr id="122883" name="Rectangle 1027"/>
          <p:cNvSpPr>
            <a:spLocks noChangeArrowheads="1"/>
          </p:cNvSpPr>
          <p:nvPr/>
        </p:nvSpPr>
        <p:spPr bwMode="auto">
          <a:xfrm>
            <a:off x="524718" y="859110"/>
            <a:ext cx="1564346" cy="2190085"/>
          </a:xfrm>
          <a:prstGeom prst="rect">
            <a:avLst/>
          </a:prstGeom>
          <a:solidFill>
            <a:srgbClr val="8EB4E3"/>
          </a:solidFill>
          <a:ln w="9525">
            <a:solidFill>
              <a:schemeClr val="tx1"/>
            </a:solidFill>
            <a:miter lim="800000"/>
            <a:headEnd/>
            <a:tailEnd/>
          </a:ln>
        </p:spPr>
        <p:txBody>
          <a:bodyPr wrap="none" anchor="ctr">
            <a:prstTxWarp prst="textNoShape">
              <a:avLst/>
            </a:prstTxWarp>
          </a:bodyPr>
          <a:lstStyle/>
          <a:p>
            <a:endParaRPr lang="en-GB"/>
          </a:p>
        </p:txBody>
      </p:sp>
      <p:sp>
        <p:nvSpPr>
          <p:cNvPr id="122884" name="Line 1028"/>
          <p:cNvSpPr>
            <a:spLocks noChangeShapeType="1"/>
          </p:cNvSpPr>
          <p:nvPr/>
        </p:nvSpPr>
        <p:spPr bwMode="auto">
          <a:xfrm flipV="1">
            <a:off x="524718" y="1484849"/>
            <a:ext cx="1564346" cy="1564346"/>
          </a:xfrm>
          <a:prstGeom prst="line">
            <a:avLst/>
          </a:prstGeom>
          <a:noFill/>
          <a:ln w="28575" cmpd="sng">
            <a:solidFill>
              <a:srgbClr val="000000"/>
            </a:solidFill>
            <a:prstDash val="sysDot"/>
            <a:round/>
            <a:headEnd/>
            <a:tailEnd/>
          </a:ln>
        </p:spPr>
        <p:txBody>
          <a:bodyPr wrap="none" anchor="ctr">
            <a:prstTxWarp prst="textNoShape">
              <a:avLst/>
            </a:prstTxWarp>
          </a:bodyPr>
          <a:lstStyle/>
          <a:p>
            <a:endParaRPr lang="en-GB"/>
          </a:p>
        </p:txBody>
      </p:sp>
      <p:grpSp>
        <p:nvGrpSpPr>
          <p:cNvPr id="2" name="Group 1029"/>
          <p:cNvGrpSpPr>
            <a:grpSpLocks/>
          </p:cNvGrpSpPr>
          <p:nvPr/>
        </p:nvGrpSpPr>
        <p:grpSpPr bwMode="auto">
          <a:xfrm>
            <a:off x="2420601" y="859110"/>
            <a:ext cx="1577383" cy="2190085"/>
            <a:chOff x="2592" y="1296"/>
            <a:chExt cx="726" cy="1008"/>
          </a:xfrm>
          <a:solidFill>
            <a:srgbClr val="8EB4E3"/>
          </a:solidFill>
        </p:grpSpPr>
        <p:sp>
          <p:nvSpPr>
            <p:cNvPr id="62490" name="Freeform 1030"/>
            <p:cNvSpPr>
              <a:spLocks/>
            </p:cNvSpPr>
            <p:nvPr/>
          </p:nvSpPr>
          <p:spPr bwMode="auto">
            <a:xfrm>
              <a:off x="2592" y="1296"/>
              <a:ext cx="726" cy="1008"/>
            </a:xfrm>
            <a:custGeom>
              <a:avLst/>
              <a:gdLst>
                <a:gd name="T0" fmla="*/ 0 w 726"/>
                <a:gd name="T1" fmla="*/ 0 h 1008"/>
                <a:gd name="T2" fmla="*/ 720 w 726"/>
                <a:gd name="T3" fmla="*/ 0 h 1008"/>
                <a:gd name="T4" fmla="*/ 726 w 726"/>
                <a:gd name="T5" fmla="*/ 304 h 1008"/>
                <a:gd name="T6" fmla="*/ 0 w 726"/>
                <a:gd name="T7" fmla="*/ 1008 h 1008"/>
                <a:gd name="T8" fmla="*/ 0 w 726"/>
                <a:gd name="T9" fmla="*/ 0 h 1008"/>
                <a:gd name="T10" fmla="*/ 0 60000 65536"/>
                <a:gd name="T11" fmla="*/ 0 60000 65536"/>
                <a:gd name="T12" fmla="*/ 0 60000 65536"/>
                <a:gd name="T13" fmla="*/ 0 60000 65536"/>
                <a:gd name="T14" fmla="*/ 0 60000 65536"/>
                <a:gd name="T15" fmla="*/ 0 w 726"/>
                <a:gd name="T16" fmla="*/ 0 h 1008"/>
                <a:gd name="T17" fmla="*/ 726 w 726"/>
                <a:gd name="T18" fmla="*/ 1008 h 1008"/>
              </a:gdLst>
              <a:ahLst/>
              <a:cxnLst>
                <a:cxn ang="T10">
                  <a:pos x="T0" y="T1"/>
                </a:cxn>
                <a:cxn ang="T11">
                  <a:pos x="T2" y="T3"/>
                </a:cxn>
                <a:cxn ang="T12">
                  <a:pos x="T4" y="T5"/>
                </a:cxn>
                <a:cxn ang="T13">
                  <a:pos x="T6" y="T7"/>
                </a:cxn>
                <a:cxn ang="T14">
                  <a:pos x="T8" y="T9"/>
                </a:cxn>
              </a:cxnLst>
              <a:rect l="T15" t="T16" r="T17" b="T18"/>
              <a:pathLst>
                <a:path w="726" h="1008">
                  <a:moveTo>
                    <a:pt x="0" y="0"/>
                  </a:moveTo>
                  <a:lnTo>
                    <a:pt x="720" y="0"/>
                  </a:lnTo>
                  <a:cubicBezTo>
                    <a:pt x="722" y="101"/>
                    <a:pt x="724" y="202"/>
                    <a:pt x="726" y="304"/>
                  </a:cubicBezTo>
                  <a:lnTo>
                    <a:pt x="0" y="1008"/>
                  </a:lnTo>
                  <a:cubicBezTo>
                    <a:pt x="0" y="672"/>
                    <a:pt x="0" y="336"/>
                    <a:pt x="0" y="0"/>
                  </a:cubicBezTo>
                  <a:close/>
                </a:path>
              </a:pathLst>
            </a:custGeom>
            <a:grpFill/>
            <a:ln w="9525">
              <a:solidFill>
                <a:schemeClr val="tx1"/>
              </a:solidFill>
              <a:round/>
              <a:headEnd/>
              <a:tailEnd/>
            </a:ln>
          </p:spPr>
          <p:txBody>
            <a:bodyPr wrap="none" anchor="ctr">
              <a:prstTxWarp prst="textNoShape">
                <a:avLst/>
              </a:prstTxWarp>
            </a:bodyPr>
            <a:lstStyle/>
            <a:p>
              <a:endParaRPr lang="en-GB"/>
            </a:p>
          </p:txBody>
        </p:sp>
        <p:sp>
          <p:nvSpPr>
            <p:cNvPr id="62491" name="Line 1031"/>
            <p:cNvSpPr>
              <a:spLocks noChangeShapeType="1"/>
            </p:cNvSpPr>
            <p:nvPr/>
          </p:nvSpPr>
          <p:spPr bwMode="auto">
            <a:xfrm flipH="1">
              <a:off x="2592" y="1584"/>
              <a:ext cx="720" cy="0"/>
            </a:xfrm>
            <a:prstGeom prst="line">
              <a:avLst/>
            </a:prstGeom>
            <a:grpFill/>
            <a:ln w="9525">
              <a:solidFill>
                <a:schemeClr val="tx1"/>
              </a:solidFill>
              <a:round/>
              <a:headEnd/>
              <a:tailEnd/>
            </a:ln>
          </p:spPr>
          <p:txBody>
            <a:bodyPr wrap="none" anchor="ctr">
              <a:prstTxWarp prst="textNoShape">
                <a:avLst/>
              </a:prstTxWarp>
            </a:bodyPr>
            <a:lstStyle/>
            <a:p>
              <a:endParaRPr lang="en-GB"/>
            </a:p>
          </p:txBody>
        </p:sp>
      </p:grpSp>
      <p:sp>
        <p:nvSpPr>
          <p:cNvPr id="122888" name="Line 1032"/>
          <p:cNvSpPr>
            <a:spLocks noChangeShapeType="1"/>
          </p:cNvSpPr>
          <p:nvPr/>
        </p:nvSpPr>
        <p:spPr bwMode="auto">
          <a:xfrm>
            <a:off x="3359209" y="859110"/>
            <a:ext cx="625739" cy="625739"/>
          </a:xfrm>
          <a:prstGeom prst="line">
            <a:avLst/>
          </a:prstGeom>
          <a:noFill/>
          <a:ln w="28575" cmpd="sng">
            <a:solidFill>
              <a:srgbClr val="000000"/>
            </a:solidFill>
            <a:prstDash val="sysDot"/>
            <a:round/>
            <a:headEnd/>
            <a:tailEnd/>
          </a:ln>
        </p:spPr>
        <p:txBody>
          <a:bodyPr wrap="none" anchor="ctr">
            <a:prstTxWarp prst="textNoShape">
              <a:avLst/>
            </a:prstTxWarp>
          </a:bodyPr>
          <a:lstStyle/>
          <a:p>
            <a:endParaRPr lang="en-GB"/>
          </a:p>
        </p:txBody>
      </p:sp>
      <p:grpSp>
        <p:nvGrpSpPr>
          <p:cNvPr id="3" name="Group 1033"/>
          <p:cNvGrpSpPr>
            <a:grpSpLocks/>
          </p:cNvGrpSpPr>
          <p:nvPr/>
        </p:nvGrpSpPr>
        <p:grpSpPr bwMode="auto">
          <a:xfrm>
            <a:off x="4310295" y="859110"/>
            <a:ext cx="1564346" cy="2190085"/>
            <a:chOff x="3696" y="1296"/>
            <a:chExt cx="720" cy="1008"/>
          </a:xfrm>
          <a:solidFill>
            <a:srgbClr val="8EB4E3"/>
          </a:solidFill>
        </p:grpSpPr>
        <p:sp>
          <p:nvSpPr>
            <p:cNvPr id="62487" name="Freeform 1034"/>
            <p:cNvSpPr>
              <a:spLocks/>
            </p:cNvSpPr>
            <p:nvPr/>
          </p:nvSpPr>
          <p:spPr bwMode="auto">
            <a:xfrm>
              <a:off x="3696" y="1296"/>
              <a:ext cx="720" cy="1008"/>
            </a:xfrm>
            <a:custGeom>
              <a:avLst/>
              <a:gdLst>
                <a:gd name="T0" fmla="*/ 0 w 720"/>
                <a:gd name="T1" fmla="*/ 0 h 1008"/>
                <a:gd name="T2" fmla="*/ 432 w 720"/>
                <a:gd name="T3" fmla="*/ 0 h 1008"/>
                <a:gd name="T4" fmla="*/ 720 w 720"/>
                <a:gd name="T5" fmla="*/ 288 h 1008"/>
                <a:gd name="T6" fmla="*/ 0 w 720"/>
                <a:gd name="T7" fmla="*/ 1008 h 1008"/>
                <a:gd name="T8" fmla="*/ 0 w 720"/>
                <a:gd name="T9" fmla="*/ 0 h 1008"/>
                <a:gd name="T10" fmla="*/ 0 60000 65536"/>
                <a:gd name="T11" fmla="*/ 0 60000 65536"/>
                <a:gd name="T12" fmla="*/ 0 60000 65536"/>
                <a:gd name="T13" fmla="*/ 0 60000 65536"/>
                <a:gd name="T14" fmla="*/ 0 60000 65536"/>
                <a:gd name="T15" fmla="*/ 0 w 720"/>
                <a:gd name="T16" fmla="*/ 0 h 1008"/>
                <a:gd name="T17" fmla="*/ 720 w 720"/>
                <a:gd name="T18" fmla="*/ 1008 h 1008"/>
              </a:gdLst>
              <a:ahLst/>
              <a:cxnLst>
                <a:cxn ang="T10">
                  <a:pos x="T0" y="T1"/>
                </a:cxn>
                <a:cxn ang="T11">
                  <a:pos x="T2" y="T3"/>
                </a:cxn>
                <a:cxn ang="T12">
                  <a:pos x="T4" y="T5"/>
                </a:cxn>
                <a:cxn ang="T13">
                  <a:pos x="T6" y="T7"/>
                </a:cxn>
                <a:cxn ang="T14">
                  <a:pos x="T8" y="T9"/>
                </a:cxn>
              </a:cxnLst>
              <a:rect l="T15" t="T16" r="T17" b="T18"/>
              <a:pathLst>
                <a:path w="720" h="1008">
                  <a:moveTo>
                    <a:pt x="0" y="0"/>
                  </a:moveTo>
                  <a:lnTo>
                    <a:pt x="432" y="0"/>
                  </a:lnTo>
                  <a:lnTo>
                    <a:pt x="720" y="288"/>
                  </a:lnTo>
                  <a:lnTo>
                    <a:pt x="0" y="1008"/>
                  </a:lnTo>
                  <a:lnTo>
                    <a:pt x="0" y="0"/>
                  </a:lnTo>
                  <a:close/>
                </a:path>
              </a:pathLst>
            </a:custGeom>
            <a:grpFill/>
            <a:ln w="9525">
              <a:solidFill>
                <a:schemeClr val="tx1"/>
              </a:solidFill>
              <a:round/>
              <a:headEnd/>
              <a:tailEnd/>
            </a:ln>
          </p:spPr>
          <p:txBody>
            <a:bodyPr wrap="none" anchor="ctr">
              <a:prstTxWarp prst="textNoShape">
                <a:avLst/>
              </a:prstTxWarp>
            </a:bodyPr>
            <a:lstStyle/>
            <a:p>
              <a:endParaRPr lang="en-GB"/>
            </a:p>
          </p:txBody>
        </p:sp>
        <p:sp>
          <p:nvSpPr>
            <p:cNvPr id="62488" name="Line 1035"/>
            <p:cNvSpPr>
              <a:spLocks noChangeShapeType="1"/>
            </p:cNvSpPr>
            <p:nvPr/>
          </p:nvSpPr>
          <p:spPr bwMode="auto">
            <a:xfrm>
              <a:off x="4128" y="1296"/>
              <a:ext cx="0" cy="288"/>
            </a:xfrm>
            <a:prstGeom prst="line">
              <a:avLst/>
            </a:prstGeom>
            <a:grpFill/>
            <a:ln w="9525">
              <a:solidFill>
                <a:schemeClr val="tx1"/>
              </a:solidFill>
              <a:round/>
              <a:headEnd/>
              <a:tailEnd/>
            </a:ln>
          </p:spPr>
          <p:txBody>
            <a:bodyPr wrap="none" anchor="ctr">
              <a:prstTxWarp prst="textNoShape">
                <a:avLst/>
              </a:prstTxWarp>
            </a:bodyPr>
            <a:lstStyle/>
            <a:p>
              <a:endParaRPr lang="en-GB"/>
            </a:p>
          </p:txBody>
        </p:sp>
        <p:sp>
          <p:nvSpPr>
            <p:cNvPr id="62489" name="Line 1036"/>
            <p:cNvSpPr>
              <a:spLocks noChangeShapeType="1"/>
            </p:cNvSpPr>
            <p:nvPr/>
          </p:nvSpPr>
          <p:spPr bwMode="auto">
            <a:xfrm>
              <a:off x="4128" y="1584"/>
              <a:ext cx="288" cy="0"/>
            </a:xfrm>
            <a:prstGeom prst="line">
              <a:avLst/>
            </a:prstGeom>
            <a:grpFill/>
            <a:ln w="9525">
              <a:solidFill>
                <a:schemeClr val="tx1"/>
              </a:solidFill>
              <a:round/>
              <a:headEnd/>
              <a:tailEnd/>
            </a:ln>
          </p:spPr>
          <p:txBody>
            <a:bodyPr wrap="none" anchor="ctr">
              <a:prstTxWarp prst="textNoShape">
                <a:avLst/>
              </a:prstTxWarp>
            </a:bodyPr>
            <a:lstStyle/>
            <a:p>
              <a:endParaRPr lang="en-GB"/>
            </a:p>
          </p:txBody>
        </p:sp>
      </p:grpSp>
      <p:sp>
        <p:nvSpPr>
          <p:cNvPr id="122893" name="Rectangle 1037"/>
          <p:cNvSpPr>
            <a:spLocks noChangeArrowheads="1"/>
          </p:cNvSpPr>
          <p:nvPr/>
        </p:nvSpPr>
        <p:spPr bwMode="auto">
          <a:xfrm>
            <a:off x="602530" y="3503860"/>
            <a:ext cx="1488976" cy="2084566"/>
          </a:xfrm>
          <a:prstGeom prst="rect">
            <a:avLst/>
          </a:prstGeom>
          <a:solidFill>
            <a:srgbClr val="8EB4E3"/>
          </a:solidFill>
          <a:ln w="9525">
            <a:solidFill>
              <a:schemeClr val="tx1"/>
            </a:solidFill>
            <a:miter lim="800000"/>
            <a:headEnd/>
            <a:tailEnd/>
          </a:ln>
        </p:spPr>
        <p:txBody>
          <a:bodyPr wrap="none" anchor="ctr">
            <a:prstTxWarp prst="textNoShape">
              <a:avLst/>
            </a:prstTxWarp>
          </a:bodyPr>
          <a:lstStyle/>
          <a:p>
            <a:endParaRPr lang="en-GB"/>
          </a:p>
        </p:txBody>
      </p:sp>
      <p:sp>
        <p:nvSpPr>
          <p:cNvPr id="122894" name="Line 1038"/>
          <p:cNvSpPr>
            <a:spLocks noChangeShapeType="1"/>
          </p:cNvSpPr>
          <p:nvPr/>
        </p:nvSpPr>
        <p:spPr bwMode="auto">
          <a:xfrm flipV="1">
            <a:off x="602530" y="4077964"/>
            <a:ext cx="1488976" cy="1488976"/>
          </a:xfrm>
          <a:prstGeom prst="line">
            <a:avLst/>
          </a:prstGeom>
          <a:noFill/>
          <a:ln w="28575" cmpd="sng">
            <a:solidFill>
              <a:srgbClr val="000000"/>
            </a:solidFill>
            <a:prstDash val="sysDot"/>
            <a:round/>
            <a:headEnd/>
            <a:tailEnd/>
          </a:ln>
        </p:spPr>
        <p:txBody>
          <a:bodyPr wrap="none" anchor="ctr">
            <a:prstTxWarp prst="textNoShape">
              <a:avLst/>
            </a:prstTxWarp>
          </a:bodyPr>
          <a:lstStyle/>
          <a:p>
            <a:endParaRPr lang="en-GB"/>
          </a:p>
        </p:txBody>
      </p:sp>
      <p:grpSp>
        <p:nvGrpSpPr>
          <p:cNvPr id="5" name="Group 1043"/>
          <p:cNvGrpSpPr>
            <a:grpSpLocks/>
          </p:cNvGrpSpPr>
          <p:nvPr/>
        </p:nvGrpSpPr>
        <p:grpSpPr bwMode="auto">
          <a:xfrm>
            <a:off x="4346946" y="3550716"/>
            <a:ext cx="1488976" cy="2084566"/>
            <a:chOff x="2784" y="2448"/>
            <a:chExt cx="720" cy="1008"/>
          </a:xfrm>
          <a:solidFill>
            <a:srgbClr val="8EB4E3"/>
          </a:solidFill>
        </p:grpSpPr>
        <p:sp>
          <p:nvSpPr>
            <p:cNvPr id="62482" name="Freeform 1044"/>
            <p:cNvSpPr>
              <a:spLocks/>
            </p:cNvSpPr>
            <p:nvPr/>
          </p:nvSpPr>
          <p:spPr bwMode="auto">
            <a:xfrm>
              <a:off x="2784" y="2448"/>
              <a:ext cx="720" cy="1008"/>
            </a:xfrm>
            <a:custGeom>
              <a:avLst/>
              <a:gdLst>
                <a:gd name="T0" fmla="*/ 0 w 720"/>
                <a:gd name="T1" fmla="*/ 288 h 1008"/>
                <a:gd name="T2" fmla="*/ 0 w 720"/>
                <a:gd name="T3" fmla="*/ 1008 h 1008"/>
                <a:gd name="T4" fmla="*/ 720 w 720"/>
                <a:gd name="T5" fmla="*/ 288 h 1008"/>
                <a:gd name="T6" fmla="*/ 720 w 720"/>
                <a:gd name="T7" fmla="*/ 0 h 1008"/>
                <a:gd name="T8" fmla="*/ 0 w 720"/>
                <a:gd name="T9" fmla="*/ 288 h 1008"/>
                <a:gd name="T10" fmla="*/ 0 60000 65536"/>
                <a:gd name="T11" fmla="*/ 0 60000 65536"/>
                <a:gd name="T12" fmla="*/ 0 60000 65536"/>
                <a:gd name="T13" fmla="*/ 0 60000 65536"/>
                <a:gd name="T14" fmla="*/ 0 60000 65536"/>
                <a:gd name="T15" fmla="*/ 0 w 720"/>
                <a:gd name="T16" fmla="*/ 0 h 1008"/>
                <a:gd name="T17" fmla="*/ 720 w 720"/>
                <a:gd name="T18" fmla="*/ 1008 h 1008"/>
              </a:gdLst>
              <a:ahLst/>
              <a:cxnLst>
                <a:cxn ang="T10">
                  <a:pos x="T0" y="T1"/>
                </a:cxn>
                <a:cxn ang="T11">
                  <a:pos x="T2" y="T3"/>
                </a:cxn>
                <a:cxn ang="T12">
                  <a:pos x="T4" y="T5"/>
                </a:cxn>
                <a:cxn ang="T13">
                  <a:pos x="T6" y="T7"/>
                </a:cxn>
                <a:cxn ang="T14">
                  <a:pos x="T8" y="T9"/>
                </a:cxn>
              </a:cxnLst>
              <a:rect l="T15" t="T16" r="T17" b="T18"/>
              <a:pathLst>
                <a:path w="720" h="1008">
                  <a:moveTo>
                    <a:pt x="0" y="288"/>
                  </a:moveTo>
                  <a:lnTo>
                    <a:pt x="0" y="1008"/>
                  </a:lnTo>
                  <a:lnTo>
                    <a:pt x="720" y="288"/>
                  </a:lnTo>
                  <a:lnTo>
                    <a:pt x="720" y="0"/>
                  </a:lnTo>
                  <a:lnTo>
                    <a:pt x="0" y="288"/>
                  </a:lnTo>
                  <a:close/>
                </a:path>
              </a:pathLst>
            </a:custGeom>
            <a:grpFill/>
            <a:ln w="9525">
              <a:solidFill>
                <a:schemeClr val="tx1"/>
              </a:solidFill>
              <a:round/>
              <a:headEnd/>
              <a:tailEnd/>
            </a:ln>
          </p:spPr>
          <p:txBody>
            <a:bodyPr wrap="none" anchor="ctr">
              <a:prstTxWarp prst="textNoShape">
                <a:avLst/>
              </a:prstTxWarp>
            </a:bodyPr>
            <a:lstStyle/>
            <a:p>
              <a:endParaRPr lang="en-GB"/>
            </a:p>
          </p:txBody>
        </p:sp>
        <p:sp>
          <p:nvSpPr>
            <p:cNvPr id="62483" name="Line 1045"/>
            <p:cNvSpPr>
              <a:spLocks noChangeShapeType="1"/>
            </p:cNvSpPr>
            <p:nvPr/>
          </p:nvSpPr>
          <p:spPr bwMode="auto">
            <a:xfrm>
              <a:off x="2784" y="2736"/>
              <a:ext cx="192" cy="192"/>
            </a:xfrm>
            <a:prstGeom prst="line">
              <a:avLst/>
            </a:prstGeom>
            <a:grpFill/>
            <a:ln w="9525">
              <a:solidFill>
                <a:schemeClr val="tx1"/>
              </a:solidFill>
              <a:round/>
              <a:headEnd/>
              <a:tailEnd/>
            </a:ln>
          </p:spPr>
          <p:txBody>
            <a:bodyPr wrap="none" anchor="ctr">
              <a:prstTxWarp prst="textNoShape">
                <a:avLst/>
              </a:prstTxWarp>
            </a:bodyPr>
            <a:lstStyle/>
            <a:p>
              <a:endParaRPr lang="en-GB"/>
            </a:p>
          </p:txBody>
        </p:sp>
        <p:sp>
          <p:nvSpPr>
            <p:cNvPr id="62484" name="Line 1046"/>
            <p:cNvSpPr>
              <a:spLocks noChangeShapeType="1"/>
            </p:cNvSpPr>
            <p:nvPr/>
          </p:nvSpPr>
          <p:spPr bwMode="auto">
            <a:xfrm flipV="1">
              <a:off x="2976" y="2448"/>
              <a:ext cx="528" cy="480"/>
            </a:xfrm>
            <a:prstGeom prst="line">
              <a:avLst/>
            </a:prstGeom>
            <a:grpFill/>
            <a:ln w="9525">
              <a:solidFill>
                <a:schemeClr val="tx1"/>
              </a:solidFill>
              <a:round/>
              <a:headEnd/>
              <a:tailEnd/>
            </a:ln>
          </p:spPr>
          <p:txBody>
            <a:bodyPr wrap="none" anchor="ctr">
              <a:prstTxWarp prst="textNoShape">
                <a:avLst/>
              </a:prstTxWarp>
            </a:bodyPr>
            <a:lstStyle/>
            <a:p>
              <a:endParaRPr lang="en-GB"/>
            </a:p>
          </p:txBody>
        </p:sp>
      </p:grpSp>
      <p:sp>
        <p:nvSpPr>
          <p:cNvPr id="122903" name="Line 1047"/>
          <p:cNvSpPr>
            <a:spLocks noChangeShapeType="1"/>
          </p:cNvSpPr>
          <p:nvPr/>
        </p:nvSpPr>
        <p:spPr bwMode="auto">
          <a:xfrm>
            <a:off x="5057263" y="3838748"/>
            <a:ext cx="297795" cy="794120"/>
          </a:xfrm>
          <a:prstGeom prst="line">
            <a:avLst/>
          </a:prstGeom>
          <a:noFill/>
          <a:ln w="28575" cmpd="sng">
            <a:solidFill>
              <a:srgbClr val="000000"/>
            </a:solidFill>
            <a:prstDash val="sysDot"/>
            <a:round/>
            <a:headEnd/>
            <a:tailEnd/>
          </a:ln>
        </p:spPr>
        <p:txBody>
          <a:bodyPr wrap="none" anchor="ctr">
            <a:prstTxWarp prst="textNoShape">
              <a:avLst/>
            </a:prstTxWarp>
          </a:bodyPr>
          <a:lstStyle/>
          <a:p>
            <a:endParaRPr lang="en-GB"/>
          </a:p>
        </p:txBody>
      </p:sp>
      <p:grpSp>
        <p:nvGrpSpPr>
          <p:cNvPr id="6" name="Group 1048"/>
          <p:cNvGrpSpPr>
            <a:grpSpLocks/>
          </p:cNvGrpSpPr>
          <p:nvPr/>
        </p:nvGrpSpPr>
        <p:grpSpPr bwMode="auto">
          <a:xfrm>
            <a:off x="6120486" y="3550716"/>
            <a:ext cx="992651" cy="1786772"/>
            <a:chOff x="3696" y="2496"/>
            <a:chExt cx="480" cy="864"/>
          </a:xfrm>
          <a:solidFill>
            <a:srgbClr val="8EB4E3"/>
          </a:solidFill>
        </p:grpSpPr>
        <p:sp>
          <p:nvSpPr>
            <p:cNvPr id="62479" name="Freeform 1049"/>
            <p:cNvSpPr>
              <a:spLocks/>
            </p:cNvSpPr>
            <p:nvPr/>
          </p:nvSpPr>
          <p:spPr bwMode="auto">
            <a:xfrm>
              <a:off x="3696" y="2496"/>
              <a:ext cx="480" cy="864"/>
            </a:xfrm>
            <a:custGeom>
              <a:avLst/>
              <a:gdLst>
                <a:gd name="T0" fmla="*/ 0 w 480"/>
                <a:gd name="T1" fmla="*/ 864 h 864"/>
                <a:gd name="T2" fmla="*/ 0 w 480"/>
                <a:gd name="T3" fmla="*/ 144 h 864"/>
                <a:gd name="T4" fmla="*/ 336 w 480"/>
                <a:gd name="T5" fmla="*/ 0 h 864"/>
                <a:gd name="T6" fmla="*/ 480 w 480"/>
                <a:gd name="T7" fmla="*/ 384 h 864"/>
                <a:gd name="T8" fmla="*/ 0 w 480"/>
                <a:gd name="T9" fmla="*/ 864 h 864"/>
                <a:gd name="T10" fmla="*/ 0 60000 65536"/>
                <a:gd name="T11" fmla="*/ 0 60000 65536"/>
                <a:gd name="T12" fmla="*/ 0 60000 65536"/>
                <a:gd name="T13" fmla="*/ 0 60000 65536"/>
                <a:gd name="T14" fmla="*/ 0 60000 65536"/>
                <a:gd name="T15" fmla="*/ 0 w 480"/>
                <a:gd name="T16" fmla="*/ 0 h 864"/>
                <a:gd name="T17" fmla="*/ 480 w 480"/>
                <a:gd name="T18" fmla="*/ 864 h 864"/>
              </a:gdLst>
              <a:ahLst/>
              <a:cxnLst>
                <a:cxn ang="T10">
                  <a:pos x="T0" y="T1"/>
                </a:cxn>
                <a:cxn ang="T11">
                  <a:pos x="T2" y="T3"/>
                </a:cxn>
                <a:cxn ang="T12">
                  <a:pos x="T4" y="T5"/>
                </a:cxn>
                <a:cxn ang="T13">
                  <a:pos x="T6" y="T7"/>
                </a:cxn>
                <a:cxn ang="T14">
                  <a:pos x="T8" y="T9"/>
                </a:cxn>
              </a:cxnLst>
              <a:rect l="T15" t="T16" r="T17" b="T18"/>
              <a:pathLst>
                <a:path w="480" h="864">
                  <a:moveTo>
                    <a:pt x="0" y="864"/>
                  </a:moveTo>
                  <a:lnTo>
                    <a:pt x="0" y="144"/>
                  </a:lnTo>
                  <a:lnTo>
                    <a:pt x="336" y="0"/>
                  </a:lnTo>
                  <a:lnTo>
                    <a:pt x="480" y="384"/>
                  </a:lnTo>
                  <a:lnTo>
                    <a:pt x="0" y="864"/>
                  </a:lnTo>
                  <a:close/>
                </a:path>
              </a:pathLst>
            </a:custGeom>
            <a:grpFill/>
            <a:ln w="9525">
              <a:solidFill>
                <a:schemeClr val="tx1"/>
              </a:solidFill>
              <a:round/>
              <a:headEnd/>
              <a:tailEnd/>
            </a:ln>
          </p:spPr>
          <p:txBody>
            <a:bodyPr wrap="none" anchor="ctr">
              <a:prstTxWarp prst="textNoShape">
                <a:avLst/>
              </a:prstTxWarp>
            </a:bodyPr>
            <a:lstStyle/>
            <a:p>
              <a:endParaRPr lang="en-GB"/>
            </a:p>
          </p:txBody>
        </p:sp>
        <p:sp>
          <p:nvSpPr>
            <p:cNvPr id="62480" name="Line 1050"/>
            <p:cNvSpPr>
              <a:spLocks noChangeShapeType="1"/>
            </p:cNvSpPr>
            <p:nvPr/>
          </p:nvSpPr>
          <p:spPr bwMode="auto">
            <a:xfrm>
              <a:off x="3696" y="2640"/>
              <a:ext cx="192" cy="192"/>
            </a:xfrm>
            <a:prstGeom prst="line">
              <a:avLst/>
            </a:prstGeom>
            <a:grpFill/>
            <a:ln w="9525">
              <a:solidFill>
                <a:schemeClr val="tx1"/>
              </a:solidFill>
              <a:round/>
              <a:headEnd/>
              <a:tailEnd/>
            </a:ln>
          </p:spPr>
          <p:txBody>
            <a:bodyPr wrap="none" anchor="ctr">
              <a:prstTxWarp prst="textNoShape">
                <a:avLst/>
              </a:prstTxWarp>
            </a:bodyPr>
            <a:lstStyle/>
            <a:p>
              <a:endParaRPr lang="en-GB"/>
            </a:p>
          </p:txBody>
        </p:sp>
        <p:sp>
          <p:nvSpPr>
            <p:cNvPr id="62481" name="Line 1051"/>
            <p:cNvSpPr>
              <a:spLocks noChangeShapeType="1"/>
            </p:cNvSpPr>
            <p:nvPr/>
          </p:nvSpPr>
          <p:spPr bwMode="auto">
            <a:xfrm flipH="1" flipV="1">
              <a:off x="3888" y="2832"/>
              <a:ext cx="288" cy="48"/>
            </a:xfrm>
            <a:prstGeom prst="line">
              <a:avLst/>
            </a:prstGeom>
            <a:grpFill/>
            <a:ln w="9525">
              <a:solidFill>
                <a:schemeClr val="tx1"/>
              </a:solidFill>
              <a:round/>
              <a:headEnd/>
              <a:tailEnd/>
            </a:ln>
          </p:spPr>
          <p:txBody>
            <a:bodyPr wrap="none" anchor="ctr">
              <a:prstTxWarp prst="textNoShape">
                <a:avLst/>
              </a:prstTxWarp>
            </a:bodyPr>
            <a:lstStyle/>
            <a:p>
              <a:endParaRPr lang="en-GB"/>
            </a:p>
          </p:txBody>
        </p:sp>
      </p:grpSp>
      <p:grpSp>
        <p:nvGrpSpPr>
          <p:cNvPr id="4" name="Group 1039"/>
          <p:cNvGrpSpPr>
            <a:grpSpLocks/>
          </p:cNvGrpSpPr>
          <p:nvPr/>
        </p:nvGrpSpPr>
        <p:grpSpPr bwMode="auto">
          <a:xfrm>
            <a:off x="2534338" y="3503860"/>
            <a:ext cx="1501384" cy="2084566"/>
            <a:chOff x="2592" y="1296"/>
            <a:chExt cx="726" cy="1008"/>
          </a:xfrm>
          <a:solidFill>
            <a:srgbClr val="8EB4E3"/>
          </a:solidFill>
        </p:grpSpPr>
        <p:sp>
          <p:nvSpPr>
            <p:cNvPr id="62485" name="Freeform 1040"/>
            <p:cNvSpPr>
              <a:spLocks/>
            </p:cNvSpPr>
            <p:nvPr/>
          </p:nvSpPr>
          <p:spPr bwMode="auto">
            <a:xfrm>
              <a:off x="2592" y="1296"/>
              <a:ext cx="726" cy="1008"/>
            </a:xfrm>
            <a:custGeom>
              <a:avLst/>
              <a:gdLst>
                <a:gd name="T0" fmla="*/ 0 w 726"/>
                <a:gd name="T1" fmla="*/ 0 h 1008"/>
                <a:gd name="T2" fmla="*/ 720 w 726"/>
                <a:gd name="T3" fmla="*/ 0 h 1008"/>
                <a:gd name="T4" fmla="*/ 726 w 726"/>
                <a:gd name="T5" fmla="*/ 304 h 1008"/>
                <a:gd name="T6" fmla="*/ 0 w 726"/>
                <a:gd name="T7" fmla="*/ 1008 h 1008"/>
                <a:gd name="T8" fmla="*/ 0 w 726"/>
                <a:gd name="T9" fmla="*/ 0 h 1008"/>
                <a:gd name="T10" fmla="*/ 0 60000 65536"/>
                <a:gd name="T11" fmla="*/ 0 60000 65536"/>
                <a:gd name="T12" fmla="*/ 0 60000 65536"/>
                <a:gd name="T13" fmla="*/ 0 60000 65536"/>
                <a:gd name="T14" fmla="*/ 0 60000 65536"/>
                <a:gd name="T15" fmla="*/ 0 w 726"/>
                <a:gd name="T16" fmla="*/ 0 h 1008"/>
                <a:gd name="T17" fmla="*/ 726 w 726"/>
                <a:gd name="T18" fmla="*/ 1008 h 1008"/>
              </a:gdLst>
              <a:ahLst/>
              <a:cxnLst>
                <a:cxn ang="T10">
                  <a:pos x="T0" y="T1"/>
                </a:cxn>
                <a:cxn ang="T11">
                  <a:pos x="T2" y="T3"/>
                </a:cxn>
                <a:cxn ang="T12">
                  <a:pos x="T4" y="T5"/>
                </a:cxn>
                <a:cxn ang="T13">
                  <a:pos x="T6" y="T7"/>
                </a:cxn>
                <a:cxn ang="T14">
                  <a:pos x="T8" y="T9"/>
                </a:cxn>
              </a:cxnLst>
              <a:rect l="T15" t="T16" r="T17" b="T18"/>
              <a:pathLst>
                <a:path w="726" h="1008">
                  <a:moveTo>
                    <a:pt x="0" y="0"/>
                  </a:moveTo>
                  <a:lnTo>
                    <a:pt x="720" y="0"/>
                  </a:lnTo>
                  <a:cubicBezTo>
                    <a:pt x="722" y="101"/>
                    <a:pt x="724" y="202"/>
                    <a:pt x="726" y="304"/>
                  </a:cubicBezTo>
                  <a:lnTo>
                    <a:pt x="0" y="1008"/>
                  </a:lnTo>
                  <a:cubicBezTo>
                    <a:pt x="0" y="672"/>
                    <a:pt x="0" y="336"/>
                    <a:pt x="0" y="0"/>
                  </a:cubicBezTo>
                  <a:close/>
                </a:path>
              </a:pathLst>
            </a:custGeom>
            <a:grpFill/>
            <a:ln w="9525">
              <a:solidFill>
                <a:schemeClr val="tx1"/>
              </a:solidFill>
              <a:round/>
              <a:headEnd/>
              <a:tailEnd/>
            </a:ln>
          </p:spPr>
          <p:txBody>
            <a:bodyPr wrap="none" anchor="ctr">
              <a:prstTxWarp prst="textNoShape">
                <a:avLst/>
              </a:prstTxWarp>
            </a:bodyPr>
            <a:lstStyle/>
            <a:p>
              <a:endParaRPr lang="en-GB"/>
            </a:p>
          </p:txBody>
        </p:sp>
        <p:sp>
          <p:nvSpPr>
            <p:cNvPr id="62486" name="Line 1041"/>
            <p:cNvSpPr>
              <a:spLocks noChangeShapeType="1"/>
            </p:cNvSpPr>
            <p:nvPr/>
          </p:nvSpPr>
          <p:spPr bwMode="auto">
            <a:xfrm flipH="1">
              <a:off x="2592" y="1584"/>
              <a:ext cx="720" cy="0"/>
            </a:xfrm>
            <a:prstGeom prst="line">
              <a:avLst/>
            </a:prstGeom>
            <a:grpFill/>
            <a:ln w="9525">
              <a:solidFill>
                <a:schemeClr val="tx1"/>
              </a:solidFill>
              <a:round/>
              <a:headEnd/>
              <a:tailEnd/>
            </a:ln>
          </p:spPr>
          <p:txBody>
            <a:bodyPr wrap="none" anchor="ctr">
              <a:prstTxWarp prst="textNoShape">
                <a:avLst/>
              </a:prstTxWarp>
            </a:bodyPr>
            <a:lstStyle/>
            <a:p>
              <a:endParaRPr lang="en-GB"/>
            </a:p>
          </p:txBody>
        </p:sp>
      </p:grpSp>
      <p:sp>
        <p:nvSpPr>
          <p:cNvPr id="122898" name="Line 1042"/>
          <p:cNvSpPr>
            <a:spLocks noChangeShapeType="1"/>
          </p:cNvSpPr>
          <p:nvPr/>
        </p:nvSpPr>
        <p:spPr bwMode="auto">
          <a:xfrm flipV="1">
            <a:off x="2534338" y="3503860"/>
            <a:ext cx="1488976" cy="595590"/>
          </a:xfrm>
          <a:prstGeom prst="line">
            <a:avLst/>
          </a:prstGeom>
          <a:noFill/>
          <a:ln w="28575" cmpd="sng">
            <a:solidFill>
              <a:srgbClr val="000000"/>
            </a:solidFill>
            <a:prstDash val="sysDot"/>
            <a:round/>
            <a:headEnd/>
            <a:tailEnd/>
          </a:ln>
        </p:spPr>
        <p:txBody>
          <a:bodyPr wrap="none" anchor="ctr">
            <a:prstTxWarp prst="textNoShape">
              <a:avLst/>
            </a:prstTxWarp>
          </a:bodyPr>
          <a:lstStyle/>
          <a:p>
            <a:endParaRPr lang="en-GB"/>
          </a:p>
        </p:txBody>
      </p:sp>
      <p:grpSp>
        <p:nvGrpSpPr>
          <p:cNvPr id="45" name="Group 1039"/>
          <p:cNvGrpSpPr>
            <a:grpSpLocks/>
          </p:cNvGrpSpPr>
          <p:nvPr/>
        </p:nvGrpSpPr>
        <p:grpSpPr bwMode="auto">
          <a:xfrm>
            <a:off x="7425918" y="3453609"/>
            <a:ext cx="1501384" cy="2084566"/>
            <a:chOff x="2592" y="1296"/>
            <a:chExt cx="726" cy="1008"/>
          </a:xfrm>
          <a:solidFill>
            <a:srgbClr val="8EB4E3"/>
          </a:solidFill>
        </p:grpSpPr>
        <p:sp>
          <p:nvSpPr>
            <p:cNvPr id="46" name="Freeform 1040"/>
            <p:cNvSpPr>
              <a:spLocks/>
            </p:cNvSpPr>
            <p:nvPr/>
          </p:nvSpPr>
          <p:spPr bwMode="auto">
            <a:xfrm>
              <a:off x="2592" y="1296"/>
              <a:ext cx="726" cy="1008"/>
            </a:xfrm>
            <a:custGeom>
              <a:avLst/>
              <a:gdLst>
                <a:gd name="T0" fmla="*/ 0 w 726"/>
                <a:gd name="T1" fmla="*/ 0 h 1008"/>
                <a:gd name="T2" fmla="*/ 720 w 726"/>
                <a:gd name="T3" fmla="*/ 0 h 1008"/>
                <a:gd name="T4" fmla="*/ 726 w 726"/>
                <a:gd name="T5" fmla="*/ 304 h 1008"/>
                <a:gd name="T6" fmla="*/ 0 w 726"/>
                <a:gd name="T7" fmla="*/ 1008 h 1008"/>
                <a:gd name="T8" fmla="*/ 0 w 726"/>
                <a:gd name="T9" fmla="*/ 0 h 1008"/>
                <a:gd name="T10" fmla="*/ 0 60000 65536"/>
                <a:gd name="T11" fmla="*/ 0 60000 65536"/>
                <a:gd name="T12" fmla="*/ 0 60000 65536"/>
                <a:gd name="T13" fmla="*/ 0 60000 65536"/>
                <a:gd name="T14" fmla="*/ 0 60000 65536"/>
                <a:gd name="T15" fmla="*/ 0 w 726"/>
                <a:gd name="T16" fmla="*/ 0 h 1008"/>
                <a:gd name="T17" fmla="*/ 726 w 726"/>
                <a:gd name="T18" fmla="*/ 1008 h 1008"/>
              </a:gdLst>
              <a:ahLst/>
              <a:cxnLst>
                <a:cxn ang="T10">
                  <a:pos x="T0" y="T1"/>
                </a:cxn>
                <a:cxn ang="T11">
                  <a:pos x="T2" y="T3"/>
                </a:cxn>
                <a:cxn ang="T12">
                  <a:pos x="T4" y="T5"/>
                </a:cxn>
                <a:cxn ang="T13">
                  <a:pos x="T6" y="T7"/>
                </a:cxn>
                <a:cxn ang="T14">
                  <a:pos x="T8" y="T9"/>
                </a:cxn>
              </a:cxnLst>
              <a:rect l="T15" t="T16" r="T17" b="T18"/>
              <a:pathLst>
                <a:path w="726" h="1008">
                  <a:moveTo>
                    <a:pt x="0" y="0"/>
                  </a:moveTo>
                  <a:lnTo>
                    <a:pt x="720" y="0"/>
                  </a:lnTo>
                  <a:cubicBezTo>
                    <a:pt x="722" y="101"/>
                    <a:pt x="724" y="202"/>
                    <a:pt x="726" y="304"/>
                  </a:cubicBezTo>
                  <a:lnTo>
                    <a:pt x="0" y="1008"/>
                  </a:lnTo>
                  <a:cubicBezTo>
                    <a:pt x="0" y="672"/>
                    <a:pt x="0" y="336"/>
                    <a:pt x="0" y="0"/>
                  </a:cubicBezTo>
                  <a:close/>
                </a:path>
              </a:pathLst>
            </a:custGeom>
            <a:grpFill/>
            <a:ln w="9525">
              <a:solidFill>
                <a:schemeClr val="tx1"/>
              </a:solidFill>
              <a:round/>
              <a:headEnd/>
              <a:tailEnd/>
            </a:ln>
          </p:spPr>
          <p:txBody>
            <a:bodyPr wrap="none" anchor="ctr">
              <a:prstTxWarp prst="textNoShape">
                <a:avLst/>
              </a:prstTxWarp>
            </a:bodyPr>
            <a:lstStyle/>
            <a:p>
              <a:endParaRPr lang="en-GB"/>
            </a:p>
          </p:txBody>
        </p:sp>
        <p:sp>
          <p:nvSpPr>
            <p:cNvPr id="47" name="Line 1041"/>
            <p:cNvSpPr>
              <a:spLocks noChangeShapeType="1"/>
            </p:cNvSpPr>
            <p:nvPr/>
          </p:nvSpPr>
          <p:spPr bwMode="auto">
            <a:xfrm flipH="1">
              <a:off x="2592" y="1584"/>
              <a:ext cx="720" cy="0"/>
            </a:xfrm>
            <a:prstGeom prst="line">
              <a:avLst/>
            </a:prstGeom>
            <a:grpFill/>
            <a:ln w="9525">
              <a:solidFill>
                <a:schemeClr val="tx1"/>
              </a:solidFill>
              <a:round/>
              <a:headEnd/>
              <a:tailEnd/>
            </a:ln>
          </p:spPr>
          <p:txBody>
            <a:bodyPr wrap="none" anchor="ctr">
              <a:prstTxWarp prst="textNoShape">
                <a:avLst/>
              </a:prstTxWarp>
            </a:bodyPr>
            <a:lstStyle/>
            <a:p>
              <a:endParaRPr lang="en-GB"/>
            </a:p>
          </p:txBody>
        </p:sp>
      </p:grpSp>
      <p:sp>
        <p:nvSpPr>
          <p:cNvPr id="48" name="Line 1042"/>
          <p:cNvSpPr>
            <a:spLocks noChangeShapeType="1"/>
          </p:cNvSpPr>
          <p:nvPr/>
        </p:nvSpPr>
        <p:spPr bwMode="auto">
          <a:xfrm flipV="1">
            <a:off x="7425918" y="3453609"/>
            <a:ext cx="1488976" cy="595590"/>
          </a:xfrm>
          <a:prstGeom prst="line">
            <a:avLst/>
          </a:prstGeom>
          <a:noFill/>
          <a:ln w="28575" cmpd="sng">
            <a:solidFill>
              <a:srgbClr val="000000"/>
            </a:solidFill>
            <a:prstDash val="sysDot"/>
            <a:round/>
            <a:headEnd/>
            <a:tailEnd/>
          </a:ln>
        </p:spPr>
        <p:txBody>
          <a:bodyPr wrap="none" anchor="ctr">
            <a:prstTxWarp prst="textNoShape">
              <a:avLst/>
            </a:prstTxWarp>
          </a:bodyPr>
          <a:lstStyle/>
          <a:p>
            <a:endParaRPr lang="en-GB"/>
          </a:p>
        </p:txBody>
      </p:sp>
      <p:sp>
        <p:nvSpPr>
          <p:cNvPr id="49" name="Line 1047"/>
          <p:cNvSpPr>
            <a:spLocks noChangeShapeType="1"/>
          </p:cNvSpPr>
          <p:nvPr/>
        </p:nvSpPr>
        <p:spPr bwMode="auto">
          <a:xfrm>
            <a:off x="8167436" y="3738789"/>
            <a:ext cx="297795" cy="794120"/>
          </a:xfrm>
          <a:prstGeom prst="line">
            <a:avLst/>
          </a:prstGeom>
          <a:noFill/>
          <a:ln w="28575" cmpd="sng">
            <a:solidFill>
              <a:srgbClr val="000000"/>
            </a:solidFill>
            <a:prstDash val="sysDot"/>
            <a:round/>
            <a:headEnd/>
            <a:tailEnd/>
          </a:ln>
        </p:spPr>
        <p:txBody>
          <a:bodyPr wrap="none" anchor="ctr">
            <a:prstTxWarp prst="textNoShape">
              <a:avLst/>
            </a:prstTxWarp>
          </a:bodyPr>
          <a:lstStyle/>
          <a:p>
            <a:endParaRPr lang="en-GB"/>
          </a:p>
        </p:txBody>
      </p:sp>
      <p:sp>
        <p:nvSpPr>
          <p:cNvPr id="50" name="Line 1047"/>
          <p:cNvSpPr>
            <a:spLocks noChangeShapeType="1"/>
          </p:cNvSpPr>
          <p:nvPr/>
        </p:nvSpPr>
        <p:spPr bwMode="auto">
          <a:xfrm>
            <a:off x="8167436" y="3738789"/>
            <a:ext cx="759866" cy="310410"/>
          </a:xfrm>
          <a:prstGeom prst="line">
            <a:avLst/>
          </a:prstGeom>
          <a:noFill/>
          <a:ln w="19050" cmpd="sng">
            <a:solidFill>
              <a:srgbClr val="000000"/>
            </a:solidFill>
            <a:prstDash val="dash"/>
            <a:round/>
            <a:headEnd/>
            <a:tailEnd/>
          </a:ln>
        </p:spPr>
        <p:txBody>
          <a:bodyPr wrap="none" anchor="ctr">
            <a:prstTxWarp prst="textNoShape">
              <a:avLst/>
            </a:prstTxWarp>
          </a:bodyPr>
          <a:lstStyle/>
          <a:p>
            <a:endParaRPr lang="en-GB"/>
          </a:p>
        </p:txBody>
      </p:sp>
      <p:sp>
        <p:nvSpPr>
          <p:cNvPr id="51" name="Line 1047"/>
          <p:cNvSpPr>
            <a:spLocks noChangeShapeType="1"/>
          </p:cNvSpPr>
          <p:nvPr/>
        </p:nvSpPr>
        <p:spPr bwMode="auto">
          <a:xfrm>
            <a:off x="8167436" y="3750926"/>
            <a:ext cx="747458" cy="2805"/>
          </a:xfrm>
          <a:prstGeom prst="line">
            <a:avLst/>
          </a:prstGeom>
          <a:noFill/>
          <a:ln w="19050" cmpd="sng">
            <a:solidFill>
              <a:srgbClr val="000000"/>
            </a:solidFill>
            <a:prstDash val="solid"/>
            <a:round/>
            <a:headEnd/>
            <a:tailEnd/>
          </a:ln>
        </p:spPr>
        <p:txBody>
          <a:bodyPr wrap="none" anchor="ctr">
            <a:prstTxWarp prst="textNoShape">
              <a:avLst/>
            </a:prstTxWarp>
          </a:bodyPr>
          <a:lstStyle/>
          <a:p>
            <a:endParaRPr lang="en-GB"/>
          </a:p>
        </p:txBody>
      </p:sp>
      <p:sp>
        <p:nvSpPr>
          <p:cNvPr id="7" name="TextBox 6">
            <a:extLst>
              <a:ext uri="{FF2B5EF4-FFF2-40B4-BE49-F238E27FC236}">
                <a16:creationId xmlns:a16="http://schemas.microsoft.com/office/drawing/2014/main" id="{FFFAF50E-D654-AF1D-8F68-C7E766698FB2}"/>
              </a:ext>
            </a:extLst>
          </p:cNvPr>
          <p:cNvSpPr txBox="1"/>
          <p:nvPr/>
        </p:nvSpPr>
        <p:spPr>
          <a:xfrm>
            <a:off x="6517546" y="1181527"/>
            <a:ext cx="1855892" cy="1015663"/>
          </a:xfrm>
          <a:prstGeom prst="rect">
            <a:avLst/>
          </a:prstGeom>
          <a:noFill/>
        </p:spPr>
        <p:txBody>
          <a:bodyPr wrap="square" rtlCol="0">
            <a:spAutoFit/>
          </a:bodyPr>
          <a:lstStyle/>
          <a:p>
            <a:pPr algn="ctr"/>
            <a:r>
              <a:rPr lang="en-GB" sz="2000" dirty="0">
                <a:latin typeface="Chalkboard" charset="0"/>
                <a:ea typeface="Chalkboard" charset="0"/>
                <a:cs typeface="Chalkboard" charset="0"/>
              </a:rPr>
              <a:t>Are you sure this must be a kite?</a:t>
            </a:r>
          </a:p>
        </p:txBody>
      </p:sp>
      <p:sp>
        <p:nvSpPr>
          <p:cNvPr id="8" name="TextBox 7">
            <a:extLst>
              <a:ext uri="{FF2B5EF4-FFF2-40B4-BE49-F238E27FC236}">
                <a16:creationId xmlns:a16="http://schemas.microsoft.com/office/drawing/2014/main" id="{708FF9A6-A753-2C36-29B8-918E192F30F5}"/>
              </a:ext>
            </a:extLst>
          </p:cNvPr>
          <p:cNvSpPr txBox="1"/>
          <p:nvPr/>
        </p:nvSpPr>
        <p:spPr>
          <a:xfrm>
            <a:off x="5596462" y="5538175"/>
            <a:ext cx="1855892" cy="1015663"/>
          </a:xfrm>
          <a:prstGeom prst="rect">
            <a:avLst/>
          </a:prstGeom>
          <a:noFill/>
        </p:spPr>
        <p:txBody>
          <a:bodyPr wrap="square" rtlCol="0">
            <a:spAutoFit/>
          </a:bodyPr>
          <a:lstStyle/>
          <a:p>
            <a:pPr algn="ctr"/>
            <a:r>
              <a:rPr lang="en-GB" sz="2000" dirty="0">
                <a:latin typeface="Chalkboard" charset="0"/>
                <a:ea typeface="Chalkboard" charset="0"/>
                <a:cs typeface="Chalkboard" charset="0"/>
              </a:rPr>
              <a:t>Are you sure this must be a kite?</a:t>
            </a:r>
          </a:p>
        </p:txBody>
      </p:sp>
    </p:spTree>
    <p:extLst>
      <p:ext uri="{BB962C8B-B14F-4D97-AF65-F5344CB8AC3E}">
        <p14:creationId xmlns:p14="http://schemas.microsoft.com/office/powerpoint/2010/main" val="22321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8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8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2289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2289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289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499"/>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2290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499"/>
                                          </p:stCondLst>
                                        </p:cTn>
                                        <p:tgtEl>
                                          <p:spTgt spid="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4" grpId="0" animBg="1"/>
      <p:bldP spid="122888" grpId="0" animBg="1"/>
      <p:bldP spid="122893" grpId="0" animBg="1"/>
      <p:bldP spid="122894" grpId="0" animBg="1"/>
      <p:bldP spid="122903" grpId="0" animBg="1"/>
      <p:bldP spid="122898" grpId="0" animBg="1"/>
      <p:bldP spid="48" grpId="0" animBg="1"/>
      <p:bldP spid="49" grpId="0" animBg="1"/>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a:defRPr/>
            </a:pPr>
            <a:r>
              <a:rPr lang="en-GB" dirty="0">
                <a:ea typeface="+mj-ea"/>
                <a:cs typeface="+mj-cs"/>
              </a:rPr>
              <a:t>Where Were You?</a:t>
            </a:r>
          </a:p>
        </p:txBody>
      </p:sp>
      <p:sp>
        <p:nvSpPr>
          <p:cNvPr id="124931" name="Rectangle 3"/>
          <p:cNvSpPr>
            <a:spLocks noGrp="1" noChangeArrowheads="1"/>
          </p:cNvSpPr>
          <p:nvPr>
            <p:ph type="body" idx="1"/>
          </p:nvPr>
        </p:nvSpPr>
        <p:spPr/>
        <p:txBody>
          <a:bodyPr/>
          <a:lstStyle/>
          <a:p>
            <a:pPr>
              <a:defRPr/>
            </a:pPr>
            <a:r>
              <a:rPr lang="en-GB" dirty="0"/>
              <a:t>Where was your attention?</a:t>
            </a:r>
          </a:p>
          <a:p>
            <a:pPr lvl="1">
              <a:defRPr/>
            </a:pPr>
            <a:r>
              <a:rPr lang="en-GB" dirty="0"/>
              <a:t>In or on the paper?</a:t>
            </a:r>
          </a:p>
          <a:p>
            <a:pPr lvl="1">
              <a:defRPr/>
            </a:pPr>
            <a:r>
              <a:rPr lang="en-GB" dirty="0"/>
              <a:t>In or on the folding?</a:t>
            </a:r>
          </a:p>
          <a:p>
            <a:pPr lvl="1">
              <a:defRPr/>
            </a:pPr>
            <a:r>
              <a:rPr lang="en-GB" dirty="0"/>
              <a:t>In or on fold lines?</a:t>
            </a:r>
          </a:p>
          <a:p>
            <a:pPr lvl="1">
              <a:defRPr/>
            </a:pPr>
            <a:r>
              <a:rPr lang="en-GB" dirty="0"/>
              <a:t>In or on relationships?</a:t>
            </a:r>
          </a:p>
          <a:p>
            <a:pPr lvl="1">
              <a:defRPr/>
            </a:pPr>
            <a:r>
              <a:rPr lang="en-GB" dirty="0"/>
              <a:t>In or on Properties being instantiated?</a:t>
            </a:r>
          </a:p>
          <a:p>
            <a:pPr lvl="1">
              <a:defRPr/>
            </a:pPr>
            <a:r>
              <a:rPr lang="en-GB" dirty="0"/>
              <a:t>Reasoning with those properties?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4825331" y="2675696"/>
            <a:ext cx="1238366" cy="1200750"/>
          </a:xfrm>
          <a:custGeom>
            <a:avLst/>
            <a:gdLst>
              <a:gd name="connsiteX0" fmla="*/ 0 w 1238366"/>
              <a:gd name="connsiteY0" fmla="*/ 0 h 1175251"/>
              <a:gd name="connsiteX1" fmla="*/ 1238366 w 1238366"/>
              <a:gd name="connsiteY1" fmla="*/ 0 h 1175251"/>
              <a:gd name="connsiteX2" fmla="*/ 1225729 w 1238366"/>
              <a:gd name="connsiteY2" fmla="*/ 1175251 h 1175251"/>
              <a:gd name="connsiteX3" fmla="*/ 6319 w 1238366"/>
              <a:gd name="connsiteY3" fmla="*/ 461255 h 1175251"/>
              <a:gd name="connsiteX4" fmla="*/ 0 w 1238366"/>
              <a:gd name="connsiteY4" fmla="*/ 0 h 117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366" h="1175251">
                <a:moveTo>
                  <a:pt x="0" y="0"/>
                </a:moveTo>
                <a:lnTo>
                  <a:pt x="1238366" y="0"/>
                </a:lnTo>
                <a:lnTo>
                  <a:pt x="1225729" y="1175251"/>
                </a:lnTo>
                <a:lnTo>
                  <a:pt x="6319" y="461255"/>
                </a:lnTo>
                <a:cubicBezTo>
                  <a:pt x="4213" y="307503"/>
                  <a:pt x="2106" y="153752"/>
                  <a:pt x="0" y="0"/>
                </a:cubicBezTo>
                <a:close/>
              </a:path>
            </a:pathLst>
          </a:custGeom>
          <a:solidFill>
            <a:srgbClr val="CCFFCC"/>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3" name="Freeform 2"/>
          <p:cNvSpPr/>
          <p:nvPr/>
        </p:nvSpPr>
        <p:spPr>
          <a:xfrm>
            <a:off x="3365830" y="2176754"/>
            <a:ext cx="1238365" cy="1699691"/>
          </a:xfrm>
          <a:custGeom>
            <a:avLst/>
            <a:gdLst>
              <a:gd name="connsiteX0" fmla="*/ 0 w 1238365"/>
              <a:gd name="connsiteY0" fmla="*/ 6319 h 1699691"/>
              <a:gd name="connsiteX1" fmla="*/ 1238365 w 1238365"/>
              <a:gd name="connsiteY1" fmla="*/ 0 h 1699691"/>
              <a:gd name="connsiteX2" fmla="*/ 1225728 w 1238365"/>
              <a:gd name="connsiteY2" fmla="*/ 1699691 h 1699691"/>
              <a:gd name="connsiteX3" fmla="*/ 12636 w 1238365"/>
              <a:gd name="connsiteY3" fmla="*/ 985695 h 1699691"/>
              <a:gd name="connsiteX4" fmla="*/ 0 w 1238365"/>
              <a:gd name="connsiteY4" fmla="*/ 6319 h 1699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365" h="1699691">
                <a:moveTo>
                  <a:pt x="0" y="6319"/>
                </a:moveTo>
                <a:lnTo>
                  <a:pt x="1238365" y="0"/>
                </a:lnTo>
                <a:cubicBezTo>
                  <a:pt x="1234153" y="566564"/>
                  <a:pt x="1229940" y="1133127"/>
                  <a:pt x="1225728" y="1699691"/>
                </a:cubicBezTo>
                <a:lnTo>
                  <a:pt x="12636" y="985695"/>
                </a:lnTo>
                <a:lnTo>
                  <a:pt x="0" y="6319"/>
                </a:lnTo>
                <a:close/>
              </a:path>
            </a:pathLst>
          </a:custGeom>
          <a:solidFill>
            <a:srgbClr val="CCFF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cxnSp>
        <p:nvCxnSpPr>
          <p:cNvPr id="6" name="Straight Connector 5"/>
          <p:cNvCxnSpPr/>
          <p:nvPr/>
        </p:nvCxnSpPr>
        <p:spPr>
          <a:xfrm flipV="1">
            <a:off x="5002239" y="2675694"/>
            <a:ext cx="360137" cy="549940"/>
          </a:xfrm>
          <a:prstGeom prst="line">
            <a:avLst/>
          </a:prstGeom>
          <a:solidFill>
            <a:srgbClr val="CCFFCC"/>
          </a:solidFill>
          <a:ln>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1809079" y="2186030"/>
            <a:ext cx="1221099" cy="1693133"/>
          </a:xfrm>
          <a:prstGeom prst="rect">
            <a:avLst/>
          </a:prstGeom>
          <a:solidFill>
            <a:srgbClr val="CCFF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cxnSp>
        <p:nvCxnSpPr>
          <p:cNvPr id="5" name="Straight Connector 4"/>
          <p:cNvCxnSpPr>
            <a:stCxn id="4" idx="0"/>
            <a:endCxn id="4" idx="2"/>
          </p:cNvCxnSpPr>
          <p:nvPr/>
        </p:nvCxnSpPr>
        <p:spPr>
          <a:xfrm>
            <a:off x="2419629" y="2186030"/>
            <a:ext cx="0" cy="1693133"/>
          </a:xfrm>
          <a:prstGeom prst="line">
            <a:avLst/>
          </a:prstGeom>
          <a:solidFill>
            <a:srgbClr val="CCFFCC"/>
          </a:solidFill>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flipV="1">
            <a:off x="1809079" y="3159458"/>
            <a:ext cx="1221099" cy="719705"/>
          </a:xfrm>
          <a:prstGeom prst="line">
            <a:avLst/>
          </a:prstGeom>
          <a:solidFill>
            <a:srgbClr val="CCFFCC"/>
          </a:solidFill>
          <a:ln>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1809080" y="2791283"/>
            <a:ext cx="610549" cy="1087880"/>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983188" y="2186030"/>
            <a:ext cx="0" cy="1323939"/>
          </a:xfrm>
          <a:prstGeom prst="line">
            <a:avLst/>
          </a:prstGeom>
          <a:solidFill>
            <a:srgbClr val="CCFFCC"/>
          </a:solidFill>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flipV="1">
            <a:off x="3372638" y="3159458"/>
            <a:ext cx="1221099" cy="719705"/>
          </a:xfrm>
          <a:prstGeom prst="line">
            <a:avLst/>
          </a:prstGeom>
          <a:solidFill>
            <a:srgbClr val="CCFFCC"/>
          </a:solidFill>
          <a:ln>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3372639" y="2675694"/>
            <a:ext cx="1221098" cy="1"/>
          </a:xfrm>
          <a:prstGeom prst="line">
            <a:avLst/>
          </a:prstGeom>
          <a:solidFill>
            <a:srgbClr val="CCFFCC"/>
          </a:solidFill>
          <a:ln>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3302468" y="2186030"/>
            <a:ext cx="0" cy="973428"/>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440936" y="2707290"/>
            <a:ext cx="0" cy="802679"/>
          </a:xfrm>
          <a:prstGeom prst="line">
            <a:avLst/>
          </a:prstGeom>
          <a:solidFill>
            <a:srgbClr val="CCFFCC"/>
          </a:solidFill>
          <a:ln>
            <a:solidFill>
              <a:srgbClr val="000000"/>
            </a:solidFill>
            <a:prstDash val="dot"/>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362376" y="2675694"/>
            <a:ext cx="284320" cy="471265"/>
          </a:xfrm>
          <a:prstGeom prst="line">
            <a:avLst/>
          </a:prstGeom>
          <a:solidFill>
            <a:srgbClr val="CCFFCC"/>
          </a:solidFill>
          <a:ln w="9525"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a:stCxn id="3" idx="3"/>
          </p:cNvCxnSpPr>
          <p:nvPr/>
        </p:nvCxnSpPr>
        <p:spPr>
          <a:xfrm flipV="1">
            <a:off x="3378466" y="2791283"/>
            <a:ext cx="604722" cy="371166"/>
          </a:xfrm>
          <a:prstGeom prst="line">
            <a:avLst/>
          </a:prstGeom>
          <a:solidFill>
            <a:srgbClr val="CCFFCC"/>
          </a:solidFill>
          <a:ln w="12700"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3" idx="2"/>
          </p:cNvCxnSpPr>
          <p:nvPr/>
        </p:nvCxnSpPr>
        <p:spPr>
          <a:xfrm flipH="1" flipV="1">
            <a:off x="3983188" y="2791283"/>
            <a:ext cx="608370" cy="1085162"/>
          </a:xfrm>
          <a:prstGeom prst="line">
            <a:avLst/>
          </a:prstGeom>
          <a:solidFill>
            <a:srgbClr val="CCFFCC"/>
          </a:solidFill>
          <a:ln w="12700"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4838393" y="2794001"/>
            <a:ext cx="604722" cy="371166"/>
          </a:xfrm>
          <a:prstGeom prst="line">
            <a:avLst/>
          </a:prstGeom>
          <a:solidFill>
            <a:srgbClr val="CCFFCC"/>
          </a:solidFill>
          <a:ln w="12700"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flipV="1">
            <a:off x="5440936" y="2794001"/>
            <a:ext cx="608370" cy="1085162"/>
          </a:xfrm>
          <a:prstGeom prst="line">
            <a:avLst/>
          </a:prstGeom>
          <a:solidFill>
            <a:srgbClr val="CCFFCC"/>
          </a:solidFill>
          <a:ln w="12700"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a:endCxn id="2" idx="3"/>
          </p:cNvCxnSpPr>
          <p:nvPr/>
        </p:nvCxnSpPr>
        <p:spPr>
          <a:xfrm flipH="1" flipV="1">
            <a:off x="4831650" y="3146959"/>
            <a:ext cx="1219836" cy="12500"/>
          </a:xfrm>
          <a:prstGeom prst="line">
            <a:avLst/>
          </a:prstGeom>
          <a:solidFill>
            <a:srgbClr val="CCFFCC"/>
          </a:solidFill>
          <a:ln w="12700"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3384360" y="3164758"/>
            <a:ext cx="1219835" cy="2991"/>
          </a:xfrm>
          <a:prstGeom prst="line">
            <a:avLst/>
          </a:prstGeom>
          <a:solidFill>
            <a:srgbClr val="CCFFCC"/>
          </a:solidFill>
          <a:ln w="12700"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2" idx="0"/>
          </p:cNvCxnSpPr>
          <p:nvPr/>
        </p:nvCxnSpPr>
        <p:spPr>
          <a:xfrm>
            <a:off x="4825331" y="2675696"/>
            <a:ext cx="777138" cy="404611"/>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2" name="Freeform 21"/>
          <p:cNvSpPr/>
          <p:nvPr/>
        </p:nvSpPr>
        <p:spPr>
          <a:xfrm>
            <a:off x="6254510" y="2625371"/>
            <a:ext cx="1080411" cy="1200525"/>
          </a:xfrm>
          <a:custGeom>
            <a:avLst/>
            <a:gdLst>
              <a:gd name="connsiteX0" fmla="*/ 0 w 1080411"/>
              <a:gd name="connsiteY0" fmla="*/ 581307 h 1200525"/>
              <a:gd name="connsiteX1" fmla="*/ 379092 w 1080411"/>
              <a:gd name="connsiteY1" fmla="*/ 0 h 1200525"/>
              <a:gd name="connsiteX2" fmla="*/ 1080411 w 1080411"/>
              <a:gd name="connsiteY2" fmla="*/ 6318 h 1200525"/>
              <a:gd name="connsiteX3" fmla="*/ 1061456 w 1080411"/>
              <a:gd name="connsiteY3" fmla="*/ 1200525 h 1200525"/>
              <a:gd name="connsiteX4" fmla="*/ 0 w 1080411"/>
              <a:gd name="connsiteY4" fmla="*/ 581307 h 1200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411" h="1200525">
                <a:moveTo>
                  <a:pt x="0" y="581307"/>
                </a:moveTo>
                <a:lnTo>
                  <a:pt x="379092" y="0"/>
                </a:lnTo>
                <a:lnTo>
                  <a:pt x="1080411" y="6318"/>
                </a:lnTo>
                <a:lnTo>
                  <a:pt x="1061456" y="1200525"/>
                </a:lnTo>
                <a:lnTo>
                  <a:pt x="0" y="581307"/>
                </a:lnTo>
                <a:close/>
              </a:path>
            </a:pathLst>
          </a:custGeom>
          <a:solidFill>
            <a:srgbClr val="CCFFCC"/>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3" name="TextBox 22"/>
          <p:cNvSpPr txBox="1"/>
          <p:nvPr/>
        </p:nvSpPr>
        <p:spPr>
          <a:xfrm>
            <a:off x="1809079" y="4311914"/>
            <a:ext cx="5525842"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Verity’s Kite </a:t>
            </a:r>
            <a:r>
              <a:rPr lang="en-GB" dirty="0" err="1"/>
              <a:t>counton.org</a:t>
            </a:r>
            <a:r>
              <a:rPr lang="en-GB" dirty="0"/>
              <a:t>/explorer/origami/</a:t>
            </a:r>
            <a:r>
              <a:rPr lang="en-GB" dirty="0" err="1"/>
              <a:t>veritys</a:t>
            </a:r>
            <a:r>
              <a:rPr lang="en-GB" dirty="0"/>
              <a:t>-kite/</a:t>
            </a:r>
          </a:p>
        </p:txBody>
      </p:sp>
    </p:spTree>
    <p:extLst>
      <p:ext uri="{BB962C8B-B14F-4D97-AF65-F5344CB8AC3E}">
        <p14:creationId xmlns:p14="http://schemas.microsoft.com/office/powerpoint/2010/main" val="326726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B4E806-707F-CCD3-5DFF-1158C3779770}"/>
              </a:ext>
            </a:extLst>
          </p:cNvPr>
          <p:cNvPicPr>
            <a:picLocks noChangeAspect="1"/>
          </p:cNvPicPr>
          <p:nvPr/>
        </p:nvPicPr>
        <p:blipFill>
          <a:blip r:embed="rId2"/>
          <a:stretch>
            <a:fillRect/>
          </a:stretch>
        </p:blipFill>
        <p:spPr>
          <a:xfrm>
            <a:off x="-78059" y="0"/>
            <a:ext cx="4650059" cy="6858000"/>
          </a:xfrm>
          <a:prstGeom prst="rect">
            <a:avLst/>
          </a:prstGeom>
        </p:spPr>
      </p:pic>
      <p:pic>
        <p:nvPicPr>
          <p:cNvPr id="3" name="Picture 2">
            <a:extLst>
              <a:ext uri="{FF2B5EF4-FFF2-40B4-BE49-F238E27FC236}">
                <a16:creationId xmlns:a16="http://schemas.microsoft.com/office/drawing/2014/main" id="{0693053B-8AA2-8FC1-0957-479E365CA11B}"/>
              </a:ext>
            </a:extLst>
          </p:cNvPr>
          <p:cNvPicPr>
            <a:picLocks noChangeAspect="1"/>
          </p:cNvPicPr>
          <p:nvPr/>
        </p:nvPicPr>
        <p:blipFill>
          <a:blip r:embed="rId3"/>
          <a:stretch>
            <a:fillRect/>
          </a:stretch>
        </p:blipFill>
        <p:spPr>
          <a:xfrm>
            <a:off x="-1" y="0"/>
            <a:ext cx="4650059" cy="6858000"/>
          </a:xfrm>
          <a:prstGeom prst="rect">
            <a:avLst/>
          </a:prstGeom>
        </p:spPr>
      </p:pic>
      <p:pic>
        <p:nvPicPr>
          <p:cNvPr id="4" name="Picture 3">
            <a:extLst>
              <a:ext uri="{FF2B5EF4-FFF2-40B4-BE49-F238E27FC236}">
                <a16:creationId xmlns:a16="http://schemas.microsoft.com/office/drawing/2014/main" id="{199FC97D-5C48-84E9-95F1-0761D8CEE137}"/>
              </a:ext>
            </a:extLst>
          </p:cNvPr>
          <p:cNvPicPr>
            <a:picLocks noChangeAspect="1"/>
          </p:cNvPicPr>
          <p:nvPr/>
        </p:nvPicPr>
        <p:blipFill>
          <a:blip r:embed="rId4"/>
          <a:stretch>
            <a:fillRect/>
          </a:stretch>
        </p:blipFill>
        <p:spPr>
          <a:xfrm>
            <a:off x="0" y="0"/>
            <a:ext cx="4650059" cy="6858000"/>
          </a:xfrm>
          <a:prstGeom prst="rect">
            <a:avLst/>
          </a:prstGeom>
        </p:spPr>
      </p:pic>
      <p:pic>
        <p:nvPicPr>
          <p:cNvPr id="5" name="Picture 4">
            <a:extLst>
              <a:ext uri="{FF2B5EF4-FFF2-40B4-BE49-F238E27FC236}">
                <a16:creationId xmlns:a16="http://schemas.microsoft.com/office/drawing/2014/main" id="{5FFCEE9F-24E0-31BA-5ACB-35AD08E91147}"/>
              </a:ext>
            </a:extLst>
          </p:cNvPr>
          <p:cNvPicPr>
            <a:picLocks noChangeAspect="1"/>
          </p:cNvPicPr>
          <p:nvPr/>
        </p:nvPicPr>
        <p:blipFill>
          <a:blip r:embed="rId5"/>
          <a:stretch>
            <a:fillRect/>
          </a:stretch>
        </p:blipFill>
        <p:spPr>
          <a:xfrm>
            <a:off x="4493941" y="0"/>
            <a:ext cx="4650059" cy="6858000"/>
          </a:xfrm>
          <a:prstGeom prst="rect">
            <a:avLst/>
          </a:prstGeom>
        </p:spPr>
      </p:pic>
    </p:spTree>
    <p:extLst>
      <p:ext uri="{BB962C8B-B14F-4D97-AF65-F5344CB8AC3E}">
        <p14:creationId xmlns:p14="http://schemas.microsoft.com/office/powerpoint/2010/main" val="190814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D144E-FAA9-69DC-13DB-C0C8FE2433F0}"/>
              </a:ext>
            </a:extLst>
          </p:cNvPr>
          <p:cNvSpPr>
            <a:spLocks noGrp="1"/>
          </p:cNvSpPr>
          <p:nvPr>
            <p:ph type="title"/>
          </p:nvPr>
        </p:nvSpPr>
        <p:spPr/>
        <p:txBody>
          <a:bodyPr/>
          <a:lstStyle/>
          <a:p>
            <a:r>
              <a:rPr lang="en-GB" dirty="0"/>
              <a:t>Conjectures</a:t>
            </a:r>
          </a:p>
        </p:txBody>
      </p:sp>
      <p:sp>
        <p:nvSpPr>
          <p:cNvPr id="3" name="Content Placeholder 2">
            <a:extLst>
              <a:ext uri="{FF2B5EF4-FFF2-40B4-BE49-F238E27FC236}">
                <a16:creationId xmlns:a16="http://schemas.microsoft.com/office/drawing/2014/main" id="{999AD07D-5DF1-9F90-B21A-8C78AF5ADFEB}"/>
              </a:ext>
            </a:extLst>
          </p:cNvPr>
          <p:cNvSpPr>
            <a:spLocks noGrp="1"/>
          </p:cNvSpPr>
          <p:nvPr>
            <p:ph idx="1"/>
          </p:nvPr>
        </p:nvSpPr>
        <p:spPr>
          <a:xfrm>
            <a:off x="481263" y="1094874"/>
            <a:ext cx="8181474" cy="2970499"/>
          </a:xfrm>
        </p:spPr>
        <p:txBody>
          <a:bodyPr/>
          <a:lstStyle/>
          <a:p>
            <a:r>
              <a:rPr lang="en-GB" dirty="0"/>
              <a:t>Each act of teaching, each initiated pedagogic action</a:t>
            </a:r>
            <a:br>
              <a:rPr lang="en-GB" dirty="0"/>
            </a:br>
            <a:r>
              <a:rPr lang="en-GB" dirty="0"/>
              <a:t>is an intervention in learner attention</a:t>
            </a:r>
          </a:p>
          <a:p>
            <a:pPr lvl="1"/>
            <a:r>
              <a:rPr lang="en-GB" dirty="0"/>
              <a:t>Asking a question</a:t>
            </a:r>
          </a:p>
          <a:p>
            <a:pPr lvl="1"/>
            <a:r>
              <a:rPr lang="en-GB" dirty="0"/>
              <a:t>Making a suggestion</a:t>
            </a:r>
          </a:p>
          <a:p>
            <a:pPr lvl="1"/>
            <a:r>
              <a:rPr lang="en-GB" dirty="0"/>
              <a:t>Making a statement</a:t>
            </a:r>
          </a:p>
          <a:p>
            <a:r>
              <a:rPr lang="en-GB" dirty="0"/>
              <a:t>If the teacher and learners are attending to different things</a:t>
            </a:r>
            <a:br>
              <a:rPr lang="en-GB" dirty="0"/>
            </a:br>
            <a:r>
              <a:rPr lang="en-GB" dirty="0"/>
              <a:t>then communication between them is likely to be impoverished</a:t>
            </a:r>
          </a:p>
          <a:p>
            <a:r>
              <a:rPr lang="en-GB" dirty="0"/>
              <a:t>Even if they are attending to the same thing, they may be attending differently, rendering communication impoverished.</a:t>
            </a:r>
          </a:p>
        </p:txBody>
      </p:sp>
      <p:sp>
        <p:nvSpPr>
          <p:cNvPr id="4" name="Content Placeholder 2">
            <a:extLst>
              <a:ext uri="{FF2B5EF4-FFF2-40B4-BE49-F238E27FC236}">
                <a16:creationId xmlns:a16="http://schemas.microsoft.com/office/drawing/2014/main" id="{E2298224-45C5-CA80-8C60-BF12EE15717E}"/>
              </a:ext>
            </a:extLst>
          </p:cNvPr>
          <p:cNvSpPr txBox="1">
            <a:spLocks/>
          </p:cNvSpPr>
          <p:nvPr/>
        </p:nvSpPr>
        <p:spPr>
          <a:xfrm>
            <a:off x="481263" y="4260480"/>
            <a:ext cx="8181474" cy="196960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432FF"/>
                </a:solidFill>
                <a:latin typeface="Chalkboard" charset="0"/>
                <a:ea typeface="Chalkboard" charset="0"/>
                <a:cs typeface="Chalkboard"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halkboard" charset="0"/>
                <a:ea typeface="Chalkboard" charset="0"/>
                <a:cs typeface="Chalkboar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5" name="Content Placeholder 2">
            <a:extLst>
              <a:ext uri="{FF2B5EF4-FFF2-40B4-BE49-F238E27FC236}">
                <a16:creationId xmlns:a16="http://schemas.microsoft.com/office/drawing/2014/main" id="{F5B148A7-D887-6C03-DAF0-2AD29D00C041}"/>
              </a:ext>
            </a:extLst>
          </p:cNvPr>
          <p:cNvSpPr txBox="1">
            <a:spLocks/>
          </p:cNvSpPr>
          <p:nvPr/>
        </p:nvSpPr>
        <p:spPr>
          <a:xfrm>
            <a:off x="481263" y="4342100"/>
            <a:ext cx="8181474" cy="121584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432FF"/>
                </a:solidFill>
                <a:latin typeface="Chalkboard" charset="0"/>
                <a:ea typeface="Chalkboard" charset="0"/>
                <a:cs typeface="Chalkboard"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halkboard" charset="0"/>
                <a:ea typeface="Chalkboard" charset="0"/>
                <a:cs typeface="Chalkboard"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When research involves other people’s experience:</a:t>
            </a:r>
          </a:p>
          <a:p>
            <a:pPr lvl="1"/>
            <a:r>
              <a:rPr lang="en-GB" dirty="0"/>
              <a:t>Begin analysis by asking yourself</a:t>
            </a:r>
            <a:br>
              <a:rPr lang="en-GB" dirty="0"/>
            </a:br>
            <a:r>
              <a:rPr lang="en-GB" dirty="0"/>
              <a:t>“what would I have to be attending to, and how, </a:t>
            </a:r>
            <a:br>
              <a:rPr lang="en-GB" dirty="0"/>
            </a:br>
            <a:r>
              <a:rPr lang="en-GB" dirty="0"/>
              <a:t>in order to say what they say and do what they do?”</a:t>
            </a:r>
          </a:p>
        </p:txBody>
      </p:sp>
    </p:spTree>
    <p:extLst>
      <p:ext uri="{BB962C8B-B14F-4D97-AF65-F5344CB8AC3E}">
        <p14:creationId xmlns:p14="http://schemas.microsoft.com/office/powerpoint/2010/main" val="238763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98263-6229-9C57-F0C5-18CEB6DAE922}"/>
              </a:ext>
            </a:extLst>
          </p:cNvPr>
          <p:cNvSpPr>
            <a:spLocks noGrp="1"/>
          </p:cNvSpPr>
          <p:nvPr>
            <p:ph type="title"/>
          </p:nvPr>
        </p:nvSpPr>
        <p:spPr/>
        <p:txBody>
          <a:bodyPr/>
          <a:lstStyle/>
          <a:p>
            <a:r>
              <a:rPr lang="en-GB" dirty="0"/>
              <a:t>Follow-Up</a:t>
            </a:r>
          </a:p>
        </p:txBody>
      </p:sp>
      <p:sp>
        <p:nvSpPr>
          <p:cNvPr id="3" name="Content Placeholder 2">
            <a:extLst>
              <a:ext uri="{FF2B5EF4-FFF2-40B4-BE49-F238E27FC236}">
                <a16:creationId xmlns:a16="http://schemas.microsoft.com/office/drawing/2014/main" id="{4AE89839-EE89-2ECB-11E4-93F8E3F3B454}"/>
              </a:ext>
            </a:extLst>
          </p:cNvPr>
          <p:cNvSpPr>
            <a:spLocks noGrp="1"/>
          </p:cNvSpPr>
          <p:nvPr>
            <p:ph idx="1"/>
          </p:nvPr>
        </p:nvSpPr>
        <p:spPr/>
        <p:txBody>
          <a:bodyPr/>
          <a:lstStyle/>
          <a:p>
            <a:r>
              <a:rPr lang="en-GB" dirty="0" err="1"/>
              <a:t>PMTheta.com</a:t>
            </a:r>
            <a:endParaRPr lang="en-GB" dirty="0"/>
          </a:p>
          <a:p>
            <a:r>
              <a:rPr lang="en-GB" dirty="0" err="1"/>
              <a:t>john.mason</a:t>
            </a:r>
            <a:r>
              <a:rPr lang="en-GB"/>
              <a:t> @ open</a:t>
            </a:r>
            <a:r>
              <a:rPr lang="en-GB" dirty="0" err="1"/>
              <a:t>.ac.uk</a:t>
            </a:r>
            <a:endParaRPr lang="en-GB" dirty="0"/>
          </a:p>
        </p:txBody>
      </p:sp>
    </p:spTree>
    <p:extLst>
      <p:ext uri="{BB962C8B-B14F-4D97-AF65-F5344CB8AC3E}">
        <p14:creationId xmlns:p14="http://schemas.microsoft.com/office/powerpoint/2010/main" val="2463672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98700D-761B-8E04-C336-F68F9DB509A2}"/>
              </a:ext>
            </a:extLst>
          </p:cNvPr>
          <p:cNvSpPr>
            <a:spLocks noGrp="1"/>
          </p:cNvSpPr>
          <p:nvPr>
            <p:ph type="title"/>
          </p:nvPr>
        </p:nvSpPr>
        <p:spPr/>
        <p:txBody>
          <a:bodyPr/>
          <a:lstStyle/>
          <a:p>
            <a:endParaRPr lang="en-GB"/>
          </a:p>
        </p:txBody>
      </p:sp>
      <p:sp>
        <p:nvSpPr>
          <p:cNvPr id="7" name="Content Placeholder 6">
            <a:extLst>
              <a:ext uri="{FF2B5EF4-FFF2-40B4-BE49-F238E27FC236}">
                <a16:creationId xmlns:a16="http://schemas.microsoft.com/office/drawing/2014/main" id="{D4712AAD-B2DD-7D35-EBFC-D6BFB9FACA99}"/>
              </a:ext>
            </a:extLst>
          </p:cNvPr>
          <p:cNvSpPr>
            <a:spLocks noGrp="1"/>
          </p:cNvSpPr>
          <p:nvPr>
            <p:ph idx="1"/>
          </p:nvPr>
        </p:nvSpPr>
        <p:spPr>
          <a:xfrm>
            <a:off x="3645075" y="1094874"/>
            <a:ext cx="5017662" cy="1673378"/>
          </a:xfrm>
        </p:spPr>
        <p:txBody>
          <a:bodyPr/>
          <a:lstStyle/>
          <a:p>
            <a:r>
              <a:rPr lang="en-GB" dirty="0"/>
              <a:t>First encounter</a:t>
            </a:r>
          </a:p>
          <a:p>
            <a:r>
              <a:rPr lang="en-GB" dirty="0"/>
              <a:t>As Dean</a:t>
            </a:r>
          </a:p>
          <a:p>
            <a:r>
              <a:rPr lang="en-GB" dirty="0"/>
              <a:t>Designing Summer School</a:t>
            </a:r>
          </a:p>
          <a:p>
            <a:r>
              <a:rPr lang="en-GB" dirty="0"/>
              <a:t>Pedagogy</a:t>
            </a:r>
          </a:p>
          <a:p>
            <a:endParaRPr lang="en-GB" dirty="0"/>
          </a:p>
        </p:txBody>
      </p:sp>
      <p:pic>
        <p:nvPicPr>
          <p:cNvPr id="8" name="Picture 7">
            <a:extLst>
              <a:ext uri="{FF2B5EF4-FFF2-40B4-BE49-F238E27FC236}">
                <a16:creationId xmlns:a16="http://schemas.microsoft.com/office/drawing/2014/main" id="{ECA8A4BF-CC88-2C61-E3BB-DCB9EED73365}"/>
              </a:ext>
            </a:extLst>
          </p:cNvPr>
          <p:cNvPicPr>
            <a:picLocks noChangeAspect="1"/>
          </p:cNvPicPr>
          <p:nvPr/>
        </p:nvPicPr>
        <p:blipFill>
          <a:blip r:embed="rId2"/>
          <a:stretch>
            <a:fillRect/>
          </a:stretch>
        </p:blipFill>
        <p:spPr>
          <a:xfrm>
            <a:off x="628649" y="1094873"/>
            <a:ext cx="2628117" cy="3272263"/>
          </a:xfrm>
          <a:prstGeom prst="rect">
            <a:avLst/>
          </a:prstGeom>
        </p:spPr>
      </p:pic>
    </p:spTree>
    <p:extLst>
      <p:ext uri="{BB962C8B-B14F-4D97-AF65-F5344CB8AC3E}">
        <p14:creationId xmlns:p14="http://schemas.microsoft.com/office/powerpoint/2010/main" val="825954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22427-52A7-41DA-E4BA-1DBB147D185E}"/>
              </a:ext>
            </a:extLst>
          </p:cNvPr>
          <p:cNvSpPr>
            <a:spLocks noGrp="1"/>
          </p:cNvSpPr>
          <p:nvPr>
            <p:ph type="title"/>
          </p:nvPr>
        </p:nvSpPr>
        <p:spPr/>
        <p:txBody>
          <a:bodyPr/>
          <a:lstStyle/>
          <a:p>
            <a:r>
              <a:rPr lang="en-GB" dirty="0"/>
              <a:t>From Martin Cundy review</a:t>
            </a:r>
          </a:p>
        </p:txBody>
      </p:sp>
      <p:sp>
        <p:nvSpPr>
          <p:cNvPr id="3" name="Content Placeholder 2">
            <a:extLst>
              <a:ext uri="{FF2B5EF4-FFF2-40B4-BE49-F238E27FC236}">
                <a16:creationId xmlns:a16="http://schemas.microsoft.com/office/drawing/2014/main" id="{3F97ADBD-84B0-D753-7E52-E6A273C2E760}"/>
              </a:ext>
            </a:extLst>
          </p:cNvPr>
          <p:cNvSpPr>
            <a:spLocks noGrp="1"/>
          </p:cNvSpPr>
          <p:nvPr>
            <p:ph idx="1"/>
          </p:nvPr>
        </p:nvSpPr>
        <p:spPr>
          <a:xfrm>
            <a:off x="481263" y="1094874"/>
            <a:ext cx="8181474" cy="5193192"/>
          </a:xfrm>
        </p:spPr>
        <p:txBody>
          <a:bodyPr>
            <a:noAutofit/>
          </a:bodyPr>
          <a:lstStyle/>
          <a:p>
            <a:r>
              <a:rPr lang="en-GB" dirty="0">
                <a:effectLst/>
                <a:latin typeface="Palatino" pitchFamily="2" charset="77"/>
                <a:ea typeface="Times New Roman" panose="02020603050405020304" pitchFamily="18" charset="0"/>
                <a:cs typeface="Times New Roman" panose="02020603050405020304" pitchFamily="18" charset="0"/>
              </a:rPr>
              <a:t>One must be careful not to be too categorical. There are principles in mathematical education but they must be thought of within the general framework of the structure of mathematics. It may well distort the picture if one example is seized with too much violence. </a:t>
            </a:r>
          </a:p>
          <a:p>
            <a:r>
              <a:rPr lang="en-GB" dirty="0">
                <a:effectLst/>
                <a:latin typeface="Palatino" pitchFamily="2" charset="77"/>
                <a:ea typeface="Times New Roman" panose="02020603050405020304" pitchFamily="18" charset="0"/>
                <a:cs typeface="Times New Roman" panose="02020603050405020304" pitchFamily="18" charset="0"/>
              </a:rPr>
              <a:t>This is an inherent danger in the present revolution. Many so-called new topics are being included in progressive syllabuses without integration into the general structure. They are presented in a very fragmentary fashion in much the same way that the traditional topics were. </a:t>
            </a:r>
          </a:p>
          <a:p>
            <a:r>
              <a:rPr lang="en-GB" dirty="0">
                <a:effectLst/>
                <a:latin typeface="Palatino" pitchFamily="2" charset="77"/>
                <a:ea typeface="Times New Roman" panose="02020603050405020304" pitchFamily="18" charset="0"/>
                <a:cs typeface="Times New Roman" panose="02020603050405020304" pitchFamily="18" charset="0"/>
              </a:rPr>
              <a:t>It would seem to the authors that beside the thought needed for the new topics themselves, much more thought must be given to this point of structure in mathematics. It is apparent from conversations with teachers from many schools that they have as yet very little idea of what mathematics lies behind the new syllabuses and topics, and for this reason, many are convinced that the new topics are just new gimmicks for a new generation. This is, perhaps, not entirely wrong but surely there is much more to be gained or lost than gimmickry.</a:t>
            </a:r>
          </a:p>
        </p:txBody>
      </p:sp>
    </p:spTree>
    <p:extLst>
      <p:ext uri="{BB962C8B-B14F-4D97-AF65-F5344CB8AC3E}">
        <p14:creationId xmlns:p14="http://schemas.microsoft.com/office/powerpoint/2010/main" val="1764422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D2801-1AD2-DEE2-2E39-FF505C1A4E04}"/>
              </a:ext>
            </a:extLst>
          </p:cNvPr>
          <p:cNvSpPr>
            <a:spLocks noGrp="1"/>
          </p:cNvSpPr>
          <p:nvPr>
            <p:ph type="title"/>
          </p:nvPr>
        </p:nvSpPr>
        <p:spPr/>
        <p:txBody>
          <a:bodyPr/>
          <a:lstStyle/>
          <a:p>
            <a:r>
              <a:rPr lang="en-GB" dirty="0"/>
              <a:t>From </a:t>
            </a:r>
            <a:r>
              <a:rPr lang="en-GB" i="1" dirty="0"/>
              <a:t>Background to Set Theory</a:t>
            </a:r>
          </a:p>
        </p:txBody>
      </p:sp>
      <p:sp>
        <p:nvSpPr>
          <p:cNvPr id="3" name="Content Placeholder 2">
            <a:extLst>
              <a:ext uri="{FF2B5EF4-FFF2-40B4-BE49-F238E27FC236}">
                <a16:creationId xmlns:a16="http://schemas.microsoft.com/office/drawing/2014/main" id="{9DE32954-F25F-AB7B-BA02-88EFA7E0240E}"/>
              </a:ext>
            </a:extLst>
          </p:cNvPr>
          <p:cNvSpPr>
            <a:spLocks noGrp="1"/>
          </p:cNvSpPr>
          <p:nvPr>
            <p:ph idx="1"/>
          </p:nvPr>
        </p:nvSpPr>
        <p:spPr>
          <a:xfrm>
            <a:off x="481263" y="1094874"/>
            <a:ext cx="8181474" cy="2763142"/>
          </a:xfrm>
        </p:spPr>
        <p:txBody>
          <a:bodyPr>
            <a:noAutofit/>
          </a:bodyPr>
          <a:lstStyle/>
          <a:p>
            <a:pPr marL="228600" marR="228600" algn="just">
              <a:spcBef>
                <a:spcPts val="300"/>
              </a:spcBef>
              <a:spcAft>
                <a:spcPts val="300"/>
              </a:spcAft>
            </a:pPr>
            <a:r>
              <a:rPr lang="en-GB" dirty="0">
                <a:effectLst/>
                <a:latin typeface="Palatino" pitchFamily="2" charset="77"/>
                <a:ea typeface="Times New Roman" panose="02020603050405020304" pitchFamily="18" charset="0"/>
                <a:cs typeface="Times New Roman" panose="02020603050405020304" pitchFamily="18" charset="0"/>
              </a:rPr>
              <a:t>"If possible, one should not begin with the result and then provide the investigation. If one wishes one's students to react then one should present them with a reasonable problem suitably motivated, depending on their level, and not with the answer.”</a:t>
            </a:r>
          </a:p>
          <a:p>
            <a:pPr marL="228600" marR="228600" algn="just">
              <a:spcBef>
                <a:spcPts val="300"/>
              </a:spcBef>
              <a:spcAft>
                <a:spcPts val="300"/>
              </a:spcAft>
            </a:pPr>
            <a:r>
              <a:rPr lang="en-GB" dirty="0">
                <a:effectLst/>
                <a:latin typeface="Palatino" pitchFamily="2" charset="77"/>
                <a:ea typeface="Times New Roman" panose="02020603050405020304" pitchFamily="18" charset="0"/>
                <a:cs typeface="Times New Roman" panose="02020603050405020304" pitchFamily="18" charset="0"/>
              </a:rPr>
              <a:t>[Their approach is] to explore a topic at the outset of each chapter, to develop it by means of Examples, many of which are left to the reader to work, to systematize what has thus been discovered, and then to suggest numerous Exercises which show the applications of the topic to familiar techniques.</a:t>
            </a:r>
          </a:p>
        </p:txBody>
      </p:sp>
      <p:sp>
        <p:nvSpPr>
          <p:cNvPr id="4" name="TextBox 3">
            <a:extLst>
              <a:ext uri="{FF2B5EF4-FFF2-40B4-BE49-F238E27FC236}">
                <a16:creationId xmlns:a16="http://schemas.microsoft.com/office/drawing/2014/main" id="{324D1244-32CB-C831-7ADB-C003AC9C2FF1}"/>
              </a:ext>
            </a:extLst>
          </p:cNvPr>
          <p:cNvSpPr txBox="1"/>
          <p:nvPr/>
        </p:nvSpPr>
        <p:spPr>
          <a:xfrm>
            <a:off x="628650" y="3995803"/>
            <a:ext cx="5817811" cy="1631216"/>
          </a:xfrm>
          <a:prstGeom prst="rect">
            <a:avLst/>
          </a:prstGeom>
          <a:noFill/>
        </p:spPr>
        <p:txBody>
          <a:bodyPr wrap="none" rtlCol="0">
            <a:spAutoFit/>
          </a:bodyPr>
          <a:lstStyle/>
          <a:p>
            <a:pPr algn="l"/>
            <a:r>
              <a:rPr lang="en-GB" sz="2000" dirty="0">
                <a:latin typeface="Chalkboard" charset="0"/>
                <a:ea typeface="Chalkboard" charset="0"/>
                <a:cs typeface="Chalkboard" charset="0"/>
              </a:rPr>
              <a:t>Speaking of Examples …</a:t>
            </a:r>
          </a:p>
          <a:p>
            <a:pPr algn="l"/>
            <a:r>
              <a:rPr lang="en-GB" sz="2000" dirty="0">
                <a:latin typeface="Chalkboard" charset="0"/>
                <a:ea typeface="Chalkboard" charset="0"/>
                <a:cs typeface="Chalkboard" charset="0"/>
              </a:rPr>
              <a:t>I have learned a lot over the years about </a:t>
            </a:r>
          </a:p>
          <a:p>
            <a:pPr algn="l"/>
            <a:r>
              <a:rPr lang="en-GB" sz="2000" dirty="0">
                <a:latin typeface="Chalkboard" charset="0"/>
                <a:ea typeface="Chalkboard" charset="0"/>
                <a:cs typeface="Chalkboard" charset="0"/>
              </a:rPr>
              <a:t>	the role of examples</a:t>
            </a:r>
          </a:p>
          <a:p>
            <a:pPr algn="l"/>
            <a:r>
              <a:rPr lang="en-GB" sz="2000" dirty="0">
                <a:latin typeface="Chalkboard" charset="0"/>
                <a:ea typeface="Chalkboard" charset="0"/>
                <a:cs typeface="Chalkboard" charset="0"/>
              </a:rPr>
              <a:t>	effective actions in relation to examples.</a:t>
            </a:r>
          </a:p>
          <a:p>
            <a:pPr algn="l"/>
            <a:r>
              <a:rPr lang="en-GB" sz="2000" dirty="0">
                <a:latin typeface="Chalkboard" charset="0"/>
                <a:ea typeface="Chalkboard" charset="0"/>
                <a:cs typeface="Chalkboard" charset="0"/>
              </a:rPr>
              <a:t>For me it all boils down to attention …</a:t>
            </a:r>
          </a:p>
        </p:txBody>
      </p:sp>
    </p:spTree>
    <p:extLst>
      <p:ext uri="{BB962C8B-B14F-4D97-AF65-F5344CB8AC3E}">
        <p14:creationId xmlns:p14="http://schemas.microsoft.com/office/powerpoint/2010/main" val="181197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96937" y="2633398"/>
            <a:ext cx="7772400" cy="1650841"/>
          </a:xfrm>
        </p:spPr>
        <p:txBody>
          <a:bodyPr>
            <a:normAutofit/>
          </a:bodyPr>
          <a:lstStyle/>
          <a:p>
            <a:r>
              <a:rPr lang="en-US" sz="3600" dirty="0">
                <a:solidFill>
                  <a:srgbClr val="855F33"/>
                </a:solidFill>
                <a:latin typeface="Chalkboard" charset="0"/>
                <a:ea typeface="Chalkboard" charset="0"/>
                <a:cs typeface="Chalkboard" charset="0"/>
              </a:rPr>
              <a:t>Where is Your Attention</a:t>
            </a:r>
            <a:br>
              <a:rPr lang="en-US" sz="3600" dirty="0">
                <a:solidFill>
                  <a:srgbClr val="855F33"/>
                </a:solidFill>
                <a:latin typeface="Chalkboard" charset="0"/>
                <a:ea typeface="Chalkboard" charset="0"/>
                <a:cs typeface="Chalkboard" charset="0"/>
              </a:rPr>
            </a:br>
            <a:r>
              <a:rPr lang="en-US" sz="3600" dirty="0">
                <a:solidFill>
                  <a:srgbClr val="855F33"/>
                </a:solidFill>
                <a:latin typeface="Chalkboard" charset="0"/>
                <a:ea typeface="Chalkboard" charset="0"/>
                <a:cs typeface="Chalkboard" charset="0"/>
              </a:rPr>
              <a:t>when discussing examples</a:t>
            </a:r>
            <a:br>
              <a:rPr lang="en-US" sz="3600" dirty="0">
                <a:solidFill>
                  <a:srgbClr val="855F33"/>
                </a:solidFill>
                <a:latin typeface="Chalkboard" charset="0"/>
                <a:ea typeface="Chalkboard" charset="0"/>
                <a:cs typeface="Chalkboard" charset="0"/>
              </a:rPr>
            </a:br>
            <a:r>
              <a:rPr lang="en-US" sz="3600" dirty="0">
                <a:solidFill>
                  <a:srgbClr val="855F33"/>
                </a:solidFill>
                <a:latin typeface="Chalkboard" charset="0"/>
                <a:ea typeface="Chalkboard" charset="0"/>
                <a:cs typeface="Chalkboard" charset="0"/>
              </a:rPr>
              <a:t>with learners?</a:t>
            </a:r>
          </a:p>
        </p:txBody>
      </p:sp>
      <p:sp>
        <p:nvSpPr>
          <p:cNvPr id="11" name="Subtitle 10"/>
          <p:cNvSpPr>
            <a:spLocks noGrp="1"/>
          </p:cNvSpPr>
          <p:nvPr>
            <p:ph type="subTitle" idx="1"/>
          </p:nvPr>
        </p:nvSpPr>
        <p:spPr>
          <a:xfrm>
            <a:off x="1154137" y="5089064"/>
            <a:ext cx="6858000" cy="1274665"/>
          </a:xfrm>
        </p:spPr>
        <p:txBody>
          <a:bodyPr/>
          <a:lstStyle/>
          <a:p>
            <a:r>
              <a:rPr lang="en-US" dirty="0"/>
              <a:t>Weizmann Institute</a:t>
            </a:r>
            <a:br>
              <a:rPr lang="en-US" dirty="0"/>
            </a:br>
            <a:r>
              <a:rPr lang="en-US" dirty="0"/>
              <a:t>Sept</a:t>
            </a:r>
            <a:br>
              <a:rPr lang="en-US" dirty="0"/>
            </a:br>
            <a:r>
              <a:rPr lang="en-US" dirty="0"/>
              <a:t>2023</a:t>
            </a:r>
          </a:p>
        </p:txBody>
      </p:sp>
      <p:sp>
        <p:nvSpPr>
          <p:cNvPr id="9" name="TextBox 8"/>
          <p:cNvSpPr txBox="1"/>
          <p:nvPr/>
        </p:nvSpPr>
        <p:spPr>
          <a:xfrm>
            <a:off x="2321170" y="1606062"/>
            <a:ext cx="1383323" cy="400110"/>
          </a:xfrm>
          <a:prstGeom prst="rect">
            <a:avLst/>
          </a:prstGeom>
          <a:noFill/>
        </p:spPr>
        <p:txBody>
          <a:bodyPr wrap="square" rtlCol="0">
            <a:spAutoFit/>
          </a:bodyPr>
          <a:lstStyle/>
          <a:p>
            <a:endParaRPr lang="en-US" sz="2000">
              <a:latin typeface="Chalkboard" charset="0"/>
              <a:ea typeface="Chalkboard" charset="0"/>
              <a:cs typeface="Chalkboard" charset="0"/>
            </a:endParaRPr>
          </a:p>
        </p:txBody>
      </p:sp>
      <p:pic>
        <p:nvPicPr>
          <p:cNvPr id="2" name="Picture 1"/>
          <p:cNvPicPr>
            <a:picLocks noChangeAspect="1"/>
          </p:cNvPicPr>
          <p:nvPr/>
        </p:nvPicPr>
        <p:blipFill>
          <a:blip r:embed="rId2"/>
          <a:stretch>
            <a:fillRect/>
          </a:stretch>
        </p:blipFill>
        <p:spPr>
          <a:xfrm>
            <a:off x="3259017" y="0"/>
            <a:ext cx="2895600" cy="1600200"/>
          </a:xfrm>
          <a:prstGeom prst="rect">
            <a:avLst/>
          </a:prstGeom>
        </p:spPr>
      </p:pic>
      <p:pic>
        <p:nvPicPr>
          <p:cNvPr id="4" name="Picture 3">
            <a:extLst>
              <a:ext uri="{FF2B5EF4-FFF2-40B4-BE49-F238E27FC236}">
                <a16:creationId xmlns:a16="http://schemas.microsoft.com/office/drawing/2014/main" id="{47ABA385-2951-9849-9C05-02F78E63188E}"/>
              </a:ext>
            </a:extLst>
          </p:cNvPr>
          <p:cNvPicPr>
            <a:picLocks noChangeAspect="1"/>
          </p:cNvPicPr>
          <p:nvPr/>
        </p:nvPicPr>
        <p:blipFill>
          <a:blip r:embed="rId3"/>
          <a:stretch>
            <a:fillRect/>
          </a:stretch>
        </p:blipFill>
        <p:spPr>
          <a:xfrm>
            <a:off x="6632052" y="182890"/>
            <a:ext cx="1152054" cy="1156451"/>
          </a:xfrm>
          <a:prstGeom prst="rect">
            <a:avLst/>
          </a:prstGeom>
        </p:spPr>
      </p:pic>
      <p:pic>
        <p:nvPicPr>
          <p:cNvPr id="5" name="Picture 4">
            <a:extLst>
              <a:ext uri="{FF2B5EF4-FFF2-40B4-BE49-F238E27FC236}">
                <a16:creationId xmlns:a16="http://schemas.microsoft.com/office/drawing/2014/main" id="{7DFE39D3-D3A7-EE46-8D06-BC60453F1C62}"/>
              </a:ext>
            </a:extLst>
          </p:cNvPr>
          <p:cNvPicPr>
            <a:picLocks noChangeAspect="1"/>
          </p:cNvPicPr>
          <p:nvPr/>
        </p:nvPicPr>
        <p:blipFill>
          <a:blip r:embed="rId4"/>
          <a:stretch>
            <a:fillRect/>
          </a:stretch>
        </p:blipFill>
        <p:spPr>
          <a:xfrm>
            <a:off x="7813197" y="169189"/>
            <a:ext cx="1165703" cy="1170152"/>
          </a:xfrm>
          <a:prstGeom prst="rect">
            <a:avLst/>
          </a:prstGeom>
        </p:spPr>
      </p:pic>
      <p:pic>
        <p:nvPicPr>
          <p:cNvPr id="6" name="Picture 5">
            <a:extLst>
              <a:ext uri="{FF2B5EF4-FFF2-40B4-BE49-F238E27FC236}">
                <a16:creationId xmlns:a16="http://schemas.microsoft.com/office/drawing/2014/main" id="{EDCEE6C5-9655-5E4E-82C6-7DB4A4B8BBDC}"/>
              </a:ext>
            </a:extLst>
          </p:cNvPr>
          <p:cNvPicPr>
            <a:picLocks noChangeAspect="1"/>
          </p:cNvPicPr>
          <p:nvPr/>
        </p:nvPicPr>
        <p:blipFill>
          <a:blip r:embed="rId5"/>
          <a:stretch>
            <a:fillRect/>
          </a:stretch>
        </p:blipFill>
        <p:spPr>
          <a:xfrm>
            <a:off x="107188" y="163910"/>
            <a:ext cx="2184891" cy="1502835"/>
          </a:xfrm>
          <a:prstGeom prst="rect">
            <a:avLst/>
          </a:prstGeom>
        </p:spPr>
      </p:pic>
    </p:spTree>
    <p:extLst>
      <p:ext uri="{BB962C8B-B14F-4D97-AF65-F5344CB8AC3E}">
        <p14:creationId xmlns:p14="http://schemas.microsoft.com/office/powerpoint/2010/main" val="296845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Throat Clearing</a:t>
            </a:r>
          </a:p>
        </p:txBody>
      </p:sp>
      <p:sp>
        <p:nvSpPr>
          <p:cNvPr id="5" name="Content Placeholder 4"/>
          <p:cNvSpPr>
            <a:spLocks noGrp="1"/>
          </p:cNvSpPr>
          <p:nvPr>
            <p:ph idx="1"/>
          </p:nvPr>
        </p:nvSpPr>
        <p:spPr>
          <a:xfrm>
            <a:off x="251520" y="764704"/>
            <a:ext cx="8496944" cy="2952328"/>
          </a:xfrm>
        </p:spPr>
        <p:txBody>
          <a:bodyPr/>
          <a:lstStyle/>
          <a:p>
            <a:r>
              <a:rPr lang="en-GB" dirty="0"/>
              <a:t>Everything said here is a conjecture …</a:t>
            </a:r>
          </a:p>
          <a:p>
            <a:pPr marL="457200" lvl="1" indent="0">
              <a:buNone/>
            </a:pPr>
            <a:r>
              <a:rPr lang="en-GB" dirty="0"/>
              <a:t>… to be tested in your experience</a:t>
            </a:r>
          </a:p>
          <a:p>
            <a:r>
              <a:rPr lang="en-GB" dirty="0"/>
              <a:t>My approach is fundamentally phenomenological …</a:t>
            </a:r>
            <a:br>
              <a:rPr lang="en-GB" dirty="0"/>
            </a:br>
            <a:r>
              <a:rPr lang="en-GB" dirty="0"/>
              <a:t>I am interested in lived experience.</a:t>
            </a:r>
          </a:p>
          <a:p>
            <a:r>
              <a:rPr lang="en-GB" dirty="0"/>
              <a:t>Radical version: my task is to evoke awareness (noticing)</a:t>
            </a:r>
          </a:p>
          <a:p>
            <a:r>
              <a:rPr lang="en-GB" dirty="0"/>
              <a:t>So, what you get from this session will be mostly …</a:t>
            </a:r>
          </a:p>
          <a:p>
            <a:pPr marL="457200" lvl="1" indent="0">
              <a:buNone/>
            </a:pPr>
            <a:r>
              <a:rPr lang="en-GB" dirty="0"/>
              <a:t>… what you notice happening inside you!</a:t>
            </a:r>
          </a:p>
        </p:txBody>
      </p:sp>
      <p:pic>
        <p:nvPicPr>
          <p:cNvPr id="2" name="Picture 1"/>
          <p:cNvPicPr>
            <a:picLocks noChangeAspect="1"/>
          </p:cNvPicPr>
          <p:nvPr/>
        </p:nvPicPr>
        <p:blipFill>
          <a:blip r:embed="rId2"/>
          <a:stretch>
            <a:fillRect/>
          </a:stretch>
        </p:blipFill>
        <p:spPr>
          <a:xfrm>
            <a:off x="611560" y="3789040"/>
            <a:ext cx="2235200" cy="1625600"/>
          </a:xfrm>
          <a:prstGeom prst="rect">
            <a:avLst/>
          </a:prstGeom>
        </p:spPr>
      </p:pic>
      <p:sp>
        <p:nvSpPr>
          <p:cNvPr id="3" name="TextBox 2"/>
          <p:cNvSpPr txBox="1"/>
          <p:nvPr/>
        </p:nvSpPr>
        <p:spPr>
          <a:xfrm>
            <a:off x="2843808" y="3933056"/>
            <a:ext cx="3826689" cy="1323439"/>
          </a:xfrm>
          <a:prstGeom prst="rect">
            <a:avLst/>
          </a:prstGeom>
          <a:noFill/>
        </p:spPr>
        <p:txBody>
          <a:bodyPr wrap="none" rtlCol="0">
            <a:spAutoFit/>
          </a:bodyPr>
          <a:lstStyle/>
          <a:p>
            <a:r>
              <a:rPr lang="en-GB" sz="2000" b="0" dirty="0">
                <a:solidFill>
                  <a:schemeClr val="accent3">
                    <a:lumMod val="50000"/>
                  </a:schemeClr>
                </a:solidFill>
              </a:rPr>
              <a:t>Central role of attention:</a:t>
            </a:r>
          </a:p>
          <a:p>
            <a:r>
              <a:rPr lang="en-GB" sz="2000" b="0" dirty="0">
                <a:solidFill>
                  <a:schemeClr val="bg1"/>
                </a:solidFill>
              </a:rPr>
              <a:t>… What is being attended to?</a:t>
            </a:r>
          </a:p>
          <a:p>
            <a:r>
              <a:rPr lang="en-GB" sz="2000" b="0" dirty="0">
                <a:solidFill>
                  <a:schemeClr val="bg1"/>
                </a:solidFill>
              </a:rPr>
              <a:t>… How it is being attended to,</a:t>
            </a:r>
          </a:p>
          <a:p>
            <a:r>
              <a:rPr lang="en-GB" sz="2000" b="0" dirty="0">
                <a:solidFill>
                  <a:schemeClr val="bg1"/>
                </a:solidFill>
              </a:rPr>
              <a:t>     especially when reflecting?</a:t>
            </a:r>
          </a:p>
        </p:txBody>
      </p:sp>
      <p:sp>
        <p:nvSpPr>
          <p:cNvPr id="6" name="TextBox 5"/>
          <p:cNvSpPr txBox="1"/>
          <p:nvPr/>
        </p:nvSpPr>
        <p:spPr>
          <a:xfrm>
            <a:off x="2843808" y="5293657"/>
            <a:ext cx="4457209" cy="1015663"/>
          </a:xfrm>
          <a:prstGeom prst="rect">
            <a:avLst/>
          </a:prstGeom>
          <a:noFill/>
        </p:spPr>
        <p:txBody>
          <a:bodyPr wrap="none" rtlCol="0">
            <a:spAutoFit/>
          </a:bodyPr>
          <a:lstStyle/>
          <a:p>
            <a:r>
              <a:rPr lang="en-GB" sz="2000" b="0" dirty="0">
                <a:solidFill>
                  <a:srgbClr val="000000"/>
                </a:solidFill>
              </a:rPr>
              <a:t>Awareness</a:t>
            </a:r>
          </a:p>
          <a:p>
            <a:r>
              <a:rPr lang="en-GB" sz="2000" b="0" dirty="0">
                <a:solidFill>
                  <a:srgbClr val="4D1900"/>
                </a:solidFill>
              </a:rPr>
              <a:t>	as consciousness</a:t>
            </a:r>
          </a:p>
          <a:p>
            <a:r>
              <a:rPr lang="en-GB" sz="2000" b="0" dirty="0">
                <a:solidFill>
                  <a:srgbClr val="4D1900"/>
                </a:solidFill>
              </a:rPr>
              <a:t>	as that which enables action</a:t>
            </a:r>
          </a:p>
        </p:txBody>
      </p:sp>
      <p:sp>
        <p:nvSpPr>
          <p:cNvPr id="7" name="AutoShape 5"/>
          <p:cNvSpPr>
            <a:spLocks noChangeArrowheads="1"/>
          </p:cNvSpPr>
          <p:nvPr/>
        </p:nvSpPr>
        <p:spPr bwMode="auto">
          <a:xfrm>
            <a:off x="6259129" y="2672916"/>
            <a:ext cx="2643616" cy="1962879"/>
          </a:xfrm>
          <a:prstGeom prst="wedgeRoundRectCallout">
            <a:avLst>
              <a:gd name="adj1" fmla="val -78625"/>
              <a:gd name="adj2" fmla="val -44340"/>
              <a:gd name="adj3" fmla="val 16667"/>
            </a:avLst>
          </a:prstGeom>
          <a:solidFill>
            <a:schemeClr val="accent1">
              <a:lumMod val="60000"/>
              <a:lumOff val="40000"/>
            </a:schemeClr>
          </a:solidFill>
          <a:ln w="9525">
            <a:solidFill>
              <a:srgbClr val="000000"/>
            </a:solidFill>
            <a:miter lim="800000"/>
            <a:headEnd/>
            <a:tailEnd/>
          </a:ln>
          <a:effectLst/>
        </p:spPr>
        <p:txBody>
          <a:bodyPr wrap="none" anchor="ctr"/>
          <a:lstStyle>
            <a:defPPr>
              <a:defRPr lang="en-US"/>
            </a:defPPr>
            <a:lvl1pPr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1pPr>
            <a:lvl2pPr marL="4572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2pPr>
            <a:lvl3pPr marL="9144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3pPr>
            <a:lvl4pPr marL="13716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4pPr>
            <a:lvl5pPr marL="18288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5pPr>
            <a:lvl6pPr marL="2286000" algn="l" defTabSz="457200" rtl="0" eaLnBrk="1" latinLnBrk="0" hangingPunct="1">
              <a:defRPr sz="2800" b="1" kern="1200">
                <a:solidFill>
                  <a:schemeClr val="tx1"/>
                </a:solidFill>
                <a:latin typeface="Chalkboard" charset="0"/>
                <a:ea typeface="ＭＳ Ｐゴシック" charset="0"/>
                <a:cs typeface="ＭＳ Ｐゴシック" charset="0"/>
              </a:defRPr>
            </a:lvl6pPr>
            <a:lvl7pPr marL="2743200" algn="l" defTabSz="457200" rtl="0" eaLnBrk="1" latinLnBrk="0" hangingPunct="1">
              <a:defRPr sz="2800" b="1" kern="1200">
                <a:solidFill>
                  <a:schemeClr val="tx1"/>
                </a:solidFill>
                <a:latin typeface="Chalkboard" charset="0"/>
                <a:ea typeface="ＭＳ Ｐゴシック" charset="0"/>
                <a:cs typeface="ＭＳ Ｐゴシック" charset="0"/>
              </a:defRPr>
            </a:lvl7pPr>
            <a:lvl8pPr marL="3200400" algn="l" defTabSz="457200" rtl="0" eaLnBrk="1" latinLnBrk="0" hangingPunct="1">
              <a:defRPr sz="2800" b="1" kern="1200">
                <a:solidFill>
                  <a:schemeClr val="tx1"/>
                </a:solidFill>
                <a:latin typeface="Chalkboard" charset="0"/>
                <a:ea typeface="ＭＳ Ｐゴシック" charset="0"/>
                <a:cs typeface="ＭＳ Ｐゴシック" charset="0"/>
              </a:defRPr>
            </a:lvl8pPr>
            <a:lvl9pPr marL="3657600" algn="l" defTabSz="457200" rtl="0" eaLnBrk="1" latinLnBrk="0" hangingPunct="1">
              <a:defRPr sz="2800" b="1" kern="1200">
                <a:solidFill>
                  <a:schemeClr val="tx1"/>
                </a:solidFill>
                <a:latin typeface="Chalkboard" charset="0"/>
                <a:ea typeface="ＭＳ Ｐゴシック" charset="0"/>
                <a:cs typeface="ＭＳ Ｐゴシック" charset="0"/>
              </a:defRPr>
            </a:lvl9pPr>
          </a:lstStyle>
          <a:p>
            <a:pPr algn="ctr">
              <a:defRPr/>
            </a:pPr>
            <a:endParaRPr lang="en-US" sz="1600" b="0" dirty="0">
              <a:solidFill>
                <a:srgbClr val="FFFF00"/>
              </a:solidFill>
              <a:latin typeface="Chalkboard" charset="0"/>
            </a:endParaRPr>
          </a:p>
          <a:p>
            <a:pPr algn="ctr">
              <a:defRPr/>
            </a:pPr>
            <a:r>
              <a:rPr lang="en-US" sz="1800" b="0" dirty="0">
                <a:solidFill>
                  <a:srgbClr val="FFFF00"/>
                </a:solidFill>
                <a:latin typeface="Chalkboard" charset="0"/>
              </a:rPr>
              <a:t>Avoid the teaching of </a:t>
            </a:r>
            <a:br>
              <a:rPr lang="en-US" sz="1800" b="0" dirty="0">
                <a:solidFill>
                  <a:srgbClr val="FFFF00"/>
                </a:solidFill>
                <a:latin typeface="Chalkboard" charset="0"/>
              </a:rPr>
            </a:br>
            <a:r>
              <a:rPr lang="en-US" sz="1800" b="0" dirty="0">
                <a:solidFill>
                  <a:srgbClr val="FFFF00"/>
                </a:solidFill>
                <a:latin typeface="Chalkboard" charset="0"/>
              </a:rPr>
              <a:t>speculators,</a:t>
            </a:r>
            <a:br>
              <a:rPr lang="en-US" sz="1800" b="0" dirty="0">
                <a:solidFill>
                  <a:srgbClr val="FFFF00"/>
                </a:solidFill>
                <a:latin typeface="Chalkboard" charset="0"/>
              </a:rPr>
            </a:br>
            <a:r>
              <a:rPr lang="en-US" sz="1800" b="0" dirty="0">
                <a:solidFill>
                  <a:srgbClr val="FFFF00"/>
                </a:solidFill>
                <a:latin typeface="Chalkboard" charset="0"/>
              </a:rPr>
              <a:t>whose judgements </a:t>
            </a:r>
            <a:br>
              <a:rPr lang="en-US" sz="1800" b="0" dirty="0">
                <a:solidFill>
                  <a:srgbClr val="FFFF00"/>
                </a:solidFill>
                <a:latin typeface="Chalkboard" charset="0"/>
              </a:rPr>
            </a:br>
            <a:r>
              <a:rPr lang="en-US" sz="1800" b="0" dirty="0">
                <a:solidFill>
                  <a:srgbClr val="FFFF00"/>
                </a:solidFill>
                <a:latin typeface="Chalkboard" charset="0"/>
              </a:rPr>
              <a:t>are not confirmed </a:t>
            </a:r>
            <a:br>
              <a:rPr lang="en-US" sz="1800" b="0" dirty="0">
                <a:solidFill>
                  <a:srgbClr val="FFFF00"/>
                </a:solidFill>
                <a:latin typeface="Chalkboard" charset="0"/>
              </a:rPr>
            </a:br>
            <a:r>
              <a:rPr lang="en-US" sz="1800" b="0" dirty="0">
                <a:solidFill>
                  <a:srgbClr val="FFFF00"/>
                </a:solidFill>
                <a:latin typeface="Chalkboard" charset="0"/>
              </a:rPr>
              <a:t>by experience</a:t>
            </a:r>
            <a:r>
              <a:rPr lang="en-US" sz="1800" dirty="0">
                <a:solidFill>
                  <a:srgbClr val="FFFF00"/>
                </a:solidFill>
                <a:latin typeface="Chalkboard" charset="0"/>
              </a:rPr>
              <a:t>.</a:t>
            </a:r>
            <a:br>
              <a:rPr lang="en-US" sz="1800" dirty="0">
                <a:solidFill>
                  <a:srgbClr val="FFFF00"/>
                </a:solidFill>
                <a:latin typeface="Chalkboard" charset="0"/>
              </a:rPr>
            </a:br>
            <a:r>
              <a:rPr lang="en-US" sz="1600" dirty="0">
                <a:solidFill>
                  <a:srgbClr val="FFFF00"/>
                </a:solidFill>
                <a:latin typeface="Chalkboard" charset="0"/>
              </a:rPr>
              <a:t> </a:t>
            </a:r>
            <a:r>
              <a:rPr lang="en-US" sz="1400" b="0" dirty="0">
                <a:solidFill>
                  <a:srgbClr val="FFFF00"/>
                </a:solidFill>
                <a:latin typeface="Chalkboard" charset="0"/>
              </a:rPr>
              <a:t>(Leonardo Da Vinci</a:t>
            </a:r>
            <a:r>
              <a:rPr lang="en-US" sz="1400" dirty="0">
                <a:solidFill>
                  <a:srgbClr val="FFFF00"/>
                </a:solidFill>
                <a:latin typeface="Chalkboard" charset="0"/>
              </a:rPr>
              <a:t>)</a:t>
            </a:r>
          </a:p>
        </p:txBody>
      </p:sp>
    </p:spTree>
    <p:extLst>
      <p:ext uri="{BB962C8B-B14F-4D97-AF65-F5344CB8AC3E}">
        <p14:creationId xmlns:p14="http://schemas.microsoft.com/office/powerpoint/2010/main" val="284099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3" grpId="0"/>
      <p:bldP spid="6"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D144E-FAA9-69DC-13DB-C0C8FE2433F0}"/>
              </a:ext>
            </a:extLst>
          </p:cNvPr>
          <p:cNvSpPr>
            <a:spLocks noGrp="1"/>
          </p:cNvSpPr>
          <p:nvPr>
            <p:ph type="title"/>
          </p:nvPr>
        </p:nvSpPr>
        <p:spPr/>
        <p:txBody>
          <a:bodyPr/>
          <a:lstStyle/>
          <a:p>
            <a:r>
              <a:rPr lang="en-GB" dirty="0"/>
              <a:t>Conjectures</a:t>
            </a:r>
          </a:p>
        </p:txBody>
      </p:sp>
      <p:sp>
        <p:nvSpPr>
          <p:cNvPr id="3" name="Content Placeholder 2">
            <a:extLst>
              <a:ext uri="{FF2B5EF4-FFF2-40B4-BE49-F238E27FC236}">
                <a16:creationId xmlns:a16="http://schemas.microsoft.com/office/drawing/2014/main" id="{999AD07D-5DF1-9F90-B21A-8C78AF5ADFEB}"/>
              </a:ext>
            </a:extLst>
          </p:cNvPr>
          <p:cNvSpPr>
            <a:spLocks noGrp="1"/>
          </p:cNvSpPr>
          <p:nvPr>
            <p:ph idx="1"/>
          </p:nvPr>
        </p:nvSpPr>
        <p:spPr/>
        <p:txBody>
          <a:bodyPr/>
          <a:lstStyle/>
          <a:p>
            <a:r>
              <a:rPr lang="en-GB" dirty="0"/>
              <a:t>Each act of teaching, each initiated pedagogic action</a:t>
            </a:r>
            <a:br>
              <a:rPr lang="en-GB" dirty="0"/>
            </a:br>
            <a:r>
              <a:rPr lang="en-GB" dirty="0"/>
              <a:t>is an intervention in learner attention</a:t>
            </a:r>
          </a:p>
          <a:p>
            <a:pPr lvl="1"/>
            <a:r>
              <a:rPr lang="en-GB" dirty="0"/>
              <a:t>Asking a question</a:t>
            </a:r>
          </a:p>
          <a:p>
            <a:pPr lvl="1"/>
            <a:r>
              <a:rPr lang="en-GB" dirty="0"/>
              <a:t>Making a suggestion</a:t>
            </a:r>
          </a:p>
          <a:p>
            <a:pPr lvl="1"/>
            <a:r>
              <a:rPr lang="en-GB" dirty="0"/>
              <a:t>Making a statement</a:t>
            </a:r>
          </a:p>
          <a:p>
            <a:r>
              <a:rPr lang="en-GB" dirty="0"/>
              <a:t>If the teacher and learners are attending to different things</a:t>
            </a:r>
            <a:br>
              <a:rPr lang="en-GB" dirty="0"/>
            </a:br>
            <a:r>
              <a:rPr lang="en-GB" dirty="0"/>
              <a:t>then communication between them is likely to be impoverished</a:t>
            </a:r>
          </a:p>
          <a:p>
            <a:r>
              <a:rPr lang="en-GB" dirty="0"/>
              <a:t>Even if they are attending to the same thing, they may be attending differently, rendering communication impoverished.</a:t>
            </a:r>
          </a:p>
        </p:txBody>
      </p:sp>
    </p:spTree>
    <p:extLst>
      <p:ext uri="{BB962C8B-B14F-4D97-AF65-F5344CB8AC3E}">
        <p14:creationId xmlns:p14="http://schemas.microsoft.com/office/powerpoint/2010/main" val="341023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B223A-AA2D-E344-A64E-7FE13FE94504}"/>
              </a:ext>
            </a:extLst>
          </p:cNvPr>
          <p:cNvSpPr>
            <a:spLocks noGrp="1"/>
          </p:cNvSpPr>
          <p:nvPr>
            <p:ph type="title"/>
          </p:nvPr>
        </p:nvSpPr>
        <p:spPr/>
        <p:txBody>
          <a:bodyPr/>
          <a:lstStyle/>
          <a:p>
            <a:r>
              <a:rPr lang="en-GB" dirty="0"/>
              <a:t>Say What You See</a:t>
            </a:r>
          </a:p>
        </p:txBody>
      </p:sp>
      <p:pic>
        <p:nvPicPr>
          <p:cNvPr id="5" name="Picture 4">
            <a:extLst>
              <a:ext uri="{FF2B5EF4-FFF2-40B4-BE49-F238E27FC236}">
                <a16:creationId xmlns:a16="http://schemas.microsoft.com/office/drawing/2014/main" id="{604B8E87-0759-F94C-90A6-3C0438707412}"/>
              </a:ext>
            </a:extLst>
          </p:cNvPr>
          <p:cNvPicPr>
            <a:picLocks noChangeAspect="1"/>
          </p:cNvPicPr>
          <p:nvPr/>
        </p:nvPicPr>
        <p:blipFill>
          <a:blip r:embed="rId2"/>
          <a:stretch>
            <a:fillRect/>
          </a:stretch>
        </p:blipFill>
        <p:spPr>
          <a:xfrm>
            <a:off x="308545" y="1014609"/>
            <a:ext cx="5229818" cy="5799634"/>
          </a:xfrm>
          <a:prstGeom prst="rect">
            <a:avLst/>
          </a:prstGeom>
        </p:spPr>
      </p:pic>
      <p:sp>
        <p:nvSpPr>
          <p:cNvPr id="3" name="TextBox 2">
            <a:extLst>
              <a:ext uri="{FF2B5EF4-FFF2-40B4-BE49-F238E27FC236}">
                <a16:creationId xmlns:a16="http://schemas.microsoft.com/office/drawing/2014/main" id="{37A0A09D-5F27-8B43-98F6-C981F727D069}"/>
              </a:ext>
            </a:extLst>
          </p:cNvPr>
          <p:cNvSpPr txBox="1"/>
          <p:nvPr/>
        </p:nvSpPr>
        <p:spPr>
          <a:xfrm>
            <a:off x="5035247" y="414555"/>
            <a:ext cx="2931444" cy="307777"/>
          </a:xfrm>
          <a:prstGeom prst="rect">
            <a:avLst/>
          </a:prstGeom>
          <a:noFill/>
        </p:spPr>
        <p:txBody>
          <a:bodyPr wrap="none" rtlCol="0">
            <a:spAutoFit/>
          </a:bodyPr>
          <a:lstStyle/>
          <a:p>
            <a:r>
              <a:rPr lang="en-GB" sz="1400" dirty="0">
                <a:latin typeface="Chalkboard" charset="0"/>
                <a:ea typeface="Chalkboard" charset="0"/>
                <a:cs typeface="Chalkboard" charset="0"/>
              </a:rPr>
              <a:t>https://</a:t>
            </a:r>
            <a:r>
              <a:rPr lang="en-GB" sz="1400" dirty="0" err="1">
                <a:latin typeface="Chalkboard" charset="0"/>
                <a:ea typeface="Chalkboard" charset="0"/>
                <a:cs typeface="Chalkboard" charset="0"/>
              </a:rPr>
              <a:t>twitter.com</a:t>
            </a:r>
            <a:r>
              <a:rPr lang="en-GB" sz="1400" dirty="0">
                <a:latin typeface="Chalkboard" charset="0"/>
                <a:ea typeface="Chalkboard" charset="0"/>
                <a:cs typeface="Chalkboard" charset="0"/>
              </a:rPr>
              <a:t>/</a:t>
            </a:r>
            <a:r>
              <a:rPr lang="en-GB" sz="1400" dirty="0" err="1">
                <a:latin typeface="Chalkboard" charset="0"/>
                <a:ea typeface="Chalkboard" charset="0"/>
                <a:cs typeface="Chalkboard" charset="0"/>
              </a:rPr>
              <a:t>Dandoesmaths</a:t>
            </a:r>
            <a:endParaRPr lang="en-GB" sz="1400" dirty="0">
              <a:latin typeface="Chalkboard" charset="0"/>
              <a:ea typeface="Chalkboard" charset="0"/>
              <a:cs typeface="Chalkboard" charset="0"/>
            </a:endParaRPr>
          </a:p>
        </p:txBody>
      </p:sp>
      <p:grpSp>
        <p:nvGrpSpPr>
          <p:cNvPr id="27" name="Group 26">
            <a:extLst>
              <a:ext uri="{FF2B5EF4-FFF2-40B4-BE49-F238E27FC236}">
                <a16:creationId xmlns:a16="http://schemas.microsoft.com/office/drawing/2014/main" id="{307CFCC8-B148-C54E-9681-09A7D77B77B8}"/>
              </a:ext>
            </a:extLst>
          </p:cNvPr>
          <p:cNvGrpSpPr/>
          <p:nvPr/>
        </p:nvGrpSpPr>
        <p:grpSpPr>
          <a:xfrm>
            <a:off x="5940365" y="1349962"/>
            <a:ext cx="2191979" cy="2110129"/>
            <a:chOff x="6071479" y="1717964"/>
            <a:chExt cx="2191979" cy="2110129"/>
          </a:xfrm>
        </p:grpSpPr>
        <p:cxnSp>
          <p:nvCxnSpPr>
            <p:cNvPr id="8" name="Straight Connector 7">
              <a:extLst>
                <a:ext uri="{FF2B5EF4-FFF2-40B4-BE49-F238E27FC236}">
                  <a16:creationId xmlns:a16="http://schemas.microsoft.com/office/drawing/2014/main" id="{E3F151FA-EE53-6840-A97F-B59B1F14B0DE}"/>
                </a:ext>
              </a:extLst>
            </p:cNvPr>
            <p:cNvCxnSpPr>
              <a:cxnSpLocks/>
            </p:cNvCxnSpPr>
            <p:nvPr/>
          </p:nvCxnSpPr>
          <p:spPr>
            <a:xfrm>
              <a:off x="6085333" y="2604655"/>
              <a:ext cx="0" cy="7838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1E8FA5C-3AF8-1342-A56E-43E9DA2B96CA}"/>
                </a:ext>
              </a:extLst>
            </p:cNvPr>
            <p:cNvCxnSpPr>
              <a:cxnSpLocks/>
            </p:cNvCxnSpPr>
            <p:nvPr/>
          </p:nvCxnSpPr>
          <p:spPr>
            <a:xfrm>
              <a:off x="7526205" y="1717964"/>
              <a:ext cx="0" cy="8866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3A57C1B-6058-8B4F-AA39-99366C64D2B1}"/>
                </a:ext>
              </a:extLst>
            </p:cNvPr>
            <p:cNvCxnSpPr>
              <a:cxnSpLocks/>
            </p:cNvCxnSpPr>
            <p:nvPr/>
          </p:nvCxnSpPr>
          <p:spPr>
            <a:xfrm flipH="1">
              <a:off x="8255758" y="2147455"/>
              <a:ext cx="4737" cy="8557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25D2499-0F08-E444-A49B-7410B3C81AC4}"/>
                </a:ext>
              </a:extLst>
            </p:cNvPr>
            <p:cNvCxnSpPr>
              <a:cxnSpLocks/>
            </p:cNvCxnSpPr>
            <p:nvPr/>
          </p:nvCxnSpPr>
          <p:spPr>
            <a:xfrm flipH="1">
              <a:off x="6085333" y="2604655"/>
              <a:ext cx="1440872" cy="7971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89B0DE7-EEEE-E84B-A681-DB9E7B023FFF}"/>
                </a:ext>
              </a:extLst>
            </p:cNvPr>
            <p:cNvCxnSpPr>
              <a:cxnSpLocks/>
            </p:cNvCxnSpPr>
            <p:nvPr/>
          </p:nvCxnSpPr>
          <p:spPr>
            <a:xfrm flipH="1">
              <a:off x="6071479" y="1717964"/>
              <a:ext cx="1454725" cy="9112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889E124-1D18-614D-8116-05DDEFB3718A}"/>
                </a:ext>
              </a:extLst>
            </p:cNvPr>
            <p:cNvCxnSpPr>
              <a:cxnSpLocks/>
            </p:cNvCxnSpPr>
            <p:nvPr/>
          </p:nvCxnSpPr>
          <p:spPr>
            <a:xfrm flipH="1">
              <a:off x="6791911" y="3001749"/>
              <a:ext cx="1471547" cy="8263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467F83A-44A9-5B4D-8086-EEA0EFB548E5}"/>
                </a:ext>
              </a:extLst>
            </p:cNvPr>
            <p:cNvCxnSpPr>
              <a:cxnSpLocks/>
            </p:cNvCxnSpPr>
            <p:nvPr/>
          </p:nvCxnSpPr>
          <p:spPr>
            <a:xfrm>
              <a:off x="7526204" y="1717964"/>
              <a:ext cx="734291" cy="4294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324CB7-FC97-1044-A399-4AF2318350C4}"/>
                </a:ext>
              </a:extLst>
            </p:cNvPr>
            <p:cNvCxnSpPr>
              <a:cxnSpLocks/>
            </p:cNvCxnSpPr>
            <p:nvPr/>
          </p:nvCxnSpPr>
          <p:spPr>
            <a:xfrm>
              <a:off x="7512347" y="2573740"/>
              <a:ext cx="734291" cy="4294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69BAF2B-66CF-4449-BD37-555479532FCF}"/>
                </a:ext>
              </a:extLst>
            </p:cNvPr>
            <p:cNvCxnSpPr>
              <a:cxnSpLocks/>
            </p:cNvCxnSpPr>
            <p:nvPr/>
          </p:nvCxnSpPr>
          <p:spPr>
            <a:xfrm>
              <a:off x="6071479" y="3387715"/>
              <a:ext cx="734291" cy="4294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6B16DA6A-0D29-D94C-B67E-DF75E07F33D4}"/>
              </a:ext>
            </a:extLst>
          </p:cNvPr>
          <p:cNvGrpSpPr/>
          <p:nvPr/>
        </p:nvGrpSpPr>
        <p:grpSpPr>
          <a:xfrm>
            <a:off x="5887492" y="2802426"/>
            <a:ext cx="2915822" cy="3423648"/>
            <a:chOff x="6130080" y="2260738"/>
            <a:chExt cx="2915822" cy="3423648"/>
          </a:xfrm>
        </p:grpSpPr>
        <p:cxnSp>
          <p:nvCxnSpPr>
            <p:cNvPr id="29" name="Straight Connector 28">
              <a:extLst>
                <a:ext uri="{FF2B5EF4-FFF2-40B4-BE49-F238E27FC236}">
                  <a16:creationId xmlns:a16="http://schemas.microsoft.com/office/drawing/2014/main" id="{2ABF08B1-B99E-F048-AD7C-A47BE5640568}"/>
                </a:ext>
              </a:extLst>
            </p:cNvPr>
            <p:cNvCxnSpPr>
              <a:cxnSpLocks/>
            </p:cNvCxnSpPr>
            <p:nvPr/>
          </p:nvCxnSpPr>
          <p:spPr>
            <a:xfrm>
              <a:off x="6143934" y="4471835"/>
              <a:ext cx="0" cy="7838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B01E5F0-CA32-034C-B1B9-90C70BB65CF7}"/>
                </a:ext>
              </a:extLst>
            </p:cNvPr>
            <p:cNvCxnSpPr>
              <a:cxnSpLocks/>
            </p:cNvCxnSpPr>
            <p:nvPr/>
          </p:nvCxnSpPr>
          <p:spPr>
            <a:xfrm>
              <a:off x="6892080" y="4898120"/>
              <a:ext cx="0" cy="7862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1DB7608-9823-7A43-A428-8A8B150CAC5D}"/>
                </a:ext>
              </a:extLst>
            </p:cNvPr>
            <p:cNvCxnSpPr>
              <a:cxnSpLocks/>
            </p:cNvCxnSpPr>
            <p:nvPr/>
          </p:nvCxnSpPr>
          <p:spPr>
            <a:xfrm>
              <a:off x="8319096" y="3113851"/>
              <a:ext cx="0" cy="8866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EB30F60-D304-E347-B5D1-DB9FAB6B849C}"/>
                </a:ext>
              </a:extLst>
            </p:cNvPr>
            <p:cNvCxnSpPr>
              <a:cxnSpLocks/>
            </p:cNvCxnSpPr>
            <p:nvPr/>
          </p:nvCxnSpPr>
          <p:spPr>
            <a:xfrm flipH="1">
              <a:off x="6905934" y="4008385"/>
              <a:ext cx="1405676" cy="889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1B6EDC8-6FAA-6F49-812E-A78B359B472B}"/>
                </a:ext>
              </a:extLst>
            </p:cNvPr>
            <p:cNvCxnSpPr>
              <a:cxnSpLocks/>
            </p:cNvCxnSpPr>
            <p:nvPr/>
          </p:nvCxnSpPr>
          <p:spPr>
            <a:xfrm flipH="1">
              <a:off x="6130080" y="3585144"/>
              <a:ext cx="1454725" cy="9112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B2B0792-0F54-A040-B88C-13BAB16CD189}"/>
                </a:ext>
              </a:extLst>
            </p:cNvPr>
            <p:cNvCxnSpPr>
              <a:cxnSpLocks/>
            </p:cNvCxnSpPr>
            <p:nvPr/>
          </p:nvCxnSpPr>
          <p:spPr>
            <a:xfrm flipH="1">
              <a:off x="6892081" y="4296005"/>
              <a:ext cx="2148335" cy="13821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B38FBB7-73C5-FD4D-B22A-8F7EEE6A7739}"/>
                </a:ext>
              </a:extLst>
            </p:cNvPr>
            <p:cNvCxnSpPr>
              <a:cxnSpLocks/>
            </p:cNvCxnSpPr>
            <p:nvPr/>
          </p:nvCxnSpPr>
          <p:spPr>
            <a:xfrm>
              <a:off x="7584805" y="3585144"/>
              <a:ext cx="734291" cy="4294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8EDB401-E538-104C-AB26-D669E512E7D4}"/>
                </a:ext>
              </a:extLst>
            </p:cNvPr>
            <p:cNvCxnSpPr>
              <a:cxnSpLocks/>
            </p:cNvCxnSpPr>
            <p:nvPr/>
          </p:nvCxnSpPr>
          <p:spPr>
            <a:xfrm>
              <a:off x="6143933" y="4482495"/>
              <a:ext cx="748147" cy="4156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68B8032-3F2A-AF4A-B3A9-65B390975565}"/>
                </a:ext>
              </a:extLst>
            </p:cNvPr>
            <p:cNvCxnSpPr>
              <a:cxnSpLocks/>
            </p:cNvCxnSpPr>
            <p:nvPr/>
          </p:nvCxnSpPr>
          <p:spPr>
            <a:xfrm>
              <a:off x="6130080" y="5254895"/>
              <a:ext cx="761999" cy="4232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A9663FA-5787-D947-88F4-ECEDBAD6FBFD}"/>
                </a:ext>
              </a:extLst>
            </p:cNvPr>
            <p:cNvCxnSpPr>
              <a:cxnSpLocks/>
            </p:cNvCxnSpPr>
            <p:nvPr/>
          </p:nvCxnSpPr>
          <p:spPr>
            <a:xfrm>
              <a:off x="7584805" y="2698453"/>
              <a:ext cx="0" cy="8866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E9D24BB-C284-7B45-959C-845A32052D95}"/>
                </a:ext>
              </a:extLst>
            </p:cNvPr>
            <p:cNvCxnSpPr>
              <a:cxnSpLocks/>
            </p:cNvCxnSpPr>
            <p:nvPr/>
          </p:nvCxnSpPr>
          <p:spPr>
            <a:xfrm>
              <a:off x="7585690" y="2712308"/>
              <a:ext cx="734291" cy="4294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425BD82-388C-934D-8CE7-08418DA4477B}"/>
                </a:ext>
              </a:extLst>
            </p:cNvPr>
            <p:cNvCxnSpPr>
              <a:cxnSpLocks/>
            </p:cNvCxnSpPr>
            <p:nvPr/>
          </p:nvCxnSpPr>
          <p:spPr>
            <a:xfrm>
              <a:off x="9045902" y="2684360"/>
              <a:ext cx="0" cy="16143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9A0A402-1B50-5D49-A9F2-1309F09E7856}"/>
                </a:ext>
              </a:extLst>
            </p:cNvPr>
            <p:cNvCxnSpPr>
              <a:cxnSpLocks/>
            </p:cNvCxnSpPr>
            <p:nvPr/>
          </p:nvCxnSpPr>
          <p:spPr>
            <a:xfrm flipH="1">
              <a:off x="8305240" y="2684360"/>
              <a:ext cx="735176" cy="4680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09E65AC-8FE2-E844-82B8-3DC9DC4201D1}"/>
                </a:ext>
              </a:extLst>
            </p:cNvPr>
            <p:cNvCxnSpPr>
              <a:cxnSpLocks/>
            </p:cNvCxnSpPr>
            <p:nvPr/>
          </p:nvCxnSpPr>
          <p:spPr>
            <a:xfrm flipH="1">
              <a:off x="7583163" y="2265002"/>
              <a:ext cx="726814" cy="4443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7ED7C2-805C-3A4E-85DF-19EC374543A2}"/>
                </a:ext>
              </a:extLst>
            </p:cNvPr>
            <p:cNvCxnSpPr>
              <a:cxnSpLocks/>
            </p:cNvCxnSpPr>
            <p:nvPr/>
          </p:nvCxnSpPr>
          <p:spPr>
            <a:xfrm>
              <a:off x="8296119" y="2260738"/>
              <a:ext cx="744297" cy="4265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A8A345D4-F872-2D49-94B0-5788C5BC7FE6}"/>
              </a:ext>
            </a:extLst>
          </p:cNvPr>
          <p:cNvGrpSpPr/>
          <p:nvPr/>
        </p:nvGrpSpPr>
        <p:grpSpPr>
          <a:xfrm>
            <a:off x="5754318" y="4264850"/>
            <a:ext cx="2921395" cy="2076618"/>
            <a:chOff x="6130080" y="4004902"/>
            <a:chExt cx="2921395" cy="2076618"/>
          </a:xfrm>
        </p:grpSpPr>
        <p:cxnSp>
          <p:nvCxnSpPr>
            <p:cNvPr id="54" name="Straight Connector 53">
              <a:extLst>
                <a:ext uri="{FF2B5EF4-FFF2-40B4-BE49-F238E27FC236}">
                  <a16:creationId xmlns:a16="http://schemas.microsoft.com/office/drawing/2014/main" id="{7B7F8714-CFA8-E542-B59D-4F74F989FE89}"/>
                </a:ext>
              </a:extLst>
            </p:cNvPr>
            <p:cNvCxnSpPr>
              <a:cxnSpLocks/>
            </p:cNvCxnSpPr>
            <p:nvPr/>
          </p:nvCxnSpPr>
          <p:spPr>
            <a:xfrm>
              <a:off x="6143934" y="4471835"/>
              <a:ext cx="0" cy="7838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ABDEC29A-EFD4-F04F-94FE-93BED25D6D2C}"/>
                </a:ext>
              </a:extLst>
            </p:cNvPr>
            <p:cNvCxnSpPr>
              <a:cxnSpLocks/>
            </p:cNvCxnSpPr>
            <p:nvPr/>
          </p:nvCxnSpPr>
          <p:spPr>
            <a:xfrm>
              <a:off x="7570948" y="5291253"/>
              <a:ext cx="0" cy="7862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ACC1F8A-2A98-574F-BBC0-8EA62E9C134A}"/>
                </a:ext>
              </a:extLst>
            </p:cNvPr>
            <p:cNvCxnSpPr>
              <a:cxnSpLocks/>
            </p:cNvCxnSpPr>
            <p:nvPr/>
          </p:nvCxnSpPr>
          <p:spPr>
            <a:xfrm flipH="1">
              <a:off x="7570945" y="4402145"/>
              <a:ext cx="1467811" cy="8851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5E128A8-7F04-6D4F-A3D0-CCB10D88F484}"/>
                </a:ext>
              </a:extLst>
            </p:cNvPr>
            <p:cNvCxnSpPr>
              <a:cxnSpLocks/>
            </p:cNvCxnSpPr>
            <p:nvPr/>
          </p:nvCxnSpPr>
          <p:spPr>
            <a:xfrm flipH="1">
              <a:off x="6130081" y="4053231"/>
              <a:ext cx="725548" cy="4431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AB996884-18FA-D246-AB5A-6038949CEC6F}"/>
                </a:ext>
              </a:extLst>
            </p:cNvPr>
            <p:cNvCxnSpPr>
              <a:cxnSpLocks/>
            </p:cNvCxnSpPr>
            <p:nvPr/>
          </p:nvCxnSpPr>
          <p:spPr>
            <a:xfrm flipH="1">
              <a:off x="7557092" y="5201390"/>
              <a:ext cx="1467858" cy="8801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B76E248-2A98-054A-BA8D-EDD6F0DF1630}"/>
                </a:ext>
              </a:extLst>
            </p:cNvPr>
            <p:cNvCxnSpPr>
              <a:cxnSpLocks/>
            </p:cNvCxnSpPr>
            <p:nvPr/>
          </p:nvCxnSpPr>
          <p:spPr>
            <a:xfrm>
              <a:off x="6843370" y="4061074"/>
              <a:ext cx="734291" cy="4294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7FF8C8D-0B7C-D544-A3FF-5F601238F3B1}"/>
                </a:ext>
              </a:extLst>
            </p:cNvPr>
            <p:cNvCxnSpPr>
              <a:cxnSpLocks/>
            </p:cNvCxnSpPr>
            <p:nvPr/>
          </p:nvCxnSpPr>
          <p:spPr>
            <a:xfrm>
              <a:off x="6143933" y="4489325"/>
              <a:ext cx="1427015" cy="8019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C98A4DF-3E80-3B45-83B9-D423A3770F66}"/>
                </a:ext>
              </a:extLst>
            </p:cNvPr>
            <p:cNvCxnSpPr>
              <a:cxnSpLocks/>
            </p:cNvCxnSpPr>
            <p:nvPr/>
          </p:nvCxnSpPr>
          <p:spPr>
            <a:xfrm>
              <a:off x="6130080" y="5254895"/>
              <a:ext cx="1427011" cy="8226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95F03A6-DEB9-A74A-81A1-F0CA6D597FEB}"/>
                </a:ext>
              </a:extLst>
            </p:cNvPr>
            <p:cNvCxnSpPr>
              <a:cxnSpLocks/>
            </p:cNvCxnSpPr>
            <p:nvPr/>
          </p:nvCxnSpPr>
          <p:spPr>
            <a:xfrm>
              <a:off x="8298095" y="4004902"/>
              <a:ext cx="753380" cy="4102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56D2F42-2983-D046-8080-1B9381EE33C2}"/>
                </a:ext>
              </a:extLst>
            </p:cNvPr>
            <p:cNvCxnSpPr>
              <a:cxnSpLocks/>
            </p:cNvCxnSpPr>
            <p:nvPr/>
          </p:nvCxnSpPr>
          <p:spPr>
            <a:xfrm flipH="1">
              <a:off x="7563616" y="4007547"/>
              <a:ext cx="748335" cy="4817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90C43D8-7A81-554D-89C7-0764C5C1AF74}"/>
                </a:ext>
              </a:extLst>
            </p:cNvPr>
            <p:cNvCxnSpPr>
              <a:cxnSpLocks/>
            </p:cNvCxnSpPr>
            <p:nvPr/>
          </p:nvCxnSpPr>
          <p:spPr>
            <a:xfrm>
              <a:off x="9033792" y="4415124"/>
              <a:ext cx="0" cy="7862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5457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5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E8FF1-DFEE-2349-8DDB-80248AFED904}"/>
              </a:ext>
            </a:extLst>
          </p:cNvPr>
          <p:cNvSpPr>
            <a:spLocks noGrp="1"/>
          </p:cNvSpPr>
          <p:nvPr>
            <p:ph type="title"/>
          </p:nvPr>
        </p:nvSpPr>
        <p:spPr/>
        <p:txBody>
          <a:bodyPr/>
          <a:lstStyle/>
          <a:p>
            <a:r>
              <a:rPr lang="en-GB" dirty="0"/>
              <a:t>Attention</a:t>
            </a:r>
          </a:p>
        </p:txBody>
      </p:sp>
      <p:sp>
        <p:nvSpPr>
          <p:cNvPr id="3" name="Content Placeholder 2">
            <a:extLst>
              <a:ext uri="{FF2B5EF4-FFF2-40B4-BE49-F238E27FC236}">
                <a16:creationId xmlns:a16="http://schemas.microsoft.com/office/drawing/2014/main" id="{56E790BC-651B-914E-BE3B-9102B35BC52F}"/>
              </a:ext>
            </a:extLst>
          </p:cNvPr>
          <p:cNvSpPr>
            <a:spLocks noGrp="1"/>
          </p:cNvSpPr>
          <p:nvPr>
            <p:ph idx="1"/>
          </p:nvPr>
        </p:nvSpPr>
        <p:spPr>
          <a:xfrm>
            <a:off x="176428" y="917996"/>
            <a:ext cx="5857101" cy="3789928"/>
          </a:xfrm>
        </p:spPr>
        <p:txBody>
          <a:bodyPr/>
          <a:lstStyle/>
          <a:p>
            <a:r>
              <a:rPr lang="en-GB" dirty="0"/>
              <a:t>At first, you probably saw oranges</a:t>
            </a:r>
          </a:p>
          <a:p>
            <a:r>
              <a:rPr lang="en-GB" dirty="0"/>
              <a:t>At some point you recognised that the oranges had been cut in different ways</a:t>
            </a:r>
          </a:p>
          <a:p>
            <a:r>
              <a:rPr lang="en-GB" dirty="0"/>
              <a:t>At some point your attention shifted to ‘seeing’ parts of, even whole cuboids and other similar structures</a:t>
            </a:r>
          </a:p>
          <a:p>
            <a:r>
              <a:rPr lang="en-GB" dirty="0"/>
              <a:t>You may have looked at the details of how the cutting of the oranges ‘created’ the illusion of faces of cuboids.</a:t>
            </a:r>
          </a:p>
        </p:txBody>
      </p:sp>
      <p:pic>
        <p:nvPicPr>
          <p:cNvPr id="4" name="Picture 3">
            <a:extLst>
              <a:ext uri="{FF2B5EF4-FFF2-40B4-BE49-F238E27FC236}">
                <a16:creationId xmlns:a16="http://schemas.microsoft.com/office/drawing/2014/main" id="{6C8B63AD-836E-D34E-92D4-F211655B3137}"/>
              </a:ext>
            </a:extLst>
          </p:cNvPr>
          <p:cNvPicPr>
            <a:picLocks noChangeAspect="1"/>
          </p:cNvPicPr>
          <p:nvPr/>
        </p:nvPicPr>
        <p:blipFill>
          <a:blip r:embed="rId2"/>
          <a:stretch>
            <a:fillRect/>
          </a:stretch>
        </p:blipFill>
        <p:spPr>
          <a:xfrm>
            <a:off x="6104237" y="465266"/>
            <a:ext cx="2863335" cy="3176078"/>
          </a:xfrm>
          <a:prstGeom prst="rect">
            <a:avLst/>
          </a:prstGeom>
        </p:spPr>
      </p:pic>
      <p:sp>
        <p:nvSpPr>
          <p:cNvPr id="5" name="TextBox 4">
            <a:extLst>
              <a:ext uri="{FF2B5EF4-FFF2-40B4-BE49-F238E27FC236}">
                <a16:creationId xmlns:a16="http://schemas.microsoft.com/office/drawing/2014/main" id="{323774C8-B0AC-3C4C-A554-1851D23CE1D4}"/>
              </a:ext>
            </a:extLst>
          </p:cNvPr>
          <p:cNvSpPr txBox="1"/>
          <p:nvPr/>
        </p:nvSpPr>
        <p:spPr>
          <a:xfrm>
            <a:off x="344875" y="4707924"/>
            <a:ext cx="7948140" cy="400110"/>
          </a:xfrm>
          <a:prstGeom prst="rect">
            <a:avLst/>
          </a:prstGeom>
          <a:noFill/>
        </p:spPr>
        <p:txBody>
          <a:bodyPr wrap="square" rtlCol="0">
            <a:spAutoFit/>
          </a:bodyPr>
          <a:lstStyle/>
          <a:p>
            <a:pPr algn="l"/>
            <a:r>
              <a:rPr lang="en-GB" sz="2000" dirty="0">
                <a:solidFill>
                  <a:srgbClr val="855F33"/>
                </a:solidFill>
                <a:latin typeface="Chalkboard" charset="0"/>
                <a:ea typeface="Chalkboard" charset="0"/>
                <a:cs typeface="Chalkboard" charset="0"/>
              </a:rPr>
              <a:t>Think back and see whether you recognise periods when you were</a:t>
            </a:r>
          </a:p>
        </p:txBody>
      </p:sp>
      <p:sp>
        <p:nvSpPr>
          <p:cNvPr id="6" name="TextBox 5">
            <a:extLst>
              <a:ext uri="{FF2B5EF4-FFF2-40B4-BE49-F238E27FC236}">
                <a16:creationId xmlns:a16="http://schemas.microsoft.com/office/drawing/2014/main" id="{48DD5B7B-FE6D-FA4C-A474-41DBC6EF793D}"/>
              </a:ext>
            </a:extLst>
          </p:cNvPr>
          <p:cNvSpPr txBox="1"/>
          <p:nvPr/>
        </p:nvSpPr>
        <p:spPr>
          <a:xfrm>
            <a:off x="2075935" y="5046250"/>
            <a:ext cx="5572897" cy="1631216"/>
          </a:xfrm>
          <a:prstGeom prst="rect">
            <a:avLst/>
          </a:prstGeom>
          <a:noFill/>
        </p:spPr>
        <p:txBody>
          <a:bodyPr wrap="square" rtlCol="0">
            <a:spAutoFit/>
          </a:bodyPr>
          <a:lstStyle/>
          <a:p>
            <a:pPr algn="l"/>
            <a:r>
              <a:rPr lang="en-GB" sz="2000" dirty="0">
                <a:latin typeface="Chalkboard" charset="0"/>
                <a:ea typeface="Chalkboard" charset="0"/>
                <a:cs typeface="Chalkboard" charset="0"/>
              </a:rPr>
              <a:t>Holding a Whole (gazing)</a:t>
            </a:r>
          </a:p>
          <a:p>
            <a:pPr algn="l"/>
            <a:r>
              <a:rPr lang="en-GB" sz="2000" dirty="0">
                <a:latin typeface="Chalkboard" charset="0"/>
                <a:ea typeface="Chalkboard" charset="0"/>
                <a:cs typeface="Chalkboard" charset="0"/>
              </a:rPr>
              <a:t>Discerning Details</a:t>
            </a:r>
          </a:p>
          <a:p>
            <a:pPr algn="l"/>
            <a:r>
              <a:rPr lang="en-GB" sz="2000" dirty="0">
                <a:latin typeface="Chalkboard" charset="0"/>
                <a:ea typeface="Chalkboard" charset="0"/>
                <a:cs typeface="Chalkboard" charset="0"/>
              </a:rPr>
              <a:t>Recognising Relationships</a:t>
            </a:r>
          </a:p>
          <a:p>
            <a:pPr algn="l"/>
            <a:r>
              <a:rPr lang="en-GB" sz="2000" dirty="0">
                <a:latin typeface="Chalkboard" charset="0"/>
                <a:ea typeface="Chalkboard" charset="0"/>
                <a:cs typeface="Chalkboard" charset="0"/>
              </a:rPr>
              <a:t>Perceiving Properties (as being instantiated)</a:t>
            </a:r>
          </a:p>
          <a:p>
            <a:pPr algn="l"/>
            <a:r>
              <a:rPr lang="en-GB" sz="2000" dirty="0">
                <a:latin typeface="Chalkboard" charset="0"/>
                <a:ea typeface="Chalkboard" charset="0"/>
                <a:cs typeface="Chalkboard" charset="0"/>
              </a:rPr>
              <a:t>Reasoning on the basis of agreed properties</a:t>
            </a:r>
          </a:p>
        </p:txBody>
      </p:sp>
    </p:spTree>
    <p:extLst>
      <p:ext uri="{BB962C8B-B14F-4D97-AF65-F5344CB8AC3E}">
        <p14:creationId xmlns:p14="http://schemas.microsoft.com/office/powerpoint/2010/main" val="112068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AB7942"/>
        </a:solidFill>
        <a:ln>
          <a:solidFill>
            <a:schemeClr val="tx1"/>
          </a:solidFill>
        </a:ln>
      </a:spPr>
      <a:bodyPr rtlCol="0" anchor="ctr"/>
      <a:lstStyle>
        <a:defPPr algn="ctr">
          <a:defRPr sz="2000">
            <a:solidFill>
              <a:srgbClr val="FFFF00"/>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2000" dirty="0" err="1" smtClean="0">
            <a:latin typeface="Chalkboard" charset="0"/>
            <a:ea typeface="Chalkboard" charset="0"/>
            <a:cs typeface="Chalkboard" charset="0"/>
          </a:defRPr>
        </a:defPPr>
      </a:lstStyle>
    </a:txDef>
  </a:objectDefaults>
  <a:extraClrSchemeLst/>
  <a:extLst>
    <a:ext uri="{05A4C25C-085E-4340-85A3-A5531E510DB2}">
      <thm15:themeFamily xmlns:thm15="http://schemas.microsoft.com/office/thememl/2012/main" name="Blank" id="{266CBBC0-D244-7347-801A-1958D987A020}" vid="{EDE611A9-898C-6240-80DA-EB3238CCAF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D88B20D-AC3D-1F4B-9D6E-33BB755BBE54}">
  <we:reference id="wa104381909" version="3.5.0.0" store="en-GB" storeType="OMEX"/>
  <we:alternateReferences>
    <we:reference id="wa104381909" version="3.5.0.0" store="wa104381909" storeType="OMEX"/>
  </we:alternateReferences>
  <we:properties>
    <we:property name="EQUATION_HISTORY" value="&quot;[{\&quot;mathml\&quot;:\&quot;&lt;math style=\\\&quot;font-family:stix;font-size:16px;\\\&quot; xmlns=\\\&quot;http://www.w3.org/1998/Math/MathML\\\&quot;&gt;&lt;mstyle mathsize=\\\&quot;16px\\\&quot;&gt;&lt;mstyle displaystyle=\\\&quot;false\\\&quot;&gt;&lt;munderover&gt;&lt;mo&gt;&amp;#x2211;&lt;/mo&gt;&lt;mrow&gt;&lt;mi&gt;k&lt;/mi&gt;&lt;mo&gt;=&lt;/mo&gt;&lt;mn&gt;1&lt;/mn&gt;&lt;/mrow&gt;&lt;mi&gt;n&lt;/mi&gt;&lt;/munderover&gt;&lt;/mstyle&gt;&lt;msup&gt;&lt;mi&gt;k&lt;/mi&gt;&lt;mn&gt;3&lt;/mn&gt;&lt;/msup&gt;&lt;mo&gt;&amp;#xA0;&lt;/mo&gt;&lt;mo&gt;=&lt;/mo&gt;&lt;mo&gt;&amp;#xA0;&lt;/mo&gt;&lt;msup&gt;&lt;mfenced&gt;&lt;mrow&gt;&lt;mstyle displaystyle=\\\&quot;false\\\&quot;&gt;&lt;munderover&gt;&lt;mo&gt;&amp;#x2211;&lt;/mo&gt;&lt;mrow&gt;&lt;mi&gt;k&lt;/mi&gt;&lt;mo&gt;=&lt;/mo&gt;&lt;mn&gt;1&lt;/mn&gt;&lt;/mrow&gt;&lt;mi&gt;n&lt;/mi&gt;&lt;/munderover&gt;&lt;/mstyle&gt;&lt;mi&gt;k&lt;/mi&gt;&lt;/mrow&gt;&lt;/mfenced&gt;&lt;mn&gt;2&lt;/mn&gt;&lt;/msup&gt;&lt;/mstyle&gt;&lt;/math&gt;\&quot;,\&quot;base64Image\&quot;:\&quot;iVBORw0KGgoAAAANSUhEUgAAA/sAAADRCAYAAACTp6L3AAAACXBIWXMAAA7EAAAOxAGVKw4bAAAABGJhU0UAAAB97pCfHwAAKh1JREFUeNrt3QHIVFXeP/CDiEREJBUmbewSESISQRsVbbRBRIiEyCtuuKGxS0hISAgVrVTIstEb/aMNl5CIkBB2wzdK2kBEQkJio402WmkJiZAQwcTCxBX2f8/OSE/TvffMnefOzL13Ph84BPk888z85t5zvnPnnnNCAACYTY9k7T9z2k4lAZiIFwf638eVBACAOmwdCJofZG2hsgBMROxv3x/ohx9TFgAA5uPBgYB5ImtXKQvARF2ZteMD/fEWZQEAYBTrB4JlbPcoC8BU3JPTJ29QFgAAqliVEyqfVxaAqXo+p29epSwAAAzjlqydHgiTn2RtkdIATFWcv//RQP8c++tblQYAgDJXZ+3YQJA8k7XlSgPQCNf2++XB9VSuURoAAPIsztpn4ce3iD6sNACNsjmnr/48a5cqDQAAcy3I2v6c8HhQaQAaKa/PfjfYGhUAgDnyFn36NvRu6wegeeJ2fCdz+u4dSjM5y7L2pNba9kuHMAAdl7fFXt17OMtD8hBQv00F/ff9SjM5BwveBK357UmHLwAdFhfeO50z/h2ShzR5CFrhQM45Gxfwu05pJiNezf7GQGFwA4AGuSjkL8h3Loxn9X15SB4C6hdX4T+bc95+EXoLrzIBGw0UBjcAaJDXCsa+7fKQJg9BqzxRcO7uUZrJecVgYXADgAYomqd/JGsXyEOaPAStsij0tt7LO38fUJ7JiLfL/dOAYXADgCmKK+yfKhj37pGHNHkIWmllwfkb12W5VnkmY0UwX83gBgDTU7RQ3jvykCYPQau9WXAOv680k/OkQcPgBgBT8HDBeBcX5VsmD2nyELRavHPrbMF5vE15JmNhsP2MwQ0AJh8CzxSMd8/LQ5o8BJ3wTCi+qLtceSbjJ8HtawY3AJicAwVj3cmsXSoPafIQdMLFWTtecC4fUp7J+e2YO+Z9/c65C+1Pobd671+z9o+SA9jgBgA/9puSse5xeUgekoegUx4uOZ8fVJ7J2TXGjjkOAFd0uHaXZe3OrG3N2ltZ+9rgBgA/srjkQ+FXYfxb7clD8hAwWXGa1BcF5/OJML27uWZO3H7mX2G8V7MXztBBfXc/MHxncAOA/9pRMs5tlofkIXkIOmlDyTm9U3km5+c1dsZ57dEZrGm8gv+HMP+r2wY3ANpsRckYF7/1WSAPyUPyEHTW4ZLz+gblmZwtYbxzre6c0brGQe4tgxsAM+pAyRi3SR6Sh+Qh6LT7Ss7r95RncuItV4fGOLh9Gbo9Xy0l3qb4b4MbADNkVWjPt/rykDwEjEfZt/trlWdy4vYz41xVdZbmq+X59QgDnMENgLb6JDR/rr48JA8B43V/ybn9WWjmhd9Od8DjvH3t0Rmvb9XbAw1uALRR2cJMcQX+RfKQPCQPwUyIH+a/KDm/H1Ciyfq/MQ5u8Uruz2e8vrsNbgB0PNgdKRnbtslD8pA8BDNlayif3uTb/Qka9/Yzsz5f7ZLQ+1bD4AZAF/2mZFw7E9qzv7I8JA8B9bgwa6dCO6d2dVK82jzKAirDtni1fJbnq/3K4AZAB8VvZz4vGdd2yEPykDwEM+mZ0L5FWzttaxjvfLVZv4Jz0OAGQMesT4xry+QheUgegpn008R5fr8STd5fxzi4fZ21n81wbVcb3ADomI9KxrT98pA8JA/BTHuj5Dw/rDyTd01/EBrXAPe3MNu3r/2jg4NbPGbWZO3ZrL0TelsMpSwJvQWb3sva6aydDb2tOLaH3pxJAJrv9sSYtkYekofkIXmImXZH4lxfqUST9z9hvLev/WGGa7ux5YPb8qytDb05mO/0B6bB1/B4ye8v6A9qp0tq8IkBDqAV3i7py4+G9s/HlIfkIXkI5q9sXZcDyjMdVbZHGaWtmtG6xk77m5YNbnE+ZrwV88yQ7+3ygse5MmvvD/kYTzsFARrt2kQ/vl0ekofkIXkIMo+F7q3t0npxe5Qvxzi4HQ+zO19tV8sGt7ilUpxvE29H+zbxvn5e8BgrwvDb7ZQ9DgDN8FyiH79aHpKH5CF5CDJLs3au5Dh/sWHPN158eCRrr4fetJrzU2zihb64nWCcdvNK1u4NLb/75uYw3u1nZnW+2urQ7jlqd4TifTOfz/n56/ph5j/9EyauvHlh/71/oeBxzuoXARpr4Zx+Pa+927HXKw/JQ/IQzE/ZtK948eyCBjzHu/of5Kv03/EcjdN5rmzrG/O7MN7b17bP4MF+WUloeLIlr+HPBc//joGfi1tuHOv/20tZWzTw7xcVPM5pfSJAY21IjO2/6eBrlofkIXkIRrcu0Qc+MMXntrjkXB62xQsWm9r65uwb8wD3yxk84P/e8sEtbxuNeHV77mJMl2ftSP/fHi54nAUFdfhMnwjQWPtD+bccXV1UTB6Sh+QhGE28g6VsQcr3pvS84hSDwzX24y+18c25Iox3+5l4S9NPZuyAf7LFg9uCkH/b2q6Bn3k3MbCdHwDz6vCaPhGgka5KjOl7Ovza5SF5SB6C0b2a6AOvmfDziefd52Poy19s45uzMYz3ava+MFvz1Va3eHC7qeC5r57zM8/3/99zicdaVfBYD+oPARppW2I8X9vx1y8PyUPyEIxmVaL/e2rCz2f/GPvyDW18g14Z8wD3uxk62C9q8eD2RMi/bfP8/LO1/f+3d4jH2hpswUG3LegHv5dDby/ZU/3zJbY4v+vD0LvSHVd0vUC5aIFPQvkt/ItmoAbykDwkD8FomehUSd83yWkrW3L+/gf9/3/TwFgW89ltoXd3zgdD9uMns3ZpGzvkf41xcIuLtNw9Qwf8kZYObgdznvf5gSze3nki9G6JuXiIx3o957GO6AvpgDgwxG9Aj4dqi7ts96GfBlueOIb/PEMfUOUheUgegupSF0uvn8BzWDJw0SEunnlPhd+PC3AOM8+/lQuv/jyMd/uZGIwvm5GDfVcLB7cYcPL2ydw0Z+CLe1BeN+Tj5X0Qelk/SMvFgeqzefSDn/U/VEHTPJU4dtfPUC3kIXlIHoLqVif6vqcn8Byem/P3jobebhmj9AFvD9GPL2jjmzTu7WfifLVZ+Gbr0RYObmsK3rO4kuUjAwNdynUhPdcN2mZlKF9tdth2Ikzm6jZUUXYLf/zgs3jG6iEPyUPyEFQT1yQ5W9LvHR7z348f0s/0/9aZeWat2D+nbuu/va1v1MExD3BPzsDBvqqFr/vlnOf8fujNKYsn7t4Kj7W1ICy6hZm2ujMxgFVtX87ghyea69rE8frujNZFHpKH5CGo5s1EvzfOtSoemvN3Hqnh8ZaF/Lt8zretbX2T4tYw49x+Jt4a94uOH+g/aeHgdjTnOT8eele14nyXyys8Vt4KmAf0f7TU+fmZc4/nL0JvAac4t2vuQi9xwZY4N2xn+P7qclF7QWlpiIcTx+ojM1oXeUgekoegms2Jfm+cH5DPb4X5aajvFvuydQhebfMb9asw3qvZX4XenrZd9suB9rMGP9dlJQdx/O+aCo8Vb+E5JyzSIe+FH67AumnIQWRpKN/65Wxo4WqudNI7iTH7hhmujTwkD8lDMLzUnWLjuth1cRjPNJk7S17L621/s3aH8c9XoxnyrsLFAer0CAfyamGRDtk05xiOc5qvqvj7CxMf+NcrMVNW9IFk7iJEs04ekofkIRje56F8DZgLx/A3z6+18VHNj7ugZIxs/Yf9S0JvXqn5at33RsH7E29DvrLiY70kLNIR8fb887dzxvmaF4/4OEtD8S39rygzU5ZaPXm3EslD8pA8BBWktuAbxwKVz/cfe8MYHvvTgtfxWhferHjrwji3n4ntl86JqSpbOfP3Izxe3tW8V5WZFnowfD8///J5PlbRwPeGMjNlLyTG6PuVSB6Sh+QhqGBdoq/bMYa/eV/ofdM+ju3wihYdfKYrb9i4t5+JV8svc15MNcAUzSeu+gGnaJ7OvcpMC8Xb9uOtW3Vsk7e24NzYq8xM2UeJMfoaJZKH5CF5CCpYkujrPmnZ69lT8DrWduUNi1c6D415gPtr/+8wec8WvCcvjfBYRStwWoSMtrmhf+xuG3OI3KPUTNFFibHZLcfykDwkD8EoPk/0dW3afnhvwWu4sktvWLyy/82YB7itzoupKPpWZ5QFZPLmun2gxLRQXJjvcI2he2mNIRLqsiaYry8PIQ9B/XYl+rk1LXot7+c8/4+6+Kb9z5gHt+9CPbfLMryi22xGub2maK7bdmWGcGOY3CI1MKxnE+PyQ0okD8lD8hCM4L5EP/dci15L3iLLD3f1jUutrljHfrPmq03OvQXvwyi3Lt9d8Fi3KzNDinMcF3f0td2Tc26cCL0V/2Fa9ifGZP23PCQPyUPIQ6O4PtHHvduS13FpqGcdj9aI288cGfMA95dgvtqkFO0dvGyEx3o553HivrR5q2LGeaLxG6ULvQUzK+5XH7/Vjiscx9sdv+0fMy929PU+XlOIhLrEvvlMKN8LeYEyyUPykDyEPDSGMeZsS8aYvOluL3T9oIxXar4L9pvtgpM5tf90hMdZOKdzGma+557+377KW9B5ca76ytDbvmtn1vb1Q0/Rud/VlYrfyznPfKvPtMfysnH4QyWSh+QheQh5aB5Sd4/d2ILXsDPnIsWVs3DAPjrmwS3uZXuzfmGsiuYQj7KX7D0Fj7Up52e3B9vPdNn9/fASF7c7M8K5v7SDNVkRfnz7/jKHClO2PnEu2g9cHpKH5CHkoTo/KA+29Q1//vHOg2MDz/mpWTqID455gPtX6N0mx3g8XlD3W0Z4rFcLHmvFwM/dJ0R23s55nPOHO1qT/QMf9G9ymNAAOxLn4yYlkofkIXkIeWgeUheVX2748x+8eBenbl0wSwfxFaG3gMw4B7i39BVjcyDUt6fy0YL3L++EiSvbXqT8MyFeEY23OsVvLT4a4nzf0cEaPDTn9cU9Z32jT1O8nTgfVyqRPCQPyUPIQ/Nwa+J17m/48383WGQz/GrMg1tsG/URtYtXpc7l1PqVER/vbMF7d0fozUs+f9U8zku7VvlnUgw0xxLnete2obt34NwS6miSbxPno+NVHpKH5CHkoflYlHidpxv83G8ZeK7PzvJB+5cxD27fBN+G1W11zZ3LySHexziY3qX0M+2NxPHRpQ8X2+e8tjhXL+4nawEmmhQ2y/rrU0okD8lD8hDyUA2OJs6Hpm4x+OGc53gozPjOKJPYfuYfwXy1OuXNI4pXo0edh7J7iPdwrbLPvLJb1w515DXeUPI64zn2TPCNKdO3MtFfv6NE8pA8JA8hD9VgT2jflLEH5jy/eBfGEodsb/uZf495gPujMtfm85z67pvn+19061qc93anklNyjMT2dMtfW1zN+c0h+7Kjzgmm7L5gJX55CHkIeWj8UgsV3tew5xvvwjwVvp9mcKPD9Xt/COOfr2Z14OaKc1sO9k+M2D7I2rbQ3NtzmKxrE+d2G29pvLjfJ304Yn/2kMOCKXk+cWxuUSJ5CHkIeagGG0J7FiOMCykemvPc7nG4/ti4t5/5Ovx4+xKg+daWnNdn+x1sm2wJ5Vfmh233OzSYgtStxquVSB4C5KEarE70Zbsb9Fyfm/O8NjhU88XtZ46PeYCLV1zMeYV2eaHknN7XwtdzXX8AWxd6+8g+GHq3qsW5aVW24IqL9y13eDBhhxLH5W1KJA8B8lANlif6sQ8b8jzXz3lODztMy/06jP/2tZ3KDJ35cPFIB19vvBgQ592dGKI/sxgak5badm+REslDgDxUg4WJPuzbBjzHW0Nvyk18Pk85RIeTWoyhjrZKmaE1Hf25knP5lg6/9vitW2p+dGzXO0yYkAUhfbcJ8hAgD9XldKIPm+bUhbid6fm7sF50iA4vblny9zD++WqXKTU0Xtl8rdMzUoNVicHuOYcJE3JNYmw9okTyECAP1eijRB82remMV4beDknxOexyeFZ3cxj/9jPxVpiFSg2NVjY/7c8G+f+2ww4TJuTuxLj6phLJQ4A8VKM3Ev3X3VN4TktC7+K2cW+etobx3762XZmh0T4Oto8675VgnjTTtTYxpr6mRPIQIA/VaFei71o74edz6Zz3Yn9woXTeDgTz1WBWLUmcu8tmrB5XheL5erc6XJiA+xPn5EtKJA8B8lCNdoTmbEN8cdbe7//d94IdTWoRt5+pshXVKO2bGfzQAG2wruS8PTajNdkrpDNFzyTG00eUSB4C5KEa/SbRbz0/oecR11B5t/834zoCix2W9flVGP/V7L8pMzTOayXn7KszWpPNBfVY7XBhAl5OjKXrlUgeAuShGq1P9FkvT+A5xFv13wnfL0R7ec2Pvztrd8z6Qf7KBAa4R/Ul0Chl32LdO6M1WRl8s08zA2dsa5RIHgLkoRqtCdNfK+b8IoFx9f0ra37s83cuXDvrB3m8ovKPCQxwd+tPoBGWJc7VpTNal8sL6nGXQ4YJBp6itlKJ5CFAHqrRysTr3zPmv3/+IvexMXwgXxF62yYedJh/X5Bvxjy4bVVmaITNwVZzeS4oqMmlDhkmYG9iDL1TieQhQB6q0Z2JvmrvGP/2S/2/cTJrN9T82MvD93ds/MZh/r1NYxzY9gXbJ0BT7Ck5V3f4sP+DdsrhwoQcTIyjNyqRPATIQzW6OtFffTimv/ts//HjN++31fSYcZvk20Nvsdszcx7/Aof5D+0bw8AWF1u4RGmhERb0O7+i83WWF6O7Jqceux0yTMjxxFhqGyJ5CJCH6nRRos86Poa/+UQY/1QpW9aWiNvPfF1jkb/L2i+UFRrjtpLz9dwQHyhiJ723htbEb7ZWByugMz0nE+OpbyfkIUAeqtOiRL91sua/99AEP+jHdovDPN/dNRZ5o3JCo5RdUT005O/HwSnug3pmxH7hdH+AaZrfDzzPEw19nnTTt4nzxrEoDwHyUJ0WJp5fnVMZN0z4g/4nDvFyT9ZQ5F3BvDRomndLztmnKz5WvAUubktzNtEXxH+PW1rFb86b/O3kpwPPe5vDhQlKhUXkIUAeqlvZ8z1T099IbfE3jvawQzx9peef8yhwXGjI/EJo3nl9LtS/HVTRlmHxb72QtSUtqM0dA8/9qD4MH/aRh0Ae6ngeGveH/ZVDXASpu8V6X+4wT4t7T343QoHjHLdrlA8aZ3Uov9q8YITHjLefHct5vI+zdl2LavNh6N42Z6ktdbrU9nTg/fJhXx4C5KGufdgfx2KnqfaGQ3x4b41Q4FXKBo30QijfDmoU23Me69kRB8phLOz/zS9Db+GYvWH+K+YOztt7qiPvtw/77ZJ6jchDgDw0ybHnnEOl2zaOMLD9TtmgsT4pOXcfGeHxVoYfL2i3csyv4blQvBfs8hEeb33o7jYtPuz7sI88BHQzDxl7mJd421nVLWcOBAvQQFMtCfVuTxJ//tSc34+r0f50Aq+jbC/yeOtdXFRv2JVtHwvdXpDPh30f9pGHgG7mIWMPI7ska/+qOLDFxWsuUzporHWhfOuXKm4KP9wT/PWsXTih1/HxEP1RvMU/Xpm/Muf34+108bb/uXP0D2ft1g6+5z7s+7CPPAR0Mw8ZexjZ7ooD27+zdrOyQWvP69crPM5tAwPbpOe3P1ixfzoSegu1xA+DcVXsswMf8jeF5s+n82Hfh32BSx4C5CFjD/O2eYSQtUnZoPG+quEcvif0rnqfv2V+3ZReS/zWPrVyeVGLdXipP0h3nQ/7AhfyENDdPGTsoXIwrLq1zC5lg8ZbljiPl1UMvnHe/LRve1/SH5RfC735cSf7FwDOtzh/7tP+h8D44f7eIV8nCFzIQyAPtSUPGXsYSpxf9mXFge3vWbtI6aDxyr6hOjbE77845+c/D/aNBoFLHpKHQB7qQh4y9syIfRUHtm+y9hNlg1bYE0b7NmrxQN9wKGuXKycIXPKQPATykLGHdng0VJ+XtkrZoBXi4nNl89vvLfi9eCvbZ3N+7s2sXaCcIHDJQ/IQyEPGHtohbkH174oD25PKBq1xW+J8XlrQL8zdM3aHMoLAJQ/JQyAPGXtoj3il6uuKA9tfs7ZQ6aA1nig5nw/n/PyzAz/zmBKCwCUPyUMgDxl7aI94+8mhUH3LKvPSoF3eLTmn516hXpLzs28rHwhc8pA8BPKQsYd22VVxYIu3tt2pbNAqi7J2ruS8Xt3/udtDbxXawX8/1x/0AIFLHpKHQB4y9tACvw3VF6D5nbJB66wuOafjwBW3ino4MQA+oYwgcMlD8hDIQ8Yemi/OS/uu4sD2/4J5adBGL5Sc159m7Y0hzv+jobeCLSBwyUPyEMhDxh4a6rKs/aviwHbAwAatdXjI8/xM4t/XKyUIXPKQPATykLGH5vq/UH0BmiuUDVpp6ZDn+f6sXZW1syU/c1A5QeCShwB5yNhDMz0aqs9Lu1vZoLXuHeIcf3rOz7+a+NnrlBQELnkIkIeMPTTLL0Nv9dgqA9uTygattrvk/P42a2sHfv72RJ+wQ0lb584RPtS0te0RuJCHAHnI2DNr4m1nXwbz0mDWHCs5x58v+J3PS34n3tZ2sbL6sO/DvsAlDwHykA/7TN/C/kBVZWA7EsxLg7ZbkTjPVxX83mOJ39uqtD7s+7AvcMlDgDzkwz7T978VB7a4Bc31ygat91AovyJd9E3V5aF8YZovlNaHfR/2BS55CJCHfNhnulaH6vPSNiobdELZfrH7E7+bWphmtfL6sO/DvsAlDwHykA/7TMc1Wfu64sD2irJBJywI5VejtyV+/6ZEX2EbPh/2fdgXuOQhQB7yYZ8puCBrf6s4sP0za5coHXRCahXZW4Z4jA8Sj3GjMvuw78O+wCUPAfKQsYfJeiWYlwaz7KmS8/30kI+R2pP2DWUGgUseAuQhYw+TszpU/zbE/FvoloMl5/vrQz5GvPXti0TfsaLCc9oeeovdAAKXPATIQ8YeKooH2jcVB7YnlQ065cKsnSs55zdVeKyHQz1Xs1cFdwOAwCUPAfJQE/OQsacFLgq9eWZVBra43+xCpYNOSX2btazCY8X5rscTj3dD4jEWZe3zIX8WfNgXuOQhQB4y9jDgLxUHtq+ydoWyQee8WHLeHx3h8bYl+pIPEr//RP/ndnlrQOCShwB5yNhDNVtC9XlpdysbdNLhkvP+1REeL35LdizRn2wu+N14K228he5k1pZ4a0DgkocAecjYw/BuDr3VY6sMbJuU7Qd+nlOjVcpCCy1NnPvrRnzc1Fy1uKLt4ArWi7P2Wf/fH/TWgMAlD8lDIA8ZexhevO3sy4oD2yvK9iOP5tTpMmWhhdYnzv9LR3zcuBLtp4nHjle7z39DFvet/aT//9/1toDAJQ/JQyAPGXuo5q8VB7a4YM0lyvYjb4Uf77MLbbS75Pz/eJ6PfWeofnvsiaxd6W0BgUsekodAHmrl2HPO4TQd2yseZLHDvl7Zcg1uz3NISWipsrlkz9fw+Dsq9jt3eUugkjM+7MtD8hDIQw36sH/G4TR5cf7UvyseZBuVLdfNObX6o7LQQtcl+oA65l3GrWc+GLLPWe8tAR/25SF5COShxvNhv0F+lrWvKw5sf1K2Qnnz036rLLTQQ6H8Fqy69pC+PDHAxX1oV3o7wId9eUgeAnmoFXzYb4h4cB6oOLAdqPGg7qK/5dTsTmWBZF+0NfQWnYmDwOn+gBf3kL1UeWBkpxJj+gIlkofkIZCHarQo0Xee8jZPzh8rDmxfhd4KteT7Sci//c/KswBMw4nEuL5IieQheQio0QWJ/vOkEk3Gr0P1lR/vVrZSW0L+Cr0AMA3HEuP6hUokD8lDQI0uTvSfx5Vo/H7WL3SVge1JZUv6Z07d9ikLAFPyTmJsn/WtLOUheQioV2pBww+VaLwuKuiEzUubn7sLamflWQCmZW9ifL9dHpKH5CGgRncl+tG9SjReVeelxYHQHKu0twrq9yulAWBK9gS3o8tD8hAwOasSfekeJRqfjRUHtu+ydr2yJS0LxfvyXqM8AEzJa4lx/h55SB6Sh4AarUn0p68p0Xjc3B+sqgxuG5VtKG+V1NDtfgBMy8uJcX6dPCQPyUNAjdYn+tOXlah+cQuEIxUHtleUbSi/CMVXsbuw8mzclmll1h7L2g5vdytcG3pzUQG2Jcb6DfKQPCQPyUPyEDXamuhTn1ei+v0lVJ+XdomyDeVvHQkIC0Jv9czVWXsqa3/OCUQfebsb7dKsvZi1c1m7TzmAfl9QNt6/IA/JQ/KQPCQPUaOdiX71fiWq16MVB7avQm8rGtL+N1HLzQ1//nEwi1vhnBry2HjOW95I8dbIR7J2cs57ZXADQv8Di2+t5SF5SB6Sh5iU3YnzZ60S1efnofiWKivzzs8vhqjt/zT8NVyVtQeztj1rL2Xt7cTrWeVtb5y4CEreLakGNyBKbYH0ujwkD8lD8pA8RI3e1LdOxhVZ+1fFge1JZRvKT4as7c9a+NruKXgtZ4PFdZrkhqy9V3LsGdyAaElinHpPHpKH5CF5SB6iRql1UZYr0fzFTuhgxYHtkM5r6IFtmMV9jrf09S0qeD0HvPWNcGXo3XabOv4MbkC0INFXnJKH5CF5SB6Sh6jRmcR7skCJ5u8PofoCNJcpW9KKfq2GDQtttLzg9Tzh7Z+qC/rvwekhjz+DG3Be2Tzkcx0PXvKQPCQPyUNMzqIw2xeYJyIuxlNlXlr82ZuVLem3Wfs6dH+rnrUFr+d2h8DUxFVLj4begid39IP5NVn7zOAGDGF/Yry6Wh6Sh+QheUgeoga3JvqDD5VofuIBfzxUu4q9RdlKXR96K7T+p2Lb3NLX+0zOazkd3HIzLXGhoD0hf37TOoMbMITUysgr5SF5SB6Sh+QharAm0R/sVqLRxfllf6/YAf9J2XLFW4Q29ge1qqv3nm/Xt/S1530DtMchMTWXlvzbYoMbMITtYbZuc5WH5CF5SB6Sh6ZjS6I/eFGJRrezYuf7j6xdpGz/Fetwc/8AfStr3404oM1tbaxtvFp9Nvi2o00MbkDKusR49YI8JA/JQ/KQPEQNXg3WUBiLjSN0vnFhlQMz3OLqvHG7mG9qGMgG25ctPY7uKHg91znFDG5Aa92WGLO69G2lPCQPyUPykDw0Pe+E2Zs2Nnbx9qg6rrxq9bV9LT2W8m71PO4UM7gBrZZaHflTeUiTh+QheYgafJvoExYrUTWXhOG3PtEm1/7Y0uMpby9iC2kY3ID2OxG6vf2ePCQPyUPykDw0XYsT/cG3SlTd/xlIGtnauPLshf3AN/ha7neaGdyA1tsTurmImjwkD8lDyEPNsDLRH+xXomoeNYg0ti1r4fG0uuC1XOVUM7gBrfdMYtxaJw9p8pA8JA8xDw8l+oOdSjS8XwTz0pra4vuysIXH1Is5r+WIU83gBnTC2tDNFfnlIXlIHkIeaobXEn3CeiUaTtzC5EuDSGPbP1t6XH2S81pecboZ3IBOuDoxdr0tD2nykDwkDzEPHyf6hBuVaDi7DSCNbn9p4TG1pOC1rHG6GdyAzjhd0mecloc0eUgekocYUbyL51zJ+3A2tH8h2IkwL635bXsLj6t1odr2GHHu586KTWdrcAOm643E+HWtPKTJQ/KQPMQI7kz0BweVKM28tHa0X7fw2NqV8zo+Kvn5OLjFW9r29K/UDVMXi3IY3IDp2pbop9fKQ5o8JA/JQ4xgS+K4f06Jyl0RzEuz8uz4fDWPk/Laklp8nrUnQm8rjqVOY4MbMFWpbZFekoc0eUgekocYweuJ/sBUmBJxDsRBg0Yr2vEWHl/LCl7Lqnn8/lGdq8ENaGSeKJtT+bE8pMlD8pA8xAhOJvqExUpU7A8Gjda0Qy08vh7IeR3nwvDb5ewf+N1Xs3Zxjc/vvpYdA3sNbkCDlX1Yjn3/BfKQJg/JQ/IQNVwoO98+UaJiq7P2b4NGa1obt2bJu+3mwJC/+0z44UrO947h+RncDG5AfX6f6MNWy0OaPCQPyUPM80LZ3LZDifJdE3q3QRk02tMebdkxFrfA+DbndTwxxO/OXejpi6ytGNNzNLgZ3ID6pFZMfkEe0uQheUgeooI/t/Qi8lTFW4b+brBoXWvbwXxTweu4PfF7T8/52Xjb2jjn4RjcDG5AvR9qylYNb9q8fXlIHpKH5CF5qNlOhfZOD5uanQYKK89OwGM5r+F0PwwWeTn88Da9BWN+jgY3gxtQrz2JfqxJq4XLQ/KQPCQPyUPtu1BWdSrMTNlokGhli9u1LGzZsfZOzut4o+Bn4yIz++b83CNO1UYwuAFVpeZXrpeHNHlIHpKHGMITif7A+THg+qx9Z6BoZdvXsmMtDsR5t3JuyfnZq7N2uP/v8XfWOVUNbkBrLU2MZ7vlIU0ekofkIYZwKHTrLp+xivMZ/pq1I1or2/aWHW93F5yU1+X83In+v8X/3uZUNbgBnQ5oqduX5SFNHpKH5CGWJD7oH1YimJ6nc07KEwM/89Scf/syuDpncAO6YmsipN2lRMhD8pA8RInfJMaR3ysRTM/7ofjWzUtDb2GV8/8/XqlfqmQGN6AzfpoIaS8pEfKQPCQPUWJvYhy5XolgOi4Kva0wBk/K+7N2Q+jtEzt4S+dFymZwAzrlvZI+5JjyIA/JQ/IQFc+d8+0zJYLpWROKb7c5U/BvW5TN4AZ0ypZQ/q3M7UqEPCQPyUPkSG0F+ZQSwfS8VHJyxtVljwSLbBjcgK67PJR/M/OCEiEPyUPyEDlSt/Bfo0QwPZ+F4r1xb8nahuBbHoMbMAveLOlH4iJlC5QIeUgekoeYI3Wh+D0lgulZWnJiLun/zKKsfZvzM3uVz+AGdMrqUP7tzEolQh6Sh+Qh5ticGDceUCKYnqI5NlcP/NyOnJ+JV/F+2pDn29Q26QBgcAPmI35zf7SkL3ldiZCH5CF5iDneL6l3vDh2gRLB9OzOOTG/yPm560Iz9sw0uBncgPF6KpTPW16sRMhD8pA8RGZ54n231gtM2bGcE/PVgp89FPLncC4yuBncgM64KpTPv3xIiZCH5CF5iMyzifd9uRLB9BRdjVtXcWB50OBmcAM6ZXdJf/Kx8iAPyUPy0MxbmLXjJbXer0QwXUULaiwt+Pk4l/OrMN1tZwxuBjdg/G5K9G23KhHykDwkD820DcGCrtBoe0YYqLYVnNBrlLMRDG5AXQ6V9Cm7lAd5SB6Sh2baeyV1Pqw8MF3xqvTpnJPzpcTvXRzyt51J3dZ5Z9YOBHs0G9yAtlhV0qfEOf1LlAh5SB6Sh2bS9aH8W/37lQim67Yw+hXp7QW/e2/JQPpp1t5W9rEHFoMbUKdPSvqVJ5QHeUgekodm0sslNf4iuJgFU1d0+9kwWypdHnrbLw3+7pGQv5fm1tD7FsiKnOO1pKTj3aA8wAjWlfQrcfXyRUqEPCQPyUMzZWko37FlsxLB9O3POTk/qvD7L4bh9tNcEXq3xz2r5FMN5eoPjOrTkr7lQeVBHpKH5KGZsr2kvl8G3+rD1MWtMvKuyD1f4THiPsxnC070x/snelyt+Wj/xL9I2cfu3WChFKB+a0r6ls+UB3lIHpKHZsaFWTtRUt8HlAimb2XBCXpPxcd5Jgy33codSj52w7wXO4KrrcBoPijpW9YrD/KQPCQPzYRHgou/0HjPhfyVlavOvYxXp79IdKjblLt2t2TtrqytztrToTc3cNh9buPPxlvY1vQf47bgWwYg7faSfuVj5UEekofkoc6L58WxkpradhIa4qOcE/S9ER/rhqydKjjpn1bq2l1aYSAbtr2orMAQ3izpR9YqD/KQPCQPddrDJbV7T3mgu5ZlbV/oLTwTW9xS5nZlAeiUa0PxCsy+3Qd5iO6K3+p/VfJh/wYlAgBot7L5sOuUB6CTyubqv6w8AADtF+e0Hg3FizNZ9Aqge/1+0Qr8J0NvSgUAAB1wbyj+hmez8gB0yvaSPv9B5QEA6Ja3C4JfnNNpRWuAbliatW8L+vtDygMA0D1XlQTAp5QHoBN2FvTzZ7O2XHkAALppc0EIPNO/GABAe60Ixbfvb1MeAIBu21cQBP+sNACtdrCgf/9AaQAAui9+g1+0SvMdygPQSkULscbpW9cqDwDAbFhbEAo/DbbiA2ibsi1WH1AeAIDZ8mowrxOgC54NpmcBANB3YdY+CfmL9V2tPACtsLzgg/7nWbtYeQAAZlOcx5m3Hd8BpQFohY9C/kXb65QGAGC2rQvmeQK00daC/vt+pQEAIMqb73kya1cqDUAjxTuzzuT03TuUBgCAufblhMZ9ygLQSIdy+ux3s7ZQaQAAmGtx1g7nhMcHlQagUR7J6as/y9qlSgMAQJ6fZu3YQIA8HXq3iwIwfSvCj2/fPx7sogIAQMKNWTs1ECQ/Dm4NBZi2C7L2afjxBdlblQYAgGHcFX58i+jzygIwVS/k9M33KAsAAFXcK1QCNMY9OX3yBmUBAGAUmwaC5YmsXaUsABN1Vb//ndsfP6wsAADMx5aBgPl+MH8fYFJif/vBQD/8uLIAAFCHrQNBc6eSAEzESz7oj9//BwzJgB/yiJvTAAAB9HRFWHRNYXRoTUwAPG1hdGggeG1sbnM9Imh0dHA6Ly93d3cudzMub3JnLzE5OTgvTWF0aC9NYXRoTUwiPjxtc3R5bGUgbWF0aHNpemU9IjE2cHgiPjxtc3R5bGUgZGlzcGxheXN0eWxlPSJmYWxzZSI+PG11bmRlcm92ZXI+PG1vPiYjeDIyMTE7PC9tbz48bXJvdz48bWk+azwvbWk+PG1vPj08L21vPjxtbj4xPC9tbj48L21yb3c+PG1pPm48L21pPjwvbXVuZGVyb3Zlcj48L21zdHlsZT48bXN1cD48bWk+azwvbWk+PG1uPjM8L21uPjwvbXN1cD48bW8+JiN4QTA7PC9tbz48bW8+PTwvbW8+PG1vPiYjeEEwOzwvbW8+PG1zdXA+PG1mZW5jZWQ+PG1yb3c+PG1zdHlsZSBkaXNwbGF5c3R5bGU9ImZhbHNlIj48bXVuZGVyb3Zlcj48bW8+JiN4MjIxMTs8L21vPjxtcm93PjxtaT5rPC9taT48bW8+PTwvbW8+PG1uPjE8L21uPjwvbXJvdz48bWk+bjwvbWk+PC9tdW5kZXJvdmVyPjwvbXN0eWxlPjxtaT5rPC9taT48L21yb3c+PC9tZmVuY2VkPjxtbj4yPC9tbj48L21zdXA+PC9tc3R5bGU+PC9tYXRoPiveoVIAAAAASUVORK5CYII=\&quot;,\&quot;slideId\&quot;:259,\&quot;accessibleText\&quot;:\&quot;sum from k equals 1 to n of k cubed space equals space open parentheses sum from k equals 1 to n of k close parentheses squared\&quot;,\&quot;imageHeight\&quot;:22.594594594594593}]&quot;"/>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Blank</Template>
  <TotalTime>8868</TotalTime>
  <Words>968</Words>
  <Application>Microsoft Macintosh PowerPoint</Application>
  <PresentationFormat>On-screen Show (4:3)</PresentationFormat>
  <Paragraphs>93</Paragraphs>
  <Slides>18</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Chalkboard</vt:lpstr>
      <vt:lpstr>Lucida Grande</vt:lpstr>
      <vt:lpstr>Palatino</vt:lpstr>
      <vt:lpstr>Times</vt:lpstr>
      <vt:lpstr>Office Theme</vt:lpstr>
      <vt:lpstr>Remembering  Maxim Bruckheimer</vt:lpstr>
      <vt:lpstr>PowerPoint Presentation</vt:lpstr>
      <vt:lpstr>From Martin Cundy review</vt:lpstr>
      <vt:lpstr>From Background to Set Theory</vt:lpstr>
      <vt:lpstr>Where is Your Attention when discussing examples with learners?</vt:lpstr>
      <vt:lpstr>Throat Clearing</vt:lpstr>
      <vt:lpstr>Conjectures</vt:lpstr>
      <vt:lpstr>Say What You See</vt:lpstr>
      <vt:lpstr>Attention</vt:lpstr>
      <vt:lpstr>Say What You See</vt:lpstr>
      <vt:lpstr>Can You See …?</vt:lpstr>
      <vt:lpstr>Diamond Multiplication</vt:lpstr>
      <vt:lpstr>Kites</vt:lpstr>
      <vt:lpstr>Where Were You?</vt:lpstr>
      <vt:lpstr>PowerPoint Presentation</vt:lpstr>
      <vt:lpstr>PowerPoint Presentation</vt:lpstr>
      <vt:lpstr>Conjectures</vt:lpstr>
      <vt:lpstr>Follow-Up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Mason</dc:creator>
  <cp:lastModifiedBy>John Mason</cp:lastModifiedBy>
  <cp:revision>66</cp:revision>
  <dcterms:created xsi:type="dcterms:W3CDTF">2017-06-17T10:17:52Z</dcterms:created>
  <dcterms:modified xsi:type="dcterms:W3CDTF">2023-09-03T08:08:01Z</dcterms:modified>
</cp:coreProperties>
</file>