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23"/>
  </p:notesMasterIdLst>
  <p:handoutMasterIdLst>
    <p:handoutMasterId r:id="rId24"/>
  </p:handoutMasterIdLst>
  <p:sldIdLst>
    <p:sldId id="336" r:id="rId4"/>
    <p:sldId id="340" r:id="rId5"/>
    <p:sldId id="341" r:id="rId6"/>
    <p:sldId id="343" r:id="rId7"/>
    <p:sldId id="344" r:id="rId8"/>
    <p:sldId id="347" r:id="rId9"/>
    <p:sldId id="348" r:id="rId10"/>
    <p:sldId id="345" r:id="rId11"/>
    <p:sldId id="349" r:id="rId12"/>
    <p:sldId id="346" r:id="rId13"/>
    <p:sldId id="351" r:id="rId14"/>
    <p:sldId id="350" r:id="rId15"/>
    <p:sldId id="352" r:id="rId16"/>
    <p:sldId id="353" r:id="rId17"/>
    <p:sldId id="355" r:id="rId18"/>
    <p:sldId id="356" r:id="rId19"/>
    <p:sldId id="357" r:id="rId20"/>
    <p:sldId id="359" r:id="rId21"/>
    <p:sldId id="358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3050125-5E4B-8B46-A51F-8CFAB0FFD9DE}">
          <p14:sldIdLst>
            <p14:sldId id="336"/>
            <p14:sldId id="340"/>
            <p14:sldId id="341"/>
            <p14:sldId id="343"/>
            <p14:sldId id="344"/>
            <p14:sldId id="347"/>
            <p14:sldId id="348"/>
            <p14:sldId id="345"/>
            <p14:sldId id="349"/>
            <p14:sldId id="346"/>
            <p14:sldId id="351"/>
            <p14:sldId id="350"/>
            <p14:sldId id="352"/>
            <p14:sldId id="353"/>
            <p14:sldId id="355"/>
            <p14:sldId id="356"/>
            <p14:sldId id="357"/>
            <p14:sldId id="359"/>
            <p14:sldId id="3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DA525B"/>
    <a:srgbClr val="00FFFF"/>
    <a:srgbClr val="00279F"/>
    <a:srgbClr val="3400FF"/>
    <a:srgbClr val="FFFFFF"/>
    <a:srgbClr val="666666"/>
    <a:srgbClr val="8E8E8E"/>
    <a:srgbClr val="999999"/>
    <a:srgbClr val="51F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1" autoAdjust="0"/>
    <p:restoredTop sz="94660"/>
  </p:normalViewPr>
  <p:slideViewPr>
    <p:cSldViewPr>
      <p:cViewPr>
        <p:scale>
          <a:sx n="81" d="100"/>
          <a:sy n="81" d="100"/>
        </p:scale>
        <p:origin x="-632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2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C6EA9-F035-8544-AAF2-C7382EBC22C9}" type="datetimeFigureOut">
              <a:rPr lang="en-GB"/>
              <a:pPr/>
              <a:t>10/12/16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61370-A4E2-FA4B-ACC9-505EA8ADA227}" type="slidenum">
              <a:rPr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5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C56F3F2-643C-DD4E-A6A5-10B6C780234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873C-8276-E449-9733-905D3995D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7040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EBE-BB09-FF47-976F-58E9EA93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22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853A-A83C-3A4B-B9BD-B0175DFF8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2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41A-E36A-9545-AB27-523028EF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28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1067-1855-014B-96A8-DA7D05686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13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661D-C418-414D-A709-C47B17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846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DA9F-FC11-0346-B46B-99C4D4AD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55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D6CA-AA83-214C-8B87-02FEE1D52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5412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Chalkboard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7021-EC8E-6A47-AB51-F5F6BA5D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430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98BB-B838-7A4D-9242-708A09D6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428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A354-DBA1-1A43-AFD3-900AA1A89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1015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C9C9-3A70-9C45-8395-5050EA22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1D25-E0D1-E74C-BB85-8721036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9001D-2FE4-5243-99A1-1B469F76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4C5-5C26-4241-8CDE-74AAD7DB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DEB5-E6EF-8C42-A07C-852754A2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DF07-0A07-D94B-817B-336108ED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F7F89-9AB1-234F-B8D1-DB51C2E6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43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962-821A-2E49-8A24-F01D3C78E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B277-0E2F-AC4C-8BC7-5C1A10E8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749F9-BB89-964D-9BB0-EB0C1764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0568-EE28-1144-BF90-979F2E93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908720"/>
            <a:ext cx="8496944" cy="54726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35496" y="6381328"/>
            <a:ext cx="68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24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2400" b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Wingdings" charset="2"/>
        <a:buChar char="Ø"/>
        <a:defRPr sz="2000">
          <a:solidFill>
            <a:srgbClr val="008000"/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F9BEE6A6-C067-B541-8D44-9DCE8068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EDDDA3EC-EAA5-0E44-83EC-F204EA7B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1988840"/>
            <a:ext cx="7560840" cy="2664296"/>
          </a:xfrm>
        </p:spPr>
        <p:txBody>
          <a:bodyPr anchor="t"/>
          <a:lstStyle/>
          <a:p>
            <a:pPr algn="ctr">
              <a:defRPr/>
            </a:pP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Task Design</a:t>
            </a:r>
            <a:b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Using</a:t>
            </a:r>
            <a:b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Variation and Variation-Pedagogy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559492" y="4725144"/>
            <a:ext cx="4050006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>
                <a:solidFill>
                  <a:srgbClr val="00002A"/>
                </a:solidFill>
              </a:rPr>
              <a:t>Anne Watson &amp; John Mason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400" b="0" dirty="0" smtClean="0">
                <a:solidFill>
                  <a:schemeClr val="bg1"/>
                </a:solidFill>
              </a:rPr>
              <a:t>London ATM-MA</a:t>
            </a:r>
            <a:endParaRPr lang="en-US" sz="2400" dirty="0">
              <a:solidFill>
                <a:schemeClr val="bg1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Dec 2016</a:t>
            </a:r>
            <a:endParaRPr lang="en-US" sz="2400" b="0" dirty="0">
              <a:solidFill>
                <a:srgbClr val="00002A"/>
              </a:solidFill>
            </a:endParaRP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5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00002A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5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9724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924944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0" dirty="0">
              <a:solidFill>
                <a:srgbClr val="000000"/>
              </a:solidFill>
            </a:endParaRPr>
          </a:p>
          <a:p>
            <a:r>
              <a:rPr lang="en-GB" sz="2400" b="0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900336"/>
          </a:xfrm>
        </p:spPr>
        <p:txBody>
          <a:bodyPr/>
          <a:lstStyle/>
          <a:p>
            <a:r>
              <a:rPr lang="en-GB"/>
              <a:t>Some roles played by variation in the task design and pedagogy: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3672408"/>
          </a:xfrm>
        </p:spPr>
        <p:txBody>
          <a:bodyPr/>
          <a:lstStyle/>
          <a:p>
            <a:r>
              <a:rPr lang="en-GB"/>
              <a:t>Invariance amidst variation </a:t>
            </a:r>
          </a:p>
          <a:p>
            <a:r>
              <a:rPr lang="en-GB"/>
              <a:t>Using variation to create contrast/comparison</a:t>
            </a:r>
          </a:p>
          <a:p>
            <a:r>
              <a:rPr lang="en-GB"/>
              <a:t>Using variation to indicate convergence of thinking</a:t>
            </a:r>
          </a:p>
          <a:p>
            <a:r>
              <a:rPr lang="en-GB"/>
              <a:t>Variation of sources</a:t>
            </a:r>
          </a:p>
          <a:p>
            <a:r>
              <a:rPr lang="en-GB"/>
              <a:t>Variation of resources (reasoning; givens; prior knowledge)</a:t>
            </a:r>
          </a:p>
          <a:p>
            <a:r>
              <a:rPr lang="en-GB"/>
              <a:t>Same core properties</a:t>
            </a:r>
          </a:p>
          <a:p>
            <a:r>
              <a:rPr lang="en-GB"/>
              <a:t>Same basis for future work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61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Pedagogic </a:t>
            </a:r>
            <a:r>
              <a:rPr lang="en-GB" dirty="0" smtClean="0"/>
              <a:t>Choices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Doing something physical</a:t>
            </a:r>
          </a:p>
          <a:p>
            <a:r>
              <a:rPr lang="en-GB"/>
              <a:t>Object with known properties</a:t>
            </a:r>
          </a:p>
          <a:p>
            <a:r>
              <a:rPr lang="en-GB"/>
              <a:t>Making own choices (when appropriate, when not?)</a:t>
            </a:r>
          </a:p>
          <a:p>
            <a:r>
              <a:rPr lang="en-GB"/>
              <a:t>Encounter multiple approaches</a:t>
            </a:r>
          </a:p>
          <a:p>
            <a:r>
              <a:rPr lang="en-GB"/>
              <a:t>Different sized paper to draw attention to question of whether paper-shape matters</a:t>
            </a:r>
          </a:p>
          <a:p>
            <a:r>
              <a:rPr lang="en-GB"/>
              <a:t>Interaction with others to convince</a:t>
            </a:r>
          </a:p>
          <a:p>
            <a:r>
              <a:rPr lang="en-GB"/>
              <a:t>What is the Same &amp; What is Different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75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Variation: What and Why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2232248"/>
          </a:xfrm>
        </p:spPr>
        <p:txBody>
          <a:bodyPr/>
          <a:lstStyle/>
          <a:p>
            <a:r>
              <a:rPr lang="en-GB"/>
              <a:t>Not what you vary in any situation but</a:t>
            </a:r>
            <a:br>
              <a:rPr lang="en-GB"/>
            </a:br>
            <a:r>
              <a:rPr lang="en-GB"/>
              <a:t>being aware of what you are varying</a:t>
            </a:r>
            <a:br>
              <a:rPr lang="en-GB"/>
            </a:br>
            <a:r>
              <a:rPr lang="en-GB"/>
              <a:t>and to what end</a:t>
            </a:r>
          </a:p>
          <a:p>
            <a:r>
              <a:rPr lang="en-GB"/>
              <a:t>“What is available to be learned, is what has been varied”  (Marton)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95536" y="4149080"/>
            <a:ext cx="8496944" cy="1080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How might one direct attention to Pythagoras, angles , 30–60–90 triangle or symmetry as appropriate?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3284984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chemeClr val="tx2"/>
                  </a:outerShdw>
                </a:effectLst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</a:defRPr>
            </a:lvl9pPr>
          </a:lstStyle>
          <a:p>
            <a:r>
              <a:rPr lang="en-GB" b="0"/>
              <a:t>Pedagogic Issue</a:t>
            </a:r>
          </a:p>
        </p:txBody>
      </p:sp>
    </p:spTree>
    <p:extLst>
      <p:ext uri="{BB962C8B-B14F-4D97-AF65-F5344CB8AC3E}">
        <p14:creationId xmlns:p14="http://schemas.microsoft.com/office/powerpoint/2010/main" val="254655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ite Squar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3848" y="764704"/>
            <a:ext cx="5940152" cy="5885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Reasoning on the Basis of a Property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3168352" cy="3312368"/>
          </a:xfrm>
        </p:spPr>
        <p:txBody>
          <a:bodyPr/>
          <a:lstStyle/>
          <a:p>
            <a:r>
              <a:rPr lang="en-GB" sz="2000"/>
              <a:t>A kite has perpendicular diagonals.</a:t>
            </a:r>
          </a:p>
          <a:p>
            <a:r>
              <a:rPr lang="en-GB" sz="2000"/>
              <a:t>The alternating sum of squares of edge lengths is zero.</a:t>
            </a:r>
          </a:p>
          <a:p>
            <a:r>
              <a:rPr lang="en-GB" sz="2000"/>
              <a:t>Consider the class of qudarilaterals that have perpendicular diagonals.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79512" y="4581128"/>
            <a:ext cx="3240360" cy="1152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sz="2000" b="0"/>
              <a:t>Does the alternating sum of squares of edge lengths change?</a:t>
            </a:r>
          </a:p>
        </p:txBody>
      </p:sp>
    </p:spTree>
    <p:extLst>
      <p:ext uri="{BB962C8B-B14F-4D97-AF65-F5344CB8AC3E}">
        <p14:creationId xmlns:p14="http://schemas.microsoft.com/office/powerpoint/2010/main" val="29124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More Reasoning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3528" y="908720"/>
            <a:ext cx="3312368" cy="1800200"/>
          </a:xfrm>
        </p:spPr>
        <p:txBody>
          <a:bodyPr/>
          <a:lstStyle/>
          <a:p>
            <a:r>
              <a:rPr lang="en-GB" sz="2000"/>
              <a:t>If quadrilaterals with the alternating sum property are adjoined together along common edges, </a:t>
            </a:r>
            <a:r>
              <a:rPr lang="is-IS" sz="2000"/>
              <a:t>…</a:t>
            </a:r>
            <a:r>
              <a:rPr lang="en-GB" sz="2000"/>
              <a:t> 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395536" y="3284984"/>
            <a:ext cx="3312368" cy="20882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sz="2000" b="0"/>
              <a:t>If a polygon has the alternating sum property, </a:t>
            </a:r>
            <a:br>
              <a:rPr lang="en-GB" sz="2000" b="0"/>
            </a:br>
            <a:r>
              <a:rPr lang="en-GB" sz="2000" b="0"/>
              <a:t>can it be assembled by gluing such quadrilaterals together?</a:t>
            </a:r>
          </a:p>
        </p:txBody>
      </p:sp>
      <p:pic>
        <p:nvPicPr>
          <p:cNvPr id="3" name="Kites Join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2355" y="692696"/>
            <a:ext cx="553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9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Hexagon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2736304" cy="1008112"/>
          </a:xfrm>
        </p:spPr>
        <p:txBody>
          <a:bodyPr/>
          <a:lstStyle/>
          <a:p>
            <a:r>
              <a:rPr lang="en-GB" sz="2000"/>
              <a:t>See the figure as a special hexagon</a:t>
            </a:r>
          </a:p>
        </p:txBody>
      </p:sp>
      <p:pic>
        <p:nvPicPr>
          <p:cNvPr id="4" name="Hexagon Squar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6204" y="908720"/>
            <a:ext cx="5456213" cy="545621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7544" y="2852936"/>
            <a:ext cx="2736304" cy="79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sz="2000" b="0"/>
              <a:t>Alternating Sum Property?</a:t>
            </a:r>
          </a:p>
        </p:txBody>
      </p:sp>
    </p:spTree>
    <p:extLst>
      <p:ext uri="{BB962C8B-B14F-4D97-AF65-F5344CB8AC3E}">
        <p14:creationId xmlns:p14="http://schemas.microsoft.com/office/powerpoint/2010/main" val="270822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2880320"/>
          </a:xfrm>
        </p:spPr>
        <p:txBody>
          <a:bodyPr/>
          <a:lstStyle/>
          <a:p>
            <a:r>
              <a:rPr lang="en-GB"/>
              <a:t>Different uses of variation</a:t>
            </a:r>
          </a:p>
          <a:p>
            <a:r>
              <a:rPr lang="en-GB"/>
              <a:t>Theme of Invariance in the Midst of Change</a:t>
            </a:r>
          </a:p>
          <a:p>
            <a:r>
              <a:rPr lang="en-GB"/>
              <a:t>Theme of Organising &amp; Characterising</a:t>
            </a:r>
          </a:p>
          <a:p>
            <a:r>
              <a:rPr lang="en-GB"/>
              <a:t>Theme of Restricting and Extending</a:t>
            </a:r>
          </a:p>
          <a:p>
            <a:r>
              <a:rPr lang="en-GB"/>
              <a:t>Gaining facility in reasoning with a single porperty</a:t>
            </a:r>
          </a:p>
          <a:p>
            <a:r>
              <a:rPr lang="en-GB"/>
              <a:t>Gaining facility in use of Pythagoras’ relationship</a:t>
            </a:r>
          </a:p>
        </p:txBody>
      </p:sp>
    </p:spTree>
    <p:extLst>
      <p:ext uri="{BB962C8B-B14F-4D97-AF65-F5344CB8AC3E}">
        <p14:creationId xmlns:p14="http://schemas.microsoft.com/office/powerpoint/2010/main" val="121577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Seasonal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936104"/>
          </a:xfrm>
        </p:spPr>
        <p:txBody>
          <a:bodyPr/>
          <a:lstStyle/>
          <a:p>
            <a:r>
              <a:rPr lang="en-GB"/>
              <a:t>Which of the kites you made can be assembled into stars?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04864"/>
            <a:ext cx="3211496" cy="3462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204863"/>
            <a:ext cx="3240360" cy="34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2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Follow-Up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1520" y="1052736"/>
            <a:ext cx="8496944" cy="15841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Questions &amp; Prompts for Mathematical Thinking (ATM)</a:t>
            </a:r>
          </a:p>
          <a:p>
            <a:r>
              <a:rPr lang="en-GB" b="0">
                <a:solidFill>
                  <a:srgbClr val="000000"/>
                </a:solidFill>
              </a:rPr>
              <a:t>Website PMTheta.com</a:t>
            </a:r>
          </a:p>
          <a:p>
            <a:r>
              <a:rPr lang="en-GB" b="0"/>
              <a:t>John.Mason @ open.ac.uk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3528" y="3068960"/>
            <a:ext cx="8496944" cy="15841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>
                <a:solidFill>
                  <a:srgbClr val="008000"/>
                </a:solidFill>
              </a:rPr>
              <a:t>Easter ATM Conference  ATM.org.uk</a:t>
            </a:r>
          </a:p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August IMP17 (Institute of Mathematical Pedagogy)</a:t>
            </a:r>
            <a:br>
              <a:rPr lang="en-GB">
                <a:solidFill>
                  <a:schemeClr val="bg1">
                    <a:lumMod val="75000"/>
                  </a:schemeClr>
                </a:solidFill>
              </a:rPr>
            </a:br>
            <a:r>
              <a:rPr lang="en-GB" b="0">
                <a:solidFill>
                  <a:srgbClr val="000000"/>
                </a:solidFill>
              </a:rPr>
              <a:t>registration now open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GB">
                <a:solidFill>
                  <a:schemeClr val="bg1">
                    <a:lumMod val="75000"/>
                  </a:schemeClr>
                </a:solidFill>
              </a:rPr>
            </a:br>
            <a:r>
              <a:rPr lang="en-GB">
                <a:solidFill>
                  <a:schemeClr val="bg1">
                    <a:lumMod val="75000"/>
                  </a:schemeClr>
                </a:solidFill>
              </a:rPr>
              <a:t>go to PMTheta.com website</a:t>
            </a:r>
          </a:p>
        </p:txBody>
      </p:sp>
    </p:spTree>
    <p:extLst>
      <p:ext uri="{BB962C8B-B14F-4D97-AF65-F5344CB8AC3E}">
        <p14:creationId xmlns:p14="http://schemas.microsoft.com/office/powerpoint/2010/main" val="171885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208912" cy="2232248"/>
          </a:xfrm>
        </p:spPr>
        <p:txBody>
          <a:bodyPr/>
          <a:lstStyle/>
          <a:p>
            <a:r>
              <a:rPr lang="en-GB" dirty="0"/>
              <a:t>Throat </a:t>
            </a:r>
            <a:r>
              <a:rPr lang="en-GB" dirty="0" smtClean="0"/>
              <a:t>Clearing</a:t>
            </a:r>
          </a:p>
          <a:p>
            <a:r>
              <a:rPr lang="en-GB" dirty="0"/>
              <a:t>A Task Sequence</a:t>
            </a:r>
          </a:p>
          <a:p>
            <a:r>
              <a:rPr lang="en-GB" dirty="0"/>
              <a:t>Reflection</a:t>
            </a:r>
          </a:p>
          <a:p>
            <a:r>
              <a:rPr lang="en-GB" dirty="0"/>
              <a:t>A second Task Sequence</a:t>
            </a:r>
          </a:p>
          <a:p>
            <a:r>
              <a:rPr lang="en-GB" dirty="0"/>
              <a:t>Further Reflection</a:t>
            </a:r>
          </a:p>
          <a:p>
            <a:r>
              <a:rPr lang="en-GB" dirty="0"/>
              <a:t>Some Extensions</a:t>
            </a:r>
          </a:p>
          <a:p>
            <a:r>
              <a:rPr lang="en-GB" dirty="0"/>
              <a:t>Final Reflection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79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872208"/>
          </a:xfrm>
        </p:spPr>
        <p:txBody>
          <a:bodyPr/>
          <a:lstStyle/>
          <a:p>
            <a:r>
              <a:rPr lang="en-GB"/>
              <a:t>Make your kite</a:t>
            </a:r>
          </a:p>
          <a:p>
            <a:r>
              <a:rPr lang="en-GB"/>
              <a:t>At your tables</a:t>
            </a:r>
          </a:p>
          <a:p>
            <a:pPr lvl="1"/>
            <a:r>
              <a:rPr lang="en-GB"/>
              <a:t>Convince each other that what you have made is indeed a kite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267744" y="2708920"/>
            <a:ext cx="5616624" cy="187220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 dirty="0">
                <a:solidFill>
                  <a:schemeClr val="tx2"/>
                </a:solidFill>
                <a:latin typeface="Chalkboard" pitchFamily="-111" charset="0"/>
              </a:rPr>
              <a:t>How were the instructions given?</a:t>
            </a:r>
          </a:p>
          <a:p>
            <a:pPr algn="ctr"/>
            <a:r>
              <a:rPr lang="en-GB" sz="2400" b="0" dirty="0">
                <a:solidFill>
                  <a:schemeClr val="tx2"/>
                </a:solidFill>
                <a:latin typeface="Chalkboard" pitchFamily="-111" charset="0"/>
              </a:rPr>
              <a:t>How much room for choice?</a:t>
            </a:r>
          </a:p>
          <a:p>
            <a:pPr algn="ctr"/>
            <a:r>
              <a:rPr lang="en-GB" sz="2400" b="0" dirty="0">
                <a:solidFill>
                  <a:schemeClr val="tx2"/>
                </a:solidFill>
                <a:latin typeface="Chalkboard" pitchFamily="-111" charset="0"/>
              </a:rPr>
              <a:t>On </a:t>
            </a:r>
            <a:r>
              <a:rPr lang="en-GB" sz="2400" b="0" dirty="0" smtClean="0">
                <a:solidFill>
                  <a:schemeClr val="tx2"/>
                </a:solidFill>
                <a:latin typeface="Chalkboard" pitchFamily="-111" charset="0"/>
              </a:rPr>
              <a:t>what properties/facts </a:t>
            </a:r>
            <a:br>
              <a:rPr lang="en-GB" sz="2400" b="0" dirty="0" smtClean="0">
                <a:solidFill>
                  <a:schemeClr val="tx2"/>
                </a:solidFill>
                <a:latin typeface="Chalkboard" pitchFamily="-111" charset="0"/>
              </a:rPr>
            </a:br>
            <a:r>
              <a:rPr lang="en-GB" sz="2400" b="0" dirty="0">
                <a:solidFill>
                  <a:schemeClr val="tx2"/>
                </a:solidFill>
                <a:latin typeface="Chalkboard" pitchFamily="-111" charset="0"/>
              </a:rPr>
              <a:t>was your reasoning based?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292080" y="4437112"/>
            <a:ext cx="3024336" cy="6480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b="0">
                <a:solidFill>
                  <a:srgbClr val="0000FF"/>
                </a:solidFill>
                <a:latin typeface="Chalkboard" pitchFamily="-111" charset="0"/>
              </a:rPr>
              <a:t>What strikes you?</a:t>
            </a:r>
          </a:p>
        </p:txBody>
      </p:sp>
    </p:spTree>
    <p:extLst>
      <p:ext uri="{BB962C8B-B14F-4D97-AF65-F5344CB8AC3E}">
        <p14:creationId xmlns:p14="http://schemas.microsoft.com/office/powerpoint/2010/main" val="357612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825331" y="2675696"/>
            <a:ext cx="1238366" cy="1200750"/>
          </a:xfrm>
          <a:custGeom>
            <a:avLst/>
            <a:gdLst>
              <a:gd name="connsiteX0" fmla="*/ 0 w 1238366"/>
              <a:gd name="connsiteY0" fmla="*/ 0 h 1175251"/>
              <a:gd name="connsiteX1" fmla="*/ 1238366 w 1238366"/>
              <a:gd name="connsiteY1" fmla="*/ 0 h 1175251"/>
              <a:gd name="connsiteX2" fmla="*/ 1225729 w 1238366"/>
              <a:gd name="connsiteY2" fmla="*/ 1175251 h 1175251"/>
              <a:gd name="connsiteX3" fmla="*/ 6319 w 1238366"/>
              <a:gd name="connsiteY3" fmla="*/ 461255 h 1175251"/>
              <a:gd name="connsiteX4" fmla="*/ 0 w 1238366"/>
              <a:gd name="connsiteY4" fmla="*/ 0 h 117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66" h="1175251">
                <a:moveTo>
                  <a:pt x="0" y="0"/>
                </a:moveTo>
                <a:lnTo>
                  <a:pt x="1238366" y="0"/>
                </a:lnTo>
                <a:lnTo>
                  <a:pt x="1225729" y="1175251"/>
                </a:lnTo>
                <a:lnTo>
                  <a:pt x="6319" y="461255"/>
                </a:lnTo>
                <a:cubicBezTo>
                  <a:pt x="4213" y="307503"/>
                  <a:pt x="2106" y="153752"/>
                  <a:pt x="0" y="0"/>
                </a:cubicBezTo>
                <a:close/>
              </a:path>
            </a:pathLst>
          </a:custGeom>
          <a:solidFill>
            <a:srgbClr val="CCFFCC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>
            <a:off x="3365830" y="2176754"/>
            <a:ext cx="1238365" cy="1699691"/>
          </a:xfrm>
          <a:custGeom>
            <a:avLst/>
            <a:gdLst>
              <a:gd name="connsiteX0" fmla="*/ 0 w 1238365"/>
              <a:gd name="connsiteY0" fmla="*/ 6319 h 1699691"/>
              <a:gd name="connsiteX1" fmla="*/ 1238365 w 1238365"/>
              <a:gd name="connsiteY1" fmla="*/ 0 h 1699691"/>
              <a:gd name="connsiteX2" fmla="*/ 1225728 w 1238365"/>
              <a:gd name="connsiteY2" fmla="*/ 1699691 h 1699691"/>
              <a:gd name="connsiteX3" fmla="*/ 12636 w 1238365"/>
              <a:gd name="connsiteY3" fmla="*/ 985695 h 1699691"/>
              <a:gd name="connsiteX4" fmla="*/ 0 w 1238365"/>
              <a:gd name="connsiteY4" fmla="*/ 6319 h 169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365" h="1699691">
                <a:moveTo>
                  <a:pt x="0" y="6319"/>
                </a:moveTo>
                <a:lnTo>
                  <a:pt x="1238365" y="0"/>
                </a:lnTo>
                <a:cubicBezTo>
                  <a:pt x="1234153" y="566564"/>
                  <a:pt x="1229940" y="1133127"/>
                  <a:pt x="1225728" y="1699691"/>
                </a:cubicBezTo>
                <a:lnTo>
                  <a:pt x="12636" y="985695"/>
                </a:lnTo>
                <a:lnTo>
                  <a:pt x="0" y="6319"/>
                </a:lnTo>
                <a:close/>
              </a:path>
            </a:pathLst>
          </a:cu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002239" y="2675694"/>
            <a:ext cx="360137" cy="549940"/>
          </a:xfrm>
          <a:prstGeom prst="line">
            <a:avLst/>
          </a:prstGeom>
          <a:solidFill>
            <a:srgbClr val="CCFFCC"/>
          </a:solidFill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09079" y="2186030"/>
            <a:ext cx="1221099" cy="1693133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5" name="Straight Connector 4"/>
          <p:cNvCxnSpPr>
            <a:stCxn id="4" idx="0"/>
            <a:endCxn id="4" idx="2"/>
          </p:cNvCxnSpPr>
          <p:nvPr/>
        </p:nvCxnSpPr>
        <p:spPr>
          <a:xfrm>
            <a:off x="2419629" y="2186030"/>
            <a:ext cx="0" cy="1693133"/>
          </a:xfrm>
          <a:prstGeom prst="line">
            <a:avLst/>
          </a:prstGeom>
          <a:solidFill>
            <a:srgbClr val="CCFFCC"/>
          </a:solidFill>
          <a:ln>
            <a:solidFill>
              <a:srgbClr val="00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1809079" y="3159458"/>
            <a:ext cx="1221099" cy="719705"/>
          </a:xfrm>
          <a:prstGeom prst="line">
            <a:avLst/>
          </a:prstGeom>
          <a:solidFill>
            <a:srgbClr val="CCFFCC"/>
          </a:solidFill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801211" y="2780928"/>
            <a:ext cx="610549" cy="108788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83188" y="2186030"/>
            <a:ext cx="0" cy="1323939"/>
          </a:xfrm>
          <a:prstGeom prst="line">
            <a:avLst/>
          </a:prstGeom>
          <a:solidFill>
            <a:srgbClr val="CCFFCC"/>
          </a:solidFill>
          <a:ln>
            <a:solidFill>
              <a:srgbClr val="00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72639" y="2675694"/>
            <a:ext cx="1221098" cy="1"/>
          </a:xfrm>
          <a:prstGeom prst="line">
            <a:avLst/>
          </a:prstGeom>
          <a:solidFill>
            <a:srgbClr val="CCFFCC"/>
          </a:solidFill>
          <a:ln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02468" y="2186030"/>
            <a:ext cx="0" cy="973428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64088" y="2665045"/>
            <a:ext cx="288032" cy="504056"/>
          </a:xfrm>
          <a:prstGeom prst="line">
            <a:avLst/>
          </a:prstGeom>
          <a:solidFill>
            <a:srgbClr val="CCFFCC"/>
          </a:solidFill>
          <a:ln w="952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" idx="3"/>
          </p:cNvCxnSpPr>
          <p:nvPr/>
        </p:nvCxnSpPr>
        <p:spPr>
          <a:xfrm flipV="1">
            <a:off x="3378466" y="2791283"/>
            <a:ext cx="604722" cy="371166"/>
          </a:xfrm>
          <a:prstGeom prst="line">
            <a:avLst/>
          </a:prstGeom>
          <a:solidFill>
            <a:srgbClr val="CCFFCC"/>
          </a:solidFill>
          <a:ln w="1270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3" idx="2"/>
          </p:cNvCxnSpPr>
          <p:nvPr/>
        </p:nvCxnSpPr>
        <p:spPr>
          <a:xfrm flipH="1" flipV="1">
            <a:off x="3983188" y="2791283"/>
            <a:ext cx="608370" cy="1085162"/>
          </a:xfrm>
          <a:prstGeom prst="line">
            <a:avLst/>
          </a:prstGeom>
          <a:solidFill>
            <a:srgbClr val="CCFFCC"/>
          </a:solidFill>
          <a:ln w="1270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8393" y="2780928"/>
            <a:ext cx="604722" cy="371166"/>
          </a:xfrm>
          <a:prstGeom prst="line">
            <a:avLst/>
          </a:prstGeom>
          <a:solidFill>
            <a:srgbClr val="CCFFCC"/>
          </a:solidFill>
          <a:ln w="1270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440936" y="2794001"/>
            <a:ext cx="608370" cy="1085162"/>
          </a:xfrm>
          <a:prstGeom prst="line">
            <a:avLst/>
          </a:prstGeom>
          <a:solidFill>
            <a:srgbClr val="CCFFCC"/>
          </a:solidFill>
          <a:ln w="1270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2" idx="3"/>
          </p:cNvCxnSpPr>
          <p:nvPr/>
        </p:nvCxnSpPr>
        <p:spPr>
          <a:xfrm flipH="1" flipV="1">
            <a:off x="4831650" y="3146959"/>
            <a:ext cx="1219836" cy="12500"/>
          </a:xfrm>
          <a:prstGeom prst="line">
            <a:avLst/>
          </a:prstGeom>
          <a:solidFill>
            <a:srgbClr val="CCFFCC"/>
          </a:solidFill>
          <a:ln w="12700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0"/>
          </p:cNvCxnSpPr>
          <p:nvPr/>
        </p:nvCxnSpPr>
        <p:spPr>
          <a:xfrm>
            <a:off x="4825331" y="2675696"/>
            <a:ext cx="777138" cy="404611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6254510" y="2625371"/>
            <a:ext cx="1080411" cy="1200525"/>
          </a:xfrm>
          <a:custGeom>
            <a:avLst/>
            <a:gdLst>
              <a:gd name="connsiteX0" fmla="*/ 0 w 1080411"/>
              <a:gd name="connsiteY0" fmla="*/ 581307 h 1200525"/>
              <a:gd name="connsiteX1" fmla="*/ 379092 w 1080411"/>
              <a:gd name="connsiteY1" fmla="*/ 0 h 1200525"/>
              <a:gd name="connsiteX2" fmla="*/ 1080411 w 1080411"/>
              <a:gd name="connsiteY2" fmla="*/ 6318 h 1200525"/>
              <a:gd name="connsiteX3" fmla="*/ 1061456 w 1080411"/>
              <a:gd name="connsiteY3" fmla="*/ 1200525 h 1200525"/>
              <a:gd name="connsiteX4" fmla="*/ 0 w 1080411"/>
              <a:gd name="connsiteY4" fmla="*/ 581307 h 120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411" h="1200525">
                <a:moveTo>
                  <a:pt x="0" y="581307"/>
                </a:moveTo>
                <a:lnTo>
                  <a:pt x="379092" y="0"/>
                </a:lnTo>
                <a:lnTo>
                  <a:pt x="1080411" y="6318"/>
                </a:lnTo>
                <a:lnTo>
                  <a:pt x="1061456" y="1200525"/>
                </a:lnTo>
                <a:lnTo>
                  <a:pt x="0" y="581307"/>
                </a:lnTo>
                <a:close/>
              </a:path>
            </a:pathLst>
          </a:custGeom>
          <a:solidFill>
            <a:srgbClr val="CCFFCC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907704" y="6093296"/>
            <a:ext cx="686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 smtClean="0">
                <a:solidFill>
                  <a:srgbClr val="000000"/>
                </a:solidFill>
              </a:rPr>
              <a:t>Verity’s </a:t>
            </a:r>
            <a:r>
              <a:rPr lang="en-GB" b="0" dirty="0">
                <a:solidFill>
                  <a:srgbClr val="000000"/>
                </a:solidFill>
              </a:rPr>
              <a:t>Kite counton.org/explorer/origami/</a:t>
            </a:r>
            <a:r>
              <a:rPr lang="en-GB" b="0" dirty="0" err="1">
                <a:solidFill>
                  <a:srgbClr val="000000"/>
                </a:solidFill>
              </a:rPr>
              <a:t>veritys</a:t>
            </a:r>
            <a:r>
              <a:rPr lang="en-GB" b="0" dirty="0">
                <a:solidFill>
                  <a:srgbClr val="000000"/>
                </a:solidFill>
              </a:rPr>
              <a:t>-kite/</a:t>
            </a: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Verity’s Origami Kite</a:t>
            </a:r>
          </a:p>
        </p:txBody>
      </p:sp>
    </p:spTree>
    <p:extLst>
      <p:ext uri="{BB962C8B-B14F-4D97-AF65-F5344CB8AC3E}">
        <p14:creationId xmlns:p14="http://schemas.microsoft.com/office/powerpoint/2010/main" val="161304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Reflection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827584" y="1268760"/>
            <a:ext cx="2376264" cy="1080120"/>
          </a:xfrm>
          <a:prstGeom prst="roundRect">
            <a:avLst>
              <a:gd name="adj" fmla="val 39871"/>
            </a:avLst>
          </a:prstGeom>
          <a:solidFill>
            <a:srgbClr val="C2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halkboard" pitchFamily="-111" charset="0"/>
              </a:rPr>
              <a:t>Different Constructions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3923928" y="1268760"/>
            <a:ext cx="2376264" cy="1368152"/>
          </a:xfrm>
          <a:prstGeom prst="roundRect">
            <a:avLst>
              <a:gd name="adj" fmla="val 39871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halkboard" pitchFamily="-111" charset="0"/>
              </a:rPr>
              <a:t>Different Pedagogical</a:t>
            </a:r>
            <a:r>
              <a:rPr kumimoji="0" lang="en-GB" sz="2400" b="0" i="0" u="none" strike="noStrike" cap="none" normalizeH="0">
                <a:ln>
                  <a:noFill/>
                </a:ln>
                <a:solidFill>
                  <a:srgbClr val="0000FF"/>
                </a:solidFill>
                <a:effectLst/>
                <a:latin typeface="Chalkboard" pitchFamily="-111" charset="0"/>
              </a:rPr>
              <a:t> Choices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004048" y="2924944"/>
            <a:ext cx="2376264" cy="1080120"/>
          </a:xfrm>
          <a:prstGeom prst="roundRect">
            <a:avLst>
              <a:gd name="adj" fmla="val 39871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halkboard" pitchFamily="-111" charset="0"/>
              </a:rPr>
              <a:t>Different Task Formats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39552" y="2852936"/>
            <a:ext cx="3456384" cy="1080120"/>
          </a:xfrm>
          <a:prstGeom prst="roundRect">
            <a:avLst>
              <a:gd name="adj" fmla="val 39871"/>
            </a:avLst>
          </a:prstGeom>
          <a:solidFill>
            <a:srgbClr val="C2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halkboard" pitchFamily="-111" charset="0"/>
              </a:rPr>
              <a:t>Different Properties</a:t>
            </a:r>
            <a:r>
              <a:rPr kumimoji="0" lang="en-GB" sz="2400" b="0" i="0" u="none" strike="noStrike" cap="none" normalizeH="0">
                <a:ln>
                  <a:noFill/>
                </a:ln>
                <a:solidFill>
                  <a:srgbClr val="0000FF"/>
                </a:solidFill>
                <a:effectLst/>
                <a:latin typeface="Chalkboard" pitchFamily="-111" charset="0"/>
              </a:rPr>
              <a:t> Foregrounded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39552" y="4581128"/>
            <a:ext cx="3960440" cy="1440160"/>
          </a:xfrm>
          <a:prstGeom prst="roundRect">
            <a:avLst>
              <a:gd name="adj" fmla="val 39871"/>
            </a:avLst>
          </a:prstGeom>
          <a:solidFill>
            <a:srgbClr val="C2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halkboard" pitchFamily="-111" charset="0"/>
              </a:rPr>
              <a:t>Different Facts/Relationships Needed for Reasoning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932040" y="4509120"/>
            <a:ext cx="3456384" cy="1440160"/>
          </a:xfrm>
          <a:prstGeom prst="roundRect">
            <a:avLst>
              <a:gd name="adj" fmla="val 3987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Same Core Object (properties)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tx2"/>
                </a:solidFill>
                <a:latin typeface="Chalkboard" pitchFamily="-111" charset="0"/>
              </a:rPr>
              <a:t>Different Approaches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14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260648"/>
            <a:ext cx="77768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You were given different tasks:</a:t>
            </a:r>
          </a:p>
          <a:p>
            <a:endParaRPr lang="en-GB" sz="2400" b="0" dirty="0">
              <a:solidFill>
                <a:srgbClr val="000000"/>
              </a:solidFill>
            </a:endParaRPr>
          </a:p>
          <a:p>
            <a:r>
              <a:rPr lang="en-GB" sz="2400" b="0" dirty="0" smtClean="0">
                <a:solidFill>
                  <a:srgbClr val="000000"/>
                </a:solidFill>
              </a:rPr>
              <a:t>Tell each other:</a:t>
            </a:r>
          </a:p>
          <a:p>
            <a:r>
              <a:rPr lang="en-GB" sz="2400" b="0" dirty="0" smtClean="0">
                <a:solidFill>
                  <a:srgbClr val="000000"/>
                </a:solidFill>
              </a:rPr>
              <a:t>How </a:t>
            </a:r>
            <a:r>
              <a:rPr lang="en-GB" sz="2400" b="0" dirty="0">
                <a:solidFill>
                  <a:srgbClr val="000000"/>
                </a:solidFill>
              </a:rPr>
              <a:t>were the instructions given? </a:t>
            </a:r>
            <a:endParaRPr lang="en-GB" sz="2400" b="0" dirty="0" smtClean="0">
              <a:solidFill>
                <a:srgbClr val="000000"/>
              </a:solidFill>
            </a:endParaRPr>
          </a:p>
          <a:p>
            <a:r>
              <a:rPr lang="en-GB" sz="2400" b="0" dirty="0" smtClean="0">
                <a:solidFill>
                  <a:srgbClr val="000000"/>
                </a:solidFill>
              </a:rPr>
              <a:t>How </a:t>
            </a:r>
            <a:r>
              <a:rPr lang="en-GB" sz="2400" b="0" dirty="0">
                <a:solidFill>
                  <a:srgbClr val="000000"/>
                </a:solidFill>
              </a:rPr>
              <a:t>much room for </a:t>
            </a:r>
            <a:r>
              <a:rPr lang="en-GB" sz="2400" b="0" dirty="0" smtClean="0">
                <a:solidFill>
                  <a:srgbClr val="000000"/>
                </a:solidFill>
              </a:rPr>
              <a:t>choice were you given? </a:t>
            </a:r>
          </a:p>
          <a:p>
            <a:endParaRPr lang="en-GB" sz="2400" b="0" dirty="0">
              <a:solidFill>
                <a:srgbClr val="000000"/>
              </a:solidFill>
            </a:endParaRPr>
          </a:p>
          <a:p>
            <a:r>
              <a:rPr lang="en-GB" sz="2400" b="0" dirty="0" smtClean="0">
                <a:solidFill>
                  <a:srgbClr val="000000"/>
                </a:solidFill>
              </a:rPr>
              <a:t>Compare:</a:t>
            </a:r>
          </a:p>
          <a:p>
            <a:r>
              <a:rPr lang="en-GB" sz="2400" b="0" dirty="0" smtClean="0">
                <a:solidFill>
                  <a:srgbClr val="000000"/>
                </a:solidFill>
              </a:rPr>
              <a:t>The knowledge you had to use; and the reasoning you had to do to convince yourself and each other that you had made a kite.</a:t>
            </a:r>
          </a:p>
          <a:p>
            <a:endParaRPr lang="en-GB" sz="2400" b="0" dirty="0" smtClean="0">
              <a:solidFill>
                <a:srgbClr val="000000"/>
              </a:solidFill>
            </a:endParaRPr>
          </a:p>
          <a:p>
            <a:r>
              <a:rPr lang="en-GB" sz="2400" b="0" dirty="0" smtClean="0">
                <a:solidFill>
                  <a:srgbClr val="000000"/>
                </a:solidFill>
              </a:rPr>
              <a:t>Make </a:t>
            </a:r>
            <a:r>
              <a:rPr lang="en-GB" sz="2400" b="0" dirty="0">
                <a:solidFill>
                  <a:srgbClr val="000000"/>
                </a:solidFill>
              </a:rPr>
              <a:t>notes about </a:t>
            </a:r>
            <a:r>
              <a:rPr lang="en-GB" sz="2400" b="0" dirty="0" smtClean="0">
                <a:solidFill>
                  <a:srgbClr val="000000"/>
                </a:solidFill>
              </a:rPr>
              <a:t>the differences and similarities in the tasks and the ways you carried them out.</a:t>
            </a:r>
            <a:endParaRPr lang="en-GB" sz="2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6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916832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0" dirty="0">
              <a:solidFill>
                <a:srgbClr val="000000"/>
              </a:solidFill>
            </a:endParaRPr>
          </a:p>
          <a:p>
            <a:r>
              <a:rPr lang="en-GB" sz="2400" b="0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900336"/>
          </a:xfrm>
        </p:spPr>
        <p:txBody>
          <a:bodyPr/>
          <a:lstStyle/>
          <a:p>
            <a:r>
              <a:rPr lang="en-GB"/>
              <a:t>Some roles played by variation in the task design and pedagogy: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3672408"/>
          </a:xfrm>
        </p:spPr>
        <p:txBody>
          <a:bodyPr/>
          <a:lstStyle/>
          <a:p>
            <a:r>
              <a:rPr lang="en-GB"/>
              <a:t>Invariance in the midst of variation </a:t>
            </a:r>
          </a:p>
          <a:p>
            <a:r>
              <a:rPr lang="en-GB"/>
              <a:t>Using variation to create contrast/comparison</a:t>
            </a:r>
          </a:p>
          <a:p>
            <a:r>
              <a:rPr lang="en-GB"/>
              <a:t>Using variation to indicate convergence of thinking</a:t>
            </a:r>
          </a:p>
          <a:p>
            <a:r>
              <a:rPr lang="en-GB"/>
              <a:t>Variation of sources</a:t>
            </a:r>
          </a:p>
          <a:p>
            <a:r>
              <a:rPr lang="en-GB"/>
              <a:t>Variation of resources (reasoning; givens; prior knowledge)</a:t>
            </a:r>
          </a:p>
          <a:p>
            <a:r>
              <a:rPr lang="en-GB"/>
              <a:t>Same core properties</a:t>
            </a:r>
          </a:p>
          <a:p>
            <a:r>
              <a:rPr lang="en-GB"/>
              <a:t>Same basis for future work</a:t>
            </a:r>
          </a:p>
        </p:txBody>
      </p:sp>
    </p:spTree>
    <p:extLst>
      <p:ext uri="{BB962C8B-B14F-4D97-AF65-F5344CB8AC3E}">
        <p14:creationId xmlns:p14="http://schemas.microsoft.com/office/powerpoint/2010/main" val="375570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of Our Pedagogic </a:t>
            </a:r>
            <a:r>
              <a:rPr lang="en-GB" dirty="0" smtClean="0"/>
              <a:t>Choices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Doing something physical</a:t>
            </a:r>
          </a:p>
          <a:p>
            <a:r>
              <a:rPr lang="en-GB"/>
              <a:t>Object with known properties</a:t>
            </a:r>
          </a:p>
          <a:p>
            <a:r>
              <a:rPr lang="en-GB"/>
              <a:t>Making own choices (when appropriate, when not?)</a:t>
            </a:r>
          </a:p>
          <a:p>
            <a:r>
              <a:rPr lang="en-GB"/>
              <a:t>Encounter multiple approaches</a:t>
            </a:r>
          </a:p>
          <a:p>
            <a:r>
              <a:rPr lang="en-GB"/>
              <a:t>Different sized paper to draw attention to question of whether paper-shape matters</a:t>
            </a:r>
          </a:p>
          <a:p>
            <a:r>
              <a:rPr lang="en-GB"/>
              <a:t>Interaction with others to convince</a:t>
            </a:r>
          </a:p>
          <a:p>
            <a:r>
              <a:rPr lang="en-GB"/>
              <a:t>What is the Same &amp; What is Different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39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420888"/>
            <a:ext cx="807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0" dirty="0">
              <a:solidFill>
                <a:srgbClr val="000000"/>
              </a:solidFill>
            </a:endParaRPr>
          </a:p>
          <a:p>
            <a:endParaRPr lang="en-GB" sz="2400" b="0" dirty="0" smtClean="0">
              <a:solidFill>
                <a:srgbClr val="000000"/>
              </a:solidFill>
            </a:endParaRPr>
          </a:p>
          <a:p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1044352"/>
          </a:xfrm>
        </p:spPr>
        <p:txBody>
          <a:bodyPr/>
          <a:lstStyle/>
          <a:p>
            <a:r>
              <a:rPr lang="en-GB"/>
              <a:t>Pedagogic choices </a:t>
            </a:r>
            <a:br>
              <a:rPr lang="en-GB"/>
            </a:br>
            <a:r>
              <a:rPr lang="en-GB"/>
              <a:t>   (in addition to the variation choices):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1484784"/>
            <a:ext cx="8496944" cy="3456384"/>
          </a:xfrm>
        </p:spPr>
        <p:txBody>
          <a:bodyPr/>
          <a:lstStyle/>
          <a:p>
            <a:r>
              <a:rPr lang="en-GB"/>
              <a:t>We chose to have different colour papers for different methods so we could see what was going on</a:t>
            </a:r>
          </a:p>
          <a:p>
            <a:r>
              <a:rPr lang="en-GB"/>
              <a:t>We chose to give different tasks and engineer contrasts through discussion</a:t>
            </a:r>
          </a:p>
          <a:p>
            <a:r>
              <a:rPr lang="en-GB"/>
              <a:t>We chose NOT to vary paper size at the start to avoid discussion of it at an early stage</a:t>
            </a:r>
          </a:p>
          <a:p>
            <a:r>
              <a:rPr lang="en-GB"/>
              <a:t>We chose NOT to have ‘own method’ people communicating with ‘symmetry method’ people as we thought that might lead to domination of symmetrical approaches</a:t>
            </a:r>
          </a:p>
          <a:p>
            <a:r>
              <a:rPr lang="en-GB"/>
              <a:t>We chose to give experience of ‘whole class’ doing the method that, to us, seemed most obscure</a:t>
            </a:r>
          </a:p>
        </p:txBody>
      </p:sp>
    </p:spTree>
    <p:extLst>
      <p:ext uri="{BB962C8B-B14F-4D97-AF65-F5344CB8AC3E}">
        <p14:creationId xmlns:p14="http://schemas.microsoft.com/office/powerpoint/2010/main" val="150090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26809</TotalTime>
  <Words>710</Words>
  <Application>Microsoft Macintosh PowerPoint</Application>
  <PresentationFormat>On-screen Show (4:3)</PresentationFormat>
  <Paragraphs>121</Paragraphs>
  <Slides>19</Slides>
  <Notes>1</Notes>
  <HiddenSlides>2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Yellow on Blue</vt:lpstr>
      <vt:lpstr>Title &amp; Bullets</vt:lpstr>
      <vt:lpstr>Blank Presentation</vt:lpstr>
      <vt:lpstr>Task Design Using Variation and Variation-Pedagogy</vt:lpstr>
      <vt:lpstr>Outline</vt:lpstr>
      <vt:lpstr>Task</vt:lpstr>
      <vt:lpstr>Verity’s Origami Kite</vt:lpstr>
      <vt:lpstr>Reflection</vt:lpstr>
      <vt:lpstr>PowerPoint Presentation</vt:lpstr>
      <vt:lpstr>Some roles played by variation in the task design and pedagogy:</vt:lpstr>
      <vt:lpstr>Some of Our Pedagogic Choices</vt:lpstr>
      <vt:lpstr>Pedagogic choices     (in addition to the variation choices):</vt:lpstr>
      <vt:lpstr>Subtraction</vt:lpstr>
      <vt:lpstr>Some roles played by variation in the task design and pedagogy:</vt:lpstr>
      <vt:lpstr>Some Pedagogic Choices</vt:lpstr>
      <vt:lpstr>Variation: What and Why</vt:lpstr>
      <vt:lpstr>Reasoning on the Basis of a Property</vt:lpstr>
      <vt:lpstr>More Reasoning</vt:lpstr>
      <vt:lpstr>Hexagon Squares</vt:lpstr>
      <vt:lpstr>Reflection</vt:lpstr>
      <vt:lpstr>Seasonal Mathematics</vt:lpstr>
      <vt:lpstr>Follow-Up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712</cp:revision>
  <cp:lastPrinted>2016-01-26T10:30:08Z</cp:lastPrinted>
  <dcterms:created xsi:type="dcterms:W3CDTF">2009-05-15T05:15:20Z</dcterms:created>
  <dcterms:modified xsi:type="dcterms:W3CDTF">2016-12-10T10:06:05Z</dcterms:modified>
</cp:coreProperties>
</file>