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7" r:id="rId9"/>
    <p:sldId id="266" r:id="rId10"/>
    <p:sldId id="264" r:id="rId11"/>
    <p:sldId id="265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F8E9"/>
    <a:srgbClr val="855F33"/>
    <a:srgbClr val="FFF9E8"/>
    <a:srgbClr val="FFF5C4"/>
    <a:srgbClr val="FCF3A7"/>
    <a:srgbClr val="AB7942"/>
    <a:srgbClr val="FFF1BF"/>
    <a:srgbClr val="FFE29F"/>
    <a:srgbClr val="FFF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16"/>
    <p:restoredTop sz="94666"/>
  </p:normalViewPr>
  <p:slideViewPr>
    <p:cSldViewPr snapToGrid="0" snapToObjects="1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836D-B0CF-D94A-86DB-32DAECE4C346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38976-516C-4447-B9E0-F21B8CB8D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13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53020"/>
          </a:xfrm>
        </p:spPr>
        <p:txBody>
          <a:bodyPr anchor="t">
            <a:normAutofit/>
          </a:bodyPr>
          <a:lstStyle>
            <a:lvl1pPr>
              <a:defRPr sz="2400" b="1" i="0">
                <a:solidFill>
                  <a:schemeClr val="accent2">
                    <a:lumMod val="50000"/>
                  </a:schemeClr>
                </a:solidFill>
                <a:latin typeface="Chalkboard" charset="0"/>
                <a:ea typeface="Chalkboard" charset="0"/>
                <a:cs typeface="Chalkboar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4138862"/>
          </a:xfrm>
        </p:spPr>
        <p:txBody>
          <a:bodyPr anchor="t"/>
          <a:lstStyle>
            <a:lvl1pPr>
              <a:defRPr sz="2000">
                <a:solidFill>
                  <a:srgbClr val="0432FF"/>
                </a:solidFill>
                <a:latin typeface="Chalkboard" charset="0"/>
                <a:ea typeface="Chalkboard" charset="0"/>
                <a:cs typeface="Chalkboard" charset="0"/>
              </a:defRPr>
            </a:lvl1pPr>
            <a:lvl2pPr>
              <a:defRPr sz="1800" b="0" i="0">
                <a:solidFill>
                  <a:schemeClr val="tx1"/>
                </a:solidFill>
                <a:latin typeface="Chalkboard" charset="0"/>
                <a:ea typeface="Chalkboard" charset="0"/>
                <a:cs typeface="Chalkboard" charset="0"/>
              </a:defRPr>
            </a:lvl2pPr>
            <a:lvl3pPr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C801D1-C753-974E-9255-D3541935511B}"/>
              </a:ext>
            </a:extLst>
          </p:cNvPr>
          <p:cNvSpPr txBox="1"/>
          <p:nvPr userDrawn="1"/>
        </p:nvSpPr>
        <p:spPr>
          <a:xfrm>
            <a:off x="0" y="6472989"/>
            <a:ext cx="481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40927A3A-0FD8-D74B-AA61-F37621BF3B52}" type="slidenum">
              <a:rPr lang="en-GB" sz="1400" smtClean="0">
                <a:latin typeface="Chalkboard" charset="0"/>
                <a:ea typeface="Chalkboard" charset="0"/>
                <a:cs typeface="Chalkboard" charset="0"/>
              </a:rPr>
              <a:t>‹#›</a:t>
            </a:fld>
            <a:endParaRPr lang="en-GB" sz="1400" dirty="0" err="1">
              <a:latin typeface="Chalkboard" charset="0"/>
              <a:ea typeface="Chalkboard" charset="0"/>
              <a:cs typeface="Chalkboard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AB99F-9CA2-7248-966B-FD562C13B124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1FDC-A50F-D542-B2A4-BF6D4325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96937" y="2633398"/>
            <a:ext cx="7772400" cy="165084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55F33"/>
                </a:solidFill>
                <a:latin typeface="Chalkboard" charset="0"/>
                <a:ea typeface="Chalkboard" charset="0"/>
                <a:cs typeface="Chalkboard" charset="0"/>
              </a:rPr>
              <a:t>Sums of Cubes and Squares of Sums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154137" y="5089064"/>
            <a:ext cx="6858000" cy="1274665"/>
          </a:xfrm>
        </p:spPr>
        <p:txBody>
          <a:bodyPr/>
          <a:lstStyle/>
          <a:p>
            <a:r>
              <a:rPr lang="en-US" dirty="0"/>
              <a:t>ATM</a:t>
            </a:r>
            <a:br>
              <a:rPr lang="en-US" dirty="0"/>
            </a:br>
            <a:r>
              <a:rPr lang="en-US" dirty="0"/>
              <a:t>April</a:t>
            </a:r>
            <a:br>
              <a:rPr lang="en-US" dirty="0"/>
            </a:br>
            <a:r>
              <a:rPr lang="en-US" dirty="0"/>
              <a:t>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1170" y="1606062"/>
            <a:ext cx="1383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>
              <a:latin typeface="Chalkboard" charset="0"/>
              <a:ea typeface="Chalkboard" charset="0"/>
              <a:cs typeface="Chalkboar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9017" y="0"/>
            <a:ext cx="2895600" cy="1600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ABA385-2951-9849-9C05-02F78E631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052" y="182890"/>
            <a:ext cx="1152054" cy="11564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FE39D3-D3A7-EE46-8D06-BC60453F1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3197" y="169189"/>
            <a:ext cx="1165703" cy="11701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CEE6C5-9655-5E4E-82C6-7DB4A4B8BB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88" y="163910"/>
            <a:ext cx="2184891" cy="15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B2F1-D2C1-9968-D7A2-1AA9EE29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23F45-D64F-0AE6-D7EA-3A59A7BB5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 what conditions on </a:t>
            </a:r>
            <a:r>
              <a:rPr lang="en-GB" i="1" dirty="0"/>
              <a:t>n</a:t>
            </a:r>
            <a:r>
              <a:rPr lang="en-GB" dirty="0"/>
              <a:t> can the bag [1</a:t>
            </a:r>
            <a:r>
              <a:rPr lang="en-GB" baseline="30000" dirty="0"/>
              <a:t>(n)</a:t>
            </a:r>
            <a:r>
              <a:rPr lang="en-GB" dirty="0"/>
              <a:t>] be factored, and when not?</a:t>
            </a:r>
          </a:p>
          <a:p>
            <a:r>
              <a:rPr lang="en-GB" dirty="0"/>
              <a:t>For what values of </a:t>
            </a:r>
            <a:r>
              <a:rPr lang="en-GB" i="1" dirty="0"/>
              <a:t>n</a:t>
            </a:r>
            <a:r>
              <a:rPr lang="en-GB" dirty="0"/>
              <a:t> and </a:t>
            </a:r>
            <a:r>
              <a:rPr lang="en-GB" i="1" dirty="0"/>
              <a:t>m</a:t>
            </a:r>
            <a:r>
              <a:rPr lang="en-GB" dirty="0"/>
              <a:t> is the bag [</a:t>
            </a:r>
            <a:r>
              <a:rPr lang="en-GB" i="1" dirty="0"/>
              <a:t>n</a:t>
            </a:r>
            <a:r>
              <a:rPr lang="en-GB" baseline="30000" dirty="0"/>
              <a:t>(</a:t>
            </a:r>
            <a:r>
              <a:rPr lang="en-GB" i="1" baseline="30000" dirty="0"/>
              <a:t>m</a:t>
            </a:r>
            <a:r>
              <a:rPr lang="en-GB" baseline="30000" dirty="0"/>
              <a:t>)</a:t>
            </a:r>
            <a:r>
              <a:rPr lang="en-GB" dirty="0"/>
              <a:t>] a </a:t>
            </a:r>
            <a:r>
              <a:rPr lang="en-GB" dirty="0" err="1"/>
              <a:t>CubesSq</a:t>
            </a:r>
            <a:r>
              <a:rPr lang="en-GB" dirty="0"/>
              <a:t> bag?</a:t>
            </a:r>
          </a:p>
        </p:txBody>
      </p:sp>
    </p:spTree>
    <p:extLst>
      <p:ext uri="{BB962C8B-B14F-4D97-AF65-F5344CB8AC3E}">
        <p14:creationId xmlns:p14="http://schemas.microsoft.com/office/powerpoint/2010/main" val="396668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5B57-3AC9-8925-75BE-4493124C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ACDD6-1AFB-ECD3-D26E-7FE8D6CB3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[1, 2, 3, …, </a:t>
            </a:r>
            <a:r>
              <a:rPr lang="en-GB" i="1" dirty="0"/>
              <a:t>n</a:t>
            </a:r>
            <a:r>
              <a:rPr lang="en-GB" dirty="0"/>
              <a:t>] are the only Cube-</a:t>
            </a:r>
            <a:r>
              <a:rPr lang="en-GB" dirty="0" err="1"/>
              <a:t>Sq</a:t>
            </a:r>
            <a:r>
              <a:rPr lang="en-GB" dirty="0"/>
              <a:t> bags without repetitions</a:t>
            </a:r>
          </a:p>
          <a:p>
            <a:r>
              <a:rPr lang="en-GB" dirty="0"/>
              <a:t>Every bag is a factor of some Cube-</a:t>
            </a:r>
            <a:r>
              <a:rPr lang="en-GB" dirty="0" err="1"/>
              <a:t>Sq</a:t>
            </a:r>
            <a:r>
              <a:rPr lang="en-GB" dirty="0"/>
              <a:t> bag</a:t>
            </a:r>
          </a:p>
          <a:p>
            <a:r>
              <a:rPr lang="en-GB" dirty="0"/>
              <a:t>Every bag can be extended to a Cube-</a:t>
            </a:r>
            <a:r>
              <a:rPr lang="en-GB" dirty="0" err="1"/>
              <a:t>Sq</a:t>
            </a:r>
            <a:r>
              <a:rPr lang="en-GB" dirty="0"/>
              <a:t> bag</a:t>
            </a:r>
          </a:p>
        </p:txBody>
      </p:sp>
    </p:spTree>
    <p:extLst>
      <p:ext uri="{BB962C8B-B14F-4D97-AF65-F5344CB8AC3E}">
        <p14:creationId xmlns:p14="http://schemas.microsoft.com/office/powerpoint/2010/main" val="2747479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ABA18-122A-CEEC-B836-DC7F702C8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Factoring </a:t>
            </a:r>
            <a:r>
              <a:rPr lang="en-GB" dirty="0" err="1"/>
              <a:t>CubeSumSq</a:t>
            </a:r>
            <a:r>
              <a:rPr lang="en-GB" dirty="0"/>
              <a:t> bags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8C3ED-54AD-E961-D30E-46D050721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general, restricting yourself to subsets often turns unique factorisation into non-unique factorisation</a:t>
            </a:r>
          </a:p>
          <a:p>
            <a:r>
              <a:rPr lang="en-GB" dirty="0"/>
              <a:t>For example</a:t>
            </a:r>
          </a:p>
          <a:p>
            <a:r>
              <a:rPr lang="en-GB" dirty="0"/>
              <a:t>Consider all and only numbers leaving a remainder of 1 on dividing by 3.</a:t>
            </a:r>
          </a:p>
          <a:p>
            <a:r>
              <a:rPr lang="en-GB" dirty="0"/>
              <a:t>Then 4, 25, and 10 are all ‘prime’.</a:t>
            </a:r>
          </a:p>
          <a:p>
            <a:r>
              <a:rPr lang="en-GB" dirty="0"/>
              <a:t>However 4 x 100 = 10 x 10, so unique factoring of integers is lost.</a:t>
            </a:r>
          </a:p>
        </p:txBody>
      </p:sp>
    </p:spTree>
    <p:extLst>
      <p:ext uri="{BB962C8B-B14F-4D97-AF65-F5344CB8AC3E}">
        <p14:creationId xmlns:p14="http://schemas.microsoft.com/office/powerpoint/2010/main" val="27557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00045-9743-4732-842E-67C83D523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Divisors of Divisors (Liouville)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B7F96-12B9-14CF-A244-9E8BD4FD2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2493152"/>
          </a:xfrm>
        </p:spPr>
        <p:txBody>
          <a:bodyPr/>
          <a:lstStyle/>
          <a:p>
            <a:r>
              <a:rPr lang="en-GB" dirty="0"/>
              <a:t>Pick a number</a:t>
            </a:r>
          </a:p>
          <a:p>
            <a:r>
              <a:rPr lang="en-GB" dirty="0"/>
              <a:t>Write down all its divisors</a:t>
            </a:r>
          </a:p>
          <a:p>
            <a:r>
              <a:rPr lang="en-GB" dirty="0"/>
              <a:t>For each of these, write down how many divisors it has.</a:t>
            </a:r>
          </a:p>
          <a:p>
            <a:r>
              <a:rPr lang="en-GB" dirty="0"/>
              <a:t>That is your bag (includes repetitions)</a:t>
            </a:r>
          </a:p>
          <a:p>
            <a:r>
              <a:rPr lang="en-GB" dirty="0"/>
              <a:t>Square the sum of the numbers in your bag;</a:t>
            </a:r>
            <a:br>
              <a:rPr lang="en-GB" dirty="0"/>
            </a:br>
            <a:r>
              <a:rPr lang="en-GB" dirty="0"/>
              <a:t>add the cubes of the numbers in your bag;</a:t>
            </a:r>
            <a:br>
              <a:rPr lang="en-GB" dirty="0"/>
            </a:br>
            <a:r>
              <a:rPr lang="en-GB" dirty="0"/>
              <a:t>smile!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E11FDF-4131-3D30-C955-13E646A47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367" y="2675996"/>
            <a:ext cx="897890" cy="91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5260-58FF-233B-6BB7-D91E2674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a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827DA-EF4B-AAD1-D4E0-D81047510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704109"/>
          </a:xfrm>
        </p:spPr>
        <p:txBody>
          <a:bodyPr/>
          <a:lstStyle/>
          <a:p>
            <a:r>
              <a:rPr lang="en-GB" dirty="0"/>
              <a:t>Convince yourself, then convince a neighbour that the diagram illustrates the fact that (1 + 2  + 3 + 4)</a:t>
            </a:r>
            <a:r>
              <a:rPr lang="en-GB" baseline="30000" dirty="0"/>
              <a:t>2</a:t>
            </a:r>
            <a:r>
              <a:rPr lang="en-GB" dirty="0"/>
              <a:t> = 1</a:t>
            </a:r>
            <a:r>
              <a:rPr lang="en-GB" baseline="30000" dirty="0"/>
              <a:t>3</a:t>
            </a:r>
            <a:r>
              <a:rPr lang="en-GB" dirty="0"/>
              <a:t> + 2</a:t>
            </a:r>
            <a:r>
              <a:rPr lang="en-GB" baseline="30000" dirty="0"/>
              <a:t>3</a:t>
            </a:r>
            <a:r>
              <a:rPr lang="en-GB" dirty="0"/>
              <a:t> + 3</a:t>
            </a:r>
            <a:r>
              <a:rPr lang="en-GB" baseline="30000" dirty="0"/>
              <a:t>3</a:t>
            </a:r>
            <a:r>
              <a:rPr lang="en-GB" dirty="0"/>
              <a:t> + 4</a:t>
            </a:r>
            <a:r>
              <a:rPr lang="en-GB" baseline="30000" dirty="0"/>
              <a:t>3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33346A-1519-038E-CDD9-4C5CD37FE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62" y="1798983"/>
            <a:ext cx="4762500" cy="472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B4F84B-23E1-20B4-DAAA-0670344B432C}"/>
              </a:ext>
            </a:extLst>
          </p:cNvPr>
          <p:cNvSpPr txBox="1"/>
          <p:nvPr/>
        </p:nvSpPr>
        <p:spPr>
          <a:xfrm>
            <a:off x="5844209" y="2236304"/>
            <a:ext cx="29324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Convince yourself that </a:t>
            </a:r>
          </a:p>
          <a:p>
            <a:pPr algn="ctr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the diagram and hence </a:t>
            </a:r>
          </a:p>
          <a:p>
            <a:pPr algn="ctr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the relationship </a:t>
            </a:r>
          </a:p>
          <a:p>
            <a:pPr algn="ctr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can be generalised</a:t>
            </a:r>
          </a:p>
        </p:txBody>
      </p:sp>
    </p:spTree>
    <p:extLst>
      <p:ext uri="{BB962C8B-B14F-4D97-AF65-F5344CB8AC3E}">
        <p14:creationId xmlns:p14="http://schemas.microsoft.com/office/powerpoint/2010/main" val="1503756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6E66-2F61-6C2C-6262-3D6A9CB5C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Diagram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0CADD-8632-8460-86B5-9695D3533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694737"/>
          </a:xfrm>
        </p:spPr>
        <p:txBody>
          <a:bodyPr/>
          <a:lstStyle/>
          <a:p>
            <a:r>
              <a:rPr lang="en-GB" dirty="0"/>
              <a:t>Convince yourself that the diagram illustrates the fact that</a:t>
            </a:r>
            <a:br>
              <a:rPr lang="en-GB" dirty="0"/>
            </a:br>
            <a:r>
              <a:rPr lang="en-GB" dirty="0"/>
              <a:t>(1 + 2 + 3 + 4 + 6 + 2)</a:t>
            </a:r>
            <a:r>
              <a:rPr lang="en-GB" baseline="30000" dirty="0"/>
              <a:t>2</a:t>
            </a:r>
            <a:r>
              <a:rPr lang="en-GB" dirty="0"/>
              <a:t> = 1</a:t>
            </a:r>
            <a:r>
              <a:rPr lang="en-GB" baseline="30000" dirty="0"/>
              <a:t>3</a:t>
            </a:r>
            <a:r>
              <a:rPr lang="en-GB" dirty="0"/>
              <a:t> + 2</a:t>
            </a:r>
            <a:r>
              <a:rPr lang="en-GB" baseline="30000" dirty="0"/>
              <a:t>3</a:t>
            </a:r>
            <a:r>
              <a:rPr lang="en-GB" dirty="0"/>
              <a:t> + 3</a:t>
            </a:r>
            <a:r>
              <a:rPr lang="en-GB" baseline="30000" dirty="0"/>
              <a:t>3</a:t>
            </a:r>
            <a:r>
              <a:rPr lang="en-GB" dirty="0"/>
              <a:t> + 4</a:t>
            </a:r>
            <a:r>
              <a:rPr lang="en-GB" baseline="30000" dirty="0"/>
              <a:t>3</a:t>
            </a:r>
            <a:r>
              <a:rPr lang="en-GB" dirty="0"/>
              <a:t> + 6</a:t>
            </a:r>
            <a:r>
              <a:rPr lang="en-GB" baseline="30000" dirty="0"/>
              <a:t>3</a:t>
            </a:r>
            <a:r>
              <a:rPr lang="en-GB" dirty="0"/>
              <a:t> + 2</a:t>
            </a:r>
            <a:r>
              <a:rPr lang="en-GB" baseline="30000" dirty="0"/>
              <a:t>3</a:t>
            </a:r>
            <a:r>
              <a:rPr lang="en-GB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3D1F39-9FD3-69DE-EA6A-C1BA817D5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637" y="1845792"/>
            <a:ext cx="4241800" cy="4229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E72202-05DC-A1CB-FA87-D23694D05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3978" y="3742605"/>
            <a:ext cx="2374900" cy="2336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E57A30-5129-DF33-DA3F-560D1100E433}"/>
              </a:ext>
            </a:extLst>
          </p:cNvPr>
          <p:cNvSpPr txBox="1"/>
          <p:nvPr/>
        </p:nvSpPr>
        <p:spPr>
          <a:xfrm>
            <a:off x="5343978" y="1876118"/>
            <a:ext cx="2786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See the first diagram </a:t>
            </a:r>
            <a:br>
              <a:rPr lang="en-GB" sz="2000" dirty="0">
                <a:latin typeface="Chalkboard" charset="0"/>
                <a:ea typeface="Chalkboard" charset="0"/>
                <a:cs typeface="Chalkboard" charset="0"/>
              </a:rPr>
            </a:b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as an extension</a:t>
            </a:r>
            <a:br>
              <a:rPr lang="en-GB" sz="2000" dirty="0">
                <a:latin typeface="Chalkboard" charset="0"/>
                <a:ea typeface="Chalkboard" charset="0"/>
                <a:cs typeface="Chalkboard" charset="0"/>
              </a:rPr>
            </a:b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 of the second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F2FC5C-C59D-EE80-E48F-3CC64B588F93}"/>
              </a:ext>
            </a:extLst>
          </p:cNvPr>
          <p:cNvSpPr txBox="1"/>
          <p:nvPr/>
        </p:nvSpPr>
        <p:spPr>
          <a:xfrm>
            <a:off x="5735706" y="3065194"/>
            <a:ext cx="19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Now generalise!</a:t>
            </a:r>
          </a:p>
        </p:txBody>
      </p:sp>
    </p:spTree>
    <p:extLst>
      <p:ext uri="{BB962C8B-B14F-4D97-AF65-F5344CB8AC3E}">
        <p14:creationId xmlns:p14="http://schemas.microsoft.com/office/powerpoint/2010/main" val="159138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42DB-1B0B-AACE-EBC9-B2F9351B2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Symbols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592B69-1701-D680-F5EB-1D2FCF2E61FE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99719" y="1097280"/>
            <a:ext cx="4866275" cy="99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A593E-4974-66CF-3658-427515BF1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D99D-A628-3DD3-C800-0C7D8DE41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1592055"/>
          </a:xfrm>
        </p:spPr>
        <p:txBody>
          <a:bodyPr/>
          <a:lstStyle/>
          <a:p>
            <a:r>
              <a:rPr lang="en-GB" dirty="0"/>
              <a:t>Are there any other bags of numbers whose sum of cubes is the square of their sum?</a:t>
            </a:r>
          </a:p>
          <a:p>
            <a:r>
              <a:rPr lang="en-GB" dirty="0"/>
              <a:t>Are there infinitely many such bags?</a:t>
            </a:r>
          </a:p>
          <a:p>
            <a:r>
              <a:rPr lang="en-GB" dirty="0"/>
              <a:t>Are there infinitely many of given length </a:t>
            </a:r>
            <a:r>
              <a:rPr lang="en-GB" i="1" dirty="0"/>
              <a:t>n</a:t>
            </a:r>
            <a:r>
              <a:rPr lang="en-GB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97AE41-DBD0-79D4-4C04-DFE3199A654C}"/>
              </a:ext>
            </a:extLst>
          </p:cNvPr>
          <p:cNvSpPr txBox="1"/>
          <p:nvPr/>
        </p:nvSpPr>
        <p:spPr>
          <a:xfrm>
            <a:off x="780222" y="3429000"/>
            <a:ext cx="755870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228600" algn="just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latin typeface="Palatino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Notice that </a:t>
            </a:r>
          </a:p>
          <a:p>
            <a:pPr marL="0" marR="228600" algn="just">
              <a:spcBef>
                <a:spcPts val="300"/>
              </a:spcBef>
              <a:spcAft>
                <a:spcPts val="300"/>
              </a:spcAft>
            </a:pPr>
            <a:r>
              <a:rPr lang="en-GB" sz="1800" dirty="0">
                <a:effectLst/>
                <a:latin typeface="Palatino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[1, 1, 4, 5, 5, 5] and [1, 2, 3, 4, 5, 6] </a:t>
            </a:r>
          </a:p>
          <a:p>
            <a:pPr marL="0" marR="228600" algn="just">
              <a:spcBef>
                <a:spcPts val="300"/>
              </a:spcBef>
              <a:spcAft>
                <a:spcPts val="300"/>
              </a:spcAft>
            </a:pPr>
            <a:r>
              <a:rPr lang="en-GB" sz="1800" dirty="0">
                <a:effectLst/>
                <a:latin typeface="Palatino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have the same sum (21) which is triangular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39AAA5-D025-F1F4-5502-6CADC2D4BBC8}"/>
              </a:ext>
            </a:extLst>
          </p:cNvPr>
          <p:cNvSpPr/>
          <p:nvPr/>
        </p:nvSpPr>
        <p:spPr>
          <a:xfrm>
            <a:off x="628650" y="4646151"/>
            <a:ext cx="3257550" cy="10772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FFFF00"/>
                </a:solidFill>
              </a:rPr>
              <a:t>Wherever</a:t>
            </a:r>
          </a:p>
          <a:p>
            <a:pPr algn="ctr"/>
            <a:r>
              <a:rPr lang="en-GB" sz="2000" dirty="0">
                <a:solidFill>
                  <a:srgbClr val="FFFF00"/>
                </a:solidFill>
              </a:rPr>
              <a:t>[1, 5, 5] appears, </a:t>
            </a:r>
          </a:p>
          <a:p>
            <a:pPr algn="ctr"/>
            <a:r>
              <a:rPr lang="en-GB" sz="2000" dirty="0">
                <a:solidFill>
                  <a:srgbClr val="FFFF00"/>
                </a:solidFill>
              </a:rPr>
              <a:t>it can be replaced by [2, 3, 6]</a:t>
            </a:r>
          </a:p>
        </p:txBody>
      </p:sp>
    </p:spTree>
    <p:extLst>
      <p:ext uri="{BB962C8B-B14F-4D97-AF65-F5344CB8AC3E}">
        <p14:creationId xmlns:p14="http://schemas.microsoft.com/office/powerpoint/2010/main" val="415170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79CD8-3B19-7589-1BE4-84F6B66B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Bags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7F63C-24C4-CF4D-B275-8965952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094874"/>
            <a:ext cx="8181474" cy="2791326"/>
          </a:xfrm>
        </p:spPr>
        <p:txBody>
          <a:bodyPr/>
          <a:lstStyle/>
          <a:p>
            <a:r>
              <a:rPr lang="en-GB" dirty="0"/>
              <a:t>Given bags A and B</a:t>
            </a:r>
          </a:p>
          <a:p>
            <a:r>
              <a:rPr lang="en-GB" dirty="0"/>
              <a:t>Form a new bag </a:t>
            </a:r>
            <a:r>
              <a:rPr lang="en-GB" dirty="0" err="1"/>
              <a:t>AxB</a:t>
            </a:r>
            <a:r>
              <a:rPr lang="en-GB" dirty="0"/>
              <a:t> =[ab: a in A, b in B]</a:t>
            </a:r>
          </a:p>
          <a:p>
            <a:r>
              <a:rPr lang="en-GB" dirty="0"/>
              <a:t>[1, 2] x [1, 3] = [1, 2, 3, 6]</a:t>
            </a:r>
          </a:p>
          <a:p>
            <a:r>
              <a:rPr lang="en-GB" dirty="0"/>
              <a:t>Can bags be factored?</a:t>
            </a:r>
          </a:p>
          <a:p>
            <a:r>
              <a:rPr lang="en-GB" dirty="0"/>
              <a:t>Uniquely into ‘primes’?</a:t>
            </a:r>
          </a:p>
          <a:p>
            <a:r>
              <a:rPr lang="en-GB" dirty="0"/>
              <a:t>If bags A and B both have the square of their sum equal to the sum of their cubes, what about the product bag </a:t>
            </a:r>
            <a:r>
              <a:rPr lang="en-GB" dirty="0" err="1"/>
              <a:t>AxB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043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79CD8-3B19-7589-1BE4-84F6B66B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Factoring Bags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02E012-228B-80CC-C705-74D1083AB529}"/>
              </a:ext>
            </a:extLst>
          </p:cNvPr>
          <p:cNvSpPr txBox="1"/>
          <p:nvPr/>
        </p:nvSpPr>
        <p:spPr>
          <a:xfrm>
            <a:off x="322237" y="1001011"/>
            <a:ext cx="1864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Factoring Bags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882B82-1DCF-B6EF-4ED2-06C9DF64931A}"/>
              </a:ext>
            </a:extLst>
          </p:cNvPr>
          <p:cNvSpPr txBox="1"/>
          <p:nvPr/>
        </p:nvSpPr>
        <p:spPr>
          <a:xfrm>
            <a:off x="636105" y="1447288"/>
            <a:ext cx="8147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For each number </a:t>
            </a:r>
            <a:r>
              <a:rPr lang="en-GB" sz="2000" i="1" dirty="0">
                <a:latin typeface="Chalkboard" charset="0"/>
                <a:ea typeface="Chalkboard" charset="0"/>
                <a:cs typeface="Chalkboard" charset="0"/>
              </a:rPr>
              <a:t>n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, replace each prime by a copy of the symbol </a:t>
            </a:r>
            <a:r>
              <a:rPr lang="en-GB" sz="2000" i="1" dirty="0" err="1">
                <a:latin typeface="Chalkboard" charset="0"/>
                <a:ea typeface="Chalkboard" charset="0"/>
                <a:cs typeface="Chalkboard" charset="0"/>
              </a:rPr>
              <a:t>p</a:t>
            </a:r>
            <a:r>
              <a:rPr lang="en-GB" sz="2000" i="1" baseline="-25000" dirty="0" err="1">
                <a:latin typeface="Chalkboard" charset="0"/>
                <a:ea typeface="Chalkboard" charset="0"/>
                <a:cs typeface="Chalkboard" charset="0"/>
              </a:rPr>
              <a:t>n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 .</a:t>
            </a:r>
            <a:br>
              <a:rPr lang="en-GB" sz="2000" dirty="0">
                <a:latin typeface="Chalkboard" charset="0"/>
                <a:ea typeface="Chalkboard" charset="0"/>
                <a:cs typeface="Chalkboard" charset="0"/>
              </a:rPr>
            </a:b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The number 1 by is left alone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24C3A-FD1C-9CAE-4AEC-2CE84979EA88}"/>
              </a:ext>
            </a:extLst>
          </p:cNvPr>
          <p:cNvSpPr txBox="1"/>
          <p:nvPr/>
        </p:nvSpPr>
        <p:spPr>
          <a:xfrm>
            <a:off x="636105" y="2632445"/>
            <a:ext cx="5080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The new bag can be factored uniquely as </a:t>
            </a:r>
            <a:br>
              <a:rPr lang="en-GB" sz="2000" dirty="0">
                <a:latin typeface="Chalkboard" charset="0"/>
                <a:ea typeface="Chalkboard" charset="0"/>
                <a:cs typeface="Chalkboard" charset="0"/>
              </a:rPr>
            </a:b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   a product of irreducible polynomials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A31786-64F0-43CA-CB95-93E4A5955B33}"/>
              </a:ext>
            </a:extLst>
          </p:cNvPr>
          <p:cNvSpPr txBox="1"/>
          <p:nvPr/>
        </p:nvSpPr>
        <p:spPr>
          <a:xfrm>
            <a:off x="636105" y="2202421"/>
            <a:ext cx="6747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Now replace the bag by the sum of all the polynomials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9383DF-0E3B-DBA7-E58D-610DBF1D08BB}"/>
              </a:ext>
            </a:extLst>
          </p:cNvPr>
          <p:cNvSpPr txBox="1"/>
          <p:nvPr/>
        </p:nvSpPr>
        <p:spPr>
          <a:xfrm>
            <a:off x="558935" y="3639014"/>
            <a:ext cx="5264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These can then be converted back to bags!!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5D905C9-047F-1951-BE0C-489609D0E7DB}"/>
              </a:ext>
            </a:extLst>
          </p:cNvPr>
          <p:cNvSpPr/>
          <p:nvPr/>
        </p:nvSpPr>
        <p:spPr>
          <a:xfrm>
            <a:off x="5929667" y="3133371"/>
            <a:ext cx="2768833" cy="14113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432FF"/>
                </a:solidFill>
              </a:rPr>
              <a:t>Factoring bags has only to do with the prime-structure of the component numbers!</a:t>
            </a:r>
          </a:p>
        </p:txBody>
      </p:sp>
    </p:spTree>
    <p:extLst>
      <p:ext uri="{BB962C8B-B14F-4D97-AF65-F5344CB8AC3E}">
        <p14:creationId xmlns:p14="http://schemas.microsoft.com/office/powerpoint/2010/main" val="63563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6F820-9E81-10AF-B96D-A9CB5CC6F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D6CC9AC-1870-55DA-47E9-BFC0D0069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261000"/>
              </p:ext>
            </p:extLst>
          </p:nvPr>
        </p:nvGraphicFramePr>
        <p:xfrm>
          <a:off x="116369" y="841164"/>
          <a:ext cx="8911261" cy="27876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421961">
                  <a:extLst>
                    <a:ext uri="{9D8B030D-6E8A-4147-A177-3AD203B41FA5}">
                      <a16:colId xmlns:a16="http://schemas.microsoft.com/office/drawing/2014/main" val="662701535"/>
                    </a:ext>
                  </a:extLst>
                </a:gridCol>
                <a:gridCol w="805070">
                  <a:extLst>
                    <a:ext uri="{9D8B030D-6E8A-4147-A177-3AD203B41FA5}">
                      <a16:colId xmlns:a16="http://schemas.microsoft.com/office/drawing/2014/main" val="3182512089"/>
                    </a:ext>
                  </a:extLst>
                </a:gridCol>
                <a:gridCol w="904461">
                  <a:extLst>
                    <a:ext uri="{9D8B030D-6E8A-4147-A177-3AD203B41FA5}">
                      <a16:colId xmlns:a16="http://schemas.microsoft.com/office/drawing/2014/main" val="706176693"/>
                    </a:ext>
                  </a:extLst>
                </a:gridCol>
                <a:gridCol w="2295939">
                  <a:extLst>
                    <a:ext uri="{9D8B030D-6E8A-4147-A177-3AD203B41FA5}">
                      <a16:colId xmlns:a16="http://schemas.microsoft.com/office/drawing/2014/main" val="3160697416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797360798"/>
                    </a:ext>
                  </a:extLst>
                </a:gridCol>
                <a:gridCol w="778152">
                  <a:extLst>
                    <a:ext uri="{9D8B030D-6E8A-4147-A177-3AD203B41FA5}">
                      <a16:colId xmlns:a16="http://schemas.microsoft.com/office/drawing/2014/main" val="2385808828"/>
                    </a:ext>
                  </a:extLst>
                </a:gridCol>
              </a:tblGrid>
              <a:tr h="5708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</a:t>
                      </a:r>
                      <a:r>
                        <a:rPr lang="en-GB" baseline="30000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cubes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</a:t>
                      </a:r>
                      <a:r>
                        <a:rPr lang="en-GB" baseline="30000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cubes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34926"/>
                  </a:ext>
                </a:extLst>
              </a:tr>
              <a:tr h="3307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= [2]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 = [4, 4]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685724"/>
                  </a:ext>
                </a:extLst>
              </a:tr>
              <a:tr h="570885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= [1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5, 6]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 = [1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3] 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784211"/>
                  </a:ext>
                </a:extLst>
              </a:tr>
              <a:tr h="570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x A2 = [2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4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6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10, 12]</a:t>
                      </a:r>
                      <a:endParaRPr lang="en-GB" dirty="0">
                        <a:effectLst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B1 x B2 = [4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12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GB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673742"/>
                  </a:ext>
                </a:extLst>
              </a:tr>
              <a:tr h="5708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A2xB1 = [4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(8)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8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12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(6)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24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GB" dirty="0">
                        <a:effectLst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57600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57600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A1xB2 = [2</a:t>
                      </a:r>
                      <a:r>
                        <a:rPr lang="en-GB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(5)</a:t>
                      </a:r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6]</a:t>
                      </a:r>
                      <a:endParaRPr lang="en-GB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12747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F104D77-31FB-9608-D386-B81B08A4A923}"/>
              </a:ext>
            </a:extLst>
          </p:cNvPr>
          <p:cNvSpPr/>
          <p:nvPr/>
        </p:nvSpPr>
        <p:spPr>
          <a:xfrm>
            <a:off x="3566160" y="1436914"/>
            <a:ext cx="744583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D85B9-711F-98BC-2E22-C0D02CEF489D}"/>
              </a:ext>
            </a:extLst>
          </p:cNvPr>
          <p:cNvSpPr/>
          <p:nvPr/>
        </p:nvSpPr>
        <p:spPr>
          <a:xfrm>
            <a:off x="4395652" y="1436914"/>
            <a:ext cx="744583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33B65E-C207-B6B4-0523-096DFB770285}"/>
              </a:ext>
            </a:extLst>
          </p:cNvPr>
          <p:cNvSpPr/>
          <p:nvPr/>
        </p:nvSpPr>
        <p:spPr>
          <a:xfrm>
            <a:off x="3587930" y="1811385"/>
            <a:ext cx="744583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7730D-68C9-0BCE-15F4-2184D020179F}"/>
              </a:ext>
            </a:extLst>
          </p:cNvPr>
          <p:cNvSpPr/>
          <p:nvPr/>
        </p:nvSpPr>
        <p:spPr>
          <a:xfrm>
            <a:off x="4417422" y="1811385"/>
            <a:ext cx="744583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23E10D-BD21-3722-25C7-987126826D2E}"/>
              </a:ext>
            </a:extLst>
          </p:cNvPr>
          <p:cNvSpPr/>
          <p:nvPr/>
        </p:nvSpPr>
        <p:spPr>
          <a:xfrm>
            <a:off x="3609700" y="2420990"/>
            <a:ext cx="744583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FA7707-A7A2-DD56-9808-76C9BE87BD22}"/>
              </a:ext>
            </a:extLst>
          </p:cNvPr>
          <p:cNvSpPr/>
          <p:nvPr/>
        </p:nvSpPr>
        <p:spPr>
          <a:xfrm>
            <a:off x="4439192" y="2420990"/>
            <a:ext cx="744583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CF9E64-7CD1-CA44-4B7E-65536CD8CD55}"/>
              </a:ext>
            </a:extLst>
          </p:cNvPr>
          <p:cNvSpPr/>
          <p:nvPr/>
        </p:nvSpPr>
        <p:spPr>
          <a:xfrm>
            <a:off x="3631470" y="3030595"/>
            <a:ext cx="744583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CF5DF-F61D-3BAF-2AB0-2F336C6248DC}"/>
              </a:ext>
            </a:extLst>
          </p:cNvPr>
          <p:cNvSpPr/>
          <p:nvPr/>
        </p:nvSpPr>
        <p:spPr>
          <a:xfrm>
            <a:off x="4460962" y="3030595"/>
            <a:ext cx="744583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453B33-8B06-F6E8-54F9-A4273A3FBA5D}"/>
              </a:ext>
            </a:extLst>
          </p:cNvPr>
          <p:cNvSpPr/>
          <p:nvPr/>
        </p:nvSpPr>
        <p:spPr>
          <a:xfrm>
            <a:off x="7569926" y="1436914"/>
            <a:ext cx="64661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032D24-991E-7ACE-5C52-506542AFD63A}"/>
              </a:ext>
            </a:extLst>
          </p:cNvPr>
          <p:cNvSpPr/>
          <p:nvPr/>
        </p:nvSpPr>
        <p:spPr>
          <a:xfrm>
            <a:off x="8347166" y="1436914"/>
            <a:ext cx="64661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5EC6502-6E33-B204-D77C-DB7BFC1E8CF5}"/>
              </a:ext>
            </a:extLst>
          </p:cNvPr>
          <p:cNvSpPr/>
          <p:nvPr/>
        </p:nvSpPr>
        <p:spPr>
          <a:xfrm>
            <a:off x="7617822" y="1837510"/>
            <a:ext cx="64661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FDDB93-3003-2B2F-7A7C-125768A7A183}"/>
              </a:ext>
            </a:extLst>
          </p:cNvPr>
          <p:cNvSpPr/>
          <p:nvPr/>
        </p:nvSpPr>
        <p:spPr>
          <a:xfrm>
            <a:off x="8342810" y="1837510"/>
            <a:ext cx="64661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4B9BB0-1E1F-1555-B58A-8A6231333181}"/>
              </a:ext>
            </a:extLst>
          </p:cNvPr>
          <p:cNvSpPr/>
          <p:nvPr/>
        </p:nvSpPr>
        <p:spPr>
          <a:xfrm>
            <a:off x="7617822" y="2416638"/>
            <a:ext cx="64661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92FB8B-43B5-BA00-9DE9-8E1C83ABFC4C}"/>
              </a:ext>
            </a:extLst>
          </p:cNvPr>
          <p:cNvSpPr/>
          <p:nvPr/>
        </p:nvSpPr>
        <p:spPr>
          <a:xfrm>
            <a:off x="8355873" y="2416638"/>
            <a:ext cx="64661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DCDC5F2-42B7-0817-D209-6E6763141A28}"/>
              </a:ext>
            </a:extLst>
          </p:cNvPr>
          <p:cNvSpPr/>
          <p:nvPr/>
        </p:nvSpPr>
        <p:spPr>
          <a:xfrm>
            <a:off x="7569926" y="3030595"/>
            <a:ext cx="64661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6EFDA6-6EFF-9C1B-5B09-ADFE5B99CBE1}"/>
              </a:ext>
            </a:extLst>
          </p:cNvPr>
          <p:cNvSpPr/>
          <p:nvPr/>
        </p:nvSpPr>
        <p:spPr>
          <a:xfrm>
            <a:off x="8307977" y="3030595"/>
            <a:ext cx="64661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A24E2F-874A-84B8-382D-C03B3084E786}"/>
              </a:ext>
            </a:extLst>
          </p:cNvPr>
          <p:cNvSpPr/>
          <p:nvPr/>
        </p:nvSpPr>
        <p:spPr>
          <a:xfrm>
            <a:off x="189411" y="2432336"/>
            <a:ext cx="3328850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3860E4-6F77-33DA-F0C7-B33A1DC7EDCF}"/>
              </a:ext>
            </a:extLst>
          </p:cNvPr>
          <p:cNvSpPr/>
          <p:nvPr/>
        </p:nvSpPr>
        <p:spPr>
          <a:xfrm>
            <a:off x="178526" y="3041882"/>
            <a:ext cx="3350620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9F4A39E-12AE-D53D-32F1-6B9E2203E680}"/>
              </a:ext>
            </a:extLst>
          </p:cNvPr>
          <p:cNvSpPr/>
          <p:nvPr/>
        </p:nvSpPr>
        <p:spPr>
          <a:xfrm>
            <a:off x="5339441" y="2432335"/>
            <a:ext cx="198882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30B5AEC-CA18-EA83-75AE-6EF8E20B23D5}"/>
              </a:ext>
            </a:extLst>
          </p:cNvPr>
          <p:cNvSpPr/>
          <p:nvPr/>
        </p:nvSpPr>
        <p:spPr>
          <a:xfrm>
            <a:off x="5339441" y="3030594"/>
            <a:ext cx="1988822" cy="313509"/>
          </a:xfrm>
          <a:prstGeom prst="rect">
            <a:avLst/>
          </a:prstGeom>
          <a:solidFill>
            <a:srgbClr val="AB794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solidFill>
                <a:srgbClr val="FFFF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A16640-3C41-95A0-EF6C-D49929BA76B5}"/>
              </a:ext>
            </a:extLst>
          </p:cNvPr>
          <p:cNvSpPr txBox="1"/>
          <p:nvPr/>
        </p:nvSpPr>
        <p:spPr>
          <a:xfrm>
            <a:off x="380531" y="3825961"/>
            <a:ext cx="8382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So A1 x A2 x B1 x B2 factors in two different ways into ‘prime factors’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622551-B50E-E836-AF27-C3A1A3927E3F}"/>
              </a:ext>
            </a:extLst>
          </p:cNvPr>
          <p:cNvSpPr txBox="1"/>
          <p:nvPr/>
        </p:nvSpPr>
        <p:spPr>
          <a:xfrm>
            <a:off x="1746407" y="4395461"/>
            <a:ext cx="588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[8</a:t>
            </a:r>
            <a:r>
              <a:rPr lang="en-GB" sz="2000" baseline="30000" dirty="0">
                <a:latin typeface="Chalkboard" charset="0"/>
                <a:ea typeface="Chalkboard" charset="0"/>
                <a:cs typeface="Chalkboard" charset="0"/>
              </a:rPr>
              <a:t>(40)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, 16</a:t>
            </a:r>
            <a:r>
              <a:rPr lang="en-GB" sz="2000" baseline="30000" dirty="0">
                <a:latin typeface="Chalkboard" charset="0"/>
                <a:ea typeface="Chalkboard" charset="0"/>
                <a:cs typeface="Chalkboard" charset="0"/>
              </a:rPr>
              <a:t>(30)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, 24</a:t>
            </a:r>
            <a:r>
              <a:rPr lang="en-GB" sz="2000" baseline="30000" dirty="0">
                <a:latin typeface="Chalkboard" charset="0"/>
                <a:ea typeface="Chalkboard" charset="0"/>
                <a:cs typeface="Chalkboard" charset="0"/>
              </a:rPr>
              <a:t>(38)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, 40</a:t>
            </a:r>
            <a:r>
              <a:rPr lang="en-GB" sz="2000" baseline="30000" dirty="0">
                <a:latin typeface="Chalkboard" charset="0"/>
                <a:ea typeface="Chalkboard" charset="0"/>
                <a:cs typeface="Chalkboard" charset="0"/>
              </a:rPr>
              <a:t>(10)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 48</a:t>
            </a:r>
            <a:r>
              <a:rPr lang="en-GB" sz="2000" baseline="30000" dirty="0">
                <a:latin typeface="Chalkboard" charset="0"/>
                <a:ea typeface="Chalkboard" charset="0"/>
                <a:cs typeface="Chalkboard" charset="0"/>
              </a:rPr>
              <a:t>(16)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, 72</a:t>
            </a:r>
            <a:r>
              <a:rPr lang="en-GB" sz="2000" baseline="30000" dirty="0">
                <a:latin typeface="Chalkboard" charset="0"/>
                <a:ea typeface="Chalkboard" charset="0"/>
                <a:cs typeface="Chalkboard" charset="0"/>
              </a:rPr>
              <a:t>(6)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, 120</a:t>
            </a:r>
            <a:r>
              <a:rPr lang="en-GB" sz="2000" baseline="30000" dirty="0">
                <a:latin typeface="Chalkboard" charset="0"/>
                <a:ea typeface="Chalkboard" charset="0"/>
                <a:cs typeface="Chalkboard" charset="0"/>
              </a:rPr>
              <a:t>(2)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, 144</a:t>
            </a:r>
            <a:r>
              <a:rPr lang="en-GB" sz="2000" baseline="30000" dirty="0">
                <a:latin typeface="Chalkboard" charset="0"/>
                <a:ea typeface="Chalkboard" charset="0"/>
                <a:cs typeface="Chalkboard" charset="0"/>
              </a:rPr>
              <a:t>(2)</a:t>
            </a:r>
            <a:r>
              <a:rPr lang="en-GB" sz="2000" dirty="0">
                <a:latin typeface="Chalkboard" charset="0"/>
                <a:ea typeface="Chalkboard" charset="0"/>
                <a:cs typeface="Chalkboard" charset="0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491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AB7942"/>
        </a:solidFill>
        <a:ln>
          <a:solidFill>
            <a:schemeClr val="tx1"/>
          </a:solidFill>
        </a:ln>
      </a:spPr>
      <a:bodyPr rtlCol="0" anchor="ctr"/>
      <a:lstStyle>
        <a:defPPr algn="ctr">
          <a:defRPr sz="2000">
            <a:solidFill>
              <a:srgbClr val="FFFF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 dirty="0" err="1" smtClean="0">
            <a:latin typeface="Chalkboard" charset="0"/>
            <a:ea typeface="Chalkboard" charset="0"/>
            <a:cs typeface="Chalkboard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266CBBC0-D244-7347-801A-1958D987A020}" vid="{EDE611A9-898C-6240-80DA-EB3238CCAF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D88B20D-AC3D-1F4B-9D6E-33BB755BBE54}">
  <we:reference id="wa104381909" version="3.5.0.0" store="en-GB" storeType="OMEX"/>
  <we:alternateReferences>
    <we:reference id="wa104381909" version="3.5.0.0" store="wa104381909" storeType="OMEX"/>
  </we:alternateReferences>
  <we:properties>
    <we:property name="EQUATION_HISTORY" value="&quot;[{\&quot;mathml\&quot;:\&quot;&lt;math style=\\\&quot;font-family:stix;font-size:16px;\\\&quot; xmlns=\\\&quot;http://www.w3.org/1998/Math/MathML\\\&quot;&gt;&lt;mstyle mathsize=\\\&quot;16px\\\&quot;&gt;&lt;mstyle displaystyle=\\\&quot;false\\\&quot;&gt;&lt;munderover&gt;&lt;mo&gt;&amp;#x2211;&lt;/mo&gt;&lt;mrow&gt;&lt;mi&gt;k&lt;/mi&gt;&lt;mo&gt;=&lt;/mo&gt;&lt;mn&gt;1&lt;/mn&gt;&lt;/mrow&gt;&lt;mi&gt;n&lt;/mi&gt;&lt;/munderover&gt;&lt;/mstyle&gt;&lt;msup&gt;&lt;mi&gt;k&lt;/mi&gt;&lt;mn&gt;3&lt;/mn&gt;&lt;/msup&gt;&lt;mo&gt;&amp;#xA0;&lt;/mo&gt;&lt;mo&gt;=&lt;/mo&gt;&lt;mo&gt;&amp;#xA0;&lt;/mo&gt;&lt;msup&gt;&lt;mfenced&gt;&lt;mrow&gt;&lt;mstyle displaystyle=\\\&quot;false\\\&quot;&gt;&lt;munderover&gt;&lt;mo&gt;&amp;#x2211;&lt;/mo&gt;&lt;mrow&gt;&lt;mi&gt;k&lt;/mi&gt;&lt;mo&gt;=&lt;/mo&gt;&lt;mn&gt;1&lt;/mn&gt;&lt;/mrow&gt;&lt;mi&gt;n&lt;/mi&gt;&lt;/munderover&gt;&lt;/mstyle&gt;&lt;mi&gt;k&lt;/mi&gt;&lt;/mrow&gt;&lt;/mfenced&gt;&lt;mn&gt;2&lt;/mn&gt;&lt;/msup&gt;&lt;/mstyle&gt;&lt;/math&gt;\&quot;,\&quot;base64Image\&quot;:\&quot;iVBORw0KGgoAAAANSUhEUgAAA/sAAADRCAYAAACTp6L3AAAACXBIWXMAAA7EAAAOxAGVKw4bAAAABGJhU0UAAAB97pCfHwAAKh1JREFUeNrt3QHIVFXeP/CDiEREJBUmbewSESISQRsVbbRBRIiEyCtuuKGxS0hISAgVrVTIstEb/aMNl5CIkBB2wzdK2kBEQkJio402WmkJiZAQwcTCxBX2f8/OSE/TvffMnefOzL13Ph84BPk888z85t5zvnPnnnNCAACYTY9k7T9z2k4lAZiIFwf638eVBACAOmwdCJofZG2hsgBMROxv3x/ohx9TFgAA5uPBgYB5ImtXKQvARF2ZteMD/fEWZQEAYBTrB4JlbPcoC8BU3JPTJ29QFgAAqliVEyqfVxaAqXo+p29epSwAAAzjlqydHgiTn2RtkdIATFWcv//RQP8c++tblQYAgDJXZ+3YQJA8k7XlSgPQCNf2++XB9VSuURoAAPIsztpn4ce3iD6sNACNsjmnr/48a5cqDQAAcy3I2v6c8HhQaQAaKa/PfjfYGhUAgDnyFn36NvRu6wegeeJ2fCdz+u4dSjM5y7L2pNba9kuHMAAdl7fFXt17OMtD8hBQv00F/ff9SjM5BwveBK357UmHLwAdFhfeO50z/h2ShzR5CFrhQM45Gxfwu05pJiNezf7GQGFwA4AGuSjkL8h3Loxn9X15SB4C6hdX4T+bc95+EXoLrzIBGw0UBjcAaJDXCsa+7fKQJg9BqzxRcO7uUZrJecVgYXADgAYomqd/JGsXyEOaPAStsij0tt7LO38fUJ7JiLfL/dOAYXADgCmKK+yfKhj37pGHNHkIWmllwfkb12W5VnkmY0UwX83gBgDTU7RQ3jvykCYPQau9WXAOv680k/OkQcPgBgBT8HDBeBcX5VsmD2nyELRavHPrbMF5vE15JmNhsP2MwQ0AJh8CzxSMd8/LQ5o8BJ3wTCi+qLtceSbjJ8HtawY3AJicAwVj3cmsXSoPafIQdMLFWTtecC4fUp7J+e2YO+Z9/c65C+1Pobd671+z9o+SA9jgBgA/9puSse5xeUgekoegUx4uOZ8fVJ7J2TXGjjkOAFd0uHaXZe3OrG3N2ltZ+9rgBgA/srjkQ+FXYfxb7clD8hAwWXGa1BcF5/OJML27uWZO3H7mX2G8V7MXztBBfXc/MHxncAOA/9pRMs5tlofkIXkIOmlDyTm9U3km5+c1dsZ57dEZrGm8gv+HMP+r2wY3ANpsRckYF7/1WSAPyUPyEHTW4ZLz+gblmZwtYbxzre6c0brGQe4tgxsAM+pAyRi3SR6Sh+Qh6LT7Ss7r95RncuItV4fGOLh9Gbo9Xy0l3qb4b4MbADNkVWjPt/rykDwEjEfZt/trlWdy4vYz41xVdZbmq+X59QgDnMENgLb6JDR/rr48JA8B43V/ybn9WWjmhd9Od8DjvH3t0Rmvb9XbAw1uALRR2cJMcQX+RfKQPCQPwUyIH+a/KDm/H1Ciyfq/MQ5u8Uruz2e8vrsNbgB0PNgdKRnbtslD8pA8BDNlayif3uTb/Qka9/Yzsz5f7ZLQ+1bD4AZAF/2mZFw7E9qzv7I8JA8B9bgwa6dCO6d2dVK82jzKAirDtni1fJbnq/3K4AZAB8VvZz4vGdd2yEPykDwEM+mZ0L5FWzttaxjvfLVZv4Jz0OAGQMesT4xry+QheUgegpn008R5fr8STd5fxzi4fZ21n81wbVcb3ADomI9KxrT98pA8JA/BTHuj5Dw/rDyTd01/EBrXAPe3MNu3r/2jg4NbPGbWZO3ZrL0TelsMpSwJvQWb3sva6aydDb2tOLaH3pxJAJrv9sSYtkYekofkIXmImXZH4lxfqUST9z9hvLev/WGGa7ux5YPb8qytDb05mO/0B6bB1/B4ye8v6A9qp0tq8IkBDqAV3i7py4+G9s/HlIfkIXkI5q9sXZcDyjMdVbZHGaWtmtG6xk77m5YNbnE+ZrwV88yQ7+3ygse5MmvvD/kYTzsFARrt2kQ/vl0ekofkIXkIMo+F7q3t0npxe5Qvxzi4HQ+zO19tV8sGt7ilUpxvE29H+zbxvn5e8BgrwvDb7ZQ9DgDN8FyiH79aHpKH5CF5CDJLs3au5Dh/sWHPN158eCRrr4fetJrzU2zihb64nWCcdvNK1u4NLb/75uYw3u1nZnW+2urQ7jlqd4TifTOfz/n56/ph5j/9EyauvHlh/71/oeBxzuoXARpr4Zx+Pa+927HXKw/JQ/IQzE/ZtK948eyCBjzHu/of5Kv03/EcjdN5rmzrG/O7MN7b17bP4MF+WUloeLIlr+HPBc//joGfi1tuHOv/20tZWzTw7xcVPM5pfSJAY21IjO2/6eBrlofkIXkIRrcu0Qc+MMXntrjkXB62xQsWm9r65uwb8wD3yxk84P/e8sEtbxuNeHV77mJMl2ftSP/fHi54nAUFdfhMnwjQWPtD+bccXV1UTB6Sh+QhGE28g6VsQcr3pvS84hSDwzX24y+18c25Iox3+5l4S9NPZuyAf7LFg9uCkH/b2q6Bn3k3MbCdHwDz6vCaPhGgka5KjOl7Ovza5SF5SB6C0b2a6AOvmfDziefd52Poy19s45uzMYz3ava+MFvz1Va3eHC7qeC5r57zM8/3/99zicdaVfBYD+oPARppW2I8X9vx1y8PyUPyEIxmVaL/e2rCz2f/GPvyDW18g14Z8wD3uxk62C9q8eD2RMi/bfP8/LO1/f+3d4jH2hpswUG3LegHv5dDby/ZU/3zJbY4v+vD0LvSHVd0vUC5aIFPQvkt/ItmoAbykDwkD8FomehUSd83yWkrW3L+/gf9/3/TwFgW89ltoXd3zgdD9uMns3ZpGzvkf41xcIuLtNw9Qwf8kZYObgdznvf5gSze3nki9G6JuXiIx3o957GO6AvpgDgwxG9Aj4dqi7ts96GfBlueOIb/PEMfUOUheUgegupSF0uvn8BzWDJw0SEunnlPhd+PC3AOM8+/lQuv/jyMd/uZGIwvm5GDfVcLB7cYcPL2ydw0Z+CLe1BeN+Tj5X0Qelk/SMvFgeqzefSDn/U/VEHTPJU4dtfPUC3kIXlIHoLqVif6vqcn8Byem/P3jobebhmj9AFvD9GPL2jjmzTu7WfifLVZ+Gbr0RYObmsK3rO4kuUjAwNdynUhPdcN2mZlKF9tdth2Ikzm6jZUUXYLf/zgs3jG6iEPyUPyEFQT1yQ5W9LvHR7z348f0s/0/9aZeWat2D+nbuu/va1v1MExD3BPzsDBvqqFr/vlnOf8fujNKYsn7t4Kj7W1ICy6hZm2ujMxgFVtX87ghyea69rE8frujNZFHpKH5CGo5s1EvzfOtSoemvN3Hqnh8ZaF/Lt8zretbX2T4tYw49x+Jt4a94uOH+g/aeHgdjTnOT8eele14nyXyys8Vt4KmAf0f7TU+fmZc4/nL0JvAac4t2vuQi9xwZY4N2xn+P7qclF7QWlpiIcTx+ojM1oXeUgekoegms2Jfm+cH5DPb4X5aajvFvuydQhebfMb9asw3qvZX4XenrZd9suB9rMGP9dlJQdx/O+aCo8Vb+E5JyzSIe+FH67AumnIQWRpKN/65Wxo4WqudNI7iTH7hhmujTwkD8lDMLzUnWLjuth1cRjPNJk7S17L621/s3aH8c9XoxnyrsLFAer0CAfyamGRDtk05xiOc5qvqvj7CxMf+NcrMVNW9IFk7iJEs04ekofkIRje56F8DZgLx/A3z6+18VHNj7ugZIxs/Yf9S0JvXqn5at33RsH7E29DvrLiY70kLNIR8fb887dzxvmaF4/4OEtD8S39rygzU5ZaPXm3EslD8pA8BBWktuAbxwKVz/cfe8MYHvvTgtfxWhferHjrwji3n4ntl86JqSpbOfP3Izxe3tW8V5WZFnowfD8///J5PlbRwPeGMjNlLyTG6PuVSB6Sh+QhqGBdoq/bMYa/eV/ofdM+ju3wihYdfKYrb9i4t5+JV8svc15MNcAUzSeu+gGnaJ7OvcpMC8Xb9uOtW3Vsk7e24NzYq8xM2UeJMfoaJZKH5CF5CCpYkujrPmnZ69lT8DrWduUNi1c6D415gPtr/+8wec8WvCcvjfBYRStwWoSMtrmhf+xuG3OI3KPUTNFFibHZLcfykDwkD8EoPk/0dW3afnhvwWu4sktvWLyy/82YB7itzoupKPpWZ5QFZPLmun2gxLRQXJjvcI2he2mNIRLqsiaYry8PIQ9B/XYl+rk1LXot7+c8/4+6+Kb9z5gHt+9CPbfLMryi22xGub2maK7bdmWGcGOY3CI1MKxnE+PyQ0okD8lD8hCM4L5EP/dci15L3iLLD3f1jUutrljHfrPmq03OvQXvwyi3Lt9d8Fi3KzNDinMcF3f0td2Tc26cCL0V/2Fa9ifGZP23PCQPyUPIQ6O4PtHHvduS13FpqGcdj9aI288cGfMA95dgvtqkFO0dvGyEx3o553HivrR5q2LGeaLxG6ULvQUzK+5XH7/Vjiscx9sdv+0fMy929PU+XlOIhLrEvvlMKN8LeYEyyUPykDyEPDSGMeZsS8aYvOluL3T9oIxXar4L9pvtgpM5tf90hMdZOKdzGma+557+377KW9B5ca76ytDbvmtn1vb1Q0/Rud/VlYrfyznPfKvPtMfysnH4QyWSh+QheQh5aB5Sd4/d2ILXsDPnIsWVs3DAPjrmwS3uZXuzfmGsiuYQj7KX7D0Fj7Up52e3B9vPdNn9/fASF7c7M8K5v7SDNVkRfnz7/jKHClO2PnEu2g9cHpKH5CHkoTo/KA+29Q1//vHOg2MDz/mpWTqID455gPtX6N0mx3g8XlD3W0Z4rFcLHmvFwM/dJ0R23s55nPOHO1qT/QMf9G9ymNAAOxLn4yYlkofkIXkIeWgeUheVX2748x+8eBenbl0wSwfxFaG3gMw4B7i39BVjcyDUt6fy0YL3L++EiSvbXqT8MyFeEY23OsVvLT4a4nzf0cEaPDTn9cU9Z32jT1O8nTgfVyqRPCQPyUPIQ/Nwa+J17m/48383WGQz/GrMg1tsG/URtYtXpc7l1PqVER/vbMF7d0fozUs+f9U8zku7VvlnUgw0xxLnete2obt34NwS6miSbxPno+NVHpKH5CHkoflYlHidpxv83G8ZeK7PzvJB+5cxD27fBN+G1W11zZ3LySHexziY3qX0M+2NxPHRpQ8X2+e8tjhXL+4nawEmmhQ2y/rrU0okD8lD8hDyUA2OJs6Hpm4x+OGc53gozPjOKJPYfuYfwXy1OuXNI4pXo0edh7J7iPdwrbLPvLJb1w515DXeUPI64zn2TPCNKdO3MtFfv6NE8pA8JA8hD9VgT2jflLEH5jy/eBfGEodsb/uZf495gPujMtfm85z67pvn+19061qc93anklNyjMT2dMtfW1zN+c0h+7Kjzgmm7L5gJX55CHkIeWj8UgsV3tew5xvvwjwVvp9mcKPD9Xt/COOfr2Z14OaKc1sO9k+M2D7I2rbQ3NtzmKxrE+d2G29pvLjfJ304Yn/2kMOCKXk+cWxuUSJ5CHkIeagGG0J7FiOMCykemvPc7nG4/ti4t5/5Ovx4+xKg+daWnNdn+x1sm2wJ5Vfmh233OzSYgtStxquVSB4C5KEarE70Zbsb9Fyfm/O8NjhU88XtZ46PeYCLV1zMeYV2eaHknN7XwtdzXX8AWxd6+8g+GHq3qsW5aVW24IqL9y13eDBhhxLH5W1KJA8B8lANlif6sQ8b8jzXz3lODztMy/06jP/2tZ3KDJ35cPFIB19vvBgQ592dGKI/sxgak5badm+REslDgDxUg4WJPuzbBjzHW0Nvyk18Pk85RIeTWoyhjrZKmaE1Hf25knP5lg6/9vitW2p+dGzXO0yYkAUhfbcJ8hAgD9XldKIPm+bUhbid6fm7sF50iA4vblny9zD++WqXKTU0Xtl8rdMzUoNVicHuOYcJE3JNYmw9okTyECAP1eijRB82remMV4beDknxOexyeFZ3cxj/9jPxVpiFSg2NVjY/7c8G+f+2ww4TJuTuxLj6phLJQ4A8VKM3Ev3X3VN4TktC7+K2cW+etobx3762XZmh0T4Oto8675VgnjTTtTYxpr6mRPIQIA/VaFei71o74edz6Zz3Yn9woXTeDgTz1WBWLUmcu8tmrB5XheL5erc6XJiA+xPn5EtKJA8B8lCNdoTmbEN8cdbe7//d94IdTWoRt5+pshXVKO2bGfzQAG2wruS8PTajNdkrpDNFzyTG00eUSB4C5KEa/SbRbz0/oecR11B5t/834zoCix2W9flVGP/V7L8pMzTOayXn7KszWpPNBfVY7XBhAl5OjKXrlUgeAuShGq1P9FkvT+A5xFv13wnfL0R7ec2Pvztrd8z6Qf7KBAa4R/Ul0Chl32LdO6M1WRl8s08zA2dsa5RIHgLkoRqtCdNfK+b8IoFx9f0ra37s83cuXDvrB3m8ovKPCQxwd+tPoBGWJc7VpTNal8sL6nGXQ4YJBp6itlKJ5CFAHqrRysTr3zPmv3/+IvexMXwgXxF62yYedJh/X5Bvxjy4bVVmaITNwVZzeS4oqMmlDhkmYG9iDL1TieQhQB6q0Z2JvmrvGP/2S/2/cTJrN9T82MvD93ds/MZh/r1NYxzY9gXbJ0BT7Ck5V3f4sP+DdsrhwoQcTIyjNyqRPATIQzW6OtFffTimv/ts//HjN++31fSYcZvk20Nvsdszcx7/Aof5D+0bw8AWF1u4RGmhERb0O7+i83WWF6O7Jqceux0yTMjxxFhqGyJ5CJCH6nRRos86Poa/+UQY/1QpW9aWiNvPfF1jkb/L2i+UFRrjtpLz9dwQHyhiJ723htbEb7ZWByugMz0nE+OpbyfkIUAeqtOiRL91sua/99AEP+jHdovDPN/dNRZ5o3JCo5RdUT005O/HwSnug3pmxH7hdH+AaZrfDzzPEw19nnTTt4nzxrEoDwHyUJ0WJp5fnVMZN0z4g/4nDvFyT9ZQ5F3BvDRomndLztmnKz5WvAUubktzNtEXxH+PW1rFb86b/O3kpwPPe5vDhQlKhUXkIUAeqlvZ8z1T099IbfE3jvawQzx9peef8yhwXGjI/EJo3nl9LtS/HVTRlmHxb72QtSUtqM0dA8/9qD4MH/aRh0Ae6ngeGveH/ZVDXASpu8V6X+4wT4t7T343QoHjHLdrlA8aZ3Uov9q8YITHjLefHct5vI+zdl2LavNh6N42Z6ktdbrU9nTg/fJhXx4C5KGufdgfx2KnqfaGQ3x4b41Q4FXKBo30QijfDmoU23Me69kRB8phLOz/zS9Db+GYvWH+K+YOztt7qiPvtw/77ZJ6jchDgDw0ybHnnEOl2zaOMLD9TtmgsT4pOXcfGeHxVoYfL2i3csyv4blQvBfs8hEeb33o7jYtPuz7sI88BHQzDxl7mJd421nVLWcOBAvQQFMtCfVuTxJ//tSc34+r0f50Aq+jbC/yeOtdXFRv2JVtHwvdXpDPh30f9pGHgG7mIWMPI7ska/+qOLDFxWsuUzporHWhfOuXKm4KP9wT/PWsXTih1/HxEP1RvMU/Xpm/Muf34+108bb/uXP0D2ft1g6+5z7s+7CPPAR0Mw8ZexjZ7ooD27+zdrOyQWvP69crPM5tAwPbpOe3P1ixfzoSegu1xA+DcVXsswMf8jeF5s+n82Hfh32BSx4C5CFjD/O2eYSQtUnZoPG+quEcvif0rnqfv2V+3ZReS/zWPrVyeVGLdXipP0h3nQ/7AhfyENDdPGTsoXIwrLq1zC5lg8ZbljiPl1UMvnHe/LRve1/SH5RfC735cSf7FwDOtzh/7tP+h8D44f7eIV8nCFzIQyAPtSUPGXsYSpxf9mXFge3vWbtI6aDxyr6hOjbE77845+c/D/aNBoFLHpKHQB7qQh4y9syIfRUHtm+y9hNlg1bYE0b7NmrxQN9wKGuXKycIXPKQPATykLGHdng0VJ+XtkrZoBXi4nNl89vvLfi9eCvbZ3N+7s2sXaCcIHDJQ/IQyEPGHtohbkH174oD25PKBq1xW+J8XlrQL8zdM3aHMoLAJQ/JQyAPGXtoj3il6uuKA9tfs7ZQ6aA1nig5nw/n/PyzAz/zmBKCwCUPyUMgDxl7aI94+8mhUH3LKvPSoF3eLTmn516hXpLzs28rHwhc8pA8BPKQsYd22VVxYIu3tt2pbNAqi7J2ruS8Xt3/udtDbxXawX8/1x/0AIFLHpKHQB4y9tACvw3VF6D5nbJB66wuOafjwBW3ino4MQA+oYwgcMlD8hDIQ8Yemi/OS/uu4sD2/4J5adBGL5Sc159m7Y0hzv+jobeCLSBwyUPyEMhDxh4a6rKs/aviwHbAwAatdXjI8/xM4t/XKyUIXPKQPATykLGH5vq/UH0BmiuUDVpp6ZDn+f6sXZW1syU/c1A5QeCShwB5yNhDMz0aqs9Lu1vZoLXuHeIcf3rOz7+a+NnrlBQELnkIkIeMPTTLL0Nv9dgqA9uTygattrvk/P42a2sHfv72RJ+wQ0lb584RPtS0te0RuJCHAHnI2DNr4m1nXwbz0mDWHCs5x58v+J3PS34n3tZ2sbL6sO/DvsAlDwHykA/7TN/C/kBVZWA7EsxLg7ZbkTjPVxX83mOJ39uqtD7s+7AvcMlDgDzkwz7T978VB7a4Bc31ygat91AovyJd9E3V5aF8YZovlNaHfR/2BS55CJCHfNhnulaH6vPSNiobdELZfrH7E7+bWphmtfL6sO/DvsAlDwHykA/7TMc1Wfu64sD2irJBJywI5VejtyV+/6ZEX2EbPh/2fdgXuOQhQB7yYZ8puCBrf6s4sP0za5coHXRCahXZW4Z4jA8Sj3GjMvuw78O+wCUPAfKQsYfJeiWYlwaz7KmS8/30kI+R2pP2DWUGgUseAuQhYw+TszpU/zbE/FvoloMl5/vrQz5GvPXti0TfsaLCc9oeeovdAAKXPATIQ8YeKooH2jcVB7YnlQ065cKsnSs55zdVeKyHQz1Xs1cFdwOAwCUPAfJQE/OQsacFLgq9eWZVBra43+xCpYNOSX2btazCY8X5rscTj3dD4jEWZe3zIX8WfNgXuOQhQB4y9jDgLxUHtq+ydoWyQee8WHLeHx3h8bYl+pIPEr//RP/ndnlrQOCShwB5yNhDNVtC9XlpdysbdNLhkvP+1REeL35LdizRn2wu+N14K228he5k1pZ4a0DgkocAecjYw/BuDr3VY6sMbJuU7Qd+nlOjVcpCCy1NnPvrRnzc1Fy1uKLt4ArWi7P2Wf/fH/TWgMAlD8lDIA8ZexhevO3sy4oD2yvK9iOP5tTpMmWhhdYnzv9LR3zcuBLtp4nHjle7z39DFvet/aT//9/1toDAJQ/JQyAPGXuo5q8VB7a4YM0lyvYjb4Uf77MLbbS75Pz/eJ6PfWeofnvsiaxd6W0BgUsekodAHmrl2HPO4TQd2yseZLHDvl7Zcg1uz3NISWipsrlkz9fw+Dsq9jt3eUugkjM+7MtD8hDIQw36sH/G4TR5cf7UvyseZBuVLdfNObX6o7LQQtcl+oA65l3GrWc+GLLPWe8tAR/25SF5COShxvNhv0F+lrWvKw5sf1K2Qnnz036rLLTQQ6H8Fqy69pC+PDHAxX1oV3o7wId9eUgeAnmoFXzYb4h4cB6oOLAdqPGg7qK/5dTsTmWBZF+0NfQWnYmDwOn+gBf3kL1UeWBkpxJj+gIlkofkIZCHarQo0Xee8jZPzh8rDmxfhd4KteT7Sci//c/KswBMw4nEuL5IieQheQio0QWJ/vOkEk3Gr0P1lR/vVrZSW0L+Cr0AMA3HEuP6hUokD8lDQI0uTvSfx5Vo/H7WL3SVge1JZUv6Z07d9ikLAFPyTmJsn/WtLOUheQioV2pBww+VaLwuKuiEzUubn7sLamflWQCmZW9ifL9dHpKH5CGgRncl+tG9SjReVeelxYHQHKu0twrq9yulAWBK9gS3o8tD8hAwOasSfekeJRqfjRUHtu+ydr2yJS0LxfvyXqM8AEzJa4lx/h55SB6Sh4AarUn0p68p0Xjc3B+sqgxuG5VtKG+V1NDtfgBMy8uJcX6dPCQPyUNAjdYn+tOXlah+cQuEIxUHtleUbSi/CMVXsbuw8mzclmll1h7L2g5vdytcG3pzUQG2Jcb6DfKQPCQPyUPyEDXamuhTn1ei+v0lVJ+XdomyDeVvHQkIC0Jv9czVWXsqa3/OCUQfebsb7dKsvZi1c1m7TzmAfl9QNt6/IA/JQ/KQPCQPUaOdiX71fiWq16MVB7avQm8rGtL+N1HLzQ1//nEwi1vhnBry2HjOW95I8dbIR7J2cs57ZXADQv8Di2+t5SF5SB6Sh5iU3YnzZ60S1efnofiWKivzzs8vhqjt/zT8NVyVtQeztj1rL2Xt7cTrWeVtb5y4CEreLakGNyBKbYH0ujwkD8lD8pA8RI3e1LdOxhVZ+1fFge1JZRvKT4as7c9a+NruKXgtZ4PFdZrkhqy9V3LsGdyAaElinHpPHpKH5CF5SB6iRql1UZYr0fzFTuhgxYHtkM5r6IFtmMV9jrf09S0qeD0HvPWNcGXo3XabOv4MbkC0INFXnJKH5CF5SB6Sh6jRmcR7skCJ5u8PofoCNJcpW9KKfq2GDQtttLzg9Tzh7Z+qC/rvwekhjz+DG3Be2Tzkcx0PXvKQPCQPyUNMzqIw2xeYJyIuxlNlXlr82ZuVLem3Wfs6dH+rnrUFr+d2h8DUxFVLj4begid39IP5NVn7zOAGDGF/Yry6Wh6Sh+QheUgeoga3JvqDD5VofuIBfzxUu4q9RdlKXR96K7T+p2Lb3NLX+0zOazkd3HIzLXGhoD0hf37TOoMbMITUysgr5SF5SB6Sh+QharAm0R/sVqLRxfllf6/YAf9J2XLFW4Q29ge1qqv3nm/Xt/S1530DtMchMTWXlvzbYoMbMITtYbZuc5WH5CF5SB6Sh6ZjS6I/eFGJRrezYuf7j6xdpGz/Fetwc/8AfStr3404oM1tbaxtvFp9Nvi2o00MbkDKusR49YI8JA/JQ/KQPEQNXg3WUBiLjSN0vnFhlQMz3OLqvHG7mG9qGMgG25ctPY7uKHg91znFDG5Aa92WGLO69G2lPCQPyUPykDw0Pe+E2Zs2Nnbx9qg6rrxq9bV9LT2W8m71PO4UM7gBrZZaHflTeUiTh+QheYgafJvoExYrUTWXhOG3PtEm1/7Y0uMpby9iC2kY3ID2OxG6vf2ePCQPyUPykDw0XYsT/cG3SlTd/xlIGtnauPLshf3AN/ha7neaGdyA1tsTurmImjwkD8lDyEPNsDLRH+xXomoeNYg0ti1r4fG0uuC1XOVUM7gBrfdMYtxaJw9p8pA8JA8xDw8l+oOdSjS8XwTz0pra4vuysIXH1Is5r+WIU83gBnTC2tDNFfnlIXlIHkIeaobXEn3CeiUaTtzC5EuDSGPbP1t6XH2S81pecboZ3IBOuDoxdr0tD2nykDwkDzEPHyf6hBuVaDi7DSCNbn9p4TG1pOC1rHG6GdyAzjhd0mecloc0eUgekocYUbyL51zJ+3A2tH8h2IkwL635bXsLj6t1odr2GHHu586KTWdrcAOm643E+HWtPKTJQ/KQPMQI7kz0BweVKM28tHa0X7fw2NqV8zo+Kvn5OLjFW9r29K/UDVMXi3IY3IDp2pbop9fKQ5o8JA/JQ4xgS+K4f06Jyl0RzEuz8uz4fDWPk/Laklp8nrUnQm8rjqVOY4MbMFWpbZFekoc0eUgekocYweuJ/sBUmBJxDsRBg0Yr2vEWHl/LCl7Lqnn8/lGdq8ENaGSeKJtT+bE8pMlD8pA8xAhOJvqExUpU7A8Gjda0Qy08vh7IeR3nwvDb5ewf+N1Xs3Zxjc/vvpYdA3sNbkCDlX1Yjn3/BfKQJg/JQ/IQNVwoO98+UaJiq7P2b4NGa1obt2bJu+3mwJC/+0z44UrO947h+RncDG5AfX6f6MNWy0OaPCQPyUPM80LZ3LZDifJdE3q3QRk02tMebdkxFrfA+DbndTwxxO/OXejpi6ytGNNzNLgZ3ID6pFZMfkEe0uQheUgeooI/t/Qi8lTFW4b+brBoXWvbwXxTweu4PfF7T8/52Xjb2jjn4RjcDG5AvR9qylYNb9q8fXlIHpKH5CF5qNlOhfZOD5uanQYKK89OwGM5r+F0PwwWeTn88Da9BWN+jgY3gxtQrz2JfqxJq4XLQ/KQPCQPyUPtu1BWdSrMTNlokGhli9u1LGzZsfZOzut4o+Bn4yIz++b83CNO1UYwuAFVpeZXrpeHNHlIHpKHGMITif7A+THg+qx9Z6BoZdvXsmMtDsR5t3JuyfnZq7N2uP/v8XfWOVUNbkBrLU2MZ7vlIU0ekofkIYZwKHTrLp+xivMZ/pq1I1or2/aWHW93F5yU1+X83In+v8X/3uZUNbgBnQ5oqduX5SFNHpKH5CGWJD7oH1YimJ6nc07KEwM/89Scf/syuDpncAO6YmsipN2lRMhD8pA8RInfJMaR3ysRTM/7ofjWzUtDb2GV8/8/XqlfqmQGN6AzfpoIaS8pEfKQPCQPUWJvYhy5XolgOi4Kva0wBk/K+7N2Q+jtEzt4S+dFymZwAzrlvZI+5JjyIA/JQ/IQFc+d8+0zJYLpWROKb7c5U/BvW5TN4AZ0ypZQ/q3M7UqEPCQPyUPkSG0F+ZQSwfS8VHJyxtVljwSLbBjcgK67PJR/M/OCEiEPyUPyEDlSt/Bfo0QwPZ+F4r1xb8nahuBbHoMbMAveLOlH4iJlC5QIeUgekoeYI3Wh+D0lgulZWnJiLun/zKKsfZvzM3uVz+AGdMrqUP7tzEolQh6Sh+Qh5ticGDceUCKYnqI5NlcP/NyOnJ+JV/F+2pDn29Q26QBgcAPmI35zf7SkL3ldiZCH5CF5iDneL6l3vDh2gRLB9OzOOTG/yPm560Iz9sw0uBncgPF6KpTPW16sRMhD8pA8RGZ54n231gtM2bGcE/PVgp89FPLncC4yuBncgM64KpTPv3xIiZCH5CF5iMyzifd9uRLB9BRdjVtXcWB50OBmcAM6ZXdJf/Kx8iAPyUPy0MxbmLXjJbXer0QwXUULaiwt+Pk4l/OrMN1tZwxuBjdg/G5K9G23KhHykDwkD820DcGCrtBoe0YYqLYVnNBrlLMRDG5AXQ6V9Cm7lAd5SB6Sh2baeyV1Pqw8MF3xqvTpnJPzpcTvXRzyt51J3dZ5Z9YOBHs0G9yAtlhV0qfEOf1LlAh5SB6Sh2bS9aH8W/37lQim67Yw+hXp7QW/e2/JQPpp1t5W9rEHFoMbUKdPSvqVJ5QHeUgekodm0sslNf4iuJgFU1d0+9kwWypdHnrbLw3+7pGQv5fm1tD7FsiKnOO1pKTj3aA8wAjWlfQrcfXyRUqEPCQPyUMzZWko37FlsxLB9O3POTk/qvD7L4bh9tNcEXq3xz2r5FMN5eoPjOrTkr7lQeVBHpKH5KGZsr2kvl8G3+rD1MWtMvKuyD1f4THiPsxnC070x/snelyt+Wj/xL9I2cfu3WChFKB+a0r6ls+UB3lIHpKHZsaFWTtRUt8HlAimb2XBCXpPxcd5Jgy33codSj52w7wXO4KrrcBoPijpW9YrD/KQPCQPzYRHgou/0HjPhfyVlavOvYxXp79IdKjblLt2t2TtrqytztrToTc3cNh9buPPxlvY1vQf47bgWwYg7faSfuVj5UEekofkoc6L58WxkpradhIa4qOcE/S9ER/rhqydKjjpn1bq2l1aYSAbtr2orMAQ3izpR9YqD/KQPCQPddrDJbV7T3mgu5ZlbV/oLTwTW9xS5nZlAeiUa0PxCsy+3Qd5iO6K3+p/VfJh/wYlAgBot7L5sOuUB6CTyubqv6w8AADtF+e0Hg3FizNZ9Aqge/1+0Qr8J0NvSgUAAB1wbyj+hmez8gB0yvaSPv9B5QEA6Ja3C4JfnNNpRWuAbliatW8L+vtDygMA0D1XlQTAp5QHoBN2FvTzZ7O2XHkAALppc0EIPNO/GABAe60Ixbfvb1MeAIBu21cQBP+sNACtdrCgf/9AaQAAui9+g1+0SvMdygPQSkULscbpW9cqDwDAbFhbEAo/DbbiA2ibsi1WH1AeAIDZ8mowrxOgC54NpmcBANB3YdY+CfmL9V2tPACtsLzgg/7nWbtYeQAAZlOcx5m3Hd8BpQFohY9C/kXb65QGAGC2rQvmeQK00daC/vt+pQEAIMqb73kya1cqDUAjxTuzzuT03TuUBgCAufblhMZ9ygLQSIdy+ux3s7ZQaQAAmGtx1g7nhMcHlQagUR7J6as/y9qlSgMAQJ6fZu3YQIA8HXq3iwIwfSvCj2/fPx7sogIAQMKNWTs1ECQ/Dm4NBZi2C7L2afjxBdlblQYAgGHcFX58i+jzygIwVS/k9M33KAsAAFXcK1QCNMY9OX3yBmUBAGAUmwaC5YmsXaUsABN1Vb//ndsfP6wsAADMx5aBgPl+MH8fYFJif/vBQD/8uLIAAFCHrQNBc6eSAEzESz7oj9//BwzJgB/yiJvTAAAB9HRFWHRNYXRoTUwAPG1hdGggeG1sbnM9Imh0dHA6Ly93d3cudzMub3JnLzE5OTgvTWF0aC9NYXRoTUwiPjxtc3R5bGUgbWF0aHNpemU9IjE2cHgiPjxtc3R5bGUgZGlzcGxheXN0eWxlPSJmYWxzZSI+PG11bmRlcm92ZXI+PG1vPiYjeDIyMTE7PC9tbz48bXJvdz48bWk+azwvbWk+PG1vPj08L21vPjxtbj4xPC9tbj48L21yb3c+PG1pPm48L21pPjwvbXVuZGVyb3Zlcj48L21zdHlsZT48bXN1cD48bWk+azwvbWk+PG1uPjM8L21uPjwvbXN1cD48bW8+JiN4QTA7PC9tbz48bW8+PTwvbW8+PG1vPiYjeEEwOzwvbW8+PG1zdXA+PG1mZW5jZWQ+PG1yb3c+PG1zdHlsZSBkaXNwbGF5c3R5bGU9ImZhbHNlIj48bXVuZGVyb3Zlcj48bW8+JiN4MjIxMTs8L21vPjxtcm93PjxtaT5rPC9taT48bW8+PTwvbW8+PG1uPjE8L21uPjwvbXJvdz48bWk+bjwvbWk+PC9tdW5kZXJvdmVyPjwvbXN0eWxlPjxtaT5rPC9taT48L21yb3c+PC9tZmVuY2VkPjxtbj4yPC9tbj48L21zdXA+PC9tc3R5bGU+PC9tYXRoPiveoVIAAAAASUVORK5CYII=\&quot;,\&quot;slideId\&quot;:259,\&quot;accessibleText\&quot;:\&quot;sum from k equals 1 to n of k cubed space equals space open parentheses sum from k equals 1 to n of k close parentheses squared\&quot;,\&quot;imageHeight\&quot;:22.594594594594593}]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533</TotalTime>
  <Words>698</Words>
  <Application>Microsoft Macintosh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Chalkboard</vt:lpstr>
      <vt:lpstr>Palatino</vt:lpstr>
      <vt:lpstr>Office Theme</vt:lpstr>
      <vt:lpstr>Sums of Cubes and Squares of Sums</vt:lpstr>
      <vt:lpstr>Divisors of Divisors (Liouville)</vt:lpstr>
      <vt:lpstr>Reading a Diagram</vt:lpstr>
      <vt:lpstr>More Diagram Reading</vt:lpstr>
      <vt:lpstr>Symbols</vt:lpstr>
      <vt:lpstr>What then?</vt:lpstr>
      <vt:lpstr>Combining Bags</vt:lpstr>
      <vt:lpstr>Factoring Bags</vt:lpstr>
      <vt:lpstr>Examples</vt:lpstr>
      <vt:lpstr>Special cases</vt:lpstr>
      <vt:lpstr>Deductions</vt:lpstr>
      <vt:lpstr>Factoring CubeSumSq bags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John Mason</cp:lastModifiedBy>
  <cp:revision>62</cp:revision>
  <dcterms:created xsi:type="dcterms:W3CDTF">2017-06-17T10:17:52Z</dcterms:created>
  <dcterms:modified xsi:type="dcterms:W3CDTF">2023-03-21T14:14:46Z</dcterms:modified>
</cp:coreProperties>
</file>