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9" r:id="rId4"/>
    <p:sldId id="263" r:id="rId5"/>
    <p:sldId id="258" r:id="rId6"/>
    <p:sldId id="259" r:id="rId7"/>
    <p:sldId id="267" r:id="rId8"/>
    <p:sldId id="261" r:id="rId9"/>
    <p:sldId id="262" r:id="rId10"/>
    <p:sldId id="268" r:id="rId11"/>
    <p:sldId id="264" r:id="rId12"/>
    <p:sldId id="260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855F33"/>
    <a:srgbClr val="FFF8E9"/>
    <a:srgbClr val="FFF9E8"/>
    <a:srgbClr val="FFF5C4"/>
    <a:srgbClr val="FCF3A7"/>
    <a:srgbClr val="AB7942"/>
    <a:srgbClr val="FFF1BF"/>
    <a:srgbClr val="FFE29F"/>
    <a:srgbClr val="FFF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88"/>
    <p:restoredTop sz="94666"/>
  </p:normalViewPr>
  <p:slideViewPr>
    <p:cSldViewPr snapToGrid="0" snapToObjects="1">
      <p:cViewPr varScale="1">
        <p:scale>
          <a:sx n="128" d="100"/>
          <a:sy n="128" d="100"/>
        </p:scale>
        <p:origin x="9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836D-B0CF-D94A-86DB-32DAECE4C346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38976-516C-4447-B9E0-F21B8CB8D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13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53020"/>
          </a:xfrm>
        </p:spPr>
        <p:txBody>
          <a:bodyPr anchor="t">
            <a:normAutofit/>
          </a:bodyPr>
          <a:lstStyle>
            <a:lvl1pPr>
              <a:defRPr sz="2400" b="1" i="0">
                <a:solidFill>
                  <a:schemeClr val="accent2">
                    <a:lumMod val="50000"/>
                  </a:schemeClr>
                </a:solidFill>
                <a:latin typeface="Chalkboard" charset="0"/>
                <a:ea typeface="Chalkboard" charset="0"/>
                <a:cs typeface="Chalkboar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4138862"/>
          </a:xfrm>
        </p:spPr>
        <p:txBody>
          <a:bodyPr anchor="t"/>
          <a:lstStyle>
            <a:lvl1pPr>
              <a:defRPr sz="200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defRPr>
            </a:lvl1pPr>
            <a:lvl2pPr>
              <a:defRPr sz="1800" b="0" i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defRPr>
            </a:lvl2pPr>
            <a:lvl3pPr>
              <a:defRPr sz="1600">
                <a:latin typeface="Chalkboard" panose="03050602040202020205" pitchFamily="66" charset="77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C801D1-C753-974E-9255-D3541935511B}"/>
              </a:ext>
            </a:extLst>
          </p:cNvPr>
          <p:cNvSpPr txBox="1"/>
          <p:nvPr userDrawn="1"/>
        </p:nvSpPr>
        <p:spPr>
          <a:xfrm>
            <a:off x="0" y="6472989"/>
            <a:ext cx="481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40927A3A-0FD8-D74B-AA61-F37621BF3B52}" type="slidenum">
              <a:rPr lang="en-GB" sz="1400" smtClean="0">
                <a:latin typeface="Chalkboard" charset="0"/>
                <a:ea typeface="Chalkboard" charset="0"/>
                <a:cs typeface="Chalkboard" charset="0"/>
              </a:rPr>
              <a:t>‹#›</a:t>
            </a:fld>
            <a:endParaRPr lang="en-GB" sz="1400" dirty="0" err="1">
              <a:latin typeface="Chalkboard" charset="0"/>
              <a:ea typeface="Chalkboard" charset="0"/>
              <a:cs typeface="Chalkboard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AB99F-9CA2-7248-966B-FD562C13B124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143000" y="4174664"/>
            <a:ext cx="6838122" cy="1778875"/>
          </a:xfrm>
        </p:spPr>
        <p:txBody>
          <a:bodyPr/>
          <a:lstStyle/>
          <a:p>
            <a:r>
              <a:rPr lang="en-US" dirty="0"/>
              <a:t>John Mason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halkboard" panose="03050602040202020205" pitchFamily="66" charset="77"/>
              </a:rPr>
              <a:t>Ark</a:t>
            </a:r>
            <a:br>
              <a:rPr lang="en-US" dirty="0">
                <a:latin typeface="Chalkboard" panose="03050602040202020205" pitchFamily="66" charset="77"/>
              </a:rPr>
            </a:br>
            <a:r>
              <a:rPr lang="en-US" dirty="0">
                <a:latin typeface="Chalkboard" panose="03050602040202020205" pitchFamily="66" charset="77"/>
              </a:rPr>
              <a:t>via Zoom</a:t>
            </a:r>
            <a:br>
              <a:rPr lang="en-US" dirty="0">
                <a:latin typeface="Chalkboard" panose="03050602040202020205" pitchFamily="66" charset="77"/>
              </a:rPr>
            </a:br>
            <a:r>
              <a:rPr lang="en-US" dirty="0">
                <a:latin typeface="Chalkboard" panose="03050602040202020205" pitchFamily="66" charset="77"/>
              </a:rPr>
              <a:t>March 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1170" y="1606062"/>
            <a:ext cx="1383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>
              <a:latin typeface="Chalkboard" charset="0"/>
              <a:ea typeface="Chalkboard" charset="0"/>
              <a:cs typeface="Chalkboar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9017" y="0"/>
            <a:ext cx="2895600" cy="1600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ABA385-2951-9849-9C05-02F78E631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052" y="182890"/>
            <a:ext cx="1152054" cy="11564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FE39D3-D3A7-EE46-8D06-BC60453F1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3197" y="169189"/>
            <a:ext cx="1165703" cy="11701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CEE6C5-9655-5E4E-82C6-7DB4A4B8BB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88" y="163910"/>
            <a:ext cx="2184891" cy="1502835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3823342-F9AF-554F-B463-23C49C4757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halkboard" panose="03050602040202020205" pitchFamily="66" charset="77"/>
              </a:rPr>
              <a:t>Whose Curriculum is it Anyway?</a:t>
            </a:r>
            <a:br>
              <a:rPr lang="en-GB" sz="2400" dirty="0">
                <a:latin typeface="Chalkboard" panose="03050602040202020205" pitchFamily="66" charset="77"/>
              </a:rPr>
            </a:br>
            <a:r>
              <a:rPr lang="en-GB" sz="2400" dirty="0">
                <a:latin typeface="Chalkboard" panose="03050602040202020205" pitchFamily="66" charset="77"/>
              </a:rPr>
              <a:t>Promoting Learner Ownership of What is Learned</a:t>
            </a:r>
          </a:p>
        </p:txBody>
      </p:sp>
    </p:spTree>
    <p:extLst>
      <p:ext uri="{BB962C8B-B14F-4D97-AF65-F5344CB8AC3E}">
        <p14:creationId xmlns:p14="http://schemas.microsoft.com/office/powerpoint/2010/main" val="2968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72589-B5B3-DE40-83E8-9C89BA97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Mixed Fraction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75541-EA3A-7848-B46B-EF301924B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1179975"/>
          </a:xfrm>
        </p:spPr>
        <p:txBody>
          <a:bodyPr/>
          <a:lstStyle/>
          <a:p>
            <a:r>
              <a:rPr lang="en-GB" dirty="0"/>
              <a:t>What fraction of each shaded row is shaded in?</a:t>
            </a:r>
          </a:p>
          <a:p>
            <a:r>
              <a:rPr lang="en-GB" dirty="0"/>
              <a:t>What fraction of each shaded column is shaded in?</a:t>
            </a:r>
          </a:p>
          <a:p>
            <a:r>
              <a:rPr lang="en-GB" dirty="0"/>
              <a:t>What fraction of the whole rectangle is shaded in?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F8AB81-2DCC-FB46-9593-F1A5FA303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63" y="2274849"/>
            <a:ext cx="2912827" cy="3834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3E09AF-B5BB-2147-9792-5D6E976BA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981858"/>
            <a:ext cx="4237463" cy="31970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5BA0F4-159E-404E-93B8-D2E2EF1417B9}"/>
              </a:ext>
            </a:extLst>
          </p:cNvPr>
          <p:cNvSpPr txBox="1"/>
          <p:nvPr/>
        </p:nvSpPr>
        <p:spPr>
          <a:xfrm>
            <a:off x="4744313" y="2351521"/>
            <a:ext cx="3776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Shade in parts so as to display</a:t>
            </a:r>
            <a:br>
              <a:rPr lang="en-GB" sz="2000" dirty="0">
                <a:latin typeface="Chalkboard" charset="0"/>
                <a:ea typeface="Chalkboard" charset="0"/>
                <a:cs typeface="Chalkboard" charset="0"/>
              </a:rPr>
            </a:b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(3+2/5) x (2+1/2)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D96E3F-7E22-2941-A05D-C03C82EEC7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969196"/>
            <a:ext cx="4237463" cy="31970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CF9CDB-CA24-0F4D-BF1D-09C649BC07E3}"/>
              </a:ext>
            </a:extLst>
          </p:cNvPr>
          <p:cNvSpPr txBox="1"/>
          <p:nvPr/>
        </p:nvSpPr>
        <p:spPr>
          <a:xfrm>
            <a:off x="134942" y="6186456"/>
            <a:ext cx="5588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(2+3/4) x (3+1/3) = 6 + 9/4 + 2/3 + 1/4 = 9+1/6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FB1BFB1-B43B-D045-97AC-6EBBEB4CFF8B}"/>
              </a:ext>
            </a:extLst>
          </p:cNvPr>
          <p:cNvSpPr/>
          <p:nvPr/>
        </p:nvSpPr>
        <p:spPr>
          <a:xfrm>
            <a:off x="6838123" y="477078"/>
            <a:ext cx="1677228" cy="805070"/>
          </a:xfrm>
          <a:prstGeom prst="round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Model of?</a:t>
            </a:r>
          </a:p>
          <a:p>
            <a:pPr algn="ctr"/>
            <a:r>
              <a:rPr lang="en-GB" sz="2000" dirty="0">
                <a:solidFill>
                  <a:srgbClr val="FFFF00"/>
                </a:solidFill>
              </a:rPr>
              <a:t>Model for?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ED1DF7D-F021-704D-B43B-FEFD12136360}"/>
              </a:ext>
            </a:extLst>
          </p:cNvPr>
          <p:cNvSpPr/>
          <p:nvPr/>
        </p:nvSpPr>
        <p:spPr>
          <a:xfrm>
            <a:off x="6937513" y="1198401"/>
            <a:ext cx="2173214" cy="107644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Reading &amp; Writing</a:t>
            </a:r>
          </a:p>
          <a:p>
            <a:pPr algn="ctr"/>
            <a:r>
              <a:rPr lang="en-GB" sz="2000" dirty="0">
                <a:solidFill>
                  <a:srgbClr val="FFFF00"/>
                </a:solidFill>
              </a:rPr>
              <a:t>Presenting &amp; Interpreting</a:t>
            </a:r>
          </a:p>
        </p:txBody>
      </p:sp>
    </p:spTree>
    <p:extLst>
      <p:ext uri="{BB962C8B-B14F-4D97-AF65-F5344CB8AC3E}">
        <p14:creationId xmlns:p14="http://schemas.microsoft.com/office/powerpoint/2010/main" val="27859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9" grpId="0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EB40C-41A2-FC4F-9040-67E18A7B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Own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32CA0-3988-1F49-876B-41ADF8832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a topic you will be teaching very soon.</a:t>
            </a:r>
          </a:p>
          <a:p>
            <a:r>
              <a:rPr lang="en-GB" dirty="0"/>
              <a:t>What is potentially confusing or unclear about one of the technical terms?</a:t>
            </a:r>
          </a:p>
          <a:p>
            <a:r>
              <a:rPr lang="en-GB" dirty="0"/>
              <a:t>Construct a sequence of example-construction tasks which might bring to learner attention that aspect of the concept.</a:t>
            </a:r>
          </a:p>
          <a:p>
            <a:r>
              <a:rPr lang="en-GB" dirty="0"/>
              <a:t>Is there an opportunity for surprise </a:t>
            </a:r>
            <a:br>
              <a:rPr lang="en-GB" dirty="0"/>
            </a:br>
            <a:r>
              <a:rPr lang="en-GB" dirty="0"/>
              <a:t>(hence for a sense of accomplishment or enriched meaning)?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29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5183-F6AF-0743-9A15-BE033CDE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591B3-B350-8647-8BE1-5473FF61E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Practice makes perfect</a:t>
            </a:r>
          </a:p>
          <a:p>
            <a:pPr lvl="1"/>
            <a:r>
              <a:rPr lang="en-GB" dirty="0"/>
              <a:t>but only if you are training behaviour so that it becomes automatic; to use what has been practiced requires a suitable trigger (educated awareness)</a:t>
            </a:r>
          </a:p>
          <a:p>
            <a:r>
              <a:rPr lang="en-GB" dirty="0"/>
              <a:t>Doing means Construing</a:t>
            </a:r>
          </a:p>
          <a:p>
            <a:pPr lvl="1"/>
            <a:r>
              <a:rPr lang="en-GB" dirty="0"/>
              <a:t>Give a person a fish, you feed them for a day; teach them how to fish and you feed them for a lifetime; teach them how to teach others how to fish and you feed a whole community.</a:t>
            </a:r>
          </a:p>
          <a:p>
            <a:pPr lvl="1"/>
            <a:r>
              <a:rPr lang="en-GB" dirty="0"/>
              <a:t>Successful ‘fishing’ requires more than the actions of using a rod or net; it requires knowing about the life of fish, the influence of environmental conditions.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69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22C9-B411-564A-9FC5-E19FEAF8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CF411-131A-B84E-B9B6-7DC8DBA5C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3"/>
            <a:ext cx="8181474" cy="4458433"/>
          </a:xfrm>
        </p:spPr>
        <p:txBody>
          <a:bodyPr/>
          <a:lstStyle/>
          <a:p>
            <a:r>
              <a:rPr lang="en-GB" dirty="0"/>
              <a:t>Policy makers construct curricula in order to control the actions of others, through lack of trust</a:t>
            </a:r>
          </a:p>
          <a:p>
            <a:r>
              <a:rPr lang="en-GB" dirty="0"/>
              <a:t>Lack of trust filters down the system</a:t>
            </a:r>
          </a:p>
          <a:p>
            <a:r>
              <a:rPr lang="en-GB" dirty="0"/>
              <a:t>Specialists and Heads of Dept feel forced to take ownership so as to control outcomes as required by the hierarchy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The whole point of education is that learners encounter and experience aspects of human culture that they might not encounter if they were earning a pittance to support their families</a:t>
            </a:r>
          </a:p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To say that “something has been learned” means that the learner has taken ownership of something (which may not be what the policy maker or teacher intended!)</a:t>
            </a:r>
            <a:r>
              <a:rPr lang="en-GB" dirty="0"/>
              <a:t>. (didactic transposition)</a:t>
            </a:r>
          </a:p>
          <a:p>
            <a:r>
              <a:rPr lang="en-GB" dirty="0">
                <a:solidFill>
                  <a:srgbClr val="855F33"/>
                </a:solidFill>
              </a:rPr>
              <a:t>How can teachers encourage learners to take initiative, to engage, and to take ownership?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33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1777-DF1F-BA4A-9946-547CD6F3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the Habit of Learner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A615F-CE78-6D45-94DE-303FD8261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Encouraging learners to make choices (and to take responsibility for those choices) whenever possible</a:t>
            </a:r>
          </a:p>
          <a:p>
            <a:r>
              <a:rPr lang="en-GB" dirty="0"/>
              <a:t>Promoting personal and collective example construction whenever possible</a:t>
            </a:r>
          </a:p>
          <a:p>
            <a:pPr lvl="1"/>
            <a:r>
              <a:rPr lang="en-GB" dirty="0"/>
              <a:t>Another one like this … in what way is it like, and in what way different?</a:t>
            </a:r>
          </a:p>
          <a:p>
            <a:r>
              <a:rPr lang="en-GB" dirty="0"/>
              <a:t>Promoting personal narrative construction</a:t>
            </a:r>
          </a:p>
          <a:p>
            <a:pPr lvl="1"/>
            <a:r>
              <a:rPr lang="en-GB" dirty="0"/>
              <a:t>Get learners to make a list of technical terms in a topic;</a:t>
            </a:r>
          </a:p>
          <a:p>
            <a:pPr lvl="1"/>
            <a:r>
              <a:rPr lang="en-GB" dirty="0"/>
              <a:t>Get them to construct meaningful sentences using those words;</a:t>
            </a:r>
          </a:p>
          <a:p>
            <a:pPr lvl="1"/>
            <a:r>
              <a:rPr lang="en-GB" dirty="0"/>
              <a:t>Get them to critique each others’ sentences</a:t>
            </a:r>
          </a:p>
        </p:txBody>
      </p:sp>
    </p:spTree>
    <p:extLst>
      <p:ext uri="{BB962C8B-B14F-4D97-AF65-F5344CB8AC3E}">
        <p14:creationId xmlns:p14="http://schemas.microsoft.com/office/powerpoint/2010/main" val="40869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55A5C-DD5F-6241-9A0E-93D8A91E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AC12A-0A4A-ED47-B848-C8CB8339E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Experiences</a:t>
            </a:r>
          </a:p>
          <a:p>
            <a:r>
              <a:rPr lang="en-GB" dirty="0"/>
              <a:t>Some Observations</a:t>
            </a:r>
          </a:p>
          <a:p>
            <a:r>
              <a:rPr lang="en-GB" dirty="0"/>
              <a:t>Some Thoughts</a:t>
            </a:r>
          </a:p>
          <a:p>
            <a:r>
              <a:rPr lang="en-GB" dirty="0"/>
              <a:t>Some Reflections</a:t>
            </a:r>
          </a:p>
          <a:p>
            <a:r>
              <a:rPr lang="en-GB" dirty="0"/>
              <a:t>Some Conjectures</a:t>
            </a:r>
          </a:p>
          <a:p>
            <a:r>
              <a:rPr lang="en-GB" dirty="0"/>
              <a:t>At any time, choose </a:t>
            </a:r>
            <a:r>
              <a:rPr lang="en-GB"/>
              <a:t>to intervene </a:t>
            </a:r>
            <a:r>
              <a:rPr lang="en-GB" dirty="0"/>
              <a:t>verbally or in </a:t>
            </a:r>
            <a:r>
              <a:rPr lang="en-GB"/>
              <a:t>the chat</a:t>
            </a:r>
            <a:br>
              <a:rPr lang="en-GB"/>
            </a:br>
            <a:r>
              <a:rPr lang="en-GB"/>
              <a:t> </a:t>
            </a:r>
            <a:r>
              <a:rPr lang="en-GB" dirty="0"/>
              <a:t>… </a:t>
            </a:r>
            <a:r>
              <a:rPr lang="en-GB"/>
              <a:t>everyone else </a:t>
            </a:r>
            <a:r>
              <a:rPr lang="en-GB" dirty="0"/>
              <a:t>will be pleased you did!</a:t>
            </a:r>
          </a:p>
        </p:txBody>
      </p:sp>
    </p:spTree>
    <p:extLst>
      <p:ext uri="{BB962C8B-B14F-4D97-AF65-F5344CB8AC3E}">
        <p14:creationId xmlns:p14="http://schemas.microsoft.com/office/powerpoint/2010/main" val="424405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8E22C-E61D-A04C-9174-C8BED6C0B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Would you Look For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65A6-F7E4-FD48-BEA8-FB7371783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1966378"/>
          </a:xfrm>
        </p:spPr>
        <p:txBody>
          <a:bodyPr/>
          <a:lstStyle/>
          <a:p>
            <a:r>
              <a:rPr lang="en-GB" dirty="0"/>
              <a:t>Imagine a number-line, stretching from left to right.</a:t>
            </a:r>
          </a:p>
          <a:p>
            <a:r>
              <a:rPr lang="en-GB" dirty="0"/>
              <a:t>Where would you look for the number which is 1/6 to the right of negative 2?</a:t>
            </a:r>
          </a:p>
          <a:p>
            <a:r>
              <a:rPr lang="en-GB" dirty="0"/>
              <a:t>Were you tempted to say “negative two and one-sixth”?</a:t>
            </a:r>
          </a:p>
          <a:p>
            <a:r>
              <a:rPr lang="en-GB" dirty="0"/>
              <a:t>Did you pause to check?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1CB3553-8252-C947-9ECE-8798C3F2C429}"/>
              </a:ext>
            </a:extLst>
          </p:cNvPr>
          <p:cNvSpPr/>
          <p:nvPr/>
        </p:nvSpPr>
        <p:spPr>
          <a:xfrm>
            <a:off x="1172817" y="3429000"/>
            <a:ext cx="2454966" cy="745435"/>
          </a:xfrm>
          <a:prstGeom prst="round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Task as ‘check’ of comprehension?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B48078D-DE63-A049-9B3F-1906F93C5E51}"/>
              </a:ext>
            </a:extLst>
          </p:cNvPr>
          <p:cNvSpPr/>
          <p:nvPr/>
        </p:nvSpPr>
        <p:spPr>
          <a:xfrm>
            <a:off x="3344516" y="3756992"/>
            <a:ext cx="2807805" cy="10237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Task as domain of challenges for learners to explore, construct?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F7CC4A6-9652-4843-88EF-CB4F88220DE5}"/>
              </a:ext>
            </a:extLst>
          </p:cNvPr>
          <p:cNvSpPr/>
          <p:nvPr/>
        </p:nvSpPr>
        <p:spPr>
          <a:xfrm>
            <a:off x="755372" y="4104861"/>
            <a:ext cx="2454965" cy="7454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432FF"/>
                </a:solidFill>
              </a:rPr>
              <a:t>Task as ‘control’:</a:t>
            </a:r>
          </a:p>
          <a:p>
            <a:pPr algn="ctr"/>
            <a:r>
              <a:rPr lang="en-GB" sz="2000" dirty="0">
                <a:solidFill>
                  <a:srgbClr val="0432FF"/>
                </a:solidFill>
              </a:rPr>
              <a:t>Teacher ownership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C01CE39-0EF9-D045-AF4E-41A939E16801}"/>
              </a:ext>
            </a:extLst>
          </p:cNvPr>
          <p:cNvSpPr/>
          <p:nvPr/>
        </p:nvSpPr>
        <p:spPr>
          <a:xfrm>
            <a:off x="3831535" y="4731027"/>
            <a:ext cx="2454965" cy="7454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432FF"/>
                </a:solidFill>
              </a:rPr>
              <a:t>Task as opportunity:</a:t>
            </a:r>
            <a:br>
              <a:rPr lang="en-GB" sz="2000" dirty="0">
                <a:solidFill>
                  <a:srgbClr val="0432FF"/>
                </a:solidFill>
              </a:rPr>
            </a:br>
            <a:r>
              <a:rPr lang="en-GB" sz="2000" dirty="0">
                <a:solidFill>
                  <a:srgbClr val="0432FF"/>
                </a:solidFill>
              </a:rPr>
              <a:t>Learner ownership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0AF72DE-78A9-6B46-ACEA-4206875CBC3D}"/>
              </a:ext>
            </a:extLst>
          </p:cNvPr>
          <p:cNvSpPr/>
          <p:nvPr/>
        </p:nvSpPr>
        <p:spPr>
          <a:xfrm>
            <a:off x="4045228" y="2683565"/>
            <a:ext cx="2613992" cy="7454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432FF"/>
                </a:solidFill>
              </a:rPr>
              <a:t>–(2+ 1/6)</a:t>
            </a:r>
          </a:p>
          <a:p>
            <a:pPr algn="ctr"/>
            <a:r>
              <a:rPr lang="en-GB" sz="2000" dirty="0">
                <a:solidFill>
                  <a:srgbClr val="0432FF"/>
                </a:solidFill>
              </a:rPr>
              <a:t>–2 + 1/6 = –(1+5/6)</a:t>
            </a:r>
          </a:p>
        </p:txBody>
      </p:sp>
    </p:spTree>
    <p:extLst>
      <p:ext uri="{BB962C8B-B14F-4D97-AF65-F5344CB8AC3E}">
        <p14:creationId xmlns:p14="http://schemas.microsoft.com/office/powerpoint/2010/main" val="424863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1772-C48F-C74A-867D-09456811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Dictated Example </a:t>
            </a:r>
            <a:r>
              <a:rPr lang="en-GB" dirty="0"/>
              <a:t>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00C6-3A98-BF4F-9592-0C8A71996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3287555"/>
          </a:xfrm>
        </p:spPr>
        <p:txBody>
          <a:bodyPr/>
          <a:lstStyle/>
          <a:p>
            <a:r>
              <a:rPr lang="en-GB" dirty="0"/>
              <a:t>Please write down a decimal number between –2 and –3.</a:t>
            </a:r>
          </a:p>
          <a:p>
            <a:r>
              <a:rPr lang="en-GB" dirty="0"/>
              <a:t>Please write down a decimal number between –2 and –3, </a:t>
            </a:r>
            <a:br>
              <a:rPr lang="en-GB" dirty="0"/>
            </a:br>
            <a:r>
              <a:rPr lang="en-GB" dirty="0"/>
              <a:t>which does not use the digit 5.</a:t>
            </a:r>
          </a:p>
          <a:p>
            <a:r>
              <a:rPr lang="en-GB" dirty="0"/>
              <a:t>Please write down a decimal number between –2 and –3, </a:t>
            </a:r>
            <a:br>
              <a:rPr lang="en-GB" dirty="0"/>
            </a:br>
            <a:r>
              <a:rPr lang="en-GB" dirty="0"/>
              <a:t>which does not use the digit 5,</a:t>
            </a:r>
            <a:br>
              <a:rPr lang="en-GB" dirty="0"/>
            </a:br>
            <a:r>
              <a:rPr lang="en-GB" dirty="0"/>
              <a:t>and which does use the digit 7.</a:t>
            </a:r>
          </a:p>
          <a:p>
            <a:r>
              <a:rPr lang="en-GB" dirty="0"/>
              <a:t>Please write down a decimal number between –2 and –3, </a:t>
            </a:r>
            <a:br>
              <a:rPr lang="en-GB" dirty="0"/>
            </a:br>
            <a:r>
              <a:rPr lang="en-GB" dirty="0"/>
              <a:t>which does not use the digit 5,</a:t>
            </a:r>
            <a:br>
              <a:rPr lang="en-GB" dirty="0"/>
            </a:br>
            <a:r>
              <a:rPr lang="en-GB" dirty="0"/>
              <a:t>and which does use the digit 7,</a:t>
            </a:r>
            <a:br>
              <a:rPr lang="en-GB" dirty="0"/>
            </a:br>
            <a:r>
              <a:rPr lang="en-GB" dirty="0"/>
              <a:t>and which is as close to –5/2 as possible.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5D8A575-72D5-9947-BEC5-44176A5FDA19}"/>
              </a:ext>
            </a:extLst>
          </p:cNvPr>
          <p:cNvSpPr/>
          <p:nvPr/>
        </p:nvSpPr>
        <p:spPr>
          <a:xfrm>
            <a:off x="628649" y="4783873"/>
            <a:ext cx="2705565" cy="914400"/>
          </a:xfrm>
          <a:prstGeom prst="round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Appreciation of place value/decimal digits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C12D7F7-EB79-9744-9F6D-A050E62B7EF9}"/>
              </a:ext>
            </a:extLst>
          </p:cNvPr>
          <p:cNvSpPr/>
          <p:nvPr/>
        </p:nvSpPr>
        <p:spPr>
          <a:xfrm>
            <a:off x="903712" y="5578473"/>
            <a:ext cx="2705565" cy="914400"/>
          </a:xfrm>
          <a:prstGeom prst="round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Sense of discovery/creativity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5A0705-AB2C-CB4A-B50D-A98B80C9681A}"/>
              </a:ext>
            </a:extLst>
          </p:cNvPr>
          <p:cNvSpPr txBox="1"/>
          <p:nvPr/>
        </p:nvSpPr>
        <p:spPr>
          <a:xfrm>
            <a:off x="4111515" y="5801497"/>
            <a:ext cx="1920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-2.499…9799…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7D9EF9-0A16-D94C-B0E4-5367F6D37887}"/>
              </a:ext>
            </a:extLst>
          </p:cNvPr>
          <p:cNvSpPr txBox="1"/>
          <p:nvPr/>
        </p:nvSpPr>
        <p:spPr>
          <a:xfrm>
            <a:off x="4112886" y="5344297"/>
            <a:ext cx="1434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-2.4999…7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F233C5-58FA-4643-879A-B0C300E1C55D}"/>
              </a:ext>
            </a:extLst>
          </p:cNvPr>
          <p:cNvSpPr txBox="1"/>
          <p:nvPr/>
        </p:nvSpPr>
        <p:spPr>
          <a:xfrm>
            <a:off x="4111515" y="4944187"/>
            <a:ext cx="1423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-2.47999…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B702AA8-AA65-C141-B1A7-D945B723E7C8}"/>
              </a:ext>
            </a:extLst>
          </p:cNvPr>
          <p:cNvSpPr/>
          <p:nvPr/>
        </p:nvSpPr>
        <p:spPr>
          <a:xfrm>
            <a:off x="6166625" y="5344297"/>
            <a:ext cx="2226062" cy="8565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432FF"/>
                </a:solidFill>
              </a:rPr>
              <a:t>What is now available to you?</a:t>
            </a:r>
          </a:p>
        </p:txBody>
      </p:sp>
    </p:spTree>
    <p:extLst>
      <p:ext uri="{BB962C8B-B14F-4D97-AF65-F5344CB8AC3E}">
        <p14:creationId xmlns:p14="http://schemas.microsoft.com/office/powerpoint/2010/main" val="414736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58B1-D281-7E4E-8C01-0CBE16C5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Ruminations on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24552-8019-8348-AEF6-846AD409B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4779152"/>
          </a:xfrm>
        </p:spPr>
        <p:txBody>
          <a:bodyPr/>
          <a:lstStyle/>
          <a:p>
            <a:r>
              <a:rPr lang="en-GB" dirty="0"/>
              <a:t>Simplistic Didactic Contract</a:t>
            </a:r>
          </a:p>
          <a:p>
            <a:pPr lvl="1"/>
            <a:r>
              <a:rPr lang="en-GB" dirty="0"/>
              <a:t>Learners assume that if they undertake </a:t>
            </a:r>
            <a:br>
              <a:rPr lang="en-GB" dirty="0"/>
            </a:br>
            <a:r>
              <a:rPr lang="en-GB" dirty="0"/>
              <a:t>the tasks they are set, </a:t>
            </a:r>
            <a:br>
              <a:rPr lang="en-GB" dirty="0"/>
            </a:br>
            <a:r>
              <a:rPr lang="en-GB" dirty="0"/>
              <a:t>then the required learning will take place.</a:t>
            </a:r>
          </a:p>
          <a:p>
            <a:pPr lvl="1"/>
            <a:r>
              <a:rPr lang="en-GB" dirty="0"/>
              <a:t>Learners &amp; parents expect teachers to set tasks </a:t>
            </a:r>
            <a:br>
              <a:rPr lang="en-GB" dirty="0"/>
            </a:br>
            <a:r>
              <a:rPr lang="en-GB" dirty="0"/>
              <a:t>whose completion will </a:t>
            </a:r>
            <a:r>
              <a:rPr lang="en-GB" dirty="0" err="1"/>
              <a:t>‘cause</a:t>
            </a:r>
            <a:r>
              <a:rPr lang="en-GB" dirty="0"/>
              <a:t>’ the learning to take place.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Phenomenon</a:t>
            </a:r>
          </a:p>
          <a:p>
            <a:pPr lvl="1"/>
            <a:r>
              <a:rPr lang="en-GB" dirty="0"/>
              <a:t>Learners appear to remember, or to have access to, little of what they have been taught recently, or last term, or last year.</a:t>
            </a:r>
          </a:p>
          <a:p>
            <a:r>
              <a:rPr lang="en-GB" dirty="0"/>
              <a:t>Partial Explanation</a:t>
            </a:r>
          </a:p>
          <a:p>
            <a:pPr lvl="1"/>
            <a:r>
              <a:rPr lang="en-GB" dirty="0"/>
              <a:t>If asked whether they recall a fact, definition or procedure from the past, it is in their best interest to deny recall, </a:t>
            </a:r>
            <a:br>
              <a:rPr lang="en-GB" dirty="0"/>
            </a:br>
            <a:r>
              <a:rPr lang="en-GB" dirty="0"/>
              <a:t>either </a:t>
            </a:r>
          </a:p>
          <a:p>
            <a:pPr lvl="2"/>
            <a:r>
              <a:rPr lang="en-GB" dirty="0"/>
              <a:t>because you might then test them, </a:t>
            </a:r>
          </a:p>
          <a:p>
            <a:pPr lvl="2"/>
            <a:r>
              <a:rPr lang="en-GB" dirty="0"/>
              <a:t>or because you might have in mind some aspect that they don’t have access to, and it takes least energy to get you to remind them.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B9055DA-3429-B44C-AABA-37B0D73D10DC}"/>
              </a:ext>
            </a:extLst>
          </p:cNvPr>
          <p:cNvSpPr/>
          <p:nvPr/>
        </p:nvSpPr>
        <p:spPr>
          <a:xfrm>
            <a:off x="3969834" y="2822712"/>
            <a:ext cx="5015141" cy="1202635"/>
          </a:xfrm>
          <a:prstGeom prst="round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FF00"/>
                </a:solidFill>
              </a:rPr>
              <a:t>So the experienced curriculum 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is not the tasks, 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not even simply  the experiences, 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but what is internalised from these experiences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6764DD7-658A-AB45-94FF-419396CCD1F8}"/>
              </a:ext>
            </a:extLst>
          </p:cNvPr>
          <p:cNvSpPr/>
          <p:nvPr/>
        </p:nvSpPr>
        <p:spPr>
          <a:xfrm>
            <a:off x="5814393" y="1194265"/>
            <a:ext cx="3170582" cy="10933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FF00"/>
                </a:solidFill>
              </a:rPr>
              <a:t>A worthy topic for discussion: what is the didactic contract in your school?</a:t>
            </a:r>
          </a:p>
        </p:txBody>
      </p:sp>
    </p:spTree>
    <p:extLst>
      <p:ext uri="{BB962C8B-B14F-4D97-AF65-F5344CB8AC3E}">
        <p14:creationId xmlns:p14="http://schemas.microsoft.com/office/powerpoint/2010/main" val="235918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B8823-1579-9A42-BAF4-C40D4B90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&amp; Knowing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7647E-D436-774C-B0F6-4632A5E2A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2796902"/>
          </a:xfrm>
        </p:spPr>
        <p:txBody>
          <a:bodyPr/>
          <a:lstStyle/>
          <a:p>
            <a:r>
              <a:rPr lang="en-GB" dirty="0"/>
              <a:t>Conjectures</a:t>
            </a:r>
          </a:p>
          <a:p>
            <a:pPr lvl="1"/>
            <a:r>
              <a:rPr lang="en-GB" dirty="0"/>
              <a:t>Distinctions such as between </a:t>
            </a:r>
            <a:r>
              <a:rPr lang="en-GB" i="1" dirty="0"/>
              <a:t>factual</a:t>
            </a:r>
            <a:r>
              <a:rPr lang="en-GB" dirty="0"/>
              <a:t> knowledge, </a:t>
            </a:r>
            <a:r>
              <a:rPr lang="en-GB" i="1" dirty="0"/>
              <a:t>procedural</a:t>
            </a:r>
            <a:r>
              <a:rPr lang="en-GB" dirty="0"/>
              <a:t> knowledge, and </a:t>
            </a:r>
            <a:r>
              <a:rPr lang="en-GB" i="1" dirty="0"/>
              <a:t>conditional</a:t>
            </a:r>
            <a:r>
              <a:rPr lang="en-GB" dirty="0"/>
              <a:t> knowledge fail to take into account human experience. </a:t>
            </a:r>
          </a:p>
          <a:p>
            <a:pPr lvl="1"/>
            <a:r>
              <a:rPr lang="en-GB" dirty="0"/>
              <a:t>A much more useful discourse is </a:t>
            </a:r>
            <a:r>
              <a:rPr lang="en-GB" i="1" dirty="0"/>
              <a:t>knowing-to act in the moment</a:t>
            </a:r>
            <a:r>
              <a:rPr lang="en-GB" dirty="0"/>
              <a:t>, as distinct from (being able to write essays about) </a:t>
            </a:r>
            <a:r>
              <a:rPr lang="en-GB" i="1" dirty="0"/>
              <a:t>knowing-how, knowing-that, knowing-when, knowing-why</a:t>
            </a:r>
            <a:r>
              <a:rPr lang="en-GB" dirty="0"/>
              <a:t> etc.</a:t>
            </a:r>
          </a:p>
          <a:p>
            <a:pPr lvl="1"/>
            <a:r>
              <a:rPr lang="en-GB" dirty="0"/>
              <a:t>The gerund </a:t>
            </a:r>
            <a:r>
              <a:rPr lang="en-GB" i="1" dirty="0"/>
              <a:t>knowing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reflects the influence of the context and situation on what is accessible;</a:t>
            </a:r>
          </a:p>
          <a:p>
            <a:pPr lvl="2"/>
            <a:r>
              <a:rPr lang="en-GB" dirty="0"/>
              <a:t>admits the possibility of change, </a:t>
            </a:r>
            <a:br>
              <a:rPr lang="en-GB" dirty="0"/>
            </a:br>
            <a:r>
              <a:rPr lang="en-GB" dirty="0"/>
              <a:t>and the possibility of ongoing incompleteness</a:t>
            </a:r>
          </a:p>
          <a:p>
            <a:pPr lvl="1"/>
            <a:r>
              <a:rPr lang="en-GB" dirty="0"/>
              <a:t>Knowing-about is superficial; Knowing-to-act in-the-moment is deep</a:t>
            </a:r>
          </a:p>
          <a:p>
            <a:pPr lvl="1"/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E13E8C5-EEAD-0B47-84C2-18420667DAF2}"/>
              </a:ext>
            </a:extLst>
          </p:cNvPr>
          <p:cNvSpPr/>
          <p:nvPr/>
        </p:nvSpPr>
        <p:spPr>
          <a:xfrm>
            <a:off x="2096421" y="4652484"/>
            <a:ext cx="3579541" cy="6690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432FF"/>
                </a:solidFill>
              </a:rPr>
              <a:t>In constructing the decimal …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289C3A2-C1EB-7E48-B727-B53822CBE0AC}"/>
              </a:ext>
            </a:extLst>
          </p:cNvPr>
          <p:cNvSpPr/>
          <p:nvPr/>
        </p:nvSpPr>
        <p:spPr>
          <a:xfrm>
            <a:off x="2497869" y="5195176"/>
            <a:ext cx="3579541" cy="6690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432FF"/>
                </a:solidFill>
              </a:rPr>
              <a:t>How did -2.4 come to mind?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768DBB6-D5E6-C045-B92E-546EB182AE2B}"/>
              </a:ext>
            </a:extLst>
          </p:cNvPr>
          <p:cNvSpPr/>
          <p:nvPr/>
        </p:nvSpPr>
        <p:spPr>
          <a:xfrm>
            <a:off x="2899317" y="5737868"/>
            <a:ext cx="4505089" cy="6690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432FF"/>
                </a:solidFill>
              </a:rPr>
              <a:t>How did the use of 9’s come to mind?</a:t>
            </a:r>
          </a:p>
        </p:txBody>
      </p:sp>
    </p:spTree>
    <p:extLst>
      <p:ext uri="{BB962C8B-B14F-4D97-AF65-F5344CB8AC3E}">
        <p14:creationId xmlns:p14="http://schemas.microsoft.com/office/powerpoint/2010/main" val="156709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B8823-1579-9A42-BAF4-C40D4B90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&amp; Knowing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7647E-D436-774C-B0F6-4632A5E2A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988937"/>
            <a:ext cx="8181474" cy="3046350"/>
          </a:xfrm>
        </p:spPr>
        <p:txBody>
          <a:bodyPr/>
          <a:lstStyle/>
          <a:p>
            <a:r>
              <a:rPr lang="en-GB" dirty="0"/>
              <a:t>Learning from Experience</a:t>
            </a:r>
          </a:p>
          <a:p>
            <a:pPr lvl="1"/>
            <a:r>
              <a:rPr lang="en-GB" dirty="0"/>
              <a:t>One thing we don’t seem to learn from experience, </a:t>
            </a:r>
            <a:br>
              <a:rPr lang="en-GB" dirty="0"/>
            </a:br>
            <a:r>
              <a:rPr lang="en-GB" dirty="0"/>
              <a:t>is that we rarely learn from experience alone.</a:t>
            </a:r>
          </a:p>
          <a:p>
            <a:pPr lvl="1"/>
            <a:r>
              <a:rPr lang="en-GB" dirty="0"/>
              <a:t>Something more is required.</a:t>
            </a:r>
          </a:p>
          <a:p>
            <a:pPr lvl="1"/>
            <a:r>
              <a:rPr lang="en-GB" dirty="0"/>
              <a:t>Being told something, or having an experience of something, is not always sufficient to mean than something has been internalised.</a:t>
            </a:r>
          </a:p>
          <a:p>
            <a:pPr lvl="1"/>
            <a:r>
              <a:rPr lang="en-GB" dirty="0"/>
              <a:t>Doing something does not guarantee access to the same doing in ‘similar’ situations later. </a:t>
            </a:r>
          </a:p>
          <a:p>
            <a:pPr lvl="1"/>
            <a:r>
              <a:rPr lang="en-GB" dirty="0"/>
              <a:t>Something more is required: a personal narrative which encompasses both an action and a trigger to that action.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442A25-04A7-574C-96A2-B2ACF9C4F0F4}"/>
              </a:ext>
            </a:extLst>
          </p:cNvPr>
          <p:cNvSpPr txBox="1">
            <a:spLocks/>
          </p:cNvSpPr>
          <p:nvPr/>
        </p:nvSpPr>
        <p:spPr>
          <a:xfrm>
            <a:off x="481263" y="4035287"/>
            <a:ext cx="8181474" cy="3046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halkboard" panose="03050602040202020205" pitchFamily="66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As a teacher, owning the curriculum means:</a:t>
            </a:r>
          </a:p>
          <a:p>
            <a:pPr lvl="1"/>
            <a:r>
              <a:rPr lang="en-GB" dirty="0"/>
              <a:t>a feeling that the next pedagogic action, the next mathematical idea, is entirely natural, both pedagogically and mathematically</a:t>
            </a:r>
          </a:p>
          <a:p>
            <a:pPr lvl="1"/>
            <a:r>
              <a:rPr lang="en-GB" dirty="0"/>
              <a:t>a feeling of another experience in a coherent and cogent ‘trajectory’</a:t>
            </a:r>
          </a:p>
          <a:p>
            <a:r>
              <a:rPr lang="en-GB" dirty="0"/>
              <a:t>As a learner, owning the curriculum means:</a:t>
            </a:r>
          </a:p>
          <a:p>
            <a:pPr lvl="1"/>
            <a:r>
              <a:rPr lang="en-GB" dirty="0"/>
              <a:t>a growing sense of control over mathematical objects (example spaces), ways to construct more examples, </a:t>
            </a:r>
          </a:p>
          <a:p>
            <a:pPr lvl="1"/>
            <a:r>
              <a:rPr lang="en-GB" dirty="0"/>
              <a:t>a growing sense of a landscape of gardens of ‘delight’ rather than dark and frightening ‘thickets’</a:t>
            </a:r>
          </a:p>
        </p:txBody>
      </p:sp>
    </p:spTree>
    <p:extLst>
      <p:ext uri="{BB962C8B-B14F-4D97-AF65-F5344CB8AC3E}">
        <p14:creationId xmlns:p14="http://schemas.microsoft.com/office/powerpoint/2010/main" val="60057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F39F6-4901-3242-9A44-1E93F752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Reacting &amp;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22C43-298D-8347-B391-FCAEFA835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4263324" cy="2618482"/>
          </a:xfrm>
        </p:spPr>
        <p:txBody>
          <a:bodyPr/>
          <a:lstStyle/>
          <a:p>
            <a:r>
              <a:rPr lang="en-GB" dirty="0"/>
              <a:t>37 + 23 - 36 = 24 True/False?</a:t>
            </a:r>
          </a:p>
          <a:p>
            <a:r>
              <a:rPr lang="en-GB" dirty="0"/>
              <a:t>Do you have learners who dive in, carrying out the first action that occurs to them?</a:t>
            </a:r>
          </a:p>
          <a:p>
            <a:r>
              <a:rPr lang="en-GB" dirty="0"/>
              <a:t>Do you have learners who sit and wait until someone (you, an assistant, another learner) confirms what action to enact?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1E29163-4A64-F742-A410-4414B8F1B0F7}"/>
              </a:ext>
            </a:extLst>
          </p:cNvPr>
          <p:cNvSpPr/>
          <p:nvPr/>
        </p:nvSpPr>
        <p:spPr>
          <a:xfrm>
            <a:off x="4920989" y="1251580"/>
            <a:ext cx="3133493" cy="635620"/>
          </a:xfrm>
          <a:prstGeom prst="round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What did you do?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32F6E1F-5135-644E-82B8-0BD6F1C3F3BD}"/>
              </a:ext>
            </a:extLst>
          </p:cNvPr>
          <p:cNvSpPr/>
          <p:nvPr/>
        </p:nvSpPr>
        <p:spPr>
          <a:xfrm>
            <a:off x="5097392" y="1795347"/>
            <a:ext cx="3565346" cy="8973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0432FF"/>
              </a:solidFill>
            </a:endParaRPr>
          </a:p>
          <a:p>
            <a:pPr algn="ctr"/>
            <a:r>
              <a:rPr lang="en-GB" sz="2000" dirty="0">
                <a:solidFill>
                  <a:srgbClr val="0432FF"/>
                </a:solidFill>
              </a:rPr>
              <a:t>Started calculating from the left </a:t>
            </a:r>
            <a:br>
              <a:rPr lang="en-GB" sz="2000" dirty="0">
                <a:solidFill>
                  <a:srgbClr val="0432FF"/>
                </a:solidFill>
              </a:rPr>
            </a:br>
            <a:r>
              <a:rPr lang="en-GB" sz="2000" dirty="0">
                <a:solidFill>
                  <a:srgbClr val="0432FF"/>
                </a:solidFill>
              </a:rPr>
              <a:t>as you read it?</a:t>
            </a:r>
          </a:p>
          <a:p>
            <a:pPr algn="ctr"/>
            <a:endParaRPr lang="en-GB" sz="2000" dirty="0">
              <a:solidFill>
                <a:srgbClr val="0432FF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6916026-0587-4242-8AFC-1D9073DB618A}"/>
              </a:ext>
            </a:extLst>
          </p:cNvPr>
          <p:cNvSpPr/>
          <p:nvPr/>
        </p:nvSpPr>
        <p:spPr>
          <a:xfrm>
            <a:off x="5266201" y="2606598"/>
            <a:ext cx="3572939" cy="9839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FF00"/>
              </a:solidFill>
            </a:endParaRPr>
          </a:p>
          <a:p>
            <a:pPr algn="ctr"/>
            <a:endParaRPr lang="en-GB" sz="2000" dirty="0">
              <a:solidFill>
                <a:srgbClr val="FFFF00"/>
              </a:solidFill>
            </a:endParaRPr>
          </a:p>
          <a:p>
            <a:pPr algn="ctr"/>
            <a:r>
              <a:rPr lang="en-GB" sz="2000" dirty="0">
                <a:solidFill>
                  <a:srgbClr val="FFFF00"/>
                </a:solidFill>
              </a:rPr>
              <a:t>Read the whole, </a:t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rgbClr val="FFFF00"/>
                </a:solidFill>
              </a:rPr>
              <a:t>then used relationships that  you recognised?</a:t>
            </a:r>
          </a:p>
          <a:p>
            <a:pPr algn="ctr"/>
            <a:endParaRPr lang="en-GB" sz="2000" dirty="0">
              <a:solidFill>
                <a:srgbClr val="FFFF00"/>
              </a:solidFill>
            </a:endParaRPr>
          </a:p>
          <a:p>
            <a:pPr algn="ctr"/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3019D19-7F48-8545-95DD-E1D8F8ED0C76}"/>
              </a:ext>
            </a:extLst>
          </p:cNvPr>
          <p:cNvSpPr/>
          <p:nvPr/>
        </p:nvSpPr>
        <p:spPr>
          <a:xfrm>
            <a:off x="628650" y="3713355"/>
            <a:ext cx="3207854" cy="1020629"/>
          </a:xfrm>
          <a:prstGeom prst="round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How might cautious yet intentional action be reinforced?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2490D61-D2BF-904D-9B89-03DBCE750791}"/>
              </a:ext>
            </a:extLst>
          </p:cNvPr>
          <p:cNvSpPr/>
          <p:nvPr/>
        </p:nvSpPr>
        <p:spPr>
          <a:xfrm>
            <a:off x="1333126" y="4680772"/>
            <a:ext cx="6772847" cy="104483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FFFF00"/>
              </a:solidFill>
            </a:endParaRPr>
          </a:p>
          <a:p>
            <a:pPr algn="ctr"/>
            <a:endParaRPr lang="en-GB" sz="2000" dirty="0">
              <a:solidFill>
                <a:srgbClr val="FFFF00"/>
              </a:solidFill>
            </a:endParaRPr>
          </a:p>
          <a:p>
            <a:pPr algn="ctr"/>
            <a:r>
              <a:rPr lang="en-GB" sz="2000" dirty="0">
                <a:solidFill>
                  <a:srgbClr val="FFFF00"/>
                </a:solidFill>
              </a:rPr>
              <a:t>Providing experiences in which an action happens naturally, </a:t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rgbClr val="FFFF00"/>
                </a:solidFill>
              </a:rPr>
              <a:t>then prompting reflection and personal narrative construction</a:t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rgbClr val="FFFF00"/>
                </a:solidFill>
              </a:rPr>
              <a:t>around what was effective and </a:t>
            </a:r>
            <a:r>
              <a:rPr lang="en-GB" sz="2000">
                <a:solidFill>
                  <a:srgbClr val="FFFF00"/>
                </a:solidFill>
              </a:rPr>
              <a:t>what was not</a:t>
            </a:r>
            <a:endParaRPr lang="en-GB" sz="2000" dirty="0">
              <a:solidFill>
                <a:srgbClr val="FFFF00"/>
              </a:solidFill>
            </a:endParaRPr>
          </a:p>
          <a:p>
            <a:pPr algn="ctr"/>
            <a:endParaRPr lang="en-GB" sz="2000" dirty="0">
              <a:solidFill>
                <a:srgbClr val="FFFF00"/>
              </a:solidFill>
            </a:endParaRPr>
          </a:p>
          <a:p>
            <a:pPr algn="ctr"/>
            <a:endParaRPr lang="en-GB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6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F56A7-0824-594F-9D0F-55F3F05AA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33610-6B25-7546-BCBF-B38ED07F2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subtraction commutative?</a:t>
            </a:r>
          </a:p>
          <a:p>
            <a:r>
              <a:rPr lang="en-GB" dirty="0"/>
              <a:t>Let S</a:t>
            </a:r>
            <a:r>
              <a:rPr lang="en-GB" baseline="-25000" dirty="0"/>
              <a:t>a</a:t>
            </a:r>
            <a:r>
              <a:rPr lang="en-GB" dirty="0"/>
              <a:t>(</a:t>
            </a:r>
            <a:r>
              <a:rPr lang="en-GB" i="1" dirty="0"/>
              <a:t>n</a:t>
            </a:r>
            <a:r>
              <a:rPr lang="en-GB" dirty="0"/>
              <a:t>) represent the action of subtracting </a:t>
            </a:r>
            <a:r>
              <a:rPr lang="en-GB" i="1" dirty="0"/>
              <a:t>a </a:t>
            </a:r>
            <a:r>
              <a:rPr lang="en-GB" dirty="0"/>
              <a:t>from</a:t>
            </a:r>
            <a:r>
              <a:rPr lang="en-GB" i="1" dirty="0"/>
              <a:t> </a:t>
            </a:r>
            <a:r>
              <a:rPr lang="en-GB" dirty="0"/>
              <a:t>n.</a:t>
            </a:r>
          </a:p>
          <a:p>
            <a:r>
              <a:rPr lang="en-GB" dirty="0"/>
              <a:t>Let </a:t>
            </a:r>
            <a:r>
              <a:rPr lang="en-GB" i="1" dirty="0"/>
              <a:t>S</a:t>
            </a:r>
            <a:r>
              <a:rPr lang="en-GB" i="1" baseline="-25000" dirty="0"/>
              <a:t>b</a:t>
            </a:r>
            <a:r>
              <a:rPr lang="en-GB" dirty="0"/>
              <a:t>(</a:t>
            </a:r>
            <a:r>
              <a:rPr lang="en-GB" i="1" dirty="0"/>
              <a:t>n</a:t>
            </a:r>
            <a:r>
              <a:rPr lang="en-GB" dirty="0"/>
              <a:t>) represent subtracting </a:t>
            </a:r>
            <a:r>
              <a:rPr lang="en-GB" i="1" dirty="0"/>
              <a:t>b</a:t>
            </a:r>
            <a:r>
              <a:rPr lang="en-GB" dirty="0"/>
              <a:t> from </a:t>
            </a:r>
            <a:r>
              <a:rPr lang="en-GB" i="1" dirty="0"/>
              <a:t>n</a:t>
            </a:r>
            <a:r>
              <a:rPr lang="en-GB" dirty="0"/>
              <a:t>.</a:t>
            </a:r>
          </a:p>
          <a:p>
            <a:r>
              <a:rPr lang="en-GB" dirty="0"/>
              <a:t>What is </a:t>
            </a:r>
            <a:r>
              <a:rPr lang="en-GB" i="1" dirty="0"/>
              <a:t>S</a:t>
            </a:r>
            <a:r>
              <a:rPr lang="en-GB" i="1" baseline="-25000" dirty="0"/>
              <a:t>b</a:t>
            </a:r>
            <a:r>
              <a:rPr lang="en-GB" dirty="0"/>
              <a:t>(</a:t>
            </a:r>
            <a:r>
              <a:rPr lang="en-GB" i="1" dirty="0"/>
              <a:t>S</a:t>
            </a:r>
            <a:r>
              <a:rPr lang="en-GB" i="1" baseline="-25000" dirty="0"/>
              <a:t>a</a:t>
            </a:r>
            <a:r>
              <a:rPr lang="en-GB" dirty="0"/>
              <a:t>(</a:t>
            </a:r>
            <a:r>
              <a:rPr lang="en-GB" i="1" dirty="0"/>
              <a:t>n</a:t>
            </a:r>
            <a:r>
              <a:rPr lang="en-GB" dirty="0"/>
              <a:t>))?</a:t>
            </a:r>
          </a:p>
          <a:p>
            <a:r>
              <a:rPr lang="en-GB" dirty="0"/>
              <a:t>What is </a:t>
            </a:r>
            <a:r>
              <a:rPr lang="en-GB" i="1" dirty="0"/>
              <a:t>S</a:t>
            </a:r>
            <a:r>
              <a:rPr lang="en-GB" i="1" baseline="-25000" dirty="0"/>
              <a:t>a</a:t>
            </a:r>
            <a:r>
              <a:rPr lang="en-GB" dirty="0"/>
              <a:t>(</a:t>
            </a:r>
            <a:r>
              <a:rPr lang="en-GB" i="1" dirty="0"/>
              <a:t>S</a:t>
            </a:r>
            <a:r>
              <a:rPr lang="en-GB" i="1" baseline="-25000" dirty="0"/>
              <a:t>b</a:t>
            </a:r>
            <a:r>
              <a:rPr lang="en-GB" dirty="0"/>
              <a:t>(</a:t>
            </a:r>
            <a:r>
              <a:rPr lang="en-GB" i="1" dirty="0"/>
              <a:t>n</a:t>
            </a:r>
            <a:r>
              <a:rPr lang="en-GB" dirty="0"/>
              <a:t>))?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6E00527-6300-A748-ACEF-8F8AF532DF1D}"/>
              </a:ext>
            </a:extLst>
          </p:cNvPr>
          <p:cNvSpPr/>
          <p:nvPr/>
        </p:nvSpPr>
        <p:spPr>
          <a:xfrm>
            <a:off x="4795025" y="2352908"/>
            <a:ext cx="4148254" cy="190685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432FF"/>
                </a:solidFill>
              </a:rPr>
              <a:t>The statement</a:t>
            </a:r>
          </a:p>
          <a:p>
            <a:pPr algn="ctr"/>
            <a:r>
              <a:rPr lang="en-GB" sz="2000" dirty="0">
                <a:solidFill>
                  <a:srgbClr val="0432FF"/>
                </a:solidFill>
              </a:rPr>
              <a:t>“Subtraction is not commutative” </a:t>
            </a:r>
            <a:br>
              <a:rPr lang="en-GB" sz="2000" dirty="0">
                <a:solidFill>
                  <a:srgbClr val="0432FF"/>
                </a:solidFill>
              </a:rPr>
            </a:br>
            <a:r>
              <a:rPr lang="en-GB" sz="2000" dirty="0">
                <a:solidFill>
                  <a:srgbClr val="0432FF"/>
                </a:solidFill>
              </a:rPr>
              <a:t>is not helpful as something memorised </a:t>
            </a:r>
            <a:br>
              <a:rPr lang="en-GB" sz="2000" dirty="0">
                <a:solidFill>
                  <a:srgbClr val="0432FF"/>
                </a:solidFill>
              </a:rPr>
            </a:br>
            <a:r>
              <a:rPr lang="en-GB" sz="2000" dirty="0">
                <a:solidFill>
                  <a:srgbClr val="0432FF"/>
                </a:solidFill>
              </a:rPr>
              <a:t>if it is neither </a:t>
            </a:r>
            <a:br>
              <a:rPr lang="en-GB" sz="2000" dirty="0">
                <a:solidFill>
                  <a:srgbClr val="0432FF"/>
                </a:solidFill>
              </a:rPr>
            </a:br>
            <a:r>
              <a:rPr lang="en-GB" sz="2000" dirty="0">
                <a:solidFill>
                  <a:srgbClr val="0432FF"/>
                </a:solidFill>
              </a:rPr>
              <a:t>appreciated or comprehended</a:t>
            </a:r>
          </a:p>
        </p:txBody>
      </p:sp>
    </p:spTree>
    <p:extLst>
      <p:ext uri="{BB962C8B-B14F-4D97-AF65-F5344CB8AC3E}">
        <p14:creationId xmlns:p14="http://schemas.microsoft.com/office/powerpoint/2010/main" val="405688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AB7942"/>
        </a:solidFill>
        <a:ln>
          <a:solidFill>
            <a:schemeClr val="tx1"/>
          </a:solidFill>
        </a:ln>
      </a:spPr>
      <a:bodyPr rtlCol="0" anchor="ctr"/>
      <a:lstStyle>
        <a:defPPr algn="ctr">
          <a:defRPr sz="2000">
            <a:solidFill>
              <a:srgbClr val="FFFF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 dirty="0" err="1" smtClean="0">
            <a:latin typeface="Chalkboard" charset="0"/>
            <a:ea typeface="Chalkboard" charset="0"/>
            <a:cs typeface="Chalkboard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266CBBC0-D244-7347-801A-1958D987A020}" vid="{EDE611A9-898C-6240-80DA-EB3238CCAF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1722</TotalTime>
  <Words>1425</Words>
  <Application>Microsoft Macintosh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Chalkboard</vt:lpstr>
      <vt:lpstr>Office Theme</vt:lpstr>
      <vt:lpstr>Whose Curriculum is it Anyway? Promoting Learner Ownership of What is Learned</vt:lpstr>
      <vt:lpstr>Outline</vt:lpstr>
      <vt:lpstr>Where Would you Look For …</vt:lpstr>
      <vt:lpstr>Dictated Example Construction</vt:lpstr>
      <vt:lpstr>Ruminations on Experience</vt:lpstr>
      <vt:lpstr>Knowledge &amp; Knowing</vt:lpstr>
      <vt:lpstr>Knowledge &amp; Knowing</vt:lpstr>
      <vt:lpstr>Reacting &amp; Responding</vt:lpstr>
      <vt:lpstr>Subtraction</vt:lpstr>
      <vt:lpstr>Mixed Fraction Multiplication</vt:lpstr>
      <vt:lpstr>Your Own Construction</vt:lpstr>
      <vt:lpstr>Myths</vt:lpstr>
      <vt:lpstr>Ownership</vt:lpstr>
      <vt:lpstr>Developing the Habit of Learner Ownership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John Mason</cp:lastModifiedBy>
  <cp:revision>80</cp:revision>
  <cp:lastPrinted>2022-03-30T10:16:07Z</cp:lastPrinted>
  <dcterms:created xsi:type="dcterms:W3CDTF">2017-06-17T10:17:52Z</dcterms:created>
  <dcterms:modified xsi:type="dcterms:W3CDTF">2022-03-30T10:39:16Z</dcterms:modified>
</cp:coreProperties>
</file>