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80" r:id="rId4"/>
    <p:sldId id="271" r:id="rId5"/>
    <p:sldId id="278" r:id="rId6"/>
    <p:sldId id="279" r:id="rId7"/>
    <p:sldId id="298" r:id="rId8"/>
    <p:sldId id="301" r:id="rId9"/>
    <p:sldId id="290" r:id="rId10"/>
    <p:sldId id="291" r:id="rId11"/>
    <p:sldId id="262" r:id="rId12"/>
    <p:sldId id="264" r:id="rId13"/>
    <p:sldId id="292" r:id="rId14"/>
    <p:sldId id="295" r:id="rId15"/>
    <p:sldId id="283" r:id="rId16"/>
    <p:sldId id="299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2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3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9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4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8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9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2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5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8FFB-927C-4A67-A5BC-FAC9FB9A1E83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8823-B653-4652-A1BA-5BA62DB8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9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8911F-A045-4D0D-8143-9C9AD051C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700" dirty="0">
                <a:solidFill>
                  <a:schemeClr val="bg1"/>
                </a:solidFill>
              </a:rPr>
              <a:t>Maths and Science education for imagined futures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7323A-8A44-48D5-B507-73EFE176F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Anne Watson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University of Oxford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Emeritus Professor of Mathematics Education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46F09-2D98-47B0-9ED1-033D20881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87" b="40917"/>
          <a:stretch/>
        </p:blipFill>
        <p:spPr>
          <a:xfrm>
            <a:off x="314536" y="1896923"/>
            <a:ext cx="3035882" cy="16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0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B91187-3507-4B4B-8FFE-661006C97EA8}"/>
              </a:ext>
            </a:extLst>
          </p:cNvPr>
          <p:cNvSpPr/>
          <p:nvPr/>
        </p:nvSpPr>
        <p:spPr>
          <a:xfrm>
            <a:off x="1225485" y="725863"/>
            <a:ext cx="5590094" cy="546754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90FC59-D743-4DD1-8A9C-EB5AFB11FD9F}"/>
              </a:ext>
            </a:extLst>
          </p:cNvPr>
          <p:cNvSpPr/>
          <p:nvPr/>
        </p:nvSpPr>
        <p:spPr>
          <a:xfrm>
            <a:off x="1244349" y="758857"/>
            <a:ext cx="4336317" cy="4308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E57430-B288-4FA4-90A0-2BB5D79CF72D}"/>
              </a:ext>
            </a:extLst>
          </p:cNvPr>
          <p:cNvSpPr/>
          <p:nvPr/>
        </p:nvSpPr>
        <p:spPr>
          <a:xfrm>
            <a:off x="1225490" y="754143"/>
            <a:ext cx="5150168" cy="50339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C68D7-4AFD-454B-B961-B85E6316D72C}"/>
              </a:ext>
            </a:extLst>
          </p:cNvPr>
          <p:cNvCxnSpPr/>
          <p:nvPr/>
        </p:nvCxnSpPr>
        <p:spPr>
          <a:xfrm>
            <a:off x="5561793" y="5052761"/>
            <a:ext cx="12537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A8BDB2-5010-48BC-A806-C2B638BD0695}"/>
              </a:ext>
            </a:extLst>
          </p:cNvPr>
          <p:cNvCxnSpPr>
            <a:cxnSpLocks/>
          </p:cNvCxnSpPr>
          <p:nvPr/>
        </p:nvCxnSpPr>
        <p:spPr>
          <a:xfrm>
            <a:off x="5580666" y="5052761"/>
            <a:ext cx="1" cy="11500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B71E3F-AED6-49D5-A2B7-689CCE9E4FCA}"/>
              </a:ext>
            </a:extLst>
          </p:cNvPr>
          <p:cNvCxnSpPr/>
          <p:nvPr/>
        </p:nvCxnSpPr>
        <p:spPr>
          <a:xfrm>
            <a:off x="6375662" y="5750351"/>
            <a:ext cx="4399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9F456C-CDEA-4E03-A17A-FCE64E17485B}"/>
              </a:ext>
            </a:extLst>
          </p:cNvPr>
          <p:cNvCxnSpPr/>
          <p:nvPr/>
        </p:nvCxnSpPr>
        <p:spPr>
          <a:xfrm>
            <a:off x="6375653" y="5750351"/>
            <a:ext cx="0" cy="4336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6448-ADD5-4485-822F-7D9373C8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A8AC-4921-4B4F-BB04-0F1EFF3B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557"/>
            <a:ext cx="7886700" cy="4574406"/>
          </a:xfrm>
        </p:spPr>
        <p:txBody>
          <a:bodyPr>
            <a:normAutofit/>
          </a:bodyPr>
          <a:lstStyle/>
          <a:p>
            <a:pPr lvl="1"/>
            <a:r>
              <a:rPr lang="en-GB" sz="3200" dirty="0"/>
              <a:t>personal development</a:t>
            </a:r>
          </a:p>
          <a:p>
            <a:pPr lvl="1"/>
            <a:r>
              <a:rPr lang="en-GB" sz="3200" dirty="0"/>
              <a:t>cultural inclusion</a:t>
            </a:r>
          </a:p>
          <a:p>
            <a:pPr lvl="1"/>
            <a:r>
              <a:rPr lang="en-GB" sz="3200" dirty="0"/>
              <a:t>economic inclusion</a:t>
            </a:r>
          </a:p>
          <a:p>
            <a:pPr lvl="1"/>
            <a:r>
              <a:rPr lang="en-GB" sz="3200" dirty="0"/>
              <a:t>advancement of knowledge</a:t>
            </a:r>
          </a:p>
          <a:p>
            <a:pPr lvl="1"/>
            <a:r>
              <a:rPr lang="en-GB" sz="3200" dirty="0"/>
              <a:t>vision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FDAC-161F-4C66-A2C6-6F51EEBA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F5A9-83D8-4B8E-93FC-65F56CCE4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55877-D9DC-443E-8554-D7FE31AF7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32" y="1585766"/>
            <a:ext cx="33718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3F90-26B0-426D-A108-1423852A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62" y="1945481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8F4C6-3FE4-44FA-B094-CE9D3808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76730"/>
            <a:ext cx="7886700" cy="5811837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Shadow ecology’ of knowledge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85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863EF-4050-4EC7-8EA9-11292CF5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9" y="891350"/>
            <a:ext cx="6768444" cy="50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96FD-88B1-457C-9F22-503B4AA7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9D2B-CEFC-4CDE-91EF-CC8965B1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62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‘shadow ecology of knowledge’ undermines the knowledge-having and knowledge-buying status of those in power.</a:t>
            </a:r>
          </a:p>
          <a:p>
            <a:r>
              <a:rPr lang="en-GB" dirty="0"/>
              <a:t>Separates power from knowledge </a:t>
            </a:r>
          </a:p>
          <a:p>
            <a:r>
              <a:rPr lang="en-GB" dirty="0"/>
              <a:t>All need hardware, access, skills and critical intelligence to use the shadow ecology of knowledge</a:t>
            </a:r>
          </a:p>
          <a:p>
            <a:r>
              <a:rPr lang="en-GB" dirty="0"/>
              <a:t>Education in disciplinary structures</a:t>
            </a:r>
          </a:p>
          <a:p>
            <a:r>
              <a:rPr lang="en-GB" dirty="0"/>
              <a:t>Preserve the structured knowledge needed to advance science, technology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31620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8FE77E-D6B6-4A44-8EE2-4551B07FA235}"/>
              </a:ext>
            </a:extLst>
          </p:cNvPr>
          <p:cNvSpPr/>
          <p:nvPr/>
        </p:nvSpPr>
        <p:spPr>
          <a:xfrm>
            <a:off x="1126503" y="99423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/>
              <a:t>Maths and Science education for imagined futures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A498D-3493-46AF-A445-CDC19867A8B6}"/>
              </a:ext>
            </a:extLst>
          </p:cNvPr>
          <p:cNvCxnSpPr>
            <a:cxnSpLocks/>
          </p:cNvCxnSpPr>
          <p:nvPr/>
        </p:nvCxnSpPr>
        <p:spPr>
          <a:xfrm>
            <a:off x="707010" y="2366128"/>
            <a:ext cx="4713402" cy="829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35DDA8-1A6F-465C-9F4D-0261DC2CE092}"/>
              </a:ext>
            </a:extLst>
          </p:cNvPr>
          <p:cNvSpPr txBox="1"/>
          <p:nvPr/>
        </p:nvSpPr>
        <p:spPr>
          <a:xfrm>
            <a:off x="5698503" y="2411575"/>
            <a:ext cx="27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0205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F173-B2D7-492C-B38C-1F8D0529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 Watson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E1A97-B292-4031-820C-6C02F28B7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pmtheta.com</a:t>
            </a:r>
          </a:p>
        </p:txBody>
      </p:sp>
    </p:spTree>
    <p:extLst>
      <p:ext uri="{BB962C8B-B14F-4D97-AF65-F5344CB8AC3E}">
        <p14:creationId xmlns:p14="http://schemas.microsoft.com/office/powerpoint/2010/main" val="334558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6C78BA-A927-43D7-814B-22AD9395C4EF}"/>
              </a:ext>
            </a:extLst>
          </p:cNvPr>
          <p:cNvSpPr/>
          <p:nvPr/>
        </p:nvSpPr>
        <p:spPr>
          <a:xfrm>
            <a:off x="1998483" y="537329"/>
            <a:ext cx="6754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medium-content-serif-font"/>
              </a:rPr>
              <a:t>… [analytical engine is] likely to exert an indirect and reciprocal influence on science itself  …</a:t>
            </a:r>
          </a:p>
          <a:p>
            <a:endParaRPr lang="en-GB" sz="2400" i="1" dirty="0">
              <a:latin typeface="medium-content-serif-font"/>
            </a:endParaRPr>
          </a:p>
          <a:p>
            <a:r>
              <a:rPr lang="en-GB" sz="2400" i="1" dirty="0">
                <a:latin typeface="medium-content-serif-font"/>
              </a:rPr>
              <a:t>… devising for mathematical truths a new form in which to record and … use</a:t>
            </a:r>
          </a:p>
          <a:p>
            <a:endParaRPr lang="en-GB" sz="2400" i="1" dirty="0">
              <a:latin typeface="medium-content-serif-font"/>
            </a:endParaRPr>
          </a:p>
          <a:p>
            <a:r>
              <a:rPr lang="en-GB" sz="2400" i="1" dirty="0">
                <a:latin typeface="medium-content-serif-font"/>
              </a:rPr>
              <a:t>views are likely to be induced, which should again react on the more theoretical phase of the subject. </a:t>
            </a:r>
          </a:p>
          <a:p>
            <a:endParaRPr lang="en-GB" sz="2400" i="1" dirty="0">
              <a:latin typeface="medium-content-serif-fon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B61AB-950F-46A0-8ECB-C63A93A15C82}"/>
              </a:ext>
            </a:extLst>
          </p:cNvPr>
          <p:cNvSpPr txBox="1"/>
          <p:nvPr/>
        </p:nvSpPr>
        <p:spPr>
          <a:xfrm>
            <a:off x="134332" y="1535980"/>
            <a:ext cx="196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Ada Lovelace (19</a:t>
            </a:r>
            <a:r>
              <a:rPr lang="en-GB" sz="2400" baseline="30000" dirty="0"/>
              <a:t>th</a:t>
            </a:r>
            <a:r>
              <a:rPr lang="en-GB" sz="2400" dirty="0"/>
              <a:t> century)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0BF89-B63C-4541-9821-F6E117F99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216" y="1830706"/>
            <a:ext cx="47529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5E031-FE80-4D9E-A285-A41D086E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22" y="914400"/>
            <a:ext cx="6634917" cy="5086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579E4-4E5E-4404-A4F3-92AE42507C92}"/>
              </a:ext>
            </a:extLst>
          </p:cNvPr>
          <p:cNvSpPr txBox="1"/>
          <p:nvPr/>
        </p:nvSpPr>
        <p:spPr>
          <a:xfrm>
            <a:off x="445418" y="1606681"/>
            <a:ext cx="13998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Edmund Furse (1990s)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49383-955F-4BB5-82CC-570ACC59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98" y="2276095"/>
            <a:ext cx="3113104" cy="37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61FD-CAF9-41B5-ABFB-BA62443C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Computer-based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7499-384D-4802-BFD5-BB71E962A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09" y="1690689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“… redefining maths as the anchor subject for computational thinking across all subjects, centred on real-life problem solving, not historical hand-calculating techniques” (Conrad Wolfram)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AFA35-D6C3-49D4-89D8-1D440FE3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598" y="2474143"/>
            <a:ext cx="46767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F77017-D0CD-4E5E-836C-5C0BDD4F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98" y="759794"/>
            <a:ext cx="6010321" cy="5301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A8700-4441-415D-93BB-05C98A985D87}"/>
              </a:ext>
            </a:extLst>
          </p:cNvPr>
          <p:cNvSpPr txBox="1"/>
          <p:nvPr/>
        </p:nvSpPr>
        <p:spPr>
          <a:xfrm>
            <a:off x="544398" y="1620823"/>
            <a:ext cx="213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Usain Bolt</a:t>
            </a:r>
          </a:p>
        </p:txBody>
      </p:sp>
    </p:spTree>
    <p:extLst>
      <p:ext uri="{BB962C8B-B14F-4D97-AF65-F5344CB8AC3E}">
        <p14:creationId xmlns:p14="http://schemas.microsoft.com/office/powerpoint/2010/main" val="98958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3FBBB-AAE7-43F3-821A-2299E3480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"/>
          <a:stretch/>
        </p:blipFill>
        <p:spPr>
          <a:xfrm>
            <a:off x="1796177" y="612742"/>
            <a:ext cx="6894903" cy="4958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0A820-C853-49EC-A340-B81E5F4B00A9}"/>
              </a:ext>
            </a:extLst>
          </p:cNvPr>
          <p:cNvSpPr txBox="1"/>
          <p:nvPr/>
        </p:nvSpPr>
        <p:spPr>
          <a:xfrm>
            <a:off x="327581" y="1362761"/>
            <a:ext cx="213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Usain Bolt</a:t>
            </a:r>
          </a:p>
        </p:txBody>
      </p:sp>
    </p:spTree>
    <p:extLst>
      <p:ext uri="{BB962C8B-B14F-4D97-AF65-F5344CB8AC3E}">
        <p14:creationId xmlns:p14="http://schemas.microsoft.com/office/powerpoint/2010/main" val="287002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2C2E-1F48-4CCA-A589-0D1EB005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PISA (OECD)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8B12-CF83-4AB1-8F36-E723A133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6003"/>
            <a:ext cx="7886700" cy="47071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9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21B74-F735-47B7-9D6E-0CAB308BE241}"/>
              </a:ext>
            </a:extLst>
          </p:cNvPr>
          <p:cNvSpPr/>
          <p:nvPr/>
        </p:nvSpPr>
        <p:spPr>
          <a:xfrm>
            <a:off x="297180" y="1690690"/>
            <a:ext cx="8618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</a:rPr>
              <a:t>Programme for International Student Assessment </a:t>
            </a:r>
          </a:p>
          <a:p>
            <a:endParaRPr lang="en-GB" sz="3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</a:rPr>
              <a:t>Organisation for Economic Cooperation and Development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0713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5A58-8ADE-480E-BF21-7E3C4CC6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PISA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20FD-B014-4A16-9262-3A8D3A6C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Mathematical literacy: capacity to formulate, employ and interpret mathematics … reasoning … describe, explain and predict … make well-founded judgements.</a:t>
            </a:r>
          </a:p>
          <a:p>
            <a:r>
              <a:rPr lang="en-GB" dirty="0"/>
              <a:t>Scientific literacy: reasoned discourse … scientific explanation; evaluate and design scientific enquiry; interpret data and evidence scientifically.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5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AB23B-A98C-4F8B-A85A-271334D7F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154"/>
          <a:stretch/>
        </p:blipFill>
        <p:spPr>
          <a:xfrm>
            <a:off x="0" y="-1"/>
            <a:ext cx="4336330" cy="484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C88DB-E83D-4A63-9407-4AFAA00E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5" r="34020"/>
          <a:stretch/>
        </p:blipFill>
        <p:spPr>
          <a:xfrm>
            <a:off x="4110034" y="910799"/>
            <a:ext cx="3874472" cy="484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AC5DD-7D92-455E-9380-BFC9F18A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73"/>
          <a:stretch/>
        </p:blipFill>
        <p:spPr>
          <a:xfrm>
            <a:off x="1583704" y="1659118"/>
            <a:ext cx="4487313" cy="51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265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medium-content-serif-font</vt:lpstr>
      <vt:lpstr>Office Theme</vt:lpstr>
      <vt:lpstr>Maths and Science education for imagined futures</vt:lpstr>
      <vt:lpstr>PowerPoint Presentation</vt:lpstr>
      <vt:lpstr>PowerPoint Presentation</vt:lpstr>
      <vt:lpstr>Computer-based mathematics</vt:lpstr>
      <vt:lpstr>PowerPoint Presentation</vt:lpstr>
      <vt:lpstr>PowerPoint Presentation</vt:lpstr>
      <vt:lpstr>PISA (OECD) </vt:lpstr>
      <vt:lpstr>PISA (2015)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Social justice</vt:lpstr>
      <vt:lpstr>PowerPoint Presentation</vt:lpstr>
      <vt:lpstr>Anne Watson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and Science education for the future</dc:title>
  <dc:creator>AnneW</dc:creator>
  <cp:lastModifiedBy>AnneW</cp:lastModifiedBy>
  <cp:revision>37</cp:revision>
  <dcterms:created xsi:type="dcterms:W3CDTF">2018-08-31T14:25:42Z</dcterms:created>
  <dcterms:modified xsi:type="dcterms:W3CDTF">2018-09-29T05:47:20Z</dcterms:modified>
</cp:coreProperties>
</file>