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0.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3650" r:id="rId3"/>
  </p:sldMasterIdLst>
  <p:notesMasterIdLst>
    <p:notesMasterId r:id="rId40"/>
  </p:notesMasterIdLst>
  <p:handoutMasterIdLst>
    <p:handoutMasterId r:id="rId41"/>
  </p:handoutMasterIdLst>
  <p:sldIdLst>
    <p:sldId id="336" r:id="rId4"/>
    <p:sldId id="715" r:id="rId5"/>
    <p:sldId id="781" r:id="rId6"/>
    <p:sldId id="805" r:id="rId7"/>
    <p:sldId id="801" r:id="rId8"/>
    <p:sldId id="802" r:id="rId9"/>
    <p:sldId id="798" r:id="rId10"/>
    <p:sldId id="782" r:id="rId11"/>
    <p:sldId id="784" r:id="rId12"/>
    <p:sldId id="810" r:id="rId13"/>
    <p:sldId id="806" r:id="rId14"/>
    <p:sldId id="807" r:id="rId15"/>
    <p:sldId id="808" r:id="rId16"/>
    <p:sldId id="770" r:id="rId17"/>
    <p:sldId id="809" r:id="rId18"/>
    <p:sldId id="785" r:id="rId19"/>
    <p:sldId id="786" r:id="rId20"/>
    <p:sldId id="803" r:id="rId21"/>
    <p:sldId id="800" r:id="rId22"/>
    <p:sldId id="804" r:id="rId23"/>
    <p:sldId id="799" r:id="rId24"/>
    <p:sldId id="811" r:id="rId25"/>
    <p:sldId id="774" r:id="rId26"/>
    <p:sldId id="775" r:id="rId27"/>
    <p:sldId id="776" r:id="rId28"/>
    <p:sldId id="777" r:id="rId29"/>
    <p:sldId id="778" r:id="rId30"/>
    <p:sldId id="779" r:id="rId31"/>
    <p:sldId id="780" r:id="rId32"/>
    <p:sldId id="744" r:id="rId33"/>
    <p:sldId id="787" r:id="rId34"/>
    <p:sldId id="735" r:id="rId35"/>
    <p:sldId id="733" r:id="rId36"/>
    <p:sldId id="734" r:id="rId37"/>
    <p:sldId id="725" r:id="rId38"/>
    <p:sldId id="724" r:id="rId39"/>
  </p:sldIdLst>
  <p:sldSz cx="9144000" cy="6858000" type="screen4x3"/>
  <p:notesSz cx="6858000" cy="9144000"/>
  <p:defaultTex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p:defaultTextStyle>
  <p:extLst>
    <p:ext uri="{521415D9-36F7-43E2-AB2F-B90AF26B5E84}">
      <p14:sectionLst xmlns:p14="http://schemas.microsoft.com/office/powerpoint/2010/main">
        <p14:section name="Part One" id="{74451F8A-9042-8A41-8C55-BD4A25B159F1}">
          <p14:sldIdLst>
            <p14:sldId id="336"/>
            <p14:sldId id="715"/>
            <p14:sldId id="781"/>
            <p14:sldId id="805"/>
            <p14:sldId id="801"/>
            <p14:sldId id="802"/>
            <p14:sldId id="798"/>
            <p14:sldId id="782"/>
            <p14:sldId id="784"/>
            <p14:sldId id="810"/>
          </p14:sldIdLst>
        </p14:section>
        <p14:section name="Graphs" id="{A6687646-DC5A-E046-82EB-3BC6B75835E9}">
          <p14:sldIdLst>
            <p14:sldId id="806"/>
            <p14:sldId id="807"/>
            <p14:sldId id="808"/>
            <p14:sldId id="770"/>
            <p14:sldId id="809"/>
          </p14:sldIdLst>
        </p14:section>
        <p14:section name="Tasks" id="{8E6F4565-849B-F04C-AE4C-9C28A378A08B}">
          <p14:sldIdLst>
            <p14:sldId id="785"/>
            <p14:sldId id="786"/>
          </p14:sldIdLst>
        </p14:section>
        <p14:section name="Extra Tasks" id="{D385ECF5-A1FB-AD4B-8BDD-9379933D0399}">
          <p14:sldIdLst>
            <p14:sldId id="803"/>
            <p14:sldId id="800"/>
            <p14:sldId id="804"/>
            <p14:sldId id="799"/>
            <p14:sldId id="811"/>
          </p14:sldIdLst>
        </p14:section>
        <p14:section name="Crossed Ladders &amp; Couriers" id="{773A08D2-1023-1D45-88D7-4F5A87C94B40}">
          <p14:sldIdLst>
            <p14:sldId id="774"/>
            <p14:sldId id="775"/>
            <p14:sldId id="776"/>
            <p14:sldId id="777"/>
            <p14:sldId id="778"/>
            <p14:sldId id="779"/>
            <p14:sldId id="780"/>
          </p14:sldIdLst>
        </p14:section>
        <p14:section name="Powers" id="{EE67ADD9-BAFB-CD4C-84BD-73441D9D3ABB}">
          <p14:sldIdLst>
            <p14:sldId id="744"/>
          </p14:sldIdLst>
        </p14:section>
        <p14:section name="Reflection" id="{4039FF53-26E8-A347-B3B8-FABE52C7595E}">
          <p14:sldIdLst>
            <p14:sldId id="787"/>
            <p14:sldId id="735"/>
            <p14:sldId id="733"/>
            <p14:sldId id="734"/>
            <p14:sldId id="725"/>
            <p14:sldId id="72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hiddenSlides="1" frameSlides="1"/>
  <p:clrMru>
    <a:srgbClr val="FFF4CB"/>
    <a:srgbClr val="00CD00"/>
    <a:srgbClr val="000000"/>
    <a:srgbClr val="00FFFF"/>
    <a:srgbClr val="00279F"/>
    <a:srgbClr val="3400FF"/>
    <a:srgbClr val="FFFFFF"/>
    <a:srgbClr val="666666"/>
    <a:srgbClr val="8E8E8E"/>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00" autoAdjust="0"/>
    <p:restoredTop sz="82857" autoAdjust="0"/>
  </p:normalViewPr>
  <p:slideViewPr>
    <p:cSldViewPr>
      <p:cViewPr>
        <p:scale>
          <a:sx n="94" d="100"/>
          <a:sy n="94" d="100"/>
        </p:scale>
        <p:origin x="-384"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9" Type="http://schemas.openxmlformats.org/officeDocument/2006/relationships/image" Target="../media/image13.emf"/><Relationship Id="rId1" Type="http://schemas.openxmlformats.org/officeDocument/2006/relationships/image" Target="../media/image5.emf"/><Relationship Id="rId2"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image" Target="../media/image31.png"/><Relationship Id="rId2"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C6EA9-F035-8544-AAF2-C7382EBC22C9}" type="datetimeFigureOut">
              <a:t>01/04/17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9B61370-A4E2-FA4B-ACC9-505EA8ADA227}" type="slidenum">
              <a:t>‹#›</a:t>
            </a:fld>
            <a:endParaRPr lang="en-GB"/>
          </a:p>
        </p:txBody>
      </p:sp>
    </p:spTree>
    <p:extLst>
      <p:ext uri="{BB962C8B-B14F-4D97-AF65-F5344CB8AC3E}">
        <p14:creationId xmlns:p14="http://schemas.microsoft.com/office/powerpoint/2010/main" val="2466556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Lucida Grande" charset="0"/>
              </a:defRPr>
            </a:lvl1pPr>
          </a:lstStyle>
          <a:p>
            <a:pPr>
              <a:defRPr/>
            </a:pPr>
            <a:endParaRPr lang="en-GB"/>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Lucida Grande" charset="0"/>
              </a:defRPr>
            </a:lvl1pPr>
          </a:lstStyle>
          <a:p>
            <a:pPr>
              <a:defRPr/>
            </a:pPr>
            <a:endParaRPr lang="en-GB"/>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Lucida Grande" charset="0"/>
              </a:defRPr>
            </a:lvl1pPr>
          </a:lstStyle>
          <a:p>
            <a:pPr>
              <a:defRPr/>
            </a:pPr>
            <a:endParaRPr lang="en-GB"/>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Lucida Grande" charset="0"/>
              </a:defRPr>
            </a:lvl1pPr>
          </a:lstStyle>
          <a:p>
            <a:pPr>
              <a:defRPr/>
            </a:pPr>
            <a:fld id="{A0FCEBD3-A582-5442-AF13-50C2B7E2B653}" type="slidenum">
              <a:rPr lang="en-US"/>
              <a:pPr>
                <a:defRPr/>
              </a:pPr>
              <a:t>‹#›</a:t>
            </a:fld>
            <a:endParaRPr lang="en-US"/>
          </a:p>
        </p:txBody>
      </p:sp>
    </p:spTree>
    <p:extLst>
      <p:ext uri="{BB962C8B-B14F-4D97-AF65-F5344CB8AC3E}">
        <p14:creationId xmlns:p14="http://schemas.microsoft.com/office/powerpoint/2010/main" val="243371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charset="0"/>
                <a:ea typeface="ＭＳ Ｐゴシック" charset="0"/>
                <a:cs typeface="ＭＳ Ｐゴシック" charset="0"/>
              </a:defRPr>
            </a:lvl1pPr>
            <a:lvl2pPr marL="742950" indent="-285750" eaLnBrk="0" hangingPunct="0">
              <a:defRPr sz="2800" b="1">
                <a:solidFill>
                  <a:schemeClr val="tx1"/>
                </a:solidFill>
                <a:latin typeface="Chalkboard" charset="0"/>
                <a:ea typeface="ＭＳ Ｐゴシック" charset="0"/>
              </a:defRPr>
            </a:lvl2pPr>
            <a:lvl3pPr marL="1143000" indent="-228600" eaLnBrk="0" hangingPunct="0">
              <a:defRPr sz="2800" b="1">
                <a:solidFill>
                  <a:schemeClr val="tx1"/>
                </a:solidFill>
                <a:latin typeface="Chalkboard" charset="0"/>
                <a:ea typeface="ＭＳ Ｐゴシック" charset="0"/>
              </a:defRPr>
            </a:lvl3pPr>
            <a:lvl4pPr marL="1600200" indent="-228600" eaLnBrk="0" hangingPunct="0">
              <a:defRPr sz="2800" b="1">
                <a:solidFill>
                  <a:schemeClr val="tx1"/>
                </a:solidFill>
                <a:latin typeface="Chalkboard" charset="0"/>
                <a:ea typeface="ＭＳ Ｐゴシック" charset="0"/>
              </a:defRPr>
            </a:lvl4pPr>
            <a:lvl5pPr marL="2057400" indent="-228600" eaLnBrk="0" hangingPunct="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BC56F3F2-643C-DD4E-A6A5-10B6C7802342}" type="slidenum">
              <a:rPr lang="en-US" sz="1200" b="0">
                <a:latin typeface="Lucida Grande" charset="0"/>
              </a:rPr>
              <a:pPr/>
              <a:t>1</a:t>
            </a:fld>
            <a:endParaRPr lang="en-US" sz="1200" b="0">
              <a:latin typeface="Lucida Grande" charset="0"/>
            </a:endParaRPr>
          </a:p>
        </p:txBody>
      </p:sp>
      <p:sp>
        <p:nvSpPr>
          <p:cNvPr id="29698" name="Rectangle 2"/>
          <p:cNvSpPr>
            <a:spLocks noGrp="1" noRot="1" noChangeAspect="1" noChangeArrowheads="1" noTextEdit="1"/>
          </p:cNvSpPr>
          <p:nvPr>
            <p:ph type="sldImg"/>
          </p:nvPr>
        </p:nvSpPr>
        <p:spPr>
          <a:xfrm>
            <a:off x="1143000" y="685800"/>
            <a:ext cx="4572000" cy="3429000"/>
          </a:xfrm>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Times" pitchFamily="-111" charset="0"/>
                <a:ea typeface="ＭＳ Ｐゴシック" pitchFamily="-65" charset="-128"/>
                <a:cs typeface="ＭＳ Ｐゴシック" pitchFamily="-65" charset="-128"/>
              </a:rPr>
              <a:t>Modified from Moscow Mathematical Olympiad 1995 grade 9; question 58.9.4 on page 150</a:t>
            </a:r>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19</a:t>
            </a:fld>
            <a:endParaRPr lang="en-US"/>
          </a:p>
        </p:txBody>
      </p:sp>
    </p:spTree>
    <p:extLst>
      <p:ext uri="{BB962C8B-B14F-4D97-AF65-F5344CB8AC3E}">
        <p14:creationId xmlns:p14="http://schemas.microsoft.com/office/powerpoint/2010/main" val="169409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9DF27A-1F43-DB41-9A98-C979022FD617}" type="slidenum">
              <a:rPr lang="en-US"/>
              <a:pPr>
                <a:defRPr/>
              </a:pPr>
              <a:t>22</a:t>
            </a:fld>
            <a:endParaRPr lang="en-US"/>
          </a:p>
        </p:txBody>
      </p:sp>
      <p:sp>
        <p:nvSpPr>
          <p:cNvPr id="573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xfrm>
            <a:off x="1143000" y="685800"/>
            <a:ext cx="4572000" cy="342900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And it generalises to higher dimensions</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fld id="{064DD095-80F4-DF4B-ABA7-61737AABCCCF}" type="slidenum">
              <a:rPr lang="en-US" sz="1200" b="0">
                <a:latin typeface="Lucida Grande" charset="0"/>
              </a:rPr>
              <a:pPr/>
              <a:t>28</a:t>
            </a:fld>
            <a:endParaRPr lang="en-US" sz="1200" b="0">
              <a:latin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t>Chi et al</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33</a:t>
            </a:fld>
            <a:endParaRPr lang="en-US" dirty="0"/>
          </a:p>
        </p:txBody>
      </p:sp>
    </p:spTree>
    <p:extLst>
      <p:ext uri="{BB962C8B-B14F-4D97-AF65-F5344CB8AC3E}">
        <p14:creationId xmlns:p14="http://schemas.microsoft.com/office/powerpoint/2010/main" val="267500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fld id="{2B97FF60-FDF4-C842-A926-0C3843F171D0}" type="slidenum">
              <a:rPr lang="en-US" altLang="ko-KR" sz="1200" b="0">
                <a:latin typeface="Lucida Grande" charset="0"/>
              </a:rPr>
              <a:pPr/>
              <a:t>34</a:t>
            </a:fld>
            <a:endParaRPr lang="en-US" altLang="ko-KR" sz="1200" b="0">
              <a:latin typeface="Lucida Grande" charset="0"/>
            </a:endParaRPr>
          </a:p>
        </p:txBody>
      </p:sp>
      <p:sp>
        <p:nvSpPr>
          <p:cNvPr id="522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GB" altLang="ko-KR">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Tracking Arithmetic</a:t>
            </a:r>
          </a:p>
          <a:p>
            <a:r>
              <a:rPr lang="en-GB"/>
              <a:t>Idea comes from Mary Boole, wife of George Boole</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5</a:t>
            </a:fld>
            <a:endParaRPr lang="en-US"/>
          </a:p>
        </p:txBody>
      </p:sp>
    </p:spTree>
    <p:extLst>
      <p:ext uri="{BB962C8B-B14F-4D97-AF65-F5344CB8AC3E}">
        <p14:creationId xmlns:p14="http://schemas.microsoft.com/office/powerpoint/2010/main" val="35245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Applies to Pascal’s triangle; Leibniz’s triangle, multiplication</a:t>
            </a:r>
            <a:r>
              <a:rPr lang="en-GB" baseline="0" dirty="0" smtClean="0"/>
              <a:t> and other tables</a:t>
            </a:r>
          </a:p>
          <a:p>
            <a:r>
              <a:rPr lang="en-GB" baseline="0" dirty="0" smtClean="0"/>
              <a:t>Example of Chinese Pudian </a:t>
            </a:r>
            <a:r>
              <a:rPr lang="is-IS" baseline="0" dirty="0" smtClean="0"/>
              <a:t>… foretaste of Pascal’s triangle</a:t>
            </a:r>
            <a:endParaRPr lang="en-GB" dirty="0"/>
          </a:p>
        </p:txBody>
      </p:sp>
      <p:sp>
        <p:nvSpPr>
          <p:cNvPr id="4" name="Slide Number Placeholder 3"/>
          <p:cNvSpPr>
            <a:spLocks noGrp="1"/>
          </p:cNvSpPr>
          <p:nvPr>
            <p:ph type="sldNum" sz="quarter" idx="10"/>
          </p:nvPr>
        </p:nvSpPr>
        <p:spPr/>
        <p:txBody>
          <a:bodyPr/>
          <a:lstStyle/>
          <a:p>
            <a:pPr>
              <a:defRPr/>
            </a:pPr>
            <a:fld id="{A0FCEBD3-A582-5442-AF13-50C2B7E2B653}" type="slidenum">
              <a:rPr lang="en-US" smtClean="0"/>
              <a:pPr>
                <a:defRPr/>
              </a:pPr>
              <a:t>6</a:t>
            </a:fld>
            <a:endParaRPr lang="en-US"/>
          </a:p>
        </p:txBody>
      </p:sp>
    </p:spTree>
    <p:extLst>
      <p:ext uri="{BB962C8B-B14F-4D97-AF65-F5344CB8AC3E}">
        <p14:creationId xmlns:p14="http://schemas.microsoft.com/office/powerpoint/2010/main" val="771525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Problem 28 of the Rhind Mathematical Papyrus Gillings p182</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7</a:t>
            </a:fld>
            <a:endParaRPr lang="en-US"/>
          </a:p>
        </p:txBody>
      </p:sp>
    </p:spTree>
    <p:extLst>
      <p:ext uri="{BB962C8B-B14F-4D97-AF65-F5344CB8AC3E}">
        <p14:creationId xmlns:p14="http://schemas.microsoft.com/office/powerpoint/2010/main" val="226924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a:t>Atkinson, R. Derry, S. Renkl, A. &amp; Wortham, D. (2000). Learning from examples: Instructional principles from the worked examples research Review of Educational Research; 70(2),  181-214.</a:t>
            </a:r>
          </a:p>
          <a:p>
            <a:r>
              <a:rPr lang="en-GB"/>
              <a:t>Renkl, A. (1997). Learning from worked-out examples: A study on individual differences. Cognitive Science, 21, 1-29.</a:t>
            </a:r>
          </a:p>
          <a:p>
            <a:r>
              <a:rPr lang="en-GB"/>
              <a:t>Renkl, A. (2002) Worked-out examples: Instructional explanations support learning by self-explanations. Learning and Instruction, 12, 529–556. </a:t>
            </a:r>
          </a:p>
          <a:p>
            <a:r>
              <a:rPr lang="en-GB"/>
              <a:t>Chi, M. &amp; Bassok, M. (1989). Learning from examples via self-explanation.  In L. Resnick (Ed.) Knowing, learning and instruction: essays in honour of Robert Glaser. Hillsdale, NJ: Erlbaum.</a:t>
            </a:r>
          </a:p>
          <a:p>
            <a:r>
              <a:rPr lang="en-GB"/>
              <a:t>Chi, M. Bassok, M. Lewis, P. Reiman, P. &amp; Glasser, R. (1989). Self-explanations: How Students Study and Use Examples in Learning to Solve Problems. Cognitive Science. 13 p145-182.</a:t>
            </a:r>
          </a:p>
          <a:p>
            <a:r>
              <a:rPr lang="en-GB"/>
              <a:t>Watson, A. &amp; Mason, J. (2006) Seeing an Exercise as a Single Mathematical Object: Using Variation to Structure Sense-Making. Mathematical Thinking and Learning. 8(2) p91-111.</a:t>
            </a:r>
          </a:p>
          <a:p>
            <a:endParaRPr lang="en-GB"/>
          </a:p>
          <a:p>
            <a:endParaRPr lang="en-GB"/>
          </a:p>
          <a:p>
            <a:endParaRPr lang="en-GB"/>
          </a:p>
          <a:p>
            <a:endParaRPr lang="en-GB"/>
          </a:p>
          <a:p>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8</a:t>
            </a:fld>
            <a:endParaRPr lang="en-US"/>
          </a:p>
        </p:txBody>
      </p:sp>
    </p:spTree>
    <p:extLst>
      <p:ext uri="{BB962C8B-B14F-4D97-AF65-F5344CB8AC3E}">
        <p14:creationId xmlns:p14="http://schemas.microsoft.com/office/powerpoint/2010/main" val="2187980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Taylor Power:</a:t>
            </a:r>
            <a:r>
              <a:rPr lang="en-GB" baseline="0"/>
              <a:t> stright line as tangent is Taylor polynomial of degree 1 at the point on the curve.</a:t>
            </a:r>
          </a:p>
          <a:p>
            <a:r>
              <a:rPr lang="en-GB" baseline="0"/>
              <a:t>What about considering the taylor-Power of various poj=ints </a:t>
            </a:r>
            <a:r>
              <a:rPr lang="is-IS" baseline="0"/>
              <a:t>… where are their regions?</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11</a:t>
            </a:fld>
            <a:endParaRPr lang="en-US"/>
          </a:p>
        </p:txBody>
      </p:sp>
    </p:spTree>
    <p:extLst>
      <p:ext uri="{BB962C8B-B14F-4D97-AF65-F5344CB8AC3E}">
        <p14:creationId xmlns:p14="http://schemas.microsoft.com/office/powerpoint/2010/main" val="3523762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wrong with this graph?</a:t>
            </a:r>
          </a:p>
          <a:p>
            <a:r>
              <a:rPr lang="en-GB"/>
              <a:t>Applet to adjust</a:t>
            </a:r>
            <a:r>
              <a:rPr lang="en-GB" baseline="0"/>
              <a:t> until a solution achieved</a:t>
            </a:r>
            <a:endParaRPr lang="en-GB"/>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14</a:t>
            </a:fld>
            <a:endParaRPr lang="en-US"/>
          </a:p>
        </p:txBody>
      </p:sp>
    </p:spTree>
    <p:extLst>
      <p:ext uri="{BB962C8B-B14F-4D97-AF65-F5344CB8AC3E}">
        <p14:creationId xmlns:p14="http://schemas.microsoft.com/office/powerpoint/2010/main" val="369284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a:t>Nettle of a concept is from EM235 (1984)</a:t>
            </a:r>
          </a:p>
        </p:txBody>
      </p:sp>
      <p:sp>
        <p:nvSpPr>
          <p:cNvPr id="4" name="Slide Number Placeholder 3"/>
          <p:cNvSpPr>
            <a:spLocks noGrp="1"/>
          </p:cNvSpPr>
          <p:nvPr>
            <p:ph type="sldNum" sz="quarter" idx="10"/>
          </p:nvPr>
        </p:nvSpPr>
        <p:spPr/>
        <p:txBody>
          <a:bodyPr/>
          <a:lstStyle/>
          <a:p>
            <a:pPr>
              <a:defRPr/>
            </a:pPr>
            <a:fld id="{A0FCEBD3-A582-5442-AF13-50C2B7E2B653}" type="slidenum">
              <a:rPr lang="en-US"/>
              <a:pPr>
                <a:defRPr/>
              </a:pPr>
              <a:t>16</a:t>
            </a:fld>
            <a:endParaRPr lang="en-US"/>
          </a:p>
        </p:txBody>
      </p:sp>
    </p:spTree>
    <p:extLst>
      <p:ext uri="{BB962C8B-B14F-4D97-AF65-F5344CB8AC3E}">
        <p14:creationId xmlns:p14="http://schemas.microsoft.com/office/powerpoint/2010/main" val="4263500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xfrm>
            <a:off x="2143125" y="685800"/>
            <a:ext cx="2571750" cy="3429000"/>
          </a:xfrm>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Drc=6, Dr=4 Dc=3</a:t>
            </a:r>
            <a:r>
              <a:rPr lang="en-US" baseline="0">
                <a:ea typeface="ＭＳ Ｐゴシック" charset="0"/>
                <a:cs typeface="ＭＳ Ｐゴシック" charset="0"/>
              </a:rPr>
              <a:t> S=1  –&gt; numbers that are the product of two numbers, one odd, the other congruent to 1 mod 3</a:t>
            </a:r>
          </a:p>
          <a:p>
            <a:r>
              <a:rPr lang="en-US" baseline="0">
                <a:ea typeface="ＭＳ Ｐゴシック" charset="0"/>
                <a:cs typeface="ＭＳ Ｐゴシック" charset="0"/>
              </a:rPr>
              <a:t>Drc*rc+r(Dr-Drc)+c(Dc-Drc)+Drc-Dr-Dc+S</a:t>
            </a:r>
          </a:p>
          <a:p>
            <a:endParaRPr lang="en-US">
              <a:ea typeface="ＭＳ Ｐゴシック" charset="0"/>
              <a:cs typeface="ＭＳ Ｐゴシック" charset="0"/>
            </a:endParaRPr>
          </a:p>
          <a:p>
            <a:r>
              <a:rPr lang="en-US">
                <a:ea typeface="ＭＳ Ｐゴシック" charset="0"/>
                <a:cs typeface="ＭＳ Ｐゴシック" charset="0"/>
              </a:rPr>
              <a:t>Disturbance; challenge + Trust that it is not excessive</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Chalkboard" charset="0"/>
                <a:ea typeface="ＭＳ Ｐゴシック" charset="0"/>
                <a:cs typeface="ＭＳ Ｐゴシック" charset="0"/>
              </a:defRPr>
            </a:lvl1pPr>
            <a:lvl2pPr marL="742950" indent="-285750">
              <a:defRPr sz="2800" b="1">
                <a:solidFill>
                  <a:schemeClr val="tx1"/>
                </a:solidFill>
                <a:latin typeface="Chalkboard" charset="0"/>
                <a:ea typeface="ＭＳ Ｐゴシック" charset="0"/>
              </a:defRPr>
            </a:lvl2pPr>
            <a:lvl3pPr marL="1143000" indent="-228600">
              <a:defRPr sz="2800" b="1">
                <a:solidFill>
                  <a:schemeClr val="tx1"/>
                </a:solidFill>
                <a:latin typeface="Chalkboard" charset="0"/>
                <a:ea typeface="ＭＳ Ｐゴシック" charset="0"/>
              </a:defRPr>
            </a:lvl3pPr>
            <a:lvl4pPr marL="1600200" indent="-228600">
              <a:defRPr sz="2800" b="1">
                <a:solidFill>
                  <a:schemeClr val="tx1"/>
                </a:solidFill>
                <a:latin typeface="Chalkboard" charset="0"/>
                <a:ea typeface="ＭＳ Ｐゴシック" charset="0"/>
              </a:defRPr>
            </a:lvl4pPr>
            <a:lvl5pPr marL="2057400" indent="-22860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fld id="{3EC8C975-A9FD-0E46-A558-CB4188F0386C}" type="slidenum">
              <a:rPr lang="en-US" sz="1200" b="0">
                <a:latin typeface="Lucida Grande" charset="0"/>
              </a:rPr>
              <a:pPr/>
              <a:t>18</a:t>
            </a:fld>
            <a:endParaRPr lang="en-US" sz="1200" b="0">
              <a:latin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Tree>
    <p:extLst>
      <p:ext uri="{BB962C8B-B14F-4D97-AF65-F5344CB8AC3E}">
        <p14:creationId xmlns:p14="http://schemas.microsoft.com/office/powerpoint/2010/main" val="83179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836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5" y="152400"/>
            <a:ext cx="2103437" cy="5638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2" y="152400"/>
            <a:ext cx="6157913" cy="5638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2963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81873C-8276-E449-9733-905D3995D321}" type="slidenum">
              <a:rPr lang="en-US"/>
              <a:pPr>
                <a:defRPr/>
              </a:pPr>
              <a:t>‹#›</a:t>
            </a:fld>
            <a:endParaRPr lang="en-US"/>
          </a:p>
        </p:txBody>
      </p:sp>
    </p:spTree>
    <p:extLst>
      <p:ext uri="{BB962C8B-B14F-4D97-AF65-F5344CB8AC3E}">
        <p14:creationId xmlns:p14="http://schemas.microsoft.com/office/powerpoint/2010/main" val="216377040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A4A3CEBE-BB09-FF47-976F-58E9EA93EF95}" type="slidenum">
              <a:rPr lang="en-US"/>
              <a:pPr>
                <a:defRPr/>
              </a:pPr>
              <a:t>‹#›</a:t>
            </a:fld>
            <a:endParaRPr lang="en-US"/>
          </a:p>
        </p:txBody>
      </p:sp>
    </p:spTree>
    <p:extLst>
      <p:ext uri="{BB962C8B-B14F-4D97-AF65-F5344CB8AC3E}">
        <p14:creationId xmlns:p14="http://schemas.microsoft.com/office/powerpoint/2010/main" val="3945892247"/>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4C7E853A-A83C-3A4B-B9BD-B0175DFF883E}" type="slidenum">
              <a:rPr lang="en-US"/>
              <a:pPr>
                <a:defRPr/>
              </a:pPr>
              <a:t>‹#›</a:t>
            </a:fld>
            <a:endParaRPr lang="en-US"/>
          </a:p>
        </p:txBody>
      </p:sp>
    </p:spTree>
    <p:extLst>
      <p:ext uri="{BB962C8B-B14F-4D97-AF65-F5344CB8AC3E}">
        <p14:creationId xmlns:p14="http://schemas.microsoft.com/office/powerpoint/2010/main" val="190338421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5240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514850" y="1016000"/>
            <a:ext cx="4210050" cy="515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Box 4"/>
          <p:cNvSpPr txBox="1">
            <a:spLocks noGrp="1" noChangeArrowheads="1"/>
          </p:cNvSpPr>
          <p:nvPr>
            <p:ph type="sldNum" sz="quarter" idx="10"/>
          </p:nvPr>
        </p:nvSpPr>
        <p:spPr>
          <a:ln/>
        </p:spPr>
        <p:txBody>
          <a:bodyPr/>
          <a:lstStyle>
            <a:lvl1pPr>
              <a:defRPr/>
            </a:lvl1pPr>
          </a:lstStyle>
          <a:p>
            <a:pPr>
              <a:defRPr/>
            </a:pPr>
            <a:fld id="{123E941A-E36A-9545-AB27-523028EFB6ED}" type="slidenum">
              <a:rPr lang="en-US"/>
              <a:pPr>
                <a:defRPr/>
              </a:pPr>
              <a:t>‹#›</a:t>
            </a:fld>
            <a:endParaRPr lang="en-US"/>
          </a:p>
        </p:txBody>
      </p:sp>
    </p:spTree>
    <p:extLst>
      <p:ext uri="{BB962C8B-B14F-4D97-AF65-F5344CB8AC3E}">
        <p14:creationId xmlns:p14="http://schemas.microsoft.com/office/powerpoint/2010/main" val="3401512840"/>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Text Box 4"/>
          <p:cNvSpPr txBox="1">
            <a:spLocks noGrp="1" noChangeArrowheads="1"/>
          </p:cNvSpPr>
          <p:nvPr>
            <p:ph type="sldNum" sz="quarter" idx="10"/>
          </p:nvPr>
        </p:nvSpPr>
        <p:spPr>
          <a:ln/>
        </p:spPr>
        <p:txBody>
          <a:bodyPr/>
          <a:lstStyle>
            <a:lvl1pPr>
              <a:defRPr/>
            </a:lvl1pPr>
          </a:lstStyle>
          <a:p>
            <a:pPr>
              <a:defRPr/>
            </a:pPr>
            <a:fld id="{F3B41067-1855-014B-96A8-DA7D0568624B}" type="slidenum">
              <a:rPr lang="en-US"/>
              <a:pPr>
                <a:defRPr/>
              </a:pPr>
              <a:t>‹#›</a:t>
            </a:fld>
            <a:endParaRPr lang="en-US"/>
          </a:p>
        </p:txBody>
      </p:sp>
    </p:spTree>
    <p:extLst>
      <p:ext uri="{BB962C8B-B14F-4D97-AF65-F5344CB8AC3E}">
        <p14:creationId xmlns:p14="http://schemas.microsoft.com/office/powerpoint/2010/main" val="926421313"/>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Text Box 4"/>
          <p:cNvSpPr txBox="1">
            <a:spLocks noGrp="1" noChangeArrowheads="1"/>
          </p:cNvSpPr>
          <p:nvPr>
            <p:ph type="sldNum" sz="quarter" idx="10"/>
          </p:nvPr>
        </p:nvSpPr>
        <p:spPr>
          <a:ln/>
        </p:spPr>
        <p:txBody>
          <a:bodyPr/>
          <a:lstStyle>
            <a:lvl1pPr>
              <a:defRPr/>
            </a:lvl1pPr>
          </a:lstStyle>
          <a:p>
            <a:pPr>
              <a:defRPr/>
            </a:pPr>
            <a:fld id="{765B661D-C418-414D-A709-C47B17498711}" type="slidenum">
              <a:rPr lang="en-US"/>
              <a:pPr>
                <a:defRPr/>
              </a:pPr>
              <a:t>‹#›</a:t>
            </a:fld>
            <a:endParaRPr lang="en-US"/>
          </a:p>
        </p:txBody>
      </p:sp>
    </p:spTree>
    <p:extLst>
      <p:ext uri="{BB962C8B-B14F-4D97-AF65-F5344CB8AC3E}">
        <p14:creationId xmlns:p14="http://schemas.microsoft.com/office/powerpoint/2010/main" val="3494518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FA53DA9F-FC11-0346-B46B-99C4D4ADA3FA}" type="slidenum">
              <a:rPr lang="en-US"/>
              <a:pPr>
                <a:defRPr/>
              </a:pPr>
              <a:t>‹#›</a:t>
            </a:fld>
            <a:endParaRPr lang="en-US"/>
          </a:p>
        </p:txBody>
      </p:sp>
    </p:spTree>
    <p:extLst>
      <p:ext uri="{BB962C8B-B14F-4D97-AF65-F5344CB8AC3E}">
        <p14:creationId xmlns:p14="http://schemas.microsoft.com/office/powerpoint/2010/main" val="28199455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C45D6CA-AA83-214C-8B87-02FEE1D522B6}" type="slidenum">
              <a:rPr lang="en-US"/>
              <a:pPr>
                <a:defRPr/>
              </a:pPr>
              <a:t>‹#›</a:t>
            </a:fld>
            <a:endParaRPr lang="en-US"/>
          </a:p>
        </p:txBody>
      </p:sp>
    </p:spTree>
    <p:extLst>
      <p:ext uri="{BB962C8B-B14F-4D97-AF65-F5344CB8AC3E}">
        <p14:creationId xmlns:p14="http://schemas.microsoft.com/office/powerpoint/2010/main" val="205225412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0584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sym typeface="Chalkboard" pitchFamily="-111" charset="0"/>
            </a:endParaRP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9EFA7021-EC8E-6A47-AB51-F5F6BA5D744A}" type="slidenum">
              <a:rPr lang="en-US"/>
              <a:pPr>
                <a:defRPr/>
              </a:pPr>
              <a:t>‹#›</a:t>
            </a:fld>
            <a:endParaRPr lang="en-US"/>
          </a:p>
        </p:txBody>
      </p:sp>
    </p:spTree>
    <p:extLst>
      <p:ext uri="{BB962C8B-B14F-4D97-AF65-F5344CB8AC3E}">
        <p14:creationId xmlns:p14="http://schemas.microsoft.com/office/powerpoint/2010/main" val="57504430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7A4C98BB-B838-7A4D-9242-708A09D67F66}" type="slidenum">
              <a:rPr lang="en-US"/>
              <a:pPr>
                <a:defRPr/>
              </a:pPr>
              <a:t>‹#›</a:t>
            </a:fld>
            <a:endParaRPr lang="en-US"/>
          </a:p>
        </p:txBody>
      </p:sp>
    </p:spTree>
    <p:extLst>
      <p:ext uri="{BB962C8B-B14F-4D97-AF65-F5344CB8AC3E}">
        <p14:creationId xmlns:p14="http://schemas.microsoft.com/office/powerpoint/2010/main" val="138410428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1777" y="88901"/>
            <a:ext cx="2143125" cy="60833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52402" y="88901"/>
            <a:ext cx="6276975" cy="60833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Box 4"/>
          <p:cNvSpPr txBox="1">
            <a:spLocks noGrp="1" noChangeArrowheads="1"/>
          </p:cNvSpPr>
          <p:nvPr>
            <p:ph type="sldNum" sz="quarter" idx="10"/>
          </p:nvPr>
        </p:nvSpPr>
        <p:spPr>
          <a:ln/>
        </p:spPr>
        <p:txBody>
          <a:bodyPr/>
          <a:lstStyle>
            <a:lvl1pPr>
              <a:defRPr/>
            </a:lvl1pPr>
          </a:lstStyle>
          <a:p>
            <a:pPr>
              <a:defRPr/>
            </a:pPr>
            <a:fld id="{05C8A354-DBA1-1A43-AFD3-900AA1A89573}" type="slidenum">
              <a:rPr lang="en-US"/>
              <a:pPr>
                <a:defRPr/>
              </a:pPr>
              <a:t>‹#›</a:t>
            </a:fld>
            <a:endParaRPr lang="en-US"/>
          </a:p>
        </p:txBody>
      </p:sp>
    </p:spTree>
    <p:extLst>
      <p:ext uri="{BB962C8B-B14F-4D97-AF65-F5344CB8AC3E}">
        <p14:creationId xmlns:p14="http://schemas.microsoft.com/office/powerpoint/2010/main" val="254361015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4D2DC9C9-3A70-9C45-8395-5050EA22361D}" type="slidenum">
              <a:rPr lang="en-US"/>
              <a:pPr>
                <a:defRPr/>
              </a:pPr>
              <a:t>‹#›</a:t>
            </a:fld>
            <a:endParaRPr lang="en-US"/>
          </a:p>
        </p:txBody>
      </p:sp>
    </p:spTree>
    <p:extLst>
      <p:ext uri="{BB962C8B-B14F-4D97-AF65-F5344CB8AC3E}">
        <p14:creationId xmlns:p14="http://schemas.microsoft.com/office/powerpoint/2010/main" val="2881832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BC1D1D25-E0D1-E74C-BB85-8721036A4BC1}" type="slidenum">
              <a:rPr lang="en-US"/>
              <a:pPr>
                <a:defRPr/>
              </a:pPr>
              <a:t>‹#›</a:t>
            </a:fld>
            <a:endParaRPr lang="en-US"/>
          </a:p>
        </p:txBody>
      </p:sp>
    </p:spTree>
    <p:extLst>
      <p:ext uri="{BB962C8B-B14F-4D97-AF65-F5344CB8AC3E}">
        <p14:creationId xmlns:p14="http://schemas.microsoft.com/office/powerpoint/2010/main" val="2190021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FEB9001D-2FE4-5243-99A1-1B469F76BFB8}" type="slidenum">
              <a:rPr lang="en-US"/>
              <a:pPr>
                <a:defRPr/>
              </a:pPr>
              <a:t>‹#›</a:t>
            </a:fld>
            <a:endParaRPr lang="en-US"/>
          </a:p>
        </p:txBody>
      </p:sp>
    </p:spTree>
    <p:extLst>
      <p:ext uri="{BB962C8B-B14F-4D97-AF65-F5344CB8AC3E}">
        <p14:creationId xmlns:p14="http://schemas.microsoft.com/office/powerpoint/2010/main" val="3717124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3048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724400" y="1524000"/>
            <a:ext cx="4267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E76444C5-5C26-4241-8CDE-74AAD7DB01BD}" type="slidenum">
              <a:rPr lang="en-US"/>
              <a:pPr>
                <a:defRPr/>
              </a:pPr>
              <a:t>‹#›</a:t>
            </a:fld>
            <a:endParaRPr lang="en-US"/>
          </a:p>
        </p:txBody>
      </p:sp>
    </p:spTree>
    <p:extLst>
      <p:ext uri="{BB962C8B-B14F-4D97-AF65-F5344CB8AC3E}">
        <p14:creationId xmlns:p14="http://schemas.microsoft.com/office/powerpoint/2010/main" val="2365869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52E9DEB5-E6EF-8C42-A07C-852754A27EFF}" type="slidenum">
              <a:rPr lang="en-US"/>
              <a:pPr>
                <a:defRPr/>
              </a:pPr>
              <a:t>‹#›</a:t>
            </a:fld>
            <a:endParaRPr lang="en-US"/>
          </a:p>
        </p:txBody>
      </p:sp>
    </p:spTree>
    <p:extLst>
      <p:ext uri="{BB962C8B-B14F-4D97-AF65-F5344CB8AC3E}">
        <p14:creationId xmlns:p14="http://schemas.microsoft.com/office/powerpoint/2010/main" val="705041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C1F6DF07-0A07-D94B-817B-336108EDC8EC}" type="slidenum">
              <a:rPr lang="en-US"/>
              <a:pPr>
                <a:defRPr/>
              </a:pPr>
              <a:t>‹#›</a:t>
            </a:fld>
            <a:endParaRPr lang="en-US"/>
          </a:p>
        </p:txBody>
      </p:sp>
    </p:spTree>
    <p:extLst>
      <p:ext uri="{BB962C8B-B14F-4D97-AF65-F5344CB8AC3E}">
        <p14:creationId xmlns:p14="http://schemas.microsoft.com/office/powerpoint/2010/main" val="2045301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F96F7F89-9AB1-234F-B8D1-DB51C2E6627D}" type="slidenum">
              <a:rPr lang="en-US"/>
              <a:pPr>
                <a:defRPr/>
              </a:pPr>
              <a:t>‹#›</a:t>
            </a:fld>
            <a:endParaRPr lang="en-US"/>
          </a:p>
        </p:txBody>
      </p:sp>
    </p:spTree>
    <p:extLst>
      <p:ext uri="{BB962C8B-B14F-4D97-AF65-F5344CB8AC3E}">
        <p14:creationId xmlns:p14="http://schemas.microsoft.com/office/powerpoint/2010/main" val="397099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97433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03FF962-821A-2E49-8A24-F01D3C78EDF4}" type="slidenum">
              <a:rPr lang="en-US"/>
              <a:pPr>
                <a:defRPr/>
              </a:pPr>
              <a:t>‹#›</a:t>
            </a:fld>
            <a:endParaRPr lang="en-US"/>
          </a:p>
        </p:txBody>
      </p:sp>
    </p:spTree>
    <p:extLst>
      <p:ext uri="{BB962C8B-B14F-4D97-AF65-F5344CB8AC3E}">
        <p14:creationId xmlns:p14="http://schemas.microsoft.com/office/powerpoint/2010/main" val="3538977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26D8B277-0E2F-AC4C-8BC7-5C1A10E8F5C1}" type="slidenum">
              <a:rPr lang="en-US"/>
              <a:pPr>
                <a:defRPr/>
              </a:pPr>
              <a:t>‹#›</a:t>
            </a:fld>
            <a:endParaRPr lang="en-US"/>
          </a:p>
        </p:txBody>
      </p:sp>
    </p:spTree>
    <p:extLst>
      <p:ext uri="{BB962C8B-B14F-4D97-AF65-F5344CB8AC3E}">
        <p14:creationId xmlns:p14="http://schemas.microsoft.com/office/powerpoint/2010/main" val="215974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9B749F9-BB89-964D-9BB0-EB0C1764E316}" type="slidenum">
              <a:rPr lang="en-US"/>
              <a:pPr>
                <a:defRPr/>
              </a:pPr>
              <a:t>‹#›</a:t>
            </a:fld>
            <a:endParaRPr lang="en-US"/>
          </a:p>
        </p:txBody>
      </p:sp>
    </p:spTree>
    <p:extLst>
      <p:ext uri="{BB962C8B-B14F-4D97-AF65-F5344CB8AC3E}">
        <p14:creationId xmlns:p14="http://schemas.microsoft.com/office/powerpoint/2010/main" val="3856679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228600"/>
            <a:ext cx="2171700" cy="6400800"/>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304800" y="228600"/>
            <a:ext cx="636270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7BCA0568-EE28-1144-BF90-979F2E93A0B0}" type="slidenum">
              <a:rPr lang="en-US"/>
              <a:pPr>
                <a:defRPr/>
              </a:pPr>
              <a:t>‹#›</a:t>
            </a:fld>
            <a:endParaRPr lang="en-US"/>
          </a:p>
        </p:txBody>
      </p:sp>
    </p:spTree>
    <p:extLst>
      <p:ext uri="{BB962C8B-B14F-4D97-AF65-F5344CB8AC3E}">
        <p14:creationId xmlns:p14="http://schemas.microsoft.com/office/powerpoint/2010/main" val="66886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990602"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930777"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5408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09843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Tree>
    <p:extLst>
      <p:ext uri="{BB962C8B-B14F-4D97-AF65-F5344CB8AC3E}">
        <p14:creationId xmlns:p14="http://schemas.microsoft.com/office/powerpoint/2010/main" val="50489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994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4332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3598416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304800" y="152400"/>
            <a:ext cx="7772400" cy="609600"/>
          </a:xfrm>
          <a:prstGeom prst="rect">
            <a:avLst/>
          </a:prstGeom>
          <a:noFill/>
          <a:ln w="12700">
            <a:noFill/>
            <a:miter lim="800000"/>
            <a:headEnd/>
            <a:tailEnd/>
          </a:ln>
          <a:effectLst/>
        </p:spPr>
        <p:txBody>
          <a:bodyPr vert="horz" wrap="square" lIns="90487" tIns="44450" rIns="90487" bIns="44450" numCol="1" anchor="b" anchorCtr="0" compatLnSpc="1">
            <a:prstTxWarp prst="textNoShape">
              <a:avLst/>
            </a:prstTxWarp>
          </a:bodyPr>
          <a:lstStyle/>
          <a:p>
            <a:pPr lvl="0"/>
            <a:r>
              <a:rPr lang="en-GB"/>
              <a:t>Click to edit Master title style</a:t>
            </a:r>
          </a:p>
        </p:txBody>
      </p:sp>
      <p:sp>
        <p:nvSpPr>
          <p:cNvPr id="3076" name="Rectangle 4"/>
          <p:cNvSpPr>
            <a:spLocks noGrp="1" noChangeArrowheads="1"/>
          </p:cNvSpPr>
          <p:nvPr>
            <p:ph type="body" idx="1"/>
          </p:nvPr>
        </p:nvSpPr>
        <p:spPr bwMode="auto">
          <a:xfrm>
            <a:off x="323528" y="1052736"/>
            <a:ext cx="8424936" cy="504056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77" name="Text Box 5"/>
          <p:cNvSpPr txBox="1">
            <a:spLocks noChangeArrowheads="1"/>
          </p:cNvSpPr>
          <p:nvPr userDrawn="1"/>
        </p:nvSpPr>
        <p:spPr bwMode="auto">
          <a:xfrm>
            <a:off x="0" y="6453336"/>
            <a:ext cx="685800" cy="369332"/>
          </a:xfrm>
          <a:prstGeom prst="rect">
            <a:avLst/>
          </a:prstGeom>
          <a:noFill/>
          <a:ln w="9525">
            <a:noFill/>
            <a:miter lim="800000"/>
            <a:headEnd/>
            <a:tailEnd/>
          </a:ln>
          <a:effec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50000"/>
              </a:spcBef>
              <a:defRPr/>
            </a:pPr>
            <a:fld id="{81FB3A04-3DDA-6D4B-B419-E64C2CC61434}" type="slidenum">
              <a:rPr lang="en-US" sz="1800" b="0" smtClean="0">
                <a:solidFill>
                  <a:srgbClr val="000000"/>
                </a:solidFill>
                <a:latin typeface="Lucida Grande" charset="0"/>
              </a:rPr>
              <a:pPr>
                <a:spcBef>
                  <a:spcPct val="50000"/>
                </a:spcBef>
                <a:defRPr/>
              </a:pPr>
              <a:t>‹#›</a:t>
            </a:fld>
            <a:endParaRPr lang="en-US" sz="1800" b="0" dirty="0" smtClean="0">
              <a:solidFill>
                <a:srgbClr val="000000"/>
              </a:solidFill>
              <a:latin typeface="Lucida Grande" charset="0"/>
            </a:endParaRP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p" bldLvl="2">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076"/>
                        </p:tgtEl>
                        <p:attrNameLst>
                          <p:attrName>style.visibility</p:attrName>
                        </p:attrNameLst>
                      </p:cBhvr>
                      <p:to>
                        <p:strVal val="visible"/>
                      </p:to>
                    </p:set>
                  </p:childTnLst>
                </p:cTn>
              </p:par>
            </p:tnLst>
          </p:tmpl>
        </p:tmplLst>
      </p:bldP>
    </p:bldLst>
  </p:timing>
  <p:txStyles>
    <p:titleStyle>
      <a:lvl1pPr algn="l" rtl="0" eaLnBrk="0" fontAlgn="base" hangingPunct="0">
        <a:spcBef>
          <a:spcPct val="0"/>
        </a:spcBef>
        <a:spcAft>
          <a:spcPct val="0"/>
        </a:spcAft>
        <a:defRPr sz="3600">
          <a:solidFill>
            <a:schemeClr val="accent5">
              <a:lumMod val="25000"/>
            </a:schemeClr>
          </a:solidFill>
          <a:effectLst>
            <a:outerShdw blurRad="38100" dist="38100" dir="2700000" algn="tl">
              <a:schemeClr val="tx2"/>
            </a:outerShdw>
          </a:effectLst>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2pPr>
      <a:lvl3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3pPr>
      <a:lvl4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4pPr>
      <a:lvl5pPr algn="l" rtl="0" eaLnBrk="0" fontAlgn="base" hangingPunct="0">
        <a:spcBef>
          <a:spcPct val="0"/>
        </a:spcBef>
        <a:spcAft>
          <a:spcPct val="0"/>
        </a:spcAft>
        <a:defRPr sz="3600">
          <a:solidFill>
            <a:schemeClr val="tx2"/>
          </a:solidFill>
          <a:effectLst>
            <a:outerShdw blurRad="38100" dist="38100" dir="2700000" algn="tl">
              <a:srgbClr val="000000"/>
            </a:outerShdw>
          </a:effectLst>
          <a:latin typeface="Chalkboard" pitchFamily="-111" charset="0"/>
          <a:ea typeface="ＭＳ Ｐゴシック" pitchFamily="-65" charset="-128"/>
          <a:cs typeface="ＭＳ Ｐゴシック" pitchFamily="-65" charset="-128"/>
        </a:defRPr>
      </a:lvl5pPr>
      <a:lvl6pPr marL="4572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6pPr>
      <a:lvl7pPr marL="9144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7pPr>
      <a:lvl8pPr marL="13716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8pPr>
      <a:lvl9pPr marL="1828800"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Chalkboard" pitchFamily="-111" charset="0"/>
        </a:defRPr>
      </a:lvl9pPr>
    </p:titleStyle>
    <p:body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355600" y="88901"/>
            <a:ext cx="6680200" cy="749300"/>
          </a:xfrm>
          <a:prstGeom prst="rect">
            <a:avLst/>
          </a:prstGeom>
          <a:noFill/>
          <a:ln w="12700">
            <a:noFill/>
            <a:miter lim="800000"/>
            <a:headEnd/>
            <a:tailEnd/>
          </a:ln>
          <a:effectLst>
            <a:outerShdw blurRad="25400" dist="63500"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88067" name="Rectangle 3"/>
          <p:cNvSpPr>
            <a:spLocks noGrp="1" noChangeArrowheads="1"/>
          </p:cNvSpPr>
          <p:nvPr>
            <p:ph type="body" idx="1"/>
          </p:nvPr>
        </p:nvSpPr>
        <p:spPr bwMode="auto">
          <a:xfrm>
            <a:off x="152400" y="1016000"/>
            <a:ext cx="8572500" cy="5156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square" lIns="0" tIns="0" rIns="0" bIns="0" numCol="1" anchor="t"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Hoefler Text" charset="0"/>
              </a:rPr>
              <a:t>Fourth level</a:t>
            </a:r>
          </a:p>
          <a:p>
            <a:pPr lvl="4"/>
            <a:r>
              <a:rPr lang="en-US">
                <a:sym typeface="Hoefler Text" charset="0"/>
              </a:rPr>
              <a:t>Fifth level</a:t>
            </a:r>
          </a:p>
        </p:txBody>
      </p:sp>
      <p:sp>
        <p:nvSpPr>
          <p:cNvPr id="88068" name="Text Box 4"/>
          <p:cNvSpPr txBox="1">
            <a:spLocks noGrp="1" noChangeArrowheads="1"/>
          </p:cNvSpPr>
          <p:nvPr>
            <p:ph type="sldNum" sz="quarter" idx="4"/>
          </p:nvPr>
        </p:nvSpPr>
        <p:spPr bwMode="auto">
          <a:xfrm>
            <a:off x="146050" y="6280151"/>
            <a:ext cx="469900" cy="584200"/>
          </a:xfrm>
          <a:prstGeom prst="rect">
            <a:avLst/>
          </a:prstGeom>
          <a:noFill/>
          <a:ln w="12700">
            <a:noFill/>
            <a:miter lim="800000"/>
            <a:headEnd/>
            <a:tailEnd/>
          </a:ln>
          <a:effectLst>
            <a:outerShdw blurRad="25400" dist="25399" dir="2700000" algn="ctr" rotWithShape="0">
              <a:srgbClr val="FFFFFF">
                <a:alpha val="75000"/>
              </a:srgbClr>
            </a:outerShdw>
          </a:effectLst>
        </p:spPr>
        <p:txBody>
          <a:bodyPr vert="horz" wrap="none" lIns="91440" tIns="45720" rIns="91440" bIns="45720" numCol="1" anchor="t" anchorCtr="0" compatLnSpc="1">
            <a:prstTxWarp prst="textNoShape">
              <a:avLst/>
            </a:prstTxWarp>
          </a:bodyPr>
          <a:lstStyle>
            <a:lvl1pPr algn="ctr" eaLnBrk="1" hangingPunct="1">
              <a:defRPr sz="3200" b="0">
                <a:cs typeface="Chalkboard" charset="0"/>
                <a:sym typeface="Chalkboard" charset="0"/>
              </a:defRPr>
            </a:lvl1pPr>
          </a:lstStyle>
          <a:p>
            <a:pPr>
              <a:defRPr/>
            </a:pPr>
            <a:fld id="{F9BEE6A6-C067-B541-8D44-9DCE806829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l" rtl="0" eaLnBrk="0" fontAlgn="base" hangingPunct="0">
        <a:spcBef>
          <a:spcPct val="0"/>
        </a:spcBef>
        <a:spcAft>
          <a:spcPct val="0"/>
        </a:spcAft>
        <a:defRPr sz="3600">
          <a:solidFill>
            <a:srgbClr val="110086"/>
          </a:solidFill>
          <a:latin typeface="+mj-lt"/>
          <a:ea typeface="+mj-ea"/>
          <a:cs typeface="+mj-cs"/>
          <a:sym typeface="Chalkboard" charset="0"/>
        </a:defRPr>
      </a:lvl1pPr>
      <a:lvl2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2pPr>
      <a:lvl3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3pPr>
      <a:lvl4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4pPr>
      <a:lvl5pPr algn="l" rtl="0" eaLnBrk="0" fontAlgn="base" hangingPunct="0">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charset="0"/>
        </a:defRPr>
      </a:lvl5pPr>
      <a:lvl6pPr marL="4572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6pPr>
      <a:lvl7pPr marL="9144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7pPr>
      <a:lvl8pPr marL="13716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8pPr>
      <a:lvl9pPr marL="1828800" algn="l" rtl="0" fontAlgn="base">
        <a:spcBef>
          <a:spcPct val="0"/>
        </a:spcBef>
        <a:spcAft>
          <a:spcPct val="0"/>
        </a:spcAft>
        <a:defRPr sz="3600">
          <a:solidFill>
            <a:srgbClr val="110086"/>
          </a:solidFill>
          <a:latin typeface="Chalkboard" pitchFamily="-111" charset="0"/>
          <a:ea typeface="ヒラギノ角ゴ Pro W3" pitchFamily="-111" charset="-128"/>
          <a:cs typeface="ヒラギノ角ゴ Pro W3" pitchFamily="-111" charset="-128"/>
          <a:sym typeface="Chalkboard" pitchFamily="-111" charset="0"/>
        </a:defRPr>
      </a:lvl9pPr>
    </p:titleStyle>
    <p:bodyStyle>
      <a:lvl1pPr marL="381000" indent="-381000" algn="l" rtl="0" eaLnBrk="0" fontAlgn="base" hangingPunct="0">
        <a:spcBef>
          <a:spcPts val="1000"/>
        </a:spcBef>
        <a:spcAft>
          <a:spcPct val="0"/>
        </a:spcAft>
        <a:buSzPct val="116000"/>
        <a:buChar char="•"/>
        <a:defRPr sz="3200">
          <a:solidFill>
            <a:srgbClr val="2300FF"/>
          </a:solidFill>
          <a:effectLst>
            <a:outerShdw blurRad="38100" dist="38100" dir="2700000" algn="tl">
              <a:srgbClr val="000000"/>
            </a:outerShdw>
          </a:effectLst>
          <a:latin typeface="+mn-lt"/>
          <a:ea typeface="+mn-ea"/>
          <a:cs typeface="+mn-cs"/>
          <a:sym typeface="Chalkboard" charset="0"/>
        </a:defRPr>
      </a:lvl1pPr>
      <a:lvl2pPr marL="769938" indent="-401638" algn="l" rtl="0" eaLnBrk="0" fontAlgn="base" hangingPunct="0">
        <a:spcBef>
          <a:spcPts val="900"/>
        </a:spcBef>
        <a:spcAft>
          <a:spcPct val="0"/>
        </a:spcAft>
        <a:buSzPct val="77000"/>
        <a:buChar char="•"/>
        <a:defRPr sz="2400">
          <a:solidFill>
            <a:srgbClr val="008400"/>
          </a:solidFill>
          <a:effectLst>
            <a:outerShdw blurRad="38100" dist="38100" dir="2700000" algn="tl">
              <a:srgbClr val="000000"/>
            </a:outerShdw>
          </a:effectLst>
          <a:latin typeface="+mn-lt"/>
          <a:ea typeface="+mn-ea"/>
          <a:cs typeface="+mn-cs"/>
          <a:sym typeface="Chalkboard" charset="0"/>
        </a:defRPr>
      </a:lvl2pPr>
      <a:lvl3pPr marL="1176338" indent="-249238" algn="l" rtl="0" eaLnBrk="0" fontAlgn="base" hangingPunct="0">
        <a:spcBef>
          <a:spcPts val="900"/>
        </a:spcBef>
        <a:spcAft>
          <a:spcPct val="0"/>
        </a:spcAft>
        <a:buClr>
          <a:srgbClr val="444229"/>
        </a:buClr>
        <a:buSzPct val="125000"/>
        <a:buFont typeface="Hoefler Text" charset="0"/>
        <a:buChar char="•"/>
        <a:defRPr sz="2400">
          <a:solidFill>
            <a:srgbClr val="940000"/>
          </a:solidFill>
          <a:effectLst>
            <a:outerShdw blurRad="38100" dist="38100" dir="2700000" algn="tl">
              <a:srgbClr val="000000"/>
            </a:outerShdw>
          </a:effectLst>
          <a:latin typeface="+mn-lt"/>
          <a:ea typeface="+mn-ea"/>
          <a:cs typeface="+mn-cs"/>
          <a:sym typeface="Chalkboard" charset="0"/>
        </a:defRPr>
      </a:lvl3pPr>
      <a:lvl4pPr marL="15446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4pPr>
      <a:lvl5pPr marL="1912938" indent="-249238" algn="l" rtl="0" eaLnBrk="0" fontAlgn="base" hangingPunct="0">
        <a:spcBef>
          <a:spcPts val="2300"/>
        </a:spcBef>
        <a:spcAft>
          <a:spcPct val="0"/>
        </a:spcAft>
        <a:buSzPct val="125000"/>
        <a:buFont typeface="Lucida Grande"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charset="0"/>
        </a:defRPr>
      </a:lvl5pPr>
      <a:lvl6pPr marL="23701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6pPr>
      <a:lvl7pPr marL="28273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7pPr>
      <a:lvl8pPr marL="32845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8pPr>
      <a:lvl9pPr marL="3741738" indent="-249238" algn="l" rtl="0" fontAlgn="base">
        <a:spcBef>
          <a:spcPts val="2300"/>
        </a:spcBef>
        <a:spcAft>
          <a:spcPct val="0"/>
        </a:spcAft>
        <a:buSzPct val="125000"/>
        <a:buFont typeface="Lucida Grande" pitchFamily="-111" charset="0"/>
        <a:buChar char="•"/>
        <a:defRPr sz="2400">
          <a:solidFill>
            <a:schemeClr val="tx1"/>
          </a:solidFill>
          <a:effectLst>
            <a:outerShdw blurRad="38100" dist="38100" dir="2700000" algn="tl">
              <a:srgbClr val="000000"/>
            </a:outerShdw>
          </a:effectLst>
          <a:latin typeface="Hoefler Text" pitchFamily="-111" charset="0"/>
          <a:ea typeface="ヒラギノ明朝 Pro W6" pitchFamily="-111" charset="-128"/>
          <a:cs typeface="ヒラギノ明朝 Pro W6" pitchFamily="-111" charset="-128"/>
          <a:sym typeface="Hoefler Text" pitchFamily="-111" charset="0"/>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C0">
            <a:alpha val="82000"/>
          </a:srgb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04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AutoShape 3"/>
          <p:cNvSpPr>
            <a:spLocks noGrp="1" noChangeArrowheads="1"/>
          </p:cNvSpPr>
          <p:nvPr>
            <p:ph type="body" idx="1"/>
          </p:nvPr>
        </p:nvSpPr>
        <p:spPr bwMode="auto">
          <a:xfrm>
            <a:off x="304800" y="1524000"/>
            <a:ext cx="8686800" cy="5105400"/>
          </a:xfrm>
          <a:prstGeom prst="roundRect">
            <a:avLst>
              <a:gd name="adj" fmla="val 345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012" name="Rectangle 4"/>
          <p:cNvSpPr>
            <a:spLocks noGrp="1" noChangeArrowheads="1"/>
          </p:cNvSpPr>
          <p:nvPr>
            <p:ph type="sldNum" sz="quarter" idx="4"/>
          </p:nvPr>
        </p:nvSpPr>
        <p:spPr bwMode="auto">
          <a:xfrm>
            <a:off x="0" y="6400800"/>
            <a:ext cx="45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Times" charset="0"/>
              </a:defRPr>
            </a:lvl1pPr>
          </a:lstStyle>
          <a:p>
            <a:pPr>
              <a:defRPr/>
            </a:pPr>
            <a:fld id="{EDDDA3EC-EAA5-0E44-83EC-F204EA7B18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1" end="1"/>
                                            </p:txEl>
                                          </p:spTgt>
                                        </p:tgtEl>
                                        <p:attrNameLst>
                                          <p:attrName>ppt_c</p:attrName>
                                        </p:attrNameLst>
                                      </p:cBhvr>
                                      <p:to>
                                        <a:srgbClr val="66CC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30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2" end="2"/>
                                            </p:txEl>
                                          </p:spTgt>
                                        </p:tgtEl>
                                        <p:attrNameLst>
                                          <p:attrName>ppt_c</p:attrName>
                                        </p:attrNameLst>
                                      </p:cBhvr>
                                      <p:to>
                                        <a:srgbClr val="66CC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30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3" end="3"/>
                                            </p:txEl>
                                          </p:spTgt>
                                        </p:tgtEl>
                                        <p:attrNameLst>
                                          <p:attrName>ppt_c</p:attrName>
                                        </p:attrNameLst>
                                      </p:cBhvr>
                                      <p:to>
                                        <a:srgbClr val="66CC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30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3011">
                                            <p:txEl>
                                              <p:pRg st="4" end="4"/>
                                            </p:txEl>
                                          </p:spTgt>
                                        </p:tgtEl>
                                        <p:attrNameLst>
                                          <p:attrName>ppt_c</p:attrName>
                                        </p:attrNameLst>
                                      </p:cBhvr>
                                      <p:to>
                                        <a:srgbClr val="66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tmplLst>
          <p:tmpl lvl="1">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cTn>
              </p:par>
            </p:tnLst>
          </p:tmpl>
          <p:tmpl lvl="2">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3">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4">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 lvl="5">
            <p:tnLst>
              <p:par>
                <p:cTn xmlns:p14="http://schemas.microsoft.com/office/powerpoint/2010/main" presetID="1" presetClass="entr" presetSubtype="0" fill="hold" nodeType="clickEffect">
                  <p:stCondLst>
                    <p:cond delay="0"/>
                  </p:stCondLst>
                  <p:childTnLst>
                    <p:set>
                      <p:cBhvr>
                        <p:cTn dur="1" fill="hold">
                          <p:stCondLst>
                            <p:cond delay="499"/>
                          </p:stCondLst>
                        </p:cTn>
                        <p:tgtEl>
                          <p:spTgt spid="43011"/>
                        </p:tgtEl>
                        <p:attrNameLst>
                          <p:attrName>style.visibility</p:attrName>
                        </p:attrNameLst>
                      </p:cBhvr>
                      <p:to>
                        <p:strVal val="visible"/>
                      </p:to>
                    </p:set>
                  </p:childTnLst>
                  <p:subTnLst>
                    <p:animClr clrSpc="rgb" dir="cw">
                      <p:cBhvr override="childStyle">
                        <p:cTn dur="1" fill="hold" display="0" masterRel="nextClick" afterEffect="1"/>
                        <p:tgtEl>
                          <p:spTgt spid="43011"/>
                        </p:tgtEl>
                        <p:attrNameLst>
                          <p:attrName>ppt_c</p:attrName>
                        </p:attrNameLst>
                      </p:cBhvr>
                      <p:to>
                        <a:srgbClr val="66CCFF"/>
                      </p:to>
                    </p:animClr>
                  </p:subTnLst>
                </p:cTn>
              </p:par>
            </p:tnLst>
          </p:tmpl>
        </p:tmplLst>
      </p:bldP>
    </p:bldLst>
  </p:timing>
  <p:txStyles>
    <p:titleStyle>
      <a:lvl1pPr algn="ctr" rtl="0" eaLnBrk="0" fontAlgn="base" hangingPunct="0">
        <a:spcBef>
          <a:spcPct val="0"/>
        </a:spcBef>
        <a:spcAft>
          <a:spcPct val="0"/>
        </a:spcAft>
        <a:defRPr sz="3600" b="1">
          <a:solidFill>
            <a:srgbClr val="CC99FF"/>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2pPr>
      <a:lvl3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3pPr>
      <a:lvl4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4pPr>
      <a:lvl5pPr algn="ctr" rtl="0" eaLnBrk="0" fontAlgn="base" hangingPunct="0">
        <a:spcBef>
          <a:spcPct val="0"/>
        </a:spcBef>
        <a:spcAft>
          <a:spcPct val="0"/>
        </a:spcAft>
        <a:defRPr sz="3600" b="1">
          <a:solidFill>
            <a:srgbClr val="CC99FF"/>
          </a:solidFill>
          <a:latin typeface="Comic Sans MS" pitchFamily="-111"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3600" b="1">
          <a:solidFill>
            <a:srgbClr val="CC99FF"/>
          </a:solidFill>
          <a:latin typeface="Comic Sans MS" pitchFamily="-111" charset="0"/>
        </a:defRPr>
      </a:lvl6pPr>
      <a:lvl7pPr marL="914400" algn="ctr" rtl="0" eaLnBrk="0" fontAlgn="base" hangingPunct="0">
        <a:spcBef>
          <a:spcPct val="0"/>
        </a:spcBef>
        <a:spcAft>
          <a:spcPct val="0"/>
        </a:spcAft>
        <a:defRPr sz="3600" b="1">
          <a:solidFill>
            <a:srgbClr val="CC99FF"/>
          </a:solidFill>
          <a:latin typeface="Comic Sans MS" pitchFamily="-111" charset="0"/>
        </a:defRPr>
      </a:lvl7pPr>
      <a:lvl8pPr marL="1371600" algn="ctr" rtl="0" eaLnBrk="0" fontAlgn="base" hangingPunct="0">
        <a:spcBef>
          <a:spcPct val="0"/>
        </a:spcBef>
        <a:spcAft>
          <a:spcPct val="0"/>
        </a:spcAft>
        <a:defRPr sz="3600" b="1">
          <a:solidFill>
            <a:srgbClr val="CC99FF"/>
          </a:solidFill>
          <a:latin typeface="Comic Sans MS" pitchFamily="-111" charset="0"/>
        </a:defRPr>
      </a:lvl8pPr>
      <a:lvl9pPr marL="1828800" algn="ctr" rtl="0" eaLnBrk="0" fontAlgn="base" hangingPunct="0">
        <a:spcBef>
          <a:spcPct val="0"/>
        </a:spcBef>
        <a:spcAft>
          <a:spcPct val="0"/>
        </a:spcAft>
        <a:defRPr sz="3600" b="1">
          <a:solidFill>
            <a:srgbClr val="CC99FF"/>
          </a:solidFill>
          <a:latin typeface="Comic Sans MS" pitchFamily="-111" charset="0"/>
        </a:defRPr>
      </a:lvl9pPr>
    </p:titleStyle>
    <p:bodyStyle>
      <a:lvl1pPr marL="342900" indent="-342900" algn="l" rtl="0" eaLnBrk="0" fontAlgn="base" hangingPunct="0">
        <a:spcBef>
          <a:spcPct val="20000"/>
        </a:spcBef>
        <a:spcAft>
          <a:spcPct val="0"/>
        </a:spcAft>
        <a:buClr>
          <a:schemeClr val="bg1"/>
        </a:buClr>
        <a:buFont typeface="Webdings" charset="0"/>
        <a:buChar char="&quot;"/>
        <a:defRPr sz="3200" b="1">
          <a:solidFill>
            <a:srgbClr val="FFFF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1"/>
        </a:buClr>
        <a:buFont typeface="Wingdings" charset="0"/>
        <a:buChar char="z"/>
        <a:defRPr sz="3200" b="1">
          <a:solidFill>
            <a:srgbClr val="FFCC66"/>
          </a:solidFill>
          <a:latin typeface="Arial Narrow" pitchFamily="-111" charset="0"/>
          <a:ea typeface="ＭＳ Ｐゴシック" pitchFamily="-111" charset="-128"/>
        </a:defRPr>
      </a:lvl2pPr>
      <a:lvl3pPr marL="1143000" indent="-228600" algn="l" rtl="0" eaLnBrk="0" fontAlgn="base" hangingPunct="0">
        <a:spcBef>
          <a:spcPct val="20000"/>
        </a:spcBef>
        <a:spcAft>
          <a:spcPct val="0"/>
        </a:spcAft>
        <a:buChar char="•"/>
        <a:defRPr sz="3200" b="1" i="1">
          <a:solidFill>
            <a:srgbClr val="FFCC66"/>
          </a:solidFill>
          <a:latin typeface="Arial Narrow" pitchFamily="-111" charset="0"/>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Times" pitchFamily="-111" charset="0"/>
          <a:ea typeface="ＭＳ Ｐゴシック" pitchFamily="-111" charset="-128"/>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2.mov"/><Relationship Id="rId2" Type="http://schemas.openxmlformats.org/officeDocument/2006/relationships/video" Target="../media/media2.mo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file://localhost/Users/jhm3/Documents/Files/%20%20%20%20Current%20Activities/%20%20%20%20%20Events%202012/%20%20%20%20Oxford/Oxford%20PGCE/Attention%20April%202012/Applets/Sundaram/Sundaram%20Full%20V2.html"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file:///\\localhost\Users\jhm3\Documents\Files\%20%20%20%20Current%20Activities\%20%20%20%20%20Events%202017\03.03-04%20NAMA\MacBook%20Pro:Users:jhm3:Documents:Files:%20%20%20%20Current%20Activities:%20%20%20%20%20Events%202010:SMC%20March%206:SMC%20Problems.doc!OLE_LINK2" TargetMode="External"/><Relationship Id="rId4" Type="http://schemas.openxmlformats.org/officeDocument/2006/relationships/image" Target="../media/image31.png"/><Relationship Id="rId5" Type="http://schemas.openxmlformats.org/officeDocument/2006/relationships/oleObject" Target="../embeddings/oleObject11.bin"/><Relationship Id="rId6" Type="http://schemas.openxmlformats.org/officeDocument/2006/relationships/image" Target="../media/image32.emf"/><Relationship Id="rId7" Type="http://schemas.openxmlformats.org/officeDocument/2006/relationships/oleObject" Target="../embeddings/oleObject12.bin"/><Relationship Id="rId8" Type="http://schemas.openxmlformats.org/officeDocument/2006/relationships/image" Target="../media/image33.emf"/><Relationship Id="rId9" Type="http://schemas.openxmlformats.org/officeDocument/2006/relationships/oleObject" Target="../embeddings/oleObject13.bin"/><Relationship Id="rId10" Type="http://schemas.openxmlformats.org/officeDocument/2006/relationships/image" Target="../media/image34.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13.emf"/><Relationship Id="rId10" Type="http://schemas.openxmlformats.org/officeDocument/2006/relationships/image" Target="../media/image8.emf"/><Relationship Id="rId11" Type="http://schemas.openxmlformats.org/officeDocument/2006/relationships/oleObject" Target="../embeddings/oleObject5.bin"/><Relationship Id="rId12" Type="http://schemas.openxmlformats.org/officeDocument/2006/relationships/image" Target="../media/image9.emf"/><Relationship Id="rId13" Type="http://schemas.openxmlformats.org/officeDocument/2006/relationships/oleObject" Target="../embeddings/oleObject6.bin"/><Relationship Id="rId14" Type="http://schemas.openxmlformats.org/officeDocument/2006/relationships/image" Target="../media/image10.emf"/><Relationship Id="rId15" Type="http://schemas.openxmlformats.org/officeDocument/2006/relationships/oleObject" Target="../embeddings/oleObject7.bin"/><Relationship Id="rId16" Type="http://schemas.openxmlformats.org/officeDocument/2006/relationships/image" Target="../media/image11.emf"/><Relationship Id="rId17" Type="http://schemas.openxmlformats.org/officeDocument/2006/relationships/oleObject" Target="../embeddings/oleObject8.bin"/><Relationship Id="rId18" Type="http://schemas.openxmlformats.org/officeDocument/2006/relationships/image" Target="../media/image12.emf"/><Relationship Id="rId19" Type="http://schemas.openxmlformats.org/officeDocument/2006/relationships/oleObject" Target="../embeddings/oleObject9.bin"/><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5.emf"/><Relationship Id="rId5" Type="http://schemas.openxmlformats.org/officeDocument/2006/relationships/oleObject" Target="../embeddings/oleObject2.bin"/><Relationship Id="rId6" Type="http://schemas.openxmlformats.org/officeDocument/2006/relationships/image" Target="../media/image6.emf"/><Relationship Id="rId7" Type="http://schemas.openxmlformats.org/officeDocument/2006/relationships/oleObject" Target="../embeddings/oleObject3.bin"/><Relationship Id="rId8"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10.bin"/><Relationship Id="rId5"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2195736" y="1916832"/>
            <a:ext cx="4968552" cy="2448272"/>
          </a:xfrm>
        </p:spPr>
        <p:txBody>
          <a:bodyPr anchor="t"/>
          <a:lstStyle/>
          <a:p>
            <a:pPr algn="ctr">
              <a:defRPr/>
            </a:pPr>
            <a:r>
              <a:rPr lang="en-US" sz="3200" dirty="0">
                <a:latin typeface="Chalkboard" charset="0"/>
                <a:ea typeface="ＭＳ Ｐゴシック" charset="0"/>
                <a:cs typeface="ＭＳ Ｐゴシック" charset="0"/>
              </a:rPr>
              <a:t>Algebraic Thinking </a:t>
            </a:r>
            <a:br>
              <a:rPr lang="en-US" sz="3200" dirty="0">
                <a:latin typeface="Chalkboard" charset="0"/>
                <a:ea typeface="ＭＳ Ｐゴシック" charset="0"/>
                <a:cs typeface="ＭＳ Ｐゴシック" charset="0"/>
              </a:rPr>
            </a:br>
            <a:r>
              <a:rPr lang="en-US" sz="3200" dirty="0">
                <a:latin typeface="Chalkboard" charset="0"/>
                <a:ea typeface="ＭＳ Ｐゴシック" charset="0"/>
                <a:cs typeface="ＭＳ Ｐゴシック" charset="0"/>
              </a:rPr>
              <a:t/>
            </a:r>
            <a:br>
              <a:rPr lang="en-US" sz="3200" dirty="0">
                <a:latin typeface="Chalkboard" charset="0"/>
                <a:ea typeface="ＭＳ Ｐゴシック" charset="0"/>
                <a:cs typeface="ＭＳ Ｐゴシック" charset="0"/>
              </a:rPr>
            </a:br>
            <a:r>
              <a:rPr lang="en-US" sz="3200" dirty="0">
                <a:latin typeface="Chalkboard" charset="0"/>
                <a:ea typeface="ＭＳ Ｐゴシック" charset="0"/>
                <a:cs typeface="ＭＳ Ｐゴシック" charset="0"/>
              </a:rPr>
              <a:t>in the </a:t>
            </a:r>
            <a:br>
              <a:rPr lang="en-US" sz="3200" dirty="0">
                <a:latin typeface="Chalkboard" charset="0"/>
                <a:ea typeface="ＭＳ Ｐゴシック" charset="0"/>
                <a:cs typeface="ＭＳ Ｐゴシック" charset="0"/>
              </a:rPr>
            </a:br>
            <a:r>
              <a:rPr lang="en-US" sz="3200" dirty="0">
                <a:latin typeface="Chalkboard" charset="0"/>
                <a:ea typeface="ＭＳ Ｐゴシック" charset="0"/>
                <a:cs typeface="ＭＳ Ｐゴシック" charset="0"/>
              </a:rPr>
              <a:t>Upper Years</a:t>
            </a:r>
            <a:br>
              <a:rPr lang="en-US" sz="3200" dirty="0">
                <a:latin typeface="Chalkboard" charset="0"/>
                <a:ea typeface="ＭＳ Ｐゴシック" charset="0"/>
                <a:cs typeface="ＭＳ Ｐゴシック" charset="0"/>
              </a:rPr>
            </a:br>
            <a:endParaRPr lang="en-US" sz="3200" dirty="0">
              <a:latin typeface="Chalkboard" charset="0"/>
              <a:ea typeface="ＭＳ Ｐゴシック" charset="0"/>
              <a:cs typeface="ＭＳ Ｐゴシック" charset="0"/>
            </a:endParaRPr>
          </a:p>
        </p:txBody>
      </p:sp>
      <p:sp>
        <p:nvSpPr>
          <p:cNvPr id="18436" name="Rectangle 4"/>
          <p:cNvSpPr>
            <a:spLocks noChangeArrowheads="1"/>
          </p:cNvSpPr>
          <p:nvPr/>
        </p:nvSpPr>
        <p:spPr bwMode="auto">
          <a:xfrm>
            <a:off x="3354991" y="5179142"/>
            <a:ext cx="2369680" cy="1274195"/>
          </a:xfrm>
          <a:prstGeom prst="rect">
            <a:avLst/>
          </a:prstGeom>
          <a:noFill/>
          <a:ln w="9525">
            <a:noFill/>
            <a:miter lim="800000"/>
            <a:headEnd/>
            <a:tailEnd/>
          </a:ln>
          <a:effectLst/>
        </p:spPr>
        <p:txBody>
          <a:bodyPr wrap="none">
            <a:spAutoFit/>
          </a:bodyPr>
          <a:lstStyle/>
          <a:p>
            <a:pPr algn="ctr" eaLnBrk="0" hangingPunct="0">
              <a:spcBef>
                <a:spcPct val="20000"/>
              </a:spcBef>
              <a:buClr>
                <a:schemeClr val="tx2"/>
              </a:buClr>
              <a:buSzPct val="75000"/>
              <a:buFont typeface="Monotype Sorts" charset="0"/>
              <a:buNone/>
              <a:defRPr/>
            </a:pPr>
            <a:r>
              <a:rPr lang="en-US" sz="2400" b="0" dirty="0" smtClean="0">
                <a:solidFill>
                  <a:srgbClr val="00002A"/>
                </a:solidFill>
              </a:rPr>
              <a:t>John Mason</a:t>
            </a:r>
          </a:p>
          <a:p>
            <a:pPr algn="ctr" eaLnBrk="0" hangingPunct="0">
              <a:spcBef>
                <a:spcPct val="20000"/>
              </a:spcBef>
              <a:buClr>
                <a:schemeClr val="tx2"/>
              </a:buClr>
              <a:buSzPct val="75000"/>
              <a:buFont typeface="Monotype Sorts" charset="0"/>
              <a:buNone/>
              <a:defRPr/>
            </a:pPr>
            <a:r>
              <a:rPr lang="en-US" sz="2400" b="0" dirty="0" smtClean="0">
                <a:solidFill>
                  <a:srgbClr val="00002A"/>
                </a:solidFill>
              </a:rPr>
              <a:t>Roedean School</a:t>
            </a:r>
            <a:br>
              <a:rPr lang="en-US" sz="2400" b="0" dirty="0" smtClean="0">
                <a:solidFill>
                  <a:srgbClr val="00002A"/>
                </a:solidFill>
              </a:rPr>
            </a:br>
            <a:r>
              <a:rPr lang="en-US" sz="2400" b="0" dirty="0" smtClean="0">
                <a:solidFill>
                  <a:srgbClr val="00002A"/>
                </a:solidFill>
              </a:rPr>
              <a:t>April 2017</a:t>
            </a:r>
            <a:endParaRPr lang="en-US" sz="2400" b="0" dirty="0">
              <a:solidFill>
                <a:srgbClr val="00002A"/>
              </a:solidFill>
            </a:endParaRPr>
          </a:p>
        </p:txBody>
      </p:sp>
      <p:grpSp>
        <p:nvGrpSpPr>
          <p:cNvPr id="28675" name="Group 13"/>
          <p:cNvGrpSpPr>
            <a:grpSpLocks/>
          </p:cNvGrpSpPr>
          <p:nvPr/>
        </p:nvGrpSpPr>
        <p:grpSpPr bwMode="auto">
          <a:xfrm>
            <a:off x="403227" y="4953000"/>
            <a:ext cx="8747125" cy="1712913"/>
            <a:chOff x="110" y="96"/>
            <a:chExt cx="5510" cy="1079"/>
          </a:xfrm>
        </p:grpSpPr>
        <p:grpSp>
          <p:nvGrpSpPr>
            <p:cNvPr id="28679" name="Group 11"/>
            <p:cNvGrpSpPr>
              <a:grpSpLocks/>
            </p:cNvGrpSpPr>
            <p:nvPr/>
          </p:nvGrpSpPr>
          <p:grpSpPr bwMode="auto">
            <a:xfrm>
              <a:off x="110" y="96"/>
              <a:ext cx="1457" cy="983"/>
              <a:chOff x="38" y="96"/>
              <a:chExt cx="1457" cy="983"/>
            </a:xfrm>
          </p:grpSpPr>
          <p:pic>
            <p:nvPicPr>
              <p:cNvPr id="2" name="Picture 6" descr="OUPowerPoint18mm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 y="96"/>
                <a:ext cx="469"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38" y="672"/>
                <a:ext cx="1457" cy="40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The Open University</a:t>
                </a:r>
              </a:p>
              <a:p>
                <a:pPr algn="ctr" eaLnBrk="0" hangingPunct="0">
                  <a:defRPr/>
                </a:pPr>
                <a:r>
                  <a:rPr lang="en-GB" sz="1800" b="0">
                    <a:solidFill>
                      <a:schemeClr val="accent3">
                        <a:lumMod val="10000"/>
                      </a:schemeClr>
                    </a:solidFill>
                  </a:rPr>
                  <a:t>Maths Dept</a:t>
                </a:r>
              </a:p>
            </p:txBody>
          </p:sp>
        </p:grpSp>
        <p:grpSp>
          <p:nvGrpSpPr>
            <p:cNvPr id="28680" name="Group 12"/>
            <p:cNvGrpSpPr>
              <a:grpSpLocks/>
            </p:cNvGrpSpPr>
            <p:nvPr/>
          </p:nvGrpSpPr>
          <p:grpSpPr bwMode="auto">
            <a:xfrm>
              <a:off x="4147" y="144"/>
              <a:ext cx="1473" cy="1031"/>
              <a:chOff x="4075" y="144"/>
              <a:chExt cx="1473" cy="1031"/>
            </a:xfrm>
          </p:grpSpPr>
          <p:pic>
            <p:nvPicPr>
              <p:cNvPr id="286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 y="144"/>
                <a:ext cx="48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10"/>
              <p:cNvSpPr txBox="1">
                <a:spLocks noChangeArrowheads="1"/>
              </p:cNvSpPr>
              <p:nvPr/>
            </p:nvSpPr>
            <p:spPr bwMode="auto">
              <a:xfrm>
                <a:off x="4075" y="768"/>
                <a:ext cx="1473" cy="40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eaLnBrk="0" hangingPunct="0">
                  <a:defRPr/>
                </a:pPr>
                <a:r>
                  <a:rPr lang="en-GB" sz="1800" b="0">
                    <a:solidFill>
                      <a:schemeClr val="accent3">
                        <a:lumMod val="10000"/>
                      </a:schemeClr>
                    </a:solidFill>
                  </a:rPr>
                  <a:t>University of Oxford</a:t>
                </a:r>
              </a:p>
              <a:p>
                <a:pPr algn="ctr" eaLnBrk="0" hangingPunct="0">
                  <a:defRPr/>
                </a:pPr>
                <a:r>
                  <a:rPr lang="en-GB" sz="1800" b="0">
                    <a:solidFill>
                      <a:schemeClr val="accent3">
                        <a:lumMod val="10000"/>
                      </a:schemeClr>
                    </a:solidFill>
                  </a:rPr>
                  <a:t>Dept of Education</a:t>
                </a:r>
              </a:p>
            </p:txBody>
          </p:sp>
        </p:grpSp>
      </p:grpSp>
      <p:pic>
        <p:nvPicPr>
          <p:cNvPr id="2867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0"/>
            <a:ext cx="1701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9"/>
          <p:cNvSpPr txBox="1">
            <a:spLocks noChangeArrowheads="1"/>
          </p:cNvSpPr>
          <p:nvPr/>
        </p:nvSpPr>
        <p:spPr bwMode="auto">
          <a:xfrm>
            <a:off x="1" y="1219202"/>
            <a:ext cx="2852673" cy="307777"/>
          </a:xfrm>
          <a:prstGeom prst="rect">
            <a:avLst/>
          </a:prstGeom>
          <a:noFill/>
          <a:ln>
            <a:noFill/>
          </a:ln>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eaLnBrk="0" hangingPunct="0">
              <a:defRPr/>
            </a:pPr>
            <a:r>
              <a:rPr lang="en-US" sz="1400" b="0">
                <a:solidFill>
                  <a:srgbClr val="00002A"/>
                </a:solidFill>
              </a:rPr>
              <a:t>Promoting Mathematical Thinking</a:t>
            </a:r>
          </a:p>
        </p:txBody>
      </p:sp>
      <p:pic>
        <p:nvPicPr>
          <p:cNvPr id="28678" name="Picture 12" descr="NCETM_CPD_Standard_Logo FINAL 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2338" y="0"/>
            <a:ext cx="1871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456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Some Sums</a:t>
            </a:r>
          </a:p>
        </p:txBody>
      </p:sp>
      <p:sp>
        <p:nvSpPr>
          <p:cNvPr id="4" name="TextBox 3"/>
          <p:cNvSpPr txBox="1"/>
          <p:nvPr/>
        </p:nvSpPr>
        <p:spPr>
          <a:xfrm>
            <a:off x="899592" y="1268760"/>
            <a:ext cx="1584176" cy="523220"/>
          </a:xfrm>
          <a:prstGeom prst="rect">
            <a:avLst/>
          </a:prstGeom>
          <a:noFill/>
        </p:spPr>
        <p:txBody>
          <a:bodyPr wrap="square" rtlCol="0">
            <a:spAutoFit/>
          </a:bodyPr>
          <a:lstStyle/>
          <a:p>
            <a:r>
              <a:rPr lang="en-GB" b="0">
                <a:solidFill>
                  <a:schemeClr val="accent3">
                    <a:lumMod val="10000"/>
                  </a:schemeClr>
                </a:solidFill>
              </a:rPr>
              <a:t>1 + 2 =</a:t>
            </a:r>
          </a:p>
        </p:txBody>
      </p:sp>
      <p:sp>
        <p:nvSpPr>
          <p:cNvPr id="5" name="TextBox 4"/>
          <p:cNvSpPr txBox="1"/>
          <p:nvPr/>
        </p:nvSpPr>
        <p:spPr>
          <a:xfrm>
            <a:off x="2195736" y="1268760"/>
            <a:ext cx="432048" cy="523220"/>
          </a:xfrm>
          <a:prstGeom prst="rect">
            <a:avLst/>
          </a:prstGeom>
          <a:noFill/>
        </p:spPr>
        <p:txBody>
          <a:bodyPr wrap="square" rtlCol="0">
            <a:spAutoFit/>
          </a:bodyPr>
          <a:lstStyle/>
          <a:p>
            <a:r>
              <a:rPr lang="en-GB" b="0">
                <a:solidFill>
                  <a:schemeClr val="accent3">
                    <a:lumMod val="10000"/>
                  </a:schemeClr>
                </a:solidFill>
              </a:rPr>
              <a:t>3</a:t>
            </a:r>
          </a:p>
        </p:txBody>
      </p:sp>
      <p:sp>
        <p:nvSpPr>
          <p:cNvPr id="6" name="TextBox 5"/>
          <p:cNvSpPr txBox="1"/>
          <p:nvPr/>
        </p:nvSpPr>
        <p:spPr>
          <a:xfrm>
            <a:off x="854769" y="1772816"/>
            <a:ext cx="2061047" cy="523220"/>
          </a:xfrm>
          <a:prstGeom prst="rect">
            <a:avLst/>
          </a:prstGeom>
          <a:noFill/>
        </p:spPr>
        <p:txBody>
          <a:bodyPr wrap="square" rtlCol="0">
            <a:spAutoFit/>
          </a:bodyPr>
          <a:lstStyle/>
          <a:p>
            <a:r>
              <a:rPr lang="en-GB" b="0">
                <a:solidFill>
                  <a:schemeClr val="accent3">
                    <a:lumMod val="10000"/>
                  </a:schemeClr>
                </a:solidFill>
              </a:rPr>
              <a:t>4 + 5 + 6 =</a:t>
            </a:r>
          </a:p>
        </p:txBody>
      </p:sp>
      <p:sp>
        <p:nvSpPr>
          <p:cNvPr id="7" name="TextBox 6"/>
          <p:cNvSpPr txBox="1"/>
          <p:nvPr/>
        </p:nvSpPr>
        <p:spPr>
          <a:xfrm>
            <a:off x="2915816" y="1772816"/>
            <a:ext cx="1080120" cy="523220"/>
          </a:xfrm>
          <a:prstGeom prst="rect">
            <a:avLst/>
          </a:prstGeom>
          <a:noFill/>
        </p:spPr>
        <p:txBody>
          <a:bodyPr wrap="square" rtlCol="0">
            <a:spAutoFit/>
          </a:bodyPr>
          <a:lstStyle/>
          <a:p>
            <a:r>
              <a:rPr lang="en-GB" b="0">
                <a:solidFill>
                  <a:schemeClr val="accent3">
                    <a:lumMod val="10000"/>
                  </a:schemeClr>
                </a:solidFill>
              </a:rPr>
              <a:t>7 + 8</a:t>
            </a:r>
          </a:p>
        </p:txBody>
      </p:sp>
      <p:sp>
        <p:nvSpPr>
          <p:cNvPr id="8" name="TextBox 7"/>
          <p:cNvSpPr txBox="1"/>
          <p:nvPr/>
        </p:nvSpPr>
        <p:spPr>
          <a:xfrm>
            <a:off x="869710" y="2348880"/>
            <a:ext cx="3024336" cy="523220"/>
          </a:xfrm>
          <a:prstGeom prst="rect">
            <a:avLst/>
          </a:prstGeom>
          <a:noFill/>
        </p:spPr>
        <p:txBody>
          <a:bodyPr wrap="square" rtlCol="0">
            <a:spAutoFit/>
          </a:bodyPr>
          <a:lstStyle/>
          <a:p>
            <a:r>
              <a:rPr lang="en-GB" b="0">
                <a:solidFill>
                  <a:schemeClr val="accent3">
                    <a:lumMod val="10000"/>
                  </a:schemeClr>
                </a:solidFill>
              </a:rPr>
              <a:t>9 + 10 + 11 + 12 =</a:t>
            </a:r>
          </a:p>
        </p:txBody>
      </p:sp>
      <p:sp>
        <p:nvSpPr>
          <p:cNvPr id="9" name="TextBox 8"/>
          <p:cNvSpPr txBox="1"/>
          <p:nvPr/>
        </p:nvSpPr>
        <p:spPr>
          <a:xfrm>
            <a:off x="3923928" y="2348880"/>
            <a:ext cx="2160240" cy="523220"/>
          </a:xfrm>
          <a:prstGeom prst="rect">
            <a:avLst/>
          </a:prstGeom>
          <a:noFill/>
        </p:spPr>
        <p:txBody>
          <a:bodyPr wrap="square" rtlCol="0">
            <a:spAutoFit/>
          </a:bodyPr>
          <a:lstStyle/>
          <a:p>
            <a:r>
              <a:rPr lang="en-GB" b="0">
                <a:solidFill>
                  <a:schemeClr val="accent3">
                    <a:lumMod val="10000"/>
                  </a:schemeClr>
                </a:solidFill>
              </a:rPr>
              <a:t>13 + 14 + 15</a:t>
            </a:r>
          </a:p>
        </p:txBody>
      </p:sp>
      <p:sp>
        <p:nvSpPr>
          <p:cNvPr id="10" name="TextBox 9"/>
          <p:cNvSpPr txBox="1"/>
          <p:nvPr/>
        </p:nvSpPr>
        <p:spPr>
          <a:xfrm>
            <a:off x="1691680" y="2996952"/>
            <a:ext cx="4176464" cy="523220"/>
          </a:xfrm>
          <a:prstGeom prst="rect">
            <a:avLst/>
          </a:prstGeom>
          <a:noFill/>
        </p:spPr>
        <p:txBody>
          <a:bodyPr wrap="square" rtlCol="0">
            <a:spAutoFit/>
          </a:bodyPr>
          <a:lstStyle/>
          <a:p>
            <a:r>
              <a:rPr lang="en-GB" b="0">
                <a:solidFill>
                  <a:schemeClr val="accent3">
                    <a:lumMod val="10000"/>
                  </a:schemeClr>
                </a:solidFill>
              </a:rPr>
              <a:t>17 + 18 + 19 + 20 =</a:t>
            </a:r>
          </a:p>
        </p:txBody>
      </p:sp>
      <p:sp>
        <p:nvSpPr>
          <p:cNvPr id="11" name="TextBox 10"/>
          <p:cNvSpPr txBox="1"/>
          <p:nvPr/>
        </p:nvSpPr>
        <p:spPr>
          <a:xfrm>
            <a:off x="5004048" y="2996952"/>
            <a:ext cx="3240360" cy="523220"/>
          </a:xfrm>
          <a:prstGeom prst="rect">
            <a:avLst/>
          </a:prstGeom>
          <a:noFill/>
        </p:spPr>
        <p:txBody>
          <a:bodyPr wrap="square" rtlCol="0">
            <a:spAutoFit/>
          </a:bodyPr>
          <a:lstStyle/>
          <a:p>
            <a:r>
              <a:rPr lang="en-GB" b="0">
                <a:solidFill>
                  <a:schemeClr val="accent3">
                    <a:lumMod val="10000"/>
                  </a:schemeClr>
                </a:solidFill>
              </a:rPr>
              <a:t>21 + 22 + 23 + 24</a:t>
            </a:r>
          </a:p>
        </p:txBody>
      </p:sp>
      <p:sp>
        <p:nvSpPr>
          <p:cNvPr id="12" name="Rectangle 11"/>
          <p:cNvSpPr/>
          <p:nvPr/>
        </p:nvSpPr>
        <p:spPr>
          <a:xfrm>
            <a:off x="899592" y="2996952"/>
            <a:ext cx="504054" cy="523220"/>
          </a:xfrm>
          <a:prstGeom prst="rect">
            <a:avLst/>
          </a:prstGeom>
        </p:spPr>
        <p:txBody>
          <a:bodyPr wrap="none">
            <a:spAutoFit/>
          </a:bodyPr>
          <a:lstStyle/>
          <a:p>
            <a:r>
              <a:rPr lang="en-GB" b="0">
                <a:solidFill>
                  <a:schemeClr val="accent3">
                    <a:lumMod val="10000"/>
                  </a:schemeClr>
                </a:solidFill>
              </a:rPr>
              <a:t>16</a:t>
            </a:r>
            <a:endParaRPr lang="en-GB"/>
          </a:p>
        </p:txBody>
      </p:sp>
      <p:sp>
        <p:nvSpPr>
          <p:cNvPr id="13" name="Rectangle 12"/>
          <p:cNvSpPr/>
          <p:nvPr/>
        </p:nvSpPr>
        <p:spPr>
          <a:xfrm>
            <a:off x="1313397" y="2977788"/>
            <a:ext cx="378283" cy="523220"/>
          </a:xfrm>
          <a:prstGeom prst="rect">
            <a:avLst/>
          </a:prstGeom>
        </p:spPr>
        <p:txBody>
          <a:bodyPr wrap="none">
            <a:spAutoFit/>
          </a:bodyPr>
          <a:lstStyle/>
          <a:p>
            <a:r>
              <a:rPr lang="en-GB" b="0">
                <a:solidFill>
                  <a:schemeClr val="accent3">
                    <a:lumMod val="10000"/>
                  </a:schemeClr>
                </a:solidFill>
              </a:rPr>
              <a:t>+ </a:t>
            </a:r>
            <a:endParaRPr lang="en-GB"/>
          </a:p>
        </p:txBody>
      </p:sp>
      <p:sp>
        <p:nvSpPr>
          <p:cNvPr id="28" name="TextBox 27"/>
          <p:cNvSpPr txBox="1"/>
          <p:nvPr/>
        </p:nvSpPr>
        <p:spPr>
          <a:xfrm>
            <a:off x="4283968" y="4758824"/>
            <a:ext cx="1224136" cy="523220"/>
          </a:xfrm>
          <a:prstGeom prst="rect">
            <a:avLst/>
          </a:prstGeom>
          <a:noFill/>
        </p:spPr>
        <p:txBody>
          <a:bodyPr wrap="square" rtlCol="0">
            <a:spAutoFit/>
          </a:bodyPr>
          <a:lstStyle/>
          <a:p>
            <a:r>
              <a:rPr lang="en-GB" b="0">
                <a:solidFill>
                  <a:schemeClr val="accent3">
                    <a:lumMod val="10000"/>
                  </a:schemeClr>
                </a:solidFill>
              </a:rPr>
              <a:t>+ … +</a:t>
            </a:r>
          </a:p>
        </p:txBody>
      </p:sp>
      <p:sp>
        <p:nvSpPr>
          <p:cNvPr id="29" name="TextBox 28"/>
          <p:cNvSpPr txBox="1"/>
          <p:nvPr/>
        </p:nvSpPr>
        <p:spPr>
          <a:xfrm>
            <a:off x="2771800" y="3789040"/>
            <a:ext cx="1296144" cy="523220"/>
          </a:xfrm>
          <a:prstGeom prst="rect">
            <a:avLst/>
          </a:prstGeom>
          <a:noFill/>
        </p:spPr>
        <p:txBody>
          <a:bodyPr wrap="square" rtlCol="0">
            <a:spAutoFit/>
          </a:bodyPr>
          <a:lstStyle/>
          <a:p>
            <a:r>
              <a:rPr lang="en-GB" b="0">
                <a:solidFill>
                  <a:schemeClr val="accent3">
                    <a:lumMod val="10000"/>
                  </a:schemeClr>
                </a:solidFill>
              </a:rPr>
              <a:t>+ … +</a:t>
            </a:r>
          </a:p>
        </p:txBody>
      </p:sp>
      <p:sp>
        <p:nvSpPr>
          <p:cNvPr id="31" name="Rectangle 30"/>
          <p:cNvSpPr/>
          <p:nvPr/>
        </p:nvSpPr>
        <p:spPr>
          <a:xfrm>
            <a:off x="1255470" y="4725144"/>
            <a:ext cx="364202" cy="523220"/>
          </a:xfrm>
          <a:prstGeom prst="rect">
            <a:avLst/>
          </a:prstGeom>
        </p:spPr>
        <p:txBody>
          <a:bodyPr wrap="none">
            <a:spAutoFit/>
          </a:bodyPr>
          <a:lstStyle/>
          <a:p>
            <a:r>
              <a:rPr lang="en-GB" b="0">
                <a:solidFill>
                  <a:schemeClr val="accent3">
                    <a:lumMod val="10000"/>
                  </a:schemeClr>
                </a:solidFill>
              </a:rPr>
              <a:t>= </a:t>
            </a:r>
          </a:p>
        </p:txBody>
      </p:sp>
      <p:grpSp>
        <p:nvGrpSpPr>
          <p:cNvPr id="45" name="Group 44"/>
          <p:cNvGrpSpPr/>
          <p:nvPr/>
        </p:nvGrpSpPr>
        <p:grpSpPr>
          <a:xfrm>
            <a:off x="683568" y="3717032"/>
            <a:ext cx="576064" cy="504056"/>
            <a:chOff x="683568" y="3717032"/>
            <a:chExt cx="576064" cy="504056"/>
          </a:xfrm>
        </p:grpSpPr>
        <p:sp>
          <p:nvSpPr>
            <p:cNvPr id="15" name="Cloud Callout 14"/>
            <p:cNvSpPr/>
            <p:nvPr/>
          </p:nvSpPr>
          <p:spPr bwMode="auto">
            <a:xfrm>
              <a:off x="683568" y="3933056"/>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5" name="TextBox 34"/>
            <p:cNvSpPr txBox="1"/>
            <p:nvPr/>
          </p:nvSpPr>
          <p:spPr>
            <a:xfrm>
              <a:off x="929017" y="3717032"/>
              <a:ext cx="330615" cy="400110"/>
            </a:xfrm>
            <a:prstGeom prst="rect">
              <a:avLst/>
            </a:prstGeom>
            <a:noFill/>
          </p:spPr>
          <p:txBody>
            <a:bodyPr wrap="none" rtlCol="0">
              <a:spAutoFit/>
            </a:bodyPr>
            <a:lstStyle/>
            <a:p>
              <a:r>
                <a:rPr lang="en-GB" sz="2000" b="0">
                  <a:solidFill>
                    <a:srgbClr val="00002A"/>
                  </a:solidFill>
                </a:rPr>
                <a:t>2</a:t>
              </a:r>
            </a:p>
          </p:txBody>
        </p:sp>
      </p:grpSp>
      <p:grpSp>
        <p:nvGrpSpPr>
          <p:cNvPr id="47" name="Group 46"/>
          <p:cNvGrpSpPr/>
          <p:nvPr/>
        </p:nvGrpSpPr>
        <p:grpSpPr>
          <a:xfrm>
            <a:off x="3732232" y="3717032"/>
            <a:ext cx="1565372" cy="595228"/>
            <a:chOff x="3732232" y="3717032"/>
            <a:chExt cx="1565372" cy="595228"/>
          </a:xfrm>
        </p:grpSpPr>
        <p:sp>
          <p:nvSpPr>
            <p:cNvPr id="17" name="Cloud Callout 16"/>
            <p:cNvSpPr/>
            <p:nvPr/>
          </p:nvSpPr>
          <p:spPr bwMode="auto">
            <a:xfrm>
              <a:off x="3923928" y="3933056"/>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8" name="Cloud Callout 17"/>
            <p:cNvSpPr/>
            <p:nvPr/>
          </p:nvSpPr>
          <p:spPr bwMode="auto">
            <a:xfrm>
              <a:off x="4644008" y="3933056"/>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0" name="Rectangle 29"/>
            <p:cNvSpPr/>
            <p:nvPr/>
          </p:nvSpPr>
          <p:spPr>
            <a:xfrm>
              <a:off x="3732232" y="3789040"/>
              <a:ext cx="1565372" cy="523220"/>
            </a:xfrm>
            <a:prstGeom prst="rect">
              <a:avLst/>
            </a:prstGeom>
          </p:spPr>
          <p:txBody>
            <a:bodyPr wrap="none">
              <a:spAutoFit/>
            </a:bodyPr>
            <a:lstStyle/>
            <a:p>
              <a:r>
                <a:rPr lang="en-GB" b="0">
                  <a:solidFill>
                    <a:schemeClr val="accent3">
                      <a:lumMod val="10000"/>
                    </a:schemeClr>
                  </a:solidFill>
                </a:rPr>
                <a:t>(   +    ) </a:t>
              </a:r>
            </a:p>
          </p:txBody>
        </p:sp>
        <p:sp>
          <p:nvSpPr>
            <p:cNvPr id="41" name="TextBox 40"/>
            <p:cNvSpPr txBox="1"/>
            <p:nvPr/>
          </p:nvSpPr>
          <p:spPr>
            <a:xfrm>
              <a:off x="4169377" y="3717032"/>
              <a:ext cx="330615" cy="400110"/>
            </a:xfrm>
            <a:prstGeom prst="rect">
              <a:avLst/>
            </a:prstGeom>
            <a:noFill/>
          </p:spPr>
          <p:txBody>
            <a:bodyPr wrap="none" rtlCol="0">
              <a:spAutoFit/>
            </a:bodyPr>
            <a:lstStyle/>
            <a:p>
              <a:r>
                <a:rPr lang="en-GB" sz="2000" b="0">
                  <a:solidFill>
                    <a:srgbClr val="00002A"/>
                  </a:solidFill>
                </a:rPr>
                <a:t>2</a:t>
              </a:r>
            </a:p>
          </p:txBody>
        </p:sp>
      </p:grpSp>
      <p:grpSp>
        <p:nvGrpSpPr>
          <p:cNvPr id="46" name="Group 45"/>
          <p:cNvGrpSpPr/>
          <p:nvPr/>
        </p:nvGrpSpPr>
        <p:grpSpPr>
          <a:xfrm>
            <a:off x="1097373" y="3717032"/>
            <a:ext cx="1962459" cy="595228"/>
            <a:chOff x="1097373" y="3717032"/>
            <a:chExt cx="1962459" cy="595228"/>
          </a:xfrm>
        </p:grpSpPr>
        <p:sp>
          <p:nvSpPr>
            <p:cNvPr id="14" name="TextBox 13"/>
            <p:cNvSpPr txBox="1"/>
            <p:nvPr/>
          </p:nvSpPr>
          <p:spPr>
            <a:xfrm>
              <a:off x="1115616" y="3789040"/>
              <a:ext cx="1944216" cy="523220"/>
            </a:xfrm>
            <a:prstGeom prst="rect">
              <a:avLst/>
            </a:prstGeom>
            <a:noFill/>
          </p:spPr>
          <p:txBody>
            <a:bodyPr wrap="square" rtlCol="0">
              <a:spAutoFit/>
            </a:bodyPr>
            <a:lstStyle/>
            <a:p>
              <a:r>
                <a:rPr lang="en-GB" b="0">
                  <a:solidFill>
                    <a:schemeClr val="accent3">
                      <a:lumMod val="10000"/>
                    </a:schemeClr>
                  </a:solidFill>
                </a:rPr>
                <a:t>  (   + 1) </a:t>
              </a:r>
            </a:p>
          </p:txBody>
        </p:sp>
        <p:sp>
          <p:nvSpPr>
            <p:cNvPr id="16" name="Cloud Callout 15"/>
            <p:cNvSpPr/>
            <p:nvPr/>
          </p:nvSpPr>
          <p:spPr bwMode="auto">
            <a:xfrm>
              <a:off x="1619672" y="3933056"/>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2" name="Rectangle 31"/>
            <p:cNvSpPr/>
            <p:nvPr/>
          </p:nvSpPr>
          <p:spPr>
            <a:xfrm>
              <a:off x="1097373" y="3769876"/>
              <a:ext cx="378283" cy="523220"/>
            </a:xfrm>
            <a:prstGeom prst="rect">
              <a:avLst/>
            </a:prstGeom>
          </p:spPr>
          <p:txBody>
            <a:bodyPr wrap="none">
              <a:spAutoFit/>
            </a:bodyPr>
            <a:lstStyle/>
            <a:p>
              <a:r>
                <a:rPr lang="en-GB" b="0">
                  <a:solidFill>
                    <a:schemeClr val="accent3">
                      <a:lumMod val="10000"/>
                    </a:schemeClr>
                  </a:solidFill>
                </a:rPr>
                <a:t>+ </a:t>
              </a:r>
            </a:p>
          </p:txBody>
        </p:sp>
        <p:sp>
          <p:nvSpPr>
            <p:cNvPr id="42" name="TextBox 41"/>
            <p:cNvSpPr txBox="1"/>
            <p:nvPr/>
          </p:nvSpPr>
          <p:spPr>
            <a:xfrm>
              <a:off x="1865121" y="3717032"/>
              <a:ext cx="330615" cy="400110"/>
            </a:xfrm>
            <a:prstGeom prst="rect">
              <a:avLst/>
            </a:prstGeom>
            <a:noFill/>
          </p:spPr>
          <p:txBody>
            <a:bodyPr wrap="none" rtlCol="0">
              <a:spAutoFit/>
            </a:bodyPr>
            <a:lstStyle/>
            <a:p>
              <a:r>
                <a:rPr lang="en-GB" sz="2000" b="0">
                  <a:solidFill>
                    <a:srgbClr val="00002A"/>
                  </a:solidFill>
                </a:rPr>
                <a:t>2</a:t>
              </a:r>
            </a:p>
          </p:txBody>
        </p:sp>
      </p:grpSp>
      <p:grpSp>
        <p:nvGrpSpPr>
          <p:cNvPr id="48" name="Group 47"/>
          <p:cNvGrpSpPr/>
          <p:nvPr/>
        </p:nvGrpSpPr>
        <p:grpSpPr>
          <a:xfrm>
            <a:off x="1609671" y="4692660"/>
            <a:ext cx="2530281" cy="608548"/>
            <a:chOff x="1609671" y="4692660"/>
            <a:chExt cx="2530281" cy="608548"/>
          </a:xfrm>
        </p:grpSpPr>
        <p:grpSp>
          <p:nvGrpSpPr>
            <p:cNvPr id="26" name="Group 25"/>
            <p:cNvGrpSpPr/>
            <p:nvPr/>
          </p:nvGrpSpPr>
          <p:grpSpPr>
            <a:xfrm>
              <a:off x="1609671" y="4777988"/>
              <a:ext cx="2530281" cy="523220"/>
              <a:chOff x="1609671" y="4869160"/>
              <a:chExt cx="2530281" cy="523220"/>
            </a:xfrm>
          </p:grpSpPr>
          <p:sp>
            <p:nvSpPr>
              <p:cNvPr id="19" name="Cloud Callout 18"/>
              <p:cNvSpPr/>
              <p:nvPr/>
            </p:nvSpPr>
            <p:spPr bwMode="auto">
              <a:xfrm>
                <a:off x="1897703" y="5032340"/>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0" name="Cloud Callout 19"/>
              <p:cNvSpPr/>
              <p:nvPr/>
            </p:nvSpPr>
            <p:spPr bwMode="auto">
              <a:xfrm>
                <a:off x="2905815" y="5032340"/>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5" name="Rectangle 24"/>
              <p:cNvSpPr/>
              <p:nvPr/>
            </p:nvSpPr>
            <p:spPr>
              <a:xfrm>
                <a:off x="1609671" y="4869160"/>
                <a:ext cx="2530281" cy="523220"/>
              </a:xfrm>
              <a:prstGeom prst="rect">
                <a:avLst/>
              </a:prstGeom>
            </p:spPr>
            <p:txBody>
              <a:bodyPr wrap="none">
                <a:spAutoFit/>
              </a:bodyPr>
              <a:lstStyle/>
              <a:p>
                <a:r>
                  <a:rPr lang="en-GB" b="0">
                    <a:solidFill>
                      <a:schemeClr val="accent3">
                        <a:lumMod val="10000"/>
                      </a:schemeClr>
                    </a:solidFill>
                  </a:rPr>
                  <a:t>(    + (    + 1))</a:t>
                </a:r>
                <a:endParaRPr lang="en-GB"/>
              </a:p>
            </p:txBody>
          </p:sp>
        </p:grpSp>
        <p:sp>
          <p:nvSpPr>
            <p:cNvPr id="43" name="TextBox 42"/>
            <p:cNvSpPr txBox="1"/>
            <p:nvPr/>
          </p:nvSpPr>
          <p:spPr>
            <a:xfrm>
              <a:off x="2225161" y="4692660"/>
              <a:ext cx="330615" cy="400110"/>
            </a:xfrm>
            <a:prstGeom prst="rect">
              <a:avLst/>
            </a:prstGeom>
            <a:noFill/>
          </p:spPr>
          <p:txBody>
            <a:bodyPr wrap="none" rtlCol="0">
              <a:spAutoFit/>
            </a:bodyPr>
            <a:lstStyle/>
            <a:p>
              <a:r>
                <a:rPr lang="en-GB" sz="2000" b="0">
                  <a:solidFill>
                    <a:srgbClr val="00002A"/>
                  </a:solidFill>
                </a:rPr>
                <a:t>2</a:t>
              </a:r>
            </a:p>
          </p:txBody>
        </p:sp>
      </p:grpSp>
      <p:grpSp>
        <p:nvGrpSpPr>
          <p:cNvPr id="49" name="Group 48"/>
          <p:cNvGrpSpPr/>
          <p:nvPr/>
        </p:nvGrpSpPr>
        <p:grpSpPr>
          <a:xfrm>
            <a:off x="5408911" y="4705980"/>
            <a:ext cx="3024336" cy="595228"/>
            <a:chOff x="5408911" y="4705980"/>
            <a:chExt cx="3024336" cy="595228"/>
          </a:xfrm>
        </p:grpSpPr>
        <p:grpSp>
          <p:nvGrpSpPr>
            <p:cNvPr id="27" name="Group 26"/>
            <p:cNvGrpSpPr/>
            <p:nvPr/>
          </p:nvGrpSpPr>
          <p:grpSpPr>
            <a:xfrm>
              <a:off x="5408911" y="4777988"/>
              <a:ext cx="3024336" cy="523220"/>
              <a:chOff x="5408911" y="5426060"/>
              <a:chExt cx="3024336" cy="523220"/>
            </a:xfrm>
          </p:grpSpPr>
          <p:sp>
            <p:nvSpPr>
              <p:cNvPr id="21" name="TextBox 20"/>
              <p:cNvSpPr txBox="1"/>
              <p:nvPr/>
            </p:nvSpPr>
            <p:spPr>
              <a:xfrm>
                <a:off x="5408911" y="5426060"/>
                <a:ext cx="3024336" cy="523220"/>
              </a:xfrm>
              <a:prstGeom prst="rect">
                <a:avLst/>
              </a:prstGeom>
              <a:noFill/>
            </p:spPr>
            <p:txBody>
              <a:bodyPr wrap="square" rtlCol="0">
                <a:spAutoFit/>
              </a:bodyPr>
              <a:lstStyle/>
              <a:p>
                <a:r>
                  <a:rPr lang="en-GB" b="0">
                    <a:solidFill>
                      <a:schemeClr val="accent3">
                        <a:lumMod val="10000"/>
                      </a:schemeClr>
                    </a:solidFill>
                  </a:rPr>
                  <a:t> (    + (    +   ))</a:t>
                </a:r>
              </a:p>
            </p:txBody>
          </p:sp>
          <p:sp>
            <p:nvSpPr>
              <p:cNvPr id="22" name="Cloud Callout 21"/>
              <p:cNvSpPr/>
              <p:nvPr/>
            </p:nvSpPr>
            <p:spPr bwMode="auto">
              <a:xfrm>
                <a:off x="5796136" y="5589240"/>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3" name="Cloud Callout 22"/>
              <p:cNvSpPr/>
              <p:nvPr/>
            </p:nvSpPr>
            <p:spPr bwMode="auto">
              <a:xfrm>
                <a:off x="6804248" y="5589240"/>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4" name="Cloud Callout 23"/>
              <p:cNvSpPr/>
              <p:nvPr/>
            </p:nvSpPr>
            <p:spPr bwMode="auto">
              <a:xfrm>
                <a:off x="7524328" y="5589240"/>
                <a:ext cx="360040" cy="288032"/>
              </a:xfrm>
              <a:prstGeom prst="cloudCallout">
                <a:avLst>
                  <a:gd name="adj1" fmla="val -66481"/>
                  <a:gd name="adj2" fmla="val 162788"/>
                </a:avLst>
              </a:prstGeom>
              <a:solidFill>
                <a:srgbClr val="FFFFFF"/>
              </a:solidFill>
              <a:ln w="9525" cap="flat" cmpd="sng" algn="ctr">
                <a:solidFill>
                  <a:schemeClr val="accent3">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grpSp>
        <p:sp>
          <p:nvSpPr>
            <p:cNvPr id="44" name="TextBox 43"/>
            <p:cNvSpPr txBox="1"/>
            <p:nvPr/>
          </p:nvSpPr>
          <p:spPr>
            <a:xfrm>
              <a:off x="6084168" y="4705980"/>
              <a:ext cx="330615" cy="400110"/>
            </a:xfrm>
            <a:prstGeom prst="rect">
              <a:avLst/>
            </a:prstGeom>
            <a:noFill/>
          </p:spPr>
          <p:txBody>
            <a:bodyPr wrap="none" rtlCol="0">
              <a:spAutoFit/>
            </a:bodyPr>
            <a:lstStyle/>
            <a:p>
              <a:r>
                <a:rPr lang="en-GB" sz="2000" b="0">
                  <a:solidFill>
                    <a:srgbClr val="00002A"/>
                  </a:solidFill>
                </a:rPr>
                <a:t>2</a:t>
              </a:r>
            </a:p>
          </p:txBody>
        </p:sp>
      </p:grpSp>
    </p:spTree>
    <p:extLst>
      <p:ext uri="{BB962C8B-B14F-4D97-AF65-F5344CB8AC3E}">
        <p14:creationId xmlns:p14="http://schemas.microsoft.com/office/powerpoint/2010/main" val="4276492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Tangent Power</a:t>
            </a:r>
          </a:p>
        </p:txBody>
      </p:sp>
      <p:pic>
        <p:nvPicPr>
          <p:cNvPr id="5" name="Tangent Pow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8686" y="762000"/>
            <a:ext cx="6502400" cy="6096000"/>
          </a:xfrm>
          <a:prstGeom prst="rect">
            <a:avLst/>
          </a:prstGeom>
        </p:spPr>
      </p:pic>
      <p:sp>
        <p:nvSpPr>
          <p:cNvPr id="3" name="Content Placeholder 2"/>
          <p:cNvSpPr>
            <a:spLocks noGrp="1"/>
          </p:cNvSpPr>
          <p:nvPr>
            <p:ph idx="1"/>
          </p:nvPr>
        </p:nvSpPr>
        <p:spPr>
          <a:xfrm>
            <a:off x="107504" y="1052736"/>
            <a:ext cx="2808312" cy="5040560"/>
          </a:xfrm>
        </p:spPr>
        <p:txBody>
          <a:bodyPr/>
          <a:lstStyle/>
          <a:p>
            <a:pPr marL="0" indent="0">
              <a:buNone/>
            </a:pPr>
            <a:r>
              <a:rPr lang="en-GB"/>
              <a:t>The tangent power of a point </a:t>
            </a:r>
            <a:r>
              <a:rPr lang="en-GB" i="1"/>
              <a:t>P</a:t>
            </a:r>
            <a:r>
              <a:rPr lang="en-GB"/>
              <a:t> with respect to a smooth function </a:t>
            </a:r>
            <a:r>
              <a:rPr lang="en-GB" i="1"/>
              <a:t>f</a:t>
            </a:r>
            <a:r>
              <a:rPr lang="en-GB"/>
              <a:t> is the number of tangents to </a:t>
            </a:r>
            <a:r>
              <a:rPr lang="en-GB" i="1"/>
              <a:t>f</a:t>
            </a:r>
            <a:r>
              <a:rPr lang="en-GB"/>
              <a:t> through</a:t>
            </a:r>
            <a:r>
              <a:rPr lang="en-GB" i="1"/>
              <a:t> P </a:t>
            </a:r>
            <a:endParaRPr lang="en-GB"/>
          </a:p>
        </p:txBody>
      </p:sp>
    </p:spTree>
    <p:extLst>
      <p:ext uri="{BB962C8B-B14F-4D97-AF65-F5344CB8AC3E}">
        <p14:creationId xmlns:p14="http://schemas.microsoft.com/office/powerpoint/2010/main" val="37036164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Cobwebs</a:t>
            </a:r>
          </a:p>
        </p:txBody>
      </p:sp>
      <p:pic>
        <p:nvPicPr>
          <p:cNvPr id="3" name="Cobwebs part 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66" y="730250"/>
            <a:ext cx="9144000" cy="6127750"/>
          </a:xfrm>
          <a:prstGeom prst="rect">
            <a:avLst/>
          </a:prstGeom>
        </p:spPr>
      </p:pic>
    </p:spTree>
    <p:extLst>
      <p:ext uri="{BB962C8B-B14F-4D97-AF65-F5344CB8AC3E}">
        <p14:creationId xmlns:p14="http://schemas.microsoft.com/office/powerpoint/2010/main" val="421487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Rational Polynomials</a:t>
            </a:r>
          </a:p>
        </p:txBody>
      </p:sp>
      <p:sp>
        <p:nvSpPr>
          <p:cNvPr id="3" name="Content Placeholder 2"/>
          <p:cNvSpPr>
            <a:spLocks noGrp="1"/>
          </p:cNvSpPr>
          <p:nvPr>
            <p:ph idx="1"/>
          </p:nvPr>
        </p:nvSpPr>
        <p:spPr>
          <a:xfrm>
            <a:off x="179512" y="1052736"/>
            <a:ext cx="2736304" cy="5040560"/>
          </a:xfrm>
        </p:spPr>
        <p:txBody>
          <a:bodyPr/>
          <a:lstStyle/>
          <a:p>
            <a:pPr marL="0" indent="0">
              <a:buNone/>
            </a:pPr>
            <a:r>
              <a:rPr lang="en-GB"/>
              <a:t>The blue function is to be the numerator;</a:t>
            </a:r>
          </a:p>
          <a:p>
            <a:pPr marL="0" indent="0">
              <a:buNone/>
            </a:pPr>
            <a:r>
              <a:rPr lang="en-GB"/>
              <a:t>The red function is to be the denominator</a:t>
            </a:r>
          </a:p>
          <a:p>
            <a:pPr marL="0" indent="0">
              <a:buNone/>
            </a:pPr>
            <a:r>
              <a:rPr lang="en-GB"/>
              <a:t>What can be said about the graph of the quotient?</a:t>
            </a:r>
          </a:p>
        </p:txBody>
      </p:sp>
      <p:pic>
        <p:nvPicPr>
          <p:cNvPr id="6" name="Picture 5" descr="CindyScreenSnapz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836712"/>
            <a:ext cx="5914908" cy="5544616"/>
          </a:xfrm>
          <a:prstGeom prst="rect">
            <a:avLst/>
          </a:prstGeom>
        </p:spPr>
      </p:pic>
    </p:spTree>
    <p:extLst>
      <p:ext uri="{BB962C8B-B14F-4D97-AF65-F5344CB8AC3E}">
        <p14:creationId xmlns:p14="http://schemas.microsoft.com/office/powerpoint/2010/main" val="22736454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Ride &amp; Tie</a:t>
            </a:r>
          </a:p>
        </p:txBody>
      </p:sp>
      <p:pic>
        <p:nvPicPr>
          <p:cNvPr id="4" name="Picture 3"/>
          <p:cNvPicPr>
            <a:picLocks noChangeAspect="1"/>
          </p:cNvPicPr>
          <p:nvPr/>
        </p:nvPicPr>
        <p:blipFill>
          <a:blip r:embed="rId3"/>
          <a:stretch>
            <a:fillRect/>
          </a:stretch>
        </p:blipFill>
        <p:spPr>
          <a:xfrm>
            <a:off x="2260600" y="980728"/>
            <a:ext cx="6883400" cy="4902200"/>
          </a:xfrm>
          <a:prstGeom prst="rect">
            <a:avLst/>
          </a:prstGeom>
        </p:spPr>
      </p:pic>
      <p:sp>
        <p:nvSpPr>
          <p:cNvPr id="3" name="TextBox 2"/>
          <p:cNvSpPr txBox="1"/>
          <p:nvPr/>
        </p:nvSpPr>
        <p:spPr>
          <a:xfrm>
            <a:off x="179512" y="1052736"/>
            <a:ext cx="2304256" cy="4093428"/>
          </a:xfrm>
          <a:prstGeom prst="rect">
            <a:avLst/>
          </a:prstGeom>
          <a:noFill/>
        </p:spPr>
        <p:txBody>
          <a:bodyPr wrap="square" rtlCol="0">
            <a:spAutoFit/>
          </a:bodyPr>
          <a:lstStyle/>
          <a:p>
            <a:r>
              <a:rPr lang="en-GB" sz="2000" b="0">
                <a:solidFill>
                  <a:srgbClr val="000000"/>
                </a:solidFill>
              </a:rPr>
              <a:t>Two people have but one horse for a journey. One rides while the other walks. The first then ties the horse and walks on. The second takes over riding the horse </a:t>
            </a:r>
            <a:r>
              <a:rPr lang="is-IS" sz="2000" b="0">
                <a:solidFill>
                  <a:srgbClr val="000000"/>
                </a:solidFill>
              </a:rPr>
              <a:t>…</a:t>
            </a:r>
          </a:p>
          <a:p>
            <a:r>
              <a:rPr lang="is-IS" sz="2000" b="0">
                <a:solidFill>
                  <a:srgbClr val="000000"/>
                </a:solidFill>
              </a:rPr>
              <a:t>They want to arrive together at their destination.</a:t>
            </a:r>
            <a:endParaRPr lang="en-GB" sz="2000" b="0">
              <a:solidFill>
                <a:srgbClr val="000000"/>
              </a:solidFill>
            </a:endParaRPr>
          </a:p>
        </p:txBody>
      </p:sp>
      <p:sp>
        <p:nvSpPr>
          <p:cNvPr id="5" name="Rounded Rectangle 4"/>
          <p:cNvSpPr/>
          <p:nvPr/>
        </p:nvSpPr>
        <p:spPr bwMode="auto">
          <a:xfrm>
            <a:off x="179512" y="5301208"/>
            <a:ext cx="2160240" cy="8640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tx2"/>
                </a:solidFill>
                <a:effectLst/>
                <a:latin typeface="Chalkboard" pitchFamily="-111" charset="0"/>
              </a:rPr>
              <a:t>Imagine and sketch</a:t>
            </a:r>
          </a:p>
        </p:txBody>
      </p:sp>
    </p:spTree>
    <p:extLst>
      <p:ext uri="{BB962C8B-B14F-4D97-AF65-F5344CB8AC3E}">
        <p14:creationId xmlns:p14="http://schemas.microsoft.com/office/powerpoint/2010/main" val="3092457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1960" y="1052736"/>
            <a:ext cx="4749800" cy="4889500"/>
          </a:xfrm>
          <a:prstGeom prst="rect">
            <a:avLst/>
          </a:prstGeom>
        </p:spPr>
      </p:pic>
      <p:sp>
        <p:nvSpPr>
          <p:cNvPr id="2" name="Title 1"/>
          <p:cNvSpPr>
            <a:spLocks noGrp="1"/>
          </p:cNvSpPr>
          <p:nvPr>
            <p:ph type="title"/>
          </p:nvPr>
        </p:nvSpPr>
        <p:spPr/>
        <p:txBody>
          <a:bodyPr/>
          <a:lstStyle/>
          <a:p>
            <a:r>
              <a:rPr lang="en-GB"/>
              <a:t>Cubic Chords</a:t>
            </a:r>
          </a:p>
        </p:txBody>
      </p:sp>
      <p:sp>
        <p:nvSpPr>
          <p:cNvPr id="4" name="Content Placeholder 3"/>
          <p:cNvSpPr>
            <a:spLocks noGrp="1"/>
          </p:cNvSpPr>
          <p:nvPr>
            <p:ph idx="1"/>
          </p:nvPr>
        </p:nvSpPr>
        <p:spPr>
          <a:xfrm>
            <a:off x="251520" y="1052736"/>
            <a:ext cx="3816424" cy="6048672"/>
          </a:xfrm>
        </p:spPr>
        <p:txBody>
          <a:bodyPr/>
          <a:lstStyle/>
          <a:p>
            <a:r>
              <a:rPr lang="en-GB" sz="2000"/>
              <a:t>Imagine a cubic</a:t>
            </a:r>
          </a:p>
          <a:p>
            <a:r>
              <a:rPr lang="en-GB" sz="2000"/>
              <a:t>Pick a point </a:t>
            </a:r>
            <a:r>
              <a:rPr lang="en-GB" sz="2000" i="1"/>
              <a:t>P </a:t>
            </a:r>
            <a:r>
              <a:rPr lang="en-GB" sz="2000"/>
              <a:t>on the x-axis and draw a tangent at the corresponding point on the cubic.</a:t>
            </a:r>
          </a:p>
          <a:p>
            <a:r>
              <a:rPr lang="en-GB" sz="2000"/>
              <a:t>D</a:t>
            </a:r>
            <a:r>
              <a:rPr lang="en-GB" sz="2000"/>
              <a:t>raw points </a:t>
            </a:r>
            <a:r>
              <a:rPr lang="en-GB" sz="2000" i="1"/>
              <a:t>Q</a:t>
            </a:r>
            <a:r>
              <a:rPr lang="en-GB" sz="2000" baseline="-25000"/>
              <a:t>1</a:t>
            </a:r>
            <a:r>
              <a:rPr lang="en-GB" sz="2000" i="1"/>
              <a:t> </a:t>
            </a:r>
            <a:r>
              <a:rPr lang="en-GB" sz="2000"/>
              <a:t>and</a:t>
            </a:r>
            <a:r>
              <a:rPr lang="en-GB" sz="2000" i="1"/>
              <a:t> Q</a:t>
            </a:r>
            <a:r>
              <a:rPr lang="en-GB" sz="2000" baseline="-25000"/>
              <a:t>2 </a:t>
            </a:r>
            <a:r>
              <a:rPr lang="en-GB" sz="2000"/>
              <a:t>equally spaced either side of </a:t>
            </a:r>
            <a:r>
              <a:rPr lang="en-GB" sz="2000" i="1"/>
              <a:t>P.</a:t>
            </a:r>
          </a:p>
          <a:p>
            <a:r>
              <a:rPr lang="en-GB" sz="2000"/>
              <a:t>Draw the chord through the corresponding points on the cubic.</a:t>
            </a:r>
          </a:p>
          <a:p>
            <a:r>
              <a:rPr lang="en-GB" sz="2000"/>
              <a:t>Extend the chord. </a:t>
            </a:r>
          </a:p>
          <a:p>
            <a:r>
              <a:rPr lang="en-GB" sz="2000"/>
              <a:t>Where does it meet your tangent?</a:t>
            </a:r>
          </a:p>
        </p:txBody>
      </p:sp>
      <p:pic>
        <p:nvPicPr>
          <p:cNvPr id="3" name="Picture 2"/>
          <p:cNvPicPr>
            <a:picLocks noChangeAspect="1"/>
          </p:cNvPicPr>
          <p:nvPr/>
        </p:nvPicPr>
        <p:blipFill>
          <a:blip r:embed="rId3"/>
          <a:stretch>
            <a:fillRect/>
          </a:stretch>
        </p:blipFill>
        <p:spPr>
          <a:xfrm>
            <a:off x="4211960" y="1052736"/>
            <a:ext cx="4749800" cy="4889500"/>
          </a:xfrm>
          <a:prstGeom prst="rect">
            <a:avLst/>
          </a:prstGeom>
        </p:spPr>
      </p:pic>
      <p:pic>
        <p:nvPicPr>
          <p:cNvPr id="6" name="Picture 5"/>
          <p:cNvPicPr>
            <a:picLocks noChangeAspect="1"/>
          </p:cNvPicPr>
          <p:nvPr/>
        </p:nvPicPr>
        <p:blipFill>
          <a:blip r:embed="rId4"/>
          <a:stretch>
            <a:fillRect/>
          </a:stretch>
        </p:blipFill>
        <p:spPr>
          <a:xfrm>
            <a:off x="4211960" y="1052736"/>
            <a:ext cx="4749800" cy="4889500"/>
          </a:xfrm>
          <a:prstGeom prst="rect">
            <a:avLst/>
          </a:prstGeom>
        </p:spPr>
      </p:pic>
      <p:pic>
        <p:nvPicPr>
          <p:cNvPr id="7" name="Picture 6"/>
          <p:cNvPicPr>
            <a:picLocks noChangeAspect="1"/>
          </p:cNvPicPr>
          <p:nvPr/>
        </p:nvPicPr>
        <p:blipFill>
          <a:blip r:embed="rId5"/>
          <a:stretch>
            <a:fillRect/>
          </a:stretch>
        </p:blipFill>
        <p:spPr>
          <a:xfrm>
            <a:off x="4211960" y="1052736"/>
            <a:ext cx="4749800" cy="4889500"/>
          </a:xfrm>
          <a:prstGeom prst="rect">
            <a:avLst/>
          </a:prstGeom>
        </p:spPr>
      </p:pic>
    </p:spTree>
    <p:extLst>
      <p:ext uri="{BB962C8B-B14F-4D97-AF65-F5344CB8AC3E}">
        <p14:creationId xmlns:p14="http://schemas.microsoft.com/office/powerpoint/2010/main" val="4040710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Variation</a:t>
            </a:r>
          </a:p>
        </p:txBody>
      </p:sp>
      <p:sp>
        <p:nvSpPr>
          <p:cNvPr id="5" name="Rounded Rectangle 4"/>
          <p:cNvSpPr/>
          <p:nvPr/>
        </p:nvSpPr>
        <p:spPr bwMode="auto">
          <a:xfrm>
            <a:off x="395536" y="1196752"/>
            <a:ext cx="2736304" cy="1008112"/>
          </a:xfrm>
          <a:prstGeom prst="roundRect">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chemeClr val="tx2"/>
                </a:solidFill>
                <a:effectLst/>
                <a:latin typeface="Chalkboard" pitchFamily="-111" charset="0"/>
              </a:rPr>
              <a:t>Invariance</a:t>
            </a:r>
            <a:r>
              <a:rPr kumimoji="0" lang="en-GB" sz="2400" b="0" i="0" u="none" strike="noStrike" cap="none" normalizeH="0">
                <a:ln>
                  <a:noFill/>
                </a:ln>
                <a:solidFill>
                  <a:schemeClr val="tx2"/>
                </a:solidFill>
                <a:effectLst/>
                <a:latin typeface="Chalkboard" pitchFamily="-111" charset="0"/>
              </a:rPr>
              <a:t> in the midst of change</a:t>
            </a:r>
            <a:endParaRPr kumimoji="0" lang="en-GB" sz="2400" b="0" i="0" u="none" strike="noStrike" cap="none" normalizeH="0" baseline="0">
              <a:ln>
                <a:noFill/>
              </a:ln>
              <a:solidFill>
                <a:schemeClr val="tx2"/>
              </a:solidFill>
              <a:effectLst/>
              <a:latin typeface="Chalkboard" pitchFamily="-111" charset="0"/>
            </a:endParaRPr>
          </a:p>
        </p:txBody>
      </p:sp>
      <p:sp>
        <p:nvSpPr>
          <p:cNvPr id="6" name="Rounded Rectangle 5"/>
          <p:cNvSpPr/>
          <p:nvPr/>
        </p:nvSpPr>
        <p:spPr bwMode="auto">
          <a:xfrm>
            <a:off x="3563888" y="1700808"/>
            <a:ext cx="3024336" cy="1296144"/>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279F"/>
                </a:solidFill>
                <a:effectLst/>
                <a:latin typeface="Chalkboard" pitchFamily="-111" charset="0"/>
              </a:rPr>
              <a:t>What can change and yet something remains invariant</a:t>
            </a:r>
          </a:p>
        </p:txBody>
      </p:sp>
      <p:sp>
        <p:nvSpPr>
          <p:cNvPr id="7" name="Rounded Rectangle 6"/>
          <p:cNvSpPr/>
          <p:nvPr/>
        </p:nvSpPr>
        <p:spPr bwMode="auto">
          <a:xfrm>
            <a:off x="6804248" y="2060848"/>
            <a:ext cx="2088232" cy="864096"/>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279F"/>
                </a:solidFill>
                <a:effectLst/>
                <a:latin typeface="Chalkboard" pitchFamily="-111" charset="0"/>
              </a:rPr>
              <a:t>Existence theorems</a:t>
            </a:r>
          </a:p>
        </p:txBody>
      </p:sp>
      <p:sp>
        <p:nvSpPr>
          <p:cNvPr id="8" name="Rounded Rectangle 7"/>
          <p:cNvSpPr/>
          <p:nvPr/>
        </p:nvSpPr>
        <p:spPr bwMode="auto">
          <a:xfrm>
            <a:off x="4788024" y="620688"/>
            <a:ext cx="2736304" cy="64807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chemeClr val="tx2"/>
                </a:solidFill>
                <a:effectLst/>
                <a:latin typeface="Chalkboard" pitchFamily="-111" charset="0"/>
              </a:rPr>
              <a:t>Theorems</a:t>
            </a:r>
          </a:p>
        </p:txBody>
      </p:sp>
      <p:cxnSp>
        <p:nvCxnSpPr>
          <p:cNvPr id="10" name="Straight Connector 9"/>
          <p:cNvCxnSpPr>
            <a:stCxn id="8" idx="2"/>
            <a:endCxn id="6" idx="0"/>
          </p:cNvCxnSpPr>
          <p:nvPr/>
        </p:nvCxnSpPr>
        <p:spPr bwMode="auto">
          <a:xfrm flipH="1">
            <a:off x="5076056" y="1268760"/>
            <a:ext cx="1080120" cy="432048"/>
          </a:xfrm>
          <a:prstGeom prst="line">
            <a:avLst/>
          </a:prstGeom>
          <a:solidFill>
            <a:schemeClr val="accent1"/>
          </a:solidFill>
          <a:ln w="28575" cap="flat" cmpd="sng" algn="ctr">
            <a:solidFill>
              <a:srgbClr val="000000"/>
            </a:solidFill>
            <a:prstDash val="solid"/>
            <a:round/>
            <a:headEnd type="none" w="med" len="med"/>
            <a:tailEnd type="triangle" w="lg" len="lg"/>
          </a:ln>
          <a:effectLst/>
        </p:spPr>
      </p:cxnSp>
      <p:cxnSp>
        <p:nvCxnSpPr>
          <p:cNvPr id="15" name="Straight Connector 14"/>
          <p:cNvCxnSpPr>
            <a:stCxn id="8" idx="2"/>
            <a:endCxn id="7" idx="0"/>
          </p:cNvCxnSpPr>
          <p:nvPr/>
        </p:nvCxnSpPr>
        <p:spPr bwMode="auto">
          <a:xfrm>
            <a:off x="6156176" y="1268760"/>
            <a:ext cx="1692188" cy="792088"/>
          </a:xfrm>
          <a:prstGeom prst="line">
            <a:avLst/>
          </a:prstGeom>
          <a:solidFill>
            <a:schemeClr val="accent1"/>
          </a:solidFill>
          <a:ln w="28575" cap="flat" cmpd="sng" algn="ctr">
            <a:solidFill>
              <a:srgbClr val="000000"/>
            </a:solidFill>
            <a:prstDash val="solid"/>
            <a:round/>
            <a:headEnd type="none" w="med" len="med"/>
            <a:tailEnd type="triangle" w="lg" len="lg"/>
          </a:ln>
          <a:effectLst/>
        </p:spPr>
      </p:cxnSp>
      <p:sp>
        <p:nvSpPr>
          <p:cNvPr id="19" name="Rounded Rectangle 18"/>
          <p:cNvSpPr/>
          <p:nvPr/>
        </p:nvSpPr>
        <p:spPr bwMode="auto">
          <a:xfrm>
            <a:off x="323528" y="3212976"/>
            <a:ext cx="2088232" cy="1008112"/>
          </a:xfrm>
          <a:prstGeom prst="roundRect">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chemeClr val="tx2"/>
                </a:solidFill>
                <a:effectLst/>
                <a:latin typeface="Chalkboard" pitchFamily="-111" charset="0"/>
              </a:rPr>
              <a:t>Gothenburg Variation</a:t>
            </a:r>
          </a:p>
        </p:txBody>
      </p:sp>
      <p:sp>
        <p:nvSpPr>
          <p:cNvPr id="20" name="Rounded Rectangle 19"/>
          <p:cNvSpPr/>
          <p:nvPr/>
        </p:nvSpPr>
        <p:spPr bwMode="auto">
          <a:xfrm>
            <a:off x="2915816" y="3140968"/>
            <a:ext cx="5040560" cy="1800200"/>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279F"/>
                </a:solidFill>
                <a:effectLst/>
                <a:latin typeface="Chalkboard" pitchFamily="-111" charset="0"/>
              </a:rPr>
              <a:t>Something is available to be learned only when critical aspects have been varied</a:t>
            </a:r>
            <a:r>
              <a:rPr kumimoji="0" lang="en-GB" sz="2400" b="0" i="0" u="none" strike="noStrike" cap="none" normalizeH="0">
                <a:ln>
                  <a:noFill/>
                </a:ln>
                <a:solidFill>
                  <a:srgbClr val="00279F"/>
                </a:solidFill>
                <a:effectLst/>
                <a:latin typeface="Chalkboard" pitchFamily="-111" charset="0"/>
              </a:rPr>
              <a:t> in local time and space</a:t>
            </a:r>
            <a:endParaRPr kumimoji="0" lang="en-GB" sz="2400" b="0" i="0" u="none" strike="noStrike" cap="none" normalizeH="0" baseline="0">
              <a:ln>
                <a:noFill/>
              </a:ln>
              <a:solidFill>
                <a:srgbClr val="00279F"/>
              </a:solidFill>
              <a:effectLst/>
              <a:latin typeface="Chalkboard" pitchFamily="-111" charset="0"/>
            </a:endParaRPr>
          </a:p>
        </p:txBody>
      </p:sp>
      <p:cxnSp>
        <p:nvCxnSpPr>
          <p:cNvPr id="21" name="Straight Connector 20"/>
          <p:cNvCxnSpPr>
            <a:stCxn id="20" idx="1"/>
            <a:endCxn id="19" idx="3"/>
          </p:cNvCxnSpPr>
          <p:nvPr/>
        </p:nvCxnSpPr>
        <p:spPr bwMode="auto">
          <a:xfrm flipH="1" flipV="1">
            <a:off x="2411760" y="3717033"/>
            <a:ext cx="504056" cy="324036"/>
          </a:xfrm>
          <a:prstGeom prst="line">
            <a:avLst/>
          </a:prstGeom>
          <a:solidFill>
            <a:schemeClr val="accent1"/>
          </a:solidFill>
          <a:ln w="28575" cap="flat" cmpd="sng" algn="ctr">
            <a:solidFill>
              <a:srgbClr val="000000"/>
            </a:solidFill>
            <a:prstDash val="solid"/>
            <a:round/>
            <a:headEnd type="triangle" w="lg" len="lg"/>
            <a:tailEnd type="none" w="med" len="med"/>
          </a:ln>
          <a:effectLst/>
        </p:spPr>
      </p:cxnSp>
      <p:sp>
        <p:nvSpPr>
          <p:cNvPr id="13" name="Rounded Rectangle 12"/>
          <p:cNvSpPr/>
          <p:nvPr/>
        </p:nvSpPr>
        <p:spPr bwMode="auto">
          <a:xfrm>
            <a:off x="323528" y="5085184"/>
            <a:ext cx="2088232" cy="1340768"/>
          </a:xfrm>
          <a:prstGeom prst="roundRect">
            <a:avLst/>
          </a:prstGeom>
          <a:solidFill>
            <a:srgbClr val="008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tx2"/>
                </a:solidFill>
                <a:latin typeface="Chalkboard" pitchFamily="-111" charset="0"/>
              </a:rPr>
              <a:t>Shanghai</a:t>
            </a:r>
            <a:br>
              <a:rPr lang="en-GB" sz="2400" b="0">
                <a:solidFill>
                  <a:schemeClr val="tx2"/>
                </a:solidFill>
                <a:latin typeface="Chalkboard" pitchFamily="-111" charset="0"/>
              </a:rPr>
            </a:br>
            <a:r>
              <a:rPr lang="en-GB" sz="2400" b="0">
                <a:solidFill>
                  <a:schemeClr val="tx2"/>
                </a:solidFill>
                <a:latin typeface="Chalkboard" pitchFamily="-111" charset="0"/>
              </a:rPr>
              <a:t>(Confucian)</a:t>
            </a:r>
            <a:r>
              <a:rPr kumimoji="0" lang="en-GB" sz="2400" b="0" i="0" u="none" strike="noStrike" cap="none" normalizeH="0" baseline="0">
                <a:ln>
                  <a:noFill/>
                </a:ln>
                <a:solidFill>
                  <a:schemeClr val="tx2"/>
                </a:solidFill>
                <a:effectLst/>
                <a:latin typeface="Chalkboard" pitchFamily="-111" charset="0"/>
              </a:rPr>
              <a:t> Variation</a:t>
            </a:r>
          </a:p>
        </p:txBody>
      </p:sp>
      <p:cxnSp>
        <p:nvCxnSpPr>
          <p:cNvPr id="14" name="Straight Connector 13"/>
          <p:cNvCxnSpPr>
            <a:stCxn id="22" idx="1"/>
            <a:endCxn id="13" idx="3"/>
          </p:cNvCxnSpPr>
          <p:nvPr/>
        </p:nvCxnSpPr>
        <p:spPr bwMode="auto">
          <a:xfrm flipH="1" flipV="1">
            <a:off x="2411760" y="5755568"/>
            <a:ext cx="360040" cy="216024"/>
          </a:xfrm>
          <a:prstGeom prst="line">
            <a:avLst/>
          </a:prstGeom>
          <a:solidFill>
            <a:schemeClr val="accent1"/>
          </a:solidFill>
          <a:ln w="28575" cap="flat" cmpd="sng" algn="ctr">
            <a:solidFill>
              <a:srgbClr val="000000"/>
            </a:solidFill>
            <a:prstDash val="solid"/>
            <a:round/>
            <a:headEnd type="triangle" w="lg" len="lg"/>
            <a:tailEnd type="none" w="med" len="med"/>
          </a:ln>
          <a:effectLst/>
        </p:spPr>
      </p:cxnSp>
      <p:sp>
        <p:nvSpPr>
          <p:cNvPr id="22" name="Rounded Rectangle 21"/>
          <p:cNvSpPr/>
          <p:nvPr/>
        </p:nvSpPr>
        <p:spPr bwMode="auto">
          <a:xfrm>
            <a:off x="2771800" y="5273824"/>
            <a:ext cx="5040560" cy="1395536"/>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279F"/>
                </a:solidFill>
                <a:latin typeface="Chalkboard" pitchFamily="-111" charset="0"/>
              </a:rPr>
              <a:t>Same problem different methods</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279F"/>
                </a:solidFill>
                <a:effectLst/>
                <a:latin typeface="Chalkboard" pitchFamily="-111" charset="0"/>
              </a:rPr>
              <a:t>Same</a:t>
            </a:r>
            <a:r>
              <a:rPr kumimoji="0" lang="en-GB" sz="2400" b="0" i="0" u="none" strike="noStrike" cap="none" normalizeH="0">
                <a:ln>
                  <a:noFill/>
                </a:ln>
                <a:solidFill>
                  <a:srgbClr val="00279F"/>
                </a:solidFill>
                <a:effectLst/>
                <a:latin typeface="Chalkboard" pitchFamily="-111" charset="0"/>
              </a:rPr>
              <a:t> method different problems</a:t>
            </a:r>
          </a:p>
          <a:p>
            <a:pPr marL="0" marR="0" indent="0" algn="ctr" defTabSz="914400" rtl="0" eaLnBrk="0" fontAlgn="base" latinLnBrk="0" hangingPunct="0">
              <a:lnSpc>
                <a:spcPct val="100000"/>
              </a:lnSpc>
              <a:spcBef>
                <a:spcPct val="0"/>
              </a:spcBef>
              <a:spcAft>
                <a:spcPct val="0"/>
              </a:spcAft>
              <a:buClrTx/>
              <a:buSzTx/>
              <a:buFontTx/>
              <a:buNone/>
              <a:tabLst/>
            </a:pPr>
            <a:r>
              <a:rPr lang="en-GB" sz="2400" b="0" baseline="0">
                <a:solidFill>
                  <a:srgbClr val="00279F"/>
                </a:solidFill>
                <a:latin typeface="Chalkboard" pitchFamily="-111" charset="0"/>
              </a:rPr>
              <a:t>Same concept different contexts</a:t>
            </a:r>
            <a:endParaRPr kumimoji="0" lang="en-GB" sz="2400" b="0" i="0" u="none" strike="noStrike" cap="none" normalizeH="0" baseline="0">
              <a:ln>
                <a:noFill/>
              </a:ln>
              <a:solidFill>
                <a:srgbClr val="00279F"/>
              </a:solidFill>
              <a:effectLst/>
              <a:latin typeface="Chalkboard" pitchFamily="-111" charset="0"/>
            </a:endParaRPr>
          </a:p>
        </p:txBody>
      </p:sp>
      <p:sp>
        <p:nvSpPr>
          <p:cNvPr id="23" name="Rounded Rectangular Callout 22"/>
          <p:cNvSpPr/>
          <p:nvPr/>
        </p:nvSpPr>
        <p:spPr bwMode="auto">
          <a:xfrm>
            <a:off x="7417226" y="4869160"/>
            <a:ext cx="1728192" cy="792088"/>
          </a:xfrm>
          <a:prstGeom prst="wedgeRoundRectCallout">
            <a:avLst>
              <a:gd name="adj1" fmla="val -67099"/>
              <a:gd name="adj2" fmla="val 119908"/>
              <a:gd name="adj3" fmla="val 16667"/>
            </a:avLst>
          </a:prstGeom>
          <a:solidFill>
            <a:schemeClr val="tx2"/>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i="0" u="none" strike="noStrike" cap="none" normalizeH="0" baseline="0">
                <a:ln>
                  <a:noFill/>
                </a:ln>
                <a:solidFill>
                  <a:srgbClr val="008000"/>
                </a:solidFill>
                <a:effectLst/>
                <a:latin typeface="Chalkboard" pitchFamily="-111" charset="0"/>
              </a:rPr>
              <a:t>“Nettle of a Concept”</a:t>
            </a:r>
          </a:p>
        </p:txBody>
      </p:sp>
    </p:spTree>
    <p:extLst>
      <p:ext uri="{BB962C8B-B14F-4D97-AF65-F5344CB8AC3E}">
        <p14:creationId xmlns:p14="http://schemas.microsoft.com/office/powerpoint/2010/main" val="8133747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Attention</a:t>
            </a:r>
          </a:p>
        </p:txBody>
      </p:sp>
      <p:sp>
        <p:nvSpPr>
          <p:cNvPr id="3" name="Content Placeholder 2"/>
          <p:cNvSpPr>
            <a:spLocks noGrp="1"/>
          </p:cNvSpPr>
          <p:nvPr>
            <p:ph idx="1"/>
          </p:nvPr>
        </p:nvSpPr>
        <p:spPr>
          <a:xfrm>
            <a:off x="323528" y="1052736"/>
            <a:ext cx="8424936" cy="1440160"/>
          </a:xfrm>
        </p:spPr>
        <p:txBody>
          <a:bodyPr/>
          <a:lstStyle/>
          <a:p>
            <a:r>
              <a:rPr lang="en-GB"/>
              <a:t>What are students attending to?</a:t>
            </a:r>
            <a:br>
              <a:rPr lang="en-GB"/>
            </a:br>
            <a:r>
              <a:rPr lang="en-GB"/>
              <a:t>What do they need to attend to?</a:t>
            </a:r>
          </a:p>
          <a:p>
            <a:r>
              <a:rPr lang="en-GB"/>
              <a:t>How are they attending to it?</a:t>
            </a:r>
          </a:p>
          <a:p>
            <a:pPr marL="0" indent="0">
              <a:buNone/>
            </a:pPr>
            <a:endParaRPr lang="en-GB"/>
          </a:p>
        </p:txBody>
      </p:sp>
      <p:sp>
        <p:nvSpPr>
          <p:cNvPr id="4" name="Rounded Rectangle 3"/>
          <p:cNvSpPr/>
          <p:nvPr/>
        </p:nvSpPr>
        <p:spPr bwMode="auto">
          <a:xfrm>
            <a:off x="6012160" y="836712"/>
            <a:ext cx="2304256" cy="100811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chemeClr val="bg1"/>
                </a:solidFill>
                <a:effectLst/>
                <a:latin typeface="Chalkboard" pitchFamily="-111" charset="0"/>
              </a:rPr>
              <a:t>What am I attending to?</a:t>
            </a:r>
          </a:p>
        </p:txBody>
      </p:sp>
      <p:sp>
        <p:nvSpPr>
          <p:cNvPr id="5" name="Rounded Rectangle 4"/>
          <p:cNvSpPr/>
          <p:nvPr/>
        </p:nvSpPr>
        <p:spPr bwMode="auto">
          <a:xfrm>
            <a:off x="6012160" y="2420888"/>
            <a:ext cx="2664296" cy="100811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chemeClr val="bg1"/>
                </a:solidFill>
                <a:latin typeface="Chalkboard" pitchFamily="-111" charset="0"/>
              </a:rPr>
              <a:t>How</a:t>
            </a:r>
            <a:r>
              <a:rPr kumimoji="0" lang="en-GB" sz="2400" b="0" i="0" u="none" strike="noStrike" cap="none" normalizeH="0" baseline="0">
                <a:ln>
                  <a:noFill/>
                </a:ln>
                <a:solidFill>
                  <a:schemeClr val="bg1"/>
                </a:solidFill>
                <a:effectLst/>
                <a:latin typeface="Chalkboard" pitchFamily="-111" charset="0"/>
              </a:rPr>
              <a:t> am I attending to it?</a:t>
            </a:r>
          </a:p>
        </p:txBody>
      </p:sp>
      <p:sp>
        <p:nvSpPr>
          <p:cNvPr id="6" name="Rounded Rectangle 5"/>
          <p:cNvSpPr/>
          <p:nvPr/>
        </p:nvSpPr>
        <p:spPr bwMode="auto">
          <a:xfrm>
            <a:off x="539552" y="3861048"/>
            <a:ext cx="8280920" cy="2664296"/>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FF"/>
                </a:solidFill>
                <a:effectLst/>
                <a:latin typeface="Chalkboard" pitchFamily="-111" charset="0"/>
              </a:rPr>
              <a:t>Conjecture:</a:t>
            </a:r>
          </a:p>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00FF"/>
                </a:solidFill>
                <a:latin typeface="Chalkboard" pitchFamily="-111" charset="0"/>
              </a:rPr>
              <a:t>if students and tutor are attending to different things</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a:ln>
                  <a:noFill/>
                </a:ln>
                <a:solidFill>
                  <a:srgbClr val="0000FF"/>
                </a:solidFill>
                <a:effectLst/>
                <a:latin typeface="Chalkboard" pitchFamily="-111" charset="0"/>
              </a:rPr>
              <a:t>OR</a:t>
            </a:r>
          </a:p>
          <a:p>
            <a:pPr marL="0" marR="0" indent="0" algn="ctr" defTabSz="914400" rtl="0" eaLnBrk="0" fontAlgn="base" latinLnBrk="0" hangingPunct="0">
              <a:lnSpc>
                <a:spcPct val="100000"/>
              </a:lnSpc>
              <a:spcBef>
                <a:spcPct val="0"/>
              </a:spcBef>
              <a:spcAft>
                <a:spcPct val="0"/>
              </a:spcAft>
              <a:buClrTx/>
              <a:buSzTx/>
              <a:buFontTx/>
              <a:buNone/>
              <a:tabLst/>
            </a:pPr>
            <a:r>
              <a:rPr lang="en-GB" sz="2400" b="0">
                <a:solidFill>
                  <a:srgbClr val="0000FF"/>
                </a:solidFill>
                <a:latin typeface="Chalkboard" pitchFamily="-111" charset="0"/>
              </a:rPr>
              <a:t>if attending to the same thing but differently</a:t>
            </a:r>
            <a:br>
              <a:rPr lang="en-GB" sz="2400" b="0">
                <a:solidFill>
                  <a:srgbClr val="0000FF"/>
                </a:solidFill>
                <a:latin typeface="Chalkboard" pitchFamily="-111" charset="0"/>
              </a:rPr>
            </a:br>
            <a:r>
              <a:rPr lang="en-GB" sz="2400" b="0">
                <a:solidFill>
                  <a:srgbClr val="0000FF"/>
                </a:solidFill>
                <a:latin typeface="Chalkboard" pitchFamily="-111" charset="0"/>
              </a:rPr>
              <a:t>THEN</a:t>
            </a:r>
            <a:br>
              <a:rPr lang="en-GB" sz="2400" b="0">
                <a:solidFill>
                  <a:srgbClr val="0000FF"/>
                </a:solidFill>
                <a:latin typeface="Chalkboard" pitchFamily="-111" charset="0"/>
              </a:rPr>
            </a:br>
            <a:r>
              <a:rPr lang="en-GB" sz="2400" b="0">
                <a:solidFill>
                  <a:srgbClr val="0000FF"/>
                </a:solidFill>
                <a:latin typeface="Chalkboard" pitchFamily="-111" charset="0"/>
              </a:rPr>
              <a:t>communication is likely to be impoverished</a:t>
            </a:r>
            <a:endParaRPr kumimoji="0" lang="en-GB" sz="2400" b="0" i="0" u="none" strike="noStrike" cap="none" normalizeH="0" baseline="0">
              <a:ln>
                <a:noFill/>
              </a:ln>
              <a:solidFill>
                <a:srgbClr val="0000FF"/>
              </a:solidFill>
              <a:effectLst/>
              <a:latin typeface="Chalkboard" pitchFamily="-111" charset="0"/>
            </a:endParaRPr>
          </a:p>
        </p:txBody>
      </p:sp>
    </p:spTree>
    <p:extLst>
      <p:ext uri="{BB962C8B-B14F-4D97-AF65-F5344CB8AC3E}">
        <p14:creationId xmlns:p14="http://schemas.microsoft.com/office/powerpoint/2010/main" val="4181203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Chalkboard" charset="0"/>
                <a:ea typeface="ＭＳ Ｐゴシック" charset="0"/>
                <a:cs typeface="ＭＳ Ｐゴシック" charset="0"/>
              </a:rPr>
              <a:t>Sundaram Grids</a:t>
            </a:r>
          </a:p>
        </p:txBody>
      </p:sp>
      <p:pic>
        <p:nvPicPr>
          <p:cNvPr id="3" name="Picture 2">
            <a:hlinkClick r:id="rId3" action="ppaction://hlinkfile"/>
          </p:cNvPr>
          <p:cNvPicPr>
            <a:picLocks noChangeAspect="1"/>
          </p:cNvPicPr>
          <p:nvPr/>
        </p:nvPicPr>
        <p:blipFill>
          <a:blip r:embed="rId4"/>
          <a:stretch>
            <a:fillRect/>
          </a:stretch>
        </p:blipFill>
        <p:spPr>
          <a:xfrm>
            <a:off x="0" y="836713"/>
            <a:ext cx="9144000" cy="4476997"/>
          </a:xfrm>
          <a:prstGeom prst="rect">
            <a:avLst/>
          </a:prstGeom>
        </p:spPr>
      </p:pic>
      <p:sp>
        <p:nvSpPr>
          <p:cNvPr id="5" name="TextBox 4"/>
          <p:cNvSpPr txBox="1"/>
          <p:nvPr/>
        </p:nvSpPr>
        <p:spPr>
          <a:xfrm>
            <a:off x="395536" y="5517232"/>
            <a:ext cx="8424936" cy="954107"/>
          </a:xfrm>
          <a:prstGeom prst="rect">
            <a:avLst/>
          </a:prstGeom>
          <a:noFill/>
        </p:spPr>
        <p:txBody>
          <a:bodyPr wrap="square" rtlCol="0">
            <a:spAutoFit/>
          </a:bodyPr>
          <a:lstStyle/>
          <a:p>
            <a:r>
              <a:rPr lang="en-GB" b="0" dirty="0">
                <a:solidFill>
                  <a:schemeClr val="bg1">
                    <a:lumMod val="75000"/>
                  </a:schemeClr>
                </a:solidFill>
              </a:rPr>
              <a:t>All rows and columns are arithmetic progressions</a:t>
            </a:r>
          </a:p>
          <a:p>
            <a:r>
              <a:rPr lang="en-GB" b="0" dirty="0">
                <a:solidFill>
                  <a:schemeClr val="bg1">
                    <a:lumMod val="75000"/>
                  </a:schemeClr>
                </a:solidFill>
              </a:rPr>
              <a:t>How many entries do you need to fill out the grid?</a:t>
            </a:r>
          </a:p>
        </p:txBody>
      </p:sp>
      <p:sp>
        <p:nvSpPr>
          <p:cNvPr id="4" name="TextBox 3"/>
          <p:cNvSpPr txBox="1"/>
          <p:nvPr/>
        </p:nvSpPr>
        <p:spPr>
          <a:xfrm>
            <a:off x="827584" y="4437112"/>
            <a:ext cx="504056" cy="523220"/>
          </a:xfrm>
          <a:prstGeom prst="rect">
            <a:avLst/>
          </a:prstGeom>
          <a:noFill/>
        </p:spPr>
        <p:txBody>
          <a:bodyPr wrap="square" rtlCol="0">
            <a:spAutoFit/>
          </a:bodyPr>
          <a:lstStyle/>
          <a:p>
            <a:r>
              <a:rPr lang="en-GB" b="0" dirty="0" smtClean="0">
                <a:solidFill>
                  <a:srgbClr val="000000"/>
                </a:solidFill>
              </a:rPr>
              <a:t>4</a:t>
            </a:r>
            <a:endParaRPr lang="en-GB" b="0" dirty="0">
              <a:solidFill>
                <a:srgbClr val="000000"/>
              </a:solidFill>
            </a:endParaRPr>
          </a:p>
        </p:txBody>
      </p:sp>
      <p:sp>
        <p:nvSpPr>
          <p:cNvPr id="6" name="TextBox 5"/>
          <p:cNvSpPr txBox="1"/>
          <p:nvPr/>
        </p:nvSpPr>
        <p:spPr>
          <a:xfrm>
            <a:off x="2051720" y="4437112"/>
            <a:ext cx="504056" cy="523220"/>
          </a:xfrm>
          <a:prstGeom prst="rect">
            <a:avLst/>
          </a:prstGeom>
          <a:noFill/>
        </p:spPr>
        <p:txBody>
          <a:bodyPr wrap="square" rtlCol="0">
            <a:spAutoFit/>
          </a:bodyPr>
          <a:lstStyle/>
          <a:p>
            <a:r>
              <a:rPr lang="en-GB" b="0" dirty="0">
                <a:solidFill>
                  <a:srgbClr val="000000"/>
                </a:solidFill>
              </a:rPr>
              <a:t>7</a:t>
            </a:r>
          </a:p>
        </p:txBody>
      </p:sp>
      <p:sp>
        <p:nvSpPr>
          <p:cNvPr id="7" name="TextBox 6"/>
          <p:cNvSpPr txBox="1"/>
          <p:nvPr/>
        </p:nvSpPr>
        <p:spPr>
          <a:xfrm>
            <a:off x="827584" y="3933056"/>
            <a:ext cx="504056" cy="523220"/>
          </a:xfrm>
          <a:prstGeom prst="rect">
            <a:avLst/>
          </a:prstGeom>
          <a:noFill/>
        </p:spPr>
        <p:txBody>
          <a:bodyPr wrap="square" rtlCol="0">
            <a:spAutoFit/>
          </a:bodyPr>
          <a:lstStyle/>
          <a:p>
            <a:r>
              <a:rPr lang="en-GB" b="0" dirty="0">
                <a:solidFill>
                  <a:srgbClr val="000000"/>
                </a:solidFill>
              </a:rPr>
              <a:t>7</a:t>
            </a:r>
          </a:p>
        </p:txBody>
      </p:sp>
      <p:sp>
        <p:nvSpPr>
          <p:cNvPr id="8" name="TextBox 7"/>
          <p:cNvSpPr txBox="1"/>
          <p:nvPr/>
        </p:nvSpPr>
        <p:spPr>
          <a:xfrm>
            <a:off x="2051720" y="3933057"/>
            <a:ext cx="504056" cy="523220"/>
          </a:xfrm>
          <a:prstGeom prst="rect">
            <a:avLst/>
          </a:prstGeom>
          <a:noFill/>
        </p:spPr>
        <p:txBody>
          <a:bodyPr wrap="square" rtlCol="0">
            <a:spAutoFit/>
          </a:bodyPr>
          <a:lstStyle/>
          <a:p>
            <a:r>
              <a:rPr lang="en-GB" b="0" dirty="0" smtClean="0">
                <a:solidFill>
                  <a:srgbClr val="000000"/>
                </a:solidFill>
              </a:rPr>
              <a:t>12</a:t>
            </a:r>
            <a:endParaRPr lang="en-GB" b="0" dirty="0">
              <a:solidFill>
                <a:srgbClr val="000000"/>
              </a:solidFill>
            </a:endParaRPr>
          </a:p>
        </p:txBody>
      </p:sp>
      <p:sp>
        <p:nvSpPr>
          <p:cNvPr id="9" name="Rounded Rectangle 8"/>
          <p:cNvSpPr/>
          <p:nvPr/>
        </p:nvSpPr>
        <p:spPr bwMode="auto">
          <a:xfrm>
            <a:off x="107504" y="5373216"/>
            <a:ext cx="8856984" cy="1080120"/>
          </a:xfrm>
          <a:prstGeom prst="roundRect">
            <a:avLst/>
          </a:prstGeom>
          <a:solidFill>
            <a:srgbClr val="99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dirty="0" smtClean="0">
                <a:solidFill>
                  <a:schemeClr val="tx2"/>
                </a:solidFill>
                <a:latin typeface="Chalkboard" pitchFamily="-111" charset="0"/>
              </a:rPr>
              <a:t>If a</a:t>
            </a:r>
            <a:r>
              <a:rPr kumimoji="0" lang="en-GB" sz="2000" b="0" i="0" u="none" strike="noStrike" cap="none" normalizeH="0" baseline="0" dirty="0" smtClean="0">
                <a:ln>
                  <a:noFill/>
                </a:ln>
                <a:solidFill>
                  <a:schemeClr val="tx2"/>
                </a:solidFill>
                <a:effectLst/>
                <a:latin typeface="Chalkboard" pitchFamily="-111" charset="0"/>
              </a:rPr>
              <a:t> number appears </a:t>
            </a:r>
            <a:r>
              <a:rPr kumimoji="0" lang="en-GB" sz="2000" b="0" i="0" u="none" strike="noStrike" cap="none" normalizeH="0" dirty="0" smtClean="0">
                <a:ln>
                  <a:noFill/>
                </a:ln>
                <a:solidFill>
                  <a:schemeClr val="tx2"/>
                </a:solidFill>
                <a:effectLst/>
                <a:latin typeface="Chalkboard" pitchFamily="-111" charset="0"/>
              </a:rPr>
              <a:t>in this grid (extended to the right and up) then</a:t>
            </a:r>
          </a:p>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dirty="0" smtClean="0">
                <a:ln>
                  <a:noFill/>
                </a:ln>
                <a:solidFill>
                  <a:schemeClr val="tx2"/>
                </a:solidFill>
                <a:effectLst/>
                <a:latin typeface="Chalkboard" pitchFamily="-111" charset="0"/>
              </a:rPr>
              <a:t>doubling it and adding 1 </a:t>
            </a:r>
          </a:p>
          <a:p>
            <a:pPr marL="0" marR="0" indent="0" algn="ctr" defTabSz="914400" rtl="0" eaLnBrk="0" fontAlgn="base" latinLnBrk="0" hangingPunct="0">
              <a:lnSpc>
                <a:spcPct val="100000"/>
              </a:lnSpc>
              <a:spcBef>
                <a:spcPct val="0"/>
              </a:spcBef>
              <a:spcAft>
                <a:spcPct val="0"/>
              </a:spcAft>
              <a:buClrTx/>
              <a:buSzTx/>
              <a:buFontTx/>
              <a:buNone/>
              <a:tabLst/>
            </a:pPr>
            <a:r>
              <a:rPr lang="en-GB" sz="2000" b="0" dirty="0">
                <a:solidFill>
                  <a:schemeClr val="tx2"/>
                </a:solidFill>
                <a:latin typeface="Chalkboard" pitchFamily="-111" charset="0"/>
              </a:rPr>
              <a:t>g</a:t>
            </a:r>
            <a:r>
              <a:rPr kumimoji="0" lang="en-GB" sz="2000" b="0" i="0" u="none" strike="noStrike" cap="none" normalizeH="0" dirty="0" smtClean="0">
                <a:ln>
                  <a:noFill/>
                </a:ln>
                <a:solidFill>
                  <a:schemeClr val="tx2"/>
                </a:solidFill>
                <a:effectLst/>
                <a:latin typeface="Chalkboard" pitchFamily="-111" charset="0"/>
              </a:rPr>
              <a:t>ives a composite number.</a:t>
            </a:r>
            <a:endParaRPr kumimoji="0" lang="en-GB" sz="2000" b="0" i="0" u="none" strike="noStrike" cap="none" normalizeH="0" baseline="0" dirty="0">
              <a:ln>
                <a:noFill/>
              </a:ln>
              <a:solidFill>
                <a:schemeClr val="tx2"/>
              </a:solidFill>
              <a:effectLst/>
              <a:latin typeface="Chalkboard" pitchFamily="-111" charset="0"/>
            </a:endParaRPr>
          </a:p>
        </p:txBody>
      </p:sp>
    </p:spTree>
    <p:extLst>
      <p:ext uri="{BB962C8B-B14F-4D97-AF65-F5344CB8AC3E}">
        <p14:creationId xmlns:p14="http://schemas.microsoft.com/office/powerpoint/2010/main" val="3604181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t>Double Factorings</a:t>
            </a:r>
          </a:p>
        </p:txBody>
      </p:sp>
      <p:sp>
        <p:nvSpPr>
          <p:cNvPr id="6" name="Content Placeholder 5"/>
          <p:cNvSpPr>
            <a:spLocks noGrp="1"/>
          </p:cNvSpPr>
          <p:nvPr>
            <p:ph idx="1"/>
          </p:nvPr>
        </p:nvSpPr>
        <p:spPr/>
        <p:txBody>
          <a:bodyPr/>
          <a:lstStyle/>
          <a:p>
            <a:r>
              <a:rPr lang="en-GB"/>
              <a:t>What is the smallest whole number with the property that there are two ways to factor it as the product of two numbers, and the sum of all four of those factors is a prime number?</a:t>
            </a:r>
          </a:p>
        </p:txBody>
      </p:sp>
    </p:spTree>
    <p:extLst>
      <p:ext uri="{BB962C8B-B14F-4D97-AF65-F5344CB8AC3E}">
        <p14:creationId xmlns:p14="http://schemas.microsoft.com/office/powerpoint/2010/main" val="31162941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GB">
                <a:latin typeface="Chalkboard" charset="0"/>
                <a:ea typeface="ＭＳ Ｐゴシック" charset="0"/>
                <a:cs typeface="ＭＳ Ｐゴシック" charset="0"/>
              </a:rPr>
              <a:t>Conjectures</a:t>
            </a:r>
          </a:p>
        </p:txBody>
      </p:sp>
      <p:sp>
        <p:nvSpPr>
          <p:cNvPr id="36866" name="Content Placeholder 2"/>
          <p:cNvSpPr>
            <a:spLocks noGrp="1"/>
          </p:cNvSpPr>
          <p:nvPr>
            <p:ph idx="1"/>
          </p:nvPr>
        </p:nvSpPr>
        <p:spPr>
          <a:xfrm>
            <a:off x="539750" y="1052514"/>
            <a:ext cx="8064500" cy="2663825"/>
          </a:xfrm>
        </p:spPr>
        <p:txBody>
          <a:bodyPr/>
          <a:lstStyle/>
          <a:p>
            <a:r>
              <a:rPr lang="en-GB">
                <a:latin typeface="Chalkboard" charset="0"/>
                <a:ea typeface="ＭＳ Ｐゴシック" charset="0"/>
                <a:cs typeface="ＭＳ Ｐゴシック" charset="0"/>
              </a:rPr>
              <a:t>Everything said here today is a conjecture … to be tested in your experience</a:t>
            </a:r>
          </a:p>
        </p:txBody>
      </p:sp>
      <p:sp>
        <p:nvSpPr>
          <p:cNvPr id="5" name="Content Placeholder 2"/>
          <p:cNvSpPr txBox="1">
            <a:spLocks/>
          </p:cNvSpPr>
          <p:nvPr/>
        </p:nvSpPr>
        <p:spPr bwMode="auto">
          <a:xfrm>
            <a:off x="539948" y="2132857"/>
            <a:ext cx="8064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342900" indent="-342900" eaLnBrk="0" hangingPunct="0">
              <a:defRPr sz="2800" b="1">
                <a:solidFill>
                  <a:schemeClr val="tx1"/>
                </a:solidFill>
                <a:latin typeface="Chalkboard" charset="0"/>
                <a:ea typeface="ＭＳ Ｐゴシック" charset="0"/>
                <a:cs typeface="ＭＳ Ｐゴシック" charset="0"/>
              </a:defRPr>
            </a:lvl1pPr>
            <a:lvl2pPr marL="800100" indent="-342900" eaLnBrk="0" hangingPunct="0">
              <a:defRPr sz="2800" b="1">
                <a:solidFill>
                  <a:schemeClr val="tx1"/>
                </a:solidFill>
                <a:latin typeface="Chalkboard" charset="0"/>
                <a:ea typeface="ＭＳ Ｐゴシック" charset="0"/>
              </a:defRPr>
            </a:lvl2pPr>
            <a:lvl3pPr marL="1143000" indent="-228600" eaLnBrk="0" hangingPunct="0">
              <a:defRPr sz="2800" b="1">
                <a:solidFill>
                  <a:schemeClr val="tx1"/>
                </a:solidFill>
                <a:latin typeface="Chalkboard" charset="0"/>
                <a:ea typeface="ＭＳ Ｐゴシック" charset="0"/>
              </a:defRPr>
            </a:lvl3pPr>
            <a:lvl4pPr marL="1600200" indent="-228600" eaLnBrk="0" hangingPunct="0">
              <a:defRPr sz="2800" b="1">
                <a:solidFill>
                  <a:schemeClr val="tx1"/>
                </a:solidFill>
                <a:latin typeface="Chalkboard" charset="0"/>
                <a:ea typeface="ＭＳ Ｐゴシック" charset="0"/>
              </a:defRPr>
            </a:lvl4pPr>
            <a:lvl5pPr marL="2057400" indent="-228600" eaLnBrk="0" hangingPunct="0">
              <a:defRPr sz="2800" b="1">
                <a:solidFill>
                  <a:schemeClr val="tx1"/>
                </a:solidFill>
                <a:latin typeface="Chalkboard" charset="0"/>
                <a:ea typeface="ＭＳ Ｐゴシック" charset="0"/>
              </a:defRPr>
            </a:lvl5pPr>
            <a:lvl6pPr marL="2514600" indent="-228600" eaLnBrk="0" fontAlgn="base" hangingPunct="0">
              <a:spcBef>
                <a:spcPct val="0"/>
              </a:spcBef>
              <a:spcAft>
                <a:spcPct val="0"/>
              </a:spcAft>
              <a:defRPr sz="2800" b="1">
                <a:solidFill>
                  <a:schemeClr val="tx1"/>
                </a:solidFill>
                <a:latin typeface="Chalkboard" charset="0"/>
                <a:ea typeface="ＭＳ Ｐゴシック" charset="0"/>
              </a:defRPr>
            </a:lvl6pPr>
            <a:lvl7pPr marL="2971800" indent="-228600" eaLnBrk="0" fontAlgn="base" hangingPunct="0">
              <a:spcBef>
                <a:spcPct val="0"/>
              </a:spcBef>
              <a:spcAft>
                <a:spcPct val="0"/>
              </a:spcAft>
              <a:defRPr sz="2800" b="1">
                <a:solidFill>
                  <a:schemeClr val="tx1"/>
                </a:solidFill>
                <a:latin typeface="Chalkboard" charset="0"/>
                <a:ea typeface="ＭＳ Ｐゴシック" charset="0"/>
              </a:defRPr>
            </a:lvl7pPr>
            <a:lvl8pPr marL="3429000" indent="-228600" eaLnBrk="0" fontAlgn="base" hangingPunct="0">
              <a:spcBef>
                <a:spcPct val="0"/>
              </a:spcBef>
              <a:spcAft>
                <a:spcPct val="0"/>
              </a:spcAft>
              <a:defRPr sz="2800" b="1">
                <a:solidFill>
                  <a:schemeClr val="tx1"/>
                </a:solidFill>
                <a:latin typeface="Chalkboard" charset="0"/>
                <a:ea typeface="ＭＳ Ｐゴシック" charset="0"/>
              </a:defRPr>
            </a:lvl8pPr>
            <a:lvl9pPr marL="3886200" indent="-228600" eaLnBrk="0" fontAlgn="base" hangingPunct="0">
              <a:spcBef>
                <a:spcPct val="0"/>
              </a:spcBef>
              <a:spcAft>
                <a:spcPct val="0"/>
              </a:spcAft>
              <a:defRPr sz="2800" b="1">
                <a:solidFill>
                  <a:schemeClr val="tx1"/>
                </a:solidFill>
                <a:latin typeface="Chalkboard" charset="0"/>
                <a:ea typeface="ＭＳ Ｐゴシック" charset="0"/>
              </a:defRPr>
            </a:lvl9pPr>
          </a:lstStyle>
          <a:p>
            <a:pPr>
              <a:spcBef>
                <a:spcPct val="20000"/>
              </a:spcBef>
              <a:buClr>
                <a:schemeClr val="bg1"/>
              </a:buClr>
              <a:buSzPct val="75000"/>
              <a:buFont typeface="Wingdings" charset="0"/>
              <a:buChar char="v"/>
            </a:pPr>
            <a:r>
              <a:rPr lang="en-GB" sz="2400" b="0">
                <a:solidFill>
                  <a:srgbClr val="800000"/>
                </a:solidFill>
              </a:rPr>
              <a:t>The best way to sensitise yourself to learners</a:t>
            </a:r>
          </a:p>
          <a:p>
            <a:pPr lvl="1">
              <a:spcBef>
                <a:spcPct val="20000"/>
              </a:spcBef>
              <a:buSzPct val="75000"/>
              <a:buFont typeface="Lucida Grande" charset="0"/>
              <a:buChar char="…"/>
            </a:pPr>
            <a:r>
              <a:rPr lang="en-GB" sz="2400" b="0">
                <a:solidFill>
                  <a:srgbClr val="800000"/>
                </a:solidFill>
              </a:rPr>
              <a:t>is to experience parallel phenomena yourself</a:t>
            </a:r>
          </a:p>
          <a:p>
            <a:pPr>
              <a:spcBef>
                <a:spcPct val="20000"/>
              </a:spcBef>
              <a:buClr>
                <a:schemeClr val="bg1"/>
              </a:buClr>
              <a:buSzPct val="75000"/>
              <a:buFont typeface="Wingdings" charset="0"/>
              <a:buChar char="v"/>
            </a:pPr>
            <a:r>
              <a:rPr lang="en-GB" sz="2400" b="0">
                <a:solidFill>
                  <a:schemeClr val="accent3">
                    <a:lumMod val="50000"/>
                  </a:schemeClr>
                </a:solidFill>
              </a:rPr>
              <a:t>So, what you get from this session is mostly what you notice happening inside you!</a:t>
            </a:r>
          </a:p>
        </p:txBody>
      </p:sp>
    </p:spTree>
    <p:extLst>
      <p:ext uri="{BB962C8B-B14F-4D97-AF65-F5344CB8AC3E}">
        <p14:creationId xmlns:p14="http://schemas.microsoft.com/office/powerpoint/2010/main" val="2143124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Divisor’s Divisors</a:t>
            </a:r>
          </a:p>
        </p:txBody>
      </p:sp>
      <p:sp>
        <p:nvSpPr>
          <p:cNvPr id="3" name="Content Placeholder 2"/>
          <p:cNvSpPr>
            <a:spLocks noGrp="1"/>
          </p:cNvSpPr>
          <p:nvPr>
            <p:ph idx="1"/>
          </p:nvPr>
        </p:nvSpPr>
        <p:spPr>
          <a:xfrm>
            <a:off x="323528" y="1052736"/>
            <a:ext cx="8424936" cy="720080"/>
          </a:xfrm>
        </p:spPr>
        <p:txBody>
          <a:bodyPr/>
          <a:lstStyle/>
          <a:p>
            <a:r>
              <a:rPr lang="en-GB"/>
              <a:t>Write down any whole number</a:t>
            </a:r>
          </a:p>
        </p:txBody>
      </p:sp>
      <p:sp>
        <p:nvSpPr>
          <p:cNvPr id="4" name="Content Placeholder 2"/>
          <p:cNvSpPr txBox="1">
            <a:spLocks/>
          </p:cNvSpPr>
          <p:nvPr/>
        </p:nvSpPr>
        <p:spPr bwMode="auto">
          <a:xfrm>
            <a:off x="395536" y="1700808"/>
            <a:ext cx="4032448" cy="72008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List all of its factors</a:t>
            </a:r>
          </a:p>
        </p:txBody>
      </p:sp>
      <p:sp>
        <p:nvSpPr>
          <p:cNvPr id="5" name="Content Placeholder 2"/>
          <p:cNvSpPr txBox="1">
            <a:spLocks/>
          </p:cNvSpPr>
          <p:nvPr/>
        </p:nvSpPr>
        <p:spPr bwMode="auto">
          <a:xfrm>
            <a:off x="395536" y="2276872"/>
            <a:ext cx="3960440" cy="129614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For each number in your list, write down the number of factors it has</a:t>
            </a:r>
          </a:p>
        </p:txBody>
      </p:sp>
      <p:sp>
        <p:nvSpPr>
          <p:cNvPr id="6" name="Content Placeholder 2"/>
          <p:cNvSpPr txBox="1">
            <a:spLocks/>
          </p:cNvSpPr>
          <p:nvPr/>
        </p:nvSpPr>
        <p:spPr bwMode="auto">
          <a:xfrm>
            <a:off x="395536" y="3717032"/>
            <a:ext cx="4104456" cy="86409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Add up all those numbers and square the sum</a:t>
            </a:r>
          </a:p>
        </p:txBody>
      </p:sp>
      <p:sp>
        <p:nvSpPr>
          <p:cNvPr id="7" name="Content Placeholder 2"/>
          <p:cNvSpPr txBox="1">
            <a:spLocks/>
          </p:cNvSpPr>
          <p:nvPr/>
        </p:nvSpPr>
        <p:spPr bwMode="auto">
          <a:xfrm>
            <a:off x="467544" y="4725144"/>
            <a:ext cx="4104456" cy="86409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t>Add up the cubes of each of those numbers</a:t>
            </a:r>
          </a:p>
        </p:txBody>
      </p:sp>
      <p:pic>
        <p:nvPicPr>
          <p:cNvPr id="8" name="Picture 7" descr="4e5cf7d4ccb9c59b6620a9c71944d51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5949280"/>
            <a:ext cx="933592" cy="784071"/>
          </a:xfrm>
          <a:prstGeom prst="rect">
            <a:avLst/>
          </a:prstGeom>
        </p:spPr>
      </p:pic>
      <p:sp>
        <p:nvSpPr>
          <p:cNvPr id="9" name="TextBox 8"/>
          <p:cNvSpPr txBox="1"/>
          <p:nvPr/>
        </p:nvSpPr>
        <p:spPr>
          <a:xfrm>
            <a:off x="6012160" y="1052736"/>
            <a:ext cx="506434" cy="523220"/>
          </a:xfrm>
          <a:prstGeom prst="rect">
            <a:avLst/>
          </a:prstGeom>
          <a:noFill/>
        </p:spPr>
        <p:txBody>
          <a:bodyPr wrap="none" rtlCol="0">
            <a:spAutoFit/>
          </a:bodyPr>
          <a:lstStyle/>
          <a:p>
            <a:r>
              <a:rPr lang="en-GB" b="0">
                <a:solidFill>
                  <a:srgbClr val="000000"/>
                </a:solidFill>
              </a:rPr>
              <a:t>12</a:t>
            </a:r>
          </a:p>
        </p:txBody>
      </p:sp>
      <p:sp>
        <p:nvSpPr>
          <p:cNvPr id="10" name="TextBox 9"/>
          <p:cNvSpPr txBox="1"/>
          <p:nvPr/>
        </p:nvSpPr>
        <p:spPr>
          <a:xfrm>
            <a:off x="5292080" y="1628800"/>
            <a:ext cx="2817122" cy="523220"/>
          </a:xfrm>
          <a:prstGeom prst="rect">
            <a:avLst/>
          </a:prstGeom>
          <a:noFill/>
        </p:spPr>
        <p:txBody>
          <a:bodyPr wrap="none" rtlCol="0">
            <a:spAutoFit/>
          </a:bodyPr>
          <a:lstStyle/>
          <a:p>
            <a:r>
              <a:rPr lang="en-GB" b="0">
                <a:solidFill>
                  <a:srgbClr val="000000"/>
                </a:solidFill>
              </a:rPr>
              <a:t>{1, 2, 3, 4, 6, 12}</a:t>
            </a:r>
          </a:p>
        </p:txBody>
      </p:sp>
      <p:sp>
        <p:nvSpPr>
          <p:cNvPr id="11" name="TextBox 10"/>
          <p:cNvSpPr txBox="1"/>
          <p:nvPr/>
        </p:nvSpPr>
        <p:spPr>
          <a:xfrm>
            <a:off x="5256693" y="2492896"/>
            <a:ext cx="2699683" cy="523220"/>
          </a:xfrm>
          <a:prstGeom prst="rect">
            <a:avLst/>
          </a:prstGeom>
          <a:noFill/>
        </p:spPr>
        <p:txBody>
          <a:bodyPr wrap="none" rtlCol="0">
            <a:spAutoFit/>
          </a:bodyPr>
          <a:lstStyle/>
          <a:p>
            <a:r>
              <a:rPr lang="en-GB" b="0">
                <a:solidFill>
                  <a:srgbClr val="000000"/>
                </a:solidFill>
              </a:rPr>
              <a:t>{1, 2, 2, 3, 4, 6}</a:t>
            </a:r>
          </a:p>
        </p:txBody>
      </p:sp>
      <p:sp>
        <p:nvSpPr>
          <p:cNvPr id="12" name="TextBox 11"/>
          <p:cNvSpPr txBox="1"/>
          <p:nvPr/>
        </p:nvSpPr>
        <p:spPr>
          <a:xfrm>
            <a:off x="4821937" y="3843045"/>
            <a:ext cx="4044697" cy="954107"/>
          </a:xfrm>
          <a:prstGeom prst="rect">
            <a:avLst/>
          </a:prstGeom>
          <a:noFill/>
        </p:spPr>
        <p:txBody>
          <a:bodyPr wrap="none" rtlCol="0">
            <a:spAutoFit/>
          </a:bodyPr>
          <a:lstStyle/>
          <a:p>
            <a:pPr algn="ctr"/>
            <a:r>
              <a:rPr lang="en-GB" b="0">
                <a:solidFill>
                  <a:srgbClr val="000000"/>
                </a:solidFill>
              </a:rPr>
              <a:t>(1 + 2 + 2 + 3 + 4 + 6)</a:t>
            </a:r>
            <a:r>
              <a:rPr lang="en-GB" b="0" baseline="30000">
                <a:solidFill>
                  <a:srgbClr val="000000"/>
                </a:solidFill>
              </a:rPr>
              <a:t>2</a:t>
            </a:r>
            <a:r>
              <a:rPr lang="en-GB" b="0">
                <a:solidFill>
                  <a:srgbClr val="000000"/>
                </a:solidFill>
              </a:rPr>
              <a:t> </a:t>
            </a:r>
            <a:br>
              <a:rPr lang="en-GB" b="0">
                <a:solidFill>
                  <a:srgbClr val="000000"/>
                </a:solidFill>
              </a:rPr>
            </a:br>
            <a:r>
              <a:rPr lang="en-GB" b="0">
                <a:solidFill>
                  <a:srgbClr val="000000"/>
                </a:solidFill>
              </a:rPr>
              <a:t>= </a:t>
            </a:r>
            <a:r>
              <a:rPr lang="is-IS" b="0">
                <a:solidFill>
                  <a:srgbClr val="000000"/>
                </a:solidFill>
              </a:rPr>
              <a:t>18</a:t>
            </a:r>
            <a:r>
              <a:rPr lang="is-IS" b="0" baseline="30000">
                <a:solidFill>
                  <a:srgbClr val="000000"/>
                </a:solidFill>
              </a:rPr>
              <a:t>2</a:t>
            </a:r>
            <a:r>
              <a:rPr lang="is-IS" b="0">
                <a:solidFill>
                  <a:srgbClr val="000000"/>
                </a:solidFill>
              </a:rPr>
              <a:t> = 324</a:t>
            </a:r>
          </a:p>
        </p:txBody>
      </p:sp>
      <p:sp>
        <p:nvSpPr>
          <p:cNvPr id="14" name="TextBox 13"/>
          <p:cNvSpPr txBox="1"/>
          <p:nvPr/>
        </p:nvSpPr>
        <p:spPr>
          <a:xfrm>
            <a:off x="4644008" y="4923165"/>
            <a:ext cx="4499992" cy="954107"/>
          </a:xfrm>
          <a:prstGeom prst="rect">
            <a:avLst/>
          </a:prstGeom>
          <a:noFill/>
        </p:spPr>
        <p:txBody>
          <a:bodyPr wrap="square" rtlCol="0">
            <a:spAutoFit/>
          </a:bodyPr>
          <a:lstStyle/>
          <a:p>
            <a:pPr algn="ctr"/>
            <a:r>
              <a:rPr lang="en-GB" b="0">
                <a:solidFill>
                  <a:srgbClr val="000000"/>
                </a:solidFill>
              </a:rPr>
              <a:t>1 + 8 + 8 + 27 + 64 + 216  </a:t>
            </a:r>
            <a:br>
              <a:rPr lang="en-GB" b="0">
                <a:solidFill>
                  <a:srgbClr val="000000"/>
                </a:solidFill>
              </a:rPr>
            </a:br>
            <a:r>
              <a:rPr lang="en-GB" b="0">
                <a:solidFill>
                  <a:srgbClr val="000000"/>
                </a:solidFill>
              </a:rPr>
              <a:t>= 324</a:t>
            </a:r>
          </a:p>
        </p:txBody>
      </p:sp>
      <p:sp>
        <p:nvSpPr>
          <p:cNvPr id="15" name="TextBox 14"/>
          <p:cNvSpPr txBox="1"/>
          <p:nvPr/>
        </p:nvSpPr>
        <p:spPr>
          <a:xfrm>
            <a:off x="2123728" y="6093296"/>
            <a:ext cx="7197846" cy="523220"/>
          </a:xfrm>
          <a:prstGeom prst="rect">
            <a:avLst/>
          </a:prstGeom>
          <a:noFill/>
        </p:spPr>
        <p:txBody>
          <a:bodyPr wrap="none" rtlCol="0">
            <a:spAutoFit/>
          </a:bodyPr>
          <a:lstStyle/>
          <a:p>
            <a:r>
              <a:rPr lang="en-GB" b="0">
                <a:solidFill>
                  <a:srgbClr val="000000"/>
                </a:solidFill>
              </a:rPr>
              <a:t>(1 + 2)</a:t>
            </a:r>
            <a:r>
              <a:rPr lang="en-GB" b="0" baseline="30000">
                <a:solidFill>
                  <a:srgbClr val="000000"/>
                </a:solidFill>
              </a:rPr>
              <a:t>2</a:t>
            </a:r>
            <a:r>
              <a:rPr lang="en-GB" b="0">
                <a:solidFill>
                  <a:srgbClr val="000000"/>
                </a:solidFill>
              </a:rPr>
              <a:t>(1 + 2 + 3)</a:t>
            </a:r>
            <a:r>
              <a:rPr lang="en-GB" b="0" baseline="30000">
                <a:solidFill>
                  <a:srgbClr val="000000"/>
                </a:solidFill>
              </a:rPr>
              <a:t>2</a:t>
            </a:r>
            <a:r>
              <a:rPr lang="en-GB" b="0">
                <a:solidFill>
                  <a:srgbClr val="000000"/>
                </a:solidFill>
              </a:rPr>
              <a:t> = </a:t>
            </a:r>
            <a:r>
              <a:rPr lang="is-IS" b="0">
                <a:solidFill>
                  <a:srgbClr val="000000"/>
                </a:solidFill>
              </a:rPr>
              <a:t>(1</a:t>
            </a:r>
            <a:r>
              <a:rPr lang="is-IS" b="0" baseline="30000">
                <a:solidFill>
                  <a:srgbClr val="000000"/>
                </a:solidFill>
              </a:rPr>
              <a:t>3</a:t>
            </a:r>
            <a:r>
              <a:rPr lang="is-IS" b="0">
                <a:solidFill>
                  <a:srgbClr val="000000"/>
                </a:solidFill>
              </a:rPr>
              <a:t> + 2</a:t>
            </a:r>
            <a:r>
              <a:rPr lang="is-IS" b="0" baseline="30000">
                <a:solidFill>
                  <a:srgbClr val="000000"/>
                </a:solidFill>
              </a:rPr>
              <a:t>3</a:t>
            </a:r>
            <a:r>
              <a:rPr lang="is-IS" b="0">
                <a:solidFill>
                  <a:srgbClr val="000000"/>
                </a:solidFill>
              </a:rPr>
              <a:t>) (1</a:t>
            </a:r>
            <a:r>
              <a:rPr lang="is-IS" b="0" baseline="30000">
                <a:solidFill>
                  <a:srgbClr val="000000"/>
                </a:solidFill>
              </a:rPr>
              <a:t>3</a:t>
            </a:r>
            <a:r>
              <a:rPr lang="is-IS" b="0">
                <a:solidFill>
                  <a:srgbClr val="000000"/>
                </a:solidFill>
              </a:rPr>
              <a:t> + 2</a:t>
            </a:r>
            <a:r>
              <a:rPr lang="is-IS" b="0" baseline="30000">
                <a:solidFill>
                  <a:srgbClr val="000000"/>
                </a:solidFill>
              </a:rPr>
              <a:t>3</a:t>
            </a:r>
            <a:r>
              <a:rPr lang="is-IS" b="0">
                <a:solidFill>
                  <a:srgbClr val="000000"/>
                </a:solidFill>
              </a:rPr>
              <a:t> + 3</a:t>
            </a:r>
            <a:r>
              <a:rPr lang="is-IS" b="0" baseline="30000">
                <a:solidFill>
                  <a:srgbClr val="000000"/>
                </a:solidFill>
              </a:rPr>
              <a:t>3</a:t>
            </a:r>
            <a:r>
              <a:rPr lang="is-IS" b="0">
                <a:solidFill>
                  <a:srgbClr val="000000"/>
                </a:solidFill>
              </a:rPr>
              <a:t>)</a:t>
            </a:r>
            <a:r>
              <a:rPr lang="en-GB" b="0">
                <a:solidFill>
                  <a:srgbClr val="000000"/>
                </a:solidFill>
              </a:rPr>
              <a:t> </a:t>
            </a:r>
          </a:p>
        </p:txBody>
      </p:sp>
    </p:spTree>
    <p:extLst>
      <p:ext uri="{BB962C8B-B14F-4D97-AF65-F5344CB8AC3E}">
        <p14:creationId xmlns:p14="http://schemas.microsoft.com/office/powerpoint/2010/main" val="1073304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Sin(A+B)</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5616624" cy="3600400"/>
          </a:xfrm>
          <a:prstGeom prst="rect">
            <a:avLst/>
          </a:prstGeom>
          <a:noFill/>
          <a:ln>
            <a:noFill/>
          </a:ln>
        </p:spPr>
      </p:pic>
    </p:spTree>
    <p:extLst>
      <p:ext uri="{BB962C8B-B14F-4D97-AF65-F5344CB8AC3E}">
        <p14:creationId xmlns:p14="http://schemas.microsoft.com/office/powerpoint/2010/main" val="258500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defRPr/>
            </a:pPr>
            <a:r>
              <a:rPr lang="en-US" smtClean="0">
                <a:cs typeface="+mj-cs"/>
              </a:rPr>
              <a:t>Say What You See</a:t>
            </a: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349500"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6324" name="Group 4"/>
          <p:cNvGrpSpPr>
            <a:grpSpLocks/>
          </p:cNvGrpSpPr>
          <p:nvPr/>
        </p:nvGrpSpPr>
        <p:grpSpPr bwMode="auto">
          <a:xfrm>
            <a:off x="3048000" y="1676400"/>
            <a:ext cx="5626100" cy="3441700"/>
            <a:chOff x="1920" y="1248"/>
            <a:chExt cx="3544" cy="2168"/>
          </a:xfrm>
        </p:grpSpPr>
        <p:pic>
          <p:nvPicPr>
            <p:cNvPr id="563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1248"/>
              <a:ext cx="1720" cy="2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1296"/>
              <a:ext cx="1624" cy="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56329" name="AutoShape 9"/>
          <p:cNvSpPr>
            <a:spLocks noChangeArrowheads="1"/>
          </p:cNvSpPr>
          <p:nvPr/>
        </p:nvSpPr>
        <p:spPr bwMode="auto">
          <a:xfrm rot="-1507129">
            <a:off x="3810000" y="51816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0" name="AutoShape 10"/>
          <p:cNvSpPr>
            <a:spLocks noChangeArrowheads="1"/>
          </p:cNvSpPr>
          <p:nvPr/>
        </p:nvSpPr>
        <p:spPr bwMode="auto">
          <a:xfrm rot="-8987557">
            <a:off x="7620000" y="52578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1" name="AutoShape 11"/>
          <p:cNvSpPr>
            <a:spLocks noChangeArrowheads="1"/>
          </p:cNvSpPr>
          <p:nvPr/>
        </p:nvSpPr>
        <p:spPr bwMode="auto">
          <a:xfrm rot="-1507129">
            <a:off x="3429000" y="50292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2" name="AutoShape 12"/>
          <p:cNvSpPr>
            <a:spLocks noChangeArrowheads="1"/>
          </p:cNvSpPr>
          <p:nvPr/>
        </p:nvSpPr>
        <p:spPr bwMode="auto">
          <a:xfrm rot="-1507129">
            <a:off x="3048000" y="48006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3" name="AutoShape 13"/>
          <p:cNvSpPr>
            <a:spLocks noChangeArrowheads="1"/>
          </p:cNvSpPr>
          <p:nvPr/>
        </p:nvSpPr>
        <p:spPr bwMode="auto">
          <a:xfrm rot="-1507129">
            <a:off x="2743200" y="45720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4" name="AutoShape 14"/>
          <p:cNvSpPr>
            <a:spLocks noChangeArrowheads="1"/>
          </p:cNvSpPr>
          <p:nvPr/>
        </p:nvSpPr>
        <p:spPr bwMode="auto">
          <a:xfrm rot="-1507129">
            <a:off x="2438400" y="44196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5" name="AutoShape 15"/>
          <p:cNvSpPr>
            <a:spLocks noChangeArrowheads="1"/>
          </p:cNvSpPr>
          <p:nvPr/>
        </p:nvSpPr>
        <p:spPr bwMode="auto">
          <a:xfrm rot="-8987557">
            <a:off x="7924800" y="50292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6" name="AutoShape 16"/>
          <p:cNvSpPr>
            <a:spLocks noChangeArrowheads="1"/>
          </p:cNvSpPr>
          <p:nvPr/>
        </p:nvSpPr>
        <p:spPr bwMode="auto">
          <a:xfrm rot="-8987557">
            <a:off x="8305800" y="48768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
        <p:nvSpPr>
          <p:cNvPr id="56337" name="AutoShape 17"/>
          <p:cNvSpPr>
            <a:spLocks noChangeArrowheads="1"/>
          </p:cNvSpPr>
          <p:nvPr/>
        </p:nvSpPr>
        <p:spPr bwMode="auto">
          <a:xfrm rot="-8987557">
            <a:off x="8610600" y="4572000"/>
            <a:ext cx="685800" cy="152400"/>
          </a:xfrm>
          <a:prstGeom prst="rightArrow">
            <a:avLst>
              <a:gd name="adj1" fmla="val 50000"/>
              <a:gd name="adj2" fmla="val 112500"/>
            </a:avLst>
          </a:prstGeom>
          <a:solidFill>
            <a:srgbClr val="FF0000"/>
          </a:solidFill>
          <a:ln w="9525">
            <a:solidFill>
              <a:srgbClr val="FF0000"/>
            </a:solidFill>
            <a:miter lim="800000"/>
            <a:headEnd/>
            <a:tailEnd/>
          </a:ln>
          <a:effectLst/>
          <a:extLst/>
        </p:spPr>
        <p:txBody>
          <a:bodyPr wrap="none" anchor="ctr"/>
          <a:lstStyle/>
          <a:p>
            <a:pPr>
              <a:defRPr/>
            </a:pPr>
            <a:endParaRPr lang="en-GB">
              <a:cs typeface="+mn-cs"/>
            </a:endParaRPr>
          </a:p>
        </p:txBody>
      </p:sp>
    </p:spTree>
    <p:extLst>
      <p:ext uri="{BB962C8B-B14F-4D97-AF65-F5344CB8AC3E}">
        <p14:creationId xmlns:p14="http://schemas.microsoft.com/office/powerpoint/2010/main" val="24120613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63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3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632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63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633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63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633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5633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563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563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633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33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5633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633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633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6336"/>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5633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633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563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animBg="1"/>
      <p:bldP spid="56329" grpId="1" animBg="1"/>
      <p:bldP spid="56330" grpId="0" animBg="1"/>
      <p:bldP spid="56330" grpId="1" animBg="1"/>
      <p:bldP spid="56331" grpId="0" animBg="1"/>
      <p:bldP spid="56331" grpId="1" animBg="1"/>
      <p:bldP spid="56332" grpId="0" animBg="1"/>
      <p:bldP spid="56332" grpId="1" animBg="1"/>
      <p:bldP spid="56333" grpId="0" animBg="1"/>
      <p:bldP spid="56333" grpId="1" animBg="1"/>
      <p:bldP spid="56334" grpId="0" animBg="1"/>
      <p:bldP spid="56334" grpId="1" animBg="1"/>
      <p:bldP spid="56335" grpId="0" animBg="1"/>
      <p:bldP spid="56335" grpId="1" animBg="1"/>
      <p:bldP spid="56336" grpId="0" animBg="1"/>
      <p:bldP spid="56336" grpId="1" animBg="1"/>
      <p:bldP spid="56337" grpId="0" animBg="1"/>
      <p:bldP spid="5633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Crossed Ladders</a:t>
            </a:r>
          </a:p>
        </p:txBody>
      </p:sp>
      <p:sp>
        <p:nvSpPr>
          <p:cNvPr id="3" name="Content Placeholder 2"/>
          <p:cNvSpPr>
            <a:spLocks noGrp="1"/>
          </p:cNvSpPr>
          <p:nvPr>
            <p:ph idx="1"/>
          </p:nvPr>
        </p:nvSpPr>
        <p:spPr>
          <a:xfrm>
            <a:off x="609600" y="1143000"/>
            <a:ext cx="7727950" cy="2438400"/>
          </a:xfrm>
        </p:spPr>
        <p:txBody>
          <a:bodyPr/>
          <a:lstStyle/>
          <a:p>
            <a:r>
              <a:rPr lang="en-GB">
                <a:latin typeface="Chalkboard" charset="0"/>
                <a:ea typeface="ＭＳ Ｐゴシック" charset="0"/>
                <a:cs typeface="ＭＳ Ｐゴシック" charset="0"/>
              </a:rPr>
              <a:t>In an alleyway there is a ladder from the base of one wall to the opposite wall, and another the other way, reaching to heights 3m and 4m respectively on the opposite walls. Find the height of the crossing point.</a:t>
            </a:r>
          </a:p>
          <a:p>
            <a:endParaRPr lang="en-US">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4230137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Crossed Ladders Solution</a:t>
            </a:r>
          </a:p>
        </p:txBody>
      </p:sp>
      <p:graphicFrame>
        <p:nvGraphicFramePr>
          <p:cNvPr id="43010" name="Object 2"/>
          <p:cNvGraphicFramePr>
            <a:graphicFrameLocks noChangeAspect="1"/>
          </p:cNvGraphicFramePr>
          <p:nvPr/>
        </p:nvGraphicFramePr>
        <p:xfrm>
          <a:off x="304800" y="914400"/>
          <a:ext cx="2801938" cy="1720851"/>
        </p:xfrm>
        <a:graphic>
          <a:graphicData uri="http://schemas.openxmlformats.org/presentationml/2006/ole">
            <mc:AlternateContent xmlns:mc="http://schemas.openxmlformats.org/markup-compatibility/2006">
              <mc:Choice xmlns:v="urn:schemas-microsoft-com:vml" Requires="v">
                <p:oleObj spid="_x0000_s6580" name="Document" r:id="rId3" imgW="889000" imgH="546100" progId="Word.Document.12">
                  <p:link updateAutomatic="1"/>
                </p:oleObj>
              </mc:Choice>
              <mc:Fallback>
                <p:oleObj name="Document" r:id="rId3" imgW="889000" imgH="5461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2801938" cy="172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801796679"/>
              </p:ext>
            </p:extLst>
          </p:nvPr>
        </p:nvGraphicFramePr>
        <p:xfrm>
          <a:off x="946152" y="2895600"/>
          <a:ext cx="1501775" cy="990600"/>
        </p:xfrm>
        <a:graphic>
          <a:graphicData uri="http://schemas.openxmlformats.org/presentationml/2006/ole">
            <mc:AlternateContent xmlns:mc="http://schemas.openxmlformats.org/markup-compatibility/2006">
              <mc:Choice xmlns:v="urn:schemas-microsoft-com:vml" Requires="v">
                <p:oleObj spid="_x0000_s6581" name="Equation" r:id="rId5" imgW="596900" imgH="393700" progId="Equation.DSMT4">
                  <p:embed/>
                </p:oleObj>
              </mc:Choice>
              <mc:Fallback>
                <p:oleObj name="Equation" r:id="rId5" imgW="596900" imgH="393700" progId="Equation.DSMT4">
                  <p:embed/>
                  <p:pic>
                    <p:nvPicPr>
                      <p:cNvPr id="0" name=""/>
                      <p:cNvPicPr>
                        <a:picLocks noChangeAspect="1" noChangeArrowheads="1"/>
                      </p:cNvPicPr>
                      <p:nvPr/>
                    </p:nvPicPr>
                    <p:blipFill>
                      <a:blip r:embed="rId6"/>
                      <a:srcRect/>
                      <a:stretch>
                        <a:fillRect/>
                      </a:stretch>
                    </p:blipFill>
                    <p:spPr bwMode="auto">
                      <a:xfrm>
                        <a:off x="946152" y="2895600"/>
                        <a:ext cx="15017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4002059110"/>
              </p:ext>
            </p:extLst>
          </p:nvPr>
        </p:nvGraphicFramePr>
        <p:xfrm>
          <a:off x="930275" y="4191000"/>
          <a:ext cx="1576388" cy="958851"/>
        </p:xfrm>
        <a:graphic>
          <a:graphicData uri="http://schemas.openxmlformats.org/presentationml/2006/ole">
            <mc:AlternateContent xmlns:mc="http://schemas.openxmlformats.org/markup-compatibility/2006">
              <mc:Choice xmlns:v="urn:schemas-microsoft-com:vml" Requires="v">
                <p:oleObj spid="_x0000_s6582" name="Equation" r:id="rId7" imgW="647700" imgH="393700" progId="Equation.DSMT4">
                  <p:embed/>
                </p:oleObj>
              </mc:Choice>
              <mc:Fallback>
                <p:oleObj name="Equation" r:id="rId7" imgW="647700" imgH="393700" progId="Equation.DSMT4">
                  <p:embed/>
                  <p:pic>
                    <p:nvPicPr>
                      <p:cNvPr id="0" name=""/>
                      <p:cNvPicPr>
                        <a:picLocks noChangeAspect="1" noChangeArrowheads="1"/>
                      </p:cNvPicPr>
                      <p:nvPr/>
                    </p:nvPicPr>
                    <p:blipFill>
                      <a:blip r:embed="rId8"/>
                      <a:srcRect/>
                      <a:stretch>
                        <a:fillRect/>
                      </a:stretch>
                    </p:blipFill>
                    <p:spPr bwMode="auto">
                      <a:xfrm>
                        <a:off x="930275" y="4191000"/>
                        <a:ext cx="1576388" cy="958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448737743"/>
              </p:ext>
            </p:extLst>
          </p:nvPr>
        </p:nvGraphicFramePr>
        <p:xfrm>
          <a:off x="4357690" y="2133600"/>
          <a:ext cx="1577975" cy="958851"/>
        </p:xfrm>
        <a:graphic>
          <a:graphicData uri="http://schemas.openxmlformats.org/presentationml/2006/ole">
            <mc:AlternateContent xmlns:mc="http://schemas.openxmlformats.org/markup-compatibility/2006">
              <mc:Choice xmlns:v="urn:schemas-microsoft-com:vml" Requires="v">
                <p:oleObj spid="_x0000_s6583" name="Equation" r:id="rId9" imgW="647700" imgH="393700" progId="Equation.DSMT4">
                  <p:embed/>
                </p:oleObj>
              </mc:Choice>
              <mc:Fallback>
                <p:oleObj name="Equation" r:id="rId9" imgW="647700" imgH="393700" progId="Equation.DSMT4">
                  <p:embed/>
                  <p:pic>
                    <p:nvPicPr>
                      <p:cNvPr id="0" name=""/>
                      <p:cNvPicPr>
                        <a:picLocks noChangeAspect="1" noChangeArrowheads="1"/>
                      </p:cNvPicPr>
                      <p:nvPr/>
                    </p:nvPicPr>
                    <p:blipFill>
                      <a:blip r:embed="rId10"/>
                      <a:srcRect/>
                      <a:stretch>
                        <a:fillRect/>
                      </a:stretch>
                    </p:blipFill>
                    <p:spPr bwMode="auto">
                      <a:xfrm>
                        <a:off x="4357690" y="2133600"/>
                        <a:ext cx="1577975" cy="958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 name="Rounded Rectangle 7"/>
          <p:cNvSpPr>
            <a:spLocks noChangeAspect="1"/>
          </p:cNvSpPr>
          <p:nvPr/>
        </p:nvSpPr>
        <p:spPr bwMode="auto">
          <a:xfrm>
            <a:off x="3810000" y="990600"/>
            <a:ext cx="3498304" cy="1070248"/>
          </a:xfrm>
          <a:prstGeom prst="roundRect">
            <a:avLst>
              <a:gd name="adj" fmla="val 16667"/>
            </a:avLst>
          </a:prstGeom>
          <a:solidFill>
            <a:schemeClr val="bg1"/>
          </a:solidFill>
          <a:ln w="9525">
            <a:solidFill>
              <a:schemeClr val="tx1"/>
            </a:solidFill>
            <a:round/>
            <a:headEnd/>
            <a:tailEnd/>
          </a:ln>
        </p:spPr>
        <p:txBody>
          <a:bodyPr/>
          <a:lstStyle/>
          <a:p>
            <a:pPr algn="ctr"/>
            <a:r>
              <a:rPr lang="en-US" sz="2400" b="0">
                <a:solidFill>
                  <a:srgbClr val="FFFF00"/>
                </a:solidFill>
              </a:rPr>
              <a:t>Dimensions of possible variation</a:t>
            </a:r>
          </a:p>
        </p:txBody>
      </p:sp>
      <p:grpSp>
        <p:nvGrpSpPr>
          <p:cNvPr id="3" name="Group 32"/>
          <p:cNvGrpSpPr>
            <a:grpSpLocks/>
          </p:cNvGrpSpPr>
          <p:nvPr/>
        </p:nvGrpSpPr>
        <p:grpSpPr bwMode="auto">
          <a:xfrm>
            <a:off x="6019800" y="2667001"/>
            <a:ext cx="2133600" cy="1906588"/>
            <a:chOff x="6400800" y="3505200"/>
            <a:chExt cx="2133600" cy="1906588"/>
          </a:xfrm>
        </p:grpSpPr>
        <p:cxnSp>
          <p:nvCxnSpPr>
            <p:cNvPr id="43025" name="Straight Connector 9"/>
            <p:cNvCxnSpPr>
              <a:cxnSpLocks noChangeShapeType="1"/>
            </p:cNvCxnSpPr>
            <p:nvPr/>
          </p:nvCxnSpPr>
          <p:spPr bwMode="auto">
            <a:xfrm>
              <a:off x="6400800" y="5410200"/>
              <a:ext cx="1143000" cy="1588"/>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6" name="Straight Connector 11"/>
            <p:cNvCxnSpPr>
              <a:cxnSpLocks noChangeShapeType="1"/>
            </p:cNvCxnSpPr>
            <p:nvPr/>
          </p:nvCxnSpPr>
          <p:spPr bwMode="auto">
            <a:xfrm rot="5400000" flipH="1" flipV="1">
              <a:off x="5943600" y="3962400"/>
              <a:ext cx="1905000" cy="9906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7" name="Straight Connector 13"/>
            <p:cNvCxnSpPr>
              <a:cxnSpLocks noChangeShapeType="1"/>
            </p:cNvCxnSpPr>
            <p:nvPr/>
          </p:nvCxnSpPr>
          <p:spPr bwMode="auto">
            <a:xfrm rot="5400000" flipH="1" flipV="1">
              <a:off x="7086600" y="3962400"/>
              <a:ext cx="1905000" cy="9906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8" name="Straight Connector 14"/>
            <p:cNvCxnSpPr>
              <a:cxnSpLocks noChangeShapeType="1"/>
            </p:cNvCxnSpPr>
            <p:nvPr/>
          </p:nvCxnSpPr>
          <p:spPr bwMode="auto">
            <a:xfrm rot="16200000" flipV="1">
              <a:off x="6705600" y="4572000"/>
              <a:ext cx="1143000" cy="5334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9" name="Straight Connector 16"/>
            <p:cNvCxnSpPr>
              <a:cxnSpLocks noChangeShapeType="1"/>
            </p:cNvCxnSpPr>
            <p:nvPr/>
          </p:nvCxnSpPr>
          <p:spPr bwMode="auto">
            <a:xfrm rot="10800000" flipV="1">
              <a:off x="6400800" y="3860800"/>
              <a:ext cx="1955800" cy="15494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30" name="Straight Connector 19"/>
            <p:cNvCxnSpPr>
              <a:cxnSpLocks noChangeShapeType="1"/>
            </p:cNvCxnSpPr>
            <p:nvPr/>
          </p:nvCxnSpPr>
          <p:spPr bwMode="auto">
            <a:xfrm rot="5400000" flipH="1" flipV="1">
              <a:off x="6705600" y="4876800"/>
              <a:ext cx="685800" cy="3810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grpSp>
      <p:grpSp>
        <p:nvGrpSpPr>
          <p:cNvPr id="4" name="Group 33"/>
          <p:cNvGrpSpPr>
            <a:grpSpLocks/>
          </p:cNvGrpSpPr>
          <p:nvPr/>
        </p:nvGrpSpPr>
        <p:grpSpPr bwMode="auto">
          <a:xfrm>
            <a:off x="3505202" y="3429001"/>
            <a:ext cx="1146175" cy="1144588"/>
            <a:chOff x="3809206" y="5410200"/>
            <a:chExt cx="1145382" cy="1144588"/>
          </a:xfrm>
        </p:grpSpPr>
        <p:cxnSp>
          <p:nvCxnSpPr>
            <p:cNvPr id="43019" name="Straight Connector 21"/>
            <p:cNvCxnSpPr>
              <a:cxnSpLocks noChangeShapeType="1"/>
            </p:cNvCxnSpPr>
            <p:nvPr/>
          </p:nvCxnSpPr>
          <p:spPr bwMode="auto">
            <a:xfrm>
              <a:off x="3810000" y="6553200"/>
              <a:ext cx="1143000" cy="1588"/>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0" name="Straight Connector 22"/>
            <p:cNvCxnSpPr>
              <a:cxnSpLocks noChangeShapeType="1"/>
            </p:cNvCxnSpPr>
            <p:nvPr/>
          </p:nvCxnSpPr>
          <p:spPr bwMode="auto">
            <a:xfrm rot="5400000" flipH="1" flipV="1">
              <a:off x="3238500" y="5981700"/>
              <a:ext cx="1143000" cy="1588"/>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1" name="Straight Connector 24"/>
            <p:cNvCxnSpPr>
              <a:cxnSpLocks noChangeShapeType="1"/>
            </p:cNvCxnSpPr>
            <p:nvPr/>
          </p:nvCxnSpPr>
          <p:spPr bwMode="auto">
            <a:xfrm rot="5400000" flipH="1" flipV="1">
              <a:off x="4382294" y="5980906"/>
              <a:ext cx="1143000" cy="1588"/>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2" name="Straight Connector 25"/>
            <p:cNvCxnSpPr>
              <a:cxnSpLocks noChangeShapeType="1"/>
            </p:cNvCxnSpPr>
            <p:nvPr/>
          </p:nvCxnSpPr>
          <p:spPr bwMode="auto">
            <a:xfrm flipV="1">
              <a:off x="3810000" y="5638800"/>
              <a:ext cx="1143000" cy="9144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3" name="Straight Connector 27"/>
            <p:cNvCxnSpPr>
              <a:cxnSpLocks noChangeShapeType="1"/>
            </p:cNvCxnSpPr>
            <p:nvPr/>
          </p:nvCxnSpPr>
          <p:spPr bwMode="auto">
            <a:xfrm>
              <a:off x="3810000" y="5562600"/>
              <a:ext cx="1143000" cy="762000"/>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cxnSp>
          <p:nvCxnSpPr>
            <p:cNvPr id="43024" name="Straight Connector 30"/>
            <p:cNvCxnSpPr>
              <a:cxnSpLocks noChangeShapeType="1"/>
            </p:cNvCxnSpPr>
            <p:nvPr/>
          </p:nvCxnSpPr>
          <p:spPr bwMode="auto">
            <a:xfrm rot="5400000" flipH="1" flipV="1">
              <a:off x="4229100" y="6286500"/>
              <a:ext cx="533400" cy="1588"/>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cxnSp>
      </p:grpSp>
      <p:sp>
        <p:nvSpPr>
          <p:cNvPr id="35" name="Rounded Rectangle 34"/>
          <p:cNvSpPr>
            <a:spLocks noChangeArrowheads="1"/>
          </p:cNvSpPr>
          <p:nvPr/>
        </p:nvSpPr>
        <p:spPr bwMode="auto">
          <a:xfrm>
            <a:off x="4572000" y="5334000"/>
            <a:ext cx="2667000" cy="990600"/>
          </a:xfrm>
          <a:prstGeom prst="roundRect">
            <a:avLst>
              <a:gd name="adj" fmla="val 16667"/>
            </a:avLst>
          </a:prstGeom>
          <a:solidFill>
            <a:srgbClr val="FFF7D7"/>
          </a:solidFill>
          <a:ln w="9525">
            <a:solidFill>
              <a:schemeClr val="tx1"/>
            </a:solidFill>
            <a:round/>
            <a:headEnd/>
            <a:tailEnd/>
          </a:ln>
        </p:spPr>
        <p:txBody>
          <a:bodyPr/>
          <a:lstStyle/>
          <a:p>
            <a:pPr algn="ctr"/>
            <a:r>
              <a:rPr lang="en-US" sz="2400">
                <a:solidFill>
                  <a:srgbClr val="660066"/>
                </a:solidFill>
              </a:rPr>
              <a:t>Harmonic or</a:t>
            </a:r>
          </a:p>
          <a:p>
            <a:pPr algn="ctr"/>
            <a:r>
              <a:rPr lang="en-US" sz="2400">
                <a:solidFill>
                  <a:srgbClr val="660066"/>
                </a:solidFill>
              </a:rPr>
              <a:t>Parallel Sum</a:t>
            </a:r>
          </a:p>
        </p:txBody>
      </p:sp>
    </p:spTree>
    <p:extLst>
      <p:ext uri="{BB962C8B-B14F-4D97-AF65-F5344CB8AC3E}">
        <p14:creationId xmlns:p14="http://schemas.microsoft.com/office/powerpoint/2010/main" val="3350891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Journeys</a:t>
            </a:r>
          </a:p>
        </p:txBody>
      </p:sp>
      <p:sp>
        <p:nvSpPr>
          <p:cNvPr id="3" name="Content Placeholder 2"/>
          <p:cNvSpPr>
            <a:spLocks noGrp="1"/>
          </p:cNvSpPr>
          <p:nvPr>
            <p:ph idx="1"/>
          </p:nvPr>
        </p:nvSpPr>
        <p:spPr>
          <a:xfrm>
            <a:off x="762000" y="990600"/>
            <a:ext cx="7727950" cy="4724400"/>
          </a:xfrm>
        </p:spPr>
        <p:txBody>
          <a:bodyPr/>
          <a:lstStyle/>
          <a:p>
            <a:endParaRPr lang="en-US" sz="2400">
              <a:latin typeface="Chalkboard" charset="0"/>
              <a:ea typeface="ＭＳ Ｐゴシック" charset="0"/>
              <a:cs typeface="ＭＳ Ｐゴシック" charset="0"/>
            </a:endParaRPr>
          </a:p>
          <a:p>
            <a:r>
              <a:rPr lang="en-US">
                <a:latin typeface="Chalkboard" charset="0"/>
                <a:ea typeface="ＭＳ Ｐゴシック" charset="0"/>
                <a:cs typeface="ＭＳ Ｐゴシック" charset="0"/>
              </a:rPr>
              <a:t>Couriers</a:t>
            </a:r>
          </a:p>
          <a:p>
            <a:pPr lvl="1"/>
            <a:r>
              <a:rPr lang="en-US" sz="2000">
                <a:latin typeface="Chalkboard" charset="0"/>
                <a:ea typeface="ＭＳ Ｐゴシック" charset="0"/>
                <a:cs typeface="ＭＳ Ｐゴシック" charset="0"/>
              </a:rPr>
              <a:t>A courier sets out from one town to go to another at a certain pace; a few hours later the message is countermanded so a second courier is sent out at a faster pace … will the second overtake the first in time?</a:t>
            </a:r>
          </a:p>
          <a:p>
            <a:r>
              <a:rPr lang="en-US" sz="2400">
                <a:latin typeface="Chalkboard" charset="0"/>
                <a:ea typeface="ＭＳ Ｐゴシック" charset="0"/>
                <a:cs typeface="ＭＳ Ｐゴシック" charset="0"/>
              </a:rPr>
              <a:t>Meeting Point</a:t>
            </a:r>
          </a:p>
          <a:p>
            <a:pPr lvl="1"/>
            <a:r>
              <a:rPr lang="en-GB" sz="2000">
                <a:latin typeface="Chalkboard" charset="0"/>
                <a:ea typeface="ＭＳ Ｐゴシック" charset="0"/>
              </a:rPr>
              <a:t>Some people leave town </a:t>
            </a:r>
            <a:r>
              <a:rPr lang="en-GB" sz="2000" i="1">
                <a:latin typeface="Chalkboard" charset="0"/>
                <a:ea typeface="ＭＳ Ｐゴシック" charset="0"/>
              </a:rPr>
              <a:t>A</a:t>
            </a:r>
            <a:r>
              <a:rPr lang="en-GB" sz="2000">
                <a:latin typeface="Chalkboard" charset="0"/>
                <a:ea typeface="ＭＳ Ｐゴシック" charset="0"/>
              </a:rPr>
              <a:t> headed for town </a:t>
            </a:r>
            <a:r>
              <a:rPr lang="en-GB" sz="2000" i="1">
                <a:latin typeface="Chalkboard" charset="0"/>
                <a:ea typeface="ＭＳ Ｐゴシック" charset="0"/>
              </a:rPr>
              <a:t>B</a:t>
            </a:r>
            <a:r>
              <a:rPr lang="en-GB" sz="2000">
                <a:latin typeface="Chalkboard" charset="0"/>
                <a:ea typeface="ＭＳ Ｐゴシック" charset="0"/>
              </a:rPr>
              <a:t> and at the same time some people leave town </a:t>
            </a:r>
            <a:r>
              <a:rPr lang="en-GB" sz="2000" i="1">
                <a:latin typeface="Chalkboard" charset="0"/>
                <a:ea typeface="ＭＳ Ｐゴシック" charset="0"/>
              </a:rPr>
              <a:t>B</a:t>
            </a:r>
            <a:r>
              <a:rPr lang="en-GB" sz="2000">
                <a:latin typeface="Chalkboard" charset="0"/>
                <a:ea typeface="ＭＳ Ｐゴシック" charset="0"/>
              </a:rPr>
              <a:t> headed for town </a:t>
            </a:r>
            <a:r>
              <a:rPr lang="en-GB" sz="2000" i="1">
                <a:latin typeface="Chalkboard" charset="0"/>
                <a:ea typeface="ＭＳ Ｐゴシック" charset="0"/>
              </a:rPr>
              <a:t>A. </a:t>
            </a:r>
            <a:r>
              <a:rPr lang="en-GB" sz="2000">
                <a:latin typeface="Chalkboard" charset="0"/>
                <a:ea typeface="ＭＳ Ｐゴシック" charset="0"/>
              </a:rPr>
              <a:t>They all meet at noon, eating lunch together for an hour. They continue their journeys. One group reaches their destination at 7:15 pm, while the other group gets to their destination at 5pm. When did they all start? [Arnold]</a:t>
            </a:r>
          </a:p>
          <a:p>
            <a:endParaRPr lang="en-US" sz="2400">
              <a:latin typeface="Chalkboard" charset="0"/>
              <a:ea typeface="ＭＳ Ｐゴシック" charset="0"/>
              <a:cs typeface="ＭＳ Ｐゴシック" charset="0"/>
            </a:endParaRPr>
          </a:p>
        </p:txBody>
      </p:sp>
    </p:spTree>
    <p:extLst>
      <p:ext uri="{BB962C8B-B14F-4D97-AF65-F5344CB8AC3E}">
        <p14:creationId xmlns:p14="http://schemas.microsoft.com/office/powerpoint/2010/main" val="30992761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Meeting Point Resolution</a:t>
            </a:r>
          </a:p>
        </p:txBody>
      </p:sp>
      <p:sp>
        <p:nvSpPr>
          <p:cNvPr id="3" name="Content Placeholder 2"/>
          <p:cNvSpPr>
            <a:spLocks noGrp="1"/>
          </p:cNvSpPr>
          <p:nvPr>
            <p:ph idx="1"/>
          </p:nvPr>
        </p:nvSpPr>
        <p:spPr>
          <a:xfrm>
            <a:off x="762000" y="1219200"/>
            <a:ext cx="7727950" cy="762000"/>
          </a:xfrm>
        </p:spPr>
        <p:txBody>
          <a:bodyPr/>
          <a:lstStyle/>
          <a:p>
            <a:r>
              <a:rPr lang="en-US">
                <a:latin typeface="Chalkboard" charset="0"/>
                <a:ea typeface="ＭＳ Ｐゴシック" charset="0"/>
                <a:cs typeface="ＭＳ Ｐゴシック" charset="0"/>
              </a:rPr>
              <a:t>Draw a graph!</a:t>
            </a:r>
          </a:p>
        </p:txBody>
      </p:sp>
      <p:grpSp>
        <p:nvGrpSpPr>
          <p:cNvPr id="4" name="Group 25"/>
          <p:cNvGrpSpPr>
            <a:grpSpLocks/>
          </p:cNvGrpSpPr>
          <p:nvPr/>
        </p:nvGrpSpPr>
        <p:grpSpPr bwMode="auto">
          <a:xfrm>
            <a:off x="1447800" y="2516188"/>
            <a:ext cx="5181600" cy="3505200"/>
            <a:chOff x="1447800" y="2515394"/>
            <a:chExt cx="5181600" cy="3505200"/>
          </a:xfrm>
        </p:grpSpPr>
        <p:cxnSp>
          <p:nvCxnSpPr>
            <p:cNvPr id="45074" name="Straight Connector 4"/>
            <p:cNvCxnSpPr>
              <a:cxnSpLocks noChangeShapeType="1"/>
            </p:cNvCxnSpPr>
            <p:nvPr/>
          </p:nvCxnSpPr>
          <p:spPr bwMode="auto">
            <a:xfrm rot="5400000">
              <a:off x="-76200" y="4267200"/>
              <a:ext cx="35052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5075" name="Straight Connector 5"/>
            <p:cNvCxnSpPr>
              <a:cxnSpLocks noChangeShapeType="1"/>
            </p:cNvCxnSpPr>
            <p:nvPr/>
          </p:nvCxnSpPr>
          <p:spPr bwMode="auto">
            <a:xfrm>
              <a:off x="1447800" y="5791200"/>
              <a:ext cx="51816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5" name="Group 26"/>
          <p:cNvGrpSpPr>
            <a:grpSpLocks/>
          </p:cNvGrpSpPr>
          <p:nvPr/>
        </p:nvGrpSpPr>
        <p:grpSpPr bwMode="auto">
          <a:xfrm>
            <a:off x="1676400" y="3048000"/>
            <a:ext cx="1828800" cy="2743200"/>
            <a:chOff x="1676400" y="3048000"/>
            <a:chExt cx="1828800" cy="2743200"/>
          </a:xfrm>
        </p:grpSpPr>
        <p:cxnSp>
          <p:nvCxnSpPr>
            <p:cNvPr id="45072" name="Straight Connector 8"/>
            <p:cNvCxnSpPr>
              <a:cxnSpLocks noChangeShapeType="1"/>
            </p:cNvCxnSpPr>
            <p:nvPr/>
          </p:nvCxnSpPr>
          <p:spPr bwMode="auto">
            <a:xfrm>
              <a:off x="1676400" y="3048000"/>
              <a:ext cx="1828800" cy="16002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5073" name="Straight Connector 10"/>
            <p:cNvCxnSpPr>
              <a:cxnSpLocks noChangeShapeType="1"/>
            </p:cNvCxnSpPr>
            <p:nvPr/>
          </p:nvCxnSpPr>
          <p:spPr bwMode="auto">
            <a:xfrm flipV="1">
              <a:off x="1676400" y="4648200"/>
              <a:ext cx="1816100" cy="1143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cxnSp>
        <p:nvCxnSpPr>
          <p:cNvPr id="15" name="Straight Connector 14"/>
          <p:cNvCxnSpPr>
            <a:cxnSpLocks noChangeShapeType="1"/>
          </p:cNvCxnSpPr>
          <p:nvPr/>
        </p:nvCxnSpPr>
        <p:spPr bwMode="auto">
          <a:xfrm>
            <a:off x="1676400" y="3048001"/>
            <a:ext cx="49530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nvGrpSpPr>
          <p:cNvPr id="6" name="Group 27"/>
          <p:cNvGrpSpPr>
            <a:grpSpLocks/>
          </p:cNvGrpSpPr>
          <p:nvPr/>
        </p:nvGrpSpPr>
        <p:grpSpPr bwMode="auto">
          <a:xfrm>
            <a:off x="4038600" y="3048000"/>
            <a:ext cx="2590800" cy="2743200"/>
            <a:chOff x="4038600" y="3048000"/>
            <a:chExt cx="2590800" cy="2743200"/>
          </a:xfrm>
        </p:grpSpPr>
        <p:cxnSp>
          <p:nvCxnSpPr>
            <p:cNvPr id="45070" name="Straight Connector 12"/>
            <p:cNvCxnSpPr>
              <a:cxnSpLocks noChangeShapeType="1"/>
            </p:cNvCxnSpPr>
            <p:nvPr/>
          </p:nvCxnSpPr>
          <p:spPr bwMode="auto">
            <a:xfrm>
              <a:off x="4038600" y="4648200"/>
              <a:ext cx="1295400" cy="1143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5071" name="Straight Connector 18"/>
            <p:cNvCxnSpPr>
              <a:cxnSpLocks noChangeShapeType="1"/>
            </p:cNvCxnSpPr>
            <p:nvPr/>
          </p:nvCxnSpPr>
          <p:spPr bwMode="auto">
            <a:xfrm flipV="1">
              <a:off x="4038600" y="3048000"/>
              <a:ext cx="2590800" cy="16002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pSp>
        <p:nvGrpSpPr>
          <p:cNvPr id="7" name="Group 32"/>
          <p:cNvGrpSpPr>
            <a:grpSpLocks/>
          </p:cNvGrpSpPr>
          <p:nvPr/>
        </p:nvGrpSpPr>
        <p:grpSpPr bwMode="auto">
          <a:xfrm>
            <a:off x="387478" y="2819400"/>
            <a:ext cx="4079222" cy="3509084"/>
            <a:chOff x="387476" y="2819400"/>
            <a:chExt cx="4078873" cy="3508440"/>
          </a:xfrm>
        </p:grpSpPr>
        <p:sp>
          <p:nvSpPr>
            <p:cNvPr id="45066" name="TextBox 28"/>
            <p:cNvSpPr txBox="1">
              <a:spLocks noChangeArrowheads="1"/>
            </p:cNvSpPr>
            <p:nvPr/>
          </p:nvSpPr>
          <p:spPr bwMode="auto">
            <a:xfrm>
              <a:off x="1219200" y="2819400"/>
              <a:ext cx="389362" cy="5231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rgbClr val="000000"/>
                  </a:solidFill>
                </a:rPr>
                <a:t>B</a:t>
              </a:r>
            </a:p>
          </p:txBody>
        </p:sp>
        <p:sp>
          <p:nvSpPr>
            <p:cNvPr id="45067" name="TextBox 29"/>
            <p:cNvSpPr txBox="1">
              <a:spLocks noChangeArrowheads="1"/>
            </p:cNvSpPr>
            <p:nvPr/>
          </p:nvSpPr>
          <p:spPr bwMode="auto">
            <a:xfrm>
              <a:off x="990600" y="5486400"/>
              <a:ext cx="416337" cy="5231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rgbClr val="000000"/>
                  </a:solidFill>
                </a:rPr>
                <a:t>A</a:t>
              </a:r>
            </a:p>
          </p:txBody>
        </p:sp>
        <p:sp>
          <p:nvSpPr>
            <p:cNvPr id="45068" name="TextBox 30"/>
            <p:cNvSpPr txBox="1">
              <a:spLocks noChangeArrowheads="1"/>
            </p:cNvSpPr>
            <p:nvPr/>
          </p:nvSpPr>
          <p:spPr bwMode="auto">
            <a:xfrm>
              <a:off x="3563615" y="5804716"/>
              <a:ext cx="902734" cy="5231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b="0">
                  <a:solidFill>
                    <a:srgbClr val="000000"/>
                  </a:solidFill>
                </a:rPr>
                <a:t>time</a:t>
              </a:r>
            </a:p>
          </p:txBody>
        </p:sp>
        <p:sp>
          <p:nvSpPr>
            <p:cNvPr id="45069" name="TextBox 31"/>
            <p:cNvSpPr txBox="1">
              <a:spLocks noChangeArrowheads="1"/>
            </p:cNvSpPr>
            <p:nvPr/>
          </p:nvSpPr>
          <p:spPr bwMode="auto">
            <a:xfrm>
              <a:off x="387476" y="3810000"/>
              <a:ext cx="1518234" cy="13847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pPr algn="ctr"/>
              <a:r>
                <a:rPr lang="en-US" b="0">
                  <a:solidFill>
                    <a:srgbClr val="000000"/>
                  </a:solidFill>
                </a:rPr>
                <a:t>Distance</a:t>
              </a:r>
              <a:br>
                <a:rPr lang="en-US" b="0">
                  <a:solidFill>
                    <a:srgbClr val="000000"/>
                  </a:solidFill>
                </a:rPr>
              </a:br>
              <a:r>
                <a:rPr lang="en-US" b="0">
                  <a:solidFill>
                    <a:srgbClr val="000000"/>
                  </a:solidFill>
                </a:rPr>
                <a:t>from</a:t>
              </a:r>
              <a:br>
                <a:rPr lang="en-US" b="0">
                  <a:solidFill>
                    <a:srgbClr val="000000"/>
                  </a:solidFill>
                </a:rPr>
              </a:br>
              <a:r>
                <a:rPr lang="en-US" b="0">
                  <a:solidFill>
                    <a:srgbClr val="000000"/>
                  </a:solidFill>
                </a:rPr>
                <a:t>A</a:t>
              </a:r>
            </a:p>
          </p:txBody>
        </p:sp>
      </p:grpSp>
      <p:sp>
        <p:nvSpPr>
          <p:cNvPr id="35" name="Rounded Rectangle 34"/>
          <p:cNvSpPr>
            <a:spLocks noChangeAspect="1"/>
          </p:cNvSpPr>
          <p:nvPr/>
        </p:nvSpPr>
        <p:spPr bwMode="auto">
          <a:xfrm>
            <a:off x="5791200" y="4038600"/>
            <a:ext cx="3048000" cy="990600"/>
          </a:xfrm>
          <a:prstGeom prst="roundRect">
            <a:avLst>
              <a:gd name="adj" fmla="val 16667"/>
            </a:avLst>
          </a:prstGeom>
          <a:solidFill>
            <a:schemeClr val="accent1"/>
          </a:solidFill>
          <a:ln w="9525">
            <a:solidFill>
              <a:schemeClr val="tx1"/>
            </a:solidFill>
            <a:round/>
            <a:headEnd/>
            <a:tailEnd/>
          </a:ln>
        </p:spPr>
        <p:txBody>
          <a:bodyPr/>
          <a:lstStyle/>
          <a:p>
            <a:pPr algn="ctr"/>
            <a:r>
              <a:rPr lang="en-US" sz="2400">
                <a:solidFill>
                  <a:srgbClr val="800000"/>
                </a:solidFill>
              </a:rPr>
              <a:t>Dimensions of possible variation?</a:t>
            </a:r>
          </a:p>
        </p:txBody>
      </p:sp>
    </p:spTree>
    <p:extLst>
      <p:ext uri="{BB962C8B-B14F-4D97-AF65-F5344CB8AC3E}">
        <p14:creationId xmlns:p14="http://schemas.microsoft.com/office/powerpoint/2010/main" val="3290298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6.66667E-6 6.66667E-6 L -0.05833 6.66667E-6 " pathEditMode="relative" ptsTypes="AA">
                                      <p:cBhvr>
                                        <p:cTn id="26" dur="2000" fill="hold"/>
                                        <p:tgtEl>
                                          <p:spTgt spid="6"/>
                                        </p:tgtEl>
                                        <p:attrNameLst>
                                          <p:attrName>ppt_x</p:attrName>
                                          <p:attrName>ppt_y</p:attrName>
                                        </p:attrNameLst>
                                      </p:cBhvr>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Cistern Filling</a:t>
            </a:r>
          </a:p>
        </p:txBody>
      </p:sp>
      <p:sp>
        <p:nvSpPr>
          <p:cNvPr id="3" name="Content Placeholder 2"/>
          <p:cNvSpPr>
            <a:spLocks noGrp="1"/>
          </p:cNvSpPr>
          <p:nvPr>
            <p:ph idx="1"/>
          </p:nvPr>
        </p:nvSpPr>
        <p:spPr>
          <a:xfrm>
            <a:off x="685800" y="1066800"/>
            <a:ext cx="7727950" cy="1981200"/>
          </a:xfrm>
        </p:spPr>
        <p:txBody>
          <a:bodyPr/>
          <a:lstStyle/>
          <a:p>
            <a:r>
              <a:rPr lang="en-GB">
                <a:latin typeface="Chalkboard" charset="0"/>
                <a:ea typeface="ＭＳ Ｐゴシック" charset="0"/>
                <a:cs typeface="ＭＳ Ｐゴシック" charset="0"/>
              </a:rPr>
              <a:t>A cistern is filled by two spouts, which can fill the cistern in </a:t>
            </a:r>
            <a:r>
              <a:rPr lang="en-GB" i="1">
                <a:latin typeface="Chalkboard" charset="0"/>
                <a:ea typeface="ＭＳ Ｐゴシック" charset="0"/>
                <a:cs typeface="ＭＳ Ｐゴシック" charset="0"/>
              </a:rPr>
              <a:t>a</a:t>
            </a:r>
            <a:r>
              <a:rPr lang="en-GB">
                <a:latin typeface="Chalkboard" charset="0"/>
                <a:ea typeface="ＭＳ Ｐゴシック" charset="0"/>
                <a:cs typeface="ＭＳ Ｐゴシック" charset="0"/>
              </a:rPr>
              <a:t> and </a:t>
            </a:r>
            <a:r>
              <a:rPr lang="en-GB" i="1">
                <a:latin typeface="Chalkboard" charset="0"/>
                <a:ea typeface="ＭＳ Ｐゴシック" charset="0"/>
                <a:cs typeface="ＭＳ Ｐゴシック" charset="0"/>
              </a:rPr>
              <a:t>b</a:t>
            </a:r>
            <a:r>
              <a:rPr lang="en-GB">
                <a:latin typeface="Chalkboard" charset="0"/>
                <a:ea typeface="ＭＳ Ｐゴシック" charset="0"/>
                <a:cs typeface="ＭＳ Ｐゴシック" charset="0"/>
              </a:rPr>
              <a:t> hours respectively working alone. How long does it take with both working together?</a:t>
            </a:r>
          </a:p>
        </p:txBody>
      </p:sp>
      <p:grpSp>
        <p:nvGrpSpPr>
          <p:cNvPr id="4" name="Group 20"/>
          <p:cNvGrpSpPr>
            <a:grpSpLocks/>
          </p:cNvGrpSpPr>
          <p:nvPr/>
        </p:nvGrpSpPr>
        <p:grpSpPr bwMode="auto">
          <a:xfrm>
            <a:off x="2665415" y="3352801"/>
            <a:ext cx="2592387" cy="1754188"/>
            <a:chOff x="2666206" y="3352800"/>
            <a:chExt cx="2591594" cy="1754188"/>
          </a:xfrm>
        </p:grpSpPr>
        <p:cxnSp>
          <p:nvCxnSpPr>
            <p:cNvPr id="46093" name="Straight Connector 4"/>
            <p:cNvCxnSpPr>
              <a:cxnSpLocks noChangeShapeType="1"/>
            </p:cNvCxnSpPr>
            <p:nvPr/>
          </p:nvCxnSpPr>
          <p:spPr bwMode="auto">
            <a:xfrm>
              <a:off x="2667000" y="5105400"/>
              <a:ext cx="25908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6094" name="Straight Connector 6"/>
            <p:cNvCxnSpPr>
              <a:cxnSpLocks noChangeShapeType="1"/>
            </p:cNvCxnSpPr>
            <p:nvPr/>
          </p:nvCxnSpPr>
          <p:spPr bwMode="auto">
            <a:xfrm>
              <a:off x="2667000" y="3352800"/>
              <a:ext cx="25908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6095" name="Straight Connector 7"/>
            <p:cNvCxnSpPr>
              <a:cxnSpLocks noChangeShapeType="1"/>
            </p:cNvCxnSpPr>
            <p:nvPr/>
          </p:nvCxnSpPr>
          <p:spPr bwMode="auto">
            <a:xfrm rot="5400000" flipH="1" flipV="1">
              <a:off x="1790700" y="4229100"/>
              <a:ext cx="17526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cxnSp>
        <p:nvCxnSpPr>
          <p:cNvPr id="10" name="Straight Connector 9"/>
          <p:cNvCxnSpPr>
            <a:cxnSpLocks noChangeShapeType="1"/>
          </p:cNvCxnSpPr>
          <p:nvPr/>
        </p:nvCxnSpPr>
        <p:spPr bwMode="auto">
          <a:xfrm rot="5400000" flipH="1" flipV="1">
            <a:off x="2324100" y="3695700"/>
            <a:ext cx="1752600" cy="10668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rot="10800000">
            <a:off x="2667000" y="3352800"/>
            <a:ext cx="2590800" cy="1752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rot="10800000">
            <a:off x="2667000" y="3860801"/>
            <a:ext cx="7366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sp>
        <p:nvSpPr>
          <p:cNvPr id="23" name="TextBox 22"/>
          <p:cNvSpPr txBox="1">
            <a:spLocks noChangeArrowheads="1"/>
          </p:cNvSpPr>
          <p:nvPr/>
        </p:nvSpPr>
        <p:spPr bwMode="auto">
          <a:xfrm rot="10800000" flipV="1">
            <a:off x="3657600" y="5791478"/>
            <a:ext cx="685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sz="1800" b="0">
                <a:solidFill>
                  <a:schemeClr val="bg1"/>
                </a:solidFill>
              </a:rPr>
              <a:t>time</a:t>
            </a:r>
          </a:p>
        </p:txBody>
      </p:sp>
      <p:grpSp>
        <p:nvGrpSpPr>
          <p:cNvPr id="5" name="Group 24"/>
          <p:cNvGrpSpPr>
            <a:grpSpLocks/>
          </p:cNvGrpSpPr>
          <p:nvPr/>
        </p:nvGrpSpPr>
        <p:grpSpPr bwMode="auto">
          <a:xfrm>
            <a:off x="2971803" y="2895600"/>
            <a:ext cx="1195409" cy="2671994"/>
            <a:chOff x="2971800" y="2895600"/>
            <a:chExt cx="1194752" cy="2671353"/>
          </a:xfrm>
        </p:grpSpPr>
        <p:sp>
          <p:nvSpPr>
            <p:cNvPr id="46091" name="TextBox 21"/>
            <p:cNvSpPr txBox="1">
              <a:spLocks noChangeArrowheads="1"/>
            </p:cNvSpPr>
            <p:nvPr/>
          </p:nvSpPr>
          <p:spPr bwMode="auto">
            <a:xfrm>
              <a:off x="2971800" y="2895600"/>
              <a:ext cx="351185"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sz="2400" b="0">
                  <a:solidFill>
                    <a:srgbClr val="000000"/>
                  </a:solidFill>
                </a:rPr>
                <a:t>a</a:t>
              </a:r>
            </a:p>
          </p:txBody>
        </p:sp>
        <p:sp>
          <p:nvSpPr>
            <p:cNvPr id="46092" name="TextBox 23"/>
            <p:cNvSpPr txBox="1">
              <a:spLocks noChangeArrowheads="1"/>
            </p:cNvSpPr>
            <p:nvPr/>
          </p:nvSpPr>
          <p:spPr bwMode="auto">
            <a:xfrm>
              <a:off x="3810000" y="5105399"/>
              <a:ext cx="356552" cy="46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Chalkboard" charset="0"/>
                  <a:ea typeface="ＭＳ Ｐゴシック" charset="0"/>
                  <a:cs typeface="ＭＳ Ｐゴシック" charset="0"/>
                </a:defRPr>
              </a:lvl1pPr>
              <a:lvl2pPr marL="37931725" indent="-37474525">
                <a:defRPr sz="2800" b="1">
                  <a:solidFill>
                    <a:schemeClr val="tx1"/>
                  </a:solidFill>
                  <a:latin typeface="Chalkboard" charset="0"/>
                  <a:ea typeface="ＭＳ Ｐゴシック" charset="0"/>
                </a:defRPr>
              </a:lvl2pPr>
              <a:lvl3pPr>
                <a:defRPr sz="2800" b="1">
                  <a:solidFill>
                    <a:schemeClr val="tx1"/>
                  </a:solidFill>
                  <a:latin typeface="Chalkboard" charset="0"/>
                  <a:ea typeface="ＭＳ Ｐゴシック" charset="0"/>
                </a:defRPr>
              </a:lvl3pPr>
              <a:lvl4pPr>
                <a:defRPr sz="2800" b="1">
                  <a:solidFill>
                    <a:schemeClr val="tx1"/>
                  </a:solidFill>
                  <a:latin typeface="Chalkboard" charset="0"/>
                  <a:ea typeface="ＭＳ Ｐゴシック" charset="0"/>
                </a:defRPr>
              </a:lvl4pPr>
              <a:lvl5pPr>
                <a:defRPr sz="2800" b="1">
                  <a:solidFill>
                    <a:schemeClr val="tx1"/>
                  </a:solidFill>
                  <a:latin typeface="Chalkboard" charset="0"/>
                  <a:ea typeface="ＭＳ Ｐゴシック" charset="0"/>
                </a:defRPr>
              </a:lvl5pPr>
              <a:lvl6pPr marL="457200" eaLnBrk="0" fontAlgn="base" hangingPunct="0">
                <a:spcBef>
                  <a:spcPct val="0"/>
                </a:spcBef>
                <a:spcAft>
                  <a:spcPct val="0"/>
                </a:spcAft>
                <a:defRPr sz="2800" b="1">
                  <a:solidFill>
                    <a:schemeClr val="tx1"/>
                  </a:solidFill>
                  <a:latin typeface="Chalkboard" charset="0"/>
                  <a:ea typeface="ＭＳ Ｐゴシック" charset="0"/>
                </a:defRPr>
              </a:lvl6pPr>
              <a:lvl7pPr marL="914400" eaLnBrk="0" fontAlgn="base" hangingPunct="0">
                <a:spcBef>
                  <a:spcPct val="0"/>
                </a:spcBef>
                <a:spcAft>
                  <a:spcPct val="0"/>
                </a:spcAft>
                <a:defRPr sz="2800" b="1">
                  <a:solidFill>
                    <a:schemeClr val="tx1"/>
                  </a:solidFill>
                  <a:latin typeface="Chalkboard" charset="0"/>
                  <a:ea typeface="ＭＳ Ｐゴシック" charset="0"/>
                </a:defRPr>
              </a:lvl7pPr>
              <a:lvl8pPr marL="1371600" eaLnBrk="0" fontAlgn="base" hangingPunct="0">
                <a:spcBef>
                  <a:spcPct val="0"/>
                </a:spcBef>
                <a:spcAft>
                  <a:spcPct val="0"/>
                </a:spcAft>
                <a:defRPr sz="2800" b="1">
                  <a:solidFill>
                    <a:schemeClr val="tx1"/>
                  </a:solidFill>
                  <a:latin typeface="Chalkboard" charset="0"/>
                  <a:ea typeface="ＭＳ Ｐゴシック" charset="0"/>
                </a:defRPr>
              </a:lvl8pPr>
              <a:lvl9pPr marL="1828800" eaLnBrk="0" fontAlgn="base" hangingPunct="0">
                <a:spcBef>
                  <a:spcPct val="0"/>
                </a:spcBef>
                <a:spcAft>
                  <a:spcPct val="0"/>
                </a:spcAft>
                <a:defRPr sz="2800" b="1">
                  <a:solidFill>
                    <a:schemeClr val="tx1"/>
                  </a:solidFill>
                  <a:latin typeface="Chalkboard" charset="0"/>
                  <a:ea typeface="ＭＳ Ｐゴシック" charset="0"/>
                </a:defRPr>
              </a:lvl9pPr>
            </a:lstStyle>
            <a:p>
              <a:r>
                <a:rPr lang="en-US" sz="2400" b="0">
                  <a:solidFill>
                    <a:srgbClr val="000000"/>
                  </a:solidFill>
                </a:rPr>
                <a:t>b</a:t>
              </a:r>
            </a:p>
          </p:txBody>
        </p:sp>
      </p:grpSp>
      <p:sp>
        <p:nvSpPr>
          <p:cNvPr id="26" name="Rounded Rectangle 25"/>
          <p:cNvSpPr>
            <a:spLocks noChangeAspect="1"/>
          </p:cNvSpPr>
          <p:nvPr/>
        </p:nvSpPr>
        <p:spPr bwMode="auto">
          <a:xfrm>
            <a:off x="5508104" y="3645024"/>
            <a:ext cx="3048000" cy="990600"/>
          </a:xfrm>
          <a:prstGeom prst="roundRect">
            <a:avLst>
              <a:gd name="adj" fmla="val 16667"/>
            </a:avLst>
          </a:prstGeom>
          <a:solidFill>
            <a:srgbClr val="993300"/>
          </a:solidFill>
          <a:ln w="9525">
            <a:solidFill>
              <a:schemeClr val="tx1"/>
            </a:solidFill>
            <a:round/>
            <a:headEnd/>
            <a:tailEnd/>
          </a:ln>
        </p:spPr>
        <p:txBody>
          <a:bodyPr/>
          <a:lstStyle/>
          <a:p>
            <a:pPr algn="ctr"/>
            <a:r>
              <a:rPr lang="en-US" sz="2400" b="0">
                <a:solidFill>
                  <a:schemeClr val="tx2"/>
                </a:solidFill>
              </a:rPr>
              <a:t>Dimensions of possible variation?</a:t>
            </a:r>
          </a:p>
        </p:txBody>
      </p:sp>
    </p:spTree>
    <p:extLst>
      <p:ext uri="{BB962C8B-B14F-4D97-AF65-F5344CB8AC3E}">
        <p14:creationId xmlns:p14="http://schemas.microsoft.com/office/powerpoint/2010/main" val="775824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Crossed Planes</a:t>
            </a:r>
          </a:p>
        </p:txBody>
      </p:sp>
      <p:sp>
        <p:nvSpPr>
          <p:cNvPr id="3" name="Content Placeholder 2"/>
          <p:cNvSpPr>
            <a:spLocks noGrp="1"/>
          </p:cNvSpPr>
          <p:nvPr>
            <p:ph idx="1"/>
          </p:nvPr>
        </p:nvSpPr>
        <p:spPr>
          <a:xfrm>
            <a:off x="457200" y="838200"/>
            <a:ext cx="7727950" cy="5181600"/>
          </a:xfrm>
        </p:spPr>
        <p:txBody>
          <a:bodyPr/>
          <a:lstStyle/>
          <a:p>
            <a:r>
              <a:rPr lang="en-US">
                <a:latin typeface="Chalkboard" charset="0"/>
                <a:ea typeface="ＭＳ Ｐゴシック" charset="0"/>
                <a:cs typeface="ＭＳ Ｐゴシック" charset="0"/>
              </a:rPr>
              <a:t>Imagine three towers not on a straight line.</a:t>
            </a:r>
          </a:p>
          <a:p>
            <a:r>
              <a:rPr lang="en-US">
                <a:latin typeface="Chalkboard" charset="0"/>
                <a:ea typeface="ＭＳ Ｐゴシック" charset="0"/>
                <a:cs typeface="ＭＳ Ｐゴシック" charset="0"/>
              </a:rPr>
              <a:t>Imagine a plane through the base of two towers and the top of the third; and the other two similar planes. </a:t>
            </a:r>
          </a:p>
          <a:p>
            <a:pPr lvl="1"/>
            <a:r>
              <a:rPr lang="en-US">
                <a:latin typeface="Chalkboard" charset="0"/>
                <a:ea typeface="ＭＳ Ｐゴシック" charset="0"/>
              </a:rPr>
              <a:t>They meet in a point.</a:t>
            </a:r>
          </a:p>
          <a:p>
            <a:r>
              <a:rPr lang="en-US">
                <a:latin typeface="Chalkboard" charset="0"/>
                <a:ea typeface="ＭＳ Ｐゴシック" charset="0"/>
                <a:cs typeface="ＭＳ Ｐゴシック" charset="0"/>
              </a:rPr>
              <a:t>Imagine a plane through the tops of two towers and the base of the third; and the other two similar planes</a:t>
            </a:r>
          </a:p>
          <a:p>
            <a:pPr lvl="1"/>
            <a:r>
              <a:rPr lang="en-US">
                <a:latin typeface="Chalkboard" charset="0"/>
                <a:ea typeface="ＭＳ Ｐゴシック" charset="0"/>
              </a:rPr>
              <a:t>They meet in a point</a:t>
            </a:r>
          </a:p>
          <a:p>
            <a:r>
              <a:rPr lang="en-US">
                <a:latin typeface="Chalkboard" charset="0"/>
                <a:ea typeface="ＭＳ Ｐゴシック" charset="0"/>
                <a:cs typeface="ＭＳ Ｐゴシック" charset="0"/>
              </a:rPr>
              <a:t>The first is the mid-point between the ground and the second.</a:t>
            </a:r>
          </a:p>
        </p:txBody>
      </p:sp>
    </p:spTree>
    <p:extLst>
      <p:ext uri="{BB962C8B-B14F-4D97-AF65-F5344CB8AC3E}">
        <p14:creationId xmlns:p14="http://schemas.microsoft.com/office/powerpoint/2010/main" val="7835306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halkboard" charset="0"/>
                <a:ea typeface="ＭＳ Ｐゴシック" charset="0"/>
                <a:cs typeface="ＭＳ Ｐゴシック" charset="0"/>
              </a:rPr>
              <a:t>Tower Diagrams</a:t>
            </a:r>
          </a:p>
        </p:txBody>
      </p:sp>
      <p:pic>
        <p:nvPicPr>
          <p:cNvPr id="4915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5687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35687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2503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Outline</a:t>
            </a:r>
          </a:p>
        </p:txBody>
      </p:sp>
      <p:sp>
        <p:nvSpPr>
          <p:cNvPr id="3" name="Content Placeholder 2"/>
          <p:cNvSpPr>
            <a:spLocks noGrp="1"/>
          </p:cNvSpPr>
          <p:nvPr>
            <p:ph sz="half" idx="1"/>
          </p:nvPr>
        </p:nvSpPr>
        <p:spPr>
          <a:xfrm>
            <a:off x="251520" y="980728"/>
            <a:ext cx="3888432" cy="5256584"/>
          </a:xfrm>
        </p:spPr>
        <p:txBody>
          <a:bodyPr/>
          <a:lstStyle/>
          <a:p>
            <a:r>
              <a:rPr lang="en-GB"/>
              <a:t>Expressing Generality</a:t>
            </a:r>
          </a:p>
          <a:p>
            <a:pPr lvl="1"/>
            <a:r>
              <a:rPr lang="en-GB"/>
              <a:t>ThOANs &amp; </a:t>
            </a:r>
            <a:br>
              <a:rPr lang="en-GB"/>
            </a:br>
            <a:r>
              <a:rPr lang="en-GB"/>
              <a:t>Tracking Arithmetic</a:t>
            </a:r>
          </a:p>
          <a:p>
            <a:pPr lvl="1"/>
            <a:r>
              <a:rPr lang="en-GB"/>
              <a:t>One Sum</a:t>
            </a:r>
          </a:p>
          <a:p>
            <a:r>
              <a:rPr lang="en-GB"/>
              <a:t>Functions &amp; Graphs</a:t>
            </a:r>
          </a:p>
          <a:p>
            <a:pPr lvl="1"/>
            <a:r>
              <a:rPr lang="en-GB"/>
              <a:t>Rational functions</a:t>
            </a:r>
          </a:p>
          <a:p>
            <a:pPr lvl="1"/>
            <a:r>
              <a:rPr lang="en-GB"/>
              <a:t>Compound Functions</a:t>
            </a:r>
          </a:p>
          <a:p>
            <a:pPr lvl="1"/>
            <a:r>
              <a:rPr lang="en-GB"/>
              <a:t>Lagrange Polynomials</a:t>
            </a:r>
          </a:p>
          <a:p>
            <a:endParaRPr lang="en-GB"/>
          </a:p>
          <a:p>
            <a:pPr lvl="1"/>
            <a:endParaRPr lang="en-GB"/>
          </a:p>
        </p:txBody>
      </p:sp>
      <p:sp>
        <p:nvSpPr>
          <p:cNvPr id="4" name="Content Placeholder 3"/>
          <p:cNvSpPr>
            <a:spLocks noGrp="1"/>
          </p:cNvSpPr>
          <p:nvPr>
            <p:ph sz="half" idx="2"/>
          </p:nvPr>
        </p:nvSpPr>
        <p:spPr>
          <a:xfrm>
            <a:off x="4427984" y="980728"/>
            <a:ext cx="4320480" cy="5472608"/>
          </a:xfrm>
        </p:spPr>
        <p:txBody>
          <a:bodyPr/>
          <a:lstStyle/>
          <a:p>
            <a:r>
              <a:rPr lang="en-GB"/>
              <a:t>Calculus</a:t>
            </a:r>
          </a:p>
          <a:p>
            <a:pPr lvl="1"/>
            <a:r>
              <a:rPr lang="en-GB"/>
              <a:t>Cubic Chords</a:t>
            </a:r>
          </a:p>
          <a:p>
            <a:pPr lvl="1"/>
            <a:r>
              <a:rPr lang="en-GB"/>
              <a:t>Tangent Power</a:t>
            </a:r>
          </a:p>
          <a:p>
            <a:r>
              <a:rPr lang="en-GB"/>
              <a:t>Number Theory</a:t>
            </a:r>
          </a:p>
          <a:p>
            <a:pPr lvl="1"/>
            <a:r>
              <a:rPr lang="en-GB"/>
              <a:t>Doubly Factored</a:t>
            </a:r>
          </a:p>
          <a:p>
            <a:pPr lvl="1"/>
            <a:r>
              <a:rPr lang="en-GB"/>
              <a:t>Divisor’s Divisors</a:t>
            </a:r>
          </a:p>
          <a:p>
            <a:r>
              <a:rPr lang="en-GB"/>
              <a:t>Trigonometry</a:t>
            </a:r>
          </a:p>
          <a:p>
            <a:pPr lvl="1"/>
            <a:r>
              <a:rPr lang="en-GB"/>
              <a:t>Perimeter projections</a:t>
            </a:r>
          </a:p>
          <a:p>
            <a:pPr lvl="1"/>
            <a:r>
              <a:rPr lang="en-GB"/>
              <a:t>Sin(A+B)</a:t>
            </a:r>
          </a:p>
        </p:txBody>
      </p:sp>
    </p:spTree>
    <p:extLst>
      <p:ext uri="{BB962C8B-B14F-4D97-AF65-F5344CB8AC3E}">
        <p14:creationId xmlns:p14="http://schemas.microsoft.com/office/powerpoint/2010/main" val="1030017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Powers &amp; Themes</a:t>
            </a:r>
            <a:endParaRPr lang="en-GB" dirty="0"/>
          </a:p>
        </p:txBody>
      </p:sp>
      <p:sp>
        <p:nvSpPr>
          <p:cNvPr id="4" name="TextBox 3"/>
          <p:cNvSpPr txBox="1"/>
          <p:nvPr/>
        </p:nvSpPr>
        <p:spPr>
          <a:xfrm>
            <a:off x="467544" y="1412776"/>
            <a:ext cx="5256584" cy="1938992"/>
          </a:xfrm>
          <a:prstGeom prst="rect">
            <a:avLst/>
          </a:prstGeom>
          <a:noFill/>
        </p:spPr>
        <p:txBody>
          <a:bodyPr wrap="square" rtlCol="0">
            <a:spAutoFit/>
          </a:bodyPr>
          <a:lstStyle/>
          <a:p>
            <a:r>
              <a:rPr lang="en-GB" sz="2400" b="0" dirty="0" smtClean="0">
                <a:solidFill>
                  <a:schemeClr val="bg1"/>
                </a:solidFill>
              </a:rPr>
              <a:t>Imagining &amp; Expressing</a:t>
            </a:r>
          </a:p>
          <a:p>
            <a:r>
              <a:rPr lang="en-GB" sz="2400" b="0" dirty="0" smtClean="0">
                <a:solidFill>
                  <a:schemeClr val="bg1"/>
                </a:solidFill>
              </a:rPr>
              <a:t>Specialising &amp; Generalising</a:t>
            </a:r>
          </a:p>
          <a:p>
            <a:r>
              <a:rPr lang="en-GB" sz="2400" b="0" dirty="0" smtClean="0">
                <a:solidFill>
                  <a:schemeClr val="bg1"/>
                </a:solidFill>
              </a:rPr>
              <a:t>Conjecturing &amp; Convincing</a:t>
            </a:r>
          </a:p>
          <a:p>
            <a:r>
              <a:rPr lang="en-GB" sz="2400" b="0" dirty="0" smtClean="0">
                <a:solidFill>
                  <a:schemeClr val="bg1"/>
                </a:solidFill>
              </a:rPr>
              <a:t>(Re)-Presenting in different modes</a:t>
            </a:r>
          </a:p>
          <a:p>
            <a:r>
              <a:rPr lang="en-GB" sz="2400" b="0" dirty="0" smtClean="0">
                <a:solidFill>
                  <a:schemeClr val="bg1"/>
                </a:solidFill>
              </a:rPr>
              <a:t>Organising &amp; Characterising</a:t>
            </a:r>
          </a:p>
        </p:txBody>
      </p:sp>
      <p:sp>
        <p:nvSpPr>
          <p:cNvPr id="5" name="TextBox 4"/>
          <p:cNvSpPr txBox="1"/>
          <p:nvPr/>
        </p:nvSpPr>
        <p:spPr>
          <a:xfrm>
            <a:off x="3635896" y="4442336"/>
            <a:ext cx="5256584" cy="1938992"/>
          </a:xfrm>
          <a:prstGeom prst="rect">
            <a:avLst/>
          </a:prstGeom>
          <a:noFill/>
        </p:spPr>
        <p:txBody>
          <a:bodyPr wrap="square" rtlCol="0">
            <a:spAutoFit/>
          </a:bodyPr>
          <a:lstStyle/>
          <a:p>
            <a:r>
              <a:rPr lang="en-GB" sz="2400" b="0" dirty="0" smtClean="0">
                <a:solidFill>
                  <a:schemeClr val="bg1"/>
                </a:solidFill>
              </a:rPr>
              <a:t>Doing &amp; Undoing</a:t>
            </a:r>
          </a:p>
          <a:p>
            <a:r>
              <a:rPr lang="en-GB" sz="2400" b="0" dirty="0" smtClean="0">
                <a:solidFill>
                  <a:schemeClr val="bg1"/>
                </a:solidFill>
              </a:rPr>
              <a:t>Invariance in the midst of change</a:t>
            </a:r>
          </a:p>
          <a:p>
            <a:r>
              <a:rPr lang="en-GB" sz="2400" b="0" dirty="0" smtClean="0">
                <a:solidFill>
                  <a:schemeClr val="bg1"/>
                </a:solidFill>
              </a:rPr>
              <a:t>Freedom &amp; Constraint</a:t>
            </a:r>
          </a:p>
          <a:p>
            <a:r>
              <a:rPr lang="en-GB" sz="2400" b="0" dirty="0" smtClean="0">
                <a:solidFill>
                  <a:schemeClr val="bg1"/>
                </a:solidFill>
              </a:rPr>
              <a:t>Restricting &amp; Extending</a:t>
            </a:r>
          </a:p>
          <a:p>
            <a:r>
              <a:rPr lang="en-GB" sz="2400" b="0" dirty="0" smtClean="0">
                <a:solidFill>
                  <a:schemeClr val="bg1"/>
                </a:solidFill>
              </a:rPr>
              <a:t>Exchanging</a:t>
            </a:r>
            <a:endParaRPr lang="en-GB" sz="2400" b="0" dirty="0">
              <a:solidFill>
                <a:schemeClr val="bg1"/>
              </a:solidFill>
            </a:endParaRPr>
          </a:p>
        </p:txBody>
      </p:sp>
      <p:sp>
        <p:nvSpPr>
          <p:cNvPr id="6" name="TextBox 5"/>
          <p:cNvSpPr txBox="1"/>
          <p:nvPr/>
        </p:nvSpPr>
        <p:spPr>
          <a:xfrm>
            <a:off x="539552" y="980728"/>
            <a:ext cx="1340426" cy="523220"/>
          </a:xfrm>
          <a:prstGeom prst="rect">
            <a:avLst/>
          </a:prstGeom>
          <a:noFill/>
        </p:spPr>
        <p:txBody>
          <a:bodyPr wrap="none" rtlCol="0">
            <a:spAutoFit/>
          </a:bodyPr>
          <a:lstStyle/>
          <a:p>
            <a:r>
              <a:rPr lang="en-GB" b="0" dirty="0" smtClean="0">
                <a:solidFill>
                  <a:srgbClr val="0000FF"/>
                </a:solidFill>
              </a:rPr>
              <a:t>Powers</a:t>
            </a:r>
            <a:endParaRPr lang="en-GB" b="0" dirty="0">
              <a:solidFill>
                <a:srgbClr val="0000FF"/>
              </a:solidFill>
            </a:endParaRPr>
          </a:p>
        </p:txBody>
      </p:sp>
      <p:sp>
        <p:nvSpPr>
          <p:cNvPr id="7" name="TextBox 6"/>
          <p:cNvSpPr txBox="1"/>
          <p:nvPr/>
        </p:nvSpPr>
        <p:spPr>
          <a:xfrm>
            <a:off x="3635896" y="4010288"/>
            <a:ext cx="1415772" cy="523220"/>
          </a:xfrm>
          <a:prstGeom prst="rect">
            <a:avLst/>
          </a:prstGeom>
          <a:noFill/>
        </p:spPr>
        <p:txBody>
          <a:bodyPr wrap="none" rtlCol="0">
            <a:spAutoFit/>
          </a:bodyPr>
          <a:lstStyle/>
          <a:p>
            <a:r>
              <a:rPr lang="en-GB" b="0" dirty="0" smtClean="0">
                <a:solidFill>
                  <a:srgbClr val="0000FF"/>
                </a:solidFill>
              </a:rPr>
              <a:t>Themes</a:t>
            </a:r>
            <a:endParaRPr lang="en-GB" b="0" dirty="0">
              <a:solidFill>
                <a:srgbClr val="0000FF"/>
              </a:solidFill>
            </a:endParaRPr>
          </a:p>
        </p:txBody>
      </p:sp>
      <p:sp>
        <p:nvSpPr>
          <p:cNvPr id="8" name="Rounded Rectangle 7"/>
          <p:cNvSpPr/>
          <p:nvPr/>
        </p:nvSpPr>
        <p:spPr bwMode="auto">
          <a:xfrm>
            <a:off x="4716016" y="260648"/>
            <a:ext cx="4104456" cy="1008112"/>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rgbClr val="631908"/>
                </a:solidFill>
                <a:effectLst/>
              </a:rPr>
              <a:t>Are students being encouraged </a:t>
            </a:r>
            <a:br>
              <a:rPr kumimoji="0" lang="en-GB" sz="2000" b="0" i="0" u="none" strike="noStrike" cap="none" normalizeH="0" baseline="0" dirty="0">
                <a:ln>
                  <a:noFill/>
                </a:ln>
                <a:solidFill>
                  <a:srgbClr val="631908"/>
                </a:solidFill>
                <a:effectLst/>
              </a:rPr>
            </a:br>
            <a:r>
              <a:rPr kumimoji="0" lang="en-GB" sz="2000" b="0" i="0" u="none" strike="noStrike" cap="none" normalizeH="0" baseline="0" dirty="0">
                <a:ln>
                  <a:noFill/>
                </a:ln>
                <a:solidFill>
                  <a:srgbClr val="631908"/>
                </a:solidFill>
                <a:effectLst/>
              </a:rPr>
              <a:t>to use their own powers</a:t>
            </a:r>
            <a:r>
              <a:rPr lang="en-GB" sz="2000" b="0" dirty="0">
                <a:solidFill>
                  <a:srgbClr val="631908"/>
                </a:solidFill>
              </a:rPr>
              <a:t>?</a:t>
            </a:r>
            <a:br>
              <a:rPr lang="en-GB" sz="2000" b="0" dirty="0">
                <a:solidFill>
                  <a:srgbClr val="631908"/>
                </a:solidFill>
              </a:rPr>
            </a:br>
            <a:endParaRPr kumimoji="0" lang="en-GB" sz="2000" b="0" i="0" u="none" strike="noStrike" cap="none" normalizeH="0" baseline="0" dirty="0">
              <a:ln>
                <a:noFill/>
              </a:ln>
              <a:solidFill>
                <a:srgbClr val="631908"/>
              </a:solidFill>
              <a:effectLst/>
            </a:endParaRPr>
          </a:p>
        </p:txBody>
      </p:sp>
      <p:sp>
        <p:nvSpPr>
          <p:cNvPr id="9" name="Rounded Rectangle 8"/>
          <p:cNvSpPr/>
          <p:nvPr/>
        </p:nvSpPr>
        <p:spPr bwMode="auto">
          <a:xfrm>
            <a:off x="4846172" y="1124744"/>
            <a:ext cx="4284476" cy="1296144"/>
          </a:xfrm>
          <a:prstGeom prst="roundRect">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0" dirty="0">
                <a:solidFill>
                  <a:schemeClr val="tx2"/>
                </a:solidFill>
              </a:rPr>
              <a:t>o</a:t>
            </a:r>
            <a:r>
              <a:rPr kumimoji="0" lang="en-GB" sz="2000" b="0" i="0" u="none" strike="noStrike" cap="none" normalizeH="0" baseline="0" dirty="0">
                <a:ln>
                  <a:noFill/>
                </a:ln>
                <a:solidFill>
                  <a:schemeClr val="tx2"/>
                </a:solidFill>
                <a:effectLst/>
              </a:rPr>
              <a:t>r</a:t>
            </a:r>
            <a:br>
              <a:rPr kumimoji="0" lang="en-GB" sz="2000" b="0" i="0" u="none" strike="noStrike" cap="none" normalizeH="0" baseline="0" dirty="0">
                <a:ln>
                  <a:noFill/>
                </a:ln>
                <a:solidFill>
                  <a:schemeClr val="tx2"/>
                </a:solidFill>
                <a:effectLst/>
              </a:rPr>
            </a:br>
            <a:r>
              <a:rPr kumimoji="0" lang="en-GB" sz="2000" b="0" i="0" u="none" strike="noStrike" cap="none" normalizeH="0" baseline="0" dirty="0">
                <a:ln>
                  <a:noFill/>
                </a:ln>
                <a:solidFill>
                  <a:schemeClr val="tx2"/>
                </a:solidFill>
                <a:effectLst/>
              </a:rPr>
              <a:t>are</a:t>
            </a:r>
            <a:r>
              <a:rPr kumimoji="0" lang="en-GB" sz="2000" b="0" i="0" u="none" strike="noStrike" cap="none" normalizeH="0" dirty="0">
                <a:ln>
                  <a:noFill/>
                </a:ln>
                <a:solidFill>
                  <a:schemeClr val="tx2"/>
                </a:solidFill>
                <a:effectLst/>
              </a:rPr>
              <a:t> their powers being usurped by textbook, worksheets and …</a:t>
            </a:r>
            <a:r>
              <a:rPr lang="en-GB" sz="2000" b="0" dirty="0">
                <a:solidFill>
                  <a:schemeClr val="tx2"/>
                </a:solidFill>
              </a:rPr>
              <a:t> ?</a:t>
            </a:r>
            <a:endParaRPr kumimoji="0" lang="en-GB" sz="2000" b="0" i="0" u="none" strike="noStrike" cap="none" normalizeH="0" baseline="0" dirty="0">
              <a:ln>
                <a:noFill/>
              </a:ln>
              <a:solidFill>
                <a:schemeClr val="tx2"/>
              </a:solidFill>
              <a:effectLst/>
            </a:endParaRPr>
          </a:p>
        </p:txBody>
      </p:sp>
    </p:spTree>
    <p:extLst>
      <p:ext uri="{BB962C8B-B14F-4D97-AF65-F5344CB8AC3E}">
        <p14:creationId xmlns:p14="http://schemas.microsoft.com/office/powerpoint/2010/main" val="32326422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Forms of Attention</a:t>
            </a:r>
          </a:p>
        </p:txBody>
      </p:sp>
      <p:sp>
        <p:nvSpPr>
          <p:cNvPr id="3" name="Content Placeholder 2"/>
          <p:cNvSpPr>
            <a:spLocks noGrp="1"/>
          </p:cNvSpPr>
          <p:nvPr>
            <p:ph idx="1"/>
          </p:nvPr>
        </p:nvSpPr>
        <p:spPr>
          <a:xfrm>
            <a:off x="323528" y="1052736"/>
            <a:ext cx="8424936" cy="2520280"/>
          </a:xfrm>
        </p:spPr>
        <p:txBody>
          <a:bodyPr/>
          <a:lstStyle/>
          <a:p>
            <a:r>
              <a:rPr lang="en-GB"/>
              <a:t>Holding a Whole (gazing)</a:t>
            </a:r>
          </a:p>
          <a:p>
            <a:r>
              <a:rPr lang="en-GB"/>
              <a:t>Discerning Details</a:t>
            </a:r>
          </a:p>
          <a:p>
            <a:r>
              <a:rPr lang="en-GB"/>
              <a:t>Recognising Relationships in the particular situation</a:t>
            </a:r>
          </a:p>
          <a:p>
            <a:r>
              <a:rPr lang="en-GB"/>
              <a:t>Perceiving Properties as being instantiated</a:t>
            </a:r>
          </a:p>
          <a:p>
            <a:r>
              <a:rPr lang="en-GB"/>
              <a:t>Reasoning on the basis of agreed properties</a:t>
            </a:r>
          </a:p>
        </p:txBody>
      </p:sp>
    </p:spTree>
    <p:extLst>
      <p:ext uri="{BB962C8B-B14F-4D97-AF65-F5344CB8AC3E}">
        <p14:creationId xmlns:p14="http://schemas.microsoft.com/office/powerpoint/2010/main" val="1738477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Inner &amp; Outer Aspects</a:t>
            </a:r>
          </a:p>
        </p:txBody>
      </p:sp>
      <p:sp>
        <p:nvSpPr>
          <p:cNvPr id="3" name="Content Placeholder 2"/>
          <p:cNvSpPr>
            <a:spLocks noGrp="1"/>
          </p:cNvSpPr>
          <p:nvPr>
            <p:ph idx="1"/>
          </p:nvPr>
        </p:nvSpPr>
        <p:spPr/>
        <p:txBody>
          <a:bodyPr/>
          <a:lstStyle/>
          <a:p>
            <a:r>
              <a:rPr lang="en-GB" dirty="0"/>
              <a:t>Outer</a:t>
            </a:r>
          </a:p>
          <a:p>
            <a:pPr lvl="1"/>
            <a:r>
              <a:rPr lang="en-GB" dirty="0"/>
              <a:t>What task actually initiates explicitly</a:t>
            </a:r>
          </a:p>
          <a:p>
            <a:r>
              <a:rPr lang="en-GB" dirty="0"/>
              <a:t>Inner</a:t>
            </a:r>
          </a:p>
          <a:p>
            <a:pPr lvl="1"/>
            <a:r>
              <a:rPr lang="en-GB" dirty="0"/>
              <a:t>What mathematical concepts underpinned</a:t>
            </a:r>
          </a:p>
          <a:p>
            <a:pPr lvl="1"/>
            <a:r>
              <a:rPr lang="en-GB" dirty="0"/>
              <a:t>What mathematical themes encountered</a:t>
            </a:r>
          </a:p>
          <a:p>
            <a:pPr lvl="1"/>
            <a:r>
              <a:rPr lang="en-GB" dirty="0"/>
              <a:t>What mathematical powers invoked</a:t>
            </a:r>
          </a:p>
          <a:p>
            <a:pPr lvl="1"/>
            <a:r>
              <a:rPr lang="en-GB" dirty="0"/>
              <a:t>What personal propensities brought to awareness</a:t>
            </a:r>
          </a:p>
        </p:txBody>
      </p:sp>
    </p:spTree>
    <p:extLst>
      <p:ext uri="{BB962C8B-B14F-4D97-AF65-F5344CB8AC3E}">
        <p14:creationId xmlns:p14="http://schemas.microsoft.com/office/powerpoint/2010/main" val="5333498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Reflection as Self-Explanation</a:t>
            </a:r>
          </a:p>
        </p:txBody>
      </p:sp>
      <p:sp>
        <p:nvSpPr>
          <p:cNvPr id="3" name="Content Placeholder 2"/>
          <p:cNvSpPr>
            <a:spLocks noGrp="1"/>
          </p:cNvSpPr>
          <p:nvPr>
            <p:ph idx="1"/>
          </p:nvPr>
        </p:nvSpPr>
        <p:spPr>
          <a:xfrm>
            <a:off x="323528" y="908720"/>
            <a:ext cx="8496944" cy="1728192"/>
          </a:xfrm>
        </p:spPr>
        <p:txBody>
          <a:bodyPr/>
          <a:lstStyle/>
          <a:p>
            <a:r>
              <a:rPr lang="en-GB" dirty="0"/>
              <a:t>What struck you during this session?</a:t>
            </a:r>
          </a:p>
          <a:p>
            <a:r>
              <a:rPr lang="en-GB" dirty="0"/>
              <a:t>What for you were the main points (cognition)?</a:t>
            </a:r>
          </a:p>
          <a:p>
            <a:r>
              <a:rPr lang="en-GB" dirty="0"/>
              <a:t>What were the dominant emotions evoked? (affect)?</a:t>
            </a:r>
          </a:p>
          <a:p>
            <a:r>
              <a:rPr lang="en-GB" dirty="0"/>
              <a:t>What actions might you want to pursue further? (Awareness)</a:t>
            </a:r>
          </a:p>
        </p:txBody>
      </p:sp>
    </p:spTree>
    <p:extLst>
      <p:ext uri="{BB962C8B-B14F-4D97-AF65-F5344CB8AC3E}">
        <p14:creationId xmlns:p14="http://schemas.microsoft.com/office/powerpoint/2010/main" val="284348241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Vertical Scroll 5"/>
          <p:cNvSpPr>
            <a:spLocks noChangeArrowheads="1"/>
          </p:cNvSpPr>
          <p:nvPr/>
        </p:nvSpPr>
        <p:spPr bwMode="auto">
          <a:xfrm>
            <a:off x="152400" y="990600"/>
            <a:ext cx="4419600" cy="5181600"/>
          </a:xfrm>
          <a:prstGeom prst="verticalScroll">
            <a:avLst>
              <a:gd name="adj" fmla="val 4750"/>
            </a:avLst>
          </a:prstGeom>
          <a:solidFill>
            <a:srgbClr val="B9CAFF"/>
          </a:solidFill>
          <a:ln w="9525">
            <a:solidFill>
              <a:schemeClr val="tx1"/>
            </a:solidFill>
            <a:round/>
            <a:headEnd/>
            <a:tailEnd/>
          </a:ln>
        </p:spPr>
        <p:txBody>
          <a:bodyPr/>
          <a:lstStyle/>
          <a:p>
            <a:endParaRPr lang="en-GB" altLang="ko-KR"/>
          </a:p>
        </p:txBody>
      </p:sp>
      <p:sp>
        <p:nvSpPr>
          <p:cNvPr id="86018" name="Rectangle 3"/>
          <p:cNvSpPr>
            <a:spLocks noGrp="1" noChangeArrowheads="1"/>
          </p:cNvSpPr>
          <p:nvPr>
            <p:ph type="title"/>
          </p:nvPr>
        </p:nvSpPr>
        <p:spPr/>
        <p:txBody>
          <a:bodyPr/>
          <a:lstStyle/>
          <a:p>
            <a:pPr>
              <a:defRPr/>
            </a:pPr>
            <a:r>
              <a:rPr lang="en-US" altLang="ko-KR" dirty="0" smtClean="0">
                <a:latin typeface="Chalkboard" charset="0"/>
                <a:ea typeface="MS PGothic" charset="0"/>
              </a:rPr>
              <a:t>Frameworks</a:t>
            </a:r>
            <a:endParaRPr lang="en-US" altLang="ko-KR" dirty="0">
              <a:latin typeface="Chalkboard" charset="0"/>
              <a:ea typeface="MS PGothic" charset="0"/>
            </a:endParaRPr>
          </a:p>
        </p:txBody>
      </p:sp>
      <p:sp>
        <p:nvSpPr>
          <p:cNvPr id="5" name="TextBox 4"/>
          <p:cNvSpPr txBox="1"/>
          <p:nvPr/>
        </p:nvSpPr>
        <p:spPr>
          <a:xfrm>
            <a:off x="4679952" y="1801814"/>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smtClean="0">
                <a:solidFill>
                  <a:srgbClr val="800000"/>
                </a:solidFill>
              </a:rPr>
              <a:t>Doing – Talking – Recording</a:t>
            </a:r>
          </a:p>
        </p:txBody>
      </p:sp>
      <p:pic>
        <p:nvPicPr>
          <p:cNvPr id="51204" name="Picture 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7211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679952" y="836614"/>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dirty="0" smtClean="0">
                <a:solidFill>
                  <a:srgbClr val="800000"/>
                </a:solidFill>
              </a:rPr>
              <a:t>Enactive – Iconic – Symbolic</a:t>
            </a:r>
          </a:p>
        </p:txBody>
      </p:sp>
      <p:sp>
        <p:nvSpPr>
          <p:cNvPr id="7" name="TextBox 6"/>
          <p:cNvSpPr txBox="1"/>
          <p:nvPr/>
        </p:nvSpPr>
        <p:spPr>
          <a:xfrm>
            <a:off x="4679952" y="2767014"/>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smtClean="0">
                <a:solidFill>
                  <a:srgbClr val="800000"/>
                </a:solidFill>
              </a:rPr>
              <a:t>See – Experience – Master</a:t>
            </a:r>
          </a:p>
        </p:txBody>
      </p:sp>
      <p:sp>
        <p:nvSpPr>
          <p:cNvPr id="8" name="TextBox 7"/>
          <p:cNvSpPr txBox="1"/>
          <p:nvPr/>
        </p:nvSpPr>
        <p:spPr>
          <a:xfrm>
            <a:off x="4572002" y="3645025"/>
            <a:ext cx="4429125" cy="461665"/>
          </a:xfrm>
          <a:prstGeom prst="rect">
            <a:avLst/>
          </a:prstGeom>
          <a:noFill/>
        </p:spPr>
        <p:txBody>
          <a:bodyPr>
            <a:spAutoFit/>
          </a:bodyPr>
          <a:lstStyle>
            <a:lvl1pPr eaLnBrk="0" hangingPunct="0">
              <a:defRPr sz="2800" b="1">
                <a:solidFill>
                  <a:schemeClr val="tx1"/>
                </a:solidFill>
                <a:latin typeface="Chalkboard" charset="0"/>
                <a:ea typeface="MS PGothic" charset="0"/>
                <a:cs typeface="MS PGothic" charset="0"/>
              </a:defRPr>
            </a:lvl1pPr>
            <a:lvl2pPr marL="742950" indent="-285750" eaLnBrk="0" hangingPunct="0">
              <a:defRPr sz="2800" b="1">
                <a:solidFill>
                  <a:schemeClr val="tx1"/>
                </a:solidFill>
                <a:latin typeface="Chalkboard" charset="0"/>
                <a:ea typeface="MS PGothic" charset="0"/>
                <a:cs typeface="MS PGothic" charset="0"/>
              </a:defRPr>
            </a:lvl2pPr>
            <a:lvl3pPr marL="1143000" indent="-228600" eaLnBrk="0" hangingPunct="0">
              <a:defRPr sz="2800" b="1">
                <a:solidFill>
                  <a:schemeClr val="tx1"/>
                </a:solidFill>
                <a:latin typeface="Chalkboard" charset="0"/>
                <a:ea typeface="MS PGothic" charset="0"/>
                <a:cs typeface="MS PGothic" charset="0"/>
              </a:defRPr>
            </a:lvl3pPr>
            <a:lvl4pPr marL="1600200" indent="-228600" eaLnBrk="0" hangingPunct="0">
              <a:defRPr sz="2800" b="1">
                <a:solidFill>
                  <a:schemeClr val="tx1"/>
                </a:solidFill>
                <a:latin typeface="Chalkboard" charset="0"/>
                <a:ea typeface="MS PGothic" charset="0"/>
                <a:cs typeface="MS PGothic" charset="0"/>
              </a:defRPr>
            </a:lvl4pPr>
            <a:lvl5pPr marL="2057400" indent="-228600" eaLnBrk="0" hangingPunct="0">
              <a:defRPr sz="2800" b="1">
                <a:solidFill>
                  <a:schemeClr val="tx1"/>
                </a:solidFill>
                <a:latin typeface="Chalkboard" charset="0"/>
                <a:ea typeface="MS PGothic" charset="0"/>
                <a:cs typeface="MS PGothic" charset="0"/>
              </a:defRPr>
            </a:lvl5pPr>
            <a:lvl6pPr marL="2514600" indent="-228600" eaLnBrk="0" fontAlgn="base" hangingPunct="0">
              <a:spcBef>
                <a:spcPct val="0"/>
              </a:spcBef>
              <a:spcAft>
                <a:spcPct val="0"/>
              </a:spcAft>
              <a:defRPr sz="2800" b="1">
                <a:solidFill>
                  <a:schemeClr val="tx1"/>
                </a:solidFill>
                <a:latin typeface="Chalkboard" charset="0"/>
                <a:ea typeface="MS PGothic" charset="0"/>
                <a:cs typeface="MS PGothic" charset="0"/>
              </a:defRPr>
            </a:lvl6pPr>
            <a:lvl7pPr marL="2971800" indent="-228600" eaLnBrk="0" fontAlgn="base" hangingPunct="0">
              <a:spcBef>
                <a:spcPct val="0"/>
              </a:spcBef>
              <a:spcAft>
                <a:spcPct val="0"/>
              </a:spcAft>
              <a:defRPr sz="2800" b="1">
                <a:solidFill>
                  <a:schemeClr val="tx1"/>
                </a:solidFill>
                <a:latin typeface="Chalkboard" charset="0"/>
                <a:ea typeface="MS PGothic" charset="0"/>
                <a:cs typeface="MS PGothic" charset="0"/>
              </a:defRPr>
            </a:lvl7pPr>
            <a:lvl8pPr marL="3429000" indent="-228600" eaLnBrk="0" fontAlgn="base" hangingPunct="0">
              <a:spcBef>
                <a:spcPct val="0"/>
              </a:spcBef>
              <a:spcAft>
                <a:spcPct val="0"/>
              </a:spcAft>
              <a:defRPr sz="2800" b="1">
                <a:solidFill>
                  <a:schemeClr val="tx1"/>
                </a:solidFill>
                <a:latin typeface="Chalkboard" charset="0"/>
                <a:ea typeface="MS PGothic" charset="0"/>
                <a:cs typeface="MS PGothic" charset="0"/>
              </a:defRPr>
            </a:lvl8pPr>
            <a:lvl9pPr marL="3886200" indent="-228600" eaLnBrk="0" fontAlgn="base" hangingPunct="0">
              <a:spcBef>
                <a:spcPct val="0"/>
              </a:spcBef>
              <a:spcAft>
                <a:spcPct val="0"/>
              </a:spcAft>
              <a:defRPr sz="2800" b="1">
                <a:solidFill>
                  <a:schemeClr val="tx1"/>
                </a:solidFill>
                <a:latin typeface="Chalkboard" charset="0"/>
                <a:ea typeface="MS PGothic" charset="0"/>
                <a:cs typeface="MS PGothic" charset="0"/>
              </a:defRPr>
            </a:lvl9pPr>
          </a:lstStyle>
          <a:p>
            <a:pPr eaLnBrk="1" hangingPunct="1">
              <a:defRPr/>
            </a:pPr>
            <a:r>
              <a:rPr lang="en-GB" altLang="ko-KR" sz="2400" b="0" dirty="0" smtClean="0">
                <a:solidFill>
                  <a:srgbClr val="800000"/>
                </a:solidFill>
              </a:rPr>
              <a:t>Concrete – Pictorial– Symbolic</a:t>
            </a:r>
          </a:p>
        </p:txBody>
      </p:sp>
    </p:spTree>
    <p:extLst>
      <p:ext uri="{BB962C8B-B14F-4D97-AF65-F5344CB8AC3E}">
        <p14:creationId xmlns:p14="http://schemas.microsoft.com/office/powerpoint/2010/main" val="24326962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r>
              <a:rPr lang="en-GB">
                <a:latin typeface="Chalkboard" charset="0"/>
                <a:ea typeface="ＭＳ Ｐゴシック" charset="0"/>
                <a:cs typeface="ＭＳ Ｐゴシック" charset="0"/>
              </a:rPr>
              <a:t>Reflection</a:t>
            </a:r>
          </a:p>
        </p:txBody>
      </p:sp>
      <p:sp>
        <p:nvSpPr>
          <p:cNvPr id="3" name="Content Placeholder 2"/>
          <p:cNvSpPr>
            <a:spLocks noGrp="1"/>
          </p:cNvSpPr>
          <p:nvPr>
            <p:ph idx="1"/>
          </p:nvPr>
        </p:nvSpPr>
        <p:spPr>
          <a:xfrm>
            <a:off x="755650" y="1125539"/>
            <a:ext cx="7727950" cy="5040312"/>
          </a:xfrm>
        </p:spPr>
        <p:txBody>
          <a:bodyPr/>
          <a:lstStyle/>
          <a:p>
            <a:pPr>
              <a:buFont typeface="Wingdings" charset="2"/>
              <a:buChar char="v"/>
              <a:defRPr/>
            </a:pPr>
            <a:r>
              <a:rPr lang="en-GB" dirty="0">
                <a:latin typeface="Chalkboard" charset="0"/>
                <a:ea typeface="ＭＳ Ｐゴシック" charset="0"/>
                <a:cs typeface="ＭＳ Ｐゴシック" charset="0"/>
              </a:rPr>
              <a:t>It is not the task that is rich</a:t>
            </a:r>
          </a:p>
          <a:p>
            <a:pPr lvl="1">
              <a:buFont typeface="Lucida Grande"/>
              <a:buChar char="…"/>
              <a:defRPr/>
            </a:pPr>
            <a:r>
              <a:rPr lang="en-GB" dirty="0">
                <a:latin typeface="Chalkboard" charset="0"/>
                <a:ea typeface="ＭＳ Ｐゴシック" charset="0"/>
              </a:rPr>
              <a:t>but the way the task is used</a:t>
            </a:r>
          </a:p>
          <a:p>
            <a:pPr>
              <a:buFont typeface="Wingdings" charset="2"/>
              <a:buChar char="v"/>
              <a:defRPr/>
            </a:pPr>
            <a:r>
              <a:rPr lang="en-GB" dirty="0">
                <a:latin typeface="Chalkboard" charset="0"/>
                <a:ea typeface="ＭＳ Ｐゴシック" charset="0"/>
                <a:cs typeface="ＭＳ Ｐゴシック" charset="0"/>
              </a:rPr>
              <a:t>Teachers can guide and direct learner attention</a:t>
            </a:r>
          </a:p>
          <a:p>
            <a:pPr>
              <a:buFont typeface="Wingdings" charset="2"/>
              <a:buChar char="v"/>
              <a:defRPr/>
            </a:pPr>
            <a:r>
              <a:rPr lang="en-GB" dirty="0">
                <a:latin typeface="Chalkboard" charset="0"/>
                <a:ea typeface="ＭＳ Ｐゴシック" charset="0"/>
                <a:cs typeface="ＭＳ Ｐゴシック" charset="0"/>
              </a:rPr>
              <a:t>What are teachers attending to?</a:t>
            </a:r>
          </a:p>
          <a:p>
            <a:pPr lvl="1">
              <a:buFont typeface="Lucida Grande"/>
              <a:buChar char="…"/>
              <a:defRPr/>
            </a:pPr>
            <a:r>
              <a:rPr lang="en-GB" dirty="0">
                <a:latin typeface="Chalkboard" charset="0"/>
                <a:ea typeface="ＭＳ Ｐゴシック" charset="0"/>
              </a:rPr>
              <a:t>Powers</a:t>
            </a:r>
          </a:p>
          <a:p>
            <a:pPr lvl="1">
              <a:buFont typeface="Lucida Grande"/>
              <a:buChar char="…"/>
              <a:defRPr/>
            </a:pPr>
            <a:r>
              <a:rPr lang="en-GB" dirty="0">
                <a:latin typeface="Chalkboard" charset="0"/>
                <a:ea typeface="ＭＳ Ｐゴシック" charset="0"/>
              </a:rPr>
              <a:t>t</a:t>
            </a:r>
            <a:r>
              <a:rPr lang="en-GB" dirty="0" smtClean="0">
                <a:latin typeface="Chalkboard" charset="0"/>
                <a:ea typeface="ＭＳ Ｐゴシック" charset="0"/>
              </a:rPr>
              <a:t>hemes</a:t>
            </a:r>
            <a:endParaRPr lang="en-GB" dirty="0">
              <a:latin typeface="Chalkboard" charset="0"/>
              <a:ea typeface="ＭＳ Ｐゴシック" charset="0"/>
            </a:endParaRPr>
          </a:p>
          <a:p>
            <a:pPr lvl="1">
              <a:buFont typeface="Lucida Grande"/>
              <a:buChar char="…"/>
              <a:defRPr/>
            </a:pPr>
            <a:r>
              <a:rPr lang="en-GB" dirty="0">
                <a:latin typeface="Chalkboard" charset="0"/>
                <a:ea typeface="ＭＳ Ｐゴシック" charset="0"/>
              </a:rPr>
              <a:t>H</a:t>
            </a:r>
            <a:r>
              <a:rPr lang="en-GB" dirty="0" smtClean="0">
                <a:latin typeface="Chalkboard" charset="0"/>
                <a:ea typeface="ＭＳ Ｐゴシック" charset="0"/>
              </a:rPr>
              <a:t>euristics</a:t>
            </a:r>
            <a:endParaRPr lang="en-GB" dirty="0">
              <a:latin typeface="Chalkboard" charset="0"/>
              <a:ea typeface="ＭＳ Ｐゴシック" charset="0"/>
            </a:endParaRPr>
          </a:p>
          <a:p>
            <a:pPr lvl="1">
              <a:buFont typeface="Lucida Grande"/>
              <a:buChar char="…"/>
              <a:defRPr/>
            </a:pPr>
            <a:r>
              <a:rPr lang="en-GB" dirty="0">
                <a:latin typeface="Chalkboard" charset="0"/>
                <a:ea typeface="ＭＳ Ｐゴシック" charset="0"/>
              </a:rPr>
              <a:t>the focus and form of their own attention</a:t>
            </a:r>
          </a:p>
        </p:txBody>
      </p:sp>
    </p:spTree>
    <p:extLst>
      <p:ext uri="{BB962C8B-B14F-4D97-AF65-F5344CB8AC3E}">
        <p14:creationId xmlns:p14="http://schemas.microsoft.com/office/powerpoint/2010/main" val="369850541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To Follow Up</a:t>
            </a:r>
          </a:p>
        </p:txBody>
      </p:sp>
      <p:sp>
        <p:nvSpPr>
          <p:cNvPr id="3" name="Content Placeholder 2"/>
          <p:cNvSpPr>
            <a:spLocks noGrp="1"/>
          </p:cNvSpPr>
          <p:nvPr>
            <p:ph idx="1"/>
          </p:nvPr>
        </p:nvSpPr>
        <p:spPr>
          <a:xfrm>
            <a:off x="323528" y="1268760"/>
            <a:ext cx="7727950" cy="1248544"/>
          </a:xfrm>
        </p:spPr>
        <p:txBody>
          <a:bodyPr/>
          <a:lstStyle/>
          <a:p>
            <a:r>
              <a:rPr lang="en-GB" dirty="0" err="1" smtClean="0">
                <a:solidFill>
                  <a:schemeClr val="accent3">
                    <a:lumMod val="50000"/>
                  </a:schemeClr>
                </a:solidFill>
              </a:rPr>
              <a:t>pmtheta.com</a:t>
            </a:r>
            <a:endParaRPr lang="en-GB" dirty="0">
              <a:solidFill>
                <a:schemeClr val="accent3">
                  <a:lumMod val="50000"/>
                </a:schemeClr>
              </a:solidFill>
            </a:endParaRPr>
          </a:p>
          <a:p>
            <a:r>
              <a:rPr lang="en-GB" dirty="0" err="1" smtClean="0">
                <a:solidFill>
                  <a:schemeClr val="accent3">
                    <a:lumMod val="50000"/>
                  </a:schemeClr>
                </a:solidFill>
              </a:rPr>
              <a:t>john.mason</a:t>
            </a:r>
            <a:r>
              <a:rPr lang="en-GB" dirty="0" err="1">
                <a:solidFill>
                  <a:schemeClr val="accent3">
                    <a:lumMod val="50000"/>
                  </a:schemeClr>
                </a:solidFill>
              </a:rPr>
              <a:t>@open.ac.uk</a:t>
            </a:r>
            <a:endParaRPr lang="en-GB" dirty="0">
              <a:solidFill>
                <a:schemeClr val="accent3">
                  <a:lumMod val="50000"/>
                </a:schemeClr>
              </a:solidFill>
            </a:endParaRPr>
          </a:p>
        </p:txBody>
      </p:sp>
      <p:sp>
        <p:nvSpPr>
          <p:cNvPr id="4" name="Content Placeholder 2"/>
          <p:cNvSpPr txBox="1">
            <a:spLocks/>
          </p:cNvSpPr>
          <p:nvPr/>
        </p:nvSpPr>
        <p:spPr bwMode="auto">
          <a:xfrm>
            <a:off x="467544" y="2924944"/>
            <a:ext cx="7727950" cy="1944216"/>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accent3">
                  <a:lumMod val="50000"/>
                </a:schemeClr>
              </a:buClr>
              <a:buSzPct val="75000"/>
              <a:buFont typeface="Wingdings" charset="2"/>
              <a:buChar char="v"/>
              <a:defRPr sz="2800">
                <a:solidFill>
                  <a:srgbClr val="800000"/>
                </a:solidFill>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FontTx/>
              <a:buChar char="–"/>
              <a:defRPr sz="2400">
                <a:solidFill>
                  <a:schemeClr val="accent3">
                    <a:lumMod val="50000"/>
                  </a:schemeClr>
                </a:solidFill>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Times" charset="0"/>
                <a:ea typeface="ＭＳ Ｐゴシック"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charset="0"/>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charset="0"/>
                <a:ea typeface="ＭＳ Ｐゴシック" charset="-128"/>
              </a:defRPr>
            </a:lvl9pPr>
          </a:lstStyle>
          <a:p>
            <a:r>
              <a:rPr lang="en-GB" sz="2400" b="0"/>
              <a:t>Thinking Mathematically (new edition 2010)</a:t>
            </a:r>
          </a:p>
          <a:p>
            <a:r>
              <a:rPr lang="en-GB" sz="2400" b="0"/>
              <a:t>Developing Thinking in Algebra (Sage)</a:t>
            </a:r>
          </a:p>
          <a:p>
            <a:r>
              <a:rPr lang="en-GB" sz="2400" b="0"/>
              <a:t>Designing &amp; Using Mathematical Tasks (Tarquin)</a:t>
            </a:r>
          </a:p>
          <a:p>
            <a:r>
              <a:rPr lang="en-GB" sz="2400" b="0"/>
              <a:t>Questions and Prompts (ATM)</a:t>
            </a:r>
          </a:p>
          <a:p>
            <a:endParaRPr lang="en-GB" sz="2400" b="0"/>
          </a:p>
          <a:p>
            <a:endParaRPr lang="en-GB" sz="2400" b="0"/>
          </a:p>
        </p:txBody>
      </p:sp>
    </p:spTree>
    <p:extLst>
      <p:ext uri="{BB962C8B-B14F-4D97-AF65-F5344CB8AC3E}">
        <p14:creationId xmlns:p14="http://schemas.microsoft.com/office/powerpoint/2010/main" val="495258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5004048" y="3140968"/>
            <a:ext cx="3888432" cy="2520280"/>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0" name="Rounded Rectangle 19"/>
          <p:cNvSpPr/>
          <p:nvPr/>
        </p:nvSpPr>
        <p:spPr bwMode="auto">
          <a:xfrm>
            <a:off x="179512" y="5229275"/>
            <a:ext cx="5904656" cy="1556792"/>
          </a:xfrm>
          <a:prstGeom prst="roundRect">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9" name="Rounded Rectangle 18"/>
          <p:cNvSpPr/>
          <p:nvPr/>
        </p:nvSpPr>
        <p:spPr bwMode="auto">
          <a:xfrm>
            <a:off x="323528" y="4365104"/>
            <a:ext cx="4104456" cy="792088"/>
          </a:xfrm>
          <a:prstGeom prst="roundRect">
            <a:avLst/>
          </a:prstGeom>
          <a:solidFill>
            <a:srgbClr val="00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7" name="Rounded Rectangle 16"/>
          <p:cNvSpPr/>
          <p:nvPr/>
        </p:nvSpPr>
        <p:spPr bwMode="auto">
          <a:xfrm>
            <a:off x="179512" y="3212976"/>
            <a:ext cx="3888432" cy="576064"/>
          </a:xfrm>
          <a:prstGeom prst="roundRect">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5" name="Title 4"/>
          <p:cNvSpPr>
            <a:spLocks noGrp="1"/>
          </p:cNvSpPr>
          <p:nvPr>
            <p:ph type="title"/>
          </p:nvPr>
        </p:nvSpPr>
        <p:spPr/>
        <p:txBody>
          <a:bodyPr/>
          <a:lstStyle/>
          <a:p>
            <a:r>
              <a:rPr lang="en-GB"/>
              <a:t>Characterising Numbers</a:t>
            </a:r>
          </a:p>
        </p:txBody>
      </p:sp>
      <p:sp>
        <p:nvSpPr>
          <p:cNvPr id="6" name="Content Placeholder 5"/>
          <p:cNvSpPr>
            <a:spLocks noGrp="1"/>
          </p:cNvSpPr>
          <p:nvPr>
            <p:ph idx="1"/>
          </p:nvPr>
        </p:nvSpPr>
        <p:spPr>
          <a:xfrm>
            <a:off x="323528" y="836712"/>
            <a:ext cx="8424936" cy="1008112"/>
          </a:xfrm>
        </p:spPr>
        <p:txBody>
          <a:bodyPr/>
          <a:lstStyle/>
          <a:p>
            <a:r>
              <a:rPr lang="en-GB"/>
              <a:t>What numbers arise as one more than the product of four consecutive integers? </a:t>
            </a:r>
          </a:p>
        </p:txBody>
      </p:sp>
      <p:sp>
        <p:nvSpPr>
          <p:cNvPr id="7" name="Content Placeholder 5"/>
          <p:cNvSpPr txBox="1">
            <a:spLocks/>
          </p:cNvSpPr>
          <p:nvPr/>
        </p:nvSpPr>
        <p:spPr bwMode="auto">
          <a:xfrm>
            <a:off x="395536" y="1772816"/>
            <a:ext cx="3312368" cy="1512168"/>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solidFill>
                  <a:srgbClr val="000000"/>
                </a:solidFill>
              </a:rPr>
              <a:t>1 + 1x2x3x4 = 25</a:t>
            </a:r>
          </a:p>
          <a:p>
            <a:r>
              <a:rPr lang="en-GB" b="0">
                <a:solidFill>
                  <a:srgbClr val="000000"/>
                </a:solidFill>
              </a:rPr>
              <a:t>1 + 2x3x4x5 = 121</a:t>
            </a:r>
          </a:p>
          <a:p>
            <a:r>
              <a:rPr lang="en-GB" b="0">
                <a:solidFill>
                  <a:srgbClr val="000000"/>
                </a:solidFill>
              </a:rPr>
              <a:t>1 + 3x4x5x6 = 361</a:t>
            </a:r>
          </a:p>
          <a:p>
            <a:endParaRPr lang="en-GB" b="0">
              <a:solidFill>
                <a:srgbClr val="000000"/>
              </a:solidFill>
            </a:endParaRPr>
          </a:p>
        </p:txBody>
      </p:sp>
      <p:sp>
        <p:nvSpPr>
          <p:cNvPr id="8" name="Content Placeholder 5"/>
          <p:cNvSpPr txBox="1">
            <a:spLocks/>
          </p:cNvSpPr>
          <p:nvPr/>
        </p:nvSpPr>
        <p:spPr bwMode="auto">
          <a:xfrm>
            <a:off x="4355976" y="1772816"/>
            <a:ext cx="3312368" cy="129614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SzPct val="75000"/>
              <a:buFont typeface="Wingdings" charset="2"/>
              <a:buChar char="v"/>
              <a:defRPr sz="2400">
                <a:solidFill>
                  <a:schemeClr val="accent3">
                    <a:lumMod val="50000"/>
                  </a:schemeClr>
                </a:solidFill>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5">
                  <a:lumMod val="50000"/>
                </a:schemeClr>
              </a:buClr>
              <a:buSzPct val="100000"/>
              <a:buFontTx/>
              <a:buChar char="–"/>
              <a:defRPr sz="2000">
                <a:solidFill>
                  <a:schemeClr val="bg2">
                    <a:lumMod val="10000"/>
                  </a:schemeClr>
                </a:solidFill>
                <a:effectLst/>
                <a:latin typeface="+mn-lt"/>
                <a:ea typeface="ＭＳ Ｐゴシック" pitchFamily="-111" charset="-128"/>
              </a:defRPr>
            </a:lvl2pPr>
            <a:lvl3pPr marL="1143000" indent="-228600" algn="l" rtl="0" eaLnBrk="0" fontAlgn="base" hangingPunct="0">
              <a:spcBef>
                <a:spcPct val="20000"/>
              </a:spcBef>
              <a:spcAft>
                <a:spcPct val="0"/>
              </a:spcAft>
              <a:buClr>
                <a:srgbClr val="008000"/>
              </a:buClr>
              <a:buSzPct val="100000"/>
              <a:buFont typeface="Wingdings" charset="2"/>
              <a:buChar char="Ø"/>
              <a:defRPr sz="2000">
                <a:solidFill>
                  <a:schemeClr val="bg1">
                    <a:lumMod val="75000"/>
                  </a:schemeClr>
                </a:solidFill>
                <a:latin typeface="+mj-lt"/>
                <a:ea typeface="ＭＳ Ｐゴシック" pitchFamily="-111" charset="-128"/>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Times" pitchFamily="-111" charset="0"/>
                <a:ea typeface="ＭＳ Ｐゴシック" pitchFamily="-111"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Times" pitchFamily="-111" charset="0"/>
                <a:ea typeface="ＭＳ Ｐゴシック" pitchFamily="-111" charset="-128"/>
              </a:defRPr>
            </a:lvl9pPr>
          </a:lstStyle>
          <a:p>
            <a:r>
              <a:rPr lang="en-GB" b="0">
                <a:solidFill>
                  <a:srgbClr val="000000"/>
                </a:solidFill>
              </a:rPr>
              <a:t>1 + 0x1x2x3 = 1</a:t>
            </a:r>
          </a:p>
        </p:txBody>
      </p:sp>
      <p:graphicFrame>
        <p:nvGraphicFramePr>
          <p:cNvPr id="9" name="Object 8"/>
          <p:cNvGraphicFramePr>
            <a:graphicFrameLocks noChangeAspect="1"/>
          </p:cNvGraphicFramePr>
          <p:nvPr>
            <p:extLst>
              <p:ext uri="{D42A27DB-BD31-4B8C-83A1-F6EECF244321}">
                <p14:modId xmlns:p14="http://schemas.microsoft.com/office/powerpoint/2010/main" val="380418798"/>
              </p:ext>
            </p:extLst>
          </p:nvPr>
        </p:nvGraphicFramePr>
        <p:xfrm>
          <a:off x="387350" y="3284414"/>
          <a:ext cx="3543300" cy="455612"/>
        </p:xfrm>
        <a:graphic>
          <a:graphicData uri="http://schemas.openxmlformats.org/presentationml/2006/ole">
            <mc:AlternateContent xmlns:mc="http://schemas.openxmlformats.org/markup-compatibility/2006">
              <mc:Choice xmlns:v="urn:schemas-microsoft-com:vml" Requires="v">
                <p:oleObj spid="_x0000_s1320" name="Equation" r:id="rId3" imgW="1485900" imgH="190500" progId="Equation.DSMT4">
                  <p:embed/>
                </p:oleObj>
              </mc:Choice>
              <mc:Fallback>
                <p:oleObj name="Equation" r:id="rId3" imgW="1485900" imgH="190500" progId="Equation.DSMT4">
                  <p:embed/>
                  <p:pic>
                    <p:nvPicPr>
                      <p:cNvPr id="0" name=""/>
                      <p:cNvPicPr/>
                      <p:nvPr/>
                    </p:nvPicPr>
                    <p:blipFill>
                      <a:blip r:embed="rId4"/>
                      <a:stretch>
                        <a:fillRect/>
                      </a:stretch>
                    </p:blipFill>
                    <p:spPr>
                      <a:xfrm>
                        <a:off x="387350" y="3284414"/>
                        <a:ext cx="3543300" cy="45561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29787173"/>
              </p:ext>
            </p:extLst>
          </p:nvPr>
        </p:nvGraphicFramePr>
        <p:xfrm>
          <a:off x="381000" y="3933056"/>
          <a:ext cx="3338513" cy="436563"/>
        </p:xfrm>
        <a:graphic>
          <a:graphicData uri="http://schemas.openxmlformats.org/presentationml/2006/ole">
            <mc:AlternateContent xmlns:mc="http://schemas.openxmlformats.org/markup-compatibility/2006">
              <mc:Choice xmlns:v="urn:schemas-microsoft-com:vml" Requires="v">
                <p:oleObj spid="_x0000_s1321" name="Equation" r:id="rId5" imgW="1460500" imgH="190500" progId="Equation.DSMT4">
                  <p:embed/>
                </p:oleObj>
              </mc:Choice>
              <mc:Fallback>
                <p:oleObj name="Equation" r:id="rId5" imgW="1460500" imgH="190500" progId="Equation.DSMT4">
                  <p:embed/>
                  <p:pic>
                    <p:nvPicPr>
                      <p:cNvPr id="0" name=""/>
                      <p:cNvPicPr/>
                      <p:nvPr/>
                    </p:nvPicPr>
                    <p:blipFill>
                      <a:blip r:embed="rId6"/>
                      <a:stretch>
                        <a:fillRect/>
                      </a:stretch>
                    </p:blipFill>
                    <p:spPr>
                      <a:xfrm>
                        <a:off x="381000" y="3933056"/>
                        <a:ext cx="3338513" cy="43656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46577365"/>
              </p:ext>
            </p:extLst>
          </p:nvPr>
        </p:nvGraphicFramePr>
        <p:xfrm>
          <a:off x="382588" y="4365104"/>
          <a:ext cx="3986212" cy="819150"/>
        </p:xfrm>
        <a:graphic>
          <a:graphicData uri="http://schemas.openxmlformats.org/presentationml/2006/ole">
            <mc:AlternateContent xmlns:mc="http://schemas.openxmlformats.org/markup-compatibility/2006">
              <mc:Choice xmlns:v="urn:schemas-microsoft-com:vml" Requires="v">
                <p:oleObj spid="_x0000_s1322" name="Equation" r:id="rId7" imgW="1917700" imgH="393700" progId="Equation.DSMT4">
                  <p:embed/>
                </p:oleObj>
              </mc:Choice>
              <mc:Fallback>
                <p:oleObj name="Equation" r:id="rId7" imgW="1917700" imgH="393700" progId="Equation.DSMT4">
                  <p:embed/>
                  <p:pic>
                    <p:nvPicPr>
                      <p:cNvPr id="0" name=""/>
                      <p:cNvPicPr/>
                      <p:nvPr/>
                    </p:nvPicPr>
                    <p:blipFill>
                      <a:blip r:embed="rId8"/>
                      <a:stretch>
                        <a:fillRect/>
                      </a:stretch>
                    </p:blipFill>
                    <p:spPr>
                      <a:xfrm>
                        <a:off x="382588" y="4365104"/>
                        <a:ext cx="3986212" cy="81915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03602901"/>
              </p:ext>
            </p:extLst>
          </p:nvPr>
        </p:nvGraphicFramePr>
        <p:xfrm>
          <a:off x="573088" y="5229200"/>
          <a:ext cx="4725987" cy="792163"/>
        </p:xfrm>
        <a:graphic>
          <a:graphicData uri="http://schemas.openxmlformats.org/presentationml/2006/ole">
            <mc:AlternateContent xmlns:mc="http://schemas.openxmlformats.org/markup-compatibility/2006">
              <mc:Choice xmlns:v="urn:schemas-microsoft-com:vml" Requires="v">
                <p:oleObj spid="_x0000_s1323" name="Equation" r:id="rId9" imgW="2349500" imgH="393700" progId="Equation.DSMT4">
                  <p:embed/>
                </p:oleObj>
              </mc:Choice>
              <mc:Fallback>
                <p:oleObj name="Equation" r:id="rId9" imgW="2349500" imgH="393700" progId="Equation.DSMT4">
                  <p:embed/>
                  <p:pic>
                    <p:nvPicPr>
                      <p:cNvPr id="0" name=""/>
                      <p:cNvPicPr/>
                      <p:nvPr/>
                    </p:nvPicPr>
                    <p:blipFill>
                      <a:blip r:embed="rId10"/>
                      <a:stretch>
                        <a:fillRect/>
                      </a:stretch>
                    </p:blipFill>
                    <p:spPr>
                      <a:xfrm>
                        <a:off x="573088" y="5229200"/>
                        <a:ext cx="4725987" cy="792163"/>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93318547"/>
              </p:ext>
            </p:extLst>
          </p:nvPr>
        </p:nvGraphicFramePr>
        <p:xfrm>
          <a:off x="298747" y="5975176"/>
          <a:ext cx="5713413" cy="838200"/>
        </p:xfrm>
        <a:graphic>
          <a:graphicData uri="http://schemas.openxmlformats.org/presentationml/2006/ole">
            <mc:AlternateContent xmlns:mc="http://schemas.openxmlformats.org/markup-compatibility/2006">
              <mc:Choice xmlns:v="urn:schemas-microsoft-com:vml" Requires="v">
                <p:oleObj spid="_x0000_s1324" name="Equation" r:id="rId11" imgW="3200400" imgH="469900" progId="Equation.DSMT4">
                  <p:embed/>
                </p:oleObj>
              </mc:Choice>
              <mc:Fallback>
                <p:oleObj name="Equation" r:id="rId11" imgW="3200400" imgH="469900" progId="Equation.DSMT4">
                  <p:embed/>
                  <p:pic>
                    <p:nvPicPr>
                      <p:cNvPr id="0" name=""/>
                      <p:cNvPicPr/>
                      <p:nvPr/>
                    </p:nvPicPr>
                    <p:blipFill>
                      <a:blip r:embed="rId12"/>
                      <a:stretch>
                        <a:fillRect/>
                      </a:stretch>
                    </p:blipFill>
                    <p:spPr>
                      <a:xfrm>
                        <a:off x="298747" y="5975176"/>
                        <a:ext cx="5713413" cy="8382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192457197"/>
              </p:ext>
            </p:extLst>
          </p:nvPr>
        </p:nvGraphicFramePr>
        <p:xfrm>
          <a:off x="5288855" y="3212976"/>
          <a:ext cx="3603625" cy="436563"/>
        </p:xfrm>
        <a:graphic>
          <a:graphicData uri="http://schemas.openxmlformats.org/presentationml/2006/ole">
            <mc:AlternateContent xmlns:mc="http://schemas.openxmlformats.org/markup-compatibility/2006">
              <mc:Choice xmlns:v="urn:schemas-microsoft-com:vml" Requires="v">
                <p:oleObj spid="_x0000_s1325" name="Equation" r:id="rId13" imgW="1574800" imgH="190500" progId="Equation.DSMT4">
                  <p:embed/>
                </p:oleObj>
              </mc:Choice>
              <mc:Fallback>
                <p:oleObj name="Equation" r:id="rId13" imgW="1574800" imgH="190500" progId="Equation.DSMT4">
                  <p:embed/>
                  <p:pic>
                    <p:nvPicPr>
                      <p:cNvPr id="0" name=""/>
                      <p:cNvPicPr/>
                      <p:nvPr/>
                    </p:nvPicPr>
                    <p:blipFill>
                      <a:blip r:embed="rId14"/>
                      <a:stretch>
                        <a:fillRect/>
                      </a:stretch>
                    </p:blipFill>
                    <p:spPr>
                      <a:xfrm>
                        <a:off x="5288855" y="3212976"/>
                        <a:ext cx="3603625" cy="436563"/>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28236677"/>
              </p:ext>
            </p:extLst>
          </p:nvPr>
        </p:nvGraphicFramePr>
        <p:xfrm>
          <a:off x="5292080" y="3717032"/>
          <a:ext cx="2119312" cy="514350"/>
        </p:xfrm>
        <a:graphic>
          <a:graphicData uri="http://schemas.openxmlformats.org/presentationml/2006/ole">
            <mc:AlternateContent xmlns:mc="http://schemas.openxmlformats.org/markup-compatibility/2006">
              <mc:Choice xmlns:v="urn:schemas-microsoft-com:vml" Requires="v">
                <p:oleObj spid="_x0000_s1326" name="Equation" r:id="rId15" imgW="939800" imgH="228600" progId="Equation.DSMT4">
                  <p:embed/>
                </p:oleObj>
              </mc:Choice>
              <mc:Fallback>
                <p:oleObj name="Equation" r:id="rId15" imgW="939800" imgH="228600" progId="Equation.DSMT4">
                  <p:embed/>
                  <p:pic>
                    <p:nvPicPr>
                      <p:cNvPr id="0" name=""/>
                      <p:cNvPicPr/>
                      <p:nvPr/>
                    </p:nvPicPr>
                    <p:blipFill>
                      <a:blip r:embed="rId16"/>
                      <a:stretch>
                        <a:fillRect/>
                      </a:stretch>
                    </p:blipFill>
                    <p:spPr>
                      <a:xfrm>
                        <a:off x="5292080" y="3717032"/>
                        <a:ext cx="2119312" cy="51435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503616421"/>
              </p:ext>
            </p:extLst>
          </p:nvPr>
        </p:nvGraphicFramePr>
        <p:xfrm>
          <a:off x="5292080" y="4249614"/>
          <a:ext cx="2197100" cy="590550"/>
        </p:xfrm>
        <a:graphic>
          <a:graphicData uri="http://schemas.openxmlformats.org/presentationml/2006/ole">
            <mc:AlternateContent xmlns:mc="http://schemas.openxmlformats.org/markup-compatibility/2006">
              <mc:Choice xmlns:v="urn:schemas-microsoft-com:vml" Requires="v">
                <p:oleObj spid="_x0000_s1327" name="Equation" r:id="rId17" imgW="990600" imgH="266700" progId="Equation.DSMT4">
                  <p:embed/>
                </p:oleObj>
              </mc:Choice>
              <mc:Fallback>
                <p:oleObj name="Equation" r:id="rId17" imgW="990600" imgH="266700" progId="Equation.DSMT4">
                  <p:embed/>
                  <p:pic>
                    <p:nvPicPr>
                      <p:cNvPr id="0" name=""/>
                      <p:cNvPicPr/>
                      <p:nvPr/>
                    </p:nvPicPr>
                    <p:blipFill>
                      <a:blip r:embed="rId18"/>
                      <a:stretch>
                        <a:fillRect/>
                      </a:stretch>
                    </p:blipFill>
                    <p:spPr>
                      <a:xfrm>
                        <a:off x="5292080" y="4249614"/>
                        <a:ext cx="2197100" cy="59055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664294357"/>
              </p:ext>
            </p:extLst>
          </p:nvPr>
        </p:nvGraphicFramePr>
        <p:xfrm>
          <a:off x="6012160" y="4797152"/>
          <a:ext cx="2844800" cy="590550"/>
        </p:xfrm>
        <a:graphic>
          <a:graphicData uri="http://schemas.openxmlformats.org/presentationml/2006/ole">
            <mc:AlternateContent xmlns:mc="http://schemas.openxmlformats.org/markup-compatibility/2006">
              <mc:Choice xmlns:v="urn:schemas-microsoft-com:vml" Requires="v">
                <p:oleObj spid="_x0000_s1328" name="Equation" r:id="rId19" imgW="1282700" imgH="266700" progId="Equation.DSMT4">
                  <p:embed/>
                </p:oleObj>
              </mc:Choice>
              <mc:Fallback>
                <p:oleObj name="Equation" r:id="rId19" imgW="1282700" imgH="266700" progId="Equation.DSMT4">
                  <p:embed/>
                  <p:pic>
                    <p:nvPicPr>
                      <p:cNvPr id="0" name=""/>
                      <p:cNvPicPr/>
                      <p:nvPr/>
                    </p:nvPicPr>
                    <p:blipFill>
                      <a:blip r:embed="rId20"/>
                      <a:stretch>
                        <a:fillRect/>
                      </a:stretch>
                    </p:blipFill>
                    <p:spPr>
                      <a:xfrm>
                        <a:off x="6012160" y="4797152"/>
                        <a:ext cx="2844800" cy="590550"/>
                      </a:xfrm>
                      <a:prstGeom prst="rect">
                        <a:avLst/>
                      </a:prstGeom>
                    </p:spPr>
                  </p:pic>
                </p:oleObj>
              </mc:Fallback>
            </mc:AlternateContent>
          </a:graphicData>
        </a:graphic>
      </p:graphicFrame>
    </p:spTree>
    <p:extLst>
      <p:ext uri="{BB962C8B-B14F-4D97-AF65-F5344CB8AC3E}">
        <p14:creationId xmlns:p14="http://schemas.microsoft.com/office/powerpoint/2010/main" val="3909734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19" grpId="0" animBg="1"/>
      <p:bldP spid="17" grpId="0" animBg="1"/>
      <p:bldP spid="7" grpId="0" build="p"/>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Think Of A Number (ThOAN)</a:t>
            </a:r>
          </a:p>
        </p:txBody>
      </p:sp>
      <p:sp>
        <p:nvSpPr>
          <p:cNvPr id="3" name="Content Placeholder 2"/>
          <p:cNvSpPr>
            <a:spLocks noGrp="1"/>
          </p:cNvSpPr>
          <p:nvPr>
            <p:ph idx="1"/>
          </p:nvPr>
        </p:nvSpPr>
        <p:spPr>
          <a:xfrm>
            <a:off x="467544" y="1124744"/>
            <a:ext cx="3869432" cy="4392488"/>
          </a:xfrm>
        </p:spPr>
        <p:txBody>
          <a:bodyPr/>
          <a:lstStyle/>
          <a:p>
            <a:r>
              <a:rPr lang="en-GB"/>
              <a:t>Think of a number</a:t>
            </a:r>
          </a:p>
          <a:p>
            <a:r>
              <a:rPr lang="en-GB"/>
              <a:t>Add 2</a:t>
            </a:r>
          </a:p>
          <a:p>
            <a:r>
              <a:rPr lang="en-GB"/>
              <a:t>Multiply by 3</a:t>
            </a:r>
          </a:p>
          <a:p>
            <a:r>
              <a:rPr lang="en-GB"/>
              <a:t>Subtract 4</a:t>
            </a:r>
          </a:p>
          <a:p>
            <a:r>
              <a:rPr lang="en-GB"/>
              <a:t>Multiply by 2</a:t>
            </a:r>
          </a:p>
          <a:p>
            <a:r>
              <a:rPr lang="en-GB"/>
              <a:t>Add 2</a:t>
            </a:r>
          </a:p>
          <a:p>
            <a:r>
              <a:rPr lang="en-GB"/>
              <a:t>Divide by 6</a:t>
            </a:r>
          </a:p>
          <a:p>
            <a:r>
              <a:rPr lang="en-GB"/>
              <a:t>Subtract the number you first thought of</a:t>
            </a:r>
          </a:p>
          <a:p>
            <a:r>
              <a:rPr lang="en-GB"/>
              <a:t>Your answer is 1</a:t>
            </a:r>
          </a:p>
          <a:p>
            <a:endParaRPr lang="en-GB"/>
          </a:p>
          <a:p>
            <a:endParaRPr lang="en-GB"/>
          </a:p>
          <a:p>
            <a:endParaRPr lang="en-GB"/>
          </a:p>
        </p:txBody>
      </p:sp>
      <p:sp>
        <p:nvSpPr>
          <p:cNvPr id="4" name="TextBox 3"/>
          <p:cNvSpPr txBox="1"/>
          <p:nvPr/>
        </p:nvSpPr>
        <p:spPr>
          <a:xfrm>
            <a:off x="5148064" y="1156682"/>
            <a:ext cx="308606" cy="400110"/>
          </a:xfrm>
          <a:prstGeom prst="rect">
            <a:avLst/>
          </a:prstGeom>
          <a:noFill/>
        </p:spPr>
        <p:txBody>
          <a:bodyPr wrap="square" rtlCol="0">
            <a:spAutoFit/>
          </a:bodyPr>
          <a:lstStyle/>
          <a:p>
            <a:r>
              <a:rPr lang="en-GB" sz="2000" b="0">
                <a:solidFill>
                  <a:srgbClr val="000000"/>
                </a:solidFill>
              </a:rPr>
              <a:t>7</a:t>
            </a:r>
          </a:p>
        </p:txBody>
      </p:sp>
      <p:sp>
        <p:nvSpPr>
          <p:cNvPr id="5" name="TextBox 4"/>
          <p:cNvSpPr txBox="1"/>
          <p:nvPr/>
        </p:nvSpPr>
        <p:spPr>
          <a:xfrm>
            <a:off x="5436096" y="1569566"/>
            <a:ext cx="1152128" cy="400110"/>
          </a:xfrm>
          <a:prstGeom prst="rect">
            <a:avLst/>
          </a:prstGeom>
          <a:noFill/>
        </p:spPr>
        <p:txBody>
          <a:bodyPr wrap="square" rtlCol="0">
            <a:spAutoFit/>
          </a:bodyPr>
          <a:lstStyle/>
          <a:p>
            <a:r>
              <a:rPr lang="en-GB" sz="2000" b="0">
                <a:solidFill>
                  <a:srgbClr val="000000"/>
                </a:solidFill>
              </a:rPr>
              <a:t> + 2</a:t>
            </a:r>
          </a:p>
        </p:txBody>
      </p:sp>
      <p:sp>
        <p:nvSpPr>
          <p:cNvPr id="6" name="TextBox 5"/>
          <p:cNvSpPr txBox="1"/>
          <p:nvPr/>
        </p:nvSpPr>
        <p:spPr>
          <a:xfrm>
            <a:off x="5148064" y="2019668"/>
            <a:ext cx="1512168" cy="400110"/>
          </a:xfrm>
          <a:prstGeom prst="rect">
            <a:avLst/>
          </a:prstGeom>
          <a:noFill/>
        </p:spPr>
        <p:txBody>
          <a:bodyPr wrap="square" rtlCol="0">
            <a:spAutoFit/>
          </a:bodyPr>
          <a:lstStyle/>
          <a:p>
            <a:r>
              <a:rPr lang="en-GB" sz="2000" b="0">
                <a:solidFill>
                  <a:srgbClr val="000000"/>
                </a:solidFill>
              </a:rPr>
              <a:t>3x    + 6</a:t>
            </a:r>
          </a:p>
        </p:txBody>
      </p:sp>
      <p:sp>
        <p:nvSpPr>
          <p:cNvPr id="7" name="TextBox 6"/>
          <p:cNvSpPr txBox="1"/>
          <p:nvPr/>
        </p:nvSpPr>
        <p:spPr>
          <a:xfrm>
            <a:off x="5148064" y="2452826"/>
            <a:ext cx="1512168" cy="400110"/>
          </a:xfrm>
          <a:prstGeom prst="rect">
            <a:avLst/>
          </a:prstGeom>
          <a:noFill/>
        </p:spPr>
        <p:txBody>
          <a:bodyPr wrap="square" rtlCol="0">
            <a:spAutoFit/>
          </a:bodyPr>
          <a:lstStyle/>
          <a:p>
            <a:r>
              <a:rPr lang="en-GB" sz="2000" b="0">
                <a:solidFill>
                  <a:srgbClr val="000000"/>
                </a:solidFill>
              </a:rPr>
              <a:t>3x    + 2</a:t>
            </a:r>
          </a:p>
        </p:txBody>
      </p:sp>
      <p:sp>
        <p:nvSpPr>
          <p:cNvPr id="8" name="TextBox 7"/>
          <p:cNvSpPr txBox="1"/>
          <p:nvPr/>
        </p:nvSpPr>
        <p:spPr>
          <a:xfrm>
            <a:off x="5148064" y="2874293"/>
            <a:ext cx="1512168" cy="400110"/>
          </a:xfrm>
          <a:prstGeom prst="rect">
            <a:avLst/>
          </a:prstGeom>
          <a:noFill/>
        </p:spPr>
        <p:txBody>
          <a:bodyPr wrap="square" rtlCol="0">
            <a:spAutoFit/>
          </a:bodyPr>
          <a:lstStyle/>
          <a:p>
            <a:r>
              <a:rPr lang="en-GB" sz="2000" b="0">
                <a:solidFill>
                  <a:srgbClr val="000000"/>
                </a:solidFill>
              </a:rPr>
              <a:t>6x    + 4</a:t>
            </a:r>
          </a:p>
        </p:txBody>
      </p:sp>
      <p:sp>
        <p:nvSpPr>
          <p:cNvPr id="9" name="TextBox 8"/>
          <p:cNvSpPr txBox="1"/>
          <p:nvPr/>
        </p:nvSpPr>
        <p:spPr>
          <a:xfrm>
            <a:off x="5148064" y="3388930"/>
            <a:ext cx="1512168" cy="400110"/>
          </a:xfrm>
          <a:prstGeom prst="rect">
            <a:avLst/>
          </a:prstGeom>
          <a:noFill/>
        </p:spPr>
        <p:txBody>
          <a:bodyPr wrap="square" rtlCol="0">
            <a:spAutoFit/>
          </a:bodyPr>
          <a:lstStyle/>
          <a:p>
            <a:r>
              <a:rPr lang="en-GB" sz="2000" b="0">
                <a:solidFill>
                  <a:srgbClr val="000000"/>
                </a:solidFill>
              </a:rPr>
              <a:t>6x   + 6</a:t>
            </a:r>
          </a:p>
        </p:txBody>
      </p:sp>
      <p:sp>
        <p:nvSpPr>
          <p:cNvPr id="10" name="TextBox 9"/>
          <p:cNvSpPr txBox="1"/>
          <p:nvPr/>
        </p:nvSpPr>
        <p:spPr>
          <a:xfrm>
            <a:off x="5148064" y="3892986"/>
            <a:ext cx="1512168" cy="400110"/>
          </a:xfrm>
          <a:prstGeom prst="rect">
            <a:avLst/>
          </a:prstGeom>
          <a:noFill/>
        </p:spPr>
        <p:txBody>
          <a:bodyPr wrap="square" rtlCol="0">
            <a:spAutoFit/>
          </a:bodyPr>
          <a:lstStyle/>
          <a:p>
            <a:r>
              <a:rPr lang="en-GB" sz="2000" b="0">
                <a:solidFill>
                  <a:srgbClr val="000000"/>
                </a:solidFill>
              </a:rPr>
              <a:t>    + 1</a:t>
            </a:r>
          </a:p>
        </p:txBody>
      </p:sp>
      <p:sp>
        <p:nvSpPr>
          <p:cNvPr id="11" name="TextBox 10"/>
          <p:cNvSpPr txBox="1"/>
          <p:nvPr/>
        </p:nvSpPr>
        <p:spPr>
          <a:xfrm>
            <a:off x="5148064" y="4397042"/>
            <a:ext cx="1512168" cy="400110"/>
          </a:xfrm>
          <a:prstGeom prst="rect">
            <a:avLst/>
          </a:prstGeom>
          <a:noFill/>
        </p:spPr>
        <p:txBody>
          <a:bodyPr wrap="square" rtlCol="0">
            <a:spAutoFit/>
          </a:bodyPr>
          <a:lstStyle/>
          <a:p>
            <a:r>
              <a:rPr lang="en-GB" sz="2000" b="0">
                <a:solidFill>
                  <a:srgbClr val="000000"/>
                </a:solidFill>
              </a:rPr>
              <a:t> 1</a:t>
            </a:r>
          </a:p>
        </p:txBody>
      </p:sp>
      <p:pic>
        <p:nvPicPr>
          <p:cNvPr id="12" name="Picture 11" descr="smiley-f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4941168"/>
            <a:ext cx="710994" cy="720080"/>
          </a:xfrm>
          <a:prstGeom prst="rect">
            <a:avLst/>
          </a:prstGeom>
        </p:spPr>
      </p:pic>
      <p:sp>
        <p:nvSpPr>
          <p:cNvPr id="13" name="Cloud Callout 12"/>
          <p:cNvSpPr/>
          <p:nvPr/>
        </p:nvSpPr>
        <p:spPr bwMode="auto">
          <a:xfrm>
            <a:off x="5148064" y="1193900"/>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8" name="TextBox 17"/>
          <p:cNvSpPr txBox="1"/>
          <p:nvPr/>
        </p:nvSpPr>
        <p:spPr>
          <a:xfrm>
            <a:off x="5148064" y="1588730"/>
            <a:ext cx="432048" cy="400110"/>
          </a:xfrm>
          <a:prstGeom prst="rect">
            <a:avLst/>
          </a:prstGeom>
          <a:noFill/>
        </p:spPr>
        <p:txBody>
          <a:bodyPr wrap="square" rtlCol="0">
            <a:spAutoFit/>
          </a:bodyPr>
          <a:lstStyle/>
          <a:p>
            <a:r>
              <a:rPr lang="en-GB" sz="2000" b="0">
                <a:solidFill>
                  <a:srgbClr val="000000"/>
                </a:solidFill>
              </a:rPr>
              <a:t>7</a:t>
            </a:r>
          </a:p>
        </p:txBody>
      </p:sp>
      <p:sp>
        <p:nvSpPr>
          <p:cNvPr id="19" name="TextBox 18"/>
          <p:cNvSpPr txBox="1"/>
          <p:nvPr/>
        </p:nvSpPr>
        <p:spPr>
          <a:xfrm>
            <a:off x="5508104" y="2020778"/>
            <a:ext cx="432048" cy="400110"/>
          </a:xfrm>
          <a:prstGeom prst="rect">
            <a:avLst/>
          </a:prstGeom>
          <a:noFill/>
        </p:spPr>
        <p:txBody>
          <a:bodyPr wrap="square" rtlCol="0">
            <a:spAutoFit/>
          </a:bodyPr>
          <a:lstStyle/>
          <a:p>
            <a:r>
              <a:rPr lang="en-GB" sz="2000" b="0">
                <a:solidFill>
                  <a:srgbClr val="000000"/>
                </a:solidFill>
              </a:rPr>
              <a:t>7</a:t>
            </a:r>
          </a:p>
        </p:txBody>
      </p:sp>
      <p:sp>
        <p:nvSpPr>
          <p:cNvPr id="20" name="TextBox 19"/>
          <p:cNvSpPr txBox="1"/>
          <p:nvPr/>
        </p:nvSpPr>
        <p:spPr>
          <a:xfrm>
            <a:off x="5508104" y="2449974"/>
            <a:ext cx="432048" cy="400110"/>
          </a:xfrm>
          <a:prstGeom prst="rect">
            <a:avLst/>
          </a:prstGeom>
          <a:noFill/>
        </p:spPr>
        <p:txBody>
          <a:bodyPr wrap="square" rtlCol="0">
            <a:spAutoFit/>
          </a:bodyPr>
          <a:lstStyle/>
          <a:p>
            <a:r>
              <a:rPr lang="en-GB" sz="2000" b="0">
                <a:solidFill>
                  <a:srgbClr val="000000"/>
                </a:solidFill>
              </a:rPr>
              <a:t>7</a:t>
            </a:r>
          </a:p>
        </p:txBody>
      </p:sp>
      <p:sp>
        <p:nvSpPr>
          <p:cNvPr id="21" name="TextBox 20"/>
          <p:cNvSpPr txBox="1"/>
          <p:nvPr/>
        </p:nvSpPr>
        <p:spPr>
          <a:xfrm>
            <a:off x="5508104" y="2884874"/>
            <a:ext cx="432048" cy="400110"/>
          </a:xfrm>
          <a:prstGeom prst="rect">
            <a:avLst/>
          </a:prstGeom>
          <a:noFill/>
        </p:spPr>
        <p:txBody>
          <a:bodyPr wrap="square" rtlCol="0">
            <a:spAutoFit/>
          </a:bodyPr>
          <a:lstStyle/>
          <a:p>
            <a:r>
              <a:rPr lang="en-GB" sz="2000" b="0">
                <a:solidFill>
                  <a:srgbClr val="000000"/>
                </a:solidFill>
              </a:rPr>
              <a:t>7</a:t>
            </a:r>
          </a:p>
        </p:txBody>
      </p:sp>
      <p:sp>
        <p:nvSpPr>
          <p:cNvPr id="22" name="TextBox 21"/>
          <p:cNvSpPr txBox="1"/>
          <p:nvPr/>
        </p:nvSpPr>
        <p:spPr>
          <a:xfrm>
            <a:off x="5487530" y="3400621"/>
            <a:ext cx="308606" cy="400110"/>
          </a:xfrm>
          <a:prstGeom prst="rect">
            <a:avLst/>
          </a:prstGeom>
          <a:noFill/>
        </p:spPr>
        <p:txBody>
          <a:bodyPr wrap="square" rtlCol="0">
            <a:spAutoFit/>
          </a:bodyPr>
          <a:lstStyle/>
          <a:p>
            <a:r>
              <a:rPr lang="en-GB" sz="2000" b="0">
                <a:solidFill>
                  <a:srgbClr val="000000"/>
                </a:solidFill>
              </a:rPr>
              <a:t>7</a:t>
            </a:r>
          </a:p>
        </p:txBody>
      </p:sp>
      <p:sp>
        <p:nvSpPr>
          <p:cNvPr id="23" name="TextBox 22"/>
          <p:cNvSpPr txBox="1"/>
          <p:nvPr/>
        </p:nvSpPr>
        <p:spPr>
          <a:xfrm>
            <a:off x="5220072" y="3912809"/>
            <a:ext cx="308606" cy="400110"/>
          </a:xfrm>
          <a:prstGeom prst="rect">
            <a:avLst/>
          </a:prstGeom>
          <a:noFill/>
        </p:spPr>
        <p:txBody>
          <a:bodyPr wrap="square" rtlCol="0">
            <a:spAutoFit/>
          </a:bodyPr>
          <a:lstStyle/>
          <a:p>
            <a:r>
              <a:rPr lang="en-GB" sz="2000" b="0">
                <a:solidFill>
                  <a:srgbClr val="000000"/>
                </a:solidFill>
              </a:rPr>
              <a:t>7</a:t>
            </a:r>
          </a:p>
        </p:txBody>
      </p:sp>
      <p:sp>
        <p:nvSpPr>
          <p:cNvPr id="32" name="Cloud Callout 31"/>
          <p:cNvSpPr/>
          <p:nvPr/>
        </p:nvSpPr>
        <p:spPr bwMode="auto">
          <a:xfrm>
            <a:off x="5148064" y="1660738"/>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3" name="Cloud Callout 32"/>
          <p:cNvSpPr/>
          <p:nvPr/>
        </p:nvSpPr>
        <p:spPr bwMode="auto">
          <a:xfrm>
            <a:off x="5508104" y="2060424"/>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4" name="Cloud Callout 33"/>
          <p:cNvSpPr/>
          <p:nvPr/>
        </p:nvSpPr>
        <p:spPr bwMode="auto">
          <a:xfrm>
            <a:off x="5508104" y="2492472"/>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5" name="Cloud Callout 34"/>
          <p:cNvSpPr/>
          <p:nvPr/>
        </p:nvSpPr>
        <p:spPr bwMode="auto">
          <a:xfrm>
            <a:off x="5508104" y="2912829"/>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6" name="Cloud Callout 35"/>
          <p:cNvSpPr/>
          <p:nvPr/>
        </p:nvSpPr>
        <p:spPr bwMode="auto">
          <a:xfrm>
            <a:off x="5508104" y="3429000"/>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7" name="Cloud Callout 36"/>
          <p:cNvSpPr/>
          <p:nvPr/>
        </p:nvSpPr>
        <p:spPr bwMode="auto">
          <a:xfrm>
            <a:off x="5220072" y="3967846"/>
            <a:ext cx="360040" cy="322822"/>
          </a:xfrm>
          <a:prstGeom prst="cloudCallout">
            <a:avLst>
              <a:gd name="adj1" fmla="val -81231"/>
              <a:gd name="adj2" fmla="val 67332"/>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Tree>
    <p:extLst>
      <p:ext uri="{BB962C8B-B14F-4D97-AF65-F5344CB8AC3E}">
        <p14:creationId xmlns:p14="http://schemas.microsoft.com/office/powerpoint/2010/main" val="953137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7" grpId="0"/>
      <p:bldP spid="8" grpId="0"/>
      <p:bldP spid="9" grpId="0"/>
      <p:bldP spid="10" grpId="0"/>
      <p:bldP spid="11" grpId="0"/>
      <p:bldP spid="13" grpId="0" animBg="1"/>
      <p:bldP spid="18" grpId="0"/>
      <p:bldP spid="18" grpId="1"/>
      <p:bldP spid="19" grpId="0"/>
      <p:bldP spid="19" grpId="1"/>
      <p:bldP spid="20" grpId="0"/>
      <p:bldP spid="20" grpId="1"/>
      <p:bldP spid="21" grpId="0"/>
      <p:bldP spid="21" grpId="1"/>
      <p:bldP spid="22" grpId="0"/>
      <p:bldP spid="22" grpId="1"/>
      <p:bldP spid="23" grpId="0"/>
      <p:bldP spid="23" grpId="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Tracking Arithmetic</a:t>
            </a:r>
            <a:endParaRPr lang="en-GB" dirty="0"/>
          </a:p>
        </p:txBody>
      </p:sp>
      <p:grpSp>
        <p:nvGrpSpPr>
          <p:cNvPr id="10" name="Group 9"/>
          <p:cNvGrpSpPr/>
          <p:nvPr/>
        </p:nvGrpSpPr>
        <p:grpSpPr>
          <a:xfrm>
            <a:off x="539552" y="1052736"/>
            <a:ext cx="3240360" cy="3240360"/>
            <a:chOff x="539552" y="1052736"/>
            <a:chExt cx="3240360" cy="3240360"/>
          </a:xfrm>
        </p:grpSpPr>
        <p:sp>
          <p:nvSpPr>
            <p:cNvPr id="25" name="Rectangle 24"/>
            <p:cNvSpPr/>
            <p:nvPr/>
          </p:nvSpPr>
          <p:spPr bwMode="auto">
            <a:xfrm>
              <a:off x="866174" y="299695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26" name="Rectangle 25"/>
            <p:cNvSpPr/>
            <p:nvPr/>
          </p:nvSpPr>
          <p:spPr bwMode="auto">
            <a:xfrm>
              <a:off x="1514246" y="299695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27" name="Rectangle 26"/>
            <p:cNvSpPr/>
            <p:nvPr/>
          </p:nvSpPr>
          <p:spPr bwMode="auto">
            <a:xfrm>
              <a:off x="2162318" y="299695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28" name="Rectangle 27"/>
            <p:cNvSpPr/>
            <p:nvPr/>
          </p:nvSpPr>
          <p:spPr bwMode="auto">
            <a:xfrm>
              <a:off x="1192796" y="2348880"/>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29" name="Rectangle 28"/>
            <p:cNvSpPr/>
            <p:nvPr/>
          </p:nvSpPr>
          <p:spPr bwMode="auto">
            <a:xfrm>
              <a:off x="1840868" y="2348880"/>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30" name="Rectangle 29"/>
            <p:cNvSpPr/>
            <p:nvPr/>
          </p:nvSpPr>
          <p:spPr bwMode="auto">
            <a:xfrm>
              <a:off x="2488940" y="2348880"/>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31" name="Rectangle 30"/>
            <p:cNvSpPr/>
            <p:nvPr/>
          </p:nvSpPr>
          <p:spPr bwMode="auto">
            <a:xfrm>
              <a:off x="2810390" y="299695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32" name="Rectangle 31"/>
            <p:cNvSpPr/>
            <p:nvPr/>
          </p:nvSpPr>
          <p:spPr bwMode="auto">
            <a:xfrm>
              <a:off x="1519418" y="1700808"/>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33" name="Rectangle 32"/>
            <p:cNvSpPr/>
            <p:nvPr/>
          </p:nvSpPr>
          <p:spPr bwMode="auto">
            <a:xfrm>
              <a:off x="2167490" y="1700808"/>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20" name="Rectangle 19"/>
            <p:cNvSpPr/>
            <p:nvPr/>
          </p:nvSpPr>
          <p:spPr bwMode="auto">
            <a:xfrm>
              <a:off x="539552" y="364502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3</a:t>
              </a:r>
              <a:endParaRPr kumimoji="0" lang="en-GB" sz="3200" b="0" i="0" u="none" strike="noStrike" cap="none" normalizeH="0" baseline="0" dirty="0">
                <a:ln>
                  <a:noFill/>
                </a:ln>
                <a:solidFill>
                  <a:srgbClr val="000000"/>
                </a:solidFill>
                <a:effectLst/>
                <a:latin typeface="Chalkboard" pitchFamily="-111" charset="0"/>
              </a:endParaRPr>
            </a:p>
          </p:txBody>
        </p:sp>
        <p:sp>
          <p:nvSpPr>
            <p:cNvPr id="21" name="Rectangle 20"/>
            <p:cNvSpPr/>
            <p:nvPr/>
          </p:nvSpPr>
          <p:spPr bwMode="auto">
            <a:xfrm>
              <a:off x="1187624" y="364502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7</a:t>
              </a:r>
              <a:endParaRPr kumimoji="0" lang="en-GB" sz="3200" b="0" i="0" u="none" strike="noStrike" cap="none" normalizeH="0" baseline="0" dirty="0">
                <a:ln>
                  <a:noFill/>
                </a:ln>
                <a:solidFill>
                  <a:srgbClr val="000000"/>
                </a:solidFill>
                <a:effectLst/>
                <a:latin typeface="Chalkboard" pitchFamily="-111" charset="0"/>
              </a:endParaRPr>
            </a:p>
          </p:txBody>
        </p:sp>
        <p:sp>
          <p:nvSpPr>
            <p:cNvPr id="22" name="Rectangle 21"/>
            <p:cNvSpPr/>
            <p:nvPr/>
          </p:nvSpPr>
          <p:spPr bwMode="auto">
            <a:xfrm>
              <a:off x="1835696" y="364502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4</a:t>
              </a:r>
              <a:endParaRPr kumimoji="0" lang="en-GB" sz="3200" b="0" i="0" u="none" strike="noStrike" cap="none" normalizeH="0" baseline="0" dirty="0">
                <a:ln>
                  <a:noFill/>
                </a:ln>
                <a:solidFill>
                  <a:srgbClr val="000000"/>
                </a:solidFill>
                <a:effectLst/>
                <a:latin typeface="Chalkboard" pitchFamily="-111" charset="0"/>
              </a:endParaRPr>
            </a:p>
          </p:txBody>
        </p:sp>
        <p:sp>
          <p:nvSpPr>
            <p:cNvPr id="23" name="Rectangle 22"/>
            <p:cNvSpPr/>
            <p:nvPr/>
          </p:nvSpPr>
          <p:spPr bwMode="auto">
            <a:xfrm>
              <a:off x="2483768" y="364502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1</a:t>
              </a:r>
              <a:endParaRPr kumimoji="0" lang="en-GB" sz="3200" b="0" i="0" u="none" strike="noStrike" cap="none" normalizeH="0" baseline="0" dirty="0">
                <a:ln>
                  <a:noFill/>
                </a:ln>
                <a:solidFill>
                  <a:srgbClr val="000000"/>
                </a:solidFill>
                <a:effectLst/>
                <a:latin typeface="Chalkboard" pitchFamily="-111" charset="0"/>
              </a:endParaRPr>
            </a:p>
          </p:txBody>
        </p:sp>
        <p:sp>
          <p:nvSpPr>
            <p:cNvPr id="24" name="Rectangle 23"/>
            <p:cNvSpPr/>
            <p:nvPr/>
          </p:nvSpPr>
          <p:spPr bwMode="auto">
            <a:xfrm>
              <a:off x="3131840" y="364502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8</a:t>
              </a:r>
              <a:endParaRPr kumimoji="0" lang="en-GB" sz="3200" b="0" i="0" u="none" strike="noStrike" cap="none" normalizeH="0" baseline="0" dirty="0">
                <a:ln>
                  <a:noFill/>
                </a:ln>
                <a:solidFill>
                  <a:srgbClr val="000000"/>
                </a:solidFill>
                <a:effectLst/>
                <a:latin typeface="Chalkboard" pitchFamily="-111" charset="0"/>
              </a:endParaRPr>
            </a:p>
          </p:txBody>
        </p:sp>
        <p:sp>
          <p:nvSpPr>
            <p:cNvPr id="34" name="Rectangle 33"/>
            <p:cNvSpPr/>
            <p:nvPr/>
          </p:nvSpPr>
          <p:spPr bwMode="auto">
            <a:xfrm>
              <a:off x="1840868" y="105273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a:t>
              </a:r>
              <a:endParaRPr kumimoji="0" lang="en-GB" sz="3200" b="0" i="0" u="none" strike="noStrike" cap="none" normalizeH="0" baseline="0" dirty="0">
                <a:ln>
                  <a:noFill/>
                </a:ln>
                <a:solidFill>
                  <a:srgbClr val="000000"/>
                </a:solidFill>
                <a:effectLst/>
                <a:latin typeface="Chalkboard" pitchFamily="-111" charset="0"/>
              </a:endParaRPr>
            </a:p>
          </p:txBody>
        </p:sp>
      </p:grpSp>
      <p:grpSp>
        <p:nvGrpSpPr>
          <p:cNvPr id="12" name="Group 11"/>
          <p:cNvGrpSpPr/>
          <p:nvPr/>
        </p:nvGrpSpPr>
        <p:grpSpPr>
          <a:xfrm>
            <a:off x="1187624" y="2348880"/>
            <a:ext cx="1944216" cy="648072"/>
            <a:chOff x="179512" y="5582615"/>
            <a:chExt cx="1944216" cy="648072"/>
          </a:xfrm>
        </p:grpSpPr>
        <p:sp>
          <p:nvSpPr>
            <p:cNvPr id="61" name="Rectangle 60"/>
            <p:cNvSpPr/>
            <p:nvPr/>
          </p:nvSpPr>
          <p:spPr bwMode="auto">
            <a:xfrm>
              <a:off x="179512" y="5582615"/>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21</a:t>
              </a:r>
            </a:p>
          </p:txBody>
        </p:sp>
        <p:sp>
          <p:nvSpPr>
            <p:cNvPr id="62" name="Rectangle 61"/>
            <p:cNvSpPr/>
            <p:nvPr/>
          </p:nvSpPr>
          <p:spPr bwMode="auto">
            <a:xfrm>
              <a:off x="827584" y="5582615"/>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16</a:t>
              </a:r>
            </a:p>
          </p:txBody>
        </p:sp>
        <p:sp>
          <p:nvSpPr>
            <p:cNvPr id="63" name="Rectangle 62"/>
            <p:cNvSpPr/>
            <p:nvPr/>
          </p:nvSpPr>
          <p:spPr bwMode="auto">
            <a:xfrm>
              <a:off x="1475656" y="5582615"/>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14</a:t>
              </a:r>
            </a:p>
          </p:txBody>
        </p:sp>
      </p:grpSp>
      <p:grpSp>
        <p:nvGrpSpPr>
          <p:cNvPr id="11" name="Group 10"/>
          <p:cNvGrpSpPr/>
          <p:nvPr/>
        </p:nvGrpSpPr>
        <p:grpSpPr>
          <a:xfrm>
            <a:off x="861002" y="2996952"/>
            <a:ext cx="2592288" cy="648072"/>
            <a:chOff x="-147110" y="6230687"/>
            <a:chExt cx="2592288" cy="648072"/>
          </a:xfrm>
        </p:grpSpPr>
        <p:sp>
          <p:nvSpPr>
            <p:cNvPr id="53" name="Rectangle 52"/>
            <p:cNvSpPr/>
            <p:nvPr/>
          </p:nvSpPr>
          <p:spPr bwMode="auto">
            <a:xfrm>
              <a:off x="-147110" y="6230687"/>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10</a:t>
              </a:r>
            </a:p>
          </p:txBody>
        </p:sp>
        <p:sp>
          <p:nvSpPr>
            <p:cNvPr id="59" name="Rectangle 58"/>
            <p:cNvSpPr/>
            <p:nvPr/>
          </p:nvSpPr>
          <p:spPr bwMode="auto">
            <a:xfrm>
              <a:off x="500962" y="6230687"/>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11</a:t>
              </a:r>
            </a:p>
          </p:txBody>
        </p:sp>
        <p:sp>
          <p:nvSpPr>
            <p:cNvPr id="60" name="Rectangle 59"/>
            <p:cNvSpPr/>
            <p:nvPr/>
          </p:nvSpPr>
          <p:spPr bwMode="auto">
            <a:xfrm>
              <a:off x="1149034" y="6230687"/>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5</a:t>
              </a:r>
            </a:p>
          </p:txBody>
        </p:sp>
        <p:sp>
          <p:nvSpPr>
            <p:cNvPr id="64" name="Rectangle 63"/>
            <p:cNvSpPr/>
            <p:nvPr/>
          </p:nvSpPr>
          <p:spPr bwMode="auto">
            <a:xfrm>
              <a:off x="1797106" y="6230687"/>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9</a:t>
              </a:r>
            </a:p>
          </p:txBody>
        </p:sp>
      </p:grpSp>
      <p:grpSp>
        <p:nvGrpSpPr>
          <p:cNvPr id="13" name="Group 12"/>
          <p:cNvGrpSpPr/>
          <p:nvPr/>
        </p:nvGrpSpPr>
        <p:grpSpPr>
          <a:xfrm>
            <a:off x="1514246" y="1700808"/>
            <a:ext cx="1296144" cy="648072"/>
            <a:chOff x="506134" y="4934543"/>
            <a:chExt cx="1296144" cy="648072"/>
          </a:xfrm>
        </p:grpSpPr>
        <p:sp>
          <p:nvSpPr>
            <p:cNvPr id="65" name="Rectangle 64"/>
            <p:cNvSpPr/>
            <p:nvPr/>
          </p:nvSpPr>
          <p:spPr bwMode="auto">
            <a:xfrm>
              <a:off x="506134" y="4934543"/>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37</a:t>
              </a:r>
            </a:p>
          </p:txBody>
        </p:sp>
        <p:sp>
          <p:nvSpPr>
            <p:cNvPr id="66" name="Rectangle 65"/>
            <p:cNvSpPr/>
            <p:nvPr/>
          </p:nvSpPr>
          <p:spPr bwMode="auto">
            <a:xfrm>
              <a:off x="1154206" y="4934543"/>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a:ln>
                    <a:noFill/>
                  </a:ln>
                  <a:solidFill>
                    <a:srgbClr val="000000"/>
                  </a:solidFill>
                  <a:effectLst/>
                  <a:latin typeface="Chalkboard" pitchFamily="-111" charset="0"/>
                </a:rPr>
                <a:t>30</a:t>
              </a:r>
            </a:p>
          </p:txBody>
        </p:sp>
      </p:grpSp>
      <p:sp>
        <p:nvSpPr>
          <p:cNvPr id="67" name="Rectangle 66"/>
          <p:cNvSpPr/>
          <p:nvPr/>
        </p:nvSpPr>
        <p:spPr bwMode="auto">
          <a:xfrm>
            <a:off x="1835696" y="105273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67</a:t>
            </a:r>
            <a:endParaRPr kumimoji="0" lang="en-GB" sz="3200" b="0" i="0" u="none" strike="noStrike" cap="none" normalizeH="0" baseline="0" dirty="0">
              <a:ln>
                <a:noFill/>
              </a:ln>
              <a:solidFill>
                <a:srgbClr val="000000"/>
              </a:solidFill>
              <a:effectLst/>
              <a:latin typeface="Chalkboard" pitchFamily="-111" charset="0"/>
            </a:endParaRPr>
          </a:p>
        </p:txBody>
      </p:sp>
      <p:grpSp>
        <p:nvGrpSpPr>
          <p:cNvPr id="35" name="Group 34"/>
          <p:cNvGrpSpPr/>
          <p:nvPr/>
        </p:nvGrpSpPr>
        <p:grpSpPr>
          <a:xfrm>
            <a:off x="4355976" y="1196752"/>
            <a:ext cx="4320480" cy="4320480"/>
            <a:chOff x="4932040" y="980728"/>
            <a:chExt cx="3240360" cy="3240360"/>
          </a:xfrm>
        </p:grpSpPr>
        <p:sp>
          <p:nvSpPr>
            <p:cNvPr id="36" name="Rectangle 35"/>
            <p:cNvSpPr/>
            <p:nvPr/>
          </p:nvSpPr>
          <p:spPr bwMode="auto">
            <a:xfrm>
              <a:off x="5258662" y="292494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37" name="Rectangle 36"/>
            <p:cNvSpPr/>
            <p:nvPr/>
          </p:nvSpPr>
          <p:spPr bwMode="auto">
            <a:xfrm>
              <a:off x="5906734" y="292494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38" name="Rectangle 37"/>
            <p:cNvSpPr/>
            <p:nvPr/>
          </p:nvSpPr>
          <p:spPr bwMode="auto">
            <a:xfrm>
              <a:off x="6554806" y="292494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39" name="Rectangle 38"/>
            <p:cNvSpPr/>
            <p:nvPr/>
          </p:nvSpPr>
          <p:spPr bwMode="auto">
            <a:xfrm>
              <a:off x="5585284" y="227687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halkboard" pitchFamily="-111" charset="0"/>
              </a:endParaRPr>
            </a:p>
          </p:txBody>
        </p:sp>
        <p:sp>
          <p:nvSpPr>
            <p:cNvPr id="40" name="Rectangle 39"/>
            <p:cNvSpPr/>
            <p:nvPr/>
          </p:nvSpPr>
          <p:spPr bwMode="auto">
            <a:xfrm>
              <a:off x="6233356" y="227687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41" name="Rectangle 40"/>
            <p:cNvSpPr/>
            <p:nvPr/>
          </p:nvSpPr>
          <p:spPr bwMode="auto">
            <a:xfrm>
              <a:off x="6881428" y="2276872"/>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42" name="Rectangle 41"/>
            <p:cNvSpPr/>
            <p:nvPr/>
          </p:nvSpPr>
          <p:spPr bwMode="auto">
            <a:xfrm>
              <a:off x="7202878" y="2924944"/>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rgbClr val="000000"/>
                </a:solidFill>
                <a:effectLst/>
                <a:latin typeface="Chalkboard" pitchFamily="-111" charset="0"/>
              </a:endParaRPr>
            </a:p>
          </p:txBody>
        </p:sp>
        <p:sp>
          <p:nvSpPr>
            <p:cNvPr id="43" name="Rectangle 42"/>
            <p:cNvSpPr/>
            <p:nvPr/>
          </p:nvSpPr>
          <p:spPr bwMode="auto">
            <a:xfrm>
              <a:off x="5911906" y="1628800"/>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44" name="Rectangle 43"/>
            <p:cNvSpPr/>
            <p:nvPr/>
          </p:nvSpPr>
          <p:spPr bwMode="auto">
            <a:xfrm>
              <a:off x="6559978" y="1628800"/>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a:ln>
                  <a:noFill/>
                </a:ln>
                <a:solidFill>
                  <a:srgbClr val="000000"/>
                </a:solidFill>
                <a:effectLst/>
                <a:latin typeface="Chalkboard" pitchFamily="-111" charset="0"/>
              </a:endParaRPr>
            </a:p>
          </p:txBody>
        </p:sp>
        <p:sp>
          <p:nvSpPr>
            <p:cNvPr id="45" name="Rectangle 44"/>
            <p:cNvSpPr/>
            <p:nvPr/>
          </p:nvSpPr>
          <p:spPr bwMode="auto">
            <a:xfrm>
              <a:off x="4932040" y="357301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3</a:t>
              </a:r>
              <a:endParaRPr kumimoji="0" lang="en-GB" sz="3200" b="0" i="0" u="none" strike="noStrike" cap="none" normalizeH="0" baseline="0" dirty="0">
                <a:ln>
                  <a:noFill/>
                </a:ln>
                <a:solidFill>
                  <a:srgbClr val="000000"/>
                </a:solidFill>
                <a:effectLst/>
                <a:latin typeface="Chalkboard" pitchFamily="-111" charset="0"/>
              </a:endParaRPr>
            </a:p>
          </p:txBody>
        </p:sp>
        <p:sp>
          <p:nvSpPr>
            <p:cNvPr id="47" name="Rectangle 46"/>
            <p:cNvSpPr/>
            <p:nvPr/>
          </p:nvSpPr>
          <p:spPr bwMode="auto">
            <a:xfrm>
              <a:off x="5580112" y="357301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7</a:t>
              </a:r>
              <a:endParaRPr kumimoji="0" lang="en-GB" sz="3200" b="0" i="0" u="none" strike="noStrike" cap="none" normalizeH="0" baseline="0" dirty="0">
                <a:ln>
                  <a:noFill/>
                </a:ln>
                <a:solidFill>
                  <a:srgbClr val="000000"/>
                </a:solidFill>
                <a:effectLst/>
                <a:latin typeface="Chalkboard" pitchFamily="-111" charset="0"/>
              </a:endParaRPr>
            </a:p>
          </p:txBody>
        </p:sp>
        <p:sp>
          <p:nvSpPr>
            <p:cNvPr id="48" name="Rectangle 47"/>
            <p:cNvSpPr/>
            <p:nvPr/>
          </p:nvSpPr>
          <p:spPr bwMode="auto">
            <a:xfrm>
              <a:off x="6228184" y="357301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4</a:t>
              </a:r>
              <a:endParaRPr kumimoji="0" lang="en-GB" sz="3200" b="0" i="0" u="none" strike="noStrike" cap="none" normalizeH="0" baseline="0" dirty="0">
                <a:ln>
                  <a:noFill/>
                </a:ln>
                <a:solidFill>
                  <a:srgbClr val="000000"/>
                </a:solidFill>
                <a:effectLst/>
                <a:latin typeface="Chalkboard" pitchFamily="-111" charset="0"/>
              </a:endParaRPr>
            </a:p>
          </p:txBody>
        </p:sp>
        <p:sp>
          <p:nvSpPr>
            <p:cNvPr id="49" name="Rectangle 48"/>
            <p:cNvSpPr/>
            <p:nvPr/>
          </p:nvSpPr>
          <p:spPr bwMode="auto">
            <a:xfrm>
              <a:off x="6876256" y="357301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1</a:t>
              </a:r>
              <a:endParaRPr kumimoji="0" lang="en-GB" sz="3200" b="0" i="0" u="none" strike="noStrike" cap="none" normalizeH="0" baseline="0" dirty="0">
                <a:ln>
                  <a:noFill/>
                </a:ln>
                <a:solidFill>
                  <a:srgbClr val="000000"/>
                </a:solidFill>
                <a:effectLst/>
                <a:latin typeface="Chalkboard" pitchFamily="-111" charset="0"/>
              </a:endParaRPr>
            </a:p>
          </p:txBody>
        </p:sp>
        <p:sp>
          <p:nvSpPr>
            <p:cNvPr id="50" name="Rectangle 49"/>
            <p:cNvSpPr/>
            <p:nvPr/>
          </p:nvSpPr>
          <p:spPr bwMode="auto">
            <a:xfrm>
              <a:off x="7524328" y="3573016"/>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3200" b="0" i="0" u="none" strike="noStrike" cap="none" normalizeH="0" baseline="0" dirty="0" smtClean="0">
                  <a:ln>
                    <a:noFill/>
                  </a:ln>
                  <a:solidFill>
                    <a:srgbClr val="000000"/>
                  </a:solidFill>
                  <a:effectLst/>
                  <a:latin typeface="Chalkboard" pitchFamily="-111" charset="0"/>
                </a:rPr>
                <a:t>8</a:t>
              </a:r>
              <a:endParaRPr kumimoji="0" lang="en-GB" sz="3200" b="0" i="0" u="none" strike="noStrike" cap="none" normalizeH="0" baseline="0" dirty="0">
                <a:ln>
                  <a:noFill/>
                </a:ln>
                <a:solidFill>
                  <a:srgbClr val="000000"/>
                </a:solidFill>
                <a:effectLst/>
                <a:latin typeface="Chalkboard" pitchFamily="-111" charset="0"/>
              </a:endParaRPr>
            </a:p>
          </p:txBody>
        </p:sp>
        <p:sp>
          <p:nvSpPr>
            <p:cNvPr id="51" name="Rectangle 50"/>
            <p:cNvSpPr/>
            <p:nvPr/>
          </p:nvSpPr>
          <p:spPr bwMode="auto">
            <a:xfrm>
              <a:off x="6233356" y="980728"/>
              <a:ext cx="648072" cy="648072"/>
            </a:xfrm>
            <a:prstGeom prst="rect">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0" i="0" u="none" strike="noStrike" cap="none" normalizeH="0" baseline="0" dirty="0">
                <a:ln>
                  <a:noFill/>
                </a:ln>
                <a:solidFill>
                  <a:srgbClr val="000000"/>
                </a:solidFill>
                <a:effectLst/>
                <a:latin typeface="Chalkboard" pitchFamily="-111" charset="0"/>
              </a:endParaRPr>
            </a:p>
          </p:txBody>
        </p:sp>
      </p:grpSp>
      <p:sp>
        <p:nvSpPr>
          <p:cNvPr id="52" name="Rectangle 51"/>
          <p:cNvSpPr/>
          <p:nvPr/>
        </p:nvSpPr>
        <p:spPr>
          <a:xfrm>
            <a:off x="6084168" y="2996952"/>
            <a:ext cx="288106" cy="707886"/>
          </a:xfrm>
          <a:prstGeom prst="rect">
            <a:avLst/>
          </a:prstGeom>
        </p:spPr>
        <p:txBody>
          <a:bodyPr wrap="none">
            <a:spAutoFit/>
          </a:bodyPr>
          <a:lstStyle/>
          <a:p>
            <a:r>
              <a:rPr lang="en-GB" sz="2000" b="0" dirty="0" smtClean="0">
                <a:solidFill>
                  <a:srgbClr val="000000"/>
                </a:solidFill>
              </a:rPr>
              <a:t/>
            </a:r>
            <a:br>
              <a:rPr lang="en-GB" sz="2000" b="0" dirty="0" smtClean="0">
                <a:solidFill>
                  <a:srgbClr val="000000"/>
                </a:solidFill>
              </a:rPr>
            </a:br>
            <a:endParaRPr lang="en-GB" sz="2000" b="0" dirty="0">
              <a:solidFill>
                <a:srgbClr val="000000"/>
              </a:solidFill>
            </a:endParaRPr>
          </a:p>
        </p:txBody>
      </p:sp>
      <p:sp>
        <p:nvSpPr>
          <p:cNvPr id="54" name="Rectangle 53"/>
          <p:cNvSpPr/>
          <p:nvPr/>
        </p:nvSpPr>
        <p:spPr>
          <a:xfrm>
            <a:off x="5625168" y="2132856"/>
            <a:ext cx="1002554" cy="707886"/>
          </a:xfrm>
          <a:prstGeom prst="rect">
            <a:avLst/>
          </a:prstGeom>
        </p:spPr>
        <p:txBody>
          <a:bodyPr wrap="none">
            <a:spAutoFit/>
          </a:bodyPr>
          <a:lstStyle/>
          <a:p>
            <a:r>
              <a:rPr lang="en-GB" sz="2000" b="0" dirty="0">
                <a:solidFill>
                  <a:srgbClr val="000000"/>
                </a:solidFill>
              </a:rPr>
              <a:t>3</a:t>
            </a:r>
            <a:r>
              <a:rPr lang="en-GB" sz="2000" b="0" dirty="0" smtClean="0">
                <a:solidFill>
                  <a:srgbClr val="000000"/>
                </a:solidFill>
              </a:rPr>
              <a:t>+</a:t>
            </a:r>
            <a:r>
              <a:rPr lang="en-GB" sz="2000" dirty="0" smtClean="0">
                <a:solidFill>
                  <a:srgbClr val="FF0000"/>
                </a:solidFill>
              </a:rPr>
              <a:t>3</a:t>
            </a:r>
            <a:r>
              <a:rPr lang="en-GB" sz="2000" b="0" dirty="0" smtClean="0">
                <a:solidFill>
                  <a:srgbClr val="000000"/>
                </a:solidFill>
              </a:rPr>
              <a:t>x7</a:t>
            </a:r>
            <a:br>
              <a:rPr lang="en-GB" sz="2000" b="0" dirty="0" smtClean="0">
                <a:solidFill>
                  <a:srgbClr val="000000"/>
                </a:solidFill>
              </a:rPr>
            </a:br>
            <a:r>
              <a:rPr lang="en-GB" sz="2000" b="0" dirty="0" smtClean="0">
                <a:solidFill>
                  <a:srgbClr val="000000"/>
                </a:solidFill>
              </a:rPr>
              <a:t>+</a:t>
            </a:r>
            <a:r>
              <a:rPr lang="en-GB" sz="2000" dirty="0" smtClean="0">
                <a:solidFill>
                  <a:srgbClr val="FF0000"/>
                </a:solidFill>
              </a:rPr>
              <a:t>3</a:t>
            </a:r>
            <a:r>
              <a:rPr lang="en-GB" sz="2000" b="0" dirty="0" smtClean="0">
                <a:solidFill>
                  <a:srgbClr val="000000"/>
                </a:solidFill>
              </a:rPr>
              <a:t>x4+1</a:t>
            </a:r>
          </a:p>
        </p:txBody>
      </p:sp>
      <p:sp>
        <p:nvSpPr>
          <p:cNvPr id="55" name="Rectangle 54"/>
          <p:cNvSpPr/>
          <p:nvPr/>
        </p:nvSpPr>
        <p:spPr>
          <a:xfrm>
            <a:off x="6461104" y="2132856"/>
            <a:ext cx="1002554" cy="707886"/>
          </a:xfrm>
          <a:prstGeom prst="rect">
            <a:avLst/>
          </a:prstGeom>
        </p:spPr>
        <p:txBody>
          <a:bodyPr wrap="none">
            <a:spAutoFit/>
          </a:bodyPr>
          <a:lstStyle/>
          <a:p>
            <a:r>
              <a:rPr lang="en-GB" sz="2000" b="0" dirty="0" smtClean="0">
                <a:solidFill>
                  <a:srgbClr val="000000"/>
                </a:solidFill>
              </a:rPr>
              <a:t>7+</a:t>
            </a:r>
            <a:r>
              <a:rPr lang="en-GB" sz="2000" dirty="0" smtClean="0">
                <a:solidFill>
                  <a:srgbClr val="FF0000"/>
                </a:solidFill>
              </a:rPr>
              <a:t>3</a:t>
            </a:r>
            <a:r>
              <a:rPr lang="en-GB" sz="2000" b="0" dirty="0" smtClean="0">
                <a:solidFill>
                  <a:srgbClr val="000000"/>
                </a:solidFill>
              </a:rPr>
              <a:t>x4</a:t>
            </a:r>
            <a:br>
              <a:rPr lang="en-GB" sz="2000" b="0" dirty="0" smtClean="0">
                <a:solidFill>
                  <a:srgbClr val="000000"/>
                </a:solidFill>
              </a:rPr>
            </a:br>
            <a:r>
              <a:rPr lang="en-GB" sz="2000" b="0" dirty="0" smtClean="0">
                <a:solidFill>
                  <a:srgbClr val="000000"/>
                </a:solidFill>
              </a:rPr>
              <a:t>+</a:t>
            </a:r>
            <a:r>
              <a:rPr lang="en-GB" sz="2000" dirty="0" smtClean="0">
                <a:solidFill>
                  <a:srgbClr val="FF0000"/>
                </a:solidFill>
              </a:rPr>
              <a:t>3</a:t>
            </a:r>
            <a:r>
              <a:rPr lang="en-GB" sz="2000" b="0" dirty="0" smtClean="0">
                <a:solidFill>
                  <a:srgbClr val="000000"/>
                </a:solidFill>
              </a:rPr>
              <a:t>x1+</a:t>
            </a:r>
            <a:r>
              <a:rPr lang="en-GB" sz="2000" b="0" dirty="0">
                <a:solidFill>
                  <a:srgbClr val="000000"/>
                </a:solidFill>
              </a:rPr>
              <a:t>8</a:t>
            </a:r>
            <a:endParaRPr lang="en-GB" sz="2000" b="0" dirty="0" smtClean="0">
              <a:solidFill>
                <a:srgbClr val="000000"/>
              </a:solidFill>
            </a:endParaRPr>
          </a:p>
        </p:txBody>
      </p:sp>
      <p:sp>
        <p:nvSpPr>
          <p:cNvPr id="56" name="Rectangle 55"/>
          <p:cNvSpPr/>
          <p:nvPr/>
        </p:nvSpPr>
        <p:spPr>
          <a:xfrm>
            <a:off x="6029058" y="1124746"/>
            <a:ext cx="915635" cy="1015663"/>
          </a:xfrm>
          <a:prstGeom prst="rect">
            <a:avLst/>
          </a:prstGeom>
        </p:spPr>
        <p:txBody>
          <a:bodyPr wrap="none">
            <a:spAutoFit/>
          </a:bodyPr>
          <a:lstStyle/>
          <a:p>
            <a:r>
              <a:rPr lang="en-GB" sz="2000" b="0" dirty="0">
                <a:solidFill>
                  <a:srgbClr val="000000"/>
                </a:solidFill>
              </a:rPr>
              <a:t>3</a:t>
            </a:r>
            <a:r>
              <a:rPr lang="en-GB" sz="2000" b="0" dirty="0" smtClean="0">
                <a:solidFill>
                  <a:srgbClr val="000000"/>
                </a:solidFill>
              </a:rPr>
              <a:t>+</a:t>
            </a:r>
            <a:r>
              <a:rPr lang="en-GB" sz="2000" dirty="0" smtClean="0">
                <a:solidFill>
                  <a:srgbClr val="FF0000"/>
                </a:solidFill>
              </a:rPr>
              <a:t>4</a:t>
            </a:r>
            <a:r>
              <a:rPr lang="en-GB" sz="2000" b="0" dirty="0" smtClean="0">
                <a:solidFill>
                  <a:srgbClr val="000000"/>
                </a:solidFill>
              </a:rPr>
              <a:t>x7</a:t>
            </a:r>
            <a:br>
              <a:rPr lang="en-GB" sz="2000" b="0" dirty="0" smtClean="0">
                <a:solidFill>
                  <a:srgbClr val="000000"/>
                </a:solidFill>
              </a:rPr>
            </a:br>
            <a:r>
              <a:rPr lang="en-GB" sz="2000" b="0" dirty="0" smtClean="0">
                <a:solidFill>
                  <a:srgbClr val="000000"/>
                </a:solidFill>
              </a:rPr>
              <a:t>+</a:t>
            </a:r>
            <a:r>
              <a:rPr lang="en-GB" sz="2000" dirty="0" smtClean="0">
                <a:solidFill>
                  <a:srgbClr val="FF0000"/>
                </a:solidFill>
              </a:rPr>
              <a:t>6</a:t>
            </a:r>
            <a:r>
              <a:rPr lang="en-GB" sz="2000" b="0" dirty="0" smtClean="0">
                <a:solidFill>
                  <a:srgbClr val="000000"/>
                </a:solidFill>
              </a:rPr>
              <a:t>x4+</a:t>
            </a:r>
            <a:br>
              <a:rPr lang="en-GB" sz="2000" b="0" dirty="0" smtClean="0">
                <a:solidFill>
                  <a:srgbClr val="000000"/>
                </a:solidFill>
              </a:rPr>
            </a:br>
            <a:r>
              <a:rPr lang="en-GB" sz="2000" dirty="0" smtClean="0">
                <a:solidFill>
                  <a:srgbClr val="FF0000"/>
                </a:solidFill>
              </a:rPr>
              <a:t>4</a:t>
            </a:r>
            <a:r>
              <a:rPr lang="en-GB" sz="2000" b="0" dirty="0" smtClean="0">
                <a:solidFill>
                  <a:srgbClr val="000000"/>
                </a:solidFill>
              </a:rPr>
              <a:t>x1+8</a:t>
            </a:r>
          </a:p>
        </p:txBody>
      </p:sp>
      <p:sp>
        <p:nvSpPr>
          <p:cNvPr id="5" name="Rectangle 4"/>
          <p:cNvSpPr/>
          <p:nvPr/>
        </p:nvSpPr>
        <p:spPr>
          <a:xfrm>
            <a:off x="4788024" y="3913893"/>
            <a:ext cx="700902" cy="461665"/>
          </a:xfrm>
          <a:prstGeom prst="rect">
            <a:avLst/>
          </a:prstGeom>
        </p:spPr>
        <p:txBody>
          <a:bodyPr wrap="none">
            <a:spAutoFit/>
          </a:bodyPr>
          <a:lstStyle/>
          <a:p>
            <a:r>
              <a:rPr lang="en-GB" sz="2400" b="0" dirty="0">
                <a:solidFill>
                  <a:srgbClr val="000000"/>
                </a:solidFill>
              </a:rPr>
              <a:t>3+7</a:t>
            </a:r>
          </a:p>
        </p:txBody>
      </p:sp>
      <p:sp>
        <p:nvSpPr>
          <p:cNvPr id="6" name="Rectangle 5"/>
          <p:cNvSpPr/>
          <p:nvPr/>
        </p:nvSpPr>
        <p:spPr>
          <a:xfrm>
            <a:off x="5652120" y="3933057"/>
            <a:ext cx="700902" cy="461665"/>
          </a:xfrm>
          <a:prstGeom prst="rect">
            <a:avLst/>
          </a:prstGeom>
        </p:spPr>
        <p:txBody>
          <a:bodyPr wrap="none">
            <a:spAutoFit/>
          </a:bodyPr>
          <a:lstStyle/>
          <a:p>
            <a:r>
              <a:rPr lang="en-GB" sz="2400" b="0" dirty="0">
                <a:solidFill>
                  <a:srgbClr val="000000"/>
                </a:solidFill>
              </a:rPr>
              <a:t>7+4</a:t>
            </a:r>
          </a:p>
        </p:txBody>
      </p:sp>
      <p:sp>
        <p:nvSpPr>
          <p:cNvPr id="7" name="Rectangle 6"/>
          <p:cNvSpPr/>
          <p:nvPr/>
        </p:nvSpPr>
        <p:spPr>
          <a:xfrm>
            <a:off x="6588226" y="3933057"/>
            <a:ext cx="646331" cy="461665"/>
          </a:xfrm>
          <a:prstGeom prst="rect">
            <a:avLst/>
          </a:prstGeom>
        </p:spPr>
        <p:txBody>
          <a:bodyPr wrap="none">
            <a:spAutoFit/>
          </a:bodyPr>
          <a:lstStyle/>
          <a:p>
            <a:r>
              <a:rPr lang="en-GB" sz="2400" b="0" dirty="0">
                <a:solidFill>
                  <a:srgbClr val="000000"/>
                </a:solidFill>
              </a:rPr>
              <a:t>4+1</a:t>
            </a:r>
          </a:p>
        </p:txBody>
      </p:sp>
      <p:sp>
        <p:nvSpPr>
          <p:cNvPr id="8" name="Rectangle 7"/>
          <p:cNvSpPr/>
          <p:nvPr/>
        </p:nvSpPr>
        <p:spPr>
          <a:xfrm>
            <a:off x="7380312" y="3933057"/>
            <a:ext cx="640028" cy="461665"/>
          </a:xfrm>
          <a:prstGeom prst="rect">
            <a:avLst/>
          </a:prstGeom>
        </p:spPr>
        <p:txBody>
          <a:bodyPr wrap="none">
            <a:spAutoFit/>
          </a:bodyPr>
          <a:lstStyle/>
          <a:p>
            <a:r>
              <a:rPr lang="en-GB" sz="2400" b="0" dirty="0">
                <a:solidFill>
                  <a:srgbClr val="000000"/>
                </a:solidFill>
              </a:rPr>
              <a:t>1+8</a:t>
            </a:r>
          </a:p>
        </p:txBody>
      </p:sp>
      <p:sp>
        <p:nvSpPr>
          <p:cNvPr id="9" name="Rectangle 8"/>
          <p:cNvSpPr/>
          <p:nvPr/>
        </p:nvSpPr>
        <p:spPr>
          <a:xfrm>
            <a:off x="5220072" y="2996953"/>
            <a:ext cx="936104" cy="707886"/>
          </a:xfrm>
          <a:prstGeom prst="rect">
            <a:avLst/>
          </a:prstGeom>
        </p:spPr>
        <p:txBody>
          <a:bodyPr wrap="square">
            <a:spAutoFit/>
          </a:bodyPr>
          <a:lstStyle/>
          <a:p>
            <a:r>
              <a:rPr lang="en-GB" sz="2000" b="0" dirty="0">
                <a:solidFill>
                  <a:srgbClr val="000000"/>
                </a:solidFill>
              </a:rPr>
              <a:t>3+</a:t>
            </a:r>
            <a:r>
              <a:rPr lang="en-GB" sz="2000" dirty="0">
                <a:solidFill>
                  <a:srgbClr val="FF0000"/>
                </a:solidFill>
              </a:rPr>
              <a:t>2</a:t>
            </a:r>
            <a:r>
              <a:rPr lang="en-GB" sz="2000" b="0" dirty="0">
                <a:solidFill>
                  <a:srgbClr val="000000"/>
                </a:solidFill>
              </a:rPr>
              <a:t>x7</a:t>
            </a:r>
          </a:p>
          <a:p>
            <a:r>
              <a:rPr lang="en-GB" sz="2000" b="0" dirty="0">
                <a:solidFill>
                  <a:srgbClr val="000000"/>
                </a:solidFill>
              </a:rPr>
              <a:t>+4</a:t>
            </a:r>
          </a:p>
        </p:txBody>
      </p:sp>
      <p:sp>
        <p:nvSpPr>
          <p:cNvPr id="57" name="Rectangle 56"/>
          <p:cNvSpPr/>
          <p:nvPr/>
        </p:nvSpPr>
        <p:spPr>
          <a:xfrm>
            <a:off x="6084168" y="3009147"/>
            <a:ext cx="936104" cy="707886"/>
          </a:xfrm>
          <a:prstGeom prst="rect">
            <a:avLst/>
          </a:prstGeom>
        </p:spPr>
        <p:txBody>
          <a:bodyPr wrap="square">
            <a:spAutoFit/>
          </a:bodyPr>
          <a:lstStyle/>
          <a:p>
            <a:r>
              <a:rPr lang="en-GB" sz="2000" b="0" dirty="0" smtClean="0">
                <a:solidFill>
                  <a:srgbClr val="000000"/>
                </a:solidFill>
              </a:rPr>
              <a:t>7+</a:t>
            </a:r>
            <a:r>
              <a:rPr lang="en-GB" sz="2000" dirty="0" smtClean="0">
                <a:solidFill>
                  <a:srgbClr val="FF0000"/>
                </a:solidFill>
              </a:rPr>
              <a:t>2</a:t>
            </a:r>
            <a:r>
              <a:rPr lang="en-GB" sz="2000" b="0" dirty="0" smtClean="0">
                <a:solidFill>
                  <a:srgbClr val="000000"/>
                </a:solidFill>
              </a:rPr>
              <a:t>x4</a:t>
            </a:r>
            <a:endParaRPr lang="en-GB" sz="2000" b="0" dirty="0">
              <a:solidFill>
                <a:srgbClr val="000000"/>
              </a:solidFill>
            </a:endParaRPr>
          </a:p>
          <a:p>
            <a:r>
              <a:rPr lang="en-GB" sz="2000" b="0" dirty="0" smtClean="0">
                <a:solidFill>
                  <a:srgbClr val="000000"/>
                </a:solidFill>
              </a:rPr>
              <a:t>+1</a:t>
            </a:r>
            <a:endParaRPr lang="en-GB" sz="2000" b="0" dirty="0">
              <a:solidFill>
                <a:srgbClr val="000000"/>
              </a:solidFill>
            </a:endParaRPr>
          </a:p>
        </p:txBody>
      </p:sp>
      <p:sp>
        <p:nvSpPr>
          <p:cNvPr id="58" name="Rectangle 57"/>
          <p:cNvSpPr/>
          <p:nvPr/>
        </p:nvSpPr>
        <p:spPr>
          <a:xfrm>
            <a:off x="7020272" y="2996953"/>
            <a:ext cx="936104" cy="707886"/>
          </a:xfrm>
          <a:prstGeom prst="rect">
            <a:avLst/>
          </a:prstGeom>
        </p:spPr>
        <p:txBody>
          <a:bodyPr wrap="square">
            <a:spAutoFit/>
          </a:bodyPr>
          <a:lstStyle/>
          <a:p>
            <a:r>
              <a:rPr lang="en-GB" sz="2000" b="0" dirty="0">
                <a:solidFill>
                  <a:srgbClr val="000000"/>
                </a:solidFill>
              </a:rPr>
              <a:t>4</a:t>
            </a:r>
            <a:r>
              <a:rPr lang="en-GB" sz="2000" b="0" dirty="0" smtClean="0">
                <a:solidFill>
                  <a:srgbClr val="000000"/>
                </a:solidFill>
              </a:rPr>
              <a:t>+</a:t>
            </a:r>
            <a:r>
              <a:rPr lang="en-GB" sz="2000" dirty="0" smtClean="0">
                <a:solidFill>
                  <a:srgbClr val="FF0000"/>
                </a:solidFill>
              </a:rPr>
              <a:t>2</a:t>
            </a:r>
            <a:r>
              <a:rPr lang="en-GB" sz="2000" b="0" dirty="0" smtClean="0">
                <a:solidFill>
                  <a:srgbClr val="000000"/>
                </a:solidFill>
              </a:rPr>
              <a:t>x1</a:t>
            </a:r>
            <a:endParaRPr lang="en-GB" sz="2000" b="0" dirty="0">
              <a:solidFill>
                <a:srgbClr val="000000"/>
              </a:solidFill>
            </a:endParaRPr>
          </a:p>
          <a:p>
            <a:r>
              <a:rPr lang="en-GB" sz="2000" b="0" dirty="0" smtClean="0">
                <a:solidFill>
                  <a:srgbClr val="000000"/>
                </a:solidFill>
              </a:rPr>
              <a:t>+8</a:t>
            </a:r>
            <a:endParaRPr lang="en-GB" sz="2000" b="0" dirty="0">
              <a:solidFill>
                <a:srgbClr val="000000"/>
              </a:solidFill>
            </a:endParaRPr>
          </a:p>
        </p:txBody>
      </p:sp>
      <p:sp>
        <p:nvSpPr>
          <p:cNvPr id="3" name="Rounded Rectangle 2"/>
          <p:cNvSpPr/>
          <p:nvPr/>
        </p:nvSpPr>
        <p:spPr bwMode="auto">
          <a:xfrm>
            <a:off x="2339752" y="5805265"/>
            <a:ext cx="4104456" cy="72008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2"/>
                </a:solidFill>
                <a:effectLst/>
                <a:latin typeface="Chalkboard" pitchFamily="-111" charset="0"/>
              </a:rPr>
              <a:t>What could be varied?</a:t>
            </a:r>
            <a:endParaRPr kumimoji="0" lang="en-GB" sz="2800" b="0" i="0" u="none" strike="noStrike" cap="none" normalizeH="0" baseline="0" dirty="0">
              <a:ln>
                <a:noFill/>
              </a:ln>
              <a:solidFill>
                <a:schemeClr val="tx2"/>
              </a:solidFill>
              <a:effectLst/>
              <a:latin typeface="Chalkboard" pitchFamily="-111"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82716690"/>
              </p:ext>
            </p:extLst>
          </p:nvPr>
        </p:nvGraphicFramePr>
        <p:xfrm>
          <a:off x="4000500" y="3200400"/>
          <a:ext cx="114300" cy="165100"/>
        </p:xfrm>
        <a:graphic>
          <a:graphicData uri="http://schemas.openxmlformats.org/presentationml/2006/ole">
            <mc:AlternateContent xmlns:mc="http://schemas.openxmlformats.org/markup-compatibility/2006">
              <mc:Choice xmlns:v="urn:schemas-microsoft-com:vml" Requires="v">
                <p:oleObj spid="_x0000_s7198"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4000500" y="3200400"/>
                        <a:ext cx="114300" cy="165100"/>
                      </a:xfrm>
                      <a:prstGeom prst="rect">
                        <a:avLst/>
                      </a:prstGeom>
                    </p:spPr>
                  </p:pic>
                </p:oleObj>
              </mc:Fallback>
            </mc:AlternateContent>
          </a:graphicData>
        </a:graphic>
      </p:graphicFrame>
    </p:spTree>
    <p:extLst>
      <p:ext uri="{BB962C8B-B14F-4D97-AF65-F5344CB8AC3E}">
        <p14:creationId xmlns:p14="http://schemas.microsoft.com/office/powerpoint/2010/main" val="25340263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54" grpId="0"/>
      <p:bldP spid="55" grpId="0"/>
      <p:bldP spid="56" grpId="0"/>
      <p:bldP spid="5" grpId="0"/>
      <p:bldP spid="6" grpId="0"/>
      <p:bldP spid="7" grpId="0"/>
      <p:bldP spid="8" grpId="0"/>
      <p:bldP spid="9" grpId="0"/>
      <p:bldP spid="57" grpId="0"/>
      <p:bldP spid="58"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731696" cy="609600"/>
          </a:xfrm>
        </p:spPr>
        <p:txBody>
          <a:bodyPr/>
          <a:lstStyle/>
          <a:p>
            <a:r>
              <a:rPr lang="en-GB"/>
              <a:t>Rhind Mathematical Papyrus problem 28</a:t>
            </a:r>
          </a:p>
        </p:txBody>
      </p:sp>
      <p:sp>
        <p:nvSpPr>
          <p:cNvPr id="6" name="TextBox 5"/>
          <p:cNvSpPr txBox="1"/>
          <p:nvPr/>
        </p:nvSpPr>
        <p:spPr>
          <a:xfrm>
            <a:off x="500167" y="1052736"/>
            <a:ext cx="4407430" cy="1200328"/>
          </a:xfrm>
          <a:prstGeom prst="rect">
            <a:avLst/>
          </a:prstGeom>
          <a:noFill/>
        </p:spPr>
        <p:txBody>
          <a:bodyPr wrap="none" rtlCol="0">
            <a:spAutoFit/>
          </a:bodyPr>
          <a:lstStyle/>
          <a:p>
            <a:pPr algn="ctr"/>
            <a:r>
              <a:rPr lang="en-GB" sz="2400" b="0">
                <a:solidFill>
                  <a:srgbClr val="000000"/>
                </a:solidFill>
              </a:rPr>
              <a:t>Two-thirds is to be added.</a:t>
            </a:r>
          </a:p>
          <a:p>
            <a:pPr algn="ctr"/>
            <a:r>
              <a:rPr lang="en-GB" sz="2400" b="0">
                <a:solidFill>
                  <a:srgbClr val="000000"/>
                </a:solidFill>
              </a:rPr>
              <a:t>One-third is to be subtracted. </a:t>
            </a:r>
          </a:p>
          <a:p>
            <a:pPr algn="ctr"/>
            <a:r>
              <a:rPr lang="en-GB" sz="2400" b="0">
                <a:solidFill>
                  <a:srgbClr val="000000"/>
                </a:solidFill>
              </a:rPr>
              <a:t>There remains 10.</a:t>
            </a:r>
          </a:p>
        </p:txBody>
      </p:sp>
      <p:sp>
        <p:nvSpPr>
          <p:cNvPr id="7" name="TextBox 6"/>
          <p:cNvSpPr txBox="1"/>
          <p:nvPr/>
        </p:nvSpPr>
        <p:spPr>
          <a:xfrm>
            <a:off x="479153" y="2564904"/>
            <a:ext cx="3276316" cy="1200328"/>
          </a:xfrm>
          <a:prstGeom prst="rect">
            <a:avLst/>
          </a:prstGeom>
          <a:noFill/>
        </p:spPr>
        <p:txBody>
          <a:bodyPr wrap="none" rtlCol="0">
            <a:spAutoFit/>
          </a:bodyPr>
          <a:lstStyle/>
          <a:p>
            <a:pPr algn="ctr"/>
            <a:r>
              <a:rPr lang="en-GB" sz="2400" b="0">
                <a:solidFill>
                  <a:srgbClr val="000000"/>
                </a:solidFill>
              </a:rPr>
              <a:t>Make 1/10 of this, </a:t>
            </a:r>
            <a:br>
              <a:rPr lang="en-GB" sz="2400" b="0">
                <a:solidFill>
                  <a:srgbClr val="000000"/>
                </a:solidFill>
              </a:rPr>
            </a:br>
            <a:r>
              <a:rPr lang="en-GB" sz="2400" b="0">
                <a:solidFill>
                  <a:srgbClr val="000000"/>
                </a:solidFill>
              </a:rPr>
              <a:t>      there becomes 1.</a:t>
            </a:r>
          </a:p>
          <a:p>
            <a:pPr algn="ctr"/>
            <a:r>
              <a:rPr lang="en-GB" sz="2400" b="0">
                <a:solidFill>
                  <a:srgbClr val="000000"/>
                </a:solidFill>
              </a:rPr>
              <a:t>The remainder is 9.</a:t>
            </a:r>
          </a:p>
        </p:txBody>
      </p:sp>
      <p:sp>
        <p:nvSpPr>
          <p:cNvPr id="8" name="TextBox 7"/>
          <p:cNvSpPr txBox="1"/>
          <p:nvPr/>
        </p:nvSpPr>
        <p:spPr>
          <a:xfrm>
            <a:off x="1163181" y="6279703"/>
            <a:ext cx="3325971" cy="461665"/>
          </a:xfrm>
          <a:prstGeom prst="rect">
            <a:avLst/>
          </a:prstGeom>
          <a:noFill/>
        </p:spPr>
        <p:txBody>
          <a:bodyPr wrap="none" rtlCol="0">
            <a:spAutoFit/>
          </a:bodyPr>
          <a:lstStyle/>
          <a:p>
            <a:pPr algn="ctr"/>
            <a:r>
              <a:rPr lang="en-GB" sz="2400" b="0">
                <a:solidFill>
                  <a:srgbClr val="008000"/>
                </a:solidFill>
              </a:rPr>
              <a:t>The doing as it occurs!</a:t>
            </a:r>
          </a:p>
        </p:txBody>
      </p:sp>
      <p:pic>
        <p:nvPicPr>
          <p:cNvPr id="9" name="Picture 8"/>
          <p:cNvPicPr>
            <a:picLocks noChangeAspect="1"/>
          </p:cNvPicPr>
          <p:nvPr/>
        </p:nvPicPr>
        <p:blipFill>
          <a:blip r:embed="rId3"/>
          <a:stretch>
            <a:fillRect/>
          </a:stretch>
        </p:blipFill>
        <p:spPr>
          <a:xfrm>
            <a:off x="5292080" y="908720"/>
            <a:ext cx="3460948" cy="3024336"/>
          </a:xfrm>
          <a:prstGeom prst="rect">
            <a:avLst/>
          </a:prstGeom>
        </p:spPr>
      </p:pic>
      <p:sp>
        <p:nvSpPr>
          <p:cNvPr id="10" name="TextBox 9"/>
          <p:cNvSpPr txBox="1"/>
          <p:nvPr/>
        </p:nvSpPr>
        <p:spPr>
          <a:xfrm>
            <a:off x="395536" y="3933056"/>
            <a:ext cx="4152021" cy="2308324"/>
          </a:xfrm>
          <a:prstGeom prst="rect">
            <a:avLst/>
          </a:prstGeom>
          <a:noFill/>
        </p:spPr>
        <p:txBody>
          <a:bodyPr wrap="none" rtlCol="0">
            <a:spAutoFit/>
          </a:bodyPr>
          <a:lstStyle/>
          <a:p>
            <a:r>
              <a:rPr lang="en-GB" sz="2400" b="0">
                <a:solidFill>
                  <a:srgbClr val="000000"/>
                </a:solidFill>
              </a:rPr>
              <a:t>2/3 of this is to be added. </a:t>
            </a:r>
          </a:p>
          <a:p>
            <a:r>
              <a:rPr lang="en-GB" sz="2400" b="0">
                <a:solidFill>
                  <a:srgbClr val="000000"/>
                </a:solidFill>
              </a:rPr>
              <a:t>The total is 15.</a:t>
            </a:r>
          </a:p>
          <a:p>
            <a:r>
              <a:rPr lang="en-GB" sz="2400" b="0">
                <a:solidFill>
                  <a:srgbClr val="000000"/>
                </a:solidFill>
              </a:rPr>
              <a:t>1/3 of this is 5.</a:t>
            </a:r>
          </a:p>
          <a:p>
            <a:r>
              <a:rPr lang="en-GB" sz="2400" b="0">
                <a:solidFill>
                  <a:srgbClr val="000000"/>
                </a:solidFill>
              </a:rPr>
              <a:t>Lo! 5 is that which goes out,</a:t>
            </a:r>
          </a:p>
          <a:p>
            <a:endParaRPr lang="en-GB" sz="2400" b="0">
              <a:solidFill>
                <a:srgbClr val="000000"/>
              </a:solidFill>
            </a:endParaRPr>
          </a:p>
          <a:p>
            <a:r>
              <a:rPr lang="en-GB" sz="2400" b="0">
                <a:solidFill>
                  <a:srgbClr val="000000"/>
                </a:solidFill>
              </a:rPr>
              <a:t>And the remainder is 10.</a:t>
            </a:r>
          </a:p>
        </p:txBody>
      </p:sp>
      <p:sp>
        <p:nvSpPr>
          <p:cNvPr id="11" name="Cloud Callout 10"/>
          <p:cNvSpPr/>
          <p:nvPr/>
        </p:nvSpPr>
        <p:spPr bwMode="auto">
          <a:xfrm>
            <a:off x="3539445" y="188547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grpSp>
        <p:nvGrpSpPr>
          <p:cNvPr id="5" name="Group 4"/>
          <p:cNvGrpSpPr/>
          <p:nvPr/>
        </p:nvGrpSpPr>
        <p:grpSpPr>
          <a:xfrm>
            <a:off x="3395429" y="2905780"/>
            <a:ext cx="936104" cy="523220"/>
            <a:chOff x="7236296" y="2905780"/>
            <a:chExt cx="936104" cy="523220"/>
          </a:xfrm>
        </p:grpSpPr>
        <p:sp>
          <p:nvSpPr>
            <p:cNvPr id="12" name="Cloud Callout 11"/>
            <p:cNvSpPr/>
            <p:nvPr/>
          </p:nvSpPr>
          <p:spPr bwMode="auto">
            <a:xfrm>
              <a:off x="7236296" y="299695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 name="TextBox 2"/>
            <p:cNvSpPr txBox="1"/>
            <p:nvPr/>
          </p:nvSpPr>
          <p:spPr>
            <a:xfrm>
              <a:off x="7472746" y="2905780"/>
              <a:ext cx="699654" cy="523220"/>
            </a:xfrm>
            <a:prstGeom prst="rect">
              <a:avLst/>
            </a:prstGeom>
            <a:noFill/>
          </p:spPr>
          <p:txBody>
            <a:bodyPr wrap="none" rtlCol="0">
              <a:spAutoFit/>
            </a:bodyPr>
            <a:lstStyle/>
            <a:p>
              <a:r>
                <a:rPr lang="en-GB" b="0">
                  <a:solidFill>
                    <a:srgbClr val="000000"/>
                  </a:solidFill>
                </a:rPr>
                <a:t>/10</a:t>
              </a:r>
            </a:p>
          </p:txBody>
        </p:sp>
      </p:grpSp>
      <p:grpSp>
        <p:nvGrpSpPr>
          <p:cNvPr id="17" name="Group 16"/>
          <p:cNvGrpSpPr/>
          <p:nvPr/>
        </p:nvGrpSpPr>
        <p:grpSpPr>
          <a:xfrm>
            <a:off x="3179405" y="3284984"/>
            <a:ext cx="1616546" cy="523220"/>
            <a:chOff x="7668344" y="3337828"/>
            <a:chExt cx="1616546" cy="523220"/>
          </a:xfrm>
        </p:grpSpPr>
        <p:sp>
          <p:nvSpPr>
            <p:cNvPr id="13" name="Cloud Callout 12"/>
            <p:cNvSpPr/>
            <p:nvPr/>
          </p:nvSpPr>
          <p:spPr bwMode="auto">
            <a:xfrm>
              <a:off x="7668344" y="3429000"/>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5" name="Cloud Callout 14"/>
            <p:cNvSpPr/>
            <p:nvPr/>
          </p:nvSpPr>
          <p:spPr bwMode="auto">
            <a:xfrm>
              <a:off x="8316416" y="3429000"/>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6" name="TextBox 15"/>
            <p:cNvSpPr txBox="1"/>
            <p:nvPr/>
          </p:nvSpPr>
          <p:spPr>
            <a:xfrm>
              <a:off x="7956376" y="3337828"/>
              <a:ext cx="1328514" cy="523220"/>
            </a:xfrm>
            <a:prstGeom prst="rect">
              <a:avLst/>
            </a:prstGeom>
            <a:noFill/>
          </p:spPr>
          <p:txBody>
            <a:bodyPr wrap="none" rtlCol="0">
              <a:spAutoFit/>
            </a:bodyPr>
            <a:lstStyle/>
            <a:p>
              <a:r>
                <a:rPr lang="en-GB" b="0">
                  <a:solidFill>
                    <a:srgbClr val="000000"/>
                  </a:solidFill>
                </a:rPr>
                <a:t>–   /10</a:t>
              </a:r>
            </a:p>
          </p:txBody>
        </p:sp>
      </p:grpSp>
      <p:grpSp>
        <p:nvGrpSpPr>
          <p:cNvPr id="22" name="Group 21"/>
          <p:cNvGrpSpPr/>
          <p:nvPr/>
        </p:nvGrpSpPr>
        <p:grpSpPr>
          <a:xfrm>
            <a:off x="4211960" y="3933056"/>
            <a:ext cx="1653058" cy="523220"/>
            <a:chOff x="6660232" y="2905780"/>
            <a:chExt cx="1653058" cy="523220"/>
          </a:xfrm>
        </p:grpSpPr>
        <p:sp>
          <p:nvSpPr>
            <p:cNvPr id="23" name="Cloud Callout 22"/>
            <p:cNvSpPr/>
            <p:nvPr/>
          </p:nvSpPr>
          <p:spPr bwMode="auto">
            <a:xfrm>
              <a:off x="7236296" y="299695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4" name="TextBox 23"/>
            <p:cNvSpPr txBox="1"/>
            <p:nvPr/>
          </p:nvSpPr>
          <p:spPr>
            <a:xfrm>
              <a:off x="6660232" y="2905780"/>
              <a:ext cx="1653058" cy="523220"/>
            </a:xfrm>
            <a:prstGeom prst="rect">
              <a:avLst/>
            </a:prstGeom>
            <a:noFill/>
          </p:spPr>
          <p:txBody>
            <a:bodyPr wrap="none" rtlCol="0">
              <a:spAutoFit/>
            </a:bodyPr>
            <a:lstStyle/>
            <a:p>
              <a:r>
                <a:rPr lang="en-GB" b="0">
                  <a:solidFill>
                    <a:srgbClr val="000000"/>
                  </a:solidFill>
                </a:rPr>
                <a:t>9x    /10</a:t>
              </a:r>
            </a:p>
          </p:txBody>
        </p:sp>
      </p:grpSp>
      <p:grpSp>
        <p:nvGrpSpPr>
          <p:cNvPr id="25" name="Group 24"/>
          <p:cNvGrpSpPr/>
          <p:nvPr/>
        </p:nvGrpSpPr>
        <p:grpSpPr>
          <a:xfrm>
            <a:off x="6663358" y="3913892"/>
            <a:ext cx="1653058" cy="523220"/>
            <a:chOff x="6663358" y="2905780"/>
            <a:chExt cx="1653058" cy="523220"/>
          </a:xfrm>
        </p:grpSpPr>
        <p:sp>
          <p:nvSpPr>
            <p:cNvPr id="26" name="Cloud Callout 25"/>
            <p:cNvSpPr/>
            <p:nvPr/>
          </p:nvSpPr>
          <p:spPr bwMode="auto">
            <a:xfrm>
              <a:off x="7236296" y="299695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27" name="TextBox 26"/>
            <p:cNvSpPr txBox="1"/>
            <p:nvPr/>
          </p:nvSpPr>
          <p:spPr>
            <a:xfrm>
              <a:off x="6663358" y="2905780"/>
              <a:ext cx="1653058" cy="523220"/>
            </a:xfrm>
            <a:prstGeom prst="rect">
              <a:avLst/>
            </a:prstGeom>
            <a:noFill/>
          </p:spPr>
          <p:txBody>
            <a:bodyPr wrap="none" rtlCol="0">
              <a:spAutoFit/>
            </a:bodyPr>
            <a:lstStyle/>
            <a:p>
              <a:r>
                <a:rPr lang="en-GB" b="0">
                  <a:solidFill>
                    <a:srgbClr val="000000"/>
                  </a:solidFill>
                </a:rPr>
                <a:t>9x    /10</a:t>
              </a:r>
            </a:p>
          </p:txBody>
        </p:sp>
      </p:grpSp>
      <p:sp>
        <p:nvSpPr>
          <p:cNvPr id="28" name="TextBox 27"/>
          <p:cNvSpPr txBox="1"/>
          <p:nvPr/>
        </p:nvSpPr>
        <p:spPr>
          <a:xfrm>
            <a:off x="5684427" y="3913892"/>
            <a:ext cx="1119821" cy="523220"/>
          </a:xfrm>
          <a:prstGeom prst="rect">
            <a:avLst/>
          </a:prstGeom>
          <a:noFill/>
        </p:spPr>
        <p:txBody>
          <a:bodyPr wrap="none" rtlCol="0">
            <a:spAutoFit/>
          </a:bodyPr>
          <a:lstStyle/>
          <a:p>
            <a:r>
              <a:rPr lang="en-GB" b="0">
                <a:solidFill>
                  <a:srgbClr val="000000"/>
                </a:solidFill>
              </a:rPr>
              <a:t>+2/3x</a:t>
            </a:r>
          </a:p>
        </p:txBody>
      </p:sp>
      <p:grpSp>
        <p:nvGrpSpPr>
          <p:cNvPr id="29" name="Group 28"/>
          <p:cNvGrpSpPr/>
          <p:nvPr/>
        </p:nvGrpSpPr>
        <p:grpSpPr>
          <a:xfrm>
            <a:off x="4499992" y="4437112"/>
            <a:ext cx="2521159" cy="523220"/>
            <a:chOff x="5780080" y="2886616"/>
            <a:chExt cx="2521159" cy="523220"/>
          </a:xfrm>
        </p:grpSpPr>
        <p:sp>
          <p:nvSpPr>
            <p:cNvPr id="30" name="Cloud Callout 29"/>
            <p:cNvSpPr/>
            <p:nvPr/>
          </p:nvSpPr>
          <p:spPr bwMode="auto">
            <a:xfrm>
              <a:off x="7236296" y="299695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1" name="TextBox 30"/>
            <p:cNvSpPr txBox="1"/>
            <p:nvPr/>
          </p:nvSpPr>
          <p:spPr>
            <a:xfrm>
              <a:off x="5780080" y="2886616"/>
              <a:ext cx="2521159" cy="523220"/>
            </a:xfrm>
            <a:prstGeom prst="rect">
              <a:avLst/>
            </a:prstGeom>
            <a:noFill/>
          </p:spPr>
          <p:txBody>
            <a:bodyPr wrap="none" rtlCol="0">
              <a:spAutoFit/>
            </a:bodyPr>
            <a:lstStyle/>
            <a:p>
              <a:r>
                <a:rPr lang="en-GB" b="0">
                  <a:solidFill>
                    <a:srgbClr val="000000"/>
                  </a:solidFill>
                </a:rPr>
                <a:t>5/3 x9x    /10</a:t>
              </a:r>
            </a:p>
          </p:txBody>
        </p:sp>
      </p:grpSp>
      <p:sp>
        <p:nvSpPr>
          <p:cNvPr id="32" name="Rounded Rectangle 31"/>
          <p:cNvSpPr/>
          <p:nvPr/>
        </p:nvSpPr>
        <p:spPr bwMode="auto">
          <a:xfrm>
            <a:off x="2195736" y="4365104"/>
            <a:ext cx="504056" cy="360040"/>
          </a:xfrm>
          <a:prstGeom prst="round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cxnSp>
        <p:nvCxnSpPr>
          <p:cNvPr id="34" name="Straight Arrow Connector 33"/>
          <p:cNvCxnSpPr/>
          <p:nvPr/>
        </p:nvCxnSpPr>
        <p:spPr bwMode="auto">
          <a:xfrm>
            <a:off x="2699792" y="4581128"/>
            <a:ext cx="1872208" cy="14401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35" name="Rounded Rectangle 34"/>
          <p:cNvSpPr/>
          <p:nvPr/>
        </p:nvSpPr>
        <p:spPr bwMode="auto">
          <a:xfrm>
            <a:off x="2339752" y="4725144"/>
            <a:ext cx="504056" cy="360040"/>
          </a:xfrm>
          <a:prstGeom prst="round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cxnSp>
        <p:nvCxnSpPr>
          <p:cNvPr id="36" name="Straight Arrow Connector 35"/>
          <p:cNvCxnSpPr/>
          <p:nvPr/>
        </p:nvCxnSpPr>
        <p:spPr bwMode="auto">
          <a:xfrm>
            <a:off x="2852192" y="4941168"/>
            <a:ext cx="1872208" cy="14401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nvGrpSpPr>
          <p:cNvPr id="37" name="Group 36"/>
          <p:cNvGrpSpPr/>
          <p:nvPr/>
        </p:nvGrpSpPr>
        <p:grpSpPr>
          <a:xfrm>
            <a:off x="4716016" y="4869160"/>
            <a:ext cx="944053" cy="523220"/>
            <a:chOff x="7079350" y="2886616"/>
            <a:chExt cx="944053" cy="523220"/>
          </a:xfrm>
        </p:grpSpPr>
        <p:sp>
          <p:nvSpPr>
            <p:cNvPr id="38" name="Cloud Callout 37"/>
            <p:cNvSpPr/>
            <p:nvPr/>
          </p:nvSpPr>
          <p:spPr bwMode="auto">
            <a:xfrm>
              <a:off x="7236296" y="299695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39" name="TextBox 38"/>
            <p:cNvSpPr txBox="1"/>
            <p:nvPr/>
          </p:nvSpPr>
          <p:spPr>
            <a:xfrm>
              <a:off x="7079350" y="2886616"/>
              <a:ext cx="944053" cy="523220"/>
            </a:xfrm>
            <a:prstGeom prst="rect">
              <a:avLst/>
            </a:prstGeom>
            <a:noFill/>
          </p:spPr>
          <p:txBody>
            <a:bodyPr wrap="none" rtlCol="0">
              <a:spAutoFit/>
            </a:bodyPr>
            <a:lstStyle/>
            <a:p>
              <a:r>
                <a:rPr lang="en-GB" b="0">
                  <a:solidFill>
                    <a:srgbClr val="000000"/>
                  </a:solidFill>
                </a:rPr>
                <a:t>   /2</a:t>
              </a:r>
            </a:p>
          </p:txBody>
        </p:sp>
      </p:grpSp>
      <p:sp>
        <p:nvSpPr>
          <p:cNvPr id="40" name="Rounded Rectangle 39"/>
          <p:cNvSpPr/>
          <p:nvPr/>
        </p:nvSpPr>
        <p:spPr bwMode="auto">
          <a:xfrm>
            <a:off x="899592" y="5085184"/>
            <a:ext cx="360040" cy="360040"/>
          </a:xfrm>
          <a:prstGeom prst="roundRect">
            <a:avLst/>
          </a:prstGeom>
          <a:solidFill>
            <a:srgbClr val="FFF4C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50" name="Cloud Callout 49"/>
          <p:cNvSpPr/>
          <p:nvPr/>
        </p:nvSpPr>
        <p:spPr bwMode="auto">
          <a:xfrm>
            <a:off x="3491880" y="584248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grpSp>
        <p:nvGrpSpPr>
          <p:cNvPr id="52" name="Group 51"/>
          <p:cNvGrpSpPr/>
          <p:nvPr/>
        </p:nvGrpSpPr>
        <p:grpSpPr>
          <a:xfrm>
            <a:off x="6943850" y="4437112"/>
            <a:ext cx="1660598" cy="523220"/>
            <a:chOff x="6439794" y="2905780"/>
            <a:chExt cx="1660598" cy="523220"/>
          </a:xfrm>
        </p:grpSpPr>
        <p:sp>
          <p:nvSpPr>
            <p:cNvPr id="53" name="Cloud Callout 52"/>
            <p:cNvSpPr/>
            <p:nvPr/>
          </p:nvSpPr>
          <p:spPr bwMode="auto">
            <a:xfrm>
              <a:off x="7236296" y="2996952"/>
              <a:ext cx="360040" cy="322822"/>
            </a:xfrm>
            <a:prstGeom prst="cloudCallout">
              <a:avLst>
                <a:gd name="adj1" fmla="val -81231"/>
                <a:gd name="adj2" fmla="val 67332"/>
              </a:avLst>
            </a:prstGeom>
            <a:solidFill>
              <a:srgbClr val="FFFFFF"/>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1pPr>
              <a:lvl2pPr marL="4572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2pPr>
              <a:lvl3pPr marL="9144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3pPr>
              <a:lvl4pPr marL="13716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4pPr>
              <a:lvl5pPr marL="1828800" algn="l" rtl="0" eaLnBrk="0" fontAlgn="base" hangingPunct="0">
                <a:spcBef>
                  <a:spcPct val="0"/>
                </a:spcBef>
                <a:spcAft>
                  <a:spcPct val="0"/>
                </a:spcAft>
                <a:defRPr sz="2800" b="1" kern="1200">
                  <a:solidFill>
                    <a:schemeClr val="tx1"/>
                  </a:solidFill>
                  <a:latin typeface="Chalkboard" charset="0"/>
                  <a:ea typeface="ＭＳ Ｐゴシック" charset="0"/>
                  <a:cs typeface="ＭＳ Ｐゴシック" charset="0"/>
                </a:defRPr>
              </a:lvl5pPr>
              <a:lvl6pPr marL="2286000" algn="l" defTabSz="457200" rtl="0" eaLnBrk="1" latinLnBrk="0" hangingPunct="1">
                <a:defRPr sz="2800" b="1" kern="1200">
                  <a:solidFill>
                    <a:schemeClr val="tx1"/>
                  </a:solidFill>
                  <a:latin typeface="Chalkboard" charset="0"/>
                  <a:ea typeface="ＭＳ Ｐゴシック" charset="0"/>
                  <a:cs typeface="ＭＳ Ｐゴシック" charset="0"/>
                </a:defRPr>
              </a:lvl6pPr>
              <a:lvl7pPr marL="2743200" algn="l" defTabSz="457200" rtl="0" eaLnBrk="1" latinLnBrk="0" hangingPunct="1">
                <a:defRPr sz="2800" b="1" kern="1200">
                  <a:solidFill>
                    <a:schemeClr val="tx1"/>
                  </a:solidFill>
                  <a:latin typeface="Chalkboard" charset="0"/>
                  <a:ea typeface="ＭＳ Ｐゴシック" charset="0"/>
                  <a:cs typeface="ＭＳ Ｐゴシック" charset="0"/>
                </a:defRPr>
              </a:lvl7pPr>
              <a:lvl8pPr marL="3200400" algn="l" defTabSz="457200" rtl="0" eaLnBrk="1" latinLnBrk="0" hangingPunct="1">
                <a:defRPr sz="2800" b="1" kern="1200">
                  <a:solidFill>
                    <a:schemeClr val="tx1"/>
                  </a:solidFill>
                  <a:latin typeface="Chalkboard" charset="0"/>
                  <a:ea typeface="ＭＳ Ｐゴシック" charset="0"/>
                  <a:cs typeface="ＭＳ Ｐゴシック" charset="0"/>
                </a:defRPr>
              </a:lvl8pPr>
              <a:lvl9pPr marL="3657600" algn="l" defTabSz="457200" rtl="0" eaLnBrk="1" latinLnBrk="0" hangingPunct="1">
                <a:defRPr sz="2800" b="1" kern="1200">
                  <a:solidFill>
                    <a:schemeClr val="tx1"/>
                  </a:solidFill>
                  <a:latin typeface="Chalkboard" charset="0"/>
                  <a:ea typeface="ＭＳ Ｐゴシック" charset="0"/>
                  <a:cs typeface="ＭＳ Ｐゴシック" charset="0"/>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54" name="TextBox 53"/>
            <p:cNvSpPr txBox="1"/>
            <p:nvPr/>
          </p:nvSpPr>
          <p:spPr>
            <a:xfrm>
              <a:off x="6439794" y="2905780"/>
              <a:ext cx="1660598" cy="523220"/>
            </a:xfrm>
            <a:prstGeom prst="rect">
              <a:avLst/>
            </a:prstGeom>
            <a:noFill/>
          </p:spPr>
          <p:txBody>
            <a:bodyPr wrap="none" rtlCol="0">
              <a:spAutoFit/>
            </a:bodyPr>
            <a:lstStyle/>
            <a:p>
              <a:r>
                <a:rPr lang="en-GB" b="0">
                  <a:solidFill>
                    <a:srgbClr val="000000"/>
                  </a:solidFill>
                </a:rPr>
                <a:t>=3x    /2</a:t>
              </a:r>
            </a:p>
          </p:txBody>
        </p:sp>
      </p:grpSp>
      <p:pic>
        <p:nvPicPr>
          <p:cNvPr id="59" name="Picture 58" descr="smiley-fa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5805264"/>
            <a:ext cx="710994" cy="720080"/>
          </a:xfrm>
          <a:prstGeom prst="rect">
            <a:avLst/>
          </a:prstGeom>
        </p:spPr>
      </p:pic>
      <p:cxnSp>
        <p:nvCxnSpPr>
          <p:cNvPr id="62" name="Elbow Connector 61"/>
          <p:cNvCxnSpPr>
            <a:stCxn id="40" idx="2"/>
          </p:cNvCxnSpPr>
          <p:nvPr/>
        </p:nvCxnSpPr>
        <p:spPr bwMode="auto">
          <a:xfrm rot="5400000" flipH="1" flipV="1">
            <a:off x="2879812" y="3429000"/>
            <a:ext cx="216024" cy="3816424"/>
          </a:xfrm>
          <a:prstGeom prst="bentConnector4">
            <a:avLst>
              <a:gd name="adj1" fmla="val -105822"/>
              <a:gd name="adj2" fmla="val 92803"/>
            </a:avLst>
          </a:prstGeom>
          <a:solidFill>
            <a:schemeClr val="accent1"/>
          </a:solidFill>
          <a:ln w="28575" cap="flat" cmpd="sng" algn="ctr">
            <a:solidFill>
              <a:srgbClr val="FF0000"/>
            </a:solidFill>
            <a:prstDash val="solid"/>
            <a:round/>
            <a:headEnd type="none" w="med" len="med"/>
            <a:tailEnd type="arrow"/>
          </a:ln>
          <a:effectLst/>
        </p:spPr>
      </p:cxnSp>
      <p:cxnSp>
        <p:nvCxnSpPr>
          <p:cNvPr id="64" name="Straight Arrow Connector 63"/>
          <p:cNvCxnSpPr/>
          <p:nvPr/>
        </p:nvCxnSpPr>
        <p:spPr bwMode="auto">
          <a:xfrm>
            <a:off x="4067944" y="3789040"/>
            <a:ext cx="648072" cy="21602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694498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animBg="1"/>
      <p:bldP spid="28" grpId="0"/>
      <p:bldP spid="32" grpId="0" animBg="1"/>
      <p:bldP spid="35" grpId="0" animBg="1"/>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Worked Examples</a:t>
            </a:r>
          </a:p>
        </p:txBody>
      </p:sp>
      <p:sp>
        <p:nvSpPr>
          <p:cNvPr id="3" name="Content Placeholder 2"/>
          <p:cNvSpPr>
            <a:spLocks noGrp="1"/>
          </p:cNvSpPr>
          <p:nvPr>
            <p:ph idx="1"/>
          </p:nvPr>
        </p:nvSpPr>
        <p:spPr>
          <a:xfrm>
            <a:off x="323528" y="1052736"/>
            <a:ext cx="8424936" cy="3960440"/>
          </a:xfrm>
        </p:spPr>
        <p:txBody>
          <a:bodyPr/>
          <a:lstStyle/>
          <a:p>
            <a:r>
              <a:rPr lang="en-GB"/>
              <a:t>A 4000 year old practice</a:t>
            </a:r>
          </a:p>
          <a:p>
            <a:r>
              <a:rPr lang="en-GB"/>
              <a:t>“Thus is it done”; “Do it like this”; </a:t>
            </a:r>
            <a:r>
              <a:rPr lang="is-IS"/>
              <a:t>…</a:t>
            </a:r>
          </a:p>
          <a:p>
            <a:r>
              <a:rPr lang="is-IS"/>
              <a:t>What is the student supposed to do?</a:t>
            </a:r>
          </a:p>
          <a:p>
            <a:pPr lvl="1"/>
            <a:r>
              <a:rPr lang="en-US"/>
              <a:t>F</a:t>
            </a:r>
            <a:r>
              <a:rPr lang="is-IS"/>
              <a:t>ollow the sequence of acts</a:t>
            </a:r>
          </a:p>
          <a:p>
            <a:pPr lvl="1"/>
            <a:r>
              <a:rPr lang="en-GB"/>
              <a:t>Distinguish </a:t>
            </a:r>
            <a:r>
              <a:rPr lang="is-IS"/>
              <a:t>structural relations and values from parameters</a:t>
            </a:r>
          </a:p>
          <a:p>
            <a:r>
              <a:rPr lang="is-IS"/>
              <a:t>Templating</a:t>
            </a:r>
          </a:p>
          <a:p>
            <a:r>
              <a:rPr lang="is-IS"/>
              <a:t>What does the student need from a worked example?</a:t>
            </a:r>
          </a:p>
          <a:p>
            <a:pPr lvl="1"/>
            <a:r>
              <a:rPr lang="en-US"/>
              <a:t>W</a:t>
            </a:r>
            <a:r>
              <a:rPr lang="is-IS"/>
              <a:t>hat to do ‘next’</a:t>
            </a:r>
          </a:p>
          <a:p>
            <a:pPr lvl="1"/>
            <a:r>
              <a:rPr lang="is-IS"/>
              <a:t>How to know what to do next</a:t>
            </a:r>
          </a:p>
        </p:txBody>
      </p:sp>
      <p:sp>
        <p:nvSpPr>
          <p:cNvPr id="4" name="Rounded Rectangle 3"/>
          <p:cNvSpPr/>
          <p:nvPr/>
        </p:nvSpPr>
        <p:spPr bwMode="auto">
          <a:xfrm>
            <a:off x="6516216" y="5661248"/>
            <a:ext cx="2232248" cy="1008112"/>
          </a:xfrm>
          <a:prstGeom prst="roundRect">
            <a:avLst/>
          </a:prstGeom>
          <a:solidFill>
            <a:schemeClr val="tx1">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993300"/>
                </a:solidFill>
                <a:effectLst/>
                <a:latin typeface="Chalkboard" pitchFamily="-111" charset="0"/>
              </a:rPr>
              <a:t>Chi &amp; Bassok</a:t>
            </a:r>
          </a:p>
          <a:p>
            <a:pPr marL="0" marR="0" indent="0" algn="l" defTabSz="914400" rtl="0" eaLnBrk="0" fontAlgn="base" latinLnBrk="0" hangingPunct="0">
              <a:lnSpc>
                <a:spcPct val="100000"/>
              </a:lnSpc>
              <a:spcBef>
                <a:spcPct val="0"/>
              </a:spcBef>
              <a:spcAft>
                <a:spcPct val="0"/>
              </a:spcAft>
              <a:buClrTx/>
              <a:buSzTx/>
              <a:buFontTx/>
              <a:buNone/>
              <a:tabLst/>
            </a:pPr>
            <a:r>
              <a:rPr lang="en-GB" sz="2000" b="0">
                <a:solidFill>
                  <a:srgbClr val="993300"/>
                </a:solidFill>
                <a:latin typeface="Chalkboard" pitchFamily="-111" charset="0"/>
              </a:rPr>
              <a:t>Renkl &amp; Sweller</a:t>
            </a:r>
          </a:p>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rgbClr val="993300"/>
                </a:solidFill>
                <a:effectLst/>
                <a:latin typeface="Chalkboard" pitchFamily="-111" charset="0"/>
              </a:rPr>
              <a:t>Watson &amp; Mason</a:t>
            </a:r>
          </a:p>
        </p:txBody>
      </p:sp>
    </p:spTree>
    <p:extLst>
      <p:ext uri="{BB962C8B-B14F-4D97-AF65-F5344CB8AC3E}">
        <p14:creationId xmlns:p14="http://schemas.microsoft.com/office/powerpoint/2010/main" val="1182239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Exercises</a:t>
            </a:r>
          </a:p>
        </p:txBody>
      </p:sp>
      <p:sp>
        <p:nvSpPr>
          <p:cNvPr id="4" name="Rounded Rectangle 3"/>
          <p:cNvSpPr/>
          <p:nvPr/>
        </p:nvSpPr>
        <p:spPr bwMode="auto">
          <a:xfrm>
            <a:off x="323528" y="908720"/>
            <a:ext cx="1944216" cy="864096"/>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rgbClr val="3400FF"/>
                </a:solidFill>
              </a:rPr>
              <a:t>for developing facility</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7" name="Rounded Rectangle 6"/>
          <p:cNvSpPr/>
          <p:nvPr/>
        </p:nvSpPr>
        <p:spPr bwMode="auto">
          <a:xfrm>
            <a:off x="323528" y="2060848"/>
            <a:ext cx="2016224" cy="864096"/>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rgbClr val="3400FF"/>
                </a:solidFill>
              </a:rPr>
              <a:t>for deepening comprehension</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8" name="Rounded Rectangle 7"/>
          <p:cNvSpPr/>
          <p:nvPr/>
        </p:nvSpPr>
        <p:spPr bwMode="auto">
          <a:xfrm>
            <a:off x="323528" y="4365104"/>
            <a:ext cx="2016224" cy="1368152"/>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rgbClr val="3400FF"/>
                </a:solidFill>
              </a:rPr>
              <a:t>for enriching accessible example spaces</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0" name="Rounded Rectangle 9"/>
          <p:cNvSpPr/>
          <p:nvPr/>
        </p:nvSpPr>
        <p:spPr bwMode="auto">
          <a:xfrm>
            <a:off x="323528" y="3212976"/>
            <a:ext cx="2016224" cy="864096"/>
          </a:xfrm>
          <a:prstGeom prst="roundRect">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rgbClr val="3400FF"/>
                </a:solidFill>
              </a:rPr>
              <a:t>for extending appreciation</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1"/>
              </a:solidFill>
              <a:effectLst/>
              <a:latin typeface="Chalkboard" pitchFamily="-111" charset="0"/>
            </a:endParaRPr>
          </a:p>
        </p:txBody>
      </p:sp>
      <p:sp>
        <p:nvSpPr>
          <p:cNvPr id="11" name="Rounded Rectangle 10"/>
          <p:cNvSpPr/>
          <p:nvPr/>
        </p:nvSpPr>
        <p:spPr bwMode="auto">
          <a:xfrm>
            <a:off x="2771800" y="4509120"/>
            <a:ext cx="3312368" cy="122413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chemeClr val="tx2"/>
                </a:solidFill>
              </a:rPr>
              <a:t>Learners </a:t>
            </a:r>
            <a:br>
              <a:rPr lang="en-GB" sz="2000" b="0">
                <a:solidFill>
                  <a:schemeClr val="tx2"/>
                </a:solidFill>
              </a:rPr>
            </a:br>
            <a:r>
              <a:rPr lang="en-GB" sz="2000" b="0">
                <a:solidFill>
                  <a:schemeClr val="tx2"/>
                </a:solidFill>
              </a:rPr>
              <a:t>generating own examples</a:t>
            </a:r>
            <a:br>
              <a:rPr lang="en-GB" sz="2000" b="0">
                <a:solidFill>
                  <a:schemeClr val="tx2"/>
                </a:solidFill>
              </a:rPr>
            </a:br>
            <a:r>
              <a:rPr lang="en-GB" sz="2000" b="0">
                <a:solidFill>
                  <a:schemeClr val="tx2"/>
                </a:solidFill>
              </a:rPr>
              <a:t> subject to constraints</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2"/>
              </a:solidFill>
              <a:effectLst/>
              <a:latin typeface="Chalkboard" pitchFamily="-111" charset="0"/>
            </a:endParaRPr>
          </a:p>
        </p:txBody>
      </p:sp>
      <p:sp>
        <p:nvSpPr>
          <p:cNvPr id="12" name="Rounded Rectangle 11"/>
          <p:cNvSpPr/>
          <p:nvPr/>
        </p:nvSpPr>
        <p:spPr bwMode="auto">
          <a:xfrm>
            <a:off x="3419872" y="3212976"/>
            <a:ext cx="2016224" cy="93610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chemeClr val="tx2"/>
                </a:solidFill>
              </a:rPr>
              <a:t>Varying context</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2"/>
              </a:solidFill>
              <a:effectLst/>
              <a:latin typeface="Chalkboard" pitchFamily="-111" charset="0"/>
            </a:endParaRPr>
          </a:p>
        </p:txBody>
      </p:sp>
      <p:sp>
        <p:nvSpPr>
          <p:cNvPr id="13" name="Rounded Rectangle 12"/>
          <p:cNvSpPr/>
          <p:nvPr/>
        </p:nvSpPr>
        <p:spPr bwMode="auto">
          <a:xfrm>
            <a:off x="3419872" y="1988840"/>
            <a:ext cx="2016224" cy="93610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chemeClr val="tx2"/>
                </a:solidFill>
              </a:rPr>
              <a:t>Varying</a:t>
            </a:r>
            <a:br>
              <a:rPr lang="en-GB" sz="2000" b="0">
                <a:solidFill>
                  <a:schemeClr val="tx2"/>
                </a:solidFill>
              </a:rPr>
            </a:br>
            <a:r>
              <a:rPr lang="en-GB" sz="2000" b="0">
                <a:solidFill>
                  <a:schemeClr val="tx2"/>
                </a:solidFill>
              </a:rPr>
              <a:t>structure</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2"/>
              </a:solidFill>
              <a:effectLst/>
              <a:latin typeface="Chalkboard" pitchFamily="-111" charset="0"/>
            </a:endParaRPr>
          </a:p>
        </p:txBody>
      </p:sp>
      <p:sp>
        <p:nvSpPr>
          <p:cNvPr id="14" name="Rounded Rectangle 13"/>
          <p:cNvSpPr/>
          <p:nvPr/>
        </p:nvSpPr>
        <p:spPr bwMode="auto">
          <a:xfrm>
            <a:off x="6516216" y="1916832"/>
            <a:ext cx="2016224" cy="93610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chemeClr val="bg1"/>
                </a:solidFill>
              </a:rPr>
              <a:t>Doing &amp; Undoing</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bg1"/>
              </a:solidFill>
              <a:effectLst/>
              <a:latin typeface="Chalkboard" pitchFamily="-111" charset="0"/>
            </a:endParaRPr>
          </a:p>
        </p:txBody>
      </p:sp>
      <p:sp>
        <p:nvSpPr>
          <p:cNvPr id="15" name="Rounded Rectangle 14"/>
          <p:cNvSpPr/>
          <p:nvPr/>
        </p:nvSpPr>
        <p:spPr bwMode="auto">
          <a:xfrm>
            <a:off x="6516216" y="3140968"/>
            <a:ext cx="2016224" cy="93610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Chalkboard" pitchFamily="-111" charset="0"/>
              </a:rPr>
              <a:t>Complexifying</a:t>
            </a:r>
          </a:p>
          <a:p>
            <a:pPr marL="0" marR="0" indent="0" algn="ctr" defTabSz="914400" rtl="0" eaLnBrk="0" fontAlgn="base" latinLnBrk="0" hangingPunct="0">
              <a:lnSpc>
                <a:spcPct val="100000"/>
              </a:lnSpc>
              <a:spcBef>
                <a:spcPct val="0"/>
              </a:spcBef>
              <a:spcAft>
                <a:spcPct val="0"/>
              </a:spcAft>
              <a:buClrTx/>
              <a:buSzTx/>
              <a:buFontTx/>
              <a:buNone/>
              <a:tabLst/>
            </a:pPr>
            <a:r>
              <a:rPr lang="en-GB" sz="2000" b="0">
                <a:solidFill>
                  <a:schemeClr val="bg1"/>
                </a:solidFill>
                <a:latin typeface="Chalkboard" pitchFamily="-111" charset="0"/>
              </a:rPr>
              <a:t>&amp; Embedding</a:t>
            </a:r>
            <a:endParaRPr kumimoji="0" lang="en-GB" sz="2000" b="0" i="0" u="none" strike="noStrike" cap="none" normalizeH="0" baseline="0">
              <a:ln>
                <a:noFill/>
              </a:ln>
              <a:solidFill>
                <a:schemeClr val="bg1"/>
              </a:solidFill>
              <a:effectLst/>
              <a:latin typeface="Chalkboard" pitchFamily="-111" charset="0"/>
            </a:endParaRPr>
          </a:p>
        </p:txBody>
      </p:sp>
      <p:sp>
        <p:nvSpPr>
          <p:cNvPr id="16" name="Rounded Rectangle 15"/>
          <p:cNvSpPr/>
          <p:nvPr/>
        </p:nvSpPr>
        <p:spPr bwMode="auto">
          <a:xfrm>
            <a:off x="6516216" y="4293096"/>
            <a:ext cx="2016224" cy="93610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Chalkboard" pitchFamily="-111" charset="0"/>
              </a:rPr>
              <a:t>Extending, &amp; Restricting</a:t>
            </a:r>
          </a:p>
        </p:txBody>
      </p:sp>
      <p:sp>
        <p:nvSpPr>
          <p:cNvPr id="17" name="Rounded Rectangle 16"/>
          <p:cNvSpPr/>
          <p:nvPr/>
        </p:nvSpPr>
        <p:spPr bwMode="auto">
          <a:xfrm>
            <a:off x="6516216" y="5489848"/>
            <a:ext cx="2016224" cy="936104"/>
          </a:xfrm>
          <a:prstGeom prst="roundRect">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a:ln>
                  <a:noFill/>
                </a:ln>
                <a:solidFill>
                  <a:schemeClr val="bg1"/>
                </a:solidFill>
                <a:effectLst/>
                <a:latin typeface="Chalkboard" pitchFamily="-111" charset="0"/>
              </a:rPr>
              <a:t>Generalising &amp; Abstracting</a:t>
            </a:r>
          </a:p>
        </p:txBody>
      </p:sp>
      <p:sp>
        <p:nvSpPr>
          <p:cNvPr id="18" name="Rounded Rectangle 17"/>
          <p:cNvSpPr/>
          <p:nvPr/>
        </p:nvSpPr>
        <p:spPr bwMode="auto">
          <a:xfrm>
            <a:off x="3419872" y="836712"/>
            <a:ext cx="2016224" cy="93610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GB" sz="2000" b="0">
                <a:solidFill>
                  <a:schemeClr val="tx2"/>
                </a:solidFill>
              </a:rPr>
              <a:t>Varying</a:t>
            </a:r>
            <a:br>
              <a:rPr lang="en-GB" sz="2000" b="0">
                <a:solidFill>
                  <a:schemeClr val="tx2"/>
                </a:solidFill>
              </a:rPr>
            </a:br>
            <a:r>
              <a:rPr lang="en-GB" sz="2000" b="0">
                <a:solidFill>
                  <a:schemeClr val="tx2"/>
                </a:solidFill>
              </a:rPr>
              <a:t>type</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1" i="0" u="none" strike="noStrike" cap="none" normalizeH="0" baseline="0">
              <a:ln>
                <a:noFill/>
              </a:ln>
              <a:solidFill>
                <a:schemeClr val="tx2"/>
              </a:solidFill>
              <a:effectLst/>
              <a:latin typeface="Chalkboard" pitchFamily="-111" charset="0"/>
            </a:endParaRPr>
          </a:p>
        </p:txBody>
      </p:sp>
    </p:spTree>
    <p:extLst>
      <p:ext uri="{BB962C8B-B14F-4D97-AF65-F5344CB8AC3E}">
        <p14:creationId xmlns:p14="http://schemas.microsoft.com/office/powerpoint/2010/main" val="4039301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Yellow on Blue">
  <a:themeElements>
    <a:clrScheme name="Custom 1">
      <a:dk1>
        <a:srgbClr val="FFFF99"/>
      </a:dk1>
      <a:lt1>
        <a:srgbClr val="6699FF"/>
      </a:lt1>
      <a:dk2>
        <a:srgbClr val="993300"/>
      </a:dk2>
      <a:lt2>
        <a:srgbClr val="FFFF00"/>
      </a:lt2>
      <a:accent1>
        <a:srgbClr val="F57B49"/>
      </a:accent1>
      <a:accent2>
        <a:srgbClr val="FF00FF"/>
      </a:accent2>
      <a:accent3>
        <a:srgbClr val="AAAAFF"/>
      </a:accent3>
      <a:accent4>
        <a:srgbClr val="DADADA"/>
      </a:accent4>
      <a:accent5>
        <a:srgbClr val="F9BFB1"/>
      </a:accent5>
      <a:accent6>
        <a:srgbClr val="E700E7"/>
      </a:accent6>
      <a:hlink>
        <a:srgbClr val="FF0000"/>
      </a:hlink>
      <a:folHlink>
        <a:srgbClr val="919191"/>
      </a:folHlink>
    </a:clrScheme>
    <a:fontScheme name="Yellow on Blue">
      <a:majorFont>
        <a:latin typeface="Chalkboard"/>
        <a:ea typeface=""/>
        <a:cs typeface=""/>
      </a:majorFont>
      <a:minorFont>
        <a:latin typeface="Chalkboar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Yellow on Blu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Yellow on 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Yellow on Blu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Yellow on Blu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Yellow on Blu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Yellow on Blu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Yellow on Blu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444229"/>
      </a:dk1>
      <a:lt1>
        <a:srgbClr val="BBBDD6"/>
      </a:lt1>
      <a:dk2>
        <a:srgbClr val="000000"/>
      </a:dk2>
      <a:lt2>
        <a:srgbClr val="A46527"/>
      </a:lt2>
      <a:accent1>
        <a:srgbClr val="FF7C00"/>
      </a:accent1>
      <a:accent2>
        <a:srgbClr val="333399"/>
      </a:accent2>
      <a:accent3>
        <a:srgbClr val="DADBE8"/>
      </a:accent3>
      <a:accent4>
        <a:srgbClr val="393721"/>
      </a:accent4>
      <a:accent5>
        <a:srgbClr val="FFBFAA"/>
      </a:accent5>
      <a:accent6>
        <a:srgbClr val="2D2D8A"/>
      </a:accent6>
      <a:hlink>
        <a:srgbClr val="009999"/>
      </a:hlink>
      <a:folHlink>
        <a:srgbClr val="99CC00"/>
      </a:folHlink>
    </a:clrScheme>
    <a:fontScheme name="Title &amp; Bullets">
      <a:majorFont>
        <a:latin typeface="Chalkboard"/>
        <a:ea typeface="ヒラギノ角ゴ Pro W3"/>
        <a:cs typeface="ヒラギノ角ゴ Pro W3"/>
      </a:majorFont>
      <a:minorFont>
        <a:latin typeface="Chalkboard"/>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Chalkboard"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MaxiMac:Applications:Microsoft Office X:Templates:JHM Templates:Yellow on Blue.pot</Template>
  <TotalTime>40651</TotalTime>
  <Words>2049</Words>
  <Application>Microsoft Macintosh PowerPoint</Application>
  <PresentationFormat>On-screen Show (4:3)</PresentationFormat>
  <Paragraphs>363</Paragraphs>
  <Slides>36</Slides>
  <Notes>14</Notes>
  <HiddenSlides>1</HiddenSlides>
  <MMClips>2</MMClips>
  <ScaleCrop>false</ScaleCrop>
  <HeadingPairs>
    <vt:vector size="8" baseType="variant">
      <vt:variant>
        <vt:lpstr>Theme</vt:lpstr>
      </vt:variant>
      <vt:variant>
        <vt:i4>3</vt:i4>
      </vt:variant>
      <vt:variant>
        <vt:lpstr>Links</vt:lpstr>
      </vt:variant>
      <vt:variant>
        <vt:i4>1</vt:i4>
      </vt:variant>
      <vt:variant>
        <vt:lpstr>Embedded OLE Servers</vt:lpstr>
      </vt:variant>
      <vt:variant>
        <vt:i4>1</vt:i4>
      </vt:variant>
      <vt:variant>
        <vt:lpstr>Slide Titles</vt:lpstr>
      </vt:variant>
      <vt:variant>
        <vt:i4>36</vt:i4>
      </vt:variant>
    </vt:vector>
  </HeadingPairs>
  <TitlesOfParts>
    <vt:vector size="41" baseType="lpstr">
      <vt:lpstr>Yellow on Blue</vt:lpstr>
      <vt:lpstr>Title &amp; Bullets</vt:lpstr>
      <vt:lpstr>Blank Presentation</vt:lpstr>
      <vt:lpstr>\\localhost\Users\jhm3\Documents\Files\    Current Activities\     Events 2017\03.03-04 NAMA\MacBook Pro:Users:jhm3:Documents:Files:    Current Activities:     Events 2010:SMC March 6:SMC Problems.doc!OLE_LINK2</vt:lpstr>
      <vt:lpstr>Equation</vt:lpstr>
      <vt:lpstr>Algebraic Thinking   in the  Upper Years </vt:lpstr>
      <vt:lpstr>Conjectures</vt:lpstr>
      <vt:lpstr>Outline</vt:lpstr>
      <vt:lpstr>Characterising Numbers</vt:lpstr>
      <vt:lpstr>Think Of A Number (ThOAN)</vt:lpstr>
      <vt:lpstr>Using Tracking Arithmetic</vt:lpstr>
      <vt:lpstr>Rhind Mathematical Papyrus problem 28</vt:lpstr>
      <vt:lpstr>Worked Examples</vt:lpstr>
      <vt:lpstr>Exercises</vt:lpstr>
      <vt:lpstr>Some Sums</vt:lpstr>
      <vt:lpstr>Tangent Power</vt:lpstr>
      <vt:lpstr>Cobwebs</vt:lpstr>
      <vt:lpstr>Rational Polynomials</vt:lpstr>
      <vt:lpstr>Ride &amp; Tie</vt:lpstr>
      <vt:lpstr>Cubic Chords</vt:lpstr>
      <vt:lpstr>Variation</vt:lpstr>
      <vt:lpstr>Attention</vt:lpstr>
      <vt:lpstr>Sundaram Grids</vt:lpstr>
      <vt:lpstr>Double Factorings</vt:lpstr>
      <vt:lpstr>Divisor’s Divisors</vt:lpstr>
      <vt:lpstr>Sin(A+B)</vt:lpstr>
      <vt:lpstr>Say What You See</vt:lpstr>
      <vt:lpstr>Crossed Ladders</vt:lpstr>
      <vt:lpstr>Crossed Ladders Solution</vt:lpstr>
      <vt:lpstr>Journeys</vt:lpstr>
      <vt:lpstr>Meeting Point Resolution</vt:lpstr>
      <vt:lpstr>Cistern Filling</vt:lpstr>
      <vt:lpstr>Crossed Planes</vt:lpstr>
      <vt:lpstr>Tower Diagrams</vt:lpstr>
      <vt:lpstr>Powers &amp; Themes</vt:lpstr>
      <vt:lpstr>Forms of Attention</vt:lpstr>
      <vt:lpstr>Inner &amp; Outer Aspects</vt:lpstr>
      <vt:lpstr>Reflection as Self-Explanation</vt:lpstr>
      <vt:lpstr>Frameworks</vt:lpstr>
      <vt:lpstr>Reflection</vt:lpstr>
      <vt:lpstr>To Follow Up</vt:lpstr>
    </vt:vector>
  </TitlesOfParts>
  <Company>CME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Mason</dc:creator>
  <cp:lastModifiedBy>Mason</cp:lastModifiedBy>
  <cp:revision>1100</cp:revision>
  <cp:lastPrinted>2017-02-27T16:58:41Z</cp:lastPrinted>
  <dcterms:created xsi:type="dcterms:W3CDTF">2009-05-15T05:15:20Z</dcterms:created>
  <dcterms:modified xsi:type="dcterms:W3CDTF">2017-04-01T05:00:23Z</dcterms:modified>
</cp:coreProperties>
</file>