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8"/>
  </p:notesMasterIdLst>
  <p:handoutMasterIdLst>
    <p:handoutMasterId r:id="rId29"/>
  </p:handoutMasterIdLst>
  <p:sldIdLst>
    <p:sldId id="279" r:id="rId2"/>
    <p:sldId id="295" r:id="rId3"/>
    <p:sldId id="298" r:id="rId4"/>
    <p:sldId id="285" r:id="rId5"/>
    <p:sldId id="307" r:id="rId6"/>
    <p:sldId id="281" r:id="rId7"/>
    <p:sldId id="294" r:id="rId8"/>
    <p:sldId id="282" r:id="rId9"/>
    <p:sldId id="283" r:id="rId10"/>
    <p:sldId id="284" r:id="rId11"/>
    <p:sldId id="286" r:id="rId12"/>
    <p:sldId id="299" r:id="rId13"/>
    <p:sldId id="300" r:id="rId14"/>
    <p:sldId id="288" r:id="rId15"/>
    <p:sldId id="289" r:id="rId16"/>
    <p:sldId id="301" r:id="rId17"/>
    <p:sldId id="304" r:id="rId18"/>
    <p:sldId id="305" r:id="rId19"/>
    <p:sldId id="296" r:id="rId20"/>
    <p:sldId id="297" r:id="rId21"/>
    <p:sldId id="302" r:id="rId22"/>
    <p:sldId id="292" r:id="rId23"/>
    <p:sldId id="293" r:id="rId24"/>
    <p:sldId id="308" r:id="rId25"/>
    <p:sldId id="309" r:id="rId26"/>
    <p:sldId id="31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AD22E-0655-4D14-A0A6-276BFC1A0A4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C75D4-2088-401D-AF61-D659AF3A64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54F53-B56A-447D-9937-AAB71044F225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8EF75-D502-447F-88B0-736E9CBA46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5BFE6-C6CC-444D-9B79-98360EA53D2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C350B9-2001-433B-8480-6BEAC730C4F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356C4D-451A-4DA7-82A5-060037FF66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472514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key ideas in the national curriculum:  What’s  x  got to do with it?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8458200" cy="914400"/>
          </a:xfrm>
        </p:spPr>
        <p:txBody>
          <a:bodyPr/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South West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ideas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285860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b="1" dirty="0" smtClean="0"/>
              <a:t>Generalise relationships </a:t>
            </a:r>
          </a:p>
          <a:p>
            <a:pPr lvl="1"/>
            <a:r>
              <a:rPr lang="en-GB" b="1" dirty="0" smtClean="0"/>
              <a:t>perimeter of a square of side s is 4s</a:t>
            </a:r>
          </a:p>
          <a:p>
            <a:pPr lvl="0"/>
            <a:r>
              <a:rPr lang="en-GB" b="1" dirty="0" smtClean="0"/>
              <a:t>Equivalent expressions </a:t>
            </a:r>
          </a:p>
          <a:p>
            <a:pPr lvl="1"/>
            <a:r>
              <a:rPr lang="en-GB" b="1" dirty="0" smtClean="0"/>
              <a:t>a + b – a = b</a:t>
            </a:r>
          </a:p>
          <a:p>
            <a:pPr lvl="0"/>
            <a:r>
              <a:rPr lang="en-GB" b="1" dirty="0" smtClean="0"/>
              <a:t>Solve equations </a:t>
            </a:r>
          </a:p>
          <a:p>
            <a:pPr lvl="1"/>
            <a:r>
              <a:rPr lang="en-GB" b="1" dirty="0" smtClean="0"/>
              <a:t>find  y  when  11 = 9 – y </a:t>
            </a:r>
          </a:p>
          <a:p>
            <a:pPr lvl="0"/>
            <a:r>
              <a:rPr lang="en-GB" b="1" dirty="0" smtClean="0"/>
              <a:t>Express situations </a:t>
            </a:r>
          </a:p>
          <a:p>
            <a:pPr lvl="1"/>
            <a:r>
              <a:rPr lang="en-GB" b="1" dirty="0" smtClean="0"/>
              <a:t>j – a = 5</a:t>
            </a:r>
          </a:p>
          <a:p>
            <a:pPr lvl="0"/>
            <a:r>
              <a:rPr lang="en-GB" b="1" dirty="0" smtClean="0"/>
              <a:t>Relate representations </a:t>
            </a:r>
          </a:p>
          <a:p>
            <a:pPr lvl="1"/>
            <a:r>
              <a:rPr lang="en-GB" b="1" dirty="0" smtClean="0"/>
              <a:t>graphing  x + y = 5</a:t>
            </a:r>
          </a:p>
          <a:p>
            <a:r>
              <a:rPr lang="en-GB" b="1" dirty="0" smtClean="0"/>
              <a:t>New from old</a:t>
            </a:r>
          </a:p>
          <a:p>
            <a:r>
              <a:rPr lang="en-GB" b="1" dirty="0" smtClean="0"/>
              <a:t>Notation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Explicit statements about algebra yr 6 (health warning)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020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Programme of study:</a:t>
            </a:r>
          </a:p>
          <a:p>
            <a:r>
              <a:rPr lang="en-GB" dirty="0" smtClean="0"/>
              <a:t>express missing number problems algebraically</a:t>
            </a:r>
          </a:p>
          <a:p>
            <a:r>
              <a:rPr lang="en-GB" dirty="0" smtClean="0"/>
              <a:t>use simple formulae expressed in words</a:t>
            </a:r>
          </a:p>
          <a:p>
            <a:r>
              <a:rPr lang="en-GB" dirty="0" smtClean="0"/>
              <a:t>generate and describe linear number sequences</a:t>
            </a:r>
          </a:p>
          <a:p>
            <a:r>
              <a:rPr lang="en-GB" dirty="0" smtClean="0"/>
              <a:t>find pairs of numbers that satisfy number sentences involving two unknowns.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enumerate all possibilities of combinations of two variables</a:t>
            </a:r>
            <a:r>
              <a:rPr lang="en-GB" dirty="0" smtClean="0"/>
              <a:t> 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Non-statutory Guidance yr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Pupils should be introduced to the use of symbols and letters to represent variables and unknowns in mathematical situations </a:t>
            </a:r>
            <a:r>
              <a:rPr lang="en-GB" b="1" dirty="0" smtClean="0">
                <a:solidFill>
                  <a:srgbClr val="FF0000"/>
                </a:solidFill>
              </a:rPr>
              <a:t>that they already understand, </a:t>
            </a:r>
            <a:r>
              <a:rPr lang="en-GB" b="1" dirty="0" smtClean="0"/>
              <a:t>such as: </a:t>
            </a:r>
          </a:p>
          <a:p>
            <a:pPr lvl="1"/>
            <a:r>
              <a:rPr lang="en-GB" b="1" dirty="0" smtClean="0"/>
              <a:t>missing numbers, lengths, coordinates and angles</a:t>
            </a:r>
          </a:p>
          <a:p>
            <a:pPr lvl="1"/>
            <a:r>
              <a:rPr lang="en-GB" b="1" dirty="0" smtClean="0"/>
              <a:t>formulae in mathematics and science</a:t>
            </a:r>
          </a:p>
          <a:p>
            <a:pPr lvl="1"/>
            <a:r>
              <a:rPr lang="en-GB" b="1" dirty="0" smtClean="0"/>
              <a:t>arithmetical rules (e.g. a + b = b + a)</a:t>
            </a:r>
          </a:p>
          <a:p>
            <a:pPr lvl="1"/>
            <a:r>
              <a:rPr lang="en-GB" b="1" dirty="0" smtClean="0"/>
              <a:t>generalisations of number patterns</a:t>
            </a:r>
          </a:p>
          <a:p>
            <a:pPr lvl="1"/>
            <a:r>
              <a:rPr lang="en-GB" b="1" dirty="0" smtClean="0"/>
              <a:t>number puzzles (e.g. what two numbers can add up to).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Your immediate thoughts and concerns?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191000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Programme of study:</a:t>
            </a:r>
          </a:p>
          <a:p>
            <a:r>
              <a:rPr lang="en-GB" b="1" dirty="0" smtClean="0"/>
              <a:t>express missing number problems algebraically</a:t>
            </a:r>
          </a:p>
          <a:p>
            <a:r>
              <a:rPr lang="en-GB" b="1" dirty="0" smtClean="0"/>
              <a:t>use simple formulae expressed in words</a:t>
            </a:r>
          </a:p>
          <a:p>
            <a:r>
              <a:rPr lang="en-GB" b="1" dirty="0" smtClean="0"/>
              <a:t>generate and describe linear number sequences</a:t>
            </a:r>
          </a:p>
          <a:p>
            <a:r>
              <a:rPr lang="en-GB" b="1" dirty="0" smtClean="0"/>
              <a:t>find pairs of numbers that satisfy number sentences involving two unknowns.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enumerate all possibilities of combinations of two variables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95936" y="1412776"/>
            <a:ext cx="4919464" cy="51125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Notes and guidance:</a:t>
            </a:r>
          </a:p>
          <a:p>
            <a:pPr marL="0" indent="0">
              <a:buNone/>
            </a:pPr>
            <a:r>
              <a:rPr lang="en-GB" b="1" dirty="0" smtClean="0"/>
              <a:t>Pupils should be introduced to the use of symbols and letters to represent variables and unknowns in mathematical situations that they already understand, such as: </a:t>
            </a:r>
          </a:p>
          <a:p>
            <a:pPr lvl="1"/>
            <a:r>
              <a:rPr lang="en-GB" b="1" dirty="0" smtClean="0"/>
              <a:t>missing numbers, lengths, coordinates and angles</a:t>
            </a:r>
          </a:p>
          <a:p>
            <a:pPr lvl="1"/>
            <a:r>
              <a:rPr lang="en-GB" b="1" dirty="0" smtClean="0"/>
              <a:t>formulae in mathematics and science</a:t>
            </a:r>
          </a:p>
          <a:p>
            <a:pPr lvl="1"/>
            <a:r>
              <a:rPr lang="en-GB" b="1" dirty="0" smtClean="0"/>
              <a:t>arithmetical rules (e.g. a + b = b + a)</a:t>
            </a:r>
          </a:p>
          <a:p>
            <a:pPr lvl="1"/>
            <a:r>
              <a:rPr lang="en-GB" b="1" dirty="0" smtClean="0"/>
              <a:t>generalisations of number patterns</a:t>
            </a:r>
          </a:p>
          <a:p>
            <a:pPr lvl="1"/>
            <a:r>
              <a:rPr lang="en-GB" b="1" dirty="0" smtClean="0"/>
              <a:t>number puzzles (e.g. what two numbers can add up to).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immediate thoughts/concerns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How can this build on what children already know?</a:t>
            </a:r>
          </a:p>
          <a:p>
            <a:pPr lvl="1"/>
            <a:r>
              <a:rPr lang="en-GB" b="1" dirty="0" smtClean="0"/>
              <a:t>missing number problems</a:t>
            </a:r>
          </a:p>
          <a:p>
            <a:pPr lvl="1"/>
            <a:r>
              <a:rPr lang="en-GB" b="1" dirty="0" smtClean="0"/>
              <a:t>simple formulae expressed in words</a:t>
            </a:r>
          </a:p>
          <a:p>
            <a:pPr lvl="1"/>
            <a:r>
              <a:rPr lang="en-GB" b="1" dirty="0" smtClean="0"/>
              <a:t>linear number sequences</a:t>
            </a:r>
          </a:p>
          <a:p>
            <a:pPr lvl="1"/>
            <a:r>
              <a:rPr lang="en-GB" b="1" dirty="0" smtClean="0"/>
              <a:t>number sentences involving two unknowns</a:t>
            </a:r>
          </a:p>
          <a:p>
            <a:pPr lvl="1"/>
            <a:r>
              <a:rPr lang="en-GB" b="1" dirty="0" smtClean="0">
                <a:solidFill>
                  <a:schemeClr val="tx1"/>
                </a:solidFill>
              </a:rPr>
              <a:t>combinations of two variables</a:t>
            </a:r>
          </a:p>
          <a:p>
            <a:endParaRPr lang="en-GB" b="1" dirty="0" smtClean="0"/>
          </a:p>
          <a:p>
            <a:r>
              <a:rPr lang="en-GB" b="1" dirty="0" smtClean="0"/>
              <a:t>What do you do already?  Year 6 is too late!</a:t>
            </a:r>
          </a:p>
          <a:p>
            <a:r>
              <a:rPr lang="en-GB" b="1" dirty="0" smtClean="0"/>
              <a:t>Or too early!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Searching for hidden pre-algebra using the key ideas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669979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Generalise relationships</a:t>
            </a:r>
          </a:p>
          <a:p>
            <a:pPr lvl="0"/>
            <a:r>
              <a:rPr lang="en-GB" dirty="0" smtClean="0"/>
              <a:t>Equivalent expressions</a:t>
            </a:r>
          </a:p>
          <a:p>
            <a:pPr lvl="0"/>
            <a:r>
              <a:rPr lang="en-GB" dirty="0" smtClean="0"/>
              <a:t>Solve equations</a:t>
            </a:r>
          </a:p>
          <a:p>
            <a:pPr lvl="0"/>
            <a:r>
              <a:rPr lang="en-GB" dirty="0" smtClean="0"/>
              <a:t>Express situations</a:t>
            </a:r>
          </a:p>
          <a:p>
            <a:pPr lvl="0"/>
            <a:r>
              <a:rPr lang="en-GB" dirty="0" smtClean="0"/>
              <a:t>Relate representations</a:t>
            </a:r>
          </a:p>
          <a:p>
            <a:r>
              <a:rPr lang="en-GB" dirty="0" smtClean="0"/>
              <a:t>New from old</a:t>
            </a:r>
          </a:p>
          <a:p>
            <a:r>
              <a:rPr lang="en-GB" dirty="0" smtClean="0"/>
              <a:t>Notation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Searching for hidden algebra in the primary draft curriculum, yrs 1-2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Year 1</a:t>
            </a:r>
          </a:p>
          <a:p>
            <a:r>
              <a:rPr lang="en-GB" b="1" dirty="0" smtClean="0"/>
              <a:t>counting as enumerating objects</a:t>
            </a:r>
          </a:p>
          <a:p>
            <a:r>
              <a:rPr lang="en-GB" b="1" dirty="0" smtClean="0"/>
              <a:t>patterns in the number system</a:t>
            </a:r>
          </a:p>
          <a:p>
            <a:r>
              <a:rPr lang="en-GB" b="1" dirty="0" smtClean="0"/>
              <a:t>repeating patterns </a:t>
            </a:r>
          </a:p>
          <a:p>
            <a:r>
              <a:rPr lang="en-GB" b="1" dirty="0" smtClean="0"/>
              <a:t>number bonds in several forms</a:t>
            </a:r>
          </a:p>
          <a:p>
            <a:r>
              <a:rPr lang="en-GB" b="1" dirty="0" smtClean="0"/>
              <a:t>add or subtract zero. 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b="1" dirty="0" smtClean="0"/>
              <a:t>Year 2</a:t>
            </a:r>
          </a:p>
          <a:p>
            <a:r>
              <a:rPr lang="en-GB" b="1" dirty="0" smtClean="0"/>
              <a:t>add to check subtraction (inverse)</a:t>
            </a:r>
          </a:p>
          <a:p>
            <a:r>
              <a:rPr lang="en-GB" b="1" dirty="0" smtClean="0"/>
              <a:t>add numbers in a different order (</a:t>
            </a:r>
            <a:r>
              <a:rPr lang="en-GB" b="1" dirty="0" err="1" smtClean="0"/>
              <a:t>associativity</a:t>
            </a:r>
            <a:r>
              <a:rPr lang="en-GB" b="1" dirty="0" smtClean="0"/>
              <a:t>)</a:t>
            </a:r>
          </a:p>
          <a:p>
            <a:r>
              <a:rPr lang="en-GB" b="1" dirty="0" smtClean="0"/>
              <a:t>inverse relations to develop multiplicative reasoning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1844824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enumeration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12 = 3 lots of 4</a:t>
            </a:r>
          </a:p>
          <a:p>
            <a:r>
              <a:rPr lang="en-GB" dirty="0" smtClean="0"/>
              <a:t>12 = 4 lots of 3</a:t>
            </a:r>
          </a:p>
          <a:p>
            <a:r>
              <a:rPr lang="en-GB" dirty="0" smtClean="0"/>
              <a:t>12 = two groups of 6</a:t>
            </a:r>
          </a:p>
          <a:p>
            <a:r>
              <a:rPr lang="en-GB" dirty="0" smtClean="0"/>
              <a:t>12 = 6 pairs</a:t>
            </a:r>
          </a:p>
          <a:p>
            <a:r>
              <a:rPr lang="en-GB" dirty="0" smtClean="0"/>
              <a:t>12 = 2 lots of 5 plus two extra</a:t>
            </a:r>
          </a:p>
          <a:p>
            <a:r>
              <a:rPr lang="en-GB" dirty="0" smtClean="0"/>
              <a:t>c= </a:t>
            </a:r>
            <a:r>
              <a:rPr lang="en-GB" dirty="0" err="1" smtClean="0"/>
              <a:t>ab</a:t>
            </a:r>
            <a:r>
              <a:rPr lang="en-GB" dirty="0" smtClean="0"/>
              <a:t> = </a:t>
            </a:r>
            <a:r>
              <a:rPr lang="en-GB" dirty="0" err="1" smtClean="0"/>
              <a:t>ba</a:t>
            </a:r>
            <a:r>
              <a:rPr lang="en-GB" dirty="0" smtClean="0"/>
              <a:t> = 2(    ) = 2(    - 1) + 2 etc.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83000" y="1905000"/>
          <a:ext cx="914400" cy="198438"/>
        </p:xfrm>
        <a:graphic>
          <a:graphicData uri="http://schemas.openxmlformats.org/presentationml/2006/ole">
            <p:oleObj spid="_x0000_s23554" name="Equation" r:id="rId3" imgW="914400" imgH="198720" progId="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347864" y="4293097"/>
          <a:ext cx="432048" cy="1008112"/>
        </p:xfrm>
        <a:graphic>
          <a:graphicData uri="http://schemas.openxmlformats.org/presentationml/2006/ole">
            <p:oleObj spid="_x0000_s23555" name="Equation" r:id="rId4" imgW="152280" imgH="3934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4008" y="4293096"/>
          <a:ext cx="432048" cy="1008112"/>
        </p:xfrm>
        <a:graphic>
          <a:graphicData uri="http://schemas.openxmlformats.org/presentationml/2006/ole">
            <p:oleObj spid="_x0000_s23558" name="Equation" r:id="rId5" imgW="15228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cap="all" dirty="0" smtClean="0"/>
              <a:t>different kinds of pattern</a:t>
            </a:r>
            <a:endParaRPr lang="en-GB" sz="3600" b="1" cap="all" dirty="0"/>
          </a:p>
        </p:txBody>
      </p:sp>
      <p:grpSp>
        <p:nvGrpSpPr>
          <p:cNvPr id="19" name="Group 18"/>
          <p:cNvGrpSpPr/>
          <p:nvPr/>
        </p:nvGrpSpPr>
        <p:grpSpPr>
          <a:xfrm>
            <a:off x="179512" y="1772816"/>
            <a:ext cx="7272808" cy="576064"/>
            <a:chOff x="179512" y="1772816"/>
            <a:chExt cx="7272808" cy="576064"/>
          </a:xfrm>
        </p:grpSpPr>
        <p:sp>
          <p:nvSpPr>
            <p:cNvPr id="3" name="Rectangle 2"/>
            <p:cNvSpPr/>
            <p:nvPr/>
          </p:nvSpPr>
          <p:spPr>
            <a:xfrm>
              <a:off x="97160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76368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555776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19872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28396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48064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1216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9512" y="1772816"/>
              <a:ext cx="648072" cy="57606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0424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31640" y="256490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a, b, b, a, b, b, ......            (3n+1)</a:t>
            </a:r>
            <a:r>
              <a:rPr lang="en-GB" sz="2400" b="1" dirty="0" err="1" smtClean="0"/>
              <a:t>th</a:t>
            </a:r>
            <a:r>
              <a:rPr lang="en-GB" sz="2400" b="1" dirty="0" smtClean="0"/>
              <a:t> square is red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9675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Repeating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321297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Continuing (arithmetic, linear ...)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44371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Spatial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371703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1, 4, 7, 10 ....                 (nth term is 3n+1) </a:t>
            </a:r>
            <a:endParaRPr lang="en-GB" sz="24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107504" y="4869160"/>
            <a:ext cx="7272808" cy="576064"/>
            <a:chOff x="179512" y="1772816"/>
            <a:chExt cx="7272808" cy="576064"/>
          </a:xfrm>
        </p:grpSpPr>
        <p:sp>
          <p:nvSpPr>
            <p:cNvPr id="21" name="Rectangle 20"/>
            <p:cNvSpPr/>
            <p:nvPr/>
          </p:nvSpPr>
          <p:spPr>
            <a:xfrm>
              <a:off x="97160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6368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55776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19872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8396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48064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216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9512" y="1772816"/>
              <a:ext cx="648072" cy="57606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80424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763688" y="6165304"/>
            <a:ext cx="7272808" cy="576064"/>
            <a:chOff x="179512" y="1772816"/>
            <a:chExt cx="7272808" cy="576064"/>
          </a:xfrm>
        </p:grpSpPr>
        <p:sp>
          <p:nvSpPr>
            <p:cNvPr id="31" name="Rectangle 30"/>
            <p:cNvSpPr/>
            <p:nvPr/>
          </p:nvSpPr>
          <p:spPr>
            <a:xfrm>
              <a:off x="97160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76368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55776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19872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28396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48064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1216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79512" y="1772816"/>
              <a:ext cx="648072" cy="57606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80424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71600" y="5517232"/>
            <a:ext cx="7272808" cy="576064"/>
            <a:chOff x="179512" y="1772816"/>
            <a:chExt cx="7272808" cy="576064"/>
          </a:xfrm>
        </p:grpSpPr>
        <p:sp>
          <p:nvSpPr>
            <p:cNvPr id="41" name="Rectangle 40"/>
            <p:cNvSpPr/>
            <p:nvPr/>
          </p:nvSpPr>
          <p:spPr>
            <a:xfrm>
              <a:off x="97160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6368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55776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19872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28396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48064" y="1772816"/>
              <a:ext cx="64807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12160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9512" y="1772816"/>
              <a:ext cx="648072" cy="57606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04248" y="1772816"/>
              <a:ext cx="64807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Additive reasoning </a:t>
            </a:r>
            <a:endParaRPr lang="en-US" smtClean="0"/>
          </a:p>
        </p:txBody>
      </p:sp>
      <p:sp>
        <p:nvSpPr>
          <p:cNvPr id="1331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39975" y="2060575"/>
            <a:ext cx="4392613" cy="1150938"/>
            <a:chOff x="1610" y="1344"/>
            <a:chExt cx="2767" cy="7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610" y="1344"/>
              <a:ext cx="998" cy="3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1610" y="1706"/>
              <a:ext cx="2767" cy="3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2608" y="1344"/>
              <a:ext cx="1769" cy="36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71625" y="3571875"/>
            <a:ext cx="6572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	a + b = c		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a + b</a:t>
            </a:r>
          </a:p>
          <a:p>
            <a:r>
              <a:rPr lang="en-GB" sz="2800" b="1" dirty="0">
                <a:solidFill>
                  <a:schemeClr val="tx2"/>
                </a:solidFill>
              </a:rPr>
              <a:t>	b + a = c		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r>
              <a:rPr lang="en-GB" sz="2800" b="1" dirty="0">
                <a:solidFill>
                  <a:schemeClr val="tx2"/>
                </a:solidFill>
              </a:rPr>
              <a:t> = b +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a = b		</a:t>
            </a:r>
            <a:r>
              <a:rPr lang="en-GB" sz="2800" b="1" dirty="0" err="1">
                <a:solidFill>
                  <a:schemeClr val="tx2"/>
                </a:solidFill>
              </a:rPr>
              <a:t>b</a:t>
            </a:r>
            <a:r>
              <a:rPr lang="en-GB" sz="2800" b="1" dirty="0">
                <a:solidFill>
                  <a:schemeClr val="tx2"/>
                </a:solidFill>
              </a:rPr>
              <a:t> = c -  a</a:t>
            </a:r>
          </a:p>
          <a:p>
            <a:pPr lvl="2"/>
            <a:r>
              <a:rPr lang="en-GB" sz="2800" b="1" dirty="0">
                <a:solidFill>
                  <a:schemeClr val="tx2"/>
                </a:solidFill>
              </a:rPr>
              <a:t>c – b = a		</a:t>
            </a:r>
            <a:r>
              <a:rPr lang="en-GB" sz="2800" b="1" dirty="0" err="1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= c -  b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620688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algebra?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pre-algebraic experiences appropriate for primary children?</a:t>
            </a:r>
          </a:p>
          <a:p>
            <a:r>
              <a:rPr lang="en-GB" dirty="0" smtClean="0"/>
              <a:t>Why I am focusing on primary 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7848600" cy="762000"/>
          </a:xfrm>
        </p:spPr>
        <p:txBody>
          <a:bodyPr/>
          <a:lstStyle/>
          <a:p>
            <a:pPr eaLnBrk="1" hangingPunct="1"/>
            <a:r>
              <a:rPr lang="en-GB" sz="3400" dirty="0" smtClean="0"/>
              <a:t>Multiplicative reasoning</a:t>
            </a:r>
            <a:endParaRPr lang="en-US" sz="3400" dirty="0" smtClean="0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ph idx="1"/>
          </p:nvPr>
        </p:nvGraphicFramePr>
        <p:xfrm>
          <a:off x="4591050" y="3709988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81313" y="3071813"/>
            <a:ext cx="6262687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2600" smtClean="0"/>
          </a:p>
          <a:p>
            <a:pPr eaLnBrk="1" hangingPunct="1">
              <a:buFontTx/>
              <a:buNone/>
            </a:pPr>
            <a:endParaRPr lang="en-US" sz="2600" smtClean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928813" y="2357438"/>
            <a:ext cx="5072062" cy="576262"/>
          </a:xfrm>
          <a:prstGeom prst="rect">
            <a:avLst/>
          </a:prstGeom>
          <a:solidFill>
            <a:srgbClr val="AA6B4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92881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928813" y="3571875"/>
            <a:ext cx="45720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chemeClr val="tx2"/>
                </a:solidFill>
              </a:rPr>
              <a:t>a = </a:t>
            </a:r>
            <a:r>
              <a:rPr lang="en-GB" sz="2800" b="1" dirty="0" err="1">
                <a:solidFill>
                  <a:schemeClr val="tx2"/>
                </a:solidFill>
              </a:rPr>
              <a:t>bc</a:t>
            </a:r>
            <a:r>
              <a:rPr lang="en-GB" sz="2800" b="1" dirty="0">
                <a:solidFill>
                  <a:schemeClr val="tx2"/>
                </a:solidFill>
              </a:rPr>
              <a:t>      </a:t>
            </a:r>
            <a:r>
              <a:rPr lang="en-GB" sz="2800" b="1" dirty="0" err="1">
                <a:solidFill>
                  <a:schemeClr val="tx2"/>
                </a:solidFill>
              </a:rPr>
              <a:t>bc</a:t>
            </a:r>
            <a:r>
              <a:rPr lang="en-GB" sz="2800" b="1" dirty="0">
                <a:solidFill>
                  <a:schemeClr val="tx2"/>
                </a:solidFill>
              </a:rPr>
              <a:t> = a</a:t>
            </a: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a = </a:t>
            </a:r>
            <a:r>
              <a:rPr lang="en-GB" sz="2800" b="1" dirty="0" err="1">
                <a:solidFill>
                  <a:schemeClr val="tx2"/>
                </a:solidFill>
              </a:rPr>
              <a:t>cb</a:t>
            </a:r>
            <a:r>
              <a:rPr lang="en-GB" sz="2800" b="1" dirty="0">
                <a:solidFill>
                  <a:schemeClr val="tx2"/>
                </a:solidFill>
              </a:rPr>
              <a:t>      </a:t>
            </a:r>
            <a:r>
              <a:rPr lang="en-GB" sz="2800" b="1" dirty="0" err="1">
                <a:solidFill>
                  <a:schemeClr val="tx2"/>
                </a:solidFill>
              </a:rPr>
              <a:t>cb</a:t>
            </a:r>
            <a:r>
              <a:rPr lang="en-GB" sz="2800" b="1" dirty="0">
                <a:solidFill>
                  <a:schemeClr val="tx2"/>
                </a:solidFill>
              </a:rPr>
              <a:t> = a</a:t>
            </a:r>
          </a:p>
          <a:p>
            <a:pPr algn="ctr"/>
            <a:r>
              <a:rPr lang="en-GB" sz="2800" b="1" dirty="0">
                <a:solidFill>
                  <a:schemeClr val="tx2"/>
                </a:solidFill>
              </a:rPr>
              <a:t>b = </a:t>
            </a:r>
            <a:r>
              <a:rPr lang="en-GB" sz="2800" b="1" u="sng" dirty="0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      </a:t>
            </a:r>
            <a:r>
              <a:rPr lang="en-GB" sz="2800" b="1" u="sng" dirty="0" err="1">
                <a:solidFill>
                  <a:schemeClr val="tx2"/>
                </a:solidFill>
              </a:rPr>
              <a:t>a</a:t>
            </a:r>
            <a:r>
              <a:rPr lang="en-GB" sz="2800" b="1" u="sng" dirty="0">
                <a:solidFill>
                  <a:schemeClr val="tx2"/>
                </a:solidFill>
              </a:rPr>
              <a:t> </a:t>
            </a:r>
            <a:r>
              <a:rPr lang="en-GB" sz="2800" b="1" dirty="0">
                <a:solidFill>
                  <a:schemeClr val="tx2"/>
                </a:solidFill>
              </a:rPr>
              <a:t>= b</a:t>
            </a: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c       </a:t>
            </a:r>
            <a:r>
              <a:rPr lang="en-GB" sz="2800" b="1" dirty="0" err="1">
                <a:solidFill>
                  <a:schemeClr val="tx2"/>
                </a:solidFill>
              </a:rPr>
              <a:t>c</a:t>
            </a:r>
            <a:endParaRPr lang="en-GB" sz="2800" b="1" u="sng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c = </a:t>
            </a:r>
            <a:r>
              <a:rPr lang="en-GB" sz="2800" b="1" u="sng" dirty="0">
                <a:solidFill>
                  <a:schemeClr val="tx2"/>
                </a:solidFill>
              </a:rPr>
              <a:t>a</a:t>
            </a:r>
            <a:r>
              <a:rPr lang="en-GB" sz="2800" b="1" dirty="0">
                <a:solidFill>
                  <a:schemeClr val="tx2"/>
                </a:solidFill>
              </a:rPr>
              <a:t>       </a:t>
            </a:r>
            <a:r>
              <a:rPr lang="en-GB" sz="2800" b="1" u="sng" dirty="0" err="1">
                <a:solidFill>
                  <a:schemeClr val="tx2"/>
                </a:solidFill>
              </a:rPr>
              <a:t>a</a:t>
            </a:r>
            <a:r>
              <a:rPr lang="en-GB" sz="2800" b="1" u="sng" dirty="0">
                <a:solidFill>
                  <a:schemeClr val="tx2"/>
                </a:solidFill>
              </a:rPr>
              <a:t> </a:t>
            </a:r>
            <a:r>
              <a:rPr lang="en-GB" sz="2800" b="1" dirty="0">
                <a:solidFill>
                  <a:schemeClr val="tx2"/>
                </a:solidFill>
              </a:rPr>
              <a:t>= c</a:t>
            </a: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b       </a:t>
            </a:r>
            <a:r>
              <a:rPr lang="en-GB" sz="2800" b="1" dirty="0" err="1">
                <a:solidFill>
                  <a:schemeClr val="tx2"/>
                </a:solidFill>
              </a:rPr>
              <a:t>b</a:t>
            </a: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dirty="0">
                <a:solidFill>
                  <a:schemeClr val="tx2"/>
                </a:solidFill>
              </a:rPr>
              <a:t>      </a:t>
            </a: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u="sng" dirty="0">
                <a:solidFill>
                  <a:schemeClr val="tx2"/>
                </a:solidFill>
              </a:rPr>
              <a:t> </a:t>
            </a: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292893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92906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492918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5929313" y="1785938"/>
            <a:ext cx="10715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660232" y="3501008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Hidden in years 3-4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/>
          </a:bodyPr>
          <a:lstStyle/>
          <a:p>
            <a:r>
              <a:rPr lang="en-GB" b="1" dirty="0" smtClean="0"/>
              <a:t>Year 3</a:t>
            </a:r>
          </a:p>
          <a:p>
            <a:pPr lvl="1"/>
            <a:r>
              <a:rPr lang="en-GB" b="1" dirty="0" smtClean="0"/>
              <a:t>mental methods </a:t>
            </a:r>
          </a:p>
          <a:p>
            <a:pPr lvl="1"/>
            <a:r>
              <a:rPr lang="en-GB" b="1" dirty="0" err="1" smtClean="0"/>
              <a:t>commutativity</a:t>
            </a:r>
            <a:r>
              <a:rPr lang="en-GB" b="1" dirty="0" smtClean="0"/>
              <a:t> and </a:t>
            </a:r>
            <a:r>
              <a:rPr lang="en-GB" b="1" dirty="0" err="1" smtClean="0"/>
              <a:t>associativity</a:t>
            </a:r>
            <a:endParaRPr lang="en-GB" b="1" dirty="0" smtClean="0"/>
          </a:p>
          <a:p>
            <a:r>
              <a:rPr lang="en-GB" b="1" dirty="0" smtClean="0"/>
              <a:t>Year 4</a:t>
            </a:r>
          </a:p>
          <a:p>
            <a:pPr lvl="1"/>
            <a:r>
              <a:rPr lang="en-GB" b="1" dirty="0" smtClean="0"/>
              <a:t>write statements about the equality of expressions (e.g. use the distributive law 39 × 7 = 30 × 7 + 9 × 7 and associative law (2 × 3) × 4 = 2 × (3 × 4))</a:t>
            </a:r>
          </a:p>
          <a:p>
            <a:pPr lvl="1"/>
            <a:r>
              <a:rPr lang="en-GB" b="1" dirty="0" smtClean="0">
                <a:solidFill>
                  <a:schemeClr val="tx1"/>
                </a:solidFill>
              </a:rPr>
              <a:t>write and use pairs of coordinates, e.g. (2, 5)</a:t>
            </a:r>
          </a:p>
          <a:p>
            <a:pPr lvl="1"/>
            <a:r>
              <a:rPr lang="en-GB" b="1" dirty="0" smtClean="0">
                <a:solidFill>
                  <a:schemeClr val="tx1"/>
                </a:solidFill>
              </a:rPr>
              <a:t>one or more lengths have to be deduced using properties of the shape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764704"/>
            <a:ext cx="2016224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Hidden in years 5-6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perimeter of composite shapes	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order of operations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relate unit fractions and division. 	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derive unknown angles and lengths from known measurements. 	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use all four quadrants, including the use of negative numbers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quadrilaterals specified by coordinates in the four quadrants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04248" y="548680"/>
            <a:ext cx="2088232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Generalise</a:t>
            </a:r>
          </a:p>
          <a:p>
            <a:pPr lvl="0"/>
            <a:r>
              <a:rPr lang="en-GB" sz="2000" dirty="0" smtClean="0"/>
              <a:t>Equivalence</a:t>
            </a:r>
          </a:p>
          <a:p>
            <a:pPr lvl="0"/>
            <a:r>
              <a:rPr lang="en-GB" sz="2000" dirty="0" smtClean="0"/>
              <a:t>Solve</a:t>
            </a:r>
          </a:p>
          <a:p>
            <a:pPr lvl="0"/>
            <a:r>
              <a:rPr lang="en-GB" sz="2000" dirty="0" smtClean="0"/>
              <a:t>Express</a:t>
            </a:r>
          </a:p>
          <a:p>
            <a:pPr lvl="0"/>
            <a:r>
              <a:rPr lang="en-GB" sz="2000" dirty="0" smtClean="0"/>
              <a:t>Representations</a:t>
            </a:r>
          </a:p>
          <a:p>
            <a:r>
              <a:rPr lang="en-GB" sz="2000" dirty="0" smtClean="0"/>
              <a:t>New from old</a:t>
            </a:r>
          </a:p>
          <a:p>
            <a:r>
              <a:rPr lang="en-GB" sz="2000" dirty="0" smtClean="0"/>
              <a:t>Notation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else do you currently teach that feeds in to algebra?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algebra yr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020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Programme of study:</a:t>
            </a:r>
          </a:p>
          <a:p>
            <a:r>
              <a:rPr lang="en-GB" dirty="0" smtClean="0"/>
              <a:t>express missing number problems algebraically</a:t>
            </a:r>
          </a:p>
          <a:p>
            <a:r>
              <a:rPr lang="en-GB" dirty="0" smtClean="0"/>
              <a:t>use simple formulae expressed in words</a:t>
            </a:r>
          </a:p>
          <a:p>
            <a:r>
              <a:rPr lang="en-GB" dirty="0" smtClean="0"/>
              <a:t>generate and describe linear number sequences</a:t>
            </a:r>
          </a:p>
          <a:p>
            <a:r>
              <a:rPr lang="en-GB" dirty="0" smtClean="0"/>
              <a:t>find pairs of numbers that satisfy number sentences involving two unknowns.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enumerate all possibilities of combinations of two variables</a:t>
            </a:r>
            <a:r>
              <a:rPr lang="en-GB" dirty="0" smtClean="0"/>
              <a:t> 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 don’t know what else to say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 await the curriculum</a:t>
            </a:r>
          </a:p>
          <a:p>
            <a:r>
              <a:rPr lang="en-GB" b="1" dirty="0" smtClean="0"/>
              <a:t>I hope this approach will be embedded in it</a:t>
            </a:r>
          </a:p>
          <a:p>
            <a:r>
              <a:rPr lang="en-GB" b="1" dirty="0" smtClean="0"/>
              <a:t>I hope the KS3 curriculum will carry on from it</a:t>
            </a:r>
          </a:p>
          <a:p>
            <a:r>
              <a:rPr lang="en-GB" b="1" dirty="0" smtClean="0"/>
              <a:t>This is what algebra is</a:t>
            </a:r>
          </a:p>
          <a:p>
            <a:r>
              <a:rPr lang="en-GB" b="1" dirty="0" smtClean="0"/>
              <a:t>……?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    anne.watson@education.ox.ac.uk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686800" cy="838200"/>
          </a:xfrm>
        </p:spPr>
        <p:txBody>
          <a:bodyPr/>
          <a:lstStyle/>
          <a:p>
            <a:r>
              <a:rPr lang="en-GB" dirty="0" smtClean="0"/>
              <a:t>Health warning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686800" cy="4525963"/>
          </a:xfrm>
        </p:spPr>
        <p:txBody>
          <a:bodyPr/>
          <a:lstStyle/>
          <a:p>
            <a:r>
              <a:rPr lang="en-GB" dirty="0" smtClean="0"/>
              <a:t>The Secretary of State and Ministers for Education are legally entitled to make changes without consultation and without giving reasons</a:t>
            </a:r>
          </a:p>
          <a:p>
            <a:r>
              <a:rPr lang="en-GB" dirty="0" smtClean="0"/>
              <a:t>My role on the panel and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primary national curriculum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Aims: fluency, reasoning, problem-solving</a:t>
            </a:r>
          </a:p>
          <a:p>
            <a:r>
              <a:rPr lang="en-GB" dirty="0" smtClean="0"/>
              <a:t>Statements: programme of study (statutory list of content: mainly things to do)</a:t>
            </a:r>
          </a:p>
          <a:p>
            <a:r>
              <a:rPr lang="en-GB" dirty="0" smtClean="0"/>
              <a:t>Notes and guidance: to support pedagogy and progression</a:t>
            </a:r>
            <a:r>
              <a:rPr lang="en-GB" dirty="0"/>
              <a:t> </a:t>
            </a:r>
            <a:r>
              <a:rPr lang="en-GB" dirty="0" smtClean="0"/>
              <a:t>(non-statutory)</a:t>
            </a:r>
          </a:p>
          <a:p>
            <a:r>
              <a:rPr lang="en-GB" dirty="0" smtClean="0"/>
              <a:t>Two-year chunks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Secondary national curriculum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Aims: fluency, reasoning, problem-solving</a:t>
            </a:r>
          </a:p>
          <a:p>
            <a:r>
              <a:rPr lang="en-GB" dirty="0" smtClean="0"/>
              <a:t>Statements: programme of study (statutory list of content: mainly things to do)</a:t>
            </a:r>
          </a:p>
          <a:p>
            <a:r>
              <a:rPr lang="en-GB" dirty="0" smtClean="0"/>
              <a:t>Notes and guidance: to support pedagogy and progression</a:t>
            </a:r>
            <a:r>
              <a:rPr lang="en-GB" dirty="0"/>
              <a:t> </a:t>
            </a:r>
            <a:r>
              <a:rPr lang="en-GB" dirty="0" smtClean="0"/>
              <a:t>(none)</a:t>
            </a:r>
          </a:p>
          <a:p>
            <a:r>
              <a:rPr lang="en-GB" dirty="0" smtClean="0"/>
              <a:t>KS chunks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Draft curriculum</a:t>
            </a:r>
          </a:p>
          <a:p>
            <a:r>
              <a:rPr lang="en-GB" dirty="0" smtClean="0"/>
              <a:t>ACME synthesis of responses from mathematics education community</a:t>
            </a:r>
          </a:p>
          <a:p>
            <a:r>
              <a:rPr lang="en-GB" dirty="0" smtClean="0"/>
              <a:t>Research (e.g. nuffieldfoundation.org.uk)</a:t>
            </a:r>
          </a:p>
          <a:p>
            <a:r>
              <a:rPr lang="en-GB" dirty="0" smtClean="0"/>
              <a:t>Possible GCSE content</a:t>
            </a:r>
          </a:p>
          <a:p>
            <a:r>
              <a:rPr lang="en-GB" dirty="0" smtClean="0"/>
              <a:t>Mathematics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600" cy="762000"/>
          </a:xfrm>
        </p:spPr>
        <p:txBody>
          <a:bodyPr/>
          <a:lstStyle/>
          <a:p>
            <a:r>
              <a:rPr lang="en-GB" dirty="0" smtClean="0"/>
              <a:t>ACME comments (what is ACME?)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57400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Expectations of algebraic thinking could be based on reasoning about relations between quantities, such as patterns, structure, equivalence, </a:t>
            </a:r>
            <a:r>
              <a:rPr lang="en-GB" dirty="0" err="1" smtClean="0"/>
              <a:t>commutativity</a:t>
            </a:r>
            <a:r>
              <a:rPr lang="en-GB" dirty="0" smtClean="0"/>
              <a:t>, </a:t>
            </a:r>
            <a:r>
              <a:rPr lang="en-GB" dirty="0" err="1" smtClean="0"/>
              <a:t>distributivity</a:t>
            </a:r>
            <a:r>
              <a:rPr lang="en-GB" dirty="0" smtClean="0"/>
              <a:t>, and </a:t>
            </a:r>
            <a:r>
              <a:rPr lang="en-GB" dirty="0" err="1" smtClean="0"/>
              <a:t>associativity</a:t>
            </a:r>
            <a:endParaRPr lang="en-GB" dirty="0" smtClean="0"/>
          </a:p>
          <a:p>
            <a:r>
              <a:rPr lang="en-GB" dirty="0" smtClean="0"/>
              <a:t>Early introduction of formal algebra can lead to poor understanding without a good foundation</a:t>
            </a:r>
          </a:p>
          <a:p>
            <a:r>
              <a:rPr lang="en-GB" dirty="0" smtClean="0"/>
              <a:t>Algebra connects what is known about number relations in arithmetic to general expression of those relations, including unknown quantities and variables.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are we going with algebra for everyone? from ks4: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arithmetic </a:t>
            </a:r>
            <a:r>
              <a:rPr lang="en-GB" dirty="0"/>
              <a:t>sequences </a:t>
            </a:r>
            <a:r>
              <a:rPr lang="en-GB" dirty="0" smtClean="0"/>
              <a:t>(nth term) </a:t>
            </a:r>
          </a:p>
          <a:p>
            <a:pPr lvl="0"/>
            <a:r>
              <a:rPr lang="en-GB" dirty="0" smtClean="0"/>
              <a:t>algebraic </a:t>
            </a:r>
            <a:r>
              <a:rPr lang="en-GB" dirty="0"/>
              <a:t>manipulation including expanding products, factorisation and simplification of </a:t>
            </a:r>
            <a:r>
              <a:rPr lang="en-GB" dirty="0" smtClean="0"/>
              <a:t>expressions</a:t>
            </a:r>
          </a:p>
          <a:p>
            <a:pPr lvl="0"/>
            <a:r>
              <a:rPr lang="en-GB" dirty="0" smtClean="0"/>
              <a:t>solving </a:t>
            </a:r>
            <a:r>
              <a:rPr lang="en-GB" dirty="0"/>
              <a:t>linear and quadratic equations in one </a:t>
            </a:r>
            <a:r>
              <a:rPr lang="en-GB" dirty="0" smtClean="0"/>
              <a:t>variable</a:t>
            </a:r>
          </a:p>
          <a:p>
            <a:pPr lvl="0"/>
            <a:r>
              <a:rPr lang="en-GB" dirty="0" smtClean="0"/>
              <a:t>application </a:t>
            </a:r>
            <a:r>
              <a:rPr lang="en-GB" dirty="0"/>
              <a:t>of algebra to real world </a:t>
            </a:r>
            <a:r>
              <a:rPr lang="en-GB" dirty="0" smtClean="0"/>
              <a:t>problems</a:t>
            </a:r>
          </a:p>
          <a:p>
            <a:pPr lvl="0"/>
            <a:r>
              <a:rPr lang="en-GB" dirty="0" smtClean="0"/>
              <a:t>solving </a:t>
            </a:r>
            <a:r>
              <a:rPr lang="en-GB" dirty="0"/>
              <a:t>simultaneous linear equations and linear </a:t>
            </a:r>
            <a:r>
              <a:rPr lang="en-GB" dirty="0" smtClean="0"/>
              <a:t>inequalities</a:t>
            </a:r>
          </a:p>
          <a:p>
            <a:pPr lvl="0"/>
            <a:r>
              <a:rPr lang="en-GB" dirty="0" smtClean="0"/>
              <a:t>gradients </a:t>
            </a:r>
          </a:p>
          <a:p>
            <a:pPr lvl="0"/>
            <a:r>
              <a:rPr lang="en-GB" dirty="0" smtClean="0"/>
              <a:t>properties </a:t>
            </a:r>
            <a:r>
              <a:rPr lang="en-GB" dirty="0"/>
              <a:t>of quadratic </a:t>
            </a:r>
            <a:r>
              <a:rPr lang="en-GB" dirty="0" smtClean="0"/>
              <a:t>functions</a:t>
            </a:r>
          </a:p>
          <a:p>
            <a:pPr lvl="0"/>
            <a:r>
              <a:rPr lang="en-GB" dirty="0" smtClean="0"/>
              <a:t>using </a:t>
            </a:r>
            <a:r>
              <a:rPr lang="en-GB" dirty="0"/>
              <a:t>functions and graphs in real world </a:t>
            </a:r>
            <a:r>
              <a:rPr lang="en-GB" dirty="0" smtClean="0"/>
              <a:t>situations</a:t>
            </a:r>
          </a:p>
          <a:p>
            <a:pPr lvl="0"/>
            <a:r>
              <a:rPr lang="en-GB" dirty="0" smtClean="0"/>
              <a:t>transformation </a:t>
            </a:r>
            <a:r>
              <a:rPr lang="en-GB" dirty="0"/>
              <a:t>of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Transformed thinking about algebra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b="1" dirty="0" smtClean="0"/>
              <a:t>Generalising relations between quantities</a:t>
            </a:r>
          </a:p>
          <a:p>
            <a:pPr lvl="0"/>
            <a:r>
              <a:rPr lang="en-GB" b="1" dirty="0" smtClean="0"/>
              <a:t>Equivalence: different expressions meaning the same thing</a:t>
            </a:r>
          </a:p>
          <a:p>
            <a:pPr lvl="0"/>
            <a:r>
              <a:rPr lang="en-GB" b="1" dirty="0" smtClean="0"/>
              <a:t>Solving equations (finding particular values of variables for particular states)</a:t>
            </a:r>
          </a:p>
          <a:p>
            <a:pPr lvl="0"/>
            <a:r>
              <a:rPr lang="en-GB" b="1" dirty="0" smtClean="0"/>
              <a:t>Expressing real and mathematical situations algebraically (recognising additive, multiplicative and exponential relations)</a:t>
            </a:r>
          </a:p>
          <a:p>
            <a:pPr lvl="0"/>
            <a:r>
              <a:rPr lang="en-GB" b="1" dirty="0" smtClean="0"/>
              <a:t>Relating features of graphs to situations (e.g. gradient of straight line)</a:t>
            </a:r>
          </a:p>
          <a:p>
            <a:r>
              <a:rPr lang="en-GB" b="1" dirty="0" smtClean="0"/>
              <a:t>New relations from old</a:t>
            </a:r>
          </a:p>
          <a:p>
            <a:r>
              <a:rPr lang="en-GB" b="1" dirty="0" smtClean="0"/>
              <a:t>Standard notation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657</TotalTime>
  <Words>1165</Words>
  <Application>Microsoft Office PowerPoint</Application>
  <PresentationFormat>On-screen Show (4:3)</PresentationFormat>
  <Paragraphs>215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Trek</vt:lpstr>
      <vt:lpstr>Equation</vt:lpstr>
      <vt:lpstr>key ideas in the national curriculum:  What’s  x  got to do with it?</vt:lpstr>
      <vt:lpstr>What is algebra?</vt:lpstr>
      <vt:lpstr>Health warning</vt:lpstr>
      <vt:lpstr>primary national curriculum structure</vt:lpstr>
      <vt:lpstr>Secondary national curriculum structure</vt:lpstr>
      <vt:lpstr>Sources for today</vt:lpstr>
      <vt:lpstr>ACME comments (what is ACME?)</vt:lpstr>
      <vt:lpstr>Where are we going with algebra for everyone? from ks4:</vt:lpstr>
      <vt:lpstr>Transformed thinking about algebra</vt:lpstr>
      <vt:lpstr>Key ideas</vt:lpstr>
      <vt:lpstr>Explicit statements about algebra yr 6 (health warning)</vt:lpstr>
      <vt:lpstr>Non-statutory Guidance yr 6</vt:lpstr>
      <vt:lpstr>Your immediate thoughts and concerns?</vt:lpstr>
      <vt:lpstr>My immediate thoughts/concerns</vt:lpstr>
      <vt:lpstr>Searching for hidden pre-algebra using the key ideas</vt:lpstr>
      <vt:lpstr>Searching for hidden algebra in the primary draft curriculum, yrs 1-2</vt:lpstr>
      <vt:lpstr>enumeration</vt:lpstr>
      <vt:lpstr>Slide 18</vt:lpstr>
      <vt:lpstr>Additive reasoning </vt:lpstr>
      <vt:lpstr>Multiplicative reasoning</vt:lpstr>
      <vt:lpstr>Hidden in years 3-4</vt:lpstr>
      <vt:lpstr>Hidden in years 5-6</vt:lpstr>
      <vt:lpstr>What else do you currently teach that feeds in to algebra?</vt:lpstr>
      <vt:lpstr>algebra yr 6</vt:lpstr>
      <vt:lpstr>I don’t know what else to say ….</vt:lpstr>
      <vt:lpstr>Slide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in England’s Schools: now and in the future</dc:title>
  <dc:creator>Anne Watson</dc:creator>
  <cp:lastModifiedBy>Anne Watson</cp:lastModifiedBy>
  <cp:revision>43</cp:revision>
  <dcterms:created xsi:type="dcterms:W3CDTF">2012-02-05T13:56:07Z</dcterms:created>
  <dcterms:modified xsi:type="dcterms:W3CDTF">2015-10-31T08:06:57Z</dcterms:modified>
</cp:coreProperties>
</file>