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79" r:id="rId5"/>
    <p:sldId id="291" r:id="rId6"/>
    <p:sldId id="288" r:id="rId7"/>
    <p:sldId id="294" r:id="rId8"/>
    <p:sldId id="293" r:id="rId9"/>
    <p:sldId id="277" r:id="rId10"/>
    <p:sldId id="303" r:id="rId11"/>
    <p:sldId id="304" r:id="rId12"/>
    <p:sldId id="295" r:id="rId13"/>
    <p:sldId id="258" r:id="rId14"/>
    <p:sldId id="259" r:id="rId15"/>
    <p:sldId id="262" r:id="rId16"/>
    <p:sldId id="260" r:id="rId17"/>
    <p:sldId id="261" r:id="rId18"/>
    <p:sldId id="263" r:id="rId19"/>
    <p:sldId id="265" r:id="rId20"/>
    <p:sldId id="267" r:id="rId21"/>
    <p:sldId id="270" r:id="rId22"/>
    <p:sldId id="271" r:id="rId23"/>
    <p:sldId id="272" r:id="rId24"/>
    <p:sldId id="278" r:id="rId25"/>
    <p:sldId id="280" r:id="rId26"/>
    <p:sldId id="281" r:id="rId27"/>
    <p:sldId id="282" r:id="rId28"/>
    <p:sldId id="283" r:id="rId29"/>
    <p:sldId id="302" r:id="rId30"/>
    <p:sldId id="298" r:id="rId31"/>
    <p:sldId id="305" r:id="rId32"/>
    <p:sldId id="284" r:id="rId33"/>
    <p:sldId id="299" r:id="rId34"/>
    <p:sldId id="300" r:id="rId35"/>
    <p:sldId id="306" r:id="rId36"/>
    <p:sldId id="30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4B62C-6A71-4C08-9D36-97D7DA4E0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DF5F0-BDDD-4A99-B90B-6406587C9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6A73-527D-41E2-8219-FD0D12A75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16FD-4B46-4F7A-9569-E3C7DB43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7CA2-00C8-4F84-8FE7-6B364188B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52D1-18EC-4D4E-8DF6-E90D0955D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C6298-FBA2-430D-AA91-41838578BB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39A0B-B369-4B45-B84E-277D95BE0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50F01-465D-4607-AF75-D2681DFB0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F5B58-14BF-4D69-8949-6E4A645AB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441C0-347A-4F91-B069-3C572AF55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0A3454-FBF3-4DFC-9A20-F58361B24E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/>
              <a:t>Adventure and adolescence: learner-generated examples in secondary mathematics</a:t>
            </a:r>
            <a:r>
              <a:rPr lang="en-US" sz="4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/>
              <a:t>Anne Watson</a:t>
            </a:r>
          </a:p>
          <a:p>
            <a:r>
              <a:rPr lang="en-US"/>
              <a:t>University of Oxford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229600" cy="1143000"/>
          </a:xfrm>
        </p:spPr>
        <p:txBody>
          <a:bodyPr/>
          <a:lstStyle/>
          <a:p>
            <a:r>
              <a:rPr lang="en-GB"/>
              <a:t>Time to do this …. A bit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957763"/>
          </a:xfrm>
        </p:spPr>
        <p:txBody>
          <a:bodyPr/>
          <a:lstStyle/>
          <a:p>
            <a:r>
              <a:rPr lang="en-GB"/>
              <a:t>Use grid multiplication to find a pair of numbers like a + </a:t>
            </a:r>
            <a:r>
              <a:rPr lang="en-GB">
                <a:cs typeface="Arial" charset="0"/>
              </a:rPr>
              <a:t>√b which, when multiplied, have no irrational bits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627313" y="3573463"/>
            <a:ext cx="3168650" cy="2087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3635375" y="35734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714875" y="3573463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2627313" y="429418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2627313" y="494188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986088" y="45100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843213" y="51577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√d</a:t>
            </a:r>
            <a:endParaRPr 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975100" y="3736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</a:t>
            </a:r>
            <a:endParaRPr lang="en-U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127625" y="380841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√b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Talk about what happened when students did this..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Age</a:t>
            </a:r>
          </a:p>
          <a:p>
            <a:pPr>
              <a:lnSpc>
                <a:spcPct val="90000"/>
              </a:lnSpc>
            </a:pPr>
            <a:r>
              <a:rPr lang="en-GB"/>
              <a:t>Trying numbers</a:t>
            </a:r>
          </a:p>
          <a:p>
            <a:pPr>
              <a:lnSpc>
                <a:spcPct val="90000"/>
              </a:lnSpc>
            </a:pPr>
            <a:r>
              <a:rPr lang="en-GB"/>
              <a:t>Systematic</a:t>
            </a:r>
          </a:p>
          <a:p>
            <a:pPr>
              <a:lnSpc>
                <a:spcPct val="90000"/>
              </a:lnSpc>
            </a:pPr>
            <a:r>
              <a:rPr lang="en-GB"/>
              <a:t>Spotting fortuitous promising idea</a:t>
            </a:r>
          </a:p>
          <a:p>
            <a:pPr>
              <a:lnSpc>
                <a:spcPct val="90000"/>
              </a:lnSpc>
            </a:pPr>
            <a:r>
              <a:rPr lang="en-GB"/>
              <a:t>Gossip method</a:t>
            </a:r>
          </a:p>
          <a:p>
            <a:pPr>
              <a:lnSpc>
                <a:spcPct val="90000"/>
              </a:lnSpc>
            </a:pPr>
            <a:r>
              <a:rPr lang="en-GB"/>
              <a:t>Shifting to recognising structure as important</a:t>
            </a:r>
          </a:p>
          <a:p>
            <a:pPr>
              <a:lnSpc>
                <a:spcPct val="90000"/>
              </a:lnSpc>
            </a:pPr>
            <a:r>
              <a:rPr lang="en-GB"/>
              <a:t>2 + root 2 mult. by 2 plus root 2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96975"/>
            <a:ext cx="8229600" cy="566738"/>
          </a:xfrm>
        </p:spPr>
        <p:txBody>
          <a:bodyPr/>
          <a:lstStyle/>
          <a:p>
            <a:r>
              <a:rPr lang="en-GB"/>
              <a:t>Talk about closed questions and open questions</a:t>
            </a:r>
            <a:br>
              <a:rPr lang="en-GB"/>
            </a:br>
            <a:r>
              <a:rPr lang="en-GB"/>
              <a:t>: this is closed, but fairly powerful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4525962"/>
          </a:xfrm>
        </p:spPr>
        <p:txBody>
          <a:bodyPr/>
          <a:lstStyle/>
          <a:p>
            <a:r>
              <a:rPr lang="en-GB"/>
              <a:t>Find the equation of the straight line which goes through (1, 0) and (0, 1)</a:t>
            </a:r>
          </a:p>
          <a:p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Relevance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relevant for adolescents?</a:t>
            </a:r>
          </a:p>
          <a:p>
            <a:pPr lvl="1"/>
            <a:r>
              <a:rPr lang="en-US"/>
              <a:t>batting averages</a:t>
            </a:r>
          </a:p>
          <a:p>
            <a:pPr lvl="1"/>
            <a:r>
              <a:rPr lang="en-US"/>
              <a:t>journeys to school</a:t>
            </a:r>
          </a:p>
          <a:p>
            <a:pPr lvl="1"/>
            <a:r>
              <a:rPr lang="en-US"/>
              <a:t>divide </a:t>
            </a:r>
            <a:r>
              <a:rPr lang="en-US" i="1"/>
              <a:t>n</a:t>
            </a:r>
            <a:r>
              <a:rPr lang="en-US"/>
              <a:t> dollars between </a:t>
            </a:r>
            <a:r>
              <a:rPr lang="en-US" i="1"/>
              <a:t>m</a:t>
            </a:r>
            <a:r>
              <a:rPr lang="en-US"/>
              <a:t> people, etc.</a:t>
            </a:r>
          </a:p>
          <a:p>
            <a:r>
              <a:rPr lang="en-US"/>
              <a:t>Modelling does not necessarily ‘lead’ to further knowledge of means, graphs, gradients, or ratio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1143000"/>
          </a:xfrm>
        </p:spPr>
        <p:txBody>
          <a:bodyPr/>
          <a:lstStyle/>
          <a:p>
            <a:r>
              <a:rPr lang="en-GB"/>
              <a:t>Personal relevance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4525963"/>
          </a:xfrm>
        </p:spPr>
        <p:txBody>
          <a:bodyPr/>
          <a:lstStyle/>
          <a:p>
            <a:r>
              <a:rPr lang="en-US"/>
              <a:t>pocket money? -  they are interested in fairness, not ratio</a:t>
            </a:r>
          </a:p>
          <a:p>
            <a:r>
              <a:rPr lang="en-US"/>
              <a:t>journeys to school? -  their image is of the school gate, not time-distance relationships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is relevant for adolescents?</a:t>
            </a: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identity</a:t>
            </a:r>
          </a:p>
          <a:p>
            <a:pPr>
              <a:lnSpc>
                <a:spcPct val="90000"/>
              </a:lnSpc>
            </a:pPr>
            <a:r>
              <a:rPr lang="en-US" sz="2800"/>
              <a:t>belonging</a:t>
            </a:r>
          </a:p>
          <a:p>
            <a:pPr>
              <a:lnSpc>
                <a:spcPct val="90000"/>
              </a:lnSpc>
            </a:pPr>
            <a:r>
              <a:rPr lang="en-US" sz="2800"/>
              <a:t>being heard</a:t>
            </a:r>
          </a:p>
          <a:p>
            <a:pPr>
              <a:lnSpc>
                <a:spcPct val="90000"/>
              </a:lnSpc>
            </a:pPr>
            <a:r>
              <a:rPr lang="en-US" sz="2800"/>
              <a:t>being in charge</a:t>
            </a:r>
          </a:p>
          <a:p>
            <a:pPr>
              <a:lnSpc>
                <a:spcPct val="90000"/>
              </a:lnSpc>
            </a:pPr>
            <a:r>
              <a:rPr lang="en-US" sz="2800"/>
              <a:t>being supported</a:t>
            </a:r>
          </a:p>
          <a:p>
            <a:pPr>
              <a:lnSpc>
                <a:spcPct val="90000"/>
              </a:lnSpc>
            </a:pPr>
            <a:r>
              <a:rPr lang="en-US" sz="2800"/>
              <a:t>feeling powerful</a:t>
            </a:r>
          </a:p>
          <a:p>
            <a:pPr>
              <a:lnSpc>
                <a:spcPct val="90000"/>
              </a:lnSpc>
            </a:pPr>
            <a:r>
              <a:rPr lang="en-US" sz="2800"/>
              <a:t>understanding the world</a:t>
            </a:r>
          </a:p>
          <a:p>
            <a:pPr>
              <a:lnSpc>
                <a:spcPct val="90000"/>
              </a:lnSpc>
            </a:pPr>
            <a:r>
              <a:rPr lang="en-US" sz="2800"/>
              <a:t>being able to argue in ways which make adults listen </a:t>
            </a:r>
          </a:p>
          <a:p>
            <a:pPr>
              <a:lnSpc>
                <a:spcPct val="90000"/>
              </a:lnSpc>
            </a:pPr>
            <a:r>
              <a:rPr lang="en-GB" sz="2800"/>
              <a:t>negotiating authority</a:t>
            </a:r>
          </a:p>
          <a:p>
            <a:pPr>
              <a:lnSpc>
                <a:spcPct val="90000"/>
              </a:lnSpc>
            </a:pPr>
            <a:r>
              <a:rPr lang="en-GB" sz="2800"/>
              <a:t>sex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Adolescent learning - give examples (see screen)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from </a:t>
            </a:r>
            <a:r>
              <a:rPr lang="en-US" i="1"/>
              <a:t>ad hoc </a:t>
            </a:r>
            <a:r>
              <a:rPr lang="en-US"/>
              <a:t>to abstract (power, understanding the world, being in charge)</a:t>
            </a:r>
          </a:p>
          <a:p>
            <a:pPr>
              <a:lnSpc>
                <a:spcPct val="90000"/>
              </a:lnSpc>
            </a:pPr>
            <a:r>
              <a:rPr lang="en-US"/>
              <a:t>away from intuitive and everyday notions such as ‘multiplication makes things bigger’ or ‘the bigger the perimeter the bigger the area’ (lack of power, dependent, confusion, vulnerability)</a:t>
            </a:r>
          </a:p>
          <a:p>
            <a:pPr>
              <a:lnSpc>
                <a:spcPct val="90000"/>
              </a:lnSpc>
            </a:pPr>
            <a:r>
              <a:rPr lang="en-US"/>
              <a:t>away from empirical approaches to mathematics (localised, generalised,not abstract)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en-GB"/>
              <a:t>Living in a complex world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32038"/>
            <a:ext cx="8229600" cy="4525962"/>
          </a:xfrm>
        </p:spPr>
        <p:txBody>
          <a:bodyPr/>
          <a:lstStyle/>
          <a:p>
            <a:r>
              <a:rPr lang="en-US"/>
              <a:t>see abstract patterns and structures</a:t>
            </a:r>
          </a:p>
          <a:p>
            <a:r>
              <a:rPr lang="en-US"/>
              <a:t>verbal and kinaesthetic responses less appropriate than considered, symbolic (in mathematics) responses</a:t>
            </a:r>
          </a:p>
          <a:p>
            <a:r>
              <a:rPr lang="en-US"/>
              <a:t>learn to satisfy adults in new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n-GB"/>
              <a:t>Tasmanian essentials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en-US"/>
              <a:t>“identifying and clarifying issues, and gathering, organising, interpreting and transforming information …. the skills of inquiry can be used to clarify meaning, draw appropriate comparisons and make considered decisions.”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BUT, refer to previous Tasmanian slide</a:t>
            </a:r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r>
              <a:rPr lang="en-US"/>
              <a:t>mathematics is not an empirical subject at school level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power is in abstraction, reasoning, and hypothesising about objects which only exist in the mathematical imagination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GB"/>
              <a:t>Closer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r>
              <a:rPr lang="en-GB"/>
              <a:t>Find a number which is closer to 3/8 than it is to 3/16</a:t>
            </a:r>
          </a:p>
          <a:p>
            <a:r>
              <a:rPr lang="en-GB"/>
              <a:t>… and another</a:t>
            </a:r>
          </a:p>
          <a:p>
            <a:r>
              <a:rPr lang="en-GB"/>
              <a:t>… and another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n-US" sz="4000"/>
              <a:t>Problematic aspects which won’t get sorted with a purely experiential approach, Vytgotsky says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r>
              <a:rPr lang="en-US"/>
              <a:t>probability</a:t>
            </a:r>
          </a:p>
          <a:p>
            <a:r>
              <a:rPr lang="en-US"/>
              <a:t>proportional relationships</a:t>
            </a:r>
          </a:p>
          <a:p>
            <a:r>
              <a:rPr lang="en-US"/>
              <a:t>non-linear sequences</a:t>
            </a:r>
          </a:p>
          <a:p>
            <a:r>
              <a:rPr lang="en-US"/>
              <a:t>symbolic representation</a:t>
            </a:r>
          </a:p>
          <a:p>
            <a:r>
              <a:rPr lang="en-GB"/>
              <a:t>proving things</a:t>
            </a:r>
            <a:endParaRPr lang="en-US"/>
          </a:p>
          <a:p>
            <a:r>
              <a:rPr lang="en-US"/>
              <a:t>adding of fractions…..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My manifesto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Mathematics, like some of the creative arts, can be an arena in which the adolescent mind can have some control, can validate its own thinking, and can appeal to a constructed, personal, authority.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powerful for adolesecnts?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mathematics there is always the possibility that learners can be absolutely sure they are right, and have grounds to argue with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“People who have a sense of competence in their ability to think and learn … will be eager to pursue questions that really matter.”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n-GB" sz="4000"/>
              <a:t>Another one like this: equivalence</a:t>
            </a: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n-GB"/>
              <a:t>Dots</a:t>
            </a:r>
          </a:p>
          <a:p>
            <a:endParaRPr lang="en-GB"/>
          </a:p>
          <a:p>
            <a:r>
              <a:rPr lang="en-GB"/>
              <a:t>Give time to do this.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8291512" cy="365125"/>
          </a:xfrm>
        </p:spPr>
        <p:txBody>
          <a:bodyPr/>
          <a:lstStyle/>
          <a:p>
            <a:r>
              <a:rPr lang="en-GB" sz="4000"/>
              <a:t>Exercises as objects – textbooks are full of these – how can they be harnessed in this attempt to connect maths with adolescence</a:t>
            </a:r>
            <a:endParaRPr 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do as many as you need to do to learn three new things</a:t>
            </a:r>
          </a:p>
          <a:p>
            <a:pPr>
              <a:lnSpc>
                <a:spcPct val="90000"/>
              </a:lnSpc>
            </a:pPr>
            <a:r>
              <a:rPr lang="en-US" sz="2400"/>
              <a:t>make up examples to show these three new things</a:t>
            </a:r>
          </a:p>
          <a:p>
            <a:pPr>
              <a:lnSpc>
                <a:spcPct val="90000"/>
              </a:lnSpc>
            </a:pPr>
            <a:r>
              <a:rPr lang="en-US" sz="2400"/>
              <a:t>at the end of this exercise you have to show the person next to you, with an example, what you learnt</a:t>
            </a:r>
          </a:p>
          <a:p>
            <a:pPr>
              <a:lnSpc>
                <a:spcPct val="90000"/>
              </a:lnSpc>
            </a:pPr>
            <a:r>
              <a:rPr lang="en-US" sz="2400"/>
              <a:t>before you start, predict the hardest and easiest questions and say why; when you finish, see if your prediction was correct </a:t>
            </a:r>
          </a:p>
          <a:p>
            <a:pPr>
              <a:lnSpc>
                <a:spcPct val="90000"/>
              </a:lnSpc>
            </a:pPr>
            <a:r>
              <a:rPr lang="en-US" sz="2400"/>
              <a:t>make up harder ones and easier ones.</a:t>
            </a:r>
          </a:p>
          <a:p>
            <a:pPr>
              <a:lnSpc>
                <a:spcPct val="90000"/>
              </a:lnSpc>
            </a:pPr>
            <a:r>
              <a:rPr lang="en-US" sz="2400"/>
              <a:t>when you were doing question N, did you have to think more about: method, negative signs, correct arithmetical facts, or what? </a:t>
            </a:r>
          </a:p>
          <a:p>
            <a:pPr>
              <a:lnSpc>
                <a:spcPct val="90000"/>
              </a:lnSpc>
            </a:pPr>
            <a:r>
              <a:rPr lang="en-US" sz="2400"/>
              <a:t>can you make up examples which show that you understand the method without getting tied up with negative signs and arithmetic?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Tasmanian essentials: reflection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“Active reflection enables connections to be made between different types of subject matter, and this enhances the likelihood of knowledge being transferable to new situations” </a:t>
            </a:r>
          </a:p>
          <a:p>
            <a:pPr>
              <a:lnSpc>
                <a:spcPct val="90000"/>
              </a:lnSpc>
            </a:pPr>
            <a:r>
              <a:rPr lang="en-US" i="1"/>
              <a:t>Recognition of methods as structural, rather than operational, makes adaptable and transformable understanding more likely.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GB"/>
              <a:t>Mathematical methods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“Learning is more effective, interesting and relevant when learners consciously choose and use particular methodologies, devise their own strategies to deal with challenges”</a:t>
            </a:r>
          </a:p>
          <a:p>
            <a:r>
              <a:rPr lang="en-US"/>
              <a:t>Rules </a:t>
            </a:r>
            <a:r>
              <a:rPr lang="en-US" i="1"/>
              <a:t>versus</a:t>
            </a:r>
            <a:r>
              <a:rPr lang="en-US"/>
              <a:t>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Supermethods, e.g. enlargement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 them do if time …</a:t>
            </a:r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16238" y="2636838"/>
            <a:ext cx="2592387" cy="1655762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2700338" y="2205038"/>
            <a:ext cx="2819400" cy="2667000"/>
            <a:chOff x="1632" y="1056"/>
            <a:chExt cx="1776" cy="1680"/>
          </a:xfrm>
        </p:grpSpPr>
        <p:grpSp>
          <p:nvGrpSpPr>
            <p:cNvPr id="50181" name="Group 5"/>
            <p:cNvGrpSpPr>
              <a:grpSpLocks/>
            </p:cNvGrpSpPr>
            <p:nvPr/>
          </p:nvGrpSpPr>
          <p:grpSpPr bwMode="auto">
            <a:xfrm>
              <a:off x="1632" y="1056"/>
              <a:ext cx="1776" cy="1680"/>
              <a:chOff x="1632" y="1056"/>
              <a:chExt cx="1776" cy="1680"/>
            </a:xfrm>
          </p:grpSpPr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1776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432" cy="120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816" cy="76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>
              <a:off x="1632" y="105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3408" y="105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H="1">
              <a:off x="2160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V="1">
              <a:off x="2160" y="19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2160" y="196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 flipV="1">
              <a:off x="2976" y="15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H="1">
              <a:off x="1632" y="153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1632" y="105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r>
              <a:rPr lang="en-GB"/>
              <a:t>… and another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Talk about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084" name="Freeform 4"/>
          <p:cNvSpPr>
            <a:spLocks/>
          </p:cNvSpPr>
          <p:nvPr/>
        </p:nvSpPr>
        <p:spPr bwMode="auto">
          <a:xfrm>
            <a:off x="2987675" y="2205038"/>
            <a:ext cx="3171825" cy="2400300"/>
          </a:xfrm>
          <a:custGeom>
            <a:avLst/>
            <a:gdLst/>
            <a:ahLst/>
            <a:cxnLst>
              <a:cxn ang="0">
                <a:pos x="842" y="176"/>
              </a:cxn>
              <a:cxn ang="0">
                <a:pos x="578" y="1312"/>
              </a:cxn>
              <a:cxn ang="0">
                <a:pos x="754" y="1376"/>
              </a:cxn>
              <a:cxn ang="0">
                <a:pos x="922" y="1400"/>
              </a:cxn>
              <a:cxn ang="0">
                <a:pos x="1050" y="1440"/>
              </a:cxn>
              <a:cxn ang="0">
                <a:pos x="1258" y="1512"/>
              </a:cxn>
              <a:cxn ang="0">
                <a:pos x="1418" y="1496"/>
              </a:cxn>
              <a:cxn ang="0">
                <a:pos x="1490" y="1424"/>
              </a:cxn>
              <a:cxn ang="0">
                <a:pos x="1618" y="1344"/>
              </a:cxn>
              <a:cxn ang="0">
                <a:pos x="1786" y="1200"/>
              </a:cxn>
              <a:cxn ang="0">
                <a:pos x="1962" y="1024"/>
              </a:cxn>
              <a:cxn ang="0">
                <a:pos x="1954" y="872"/>
              </a:cxn>
              <a:cxn ang="0">
                <a:pos x="1890" y="848"/>
              </a:cxn>
              <a:cxn ang="0">
                <a:pos x="1594" y="752"/>
              </a:cxn>
              <a:cxn ang="0">
                <a:pos x="1218" y="496"/>
              </a:cxn>
              <a:cxn ang="0">
                <a:pos x="1250" y="136"/>
              </a:cxn>
              <a:cxn ang="0">
                <a:pos x="1154" y="0"/>
              </a:cxn>
              <a:cxn ang="0">
                <a:pos x="1058" y="16"/>
              </a:cxn>
              <a:cxn ang="0">
                <a:pos x="970" y="40"/>
              </a:cxn>
              <a:cxn ang="0">
                <a:pos x="954" y="64"/>
              </a:cxn>
              <a:cxn ang="0">
                <a:pos x="906" y="80"/>
              </a:cxn>
              <a:cxn ang="0">
                <a:pos x="882" y="96"/>
              </a:cxn>
              <a:cxn ang="0">
                <a:pos x="866" y="120"/>
              </a:cxn>
              <a:cxn ang="0">
                <a:pos x="858" y="152"/>
              </a:cxn>
              <a:cxn ang="0">
                <a:pos x="834" y="168"/>
              </a:cxn>
              <a:cxn ang="0">
                <a:pos x="842" y="176"/>
              </a:cxn>
            </a:cxnLst>
            <a:rect l="0" t="0" r="r" b="b"/>
            <a:pathLst>
              <a:path w="1998" h="1512">
                <a:moveTo>
                  <a:pt x="842" y="176"/>
                </a:moveTo>
                <a:cubicBezTo>
                  <a:pt x="308" y="1507"/>
                  <a:pt x="0" y="1282"/>
                  <a:pt x="578" y="1312"/>
                </a:cubicBezTo>
                <a:cubicBezTo>
                  <a:pt x="642" y="1330"/>
                  <a:pt x="700" y="1340"/>
                  <a:pt x="754" y="1376"/>
                </a:cubicBezTo>
                <a:cubicBezTo>
                  <a:pt x="792" y="1433"/>
                  <a:pt x="856" y="1404"/>
                  <a:pt x="922" y="1400"/>
                </a:cubicBezTo>
                <a:cubicBezTo>
                  <a:pt x="965" y="1386"/>
                  <a:pt x="1009" y="1424"/>
                  <a:pt x="1050" y="1440"/>
                </a:cubicBezTo>
                <a:cubicBezTo>
                  <a:pt x="1119" y="1468"/>
                  <a:pt x="1186" y="1494"/>
                  <a:pt x="1258" y="1512"/>
                </a:cubicBezTo>
                <a:cubicBezTo>
                  <a:pt x="1311" y="1507"/>
                  <a:pt x="1366" y="1507"/>
                  <a:pt x="1418" y="1496"/>
                </a:cubicBezTo>
                <a:cubicBezTo>
                  <a:pt x="1433" y="1493"/>
                  <a:pt x="1478" y="1436"/>
                  <a:pt x="1490" y="1424"/>
                </a:cubicBezTo>
                <a:cubicBezTo>
                  <a:pt x="1533" y="1381"/>
                  <a:pt x="1572" y="1375"/>
                  <a:pt x="1618" y="1344"/>
                </a:cubicBezTo>
                <a:cubicBezTo>
                  <a:pt x="1643" y="1270"/>
                  <a:pt x="1730" y="1244"/>
                  <a:pt x="1786" y="1200"/>
                </a:cubicBezTo>
                <a:cubicBezTo>
                  <a:pt x="1851" y="1149"/>
                  <a:pt x="1904" y="1082"/>
                  <a:pt x="1962" y="1024"/>
                </a:cubicBezTo>
                <a:cubicBezTo>
                  <a:pt x="1977" y="979"/>
                  <a:pt x="1998" y="908"/>
                  <a:pt x="1954" y="872"/>
                </a:cubicBezTo>
                <a:cubicBezTo>
                  <a:pt x="1936" y="858"/>
                  <a:pt x="1910" y="858"/>
                  <a:pt x="1890" y="848"/>
                </a:cubicBezTo>
                <a:cubicBezTo>
                  <a:pt x="1795" y="800"/>
                  <a:pt x="1700" y="767"/>
                  <a:pt x="1594" y="752"/>
                </a:cubicBezTo>
                <a:cubicBezTo>
                  <a:pt x="1456" y="683"/>
                  <a:pt x="1293" y="646"/>
                  <a:pt x="1218" y="496"/>
                </a:cubicBezTo>
                <a:cubicBezTo>
                  <a:pt x="1194" y="378"/>
                  <a:pt x="1196" y="245"/>
                  <a:pt x="1250" y="136"/>
                </a:cubicBezTo>
                <a:cubicBezTo>
                  <a:pt x="1240" y="55"/>
                  <a:pt x="1232" y="20"/>
                  <a:pt x="1154" y="0"/>
                </a:cubicBezTo>
                <a:cubicBezTo>
                  <a:pt x="1112" y="21"/>
                  <a:pt x="1105" y="25"/>
                  <a:pt x="1058" y="16"/>
                </a:cubicBezTo>
                <a:cubicBezTo>
                  <a:pt x="1027" y="20"/>
                  <a:pt x="995" y="19"/>
                  <a:pt x="970" y="40"/>
                </a:cubicBezTo>
                <a:cubicBezTo>
                  <a:pt x="963" y="46"/>
                  <a:pt x="962" y="59"/>
                  <a:pt x="954" y="64"/>
                </a:cubicBezTo>
                <a:cubicBezTo>
                  <a:pt x="940" y="73"/>
                  <a:pt x="920" y="71"/>
                  <a:pt x="906" y="80"/>
                </a:cubicBezTo>
                <a:cubicBezTo>
                  <a:pt x="898" y="85"/>
                  <a:pt x="890" y="91"/>
                  <a:pt x="882" y="96"/>
                </a:cubicBezTo>
                <a:cubicBezTo>
                  <a:pt x="877" y="104"/>
                  <a:pt x="870" y="111"/>
                  <a:pt x="866" y="120"/>
                </a:cubicBezTo>
                <a:cubicBezTo>
                  <a:pt x="862" y="130"/>
                  <a:pt x="864" y="143"/>
                  <a:pt x="858" y="152"/>
                </a:cubicBezTo>
                <a:cubicBezTo>
                  <a:pt x="853" y="160"/>
                  <a:pt x="839" y="160"/>
                  <a:pt x="834" y="168"/>
                </a:cubicBezTo>
                <a:cubicBezTo>
                  <a:pt x="832" y="171"/>
                  <a:pt x="839" y="173"/>
                  <a:pt x="842" y="176"/>
                </a:cubicBezTo>
                <a:close/>
              </a:path>
            </a:pathLst>
          </a:custGeom>
          <a:solidFill>
            <a:schemeClr val="accent1"/>
          </a:solidFill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Slide about choice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… profusion of choice – fat, ill, confused, kids who give up easily – learn to make choices (not restrict to one thing)  </a:t>
            </a:r>
          </a:p>
          <a:p>
            <a:r>
              <a:rPr lang="en-GB"/>
              <a:t>Supermethods … when to stick a 0 on the end?  When do I need this posh method? Etc.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en-GB"/>
              <a:t>Adolescent sense of Adventure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4525963"/>
          </a:xfrm>
        </p:spPr>
        <p:txBody>
          <a:bodyPr/>
          <a:lstStyle/>
          <a:p>
            <a:r>
              <a:rPr lang="en-US"/>
              <a:t>each starting out from the safe ground of their own knowledge-so-far and moving elsewhere within a mathematical community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sz="4000"/>
              <a:t>Summary of task features in this presentation</a:t>
            </a:r>
            <a:endParaRPr lang="en-U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5616575"/>
          </a:xfrm>
        </p:spPr>
        <p:txBody>
          <a:bodyPr/>
          <a:lstStyle/>
          <a:p>
            <a:r>
              <a:rPr lang="en-GB" sz="2800"/>
              <a:t>… and another</a:t>
            </a:r>
          </a:p>
          <a:p>
            <a:r>
              <a:rPr lang="en-GB" sz="2800"/>
              <a:t>explore and extend example spaces</a:t>
            </a:r>
          </a:p>
          <a:p>
            <a:r>
              <a:rPr lang="en-GB" sz="2800"/>
              <a:t>… and another (with constraints)</a:t>
            </a:r>
          </a:p>
          <a:p>
            <a:r>
              <a:rPr lang="en-GB" sz="2800"/>
              <a:t>sameness/difference and variation</a:t>
            </a:r>
          </a:p>
          <a:p>
            <a:r>
              <a:rPr lang="en-GB" sz="2800"/>
              <a:t>dimensions of variation/ ranges of change</a:t>
            </a:r>
          </a:p>
          <a:p>
            <a:r>
              <a:rPr lang="en-GB" sz="2800"/>
              <a:t>old knowledge to make something new with a particular property</a:t>
            </a:r>
          </a:p>
          <a:p>
            <a:r>
              <a:rPr lang="en-GB" sz="2800"/>
              <a:t>exercise as object</a:t>
            </a:r>
          </a:p>
          <a:p>
            <a:r>
              <a:rPr lang="en-GB" sz="2800"/>
              <a:t>find/construct </a:t>
            </a:r>
          </a:p>
          <a:p>
            <a:r>
              <a:rPr lang="en-GB" sz="2800"/>
              <a:t>equivalent expressions</a:t>
            </a:r>
          </a:p>
          <a:p>
            <a:r>
              <a:rPr lang="en-GB" sz="2800"/>
              <a:t>identify supermethods</a:t>
            </a:r>
          </a:p>
          <a:p>
            <a:endParaRPr lang="en-GB" sz="2800"/>
          </a:p>
          <a:p>
            <a:endParaRPr lang="en-GB" sz="2800"/>
          </a:p>
          <a:p>
            <a:endParaRPr lang="en-GB" sz="2800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en-GB" sz="4000"/>
              <a:t>Summary of adolescent concerns – how these task types relate to their concerns</a:t>
            </a:r>
            <a:endParaRPr lang="en-US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identity as active thinker</a:t>
            </a:r>
          </a:p>
          <a:p>
            <a:pPr>
              <a:lnSpc>
                <a:spcPct val="90000"/>
              </a:lnSpc>
            </a:pPr>
            <a:r>
              <a:rPr lang="en-US" sz="2400"/>
              <a:t>belonging to the class</a:t>
            </a:r>
          </a:p>
          <a:p>
            <a:pPr>
              <a:lnSpc>
                <a:spcPct val="90000"/>
              </a:lnSpc>
            </a:pPr>
            <a:r>
              <a:rPr lang="en-US" sz="2400"/>
              <a:t>being heard by the teacher</a:t>
            </a:r>
          </a:p>
          <a:p>
            <a:pPr>
              <a:lnSpc>
                <a:spcPct val="90000"/>
              </a:lnSpc>
            </a:pPr>
            <a:r>
              <a:rPr lang="en-US" sz="2400"/>
              <a:t>being in charge of own examples, own ideas, own creations</a:t>
            </a:r>
          </a:p>
          <a:p>
            <a:pPr>
              <a:lnSpc>
                <a:spcPct val="90000"/>
              </a:lnSpc>
            </a:pPr>
            <a:r>
              <a:rPr lang="en-US" sz="2400"/>
              <a:t>being supported by inherent sense of mathematics</a:t>
            </a:r>
          </a:p>
          <a:p>
            <a:pPr>
              <a:lnSpc>
                <a:spcPct val="90000"/>
              </a:lnSpc>
            </a:pPr>
            <a:r>
              <a:rPr lang="en-US" sz="2400"/>
              <a:t>feeling powerful by being able to generate mathematics</a:t>
            </a:r>
          </a:p>
          <a:p>
            <a:pPr>
              <a:lnSpc>
                <a:spcPct val="90000"/>
              </a:lnSpc>
            </a:pPr>
            <a:r>
              <a:rPr lang="en-US" sz="2400"/>
              <a:t>understanding the world ??</a:t>
            </a:r>
          </a:p>
          <a:p>
            <a:pPr>
              <a:lnSpc>
                <a:spcPct val="90000"/>
              </a:lnSpc>
            </a:pPr>
            <a:r>
              <a:rPr lang="en-US" sz="2400"/>
              <a:t>being able to argue mathematically in ways which make adults listen </a:t>
            </a:r>
          </a:p>
          <a:p>
            <a:pPr>
              <a:lnSpc>
                <a:spcPct val="90000"/>
              </a:lnSpc>
            </a:pPr>
            <a:r>
              <a:rPr lang="en-GB" sz="2400"/>
              <a:t>negotiating the authority of the teacher through mathematics</a:t>
            </a:r>
          </a:p>
          <a:p>
            <a:pPr>
              <a:lnSpc>
                <a:spcPct val="90000"/>
              </a:lnSpc>
            </a:pPr>
            <a:r>
              <a:rPr lang="en-GB" sz="2400"/>
              <a:t>sex …??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Tasmanian Essentials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Yes, great, human, understanding of learning – non-trivial how to apply this to mathematics so that students learn in ways which relate to the intellectual capabilities of adolescents – not just their short-term needs – hope I have  done something towards that.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20000"/>
              </a:spcBef>
            </a:pPr>
            <a:r>
              <a:rPr lang="en-GB" b="1" i="1"/>
              <a:t>Raising Achievement in Secondary Mathematics</a:t>
            </a:r>
            <a:r>
              <a:rPr lang="en-GB" b="1"/>
              <a:t> </a:t>
            </a:r>
            <a:r>
              <a:rPr lang="en-GB" sz="2800" b="1"/>
              <a:t>Watson (Open University Press)</a:t>
            </a:r>
          </a:p>
          <a:p>
            <a:r>
              <a:rPr lang="en-GB" b="1" i="1"/>
              <a:t>Mathematics as a Constructive Activity</a:t>
            </a:r>
            <a:r>
              <a:rPr lang="en-GB"/>
              <a:t> Watson &amp; Mason (Erlbaum)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n-GB"/>
              <a:t>More ‘…and another’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r>
              <a:rPr lang="en-GB"/>
              <a:t>Make up a linear equation in x whose solution is x = 3</a:t>
            </a:r>
          </a:p>
          <a:p>
            <a:r>
              <a:rPr lang="en-GB"/>
              <a:t>… and another</a:t>
            </a:r>
          </a:p>
          <a:p>
            <a:r>
              <a:rPr lang="en-GB"/>
              <a:t>… and another</a:t>
            </a:r>
          </a:p>
          <a:p>
            <a:endParaRPr lang="en-GB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Talk a bit about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Example spaces</a:t>
            </a:r>
          </a:p>
          <a:p>
            <a:endParaRPr lang="en-GB" sz="3600"/>
          </a:p>
          <a:p>
            <a:endParaRPr lang="en-GB" sz="3600"/>
          </a:p>
          <a:p>
            <a:r>
              <a:rPr lang="en-GB" sz="3600"/>
              <a:t>Dimensions of variation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en-GB"/>
              <a:t>Even more ‘… and another’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525962"/>
          </a:xfrm>
        </p:spPr>
        <p:txBody>
          <a:bodyPr/>
          <a:lstStyle/>
          <a:p>
            <a:r>
              <a:rPr lang="en-GB"/>
              <a:t>Make up a linear equation in x whose solution is 2.5</a:t>
            </a:r>
          </a:p>
          <a:p>
            <a:r>
              <a:rPr lang="en-GB"/>
              <a:t>… and another</a:t>
            </a:r>
          </a:p>
          <a:p>
            <a:r>
              <a:rPr lang="en-GB"/>
              <a:t>… and another, but this one but be VERY   	different from the previous one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Talk about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Same</a:t>
            </a:r>
          </a:p>
          <a:p>
            <a:endParaRPr lang="en-GB" sz="3600"/>
          </a:p>
          <a:p>
            <a:r>
              <a:rPr lang="en-GB" sz="3600"/>
              <a:t>Different</a:t>
            </a:r>
          </a:p>
          <a:p>
            <a:endParaRPr lang="en-GB" sz="3600"/>
          </a:p>
          <a:p>
            <a:r>
              <a:rPr lang="en-GB" sz="3600"/>
              <a:t>Variation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summarise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600"/>
              <a:t>… and another</a:t>
            </a:r>
          </a:p>
          <a:p>
            <a:pPr>
              <a:lnSpc>
                <a:spcPct val="90000"/>
              </a:lnSpc>
            </a:pPr>
            <a:endParaRPr lang="en-GB" sz="3600"/>
          </a:p>
          <a:p>
            <a:pPr>
              <a:lnSpc>
                <a:spcPct val="90000"/>
              </a:lnSpc>
            </a:pPr>
            <a:r>
              <a:rPr lang="en-GB" sz="3600"/>
              <a:t>Example spaces</a:t>
            </a:r>
          </a:p>
          <a:p>
            <a:pPr>
              <a:lnSpc>
                <a:spcPct val="90000"/>
              </a:lnSpc>
            </a:pPr>
            <a:endParaRPr lang="en-GB" sz="3600"/>
          </a:p>
          <a:p>
            <a:pPr>
              <a:lnSpc>
                <a:spcPct val="90000"/>
              </a:lnSpc>
            </a:pPr>
            <a:r>
              <a:rPr lang="en-GB" sz="3600"/>
              <a:t>Dimensions of variation</a:t>
            </a:r>
          </a:p>
          <a:p>
            <a:pPr>
              <a:lnSpc>
                <a:spcPct val="90000"/>
              </a:lnSpc>
            </a:pPr>
            <a:endParaRPr lang="en-GB" sz="3600"/>
          </a:p>
          <a:p>
            <a:pPr>
              <a:lnSpc>
                <a:spcPct val="90000"/>
              </a:lnSpc>
            </a:pPr>
            <a:r>
              <a:rPr lang="en-GB" sz="3600"/>
              <a:t>Ranges of change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91512" cy="292100"/>
          </a:xfrm>
        </p:spPr>
        <p:txBody>
          <a:bodyPr/>
          <a:lstStyle/>
          <a:p>
            <a:r>
              <a:rPr lang="en-GB" sz="4000"/>
              <a:t>Do you know this layout – important for the next bit </a:t>
            </a: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Arial" charset="0"/>
            </a:endParaRPr>
          </a:p>
          <a:p>
            <a:endParaRPr lang="en-GB"/>
          </a:p>
          <a:p>
            <a:endParaRPr lang="en-US"/>
          </a:p>
        </p:txBody>
      </p: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2700338" y="2420938"/>
            <a:ext cx="3168650" cy="2087562"/>
            <a:chOff x="1701" y="1525"/>
            <a:chExt cx="1996" cy="1315"/>
          </a:xfrm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1701" y="1525"/>
              <a:ext cx="1996" cy="131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2336" y="152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3016" y="152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701" y="1979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1701" y="2432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2562" y="166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  <a:endParaRPr lang="en-US"/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2562" y="166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3152" y="1661"/>
              <a:ext cx="3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+ 3</a:t>
              </a:r>
              <a:endParaRPr lang="en-US"/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927" y="2115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x</a:t>
              </a:r>
              <a:endParaRPr lang="en-US"/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1837" y="2523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- 2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1165</Words>
  <Application>Microsoft Office PowerPoint</Application>
  <PresentationFormat>On-screen Show (4:3)</PresentationFormat>
  <Paragraphs>161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Garamond</vt:lpstr>
      <vt:lpstr>Default Design</vt:lpstr>
      <vt:lpstr>Adventure and adolescence: learner-generated examples in secondary mathematics </vt:lpstr>
      <vt:lpstr>Closer</vt:lpstr>
      <vt:lpstr>… and another</vt:lpstr>
      <vt:lpstr>More ‘…and another’</vt:lpstr>
      <vt:lpstr>Talk a bit about</vt:lpstr>
      <vt:lpstr>Even more ‘… and another’</vt:lpstr>
      <vt:lpstr>Talk about</vt:lpstr>
      <vt:lpstr>summarise</vt:lpstr>
      <vt:lpstr>Do you know this layout – important for the next bit </vt:lpstr>
      <vt:lpstr>Time to do this …. A bit</vt:lpstr>
      <vt:lpstr>Talk about what happened when students did this..</vt:lpstr>
      <vt:lpstr>Talk about closed questions and open questions : this is closed, but fairly powerful</vt:lpstr>
      <vt:lpstr>Relevance</vt:lpstr>
      <vt:lpstr>Personal relevance</vt:lpstr>
      <vt:lpstr>What is relevant for adolescents?</vt:lpstr>
      <vt:lpstr>Adolescent learning - give examples (see screen)</vt:lpstr>
      <vt:lpstr>Living in a complex world</vt:lpstr>
      <vt:lpstr>Tasmanian essentials</vt:lpstr>
      <vt:lpstr>BUT, refer to previous Tasmanian slide</vt:lpstr>
      <vt:lpstr>Problematic aspects which won’t get sorted with a purely experiential approach, Vytgotsky says</vt:lpstr>
      <vt:lpstr>My manifesto</vt:lpstr>
      <vt:lpstr>Why powerful for adolesecnts?</vt:lpstr>
      <vt:lpstr>Slide 23</vt:lpstr>
      <vt:lpstr>Another one like this: equivalence</vt:lpstr>
      <vt:lpstr>Exercises as objects – textbooks are full of these – how can they be harnessed in this attempt to connect maths with adolescence</vt:lpstr>
      <vt:lpstr>Tasmanian essentials: reflection</vt:lpstr>
      <vt:lpstr>Mathematical methods</vt:lpstr>
      <vt:lpstr>Supermethods, e.g. enlargement</vt:lpstr>
      <vt:lpstr>Slide 29</vt:lpstr>
      <vt:lpstr>Slide 30</vt:lpstr>
      <vt:lpstr>Slide about choice</vt:lpstr>
      <vt:lpstr>Adolescent sense of Adventure</vt:lpstr>
      <vt:lpstr>Summary of task features in this presentation</vt:lpstr>
      <vt:lpstr>Summary of adolescent concerns – how these task types relate to their concerns</vt:lpstr>
      <vt:lpstr>Tasmanian Essentials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10</cp:revision>
  <dcterms:created xsi:type="dcterms:W3CDTF">2007-05-28T16:40:37Z</dcterms:created>
  <dcterms:modified xsi:type="dcterms:W3CDTF">2015-10-31T11:42:06Z</dcterms:modified>
</cp:coreProperties>
</file>