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54" r:id="rId3"/>
    <p:sldId id="258" r:id="rId4"/>
    <p:sldId id="257" r:id="rId5"/>
    <p:sldId id="268" r:id="rId6"/>
    <p:sldId id="262" r:id="rId7"/>
    <p:sldId id="274" r:id="rId8"/>
    <p:sldId id="270" r:id="rId9"/>
    <p:sldId id="276" r:id="rId10"/>
    <p:sldId id="291" r:id="rId11"/>
    <p:sldId id="299" r:id="rId12"/>
    <p:sldId id="306" r:id="rId13"/>
    <p:sldId id="342" r:id="rId14"/>
    <p:sldId id="343" r:id="rId15"/>
    <p:sldId id="344" r:id="rId16"/>
    <p:sldId id="307" r:id="rId17"/>
    <p:sldId id="316" r:id="rId18"/>
    <p:sldId id="346" r:id="rId19"/>
    <p:sldId id="347" r:id="rId20"/>
    <p:sldId id="348" r:id="rId21"/>
    <p:sldId id="349" r:id="rId22"/>
    <p:sldId id="350" r:id="rId23"/>
    <p:sldId id="324" r:id="rId24"/>
    <p:sldId id="352" r:id="rId25"/>
    <p:sldId id="345" r:id="rId26"/>
    <p:sldId id="351" r:id="rId27"/>
    <p:sldId id="330" r:id="rId28"/>
    <p:sldId id="336" r:id="rId29"/>
    <p:sldId id="333" r:id="rId30"/>
    <p:sldId id="334" r:id="rId31"/>
    <p:sldId id="335" r:id="rId32"/>
    <p:sldId id="310" r:id="rId33"/>
    <p:sldId id="311" r:id="rId34"/>
    <p:sldId id="353"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2616" autoAdjust="0"/>
  </p:normalViewPr>
  <p:slideViewPr>
    <p:cSldViewPr>
      <p:cViewPr varScale="1">
        <p:scale>
          <a:sx n="88" d="100"/>
          <a:sy n="88" d="100"/>
        </p:scale>
        <p:origin x="-2002"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67A48-AD9A-4B01-8829-9AC38A8BB469}" type="datetimeFigureOut">
              <a:rPr lang="en-US" smtClean="0"/>
              <a:pPr/>
              <a:t>10/31/2015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81EF7-ABF0-4854-9182-66B870CD419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Norma</a:t>
            </a:r>
          </a:p>
          <a:p>
            <a:endParaRPr lang="en-GB" baseline="0" dirty="0" smtClean="0"/>
          </a:p>
          <a:p>
            <a:r>
              <a:rPr lang="en-GB" baseline="0" dirty="0" smtClean="0"/>
              <a:t>Pleasure and honour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Why me? Wide focus ....  Exemplification, variation theory, situated cognition, classroom practice, raising achievement for low attaining students – how does it all hang together?  This plenary as a challenge to me to show how these various interests </a:t>
            </a:r>
            <a:r>
              <a:rPr lang="en-GB" baseline="0" smtClean="0"/>
              <a:t>combine to form </a:t>
            </a:r>
            <a:r>
              <a:rPr lang="en-GB" baseline="0" dirty="0" smtClean="0"/>
              <a:t>a coherent intellectual project.</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written</a:t>
            </a:r>
            <a:r>
              <a:rPr lang="en-GB" baseline="0" dirty="0" smtClean="0"/>
              <a:t> paper – a live presentation that responds to conversations I had on the plane, and over coffee here, is another .....</a:t>
            </a:r>
          </a:p>
          <a:p>
            <a:endParaRPr lang="en-GB" baseline="0" dirty="0" smtClean="0"/>
          </a:p>
        </p:txBody>
      </p:sp>
      <p:sp>
        <p:nvSpPr>
          <p:cNvPr id="4" name="Slide Number Placeholder 3"/>
          <p:cNvSpPr>
            <a:spLocks noGrp="1"/>
          </p:cNvSpPr>
          <p:nvPr>
            <p:ph type="sldNum" sz="quarter" idx="10"/>
          </p:nvPr>
        </p:nvSpPr>
        <p:spPr/>
        <p:txBody>
          <a:bodyPr/>
          <a:lstStyle/>
          <a:p>
            <a:fld id="{76681EF7-ABF0-4854-9182-66B870CD419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MQAG</a:t>
            </a:r>
          </a:p>
          <a:p>
            <a:endParaRPr lang="en-GB" dirty="0" smtClean="0"/>
          </a:p>
          <a:p>
            <a:r>
              <a:rPr lang="en-GB" dirty="0" smtClean="0"/>
              <a:t>Rationale</a:t>
            </a:r>
          </a:p>
          <a:p>
            <a:r>
              <a:rPr lang="en-GB" dirty="0" smtClean="0"/>
              <a:t>Coherence</a:t>
            </a:r>
          </a:p>
          <a:p>
            <a:r>
              <a:rPr lang="en-GB" dirty="0" smtClean="0"/>
              <a:t>Complexity</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find common features</a:t>
            </a:r>
            <a:r>
              <a:rPr lang="en-GB" baseline="0" dirty="0" smtClean="0"/>
              <a:t> – the lessons of the teachers that made a difference all involved:</a:t>
            </a:r>
          </a:p>
          <a:p>
            <a:endParaRPr lang="en-GB" baseline="0" dirty="0" smtClean="0"/>
          </a:p>
          <a:p>
            <a:r>
              <a:rPr lang="en-GB" dirty="0" smtClean="0"/>
              <a:t>The mathematical spine</a:t>
            </a:r>
          </a:p>
          <a:p>
            <a:r>
              <a:rPr lang="en-GB" dirty="0" smtClean="0"/>
              <a:t>The</a:t>
            </a:r>
            <a:r>
              <a:rPr lang="en-GB" baseline="0" dirty="0" smtClean="0"/>
              <a:t> mathematical thread</a:t>
            </a:r>
          </a:p>
          <a:p>
            <a:r>
              <a:rPr lang="en-GB" baseline="0" dirty="0" smtClean="0"/>
              <a:t>The mathematical story</a:t>
            </a:r>
          </a:p>
          <a:p>
            <a:endParaRPr lang="en-GB" baseline="0" dirty="0" smtClean="0"/>
          </a:p>
          <a:p>
            <a:r>
              <a:rPr lang="en-GB" baseline="0" dirty="0" smtClean="0"/>
              <a:t>My approach to analysing lessons and talking about good teaching now:</a:t>
            </a:r>
          </a:p>
          <a:p>
            <a:r>
              <a:rPr lang="en-GB" baseline="0" dirty="0" smtClean="0"/>
              <a:t>Incorporates what we know about</a:t>
            </a:r>
            <a:r>
              <a:rPr lang="en-GB" b="1" baseline="0" dirty="0" smtClean="0"/>
              <a:t> talk</a:t>
            </a:r>
            <a:r>
              <a:rPr lang="en-GB" baseline="0" dirty="0" smtClean="0"/>
              <a:t>, about the </a:t>
            </a:r>
            <a:r>
              <a:rPr lang="en-GB" b="1" baseline="0" dirty="0" smtClean="0"/>
              <a:t>need for new classifications</a:t>
            </a:r>
            <a:r>
              <a:rPr lang="en-GB" baseline="0" dirty="0" smtClean="0"/>
              <a:t>, </a:t>
            </a:r>
            <a:r>
              <a:rPr lang="en-GB" b="1" baseline="0" dirty="0" smtClean="0"/>
              <a:t>naming and representing</a:t>
            </a:r>
            <a:r>
              <a:rPr lang="en-GB" baseline="0" dirty="0" smtClean="0"/>
              <a:t>, </a:t>
            </a:r>
            <a:r>
              <a:rPr lang="en-GB" b="1" baseline="0" dirty="0" smtClean="0"/>
              <a:t>perception</a:t>
            </a:r>
            <a:r>
              <a:rPr lang="en-GB" baseline="0" dirty="0" smtClean="0"/>
              <a:t>, social and intellectual need for </a:t>
            </a:r>
            <a:r>
              <a:rPr lang="en-GB" b="1" baseline="0" dirty="0" smtClean="0"/>
              <a:t>inclusion</a:t>
            </a:r>
            <a:r>
              <a:rPr lang="en-GB" baseline="0" dirty="0" smtClean="0"/>
              <a:t>, and for </a:t>
            </a:r>
            <a:r>
              <a:rPr lang="en-GB" b="1" baseline="0" dirty="0" smtClean="0"/>
              <a:t>students’ own ideas </a:t>
            </a:r>
            <a:r>
              <a:rPr lang="en-GB" baseline="0" dirty="0" smtClean="0"/>
              <a:t>to be taken account of .....</a:t>
            </a:r>
          </a:p>
          <a:p>
            <a:endParaRPr lang="en-GB" baseline="0" dirty="0" smtClean="0"/>
          </a:p>
          <a:p>
            <a:r>
              <a:rPr lang="en-GB" baseline="0" dirty="0" smtClean="0"/>
              <a:t>More than the common features, it shows the </a:t>
            </a:r>
            <a:r>
              <a:rPr lang="en-GB" b="1" baseline="0" dirty="0" smtClean="0"/>
              <a:t>complexity of good mathematics teaching</a:t>
            </a:r>
            <a:r>
              <a:rPr lang="en-GB" baseline="0" dirty="0" smtClean="0"/>
              <a:t>, the </a:t>
            </a:r>
            <a:r>
              <a:rPr lang="en-GB" b="1" baseline="0" dirty="0" smtClean="0"/>
              <a:t>role for the teacher’s own knowledge</a:t>
            </a:r>
            <a:r>
              <a:rPr lang="en-GB" baseline="0" dirty="0" smtClean="0"/>
              <a:t>, the complexity of </a:t>
            </a:r>
            <a:r>
              <a:rPr lang="en-GB" b="1" baseline="0" dirty="0" smtClean="0"/>
              <a:t>bringing students to understand mathematical ideas</a:t>
            </a:r>
            <a:r>
              <a:rPr lang="en-GB" baseline="0" dirty="0" smtClean="0"/>
              <a:t>, and the impossibility of legislating for certain models of teaching, or measuring teachers and teaching</a:t>
            </a:r>
          </a:p>
          <a:p>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F0DE9-DC90-49A7-A20E-D688819CB9F2}" type="slidenum">
              <a:rPr lang="en-US"/>
              <a:pPr/>
              <a:t>17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I looked at videos of some of these five lessons</a:t>
            </a:r>
            <a:r>
              <a:rPr lang="en-GB" baseline="0" dirty="0" smtClean="0"/>
              <a:t> with Helen </a:t>
            </a:r>
            <a:r>
              <a:rPr lang="en-GB" baseline="0" dirty="0" err="1" smtClean="0"/>
              <a:t>Doerr</a:t>
            </a:r>
            <a:r>
              <a:rPr lang="en-GB" baseline="0" dirty="0" smtClean="0"/>
              <a:t>, and we noticed a subtle difference:</a:t>
            </a:r>
            <a:endParaRPr lang="en-GB" dirty="0" smtClean="0"/>
          </a:p>
          <a:p>
            <a:endParaRPr lang="en-GB" dirty="0" smtClean="0"/>
          </a:p>
          <a:p>
            <a:r>
              <a:rPr lang="en-GB" dirty="0" smtClean="0"/>
              <a:t>One teacher ‘same distance’ – relation</a:t>
            </a:r>
            <a:r>
              <a:rPr lang="en-GB" baseline="0" dirty="0" smtClean="0"/>
              <a:t> to centre point is isomorphic</a:t>
            </a:r>
          </a:p>
          <a:p>
            <a:r>
              <a:rPr lang="en-GB" baseline="0" dirty="0" smtClean="0"/>
              <a:t>Another teacher – ‘all the points for which ...’ points and lines mean the same thing –joined up and two-way relations.  You can see this in the two enactments of the circle.  In one the points are important, in another they have tried to show continuity.</a:t>
            </a:r>
          </a:p>
          <a:p>
            <a:endParaRPr lang="en-GB" baseline="0" dirty="0" smtClean="0"/>
          </a:p>
          <a:p>
            <a:r>
              <a:rPr lang="en-GB" baseline="0" dirty="0" smtClean="0"/>
              <a:t>The surface features, even the pedagogic design, were very similar, but in  the end what made the difference was the teacher’s own conceptualisation of locus – </a:t>
            </a:r>
          </a:p>
          <a:p>
            <a:endParaRPr lang="en-GB" baseline="0" dirty="0" smtClean="0"/>
          </a:p>
          <a:p>
            <a:r>
              <a:rPr lang="en-GB" baseline="0" dirty="0" smtClean="0"/>
              <a:t>This sense of ‘what is available to be learnt’ has exercised me for quite a few years now - at secondary level the teacher’s own conceptualisations are very important.</a:t>
            </a:r>
          </a:p>
          <a:p>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22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670F71-9948-44BF-B166-6136D7E492FE}" type="slidenum">
              <a:rPr lang="en-US" smtClean="0"/>
              <a:pPr/>
              <a:t>24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53C58A-9F34-4FF4-A35B-D70D3CF71DD3}" type="slidenum">
              <a:rPr lang="en-US" smtClean="0"/>
              <a:pPr/>
              <a:t>26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60FCE57-2A1B-417D-A151-965DFB95EC74}" type="slidenum">
              <a:rPr lang="en-US" smtClean="0"/>
              <a:pPr/>
              <a:t>27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56A4790-4AA0-4E3B-ABFF-3AC1B99066AC}" type="slidenum">
              <a:rPr lang="en-US" smtClean="0"/>
              <a:pPr/>
              <a:t>28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Sorry this is so small – but</a:t>
            </a:r>
            <a:r>
              <a:rPr lang="en-GB" baseline="0" dirty="0" smtClean="0"/>
              <a:t> this is in the paper</a:t>
            </a:r>
            <a:endParaRPr lang="en-GB" dirty="0" smtClean="0"/>
          </a:p>
          <a:p>
            <a:endParaRPr lang="en-GB" dirty="0" smtClean="0"/>
          </a:p>
          <a:p>
            <a:r>
              <a:rPr lang="en-GB" dirty="0" smtClean="0"/>
              <a:t>Where is the place where the teacher </a:t>
            </a:r>
            <a:r>
              <a:rPr lang="en-GB" baseline="0" dirty="0" smtClean="0"/>
              <a:t>scaffolds new ways of thinking? </a:t>
            </a:r>
          </a:p>
          <a:p>
            <a:endParaRPr lang="en-GB" baseline="0" dirty="0" smtClean="0"/>
          </a:p>
          <a:p>
            <a:r>
              <a:rPr lang="en-GB" b="1" baseline="0" dirty="0" smtClean="0"/>
              <a:t>Read the lesson structure out loud</a:t>
            </a:r>
          </a:p>
          <a:p>
            <a:endParaRPr lang="en-GB" baseline="0" dirty="0" smtClean="0"/>
          </a:p>
          <a:p>
            <a:endParaRPr lang="en-GB" baseline="0" dirty="0" smtClean="0"/>
          </a:p>
          <a:p>
            <a:r>
              <a:rPr lang="en-GB" baseline="0" dirty="0" smtClean="0"/>
              <a:t>Comparison of methods, application in an extended field of action, focusing away from simplistic assumptions, making complexity available in the classroom.  </a:t>
            </a:r>
          </a:p>
          <a:p>
            <a:endParaRPr lang="en-GB" baseline="0" dirty="0" smtClean="0"/>
          </a:p>
          <a:p>
            <a:r>
              <a:rPr lang="en-GB" baseline="0" dirty="0" smtClean="0"/>
              <a:t>The notion of LCMP is relevant here if the ways in which she does this can become habitual for the community of learners – but the</a:t>
            </a:r>
            <a:r>
              <a:rPr lang="en-GB" b="1" baseline="0" dirty="0" smtClean="0"/>
              <a:t> mathematical conceptualisations of the teacher is central in choosing the content and sequence of these moves.</a:t>
            </a:r>
            <a:endParaRPr lang="en-GB" b="1"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32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Another small one – also in the paper.</a:t>
            </a:r>
          </a:p>
          <a:p>
            <a:endParaRPr lang="en-GB" dirty="0" smtClean="0"/>
          </a:p>
          <a:p>
            <a:endParaRPr lang="en-GB" dirty="0" smtClean="0"/>
          </a:p>
          <a:p>
            <a:r>
              <a:rPr lang="en-GB" dirty="0" smtClean="0"/>
              <a:t>Where</a:t>
            </a:r>
            <a:r>
              <a:rPr lang="en-GB" baseline="0" dirty="0" smtClean="0"/>
              <a:t> does the teacher offer an experience which might change the way they are thinking?</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33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 did read – </a:t>
            </a:r>
            <a:r>
              <a:rPr lang="en-GB" dirty="0" err="1" smtClean="0"/>
              <a:t>deschooling</a:t>
            </a:r>
            <a:r>
              <a:rPr lang="en-GB" dirty="0" smtClean="0"/>
              <a:t> society – what is it about?  Lots</a:t>
            </a:r>
            <a:r>
              <a:rPr lang="en-GB" baseline="0" dirty="0" smtClean="0"/>
              <a:t> about the damage schools do, and the violence that is done to us by authoritarian approaches to knowledge, but he also said ...</a:t>
            </a:r>
          </a:p>
          <a:p>
            <a:endParaRPr lang="en-GB" baseline="0" dirty="0" smtClean="0"/>
          </a:p>
          <a:p>
            <a:r>
              <a:rPr lang="en-GB" b="1" baseline="0" dirty="0" smtClean="0"/>
              <a:t>Planned learning and planned instruction</a:t>
            </a:r>
            <a:endParaRPr lang="en-GB" b="1"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FFF84CA-2739-4196-A8F1-B3B1F69731AB}" type="slidenum">
              <a:rPr lang="en-US" smtClean="0"/>
              <a:pPr/>
              <a:t>34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Freire</a:t>
            </a:r>
            <a:r>
              <a:rPr lang="en-GB" dirty="0" smtClean="0"/>
              <a:t>: learning</a:t>
            </a:r>
            <a:r>
              <a:rPr lang="en-GB" baseline="0" dirty="0" smtClean="0"/>
              <a:t> to be critical, where is the authority in mathematics? Teacher and textbook or in coherence of taking a mathematical view of situations.  Through </a:t>
            </a:r>
            <a:r>
              <a:rPr lang="en-GB" b="1" baseline="0" dirty="0" smtClean="0"/>
              <a:t>p of pp and k of </a:t>
            </a:r>
            <a:r>
              <a:rPr lang="en-GB" b="1" baseline="0" dirty="0" err="1" smtClean="0"/>
              <a:t>pk</a:t>
            </a:r>
            <a:endParaRPr lang="en-GB" b="1"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Went into teaching with these ideas from books I HAD read – to change society,</a:t>
            </a:r>
            <a:r>
              <a:rPr lang="en-GB" baseline="0" dirty="0" smtClean="0"/>
              <a:t> to change the life chances of children, you have to help them have access to the knowledge of the elite – that means hard mathematics.  What </a:t>
            </a:r>
            <a:r>
              <a:rPr lang="en-GB" baseline="0" dirty="0" err="1" smtClean="0"/>
              <a:t>Gramsci</a:t>
            </a:r>
            <a:r>
              <a:rPr lang="en-GB" baseline="0" dirty="0" smtClean="0"/>
              <a:t> understood was that to make change you have to understand the hegemonic perspective, and for me that </a:t>
            </a:r>
            <a:r>
              <a:rPr lang="en-GB" b="1" baseline="0" dirty="0" smtClean="0"/>
              <a:t>means study the hard mathematics – not just what think you need here and now</a:t>
            </a:r>
            <a:r>
              <a:rPr lang="en-GB" b="0" baseline="0" dirty="0" smtClean="0"/>
              <a:t> because you do not know what you will need tomorrow to influence society</a:t>
            </a:r>
            <a:endParaRPr lang="en-GB" baseline="0" dirty="0" smtClean="0"/>
          </a:p>
          <a:p>
            <a:endParaRPr lang="en-GB" baseline="0" dirty="0" smtClean="0"/>
          </a:p>
          <a:p>
            <a:r>
              <a:rPr lang="en-GB" baseline="0" dirty="0" smtClean="0"/>
              <a:t>I became a teacher and my head of department after a couple of years was ....</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Yes, but the main event is more generating</a:t>
            </a:r>
            <a:r>
              <a:rPr lang="en-GB" baseline="0" dirty="0" smtClean="0"/>
              <a:t> equivalent algebraic expressions, or more general packing problems, not counting and measuring.  And cones, again the main focus is what can be generalised about the relation between surface area and volume, maybe – rather than merely designing one cone in an ad hoc fashion. </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GB" dirty="0" err="1" smtClean="0"/>
              <a:t>Vygotskian</a:t>
            </a:r>
            <a:r>
              <a:rPr lang="en-GB" baseline="0" dirty="0" smtClean="0"/>
              <a:t> question</a:t>
            </a:r>
          </a:p>
          <a:p>
            <a:endParaRPr lang="en-GB" baseline="0" dirty="0" smtClean="0"/>
          </a:p>
          <a:p>
            <a:r>
              <a:rPr lang="en-GB" b="1" baseline="0" dirty="0" smtClean="0"/>
              <a:t>Scientific concepts – everyday reasoning</a:t>
            </a:r>
            <a:endParaRPr lang="en-GB" b="1"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For my students, and those of my colleagues, everyday experience in the classroom included talk and tasks and tools that supported moves towards scientific knowledge, away from empirical and outside</a:t>
            </a:r>
            <a:r>
              <a:rPr lang="en-GB" baseline="0" dirty="0" smtClean="0"/>
              <a:t> forms of reasoning. We were not very good at that and my work since has been to understand how we could have been better.  </a:t>
            </a:r>
          </a:p>
          <a:p>
            <a:endParaRPr lang="en-GB" baseline="0" dirty="0" smtClean="0"/>
          </a:p>
          <a:p>
            <a:r>
              <a:rPr lang="en-GB" baseline="0" dirty="0" smtClean="0"/>
              <a:t>Secondary mathematics – formal special ways of understanding the world</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have been influenced indirectly by the work of Anna </a:t>
            </a:r>
            <a:r>
              <a:rPr lang="en-GB" dirty="0" err="1" smtClean="0"/>
              <a:t>Krygowska</a:t>
            </a:r>
            <a:r>
              <a:rPr lang="en-GB" dirty="0" smtClean="0"/>
              <a:t> – her view of mathematics teaching was ..... </a:t>
            </a:r>
          </a:p>
          <a:p>
            <a:endParaRPr lang="en-GB" dirty="0" smtClean="0"/>
          </a:p>
          <a:p>
            <a:endParaRPr lang="en-GB" dirty="0" smtClean="0"/>
          </a:p>
          <a:p>
            <a:r>
              <a:rPr lang="en-GB" dirty="0" smtClean="0"/>
              <a:t>The teacher has</a:t>
            </a:r>
            <a:r>
              <a:rPr lang="en-GB" baseline="0" dirty="0" smtClean="0"/>
              <a:t> to draw on her own imagination and her own conceptualisation . But how do teachers do this in lessons?  </a:t>
            </a:r>
          </a:p>
          <a:p>
            <a:endParaRPr lang="en-GB" baseline="0" dirty="0" smtClean="0"/>
          </a:p>
          <a:p>
            <a:r>
              <a:rPr lang="en-GB" baseline="0" dirty="0" smtClean="0"/>
              <a:t>It seems sensible to look at teachers who, within their own context, are doing a particularly successful job, and going back to my original drive to make a difference, therefore I look at teachers who are making a difference for the lowest achieving students.  </a:t>
            </a:r>
          </a:p>
          <a:p>
            <a:endParaRPr lang="en-GB" baseline="0" dirty="0" smtClean="0"/>
          </a:p>
          <a:p>
            <a:endParaRPr lang="en-GB" baseline="0" dirty="0" smtClean="0"/>
          </a:p>
          <a:p>
            <a:r>
              <a:rPr lang="en-GB" baseline="0" dirty="0" smtClean="0"/>
              <a:t>I had been looking at lessons that are similar, within some current orthodoxy of what a good lesson ‘should’ look like, to search for differences; now I turn to looking at lessons that are different to search for similarities.</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how did what we were seeing relate to my</a:t>
            </a:r>
            <a:r>
              <a:rPr lang="en-GB" baseline="0" dirty="0" smtClean="0"/>
              <a:t> original, </a:t>
            </a:r>
            <a:r>
              <a:rPr lang="en-GB" baseline="0" dirty="0" err="1" smtClean="0"/>
              <a:t>strucytural,m</a:t>
            </a:r>
            <a:r>
              <a:rPr lang="en-GB" baseline="0" dirty="0" smtClean="0"/>
              <a:t> deep, spinal knowledge?  How did out teachers help students?  ... Click</a:t>
            </a:r>
            <a:endParaRPr lang="en-GB" dirty="0"/>
          </a:p>
        </p:txBody>
      </p:sp>
      <p:sp>
        <p:nvSpPr>
          <p:cNvPr id="4" name="Slide Number Placeholder 3"/>
          <p:cNvSpPr>
            <a:spLocks noGrp="1"/>
          </p:cNvSpPr>
          <p:nvPr>
            <p:ph type="sldNum" sz="quarter" idx="10"/>
          </p:nvPr>
        </p:nvSpPr>
        <p:spPr/>
        <p:txBody>
          <a:bodyPr/>
          <a:lstStyle/>
          <a:p>
            <a:fld id="{76681EF7-ABF0-4854-9182-66B870CD419C}"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37685-3788-4BE5-94C0-67140D6C3243}" type="datetimeFigureOut">
              <a:rPr lang="en-US" smtClean="0"/>
              <a:pPr/>
              <a:t>10/31/2015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C7D07-1A53-4F43-B65C-54AA712A483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37685-3788-4BE5-94C0-67140D6C3243}" type="datetimeFigureOut">
              <a:rPr lang="en-US" smtClean="0"/>
              <a:pPr/>
              <a:t>10/31/2015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7D07-1A53-4F43-B65C-54AA712A483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mtp.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ducation.ox.ac.uk/" TargetMode="External"/><Relationship Id="rId2" Type="http://schemas.openxmlformats.org/officeDocument/2006/relationships/hyperlink" Target="mailto:anne.watson@education.ox.ac.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What really matters for adolescents in mathematics lessons?</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p:txBody>
          <a:bodyPr>
            <a:normAutofit fontScale="92500"/>
          </a:bodyPr>
          <a:lstStyle/>
          <a:p>
            <a:r>
              <a:rPr lang="en-AU" u="sng" dirty="0" smtClean="0"/>
              <a:t>Anne Watson</a:t>
            </a:r>
            <a:r>
              <a:rPr lang="en-GB" dirty="0" smtClean="0"/>
              <a:t/>
            </a:r>
            <a:br>
              <a:rPr lang="en-GB" dirty="0" smtClean="0"/>
            </a:br>
            <a:endParaRPr lang="en-AU" dirty="0" smtClean="0"/>
          </a:p>
          <a:p>
            <a:r>
              <a:rPr lang="en-AU" dirty="0" smtClean="0"/>
              <a:t>University of Sussex CIRCLETS May 2011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714356"/>
            <a:ext cx="5000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1571604" y="6072206"/>
            <a:ext cx="1500198"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4429124" y="500042"/>
            <a:ext cx="4143404" cy="4493538"/>
          </a:xfrm>
          <a:prstGeom prst="rect">
            <a:avLst/>
          </a:prstGeom>
          <a:noFill/>
        </p:spPr>
        <p:txBody>
          <a:bodyPr wrap="square" rtlCol="0">
            <a:spAutoFit/>
          </a:bodyPr>
          <a:lstStyle/>
          <a:p>
            <a:r>
              <a:rPr lang="en-GB" sz="2800" i="1" dirty="0" smtClean="0"/>
              <a:t>Anna </a:t>
            </a:r>
            <a:r>
              <a:rPr lang="en-GB" sz="2800" i="1" dirty="0" err="1" smtClean="0"/>
              <a:t>Krygowska</a:t>
            </a:r>
            <a:endParaRPr lang="en-GB" sz="2800" i="1" dirty="0" smtClean="0"/>
          </a:p>
          <a:p>
            <a:r>
              <a:rPr lang="en-AU" sz="2800" dirty="0" smtClean="0"/>
              <a:t> </a:t>
            </a:r>
            <a:endParaRPr lang="en-GB" sz="2800" dirty="0" smtClean="0"/>
          </a:p>
          <a:p>
            <a:r>
              <a:rPr lang="en-AU" sz="2800" dirty="0" smtClean="0"/>
              <a:t>The aim of the teacher is to consciously organise the pupil’s activity, the substantive activities of </a:t>
            </a:r>
            <a:r>
              <a:rPr lang="en-AU" sz="2800" dirty="0" smtClean="0">
                <a:solidFill>
                  <a:srgbClr val="FF0000"/>
                </a:solidFill>
              </a:rPr>
              <a:t>imagining and conceiving</a:t>
            </a:r>
          </a:p>
          <a:p>
            <a:endParaRPr lang="en-AU" dirty="0" smtClean="0"/>
          </a:p>
          <a:p>
            <a:r>
              <a:rPr lang="en-AU" dirty="0" smtClean="0"/>
              <a:t>1957 in ESM 1992 23(2)</a:t>
            </a:r>
            <a:endParaRPr lang="en-GB" dirty="0" smtClean="0"/>
          </a:p>
          <a:p>
            <a:endParaRPr lang="en-GB" dirty="0" smtClean="0"/>
          </a:p>
          <a:p>
            <a:endParaRPr lang="en-GB" dirty="0" smtClean="0"/>
          </a:p>
          <a:p>
            <a:endParaRPr lang="en-GB" dirty="0"/>
          </a:p>
        </p:txBody>
      </p:sp>
      <p:pic>
        <p:nvPicPr>
          <p:cNvPr id="4098" name="Picture 2" descr="C:\Users\Anne Watson\Pictures\krygowska.jpg"/>
          <p:cNvPicPr>
            <a:picLocks noChangeAspect="1" noChangeArrowheads="1"/>
          </p:cNvPicPr>
          <p:nvPr/>
        </p:nvPicPr>
        <p:blipFill>
          <a:blip r:embed="rId3" cstate="print"/>
          <a:srcRect/>
          <a:stretch>
            <a:fillRect/>
          </a:stretch>
        </p:blipFill>
        <p:spPr bwMode="auto">
          <a:xfrm>
            <a:off x="395536" y="1556792"/>
            <a:ext cx="3151394" cy="3819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r>
              <a:rPr lang="en-GB" sz="3600" dirty="0" err="1" smtClean="0"/>
              <a:t>Illich</a:t>
            </a:r>
            <a:r>
              <a:rPr lang="en-GB" sz="3600" dirty="0" smtClean="0"/>
              <a:t>, </a:t>
            </a:r>
            <a:r>
              <a:rPr lang="en-GB" sz="3600" dirty="0" err="1" smtClean="0"/>
              <a:t>Freire</a:t>
            </a:r>
            <a:r>
              <a:rPr lang="en-GB" sz="3600" dirty="0" smtClean="0"/>
              <a:t>, </a:t>
            </a:r>
            <a:r>
              <a:rPr lang="en-GB" sz="3600" dirty="0" err="1" smtClean="0"/>
              <a:t>Gramsci</a:t>
            </a:r>
            <a:r>
              <a:rPr lang="en-GB" sz="3600" dirty="0" smtClean="0"/>
              <a:t>, </a:t>
            </a:r>
            <a:r>
              <a:rPr lang="en-GB" sz="3600" dirty="0" err="1" smtClean="0"/>
              <a:t>Vygotsky</a:t>
            </a:r>
            <a:r>
              <a:rPr lang="en-GB" sz="3600" dirty="0" smtClean="0"/>
              <a:t>, </a:t>
            </a:r>
            <a:r>
              <a:rPr lang="en-GB" sz="3600" dirty="0" err="1" smtClean="0"/>
              <a:t>Krygowska</a:t>
            </a:r>
            <a:r>
              <a:rPr lang="en-GB" sz="3600" dirty="0" smtClean="0"/>
              <a:t> ...</a:t>
            </a:r>
            <a:endParaRPr lang="en-GB" sz="3600" dirty="0"/>
          </a:p>
        </p:txBody>
      </p:sp>
      <p:sp>
        <p:nvSpPr>
          <p:cNvPr id="3" name="Content Placeholder 2"/>
          <p:cNvSpPr>
            <a:spLocks noGrp="1"/>
          </p:cNvSpPr>
          <p:nvPr>
            <p:ph idx="1"/>
          </p:nvPr>
        </p:nvSpPr>
        <p:spPr>
          <a:xfrm>
            <a:off x="457200" y="1357298"/>
            <a:ext cx="8229600" cy="5072098"/>
          </a:xfrm>
        </p:spPr>
        <p:txBody>
          <a:bodyPr>
            <a:normAutofit/>
          </a:bodyPr>
          <a:lstStyle/>
          <a:p>
            <a:r>
              <a:rPr lang="en-GB" dirty="0" smtClean="0"/>
              <a:t>Relate spontaneous concepts to the formal concepts of mathematics</a:t>
            </a:r>
          </a:p>
          <a:p>
            <a:r>
              <a:rPr lang="en-GB" dirty="0" smtClean="0"/>
              <a:t>Be aware of previous perceptions and previous knowledge</a:t>
            </a:r>
          </a:p>
          <a:p>
            <a:r>
              <a:rPr lang="en-GB" dirty="0" smtClean="0"/>
              <a:t>Use formalisations that do not arise in everyday activity</a:t>
            </a:r>
          </a:p>
          <a:p>
            <a:r>
              <a:rPr lang="en-GB" dirty="0" smtClean="0"/>
              <a:t>Learn to use the intellectual tools of the elite, which afford access to powerful forms of reasoning</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for social justice</a:t>
            </a:r>
            <a:endParaRPr lang="en-GB" dirty="0"/>
          </a:p>
        </p:txBody>
      </p:sp>
      <p:sp>
        <p:nvSpPr>
          <p:cNvPr id="3" name="Content Placeholder 2"/>
          <p:cNvSpPr>
            <a:spLocks noGrp="1"/>
          </p:cNvSpPr>
          <p:nvPr>
            <p:ph idx="1"/>
          </p:nvPr>
        </p:nvSpPr>
        <p:spPr>
          <a:xfrm>
            <a:off x="467544" y="1772816"/>
            <a:ext cx="8229600" cy="4525963"/>
          </a:xfrm>
        </p:spPr>
        <p:txBody>
          <a:bodyPr>
            <a:normAutofit/>
          </a:bodyPr>
          <a:lstStyle/>
          <a:p>
            <a:r>
              <a:rPr lang="en-GB" dirty="0" smtClean="0"/>
              <a:t>Social justice in mathematics education is</a:t>
            </a:r>
            <a:br>
              <a:rPr lang="en-GB" dirty="0" smtClean="0"/>
            </a:br>
            <a:r>
              <a:rPr lang="en-GB" dirty="0" smtClean="0"/>
              <a:t>about </a:t>
            </a:r>
            <a:r>
              <a:rPr lang="en-GB" i="1" dirty="0" smtClean="0"/>
              <a:t>all</a:t>
            </a:r>
            <a:r>
              <a:rPr lang="en-GB" dirty="0" smtClean="0"/>
              <a:t> students making shifts of conception in mathematics</a:t>
            </a:r>
          </a:p>
          <a:p>
            <a:r>
              <a:rPr lang="en-GB" dirty="0" smtClean="0"/>
              <a:t>What are the intellectual levers that enable students to understand new mathematical ideas?</a:t>
            </a:r>
          </a:p>
          <a:p>
            <a:r>
              <a:rPr lang="en-GB" dirty="0" smtClean="0"/>
              <a:t>What conceptual shifts are afforded in the public domain as lessons unfold?</a:t>
            </a:r>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t>The sites, context and data </a:t>
            </a:r>
            <a:r>
              <a:rPr lang="en-GB" dirty="0" smtClean="0">
                <a:hlinkClick r:id="rId2"/>
              </a:rPr>
              <a:t>www.cmtp.co.uk</a:t>
            </a:r>
            <a:r>
              <a:rPr lang="en-GB" dirty="0" smtClean="0"/>
              <a:t/>
            </a:r>
            <a:br>
              <a:rPr lang="en-GB" dirty="0" smtClean="0"/>
            </a:br>
            <a:endParaRPr lang="en-GB" dirty="0"/>
          </a:p>
        </p:txBody>
      </p:sp>
      <p:sp>
        <p:nvSpPr>
          <p:cNvPr id="3" name="Content Placeholder 2"/>
          <p:cNvSpPr>
            <a:spLocks noGrp="1"/>
          </p:cNvSpPr>
          <p:nvPr>
            <p:ph idx="1"/>
          </p:nvPr>
        </p:nvSpPr>
        <p:spPr>
          <a:xfrm>
            <a:off x="467544" y="1988840"/>
            <a:ext cx="8229600" cy="4525963"/>
          </a:xfrm>
        </p:spPr>
        <p:txBody>
          <a:bodyPr/>
          <a:lstStyle/>
          <a:p>
            <a:r>
              <a:rPr lang="en-GB" dirty="0" smtClean="0"/>
              <a:t>3 comprehensive schools</a:t>
            </a:r>
          </a:p>
          <a:p>
            <a:r>
              <a:rPr lang="en-GB" dirty="0" smtClean="0"/>
              <a:t>autonomous decisions</a:t>
            </a:r>
          </a:p>
          <a:p>
            <a:r>
              <a:rPr lang="en-GB" dirty="0" smtClean="0"/>
              <a:t>ethnographic approach and data</a:t>
            </a:r>
          </a:p>
          <a:p>
            <a:r>
              <a:rPr lang="en-GB" dirty="0" smtClean="0"/>
              <a:t>40 lesson videos and records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KS3 Results</a:t>
            </a:r>
            <a:endParaRPr lang="en-GB" dirty="0"/>
          </a:p>
        </p:txBody>
      </p:sp>
      <p:graphicFrame>
        <p:nvGraphicFramePr>
          <p:cNvPr id="4" name="Content Placeholder 3"/>
          <p:cNvGraphicFramePr>
            <a:graphicFrameLocks noGrp="1"/>
          </p:cNvGraphicFramePr>
          <p:nvPr>
            <p:ph idx="1"/>
          </p:nvPr>
        </p:nvGraphicFramePr>
        <p:xfrm>
          <a:off x="1187621" y="2132857"/>
          <a:ext cx="6408714" cy="3108960"/>
        </p:xfrm>
        <a:graphic>
          <a:graphicData uri="http://schemas.openxmlformats.org/drawingml/2006/table">
            <a:tbl>
              <a:tblPr firstRow="1" bandRow="1">
                <a:tableStyleId>{5C22544A-7EE6-4342-B048-85BDC9FD1C3A}</a:tableStyleId>
              </a:tblPr>
              <a:tblGrid>
                <a:gridCol w="2136238"/>
                <a:gridCol w="2136238"/>
                <a:gridCol w="2136238"/>
              </a:tblGrid>
              <a:tr h="517238">
                <a:tc>
                  <a:txBody>
                    <a:bodyPr/>
                    <a:lstStyle/>
                    <a:p>
                      <a:r>
                        <a:rPr lang="en-GB" sz="2800" dirty="0" smtClean="0"/>
                        <a:t>SCHOOL</a:t>
                      </a:r>
                      <a:endParaRPr lang="en-GB" sz="2800" dirty="0"/>
                    </a:p>
                  </a:txBody>
                  <a:tcPr/>
                </a:tc>
                <a:tc>
                  <a:txBody>
                    <a:bodyPr/>
                    <a:lstStyle/>
                    <a:p>
                      <a:r>
                        <a:rPr lang="en-GB" sz="2800" dirty="0" smtClean="0"/>
                        <a:t>2007</a:t>
                      </a:r>
                      <a:endParaRPr lang="en-GB" sz="2800" dirty="0"/>
                    </a:p>
                  </a:txBody>
                  <a:tcPr/>
                </a:tc>
                <a:tc>
                  <a:txBody>
                    <a:bodyPr/>
                    <a:lstStyle/>
                    <a:p>
                      <a:r>
                        <a:rPr lang="en-GB" sz="2800" dirty="0" smtClean="0"/>
                        <a:t>2008</a:t>
                      </a:r>
                      <a:endParaRPr lang="en-GB" sz="2800" dirty="0"/>
                    </a:p>
                  </a:txBody>
                  <a:tcPr/>
                </a:tc>
              </a:tr>
              <a:tr h="517238">
                <a:tc>
                  <a:txBody>
                    <a:bodyPr/>
                    <a:lstStyle/>
                    <a:p>
                      <a:r>
                        <a:rPr lang="en-GB" sz="2800" dirty="0" smtClean="0"/>
                        <a:t>SP</a:t>
                      </a:r>
                      <a:endParaRPr lang="en-GB" sz="2800" dirty="0"/>
                    </a:p>
                  </a:txBody>
                  <a:tcPr/>
                </a:tc>
                <a:tc>
                  <a:txBody>
                    <a:bodyPr/>
                    <a:lstStyle/>
                    <a:p>
                      <a:r>
                        <a:rPr lang="en-GB" sz="2800" dirty="0" smtClean="0"/>
                        <a:t>47</a:t>
                      </a:r>
                      <a:endParaRPr lang="en-GB" sz="2800" dirty="0"/>
                    </a:p>
                  </a:txBody>
                  <a:tcPr/>
                </a:tc>
                <a:tc>
                  <a:txBody>
                    <a:bodyPr/>
                    <a:lstStyle/>
                    <a:p>
                      <a:r>
                        <a:rPr lang="en-GB" sz="2800" dirty="0" smtClean="0"/>
                        <a:t>61</a:t>
                      </a:r>
                      <a:endParaRPr lang="en-GB" sz="2800" dirty="0"/>
                    </a:p>
                  </a:txBody>
                  <a:tcPr/>
                </a:tc>
              </a:tr>
              <a:tr h="517238">
                <a:tc>
                  <a:txBody>
                    <a:bodyPr/>
                    <a:lstStyle/>
                    <a:p>
                      <a:r>
                        <a:rPr lang="en-GB" sz="2800" dirty="0" smtClean="0"/>
                        <a:t>LS</a:t>
                      </a:r>
                      <a:endParaRPr lang="en-GB" sz="2800" dirty="0"/>
                    </a:p>
                  </a:txBody>
                  <a:tcPr/>
                </a:tc>
                <a:tc>
                  <a:txBody>
                    <a:bodyPr/>
                    <a:lstStyle/>
                    <a:p>
                      <a:r>
                        <a:rPr lang="en-GB" sz="2800" dirty="0" smtClean="0"/>
                        <a:t>53</a:t>
                      </a:r>
                      <a:endParaRPr lang="en-GB" sz="2800" dirty="0"/>
                    </a:p>
                  </a:txBody>
                  <a:tcPr/>
                </a:tc>
                <a:tc>
                  <a:txBody>
                    <a:bodyPr/>
                    <a:lstStyle/>
                    <a:p>
                      <a:r>
                        <a:rPr lang="en-GB" sz="2800" dirty="0" smtClean="0"/>
                        <a:t>62</a:t>
                      </a:r>
                      <a:endParaRPr lang="en-GB" sz="2800" dirty="0"/>
                    </a:p>
                  </a:txBody>
                  <a:tcPr/>
                </a:tc>
              </a:tr>
              <a:tr h="517238">
                <a:tc>
                  <a:txBody>
                    <a:bodyPr/>
                    <a:lstStyle/>
                    <a:p>
                      <a:r>
                        <a:rPr lang="en-GB" sz="2800" dirty="0" smtClean="0"/>
                        <a:t>FH</a:t>
                      </a:r>
                      <a:endParaRPr lang="en-GB" sz="2800" dirty="0"/>
                    </a:p>
                  </a:txBody>
                  <a:tcPr/>
                </a:tc>
                <a:tc>
                  <a:txBody>
                    <a:bodyPr/>
                    <a:lstStyle/>
                    <a:p>
                      <a:r>
                        <a:rPr lang="en-GB" sz="2800" dirty="0" smtClean="0"/>
                        <a:t>79</a:t>
                      </a:r>
                      <a:endParaRPr lang="en-GB" sz="2800" dirty="0"/>
                    </a:p>
                  </a:txBody>
                  <a:tcPr/>
                </a:tc>
                <a:tc>
                  <a:txBody>
                    <a:bodyPr/>
                    <a:lstStyle/>
                    <a:p>
                      <a:r>
                        <a:rPr lang="en-GB" sz="2800" dirty="0" smtClean="0"/>
                        <a:t>80</a:t>
                      </a:r>
                      <a:endParaRPr lang="en-GB" sz="2800" dirty="0"/>
                    </a:p>
                  </a:txBody>
                  <a:tcPr/>
                </a:tc>
              </a:tr>
              <a:tr h="517238">
                <a:tc>
                  <a:txBody>
                    <a:bodyPr/>
                    <a:lstStyle/>
                    <a:p>
                      <a:endParaRPr lang="en-GB" sz="2800" dirty="0"/>
                    </a:p>
                  </a:txBody>
                  <a:tcPr/>
                </a:tc>
                <a:tc>
                  <a:txBody>
                    <a:bodyPr/>
                    <a:lstStyle/>
                    <a:p>
                      <a:r>
                        <a:rPr lang="en-GB" sz="2800" dirty="0" smtClean="0"/>
                        <a:t>(Eng    76</a:t>
                      </a:r>
                      <a:endParaRPr lang="en-GB" sz="2800" dirty="0"/>
                    </a:p>
                  </a:txBody>
                  <a:tcPr/>
                </a:tc>
                <a:tc>
                  <a:txBody>
                    <a:bodyPr/>
                    <a:lstStyle/>
                    <a:p>
                      <a:r>
                        <a:rPr lang="en-GB" sz="2800" dirty="0" smtClean="0"/>
                        <a:t>69)</a:t>
                      </a:r>
                      <a:endParaRPr lang="en-GB" sz="2800" dirty="0"/>
                    </a:p>
                  </a:txBody>
                  <a:tcPr/>
                </a:tc>
              </a:tr>
              <a:tr h="510153">
                <a:tc>
                  <a:txBody>
                    <a:bodyPr/>
                    <a:lstStyle/>
                    <a:p>
                      <a:endParaRPr lang="en-GB" sz="2800"/>
                    </a:p>
                  </a:txBody>
                  <a:tcPr/>
                </a:tc>
                <a:tc>
                  <a:txBody>
                    <a:bodyPr/>
                    <a:lstStyle/>
                    <a:p>
                      <a:r>
                        <a:rPr lang="en-GB" sz="2800" dirty="0" smtClean="0"/>
                        <a:t>(</a:t>
                      </a:r>
                      <a:r>
                        <a:rPr lang="en-GB" sz="2800" dirty="0" err="1" smtClean="0"/>
                        <a:t>Sci</a:t>
                      </a:r>
                      <a:r>
                        <a:rPr lang="en-GB" sz="2800" dirty="0" smtClean="0"/>
                        <a:t>      77</a:t>
                      </a:r>
                      <a:endParaRPr lang="en-GB" sz="2800" dirty="0"/>
                    </a:p>
                  </a:txBody>
                  <a:tcPr/>
                </a:tc>
                <a:tc>
                  <a:txBody>
                    <a:bodyPr/>
                    <a:lstStyle/>
                    <a:p>
                      <a:r>
                        <a:rPr lang="en-GB" sz="2800" dirty="0" smtClean="0"/>
                        <a:t>69)</a:t>
                      </a:r>
                      <a:endParaRPr lang="en-GB" sz="28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2010 GCSE results</a:t>
            </a:r>
            <a:endParaRPr lang="en-GB" dirty="0"/>
          </a:p>
        </p:txBody>
      </p:sp>
      <p:graphicFrame>
        <p:nvGraphicFramePr>
          <p:cNvPr id="4" name="Content Placeholder 3"/>
          <p:cNvGraphicFramePr>
            <a:graphicFrameLocks noGrp="1"/>
          </p:cNvGraphicFramePr>
          <p:nvPr>
            <p:ph idx="1"/>
          </p:nvPr>
        </p:nvGraphicFramePr>
        <p:xfrm>
          <a:off x="1475656" y="1600200"/>
          <a:ext cx="6408712" cy="2072640"/>
        </p:xfrm>
        <a:graphic>
          <a:graphicData uri="http://schemas.openxmlformats.org/drawingml/2006/table">
            <a:tbl>
              <a:tblPr firstRow="1" bandRow="1">
                <a:tableStyleId>{5C22544A-7EE6-4342-B048-85BDC9FD1C3A}</a:tableStyleId>
              </a:tblPr>
              <a:tblGrid>
                <a:gridCol w="3204356"/>
                <a:gridCol w="3204356"/>
              </a:tblGrid>
              <a:tr h="370840">
                <a:tc>
                  <a:txBody>
                    <a:bodyPr/>
                    <a:lstStyle/>
                    <a:p>
                      <a:r>
                        <a:rPr lang="en-GB" sz="2800" dirty="0" smtClean="0"/>
                        <a:t>SCHOOL</a:t>
                      </a:r>
                      <a:endParaRPr lang="en-GB" sz="2800" dirty="0"/>
                    </a:p>
                  </a:txBody>
                  <a:tcPr/>
                </a:tc>
                <a:tc>
                  <a:txBody>
                    <a:bodyPr/>
                    <a:lstStyle/>
                    <a:p>
                      <a:r>
                        <a:rPr lang="en-GB" sz="2800" dirty="0" smtClean="0"/>
                        <a:t>INCREASE</a:t>
                      </a:r>
                      <a:endParaRPr lang="en-GB" sz="2800" dirty="0"/>
                    </a:p>
                  </a:txBody>
                  <a:tcPr/>
                </a:tc>
              </a:tr>
              <a:tr h="370840">
                <a:tc>
                  <a:txBody>
                    <a:bodyPr/>
                    <a:lstStyle/>
                    <a:p>
                      <a:r>
                        <a:rPr lang="en-GB" sz="2800" dirty="0" smtClean="0"/>
                        <a:t>SP</a:t>
                      </a:r>
                      <a:endParaRPr lang="en-GB" sz="2800" dirty="0"/>
                    </a:p>
                  </a:txBody>
                  <a:tcPr/>
                </a:tc>
                <a:tc>
                  <a:txBody>
                    <a:bodyPr/>
                    <a:lstStyle/>
                    <a:p>
                      <a:r>
                        <a:rPr lang="en-GB" sz="2800" dirty="0" smtClean="0"/>
                        <a:t>10%</a:t>
                      </a:r>
                      <a:endParaRPr lang="en-GB" sz="2800" dirty="0"/>
                    </a:p>
                  </a:txBody>
                  <a:tcPr/>
                </a:tc>
              </a:tr>
              <a:tr h="370840">
                <a:tc>
                  <a:txBody>
                    <a:bodyPr/>
                    <a:lstStyle/>
                    <a:p>
                      <a:r>
                        <a:rPr lang="en-GB" sz="2800" dirty="0" smtClean="0"/>
                        <a:t>LS</a:t>
                      </a:r>
                      <a:endParaRPr lang="en-GB" sz="2800" dirty="0"/>
                    </a:p>
                  </a:txBody>
                  <a:tcPr/>
                </a:tc>
                <a:tc>
                  <a:txBody>
                    <a:bodyPr/>
                    <a:lstStyle/>
                    <a:p>
                      <a:r>
                        <a:rPr lang="en-GB" sz="2800" dirty="0" smtClean="0"/>
                        <a:t>5%</a:t>
                      </a:r>
                      <a:endParaRPr lang="en-GB" sz="2800" dirty="0"/>
                    </a:p>
                  </a:txBody>
                  <a:tcPr/>
                </a:tc>
              </a:tr>
              <a:tr h="370840">
                <a:tc>
                  <a:txBody>
                    <a:bodyPr/>
                    <a:lstStyle/>
                    <a:p>
                      <a:r>
                        <a:rPr lang="en-GB" sz="2800" dirty="0" smtClean="0"/>
                        <a:t>FH</a:t>
                      </a:r>
                      <a:endParaRPr lang="en-GB" sz="2800" dirty="0"/>
                    </a:p>
                  </a:txBody>
                  <a:tcPr/>
                </a:tc>
                <a:tc>
                  <a:txBody>
                    <a:bodyPr/>
                    <a:lstStyle/>
                    <a:p>
                      <a:r>
                        <a:rPr lang="en-GB" sz="2800" dirty="0" smtClean="0"/>
                        <a:t>10%</a:t>
                      </a:r>
                      <a:endParaRPr lang="en-GB" sz="28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r>
              <a:rPr lang="en-GB" dirty="0" smtClean="0"/>
              <a:t>Common features of their lessons</a:t>
            </a:r>
            <a:endParaRPr lang="en-GB" dirty="0"/>
          </a:p>
        </p:txBody>
      </p:sp>
      <p:sp>
        <p:nvSpPr>
          <p:cNvPr id="3" name="Content Placeholder 2"/>
          <p:cNvSpPr>
            <a:spLocks noGrp="1"/>
          </p:cNvSpPr>
          <p:nvPr>
            <p:ph idx="1"/>
          </p:nvPr>
        </p:nvSpPr>
        <p:spPr>
          <a:xfrm>
            <a:off x="467544" y="1142984"/>
            <a:ext cx="8229600" cy="5715016"/>
          </a:xfrm>
        </p:spPr>
        <p:txBody>
          <a:bodyPr>
            <a:normAutofit lnSpcReduction="10000"/>
          </a:bodyPr>
          <a:lstStyle/>
          <a:p>
            <a:r>
              <a:rPr lang="en-AU" dirty="0" smtClean="0">
                <a:cs typeface="Arial" pitchFamily="34" charset="0"/>
              </a:rPr>
              <a:t>expressing meaning and reasoning</a:t>
            </a:r>
          </a:p>
          <a:p>
            <a:r>
              <a:rPr lang="en-AU" dirty="0" smtClean="0">
                <a:cs typeface="Arial" pitchFamily="34" charset="0"/>
              </a:rPr>
              <a:t>providing multiple visual, physical, verbal experiences</a:t>
            </a:r>
          </a:p>
          <a:p>
            <a:r>
              <a:rPr lang="en-AU" dirty="0" smtClean="0">
                <a:cs typeface="Arial" pitchFamily="34" charset="0"/>
              </a:rPr>
              <a:t>using students’ views to direct the discussion</a:t>
            </a:r>
          </a:p>
          <a:p>
            <a:r>
              <a:rPr lang="en-AU" dirty="0" smtClean="0">
                <a:cs typeface="Arial" pitchFamily="34" charset="0"/>
              </a:rPr>
              <a:t>comparing methods &amp; representations</a:t>
            </a:r>
          </a:p>
          <a:p>
            <a:r>
              <a:rPr lang="en-AU" dirty="0" smtClean="0">
                <a:cs typeface="Arial" pitchFamily="34" charset="0"/>
              </a:rPr>
              <a:t>generating collections of examples</a:t>
            </a:r>
          </a:p>
          <a:p>
            <a:r>
              <a:rPr lang="en-AU" dirty="0" smtClean="0">
                <a:cs typeface="Arial" pitchFamily="34" charset="0"/>
              </a:rPr>
              <a:t>constructing examples &amp; conjectures</a:t>
            </a:r>
          </a:p>
          <a:p>
            <a:r>
              <a:rPr lang="en-AU" dirty="0" smtClean="0">
                <a:solidFill>
                  <a:srgbClr val="FF0000"/>
                </a:solidFill>
                <a:cs typeface="Arial" pitchFamily="34" charset="0"/>
              </a:rPr>
              <a:t>directing attention to new ways of seeing</a:t>
            </a:r>
            <a:endParaRPr lang="en-GB" dirty="0" smtClean="0">
              <a:solidFill>
                <a:srgbClr val="FF0000"/>
              </a:solidFill>
            </a:endParaRPr>
          </a:p>
          <a:p>
            <a:r>
              <a:rPr lang="en-AU" dirty="0" smtClean="0">
                <a:solidFill>
                  <a:srgbClr val="FF0000"/>
                </a:solidFill>
                <a:cs typeface="Arial" pitchFamily="34" charset="0"/>
              </a:rPr>
              <a:t>promoting new classifications</a:t>
            </a:r>
          </a:p>
          <a:p>
            <a:r>
              <a:rPr lang="en-AU" dirty="0" smtClean="0">
                <a:solidFill>
                  <a:srgbClr val="FF0000"/>
                </a:solidFill>
                <a:cs typeface="Arial" pitchFamily="34" charset="0"/>
              </a:rPr>
              <a:t>discussing implications &amp; justifications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554163"/>
            <a:ext cx="9144000" cy="0"/>
          </a:xfrm>
          <a:prstGeom prst="rect">
            <a:avLst/>
          </a:prstGeom>
          <a:noFill/>
          <a:ln w="9525">
            <a:noFill/>
            <a:miter lim="800000"/>
            <a:headEnd/>
            <a:tailEnd/>
          </a:ln>
          <a:effectLst/>
        </p:spPr>
        <p:txBody>
          <a:bodyPr wrap="none" anchor="ctr">
            <a:spAutoFit/>
          </a:bodyPr>
          <a:lstStyle/>
          <a:p>
            <a:pPr eaLnBrk="1" hangingPunct="1"/>
            <a:endParaRPr lang="en-US" sz="1800" u="none">
              <a:effectLst/>
              <a:latin typeface="Arial" pitchFamily="34" charset="0"/>
            </a:endParaRPr>
          </a:p>
        </p:txBody>
      </p:sp>
      <p:sp>
        <p:nvSpPr>
          <p:cNvPr id="39939" name="Rectangle 3"/>
          <p:cNvSpPr>
            <a:spLocks noChangeArrowheads="1"/>
          </p:cNvSpPr>
          <p:nvPr/>
        </p:nvSpPr>
        <p:spPr bwMode="auto">
          <a:xfrm>
            <a:off x="0" y="5302250"/>
            <a:ext cx="9144000" cy="0"/>
          </a:xfrm>
          <a:prstGeom prst="rect">
            <a:avLst/>
          </a:prstGeom>
          <a:noFill/>
          <a:ln w="9525">
            <a:noFill/>
            <a:miter lim="800000"/>
            <a:headEnd/>
            <a:tailEnd/>
          </a:ln>
          <a:effectLst/>
        </p:spPr>
        <p:txBody>
          <a:bodyPr wrap="none" anchor="ctr">
            <a:spAutoFit/>
          </a:bodyPr>
          <a:lstStyle/>
          <a:p>
            <a:pPr eaLnBrk="1" hangingPunct="1"/>
            <a:endParaRPr lang="en-US" sz="1800" u="none">
              <a:effectLst/>
              <a:latin typeface="Arial" pitchFamily="34" charset="0"/>
            </a:endParaRPr>
          </a:p>
        </p:txBody>
      </p:sp>
      <p:sp>
        <p:nvSpPr>
          <p:cNvPr id="39940" name="Rectangle 4"/>
          <p:cNvSpPr>
            <a:spLocks noGrp="1" noChangeArrowheads="1"/>
          </p:cNvSpPr>
          <p:nvPr>
            <p:ph type="title"/>
          </p:nvPr>
        </p:nvSpPr>
        <p:spPr>
          <a:xfrm>
            <a:off x="467544" y="171451"/>
            <a:ext cx="8208912" cy="1025302"/>
          </a:xfrm>
        </p:spPr>
        <p:txBody>
          <a:bodyPr>
            <a:normAutofit/>
          </a:bodyPr>
          <a:lstStyle/>
          <a:p>
            <a:r>
              <a:rPr lang="en-US" sz="4000" dirty="0" smtClean="0"/>
              <a:t>Access to new ideas</a:t>
            </a:r>
            <a:endParaRPr lang="en-US" sz="4000" dirty="0"/>
          </a:p>
        </p:txBody>
      </p:sp>
      <p:sp>
        <p:nvSpPr>
          <p:cNvPr id="39941" name="Rectangle 5"/>
          <p:cNvSpPr>
            <a:spLocks noGrp="1" noChangeArrowheads="1"/>
          </p:cNvSpPr>
          <p:nvPr>
            <p:ph type="body" idx="1"/>
          </p:nvPr>
        </p:nvSpPr>
        <p:spPr>
          <a:xfrm>
            <a:off x="611560" y="2132856"/>
            <a:ext cx="8352928" cy="5472608"/>
          </a:xfrm>
        </p:spPr>
        <p:txBody>
          <a:bodyPr>
            <a:normAutofit/>
          </a:bodyPr>
          <a:lstStyle/>
          <a:p>
            <a:pPr>
              <a:lnSpc>
                <a:spcPct val="80000"/>
              </a:lnSpc>
            </a:pPr>
            <a:r>
              <a:rPr lang="en-GB" dirty="0" smtClean="0"/>
              <a:t>Teacher points </a:t>
            </a:r>
            <a:r>
              <a:rPr lang="en-GB" dirty="0" smtClean="0">
                <a:solidFill>
                  <a:srgbClr val="FF0000"/>
                </a:solidFill>
              </a:rPr>
              <a:t>public</a:t>
            </a:r>
            <a:r>
              <a:rPr lang="en-GB" dirty="0" smtClean="0"/>
              <a:t> attention towards new idea</a:t>
            </a:r>
            <a:endParaRPr lang="en-GB" dirty="0"/>
          </a:p>
          <a:p>
            <a:pPr>
              <a:lnSpc>
                <a:spcPct val="80000"/>
              </a:lnSpc>
            </a:pPr>
            <a:r>
              <a:rPr lang="en-GB" dirty="0" smtClean="0"/>
              <a:t>Tasks draw </a:t>
            </a:r>
            <a:r>
              <a:rPr lang="en-GB" dirty="0" smtClean="0">
                <a:solidFill>
                  <a:srgbClr val="FF0000"/>
                </a:solidFill>
              </a:rPr>
              <a:t>persona</a:t>
            </a:r>
            <a:r>
              <a:rPr lang="en-GB" dirty="0" smtClean="0"/>
              <a:t>l attention towards new idea</a:t>
            </a:r>
          </a:p>
          <a:p>
            <a:pPr>
              <a:lnSpc>
                <a:spcPct val="80000"/>
              </a:lnSpc>
              <a:buNone/>
            </a:pPr>
            <a:endParaRPr lang="en-GB" dirty="0" smtClean="0"/>
          </a:p>
          <a:p>
            <a:pPr>
              <a:lnSpc>
                <a:spcPct val="80000"/>
              </a:lnSpc>
            </a:pPr>
            <a:r>
              <a:rPr lang="en-GB" dirty="0" smtClean="0"/>
              <a:t>Examples of the need for attention towards new ideas ...</a:t>
            </a:r>
            <a:endParaRPr lang="en-US" dirty="0"/>
          </a:p>
          <a:p>
            <a:pPr>
              <a:lnSpc>
                <a:spcPct val="80000"/>
              </a:lnSpc>
              <a:buFontTx/>
              <a:buNone/>
            </a:pPr>
            <a:endParaRPr lang="en-US" sz="1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468313" y="2060575"/>
            <a:ext cx="8229600" cy="4525963"/>
          </a:xfrm>
        </p:spPr>
        <p:txBody>
          <a:bodyPr/>
          <a:lstStyle/>
          <a:p>
            <a:pPr eaLnBrk="1" hangingPunct="1">
              <a:buFontTx/>
              <a:buNone/>
            </a:pPr>
            <a:r>
              <a:rPr lang="en-GB" smtClean="0"/>
              <a:t>				35 + 49 – 35</a:t>
            </a:r>
          </a:p>
          <a:p>
            <a:pPr eaLnBrk="1" hangingPunct="1"/>
            <a:endParaRPr lang="en-GB" smtClean="0"/>
          </a:p>
          <a:p>
            <a:pPr eaLnBrk="1" hangingPunct="1">
              <a:buFont typeface="Wingdings 3" pitchFamily="18" charset="2"/>
              <a:buNone/>
            </a:pPr>
            <a:r>
              <a:rPr lang="en-GB" smtClean="0"/>
              <a:t>				  a + b - a</a:t>
            </a:r>
          </a:p>
          <a:p>
            <a:pPr eaLnBrk="1" hangingPunct="1"/>
            <a:endParaRPr lang="en-US" smtClean="0"/>
          </a:p>
        </p:txBody>
      </p:sp>
      <p:sp>
        <p:nvSpPr>
          <p:cNvPr id="68610" name="Rectangle 2"/>
          <p:cNvSpPr>
            <a:spLocks noGrp="1" noChangeArrowheads="1"/>
          </p:cNvSpPr>
          <p:nvPr>
            <p:ph type="title"/>
          </p:nvPr>
        </p:nvSpPr>
        <p:spPr/>
        <p:txBody>
          <a:bodyPr/>
          <a:lstStyle/>
          <a:p>
            <a:pPr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916238" y="1628775"/>
            <a:ext cx="2592387" cy="2520950"/>
            <a:chOff x="1837" y="1026"/>
            <a:chExt cx="1633" cy="1588"/>
          </a:xfrm>
        </p:grpSpPr>
        <p:sp>
          <p:nvSpPr>
            <p:cNvPr id="20486" name="Rectangle 5"/>
            <p:cNvSpPr>
              <a:spLocks noChangeArrowheads="1"/>
            </p:cNvSpPr>
            <p:nvPr/>
          </p:nvSpPr>
          <p:spPr bwMode="auto">
            <a:xfrm>
              <a:off x="1837" y="1026"/>
              <a:ext cx="1633" cy="1588"/>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20487" name="Oval 6"/>
            <p:cNvSpPr>
              <a:spLocks noChangeArrowheads="1"/>
            </p:cNvSpPr>
            <p:nvPr/>
          </p:nvSpPr>
          <p:spPr bwMode="auto">
            <a:xfrm>
              <a:off x="2064" y="1207"/>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88" name="Oval 7"/>
            <p:cNvSpPr>
              <a:spLocks noChangeArrowheads="1"/>
            </p:cNvSpPr>
            <p:nvPr/>
          </p:nvSpPr>
          <p:spPr bwMode="auto">
            <a:xfrm>
              <a:off x="2608" y="1207"/>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89" name="Oval 8"/>
            <p:cNvSpPr>
              <a:spLocks noChangeArrowheads="1"/>
            </p:cNvSpPr>
            <p:nvPr/>
          </p:nvSpPr>
          <p:spPr bwMode="auto">
            <a:xfrm>
              <a:off x="3198" y="1207"/>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90" name="Oval 9"/>
            <p:cNvSpPr>
              <a:spLocks noChangeArrowheads="1"/>
            </p:cNvSpPr>
            <p:nvPr/>
          </p:nvSpPr>
          <p:spPr bwMode="auto">
            <a:xfrm>
              <a:off x="2064" y="1752"/>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91" name="Oval 10"/>
            <p:cNvSpPr>
              <a:spLocks noChangeArrowheads="1"/>
            </p:cNvSpPr>
            <p:nvPr/>
          </p:nvSpPr>
          <p:spPr bwMode="auto">
            <a:xfrm>
              <a:off x="2064" y="2296"/>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92" name="Oval 11"/>
            <p:cNvSpPr>
              <a:spLocks noChangeArrowheads="1"/>
            </p:cNvSpPr>
            <p:nvPr/>
          </p:nvSpPr>
          <p:spPr bwMode="auto">
            <a:xfrm>
              <a:off x="2608" y="1752"/>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93" name="Oval 12"/>
            <p:cNvSpPr>
              <a:spLocks noChangeArrowheads="1"/>
            </p:cNvSpPr>
            <p:nvPr/>
          </p:nvSpPr>
          <p:spPr bwMode="auto">
            <a:xfrm>
              <a:off x="2608" y="2296"/>
              <a:ext cx="45" cy="46"/>
            </a:xfrm>
            <a:prstGeom prst="ellipse">
              <a:avLst/>
            </a:prstGeom>
            <a:solidFill>
              <a:schemeClr val="tx1"/>
            </a:solidFill>
            <a:ln w="9525">
              <a:solidFill>
                <a:schemeClr val="tx1"/>
              </a:solidFill>
              <a:round/>
              <a:headEnd/>
              <a:tailEnd/>
            </a:ln>
          </p:spPr>
          <p:txBody>
            <a:bodyPr wrap="none" anchor="ctr"/>
            <a:lstStyle/>
            <a:p>
              <a:endParaRPr lang="en-GB"/>
            </a:p>
          </p:txBody>
        </p:sp>
        <p:sp>
          <p:nvSpPr>
            <p:cNvPr id="20494" name="Oval 13"/>
            <p:cNvSpPr>
              <a:spLocks noChangeArrowheads="1"/>
            </p:cNvSpPr>
            <p:nvPr/>
          </p:nvSpPr>
          <p:spPr bwMode="auto">
            <a:xfrm>
              <a:off x="3198" y="1752"/>
              <a:ext cx="45" cy="46"/>
            </a:xfrm>
            <a:prstGeom prst="ellipse">
              <a:avLst/>
            </a:prstGeom>
            <a:solidFill>
              <a:schemeClr val="tx1"/>
            </a:solidFill>
            <a:ln w="9525">
              <a:solidFill>
                <a:schemeClr val="tx1"/>
              </a:solidFill>
              <a:round/>
              <a:headEnd/>
              <a:tailEnd/>
            </a:ln>
          </p:spPr>
          <p:txBody>
            <a:bodyPr wrap="none" anchor="ctr"/>
            <a:lstStyle/>
            <a:p>
              <a:pPr algn="ctr" eaLnBrk="1" hangingPunct="1"/>
              <a:endParaRPr lang="en-US"/>
            </a:p>
          </p:txBody>
        </p:sp>
        <p:sp>
          <p:nvSpPr>
            <p:cNvPr id="20495" name="Oval 14"/>
            <p:cNvSpPr>
              <a:spLocks noChangeArrowheads="1"/>
            </p:cNvSpPr>
            <p:nvPr/>
          </p:nvSpPr>
          <p:spPr bwMode="auto">
            <a:xfrm>
              <a:off x="3198" y="2296"/>
              <a:ext cx="45" cy="46"/>
            </a:xfrm>
            <a:prstGeom prst="ellipse">
              <a:avLst/>
            </a:prstGeom>
            <a:solidFill>
              <a:schemeClr val="tx1"/>
            </a:solidFill>
            <a:ln w="9525">
              <a:solidFill>
                <a:schemeClr val="tx1"/>
              </a:solidFill>
              <a:round/>
              <a:headEnd/>
              <a:tailEnd/>
            </a:ln>
          </p:spPr>
          <p:txBody>
            <a:bodyPr wrap="none" anchor="ctr"/>
            <a:lstStyle/>
            <a:p>
              <a:endParaRPr lang="en-GB"/>
            </a:p>
          </p:txBody>
        </p:sp>
      </p:grpSp>
      <p:sp>
        <p:nvSpPr>
          <p:cNvPr id="71695" name="Line 15"/>
          <p:cNvSpPr>
            <a:spLocks noChangeShapeType="1"/>
          </p:cNvSpPr>
          <p:nvPr/>
        </p:nvSpPr>
        <p:spPr bwMode="auto">
          <a:xfrm>
            <a:off x="3348038" y="1916113"/>
            <a:ext cx="1800225" cy="863600"/>
          </a:xfrm>
          <a:prstGeom prst="line">
            <a:avLst/>
          </a:prstGeom>
          <a:noFill/>
          <a:ln w="28575">
            <a:solidFill>
              <a:schemeClr val="accent2">
                <a:lumMod val="75000"/>
              </a:schemeClr>
            </a:solidFill>
            <a:round/>
            <a:headEnd/>
            <a:tailEnd/>
          </a:ln>
          <a:effectLst/>
        </p:spPr>
        <p:txBody>
          <a:bodyPr/>
          <a:lstStyle/>
          <a:p>
            <a:pPr>
              <a:defRPr/>
            </a:pPr>
            <a:endParaRPr lang="en-GB"/>
          </a:p>
        </p:txBody>
      </p:sp>
      <p:sp>
        <p:nvSpPr>
          <p:cNvPr id="71696" name="Line 16"/>
          <p:cNvSpPr>
            <a:spLocks noChangeShapeType="1"/>
          </p:cNvSpPr>
          <p:nvPr/>
        </p:nvSpPr>
        <p:spPr bwMode="auto">
          <a:xfrm>
            <a:off x="3276600" y="1916113"/>
            <a:ext cx="0" cy="1727200"/>
          </a:xfrm>
          <a:prstGeom prst="line">
            <a:avLst/>
          </a:prstGeom>
          <a:noFill/>
          <a:ln w="28575">
            <a:solidFill>
              <a:schemeClr val="accent2">
                <a:lumMod val="75000"/>
              </a:schemeClr>
            </a:solidFill>
            <a:round/>
            <a:headEnd/>
            <a:tailEnd/>
          </a:ln>
          <a:effectLst/>
        </p:spPr>
        <p:txBody>
          <a:bodyPr/>
          <a:lstStyle/>
          <a:p>
            <a:pPr>
              <a:defRPr/>
            </a:pPr>
            <a:endParaRPr lang="en-GB"/>
          </a:p>
        </p:txBody>
      </p:sp>
      <p:sp>
        <p:nvSpPr>
          <p:cNvPr id="71697" name="Line 17"/>
          <p:cNvSpPr>
            <a:spLocks noChangeShapeType="1"/>
          </p:cNvSpPr>
          <p:nvPr/>
        </p:nvSpPr>
        <p:spPr bwMode="auto">
          <a:xfrm flipV="1">
            <a:off x="3348038" y="2852738"/>
            <a:ext cx="1728787" cy="863600"/>
          </a:xfrm>
          <a:prstGeom prst="line">
            <a:avLst/>
          </a:prstGeom>
          <a:noFill/>
          <a:ln w="28575">
            <a:solidFill>
              <a:schemeClr val="accent2">
                <a:lumMod val="75000"/>
              </a:schemeClr>
            </a:solidFill>
            <a:round/>
            <a:headEnd/>
            <a:tailEnd/>
          </a:ln>
          <a:effectLst/>
        </p:spPr>
        <p:txBody>
          <a:bodyPr/>
          <a:lstStyle/>
          <a:p>
            <a:pP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Warrants</a:t>
            </a:r>
            <a:endParaRPr lang="en-GB" dirty="0"/>
          </a:p>
        </p:txBody>
      </p:sp>
      <p:sp>
        <p:nvSpPr>
          <p:cNvPr id="3" name="Content Placeholder 2"/>
          <p:cNvSpPr>
            <a:spLocks noGrp="1"/>
          </p:cNvSpPr>
          <p:nvPr>
            <p:ph idx="1"/>
          </p:nvPr>
        </p:nvSpPr>
        <p:spPr/>
        <p:txBody>
          <a:bodyPr/>
          <a:lstStyle/>
          <a:p>
            <a:r>
              <a:rPr lang="en-GB" dirty="0" smtClean="0"/>
              <a:t>Intellectual background</a:t>
            </a:r>
          </a:p>
          <a:p>
            <a:r>
              <a:rPr lang="en-GB" dirty="0" smtClean="0"/>
              <a:t>Research – CMTP</a:t>
            </a:r>
          </a:p>
          <a:p>
            <a:r>
              <a:rPr lang="en-GB" dirty="0" smtClean="0"/>
              <a:t>Research – children’s learning</a:t>
            </a:r>
          </a:p>
          <a:p>
            <a:r>
              <a:rPr lang="en-GB" dirty="0" smtClean="0"/>
              <a:t>Practice – teaching, mathematics and teacher education</a:t>
            </a:r>
          </a:p>
          <a:p>
            <a:r>
              <a:rPr lang="en-GB" dirty="0" smtClean="0"/>
              <a:t>Doing and learning mathematics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http://www.splung.com/units/images/exponential.gif"/>
          <p:cNvPicPr>
            <a:picLocks noChangeAspect="1" noChangeArrowheads="1"/>
          </p:cNvPicPr>
          <p:nvPr/>
        </p:nvPicPr>
        <p:blipFill>
          <a:blip r:embed="rId2" cstate="print"/>
          <a:srcRect/>
          <a:stretch>
            <a:fillRect/>
          </a:stretch>
        </p:blipFill>
        <p:spPr bwMode="auto">
          <a:xfrm>
            <a:off x="1043608" y="332656"/>
            <a:ext cx="6576233" cy="618165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30320091799"/>
          <p:cNvPicPr>
            <a:picLocks noChangeAspect="1" noChangeArrowheads="1"/>
          </p:cNvPicPr>
          <p:nvPr/>
        </p:nvPicPr>
        <p:blipFill>
          <a:blip r:embed="rId2" cstate="print"/>
          <a:srcRect/>
          <a:stretch>
            <a:fillRect/>
          </a:stretch>
        </p:blipFill>
        <p:spPr bwMode="auto">
          <a:xfrm>
            <a:off x="1043608" y="692696"/>
            <a:ext cx="7056784" cy="52814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stlebraeguitarheroes.files.wordpress.com/2009/01/dscf3273.jpg"/>
          <p:cNvPicPr>
            <a:picLocks noChangeAspect="1" noChangeArrowheads="1"/>
          </p:cNvPicPr>
          <p:nvPr/>
        </p:nvPicPr>
        <p:blipFill>
          <a:blip r:embed="rId3" cstate="print"/>
          <a:srcRect/>
          <a:stretch>
            <a:fillRect/>
          </a:stretch>
        </p:blipFill>
        <p:spPr bwMode="auto">
          <a:xfrm>
            <a:off x="2143108" y="857232"/>
            <a:ext cx="3857652" cy="513813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827088" y="1196752"/>
            <a:ext cx="7010400" cy="5328592"/>
          </a:xfrm>
        </p:spPr>
        <p:txBody>
          <a:bodyPr>
            <a:normAutofit fontScale="92500" lnSpcReduction="10000"/>
          </a:bodyPr>
          <a:lstStyle/>
          <a:p>
            <a:pPr eaLnBrk="1" hangingPunct="1"/>
            <a:r>
              <a:rPr lang="en-GB" dirty="0" smtClean="0"/>
              <a:t>physical - models</a:t>
            </a:r>
          </a:p>
          <a:p>
            <a:pPr eaLnBrk="1" hangingPunct="1"/>
            <a:r>
              <a:rPr lang="en-GB" dirty="0" smtClean="0"/>
              <a:t>symbols - images</a:t>
            </a:r>
          </a:p>
          <a:p>
            <a:pPr eaLnBrk="1" hangingPunct="1"/>
            <a:r>
              <a:rPr lang="en-GB" dirty="0" smtClean="0"/>
              <a:t>answering questions - seeking similarities</a:t>
            </a:r>
          </a:p>
          <a:p>
            <a:r>
              <a:rPr lang="en-GB" dirty="0" smtClean="0"/>
              <a:t>number – structure</a:t>
            </a:r>
          </a:p>
          <a:p>
            <a:r>
              <a:rPr lang="en-GB" dirty="0" smtClean="0"/>
              <a:t>discrete – continuous</a:t>
            </a:r>
          </a:p>
          <a:p>
            <a:r>
              <a:rPr lang="en-GB" dirty="0" smtClean="0"/>
              <a:t>additive - multiplicative</a:t>
            </a:r>
          </a:p>
          <a:p>
            <a:r>
              <a:rPr lang="en-GB" dirty="0" smtClean="0"/>
              <a:t>calculation - relation</a:t>
            </a:r>
          </a:p>
          <a:p>
            <a:r>
              <a:rPr lang="en-GB" dirty="0" smtClean="0"/>
              <a:t>visual response - thinking about properties</a:t>
            </a:r>
          </a:p>
          <a:p>
            <a:r>
              <a:rPr lang="en-GB" dirty="0" smtClean="0"/>
              <a:t>.....</a:t>
            </a:r>
            <a:endParaRPr lang="en-US" dirty="0" smtClean="0"/>
          </a:p>
          <a:p>
            <a:pPr>
              <a:lnSpc>
                <a:spcPct val="90000"/>
              </a:lnSpc>
            </a:pPr>
            <a:endParaRPr lang="en-GB" dirty="0" smtClean="0"/>
          </a:p>
          <a:p>
            <a:endParaRPr lang="en-US" dirty="0" smtClean="0"/>
          </a:p>
          <a:p>
            <a:pPr eaLnBrk="1" hangingPunct="1"/>
            <a:endParaRPr lang="en-GB" dirty="0" smtClean="0"/>
          </a:p>
        </p:txBody>
      </p:sp>
      <p:sp>
        <p:nvSpPr>
          <p:cNvPr id="94210" name="Rectangle 2"/>
          <p:cNvSpPr>
            <a:spLocks noGrp="1" noChangeArrowheads="1"/>
          </p:cNvSpPr>
          <p:nvPr>
            <p:ph type="title"/>
          </p:nvPr>
        </p:nvSpPr>
        <p:spPr/>
        <p:txBody>
          <a:bodyPr/>
          <a:lstStyle/>
          <a:p>
            <a:pPr eaLnBrk="1" fontAlgn="auto" hangingPunct="1">
              <a:spcAft>
                <a:spcPts val="0"/>
              </a:spcAft>
              <a:defRPr/>
            </a:pPr>
            <a:r>
              <a:rPr lang="en-US" dirty="0" smtClean="0"/>
              <a:t>Desirable shifts of focus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fontAlgn="auto" hangingPunct="1">
              <a:spcAft>
                <a:spcPts val="0"/>
              </a:spcAft>
              <a:defRPr/>
            </a:pPr>
            <a:r>
              <a:rPr lang="en-GB" dirty="0" smtClean="0"/>
              <a:t>Shifts of potential power</a:t>
            </a:r>
            <a:endParaRPr lang="en-US" dirty="0" smtClean="0"/>
          </a:p>
        </p:txBody>
      </p:sp>
      <p:sp>
        <p:nvSpPr>
          <p:cNvPr id="59395" name="Rectangle 3"/>
          <p:cNvSpPr>
            <a:spLocks noGrp="1" noChangeArrowheads="1"/>
          </p:cNvSpPr>
          <p:nvPr>
            <p:ph idx="1"/>
          </p:nvPr>
        </p:nvSpPr>
        <p:spPr/>
        <p:txBody>
          <a:bodyPr>
            <a:normAutofit/>
          </a:bodyPr>
          <a:lstStyle/>
          <a:p>
            <a:pPr marL="365760" indent="-256032">
              <a:buFont typeface="Wingdings 3"/>
              <a:buChar char=""/>
              <a:defRPr/>
            </a:pPr>
            <a:r>
              <a:rPr lang="en-GB" sz="2400" dirty="0" smtClean="0"/>
              <a:t>generalities - examples</a:t>
            </a:r>
          </a:p>
          <a:p>
            <a:pPr marL="365760" indent="-256032">
              <a:buFont typeface="Wingdings 3"/>
              <a:buChar char=""/>
              <a:defRPr/>
            </a:pPr>
            <a:r>
              <a:rPr lang="en-GB" sz="2400" dirty="0" smtClean="0"/>
              <a:t>making change - thinking about mechanisms</a:t>
            </a:r>
          </a:p>
          <a:p>
            <a:pPr marL="365760" indent="-256032">
              <a:buFont typeface="Wingdings 3"/>
              <a:buChar char=""/>
              <a:defRPr/>
            </a:pPr>
            <a:r>
              <a:rPr lang="en-GB" sz="2400" dirty="0" smtClean="0"/>
              <a:t>making change - undoing change</a:t>
            </a:r>
          </a:p>
          <a:p>
            <a:pPr marL="365760" indent="-256032">
              <a:buFont typeface="Wingdings 3"/>
              <a:buChar char=""/>
              <a:defRPr/>
            </a:pPr>
            <a:r>
              <a:rPr lang="en-GB" sz="2400" dirty="0" smtClean="0"/>
              <a:t>making change - reflecting on effects of change</a:t>
            </a:r>
          </a:p>
          <a:p>
            <a:pPr marL="365760" indent="-256032">
              <a:buFont typeface="Wingdings 3"/>
              <a:buChar char=""/>
              <a:defRPr/>
            </a:pPr>
            <a:r>
              <a:rPr lang="en-GB" sz="2400" dirty="0" smtClean="0"/>
              <a:t>following rules - using tools</a:t>
            </a:r>
          </a:p>
          <a:p>
            <a:pPr marL="365760" indent="-256032">
              <a:buFont typeface="Wingdings 3"/>
              <a:buChar char=""/>
              <a:defRPr/>
            </a:pPr>
            <a:r>
              <a:rPr lang="en-GB" sz="2400" dirty="0" smtClean="0"/>
              <a:t>‘it looks like…’ - ‘it must be…’</a:t>
            </a:r>
          </a:p>
          <a:p>
            <a:pPr marL="365760" indent="-256032">
              <a:buFont typeface="Wingdings 3"/>
              <a:buChar char=""/>
              <a:defRPr/>
            </a:pPr>
            <a:r>
              <a:rPr lang="en-GB" sz="2400" dirty="0" smtClean="0"/>
              <a:t>different points of view - representations</a:t>
            </a:r>
          </a:p>
          <a:p>
            <a:pPr marL="365760" indent="-256032">
              <a:buFont typeface="Wingdings 3"/>
              <a:buChar char=""/>
              <a:defRPr/>
            </a:pPr>
            <a:r>
              <a:rPr lang="en-GB" sz="2400" dirty="0" smtClean="0"/>
              <a:t>representing - transforming</a:t>
            </a:r>
          </a:p>
          <a:p>
            <a:pPr marL="365760" indent="-256032">
              <a:buFont typeface="Wingdings 3"/>
              <a:buChar char=""/>
              <a:defRPr/>
            </a:pPr>
            <a:r>
              <a:rPr lang="en-GB" sz="2400" dirty="0" smtClean="0"/>
              <a:t>induction - deduction</a:t>
            </a:r>
          </a:p>
          <a:p>
            <a:pPr marL="365760" indent="-256032">
              <a:buFont typeface="Wingdings 3"/>
              <a:buChar char=""/>
              <a:defRPr/>
            </a:pPr>
            <a:r>
              <a:rPr lang="en-GB" sz="2400" dirty="0" smtClean="0"/>
              <a:t>using safe domains </a:t>
            </a:r>
            <a:r>
              <a:rPr lang="en-GB" sz="2400" i="1" dirty="0" smtClean="0"/>
              <a:t>- </a:t>
            </a:r>
            <a:r>
              <a:rPr lang="en-GB" sz="2400" dirty="0" smtClean="0"/>
              <a:t>using extreme values and beyond</a:t>
            </a:r>
          </a:p>
        </p:txBody>
      </p:sp>
      <p:sp>
        <p:nvSpPr>
          <p:cNvPr id="59396" name="Rectangle 4"/>
          <p:cNvSpPr>
            <a:spLocks noGrp="1" noChangeArrowheads="1"/>
          </p:cNvSpPr>
          <p:nvPr>
            <p:ph sz="half" idx="4294967295"/>
          </p:nvPr>
        </p:nvSpPr>
        <p:spPr>
          <a:xfrm>
            <a:off x="4643438" y="1808163"/>
            <a:ext cx="4500562" cy="4857750"/>
          </a:xfrm>
        </p:spPr>
        <p:txBody>
          <a:bodyPr>
            <a:normAutofit/>
          </a:bodyPr>
          <a:lstStyle/>
          <a:p>
            <a:pPr eaLnBrk="1" hangingPunct="1">
              <a:buNone/>
            </a:pPr>
            <a:endParaRPr lang="en-US" sz="27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 in progress – seeking overarching shifts</a:t>
            </a:r>
            <a:endParaRPr lang="en-GB" dirty="0"/>
          </a:p>
        </p:txBody>
      </p:sp>
      <p:sp>
        <p:nvSpPr>
          <p:cNvPr id="3" name="Content Placeholder 2"/>
          <p:cNvSpPr>
            <a:spLocks noGrp="1"/>
          </p:cNvSpPr>
          <p:nvPr>
            <p:ph idx="1"/>
          </p:nvPr>
        </p:nvSpPr>
        <p:spPr>
          <a:xfrm>
            <a:off x="539552" y="1412776"/>
            <a:ext cx="8229600" cy="5616624"/>
          </a:xfrm>
        </p:spPr>
        <p:txBody>
          <a:bodyPr>
            <a:normAutofit fontScale="32500" lnSpcReduction="20000"/>
          </a:bodyPr>
          <a:lstStyle/>
          <a:p>
            <a:pPr>
              <a:lnSpc>
                <a:spcPct val="120000"/>
              </a:lnSpc>
              <a:spcBef>
                <a:spcPts val="0"/>
              </a:spcBef>
            </a:pPr>
            <a:r>
              <a:rPr lang="en-US" sz="7400" b="1" dirty="0" smtClean="0"/>
              <a:t>Methods:  </a:t>
            </a:r>
            <a:r>
              <a:rPr lang="en-US" sz="7400" dirty="0" smtClean="0"/>
              <a:t>between </a:t>
            </a:r>
            <a:r>
              <a:rPr lang="en-US" sz="7400" dirty="0" smtClean="0">
                <a:solidFill>
                  <a:srgbClr val="FF0000"/>
                </a:solidFill>
              </a:rPr>
              <a:t>proximal, </a:t>
            </a:r>
            <a:r>
              <a:rPr lang="en-US" sz="7400" i="1" dirty="0" smtClean="0">
                <a:solidFill>
                  <a:srgbClr val="FF0000"/>
                </a:solidFill>
              </a:rPr>
              <a:t>ad hoc</a:t>
            </a:r>
            <a:r>
              <a:rPr lang="en-US" sz="7400" dirty="0" smtClean="0">
                <a:solidFill>
                  <a:srgbClr val="FF0000"/>
                </a:solidFill>
              </a:rPr>
              <a:t>, and sensory and procedural methods of solution </a:t>
            </a:r>
            <a:r>
              <a:rPr lang="en-US" sz="7400" dirty="0" smtClean="0"/>
              <a:t>and </a:t>
            </a:r>
            <a:r>
              <a:rPr lang="en-US" sz="7400" dirty="0" smtClean="0">
                <a:solidFill>
                  <a:srgbClr val="FF0000"/>
                </a:solidFill>
              </a:rPr>
              <a:t>reasoning based on abstract concepts</a:t>
            </a:r>
          </a:p>
          <a:p>
            <a:pPr>
              <a:lnSpc>
                <a:spcPct val="120000"/>
              </a:lnSpc>
              <a:spcBef>
                <a:spcPts val="0"/>
              </a:spcBef>
              <a:buNone/>
            </a:pPr>
            <a:endParaRPr lang="en-US" sz="7400" dirty="0" smtClean="0"/>
          </a:p>
          <a:p>
            <a:pPr>
              <a:lnSpc>
                <a:spcPct val="120000"/>
              </a:lnSpc>
              <a:spcBef>
                <a:spcPts val="0"/>
              </a:spcBef>
            </a:pPr>
            <a:r>
              <a:rPr lang="en-US" sz="7400" b="1" dirty="0" smtClean="0"/>
              <a:t>Reasoning: </a:t>
            </a:r>
            <a:r>
              <a:rPr lang="en-US" sz="7400" dirty="0" smtClean="0"/>
              <a:t>between </a:t>
            </a:r>
            <a:r>
              <a:rPr lang="en-US" sz="7400" dirty="0" smtClean="0">
                <a:solidFill>
                  <a:srgbClr val="FF0000"/>
                </a:solidFill>
              </a:rPr>
              <a:t>inductive learning by </a:t>
            </a:r>
            <a:r>
              <a:rPr lang="en-US" sz="7400" dirty="0" err="1" smtClean="0">
                <a:solidFill>
                  <a:srgbClr val="FF0000"/>
                </a:solidFill>
              </a:rPr>
              <a:t>generalising</a:t>
            </a:r>
            <a:r>
              <a:rPr lang="en-US" sz="7400" dirty="0" smtClean="0">
                <a:solidFill>
                  <a:srgbClr val="FF0000"/>
                </a:solidFill>
              </a:rPr>
              <a:t> </a:t>
            </a:r>
            <a:r>
              <a:rPr lang="en-US" sz="7400" dirty="0" smtClean="0"/>
              <a:t>and </a:t>
            </a:r>
            <a:r>
              <a:rPr lang="en-US" sz="7400" dirty="0" smtClean="0">
                <a:solidFill>
                  <a:srgbClr val="FF0000"/>
                </a:solidFill>
              </a:rPr>
              <a:t>understanding and reasoning about abstract relations</a:t>
            </a:r>
          </a:p>
          <a:p>
            <a:pPr>
              <a:lnSpc>
                <a:spcPct val="120000"/>
              </a:lnSpc>
              <a:spcBef>
                <a:spcPts val="0"/>
              </a:spcBef>
              <a:buNone/>
            </a:pPr>
            <a:endParaRPr lang="en-US" sz="7400" dirty="0" smtClean="0"/>
          </a:p>
          <a:p>
            <a:pPr>
              <a:lnSpc>
                <a:spcPct val="120000"/>
              </a:lnSpc>
              <a:spcBef>
                <a:spcPts val="0"/>
              </a:spcBef>
            </a:pPr>
            <a:r>
              <a:rPr lang="en-US" sz="7400" b="1" dirty="0" smtClean="0"/>
              <a:t>Representations:</a:t>
            </a:r>
            <a:r>
              <a:rPr lang="en-US" sz="7400" dirty="0" smtClean="0"/>
              <a:t> between</a:t>
            </a:r>
            <a:r>
              <a:rPr lang="en-US" sz="7400" dirty="0" smtClean="0">
                <a:solidFill>
                  <a:srgbClr val="FF0000"/>
                </a:solidFill>
              </a:rPr>
              <a:t> ideas that can be </a:t>
            </a:r>
            <a:r>
              <a:rPr lang="en-US" sz="7400" dirty="0" err="1" smtClean="0">
                <a:solidFill>
                  <a:srgbClr val="FF0000"/>
                </a:solidFill>
              </a:rPr>
              <a:t>modelled</a:t>
            </a:r>
            <a:r>
              <a:rPr lang="en-US" sz="7400" dirty="0" smtClean="0">
                <a:solidFill>
                  <a:srgbClr val="FF0000"/>
                </a:solidFill>
              </a:rPr>
              <a:t> </a:t>
            </a:r>
            <a:r>
              <a:rPr lang="en-US" sz="7400" dirty="0" err="1" smtClean="0">
                <a:solidFill>
                  <a:srgbClr val="FF0000"/>
                </a:solidFill>
              </a:rPr>
              <a:t>iconically</a:t>
            </a:r>
            <a:r>
              <a:rPr lang="en-US" sz="7400" dirty="0" smtClean="0">
                <a:solidFill>
                  <a:srgbClr val="FF0000"/>
                </a:solidFill>
              </a:rPr>
              <a:t> </a:t>
            </a:r>
            <a:r>
              <a:rPr lang="en-US" sz="7400" dirty="0" smtClean="0"/>
              <a:t>and</a:t>
            </a:r>
            <a:r>
              <a:rPr lang="en-US" sz="7400" dirty="0" smtClean="0">
                <a:solidFill>
                  <a:srgbClr val="FF0000"/>
                </a:solidFill>
              </a:rPr>
              <a:t> those that can only be represented symbolically</a:t>
            </a:r>
          </a:p>
          <a:p>
            <a:pPr>
              <a:lnSpc>
                <a:spcPct val="120000"/>
              </a:lnSpc>
              <a:spcBef>
                <a:spcPts val="0"/>
              </a:spcBef>
              <a:buNone/>
            </a:pPr>
            <a:endParaRPr lang="en-US" sz="7400" dirty="0" smtClean="0">
              <a:solidFill>
                <a:srgbClr val="FF0000"/>
              </a:solidFill>
            </a:endParaRPr>
          </a:p>
          <a:p>
            <a:pPr>
              <a:lnSpc>
                <a:spcPct val="120000"/>
              </a:lnSpc>
              <a:spcBef>
                <a:spcPts val="0"/>
              </a:spcBef>
            </a:pPr>
            <a:r>
              <a:rPr lang="en-US" sz="7400" b="1" dirty="0" smtClean="0"/>
              <a:t>Responses: </a:t>
            </a:r>
            <a:r>
              <a:rPr lang="en-US" sz="7400" dirty="0" smtClean="0"/>
              <a:t>between </a:t>
            </a:r>
            <a:r>
              <a:rPr lang="en-US" sz="7400" dirty="0" smtClean="0">
                <a:solidFill>
                  <a:srgbClr val="FF0000"/>
                </a:solidFill>
              </a:rPr>
              <a:t>verbal and </a:t>
            </a:r>
            <a:r>
              <a:rPr lang="en-US" sz="7400" dirty="0" err="1" smtClean="0">
                <a:solidFill>
                  <a:srgbClr val="FF0000"/>
                </a:solidFill>
              </a:rPr>
              <a:t>kinaesthetic</a:t>
            </a:r>
            <a:r>
              <a:rPr lang="en-US" sz="7400" dirty="0" smtClean="0">
                <a:solidFill>
                  <a:srgbClr val="FF0000"/>
                </a:solidFill>
              </a:rPr>
              <a:t> responses to sensory stimuli focusing on visual characteristics </a:t>
            </a:r>
            <a:r>
              <a:rPr lang="en-US" sz="7400" dirty="0" smtClean="0"/>
              <a:t>and </a:t>
            </a:r>
            <a:r>
              <a:rPr lang="en-US" sz="7400" dirty="0" smtClean="0">
                <a:solidFill>
                  <a:srgbClr val="FF0000"/>
                </a:solidFill>
              </a:rPr>
              <a:t>symbolic responses focusing on properties</a:t>
            </a:r>
          </a:p>
          <a:p>
            <a:pPr>
              <a:lnSpc>
                <a:spcPct val="120000"/>
              </a:lnSpc>
              <a:spcBef>
                <a:spcPts val="0"/>
              </a:spcBef>
              <a:buNone/>
            </a:pPr>
            <a:endParaRPr lang="en-US" sz="7400" dirty="0" smtClean="0"/>
          </a:p>
          <a:p>
            <a:pPr>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half" idx="1"/>
          </p:nvPr>
        </p:nvSpPr>
        <p:spPr>
          <a:xfrm>
            <a:off x="431800" y="1808163"/>
            <a:ext cx="4038600" cy="2728912"/>
          </a:xfrm>
        </p:spPr>
        <p:txBody>
          <a:bodyPr>
            <a:normAutofit lnSpcReduction="10000"/>
          </a:bodyPr>
          <a:lstStyle/>
          <a:p>
            <a:pPr marL="365760" indent="-256032" eaLnBrk="1" fontAlgn="auto" hangingPunct="1">
              <a:spcAft>
                <a:spcPts val="0"/>
              </a:spcAft>
              <a:buFont typeface="Wingdings 3"/>
              <a:buChar char=""/>
              <a:defRPr/>
            </a:pPr>
            <a:r>
              <a:rPr lang="en-US" sz="3200" smtClean="0"/>
              <a:t>identity</a:t>
            </a:r>
          </a:p>
          <a:p>
            <a:pPr marL="365760" indent="-256032" eaLnBrk="1" fontAlgn="auto" hangingPunct="1">
              <a:spcAft>
                <a:spcPts val="0"/>
              </a:spcAft>
              <a:buFont typeface="Wingdings 3"/>
              <a:buChar char=""/>
              <a:defRPr/>
            </a:pPr>
            <a:r>
              <a:rPr lang="en-US" sz="3200" smtClean="0"/>
              <a:t>belonging</a:t>
            </a:r>
          </a:p>
          <a:p>
            <a:pPr marL="365760" indent="-256032" eaLnBrk="1" fontAlgn="auto" hangingPunct="1">
              <a:spcAft>
                <a:spcPts val="0"/>
              </a:spcAft>
              <a:buFont typeface="Wingdings 3"/>
              <a:buChar char=""/>
              <a:defRPr/>
            </a:pPr>
            <a:r>
              <a:rPr lang="en-US" sz="3200" smtClean="0"/>
              <a:t>being heard</a:t>
            </a:r>
          </a:p>
          <a:p>
            <a:pPr marL="365760" indent="-256032" eaLnBrk="1" fontAlgn="auto" hangingPunct="1">
              <a:spcAft>
                <a:spcPts val="0"/>
              </a:spcAft>
              <a:buFont typeface="Wingdings 3"/>
              <a:buChar char=""/>
              <a:defRPr/>
            </a:pPr>
            <a:r>
              <a:rPr lang="en-US" sz="3200" smtClean="0"/>
              <a:t>being in charge</a:t>
            </a:r>
          </a:p>
          <a:p>
            <a:pPr marL="365760" indent="-256032" eaLnBrk="1" fontAlgn="auto" hangingPunct="1">
              <a:spcAft>
                <a:spcPts val="0"/>
              </a:spcAft>
              <a:buFont typeface="Wingdings 3"/>
              <a:buChar char=""/>
              <a:defRPr/>
            </a:pPr>
            <a:r>
              <a:rPr lang="en-US" sz="3200" smtClean="0"/>
              <a:t>being supported</a:t>
            </a:r>
          </a:p>
        </p:txBody>
      </p:sp>
      <p:sp>
        <p:nvSpPr>
          <p:cNvPr id="10244" name="Rectangle 4"/>
          <p:cNvSpPr>
            <a:spLocks noGrp="1" noChangeArrowheads="1"/>
          </p:cNvSpPr>
          <p:nvPr>
            <p:ph sz="half" idx="2"/>
          </p:nvPr>
        </p:nvSpPr>
        <p:spPr>
          <a:xfrm>
            <a:off x="3851275" y="1808163"/>
            <a:ext cx="4835525" cy="4525962"/>
          </a:xfrm>
        </p:spPr>
        <p:txBody>
          <a:bodyPr>
            <a:normAutofit lnSpcReduction="10000"/>
          </a:bodyPr>
          <a:lstStyle/>
          <a:p>
            <a:pPr marL="365760" indent="-256032" eaLnBrk="1" fontAlgn="auto" hangingPunct="1">
              <a:spcAft>
                <a:spcPts val="0"/>
              </a:spcAft>
              <a:buFont typeface="Wingdings 3"/>
              <a:buChar char=""/>
              <a:defRPr/>
            </a:pPr>
            <a:r>
              <a:rPr lang="en-US" sz="3200" dirty="0" smtClean="0"/>
              <a:t>feeling powerful</a:t>
            </a:r>
          </a:p>
          <a:p>
            <a:pPr marL="365760" indent="-256032" eaLnBrk="1" fontAlgn="auto" hangingPunct="1">
              <a:spcAft>
                <a:spcPts val="0"/>
              </a:spcAft>
              <a:buFont typeface="Wingdings 3"/>
              <a:buChar char=""/>
              <a:defRPr/>
            </a:pPr>
            <a:r>
              <a:rPr lang="en-US" sz="3200" dirty="0" smtClean="0"/>
              <a:t>understanding the world</a:t>
            </a:r>
          </a:p>
          <a:p>
            <a:pPr marL="365760" indent="-256032" eaLnBrk="1" fontAlgn="auto" hangingPunct="1">
              <a:spcAft>
                <a:spcPts val="0"/>
              </a:spcAft>
              <a:buFont typeface="Wingdings 3"/>
              <a:buChar char=""/>
              <a:defRPr/>
            </a:pPr>
            <a:r>
              <a:rPr lang="en-GB" sz="3200" dirty="0" smtClean="0"/>
              <a:t>negotiating authority</a:t>
            </a:r>
          </a:p>
          <a:p>
            <a:pPr marL="365760" indent="-256032" eaLnBrk="1" fontAlgn="auto" hangingPunct="1">
              <a:spcAft>
                <a:spcPts val="0"/>
              </a:spcAft>
              <a:buFont typeface="Wingdings 3"/>
              <a:buChar char=""/>
              <a:defRPr/>
            </a:pPr>
            <a:r>
              <a:rPr lang="en-US" sz="3200" dirty="0" smtClean="0"/>
              <a:t>arguing in ways which make adults listen </a:t>
            </a:r>
          </a:p>
          <a:p>
            <a:pPr marL="365760" indent="-256032" eaLnBrk="1" fontAlgn="auto" hangingPunct="1">
              <a:spcAft>
                <a:spcPts val="0"/>
              </a:spcAft>
              <a:buNone/>
              <a:defRPr/>
            </a:pPr>
            <a:endParaRPr lang="en-US" sz="3200" dirty="0" smtClean="0"/>
          </a:p>
          <a:p>
            <a:pPr marL="365760" indent="-256032" eaLnBrk="1" fontAlgn="auto" hangingPunct="1">
              <a:spcAft>
                <a:spcPts val="0"/>
              </a:spcAft>
              <a:buFont typeface="Wingdings 3"/>
              <a:buChar char=""/>
              <a:defRPr/>
            </a:pPr>
            <a:endParaRPr lang="en-US" sz="3200" dirty="0" smtClean="0"/>
          </a:p>
          <a:p>
            <a:pPr marL="365760" indent="-256032" eaLnBrk="1" fontAlgn="auto" hangingPunct="1">
              <a:spcAft>
                <a:spcPts val="0"/>
              </a:spcAft>
              <a:buNone/>
              <a:defRPr/>
            </a:pPr>
            <a:endParaRPr lang="en-US" sz="3200" dirty="0" smtClean="0"/>
          </a:p>
          <a:p>
            <a:pPr marL="365760" indent="-256032" eaLnBrk="1" fontAlgn="auto" hangingPunct="1">
              <a:spcAft>
                <a:spcPts val="0"/>
              </a:spcAft>
              <a:buFont typeface="Wingdings 3"/>
              <a:buChar char=""/>
              <a:defRPr/>
            </a:pPr>
            <a:endParaRPr lang="en-US" sz="3200" dirty="0" smtClean="0"/>
          </a:p>
        </p:txBody>
      </p:sp>
      <p:sp>
        <p:nvSpPr>
          <p:cNvPr id="10242" name="Rectangle 2"/>
          <p:cNvSpPr>
            <a:spLocks noGrp="1" noChangeArrowheads="1"/>
          </p:cNvSpPr>
          <p:nvPr>
            <p:ph type="title"/>
          </p:nvPr>
        </p:nvSpPr>
        <p:spPr>
          <a:xfrm>
            <a:off x="431800" y="549275"/>
            <a:ext cx="8229600" cy="1143000"/>
          </a:xfrm>
        </p:spPr>
        <p:txBody>
          <a:bodyPr/>
          <a:lstStyle/>
          <a:p>
            <a:pPr eaLnBrk="1" fontAlgn="auto" hangingPunct="1">
              <a:spcAft>
                <a:spcPts val="0"/>
              </a:spcAft>
              <a:defRPr/>
            </a:pPr>
            <a:r>
              <a:rPr lang="en-GB" smtClean="0"/>
              <a:t>Adolescence</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554163"/>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23555" name="Rectangle 3"/>
          <p:cNvSpPr>
            <a:spLocks noChangeArrowheads="1"/>
          </p:cNvSpPr>
          <p:nvPr/>
        </p:nvSpPr>
        <p:spPr bwMode="auto">
          <a:xfrm>
            <a:off x="0" y="5302250"/>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41989" name="Rectangle 5"/>
          <p:cNvSpPr>
            <a:spLocks noGrp="1" noChangeArrowheads="1"/>
          </p:cNvSpPr>
          <p:nvPr>
            <p:ph idx="1"/>
          </p:nvPr>
        </p:nvSpPr>
        <p:spPr>
          <a:xfrm>
            <a:off x="611188" y="1773238"/>
            <a:ext cx="8229600" cy="4525962"/>
          </a:xfrm>
        </p:spPr>
        <p:txBody>
          <a:bodyPr>
            <a:normAutofit fontScale="92500" lnSpcReduction="10000"/>
          </a:bodyPr>
          <a:lstStyle/>
          <a:p>
            <a:pPr marL="365760" indent="-256032" eaLnBrk="1" fontAlgn="auto" hangingPunct="1">
              <a:lnSpc>
                <a:spcPct val="80000"/>
              </a:lnSpc>
              <a:spcBef>
                <a:spcPct val="0"/>
              </a:spcBef>
              <a:spcAft>
                <a:spcPts val="0"/>
              </a:spcAft>
              <a:buFontTx/>
              <a:buNone/>
              <a:defRPr/>
            </a:pPr>
            <a:endParaRPr lang="en-US" sz="1500" dirty="0">
              <a:cs typeface="Times New Roman" pitchFamily="18" charset="0"/>
            </a:endParaRP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Describe</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Draw on prior experience and repertoire</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Informal induction </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Visualise</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Seek pattern</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Compare, classify</a:t>
            </a:r>
            <a:endParaRPr lang="en-GB" sz="2400" i="1" dirty="0">
              <a:cs typeface="Times New Roman" pitchFamily="18" charset="0"/>
            </a:endParaRP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Explore variation</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Informal deduction</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Create objects with one or more features</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Exemplify</a:t>
            </a:r>
          </a:p>
          <a:p>
            <a:pPr marL="365760" indent="-256032" eaLnBrk="1" fontAlgn="auto" hangingPunct="1">
              <a:spcBef>
                <a:spcPct val="0"/>
              </a:spcBef>
              <a:spcAft>
                <a:spcPts val="0"/>
              </a:spcAft>
              <a:buFont typeface="Symbol" pitchFamily="18" charset="2"/>
              <a:buChar char=""/>
              <a:defRPr/>
            </a:pPr>
            <a:r>
              <a:rPr lang="en-GB" sz="2400" dirty="0">
                <a:cs typeface="Times New Roman" pitchFamily="18" charset="0"/>
              </a:rPr>
              <a:t>Express in ‘own words</a:t>
            </a:r>
            <a:r>
              <a:rPr lang="en-GB" sz="2400" dirty="0" smtClean="0">
                <a:cs typeface="Times New Roman" pitchFamily="18" charset="0"/>
              </a:rPr>
              <a:t>’</a:t>
            </a:r>
          </a:p>
          <a:p>
            <a:pPr marL="365760" indent="-256032" eaLnBrk="1" fontAlgn="auto" hangingPunct="1">
              <a:spcBef>
                <a:spcPct val="0"/>
              </a:spcBef>
              <a:spcAft>
                <a:spcPts val="0"/>
              </a:spcAft>
              <a:buNone/>
              <a:defRPr/>
            </a:pPr>
            <a:endParaRPr lang="en-GB" sz="2400" dirty="0" smtClean="0">
              <a:cs typeface="Times New Roman" pitchFamily="18" charset="0"/>
            </a:endParaRPr>
          </a:p>
          <a:p>
            <a:pPr marL="1165860" lvl="2" indent="-256032">
              <a:spcBef>
                <a:spcPct val="0"/>
              </a:spcBef>
              <a:buNone/>
              <a:defRPr/>
            </a:pPr>
            <a:r>
              <a:rPr lang="en-GB" sz="2200" dirty="0" smtClean="0">
                <a:cs typeface="Times New Roman" pitchFamily="18" charset="0"/>
              </a:rPr>
              <a:t>- how to use these powers?</a:t>
            </a:r>
            <a:endParaRPr lang="en-GB" sz="2200" dirty="0">
              <a:cs typeface="Times New Roman" pitchFamily="18" charset="0"/>
            </a:endParaRPr>
          </a:p>
          <a:p>
            <a:pPr marL="365760" indent="-256032" eaLnBrk="1" fontAlgn="auto" hangingPunct="1">
              <a:lnSpc>
                <a:spcPct val="80000"/>
              </a:lnSpc>
              <a:spcBef>
                <a:spcPct val="0"/>
              </a:spcBef>
              <a:spcAft>
                <a:spcPts val="0"/>
              </a:spcAft>
              <a:buFont typeface="Symbol" pitchFamily="18" charset="2"/>
              <a:buNone/>
              <a:defRPr/>
            </a:pPr>
            <a:endParaRPr lang="en-US" sz="2400" dirty="0">
              <a:cs typeface="Times New Roman" pitchFamily="18" charset="0"/>
            </a:endParaRPr>
          </a:p>
          <a:p>
            <a:pPr marL="365760" indent="-256032" eaLnBrk="1" fontAlgn="auto" hangingPunct="1">
              <a:lnSpc>
                <a:spcPct val="80000"/>
              </a:lnSpc>
              <a:spcBef>
                <a:spcPct val="0"/>
              </a:spcBef>
              <a:spcAft>
                <a:spcPts val="0"/>
              </a:spcAft>
              <a:buFontTx/>
              <a:buNone/>
              <a:defRPr/>
            </a:pPr>
            <a:r>
              <a:rPr lang="en-GB" sz="1500" i="1" dirty="0">
                <a:cs typeface="Times New Roman" pitchFamily="18" charset="0"/>
              </a:rPr>
              <a:t>	</a:t>
            </a:r>
            <a:endParaRPr lang="en-US" sz="1500" i="1" dirty="0">
              <a:cs typeface="Times New Roman" pitchFamily="18" charset="0"/>
            </a:endParaRPr>
          </a:p>
        </p:txBody>
      </p:sp>
      <p:sp>
        <p:nvSpPr>
          <p:cNvPr id="41988" name="Rectangle 4"/>
          <p:cNvSpPr>
            <a:spLocks noGrp="1" noChangeArrowheads="1"/>
          </p:cNvSpPr>
          <p:nvPr>
            <p:ph type="title"/>
          </p:nvPr>
        </p:nvSpPr>
        <p:spPr>
          <a:xfrm>
            <a:off x="827088" y="620713"/>
            <a:ext cx="7010400" cy="1311275"/>
          </a:xfrm>
        </p:spPr>
        <p:txBody>
          <a:bodyPr>
            <a:normAutofit fontScale="90000"/>
          </a:bodyPr>
          <a:lstStyle/>
          <a:p>
            <a:pPr eaLnBrk="1" fontAlgn="auto" hangingPunct="1">
              <a:spcAft>
                <a:spcPts val="0"/>
              </a:spcAft>
              <a:defRPr/>
            </a:pPr>
            <a:r>
              <a:rPr lang="en-GB"/>
              <a:t>What nearly all learners can do naturally</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554163"/>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29699" name="Rectangle 3"/>
          <p:cNvSpPr>
            <a:spLocks noChangeArrowheads="1"/>
          </p:cNvSpPr>
          <p:nvPr/>
        </p:nvSpPr>
        <p:spPr bwMode="auto">
          <a:xfrm>
            <a:off x="0" y="5302250"/>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39940" name="Rectangle 4"/>
          <p:cNvSpPr>
            <a:spLocks noGrp="1" noChangeArrowheads="1"/>
          </p:cNvSpPr>
          <p:nvPr>
            <p:ph type="title"/>
          </p:nvPr>
        </p:nvSpPr>
        <p:spPr>
          <a:xfrm>
            <a:off x="323528" y="171450"/>
            <a:ext cx="8496944" cy="1744663"/>
          </a:xfrm>
        </p:spPr>
        <p:txBody>
          <a:bodyPr/>
          <a:lstStyle/>
          <a:p>
            <a:pPr eaLnBrk="1" hangingPunct="1">
              <a:defRPr/>
            </a:pPr>
            <a:r>
              <a:rPr lang="en-GB" sz="4000" dirty="0" smtClean="0"/>
              <a:t>Shifts observed in </a:t>
            </a:r>
            <a:r>
              <a:rPr lang="en-GB" sz="4000" dirty="0"/>
              <a:t>maths lessons</a:t>
            </a:r>
            <a:endParaRPr lang="en-US" sz="4000" dirty="0"/>
          </a:p>
        </p:txBody>
      </p:sp>
      <p:sp>
        <p:nvSpPr>
          <p:cNvPr id="29701" name="Rectangle 5"/>
          <p:cNvSpPr>
            <a:spLocks noGrp="1" noChangeArrowheads="1"/>
          </p:cNvSpPr>
          <p:nvPr>
            <p:ph type="body" idx="1"/>
          </p:nvPr>
        </p:nvSpPr>
        <p:spPr>
          <a:xfrm>
            <a:off x="685800" y="1557338"/>
            <a:ext cx="7772400" cy="4967287"/>
          </a:xfrm>
        </p:spPr>
        <p:txBody>
          <a:bodyPr/>
          <a:lstStyle/>
          <a:p>
            <a:pPr eaLnBrk="1" hangingPunct="1">
              <a:lnSpc>
                <a:spcPct val="80000"/>
              </a:lnSpc>
            </a:pPr>
            <a:r>
              <a:rPr lang="en-GB" sz="2400" dirty="0" smtClean="0"/>
              <a:t>Remembering something familiar</a:t>
            </a:r>
          </a:p>
          <a:p>
            <a:pPr eaLnBrk="1" hangingPunct="1">
              <a:lnSpc>
                <a:spcPct val="80000"/>
              </a:lnSpc>
            </a:pPr>
            <a:r>
              <a:rPr lang="en-GB" sz="2400" dirty="0" smtClean="0"/>
              <a:t>Seeing something new</a:t>
            </a:r>
          </a:p>
          <a:p>
            <a:pPr eaLnBrk="1" hangingPunct="1">
              <a:lnSpc>
                <a:spcPct val="80000"/>
              </a:lnSpc>
            </a:pPr>
            <a:r>
              <a:rPr lang="en-GB" sz="2400" dirty="0" smtClean="0"/>
              <a:t>Public orientation towards concept, method and properties</a:t>
            </a:r>
          </a:p>
          <a:p>
            <a:pPr eaLnBrk="1" hangingPunct="1">
              <a:lnSpc>
                <a:spcPct val="80000"/>
              </a:lnSpc>
            </a:pPr>
            <a:r>
              <a:rPr lang="en-GB" sz="2400" dirty="0" smtClean="0"/>
              <a:t>Personal orientation towards concept, method or properties</a:t>
            </a:r>
            <a:endParaRPr lang="en-US" sz="2400" dirty="0" smtClean="0"/>
          </a:p>
          <a:p>
            <a:pPr eaLnBrk="1" hangingPunct="1">
              <a:lnSpc>
                <a:spcPct val="80000"/>
              </a:lnSpc>
            </a:pPr>
            <a:r>
              <a:rPr lang="en-GB" sz="2400" dirty="0" smtClean="0"/>
              <a:t>Analysis, focus on outcomes and relationships, generalising</a:t>
            </a:r>
            <a:endParaRPr lang="en-US" sz="2400" dirty="0" smtClean="0"/>
          </a:p>
          <a:p>
            <a:pPr eaLnBrk="1" hangingPunct="1">
              <a:lnSpc>
                <a:spcPct val="80000"/>
              </a:lnSpc>
            </a:pPr>
            <a:r>
              <a:rPr lang="en-GB" sz="2400" dirty="0" smtClean="0"/>
              <a:t>Indicate synthesis, connection, and associated language</a:t>
            </a:r>
            <a:endParaRPr lang="en-US" sz="2400" dirty="0" smtClean="0"/>
          </a:p>
          <a:p>
            <a:pPr>
              <a:lnSpc>
                <a:spcPct val="80000"/>
              </a:lnSpc>
            </a:pPr>
            <a:r>
              <a:rPr lang="en-GB" sz="2400" dirty="0" smtClean="0"/>
              <a:t>Rigorous restatement (note reflection takes place over several experiences over time, not in one lesson)</a:t>
            </a:r>
          </a:p>
          <a:p>
            <a:pPr eaLnBrk="1" hangingPunct="1">
              <a:lnSpc>
                <a:spcPct val="80000"/>
              </a:lnSpc>
            </a:pPr>
            <a:r>
              <a:rPr lang="en-GB" sz="2400" dirty="0" smtClean="0"/>
              <a:t>Being familiar with a new idea/object/class</a:t>
            </a:r>
          </a:p>
          <a:p>
            <a:pPr eaLnBrk="1" hangingPunct="1">
              <a:lnSpc>
                <a:spcPct val="80000"/>
              </a:lnSpc>
            </a:pPr>
            <a:r>
              <a:rPr lang="en-GB" sz="2400" dirty="0" smtClean="0"/>
              <a:t>Becoming fluent with procedures and repertoire (meanings, examples, objects..)</a:t>
            </a:r>
            <a:endParaRPr lang="en-GB" sz="2400" b="1" dirty="0" smtClean="0"/>
          </a:p>
          <a:p>
            <a:pPr eaLnBrk="1" hangingPunct="1">
              <a:lnSpc>
                <a:spcPct val="80000"/>
              </a:lnSpc>
              <a:buFontTx/>
              <a:buNone/>
            </a:pPr>
            <a:endParaRPr lang="en-US" sz="18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68313" y="2332038"/>
            <a:ext cx="8229600" cy="4525962"/>
          </a:xfrm>
        </p:spPr>
        <p:txBody>
          <a:bodyPr/>
          <a:lstStyle/>
          <a:p>
            <a:pPr eaLnBrk="1" hangingPunct="1">
              <a:spcBef>
                <a:spcPct val="0"/>
              </a:spcBef>
            </a:pPr>
            <a:r>
              <a:rPr lang="en-GB" dirty="0" smtClean="0">
                <a:cs typeface="Times New Roman" pitchFamily="18" charset="0"/>
              </a:rPr>
              <a:t>Variables; adaptations of procedures; relationships; justifications; generalisations; conjectures; deductions</a:t>
            </a:r>
            <a:endParaRPr lang="en-US" dirty="0" smtClean="0">
              <a:cs typeface="Times New Roman" pitchFamily="18" charset="0"/>
            </a:endParaRPr>
          </a:p>
          <a:p>
            <a:pPr lvl="1" eaLnBrk="1" hangingPunct="1">
              <a:spcBef>
                <a:spcPct val="0"/>
              </a:spcBef>
            </a:pPr>
            <a:endParaRPr lang="en-US" sz="3000" dirty="0" smtClean="0">
              <a:cs typeface="Times New Roman" pitchFamily="18" charset="0"/>
            </a:endParaRPr>
          </a:p>
          <a:p>
            <a:pPr eaLnBrk="1" hangingPunct="1">
              <a:spcBef>
                <a:spcPct val="0"/>
              </a:spcBef>
              <a:buFontTx/>
              <a:buNone/>
            </a:pPr>
            <a:endParaRPr lang="en-GB" b="1" dirty="0" smtClean="0">
              <a:cs typeface="Times New Roman" pitchFamily="18" charset="0"/>
            </a:endParaRPr>
          </a:p>
          <a:p>
            <a:pPr eaLnBrk="1" hangingPunct="1"/>
            <a:endParaRPr lang="en-US" dirty="0" smtClean="0"/>
          </a:p>
        </p:txBody>
      </p:sp>
      <p:sp>
        <p:nvSpPr>
          <p:cNvPr id="96258" name="Rectangle 2"/>
          <p:cNvSpPr>
            <a:spLocks noGrp="1" noChangeArrowheads="1"/>
          </p:cNvSpPr>
          <p:nvPr>
            <p:ph type="title"/>
          </p:nvPr>
        </p:nvSpPr>
        <p:spPr/>
        <p:txBody>
          <a:bodyPr>
            <a:normAutofit/>
          </a:bodyPr>
          <a:lstStyle/>
          <a:p>
            <a:pPr eaLnBrk="1" fontAlgn="auto" hangingPunct="1">
              <a:spcAft>
                <a:spcPts val="0"/>
              </a:spcAft>
              <a:defRPr/>
            </a:pPr>
            <a:r>
              <a:rPr lang="en-GB" dirty="0" smtClean="0">
                <a:cs typeface="Times New Roman" pitchFamily="18" charset="0"/>
              </a:rPr>
              <a:t>Subject-specific</a:t>
            </a:r>
            <a:r>
              <a:rPr lang="en-GB" b="0" dirty="0" smtClean="0">
                <a:cs typeface="Times New Roman" pitchFamily="18" charset="0"/>
              </a:rPr>
              <a:t> </a:t>
            </a:r>
            <a:r>
              <a:rPr lang="en-GB" b="0" dirty="0">
                <a:cs typeface="Times New Roman" pitchFamily="18" charset="0"/>
              </a:rPr>
              <a:t>implications</a:t>
            </a:r>
            <a:endParaRPr lang="en-US" b="0" dirty="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4810" y="857232"/>
            <a:ext cx="4214842" cy="5693866"/>
          </a:xfrm>
          <a:prstGeom prst="rect">
            <a:avLst/>
          </a:prstGeom>
          <a:noFill/>
        </p:spPr>
        <p:txBody>
          <a:bodyPr wrap="square" rtlCol="0">
            <a:spAutoFit/>
          </a:bodyPr>
          <a:lstStyle/>
          <a:p>
            <a:r>
              <a:rPr lang="en-AU" sz="2800" i="1" dirty="0" smtClean="0"/>
              <a:t>Ivan </a:t>
            </a:r>
            <a:r>
              <a:rPr lang="en-AU" sz="2800" i="1" dirty="0" err="1" smtClean="0"/>
              <a:t>Illich</a:t>
            </a:r>
            <a:endParaRPr lang="en-AU" sz="2800" i="1" dirty="0" smtClean="0"/>
          </a:p>
          <a:p>
            <a:endParaRPr lang="en-AU" sz="2800" i="1" dirty="0" smtClean="0"/>
          </a:p>
          <a:p>
            <a:r>
              <a:rPr lang="en-AU" sz="2800" dirty="0" smtClean="0"/>
              <a:t>the fact that a great deal of learning […] seems to happen casually and as a by-product of some other activity defined as work or leisure does not mean that planned</a:t>
            </a:r>
            <a:r>
              <a:rPr lang="en-AU" sz="2800" dirty="0" smtClean="0">
                <a:solidFill>
                  <a:srgbClr val="FF0000"/>
                </a:solidFill>
              </a:rPr>
              <a:t> learning </a:t>
            </a:r>
            <a:r>
              <a:rPr lang="en-AU" sz="2800" dirty="0" smtClean="0"/>
              <a:t>does not benefit from</a:t>
            </a:r>
            <a:r>
              <a:rPr lang="en-AU" sz="2800" dirty="0" smtClean="0">
                <a:solidFill>
                  <a:srgbClr val="FF0000"/>
                </a:solidFill>
              </a:rPr>
              <a:t> planned instruction </a:t>
            </a:r>
            <a:r>
              <a:rPr lang="en-AU" sz="2800" dirty="0" smtClean="0"/>
              <a:t>and that both do not stand in need of improvement</a:t>
            </a:r>
            <a:endParaRPr lang="en-GB" sz="2800" dirty="0"/>
          </a:p>
        </p:txBody>
      </p:sp>
      <p:pic>
        <p:nvPicPr>
          <p:cNvPr id="2050" name="Picture 2" descr="C:\Users\Anne Watson\Pictures\ivan_illich1.jpg"/>
          <p:cNvPicPr>
            <a:picLocks noChangeAspect="1" noChangeArrowheads="1"/>
          </p:cNvPicPr>
          <p:nvPr/>
        </p:nvPicPr>
        <p:blipFill>
          <a:blip r:embed="rId3" cstate="print"/>
          <a:srcRect/>
          <a:stretch>
            <a:fillRect/>
          </a:stretch>
        </p:blipFill>
        <p:spPr bwMode="auto">
          <a:xfrm>
            <a:off x="395536" y="1268760"/>
            <a:ext cx="3168352" cy="3168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900113" y="2636838"/>
            <a:ext cx="7010400" cy="3962400"/>
          </a:xfrm>
        </p:spPr>
        <p:txBody>
          <a:bodyPr/>
          <a:lstStyle/>
          <a:p>
            <a:pPr eaLnBrk="1" hangingPunct="1">
              <a:spcBef>
                <a:spcPct val="0"/>
              </a:spcBef>
            </a:pPr>
            <a:r>
              <a:rPr lang="en-GB" dirty="0" smtClean="0">
                <a:cs typeface="Times New Roman" pitchFamily="18" charset="0"/>
              </a:rPr>
              <a:t>Associations of ideas; generalisations; abstractions; objectifications; formalisations; definitions</a:t>
            </a:r>
          </a:p>
          <a:p>
            <a:pPr eaLnBrk="1" hangingPunct="1">
              <a:spcBef>
                <a:spcPct val="0"/>
              </a:spcBef>
              <a:buFontTx/>
              <a:buNone/>
            </a:pPr>
            <a:endParaRPr lang="en-GB" dirty="0" smtClean="0">
              <a:cs typeface="Times New Roman" pitchFamily="18" charset="0"/>
            </a:endParaRPr>
          </a:p>
          <a:p>
            <a:pPr eaLnBrk="1" hangingPunct="1">
              <a:buFontTx/>
              <a:buNone/>
            </a:pPr>
            <a:endParaRPr lang="en-US" dirty="0" smtClean="0"/>
          </a:p>
        </p:txBody>
      </p:sp>
      <p:sp>
        <p:nvSpPr>
          <p:cNvPr id="97282" name="Rectangle 2"/>
          <p:cNvSpPr>
            <a:spLocks noGrp="1" noChangeArrowheads="1"/>
          </p:cNvSpPr>
          <p:nvPr>
            <p:ph type="title"/>
          </p:nvPr>
        </p:nvSpPr>
        <p:spPr>
          <a:xfrm>
            <a:off x="467544" y="476672"/>
            <a:ext cx="8229600" cy="1143000"/>
          </a:xfrm>
        </p:spPr>
        <p:txBody>
          <a:bodyPr>
            <a:normAutofit fontScale="90000"/>
          </a:bodyPr>
          <a:lstStyle/>
          <a:p>
            <a:pPr eaLnBrk="1" fontAlgn="auto" hangingPunct="1">
              <a:spcAft>
                <a:spcPts val="0"/>
              </a:spcAft>
              <a:defRPr/>
            </a:pPr>
            <a:r>
              <a:rPr lang="en-GB" dirty="0" smtClean="0">
                <a:cs typeface="Times New Roman" pitchFamily="18" charset="0"/>
              </a:rPr>
              <a:t>Subject-specific i</a:t>
            </a:r>
            <a:r>
              <a:rPr lang="en-GB" b="0" dirty="0" smtClean="0">
                <a:cs typeface="Times New Roman" pitchFamily="18" charset="0"/>
              </a:rPr>
              <a:t>ntegrations </a:t>
            </a:r>
            <a:r>
              <a:rPr lang="en-GB" b="0" dirty="0">
                <a:cs typeface="Times New Roman" pitchFamily="18" charset="0"/>
              </a:rPr>
              <a:t>and </a:t>
            </a:r>
            <a:r>
              <a:rPr lang="en-GB" b="0" dirty="0" smtClean="0">
                <a:cs typeface="Times New Roman" pitchFamily="18" charset="0"/>
              </a:rPr>
              <a:t>connections</a:t>
            </a:r>
            <a:endParaRPr lang="en-US" b="0" dirty="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95288" y="2332038"/>
            <a:ext cx="8229600" cy="4525962"/>
          </a:xfrm>
        </p:spPr>
        <p:txBody>
          <a:bodyPr/>
          <a:lstStyle/>
          <a:p>
            <a:pPr eaLnBrk="1" hangingPunct="1">
              <a:spcBef>
                <a:spcPct val="0"/>
              </a:spcBef>
            </a:pPr>
            <a:r>
              <a:rPr lang="en-GB" dirty="0" smtClean="0">
                <a:cs typeface="Times New Roman" pitchFamily="18" charset="0"/>
              </a:rPr>
              <a:t>Adaptations/ transformations of ideas; applications to more complex maths and to other contexts; proving; reviewing the process</a:t>
            </a:r>
          </a:p>
          <a:p>
            <a:pPr eaLnBrk="1" hangingPunct="1">
              <a:spcBef>
                <a:spcPct val="0"/>
              </a:spcBef>
            </a:pPr>
            <a:endParaRPr lang="en-US" dirty="0" smtClean="0">
              <a:cs typeface="Times New Roman" pitchFamily="18" charset="0"/>
            </a:endParaRPr>
          </a:p>
          <a:p>
            <a:pPr eaLnBrk="1" hangingPunct="1">
              <a:buFontTx/>
              <a:buNone/>
            </a:pPr>
            <a:endParaRPr lang="en-US" dirty="0" smtClean="0"/>
          </a:p>
        </p:txBody>
      </p:sp>
      <p:sp>
        <p:nvSpPr>
          <p:cNvPr id="99330" name="Rectangle 2"/>
          <p:cNvSpPr>
            <a:spLocks noGrp="1" noChangeArrowheads="1"/>
          </p:cNvSpPr>
          <p:nvPr>
            <p:ph type="title"/>
          </p:nvPr>
        </p:nvSpPr>
        <p:spPr/>
        <p:txBody>
          <a:bodyPr/>
          <a:lstStyle/>
          <a:p>
            <a:pPr eaLnBrk="1" fontAlgn="auto" hangingPunct="1">
              <a:spcAft>
                <a:spcPts val="0"/>
              </a:spcAft>
              <a:defRPr/>
            </a:pPr>
            <a:r>
              <a:rPr lang="en-GB" b="0" dirty="0" smtClean="0">
                <a:cs typeface="Times New Roman" pitchFamily="18" charset="0"/>
              </a:rPr>
              <a:t>Subject-specific affirmation</a:t>
            </a:r>
            <a:endParaRPr lang="en-US" b="0" dirty="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lstStyle/>
          <a:p>
            <a:r>
              <a:rPr lang="en-GB" dirty="0" smtClean="0"/>
              <a:t>Example of a lesson structure</a:t>
            </a:r>
            <a:endParaRPr lang="en-GB" dirty="0"/>
          </a:p>
        </p:txBody>
      </p:sp>
      <p:sp>
        <p:nvSpPr>
          <p:cNvPr id="5" name="Content Placeholder 4"/>
          <p:cNvSpPr>
            <a:spLocks noGrp="1"/>
          </p:cNvSpPr>
          <p:nvPr>
            <p:ph idx="1"/>
          </p:nvPr>
        </p:nvSpPr>
        <p:spPr>
          <a:xfrm>
            <a:off x="179512" y="980728"/>
            <a:ext cx="8784976" cy="5661248"/>
          </a:xfrm>
        </p:spPr>
        <p:txBody>
          <a:bodyPr>
            <a:noAutofit/>
          </a:bodyPr>
          <a:lstStyle/>
          <a:p>
            <a:r>
              <a:rPr lang="en-AU" sz="2400" dirty="0" smtClean="0">
                <a:cs typeface="Arial" pitchFamily="34" charset="0"/>
              </a:rPr>
              <a:t>T introduces 'learning about equivalent equations' </a:t>
            </a:r>
            <a:endParaRPr lang="en-GB" sz="2400" dirty="0" smtClean="0">
              <a:cs typeface="Arial" pitchFamily="34" charset="0"/>
            </a:endParaRPr>
          </a:p>
          <a:p>
            <a:r>
              <a:rPr lang="en-AU" sz="2400" dirty="0" smtClean="0">
                <a:cs typeface="Arial" pitchFamily="34" charset="0"/>
              </a:rPr>
              <a:t>T introduces one example and then asks students for examples with certain characteristics </a:t>
            </a:r>
            <a:endParaRPr lang="en-GB" sz="2400" dirty="0" smtClean="0">
              <a:cs typeface="Arial" pitchFamily="34" charset="0"/>
            </a:endParaRPr>
          </a:p>
          <a:p>
            <a:r>
              <a:rPr lang="en-AU" sz="2400" dirty="0" smtClean="0">
                <a:cs typeface="Arial" pitchFamily="34" charset="0"/>
              </a:rPr>
              <a:t>T summarises so far, identifies variables in their examples, and compares selected examples, choosing so that the comparisons become more and more complex</a:t>
            </a:r>
            <a:endParaRPr lang="en-GB" sz="2400" dirty="0" smtClean="0">
              <a:cs typeface="Arial" pitchFamily="34" charset="0"/>
            </a:endParaRPr>
          </a:p>
          <a:p>
            <a:r>
              <a:rPr lang="en-AU" sz="2400" dirty="0" smtClean="0">
                <a:cs typeface="Arial" pitchFamily="34" charset="0"/>
              </a:rPr>
              <a:t>Students solve some equations made by other students and compare methods </a:t>
            </a:r>
            <a:endParaRPr lang="en-GB" sz="2400" dirty="0" smtClean="0">
              <a:cs typeface="Arial" pitchFamily="34" charset="0"/>
            </a:endParaRPr>
          </a:p>
          <a:p>
            <a:r>
              <a:rPr lang="en-AU" sz="2400" dirty="0" smtClean="0">
                <a:cs typeface="Arial" pitchFamily="34" charset="0"/>
              </a:rPr>
              <a:t>T leads public deduction of how methods relate to each other, with explanation and adaptation. </a:t>
            </a:r>
            <a:endParaRPr lang="en-GB" sz="2400" dirty="0" smtClean="0">
              <a:cs typeface="Arial" pitchFamily="34" charset="0"/>
            </a:endParaRPr>
          </a:p>
          <a:p>
            <a:r>
              <a:rPr lang="en-AU" sz="2400" dirty="0" smtClean="0">
                <a:cs typeface="Arial" pitchFamily="34" charset="0"/>
              </a:rPr>
              <a:t>T summarises ideas, and shows application to equations with more variables </a:t>
            </a:r>
            <a:endParaRPr lang="en-GB" sz="2400" dirty="0" smtClean="0">
              <a:cs typeface="Arial" pitchFamily="34" charset="0"/>
            </a:endParaRPr>
          </a:p>
          <a:p>
            <a:r>
              <a:rPr lang="en-AU" sz="2400" dirty="0" smtClean="0">
                <a:cs typeface="Arial" pitchFamily="34" charset="0"/>
              </a:rPr>
              <a:t>Students work in groups to express in own words how sets of equivalent equations indicate the value of the variables</a:t>
            </a:r>
            <a:endParaRPr lang="en-GB" sz="24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0"/>
            <a:ext cx="8229600" cy="1143000"/>
          </a:xfrm>
        </p:spPr>
        <p:txBody>
          <a:bodyPr/>
          <a:lstStyle/>
          <a:p>
            <a:r>
              <a:rPr lang="en-GB" dirty="0" smtClean="0"/>
              <a:t>Another lesson structure</a:t>
            </a:r>
            <a:endParaRPr lang="en-GB" dirty="0"/>
          </a:p>
        </p:txBody>
      </p:sp>
      <p:sp>
        <p:nvSpPr>
          <p:cNvPr id="5" name="Content Placeholder 4"/>
          <p:cNvSpPr>
            <a:spLocks noGrp="1"/>
          </p:cNvSpPr>
          <p:nvPr>
            <p:ph idx="1"/>
          </p:nvPr>
        </p:nvSpPr>
        <p:spPr>
          <a:xfrm>
            <a:off x="457200" y="857232"/>
            <a:ext cx="8229600" cy="6429420"/>
          </a:xfrm>
        </p:spPr>
        <p:txBody>
          <a:bodyPr>
            <a:noAutofit/>
          </a:bodyPr>
          <a:lstStyle/>
          <a:p>
            <a:pPr lvl="0">
              <a:spcBef>
                <a:spcPts val="300"/>
              </a:spcBef>
            </a:pPr>
            <a:r>
              <a:rPr lang="en-US" sz="2400" dirty="0" smtClean="0">
                <a:cs typeface="Arial" pitchFamily="34" charset="0"/>
              </a:rPr>
              <a:t>T says what the lesson is about and how it relates to previous lesson </a:t>
            </a:r>
            <a:r>
              <a:rPr lang="en-GB" sz="2400" dirty="0" smtClean="0">
                <a:cs typeface="Arial" pitchFamily="34" charset="0"/>
              </a:rPr>
              <a:t>- </a:t>
            </a:r>
            <a:r>
              <a:rPr lang="en-US" sz="2400" dirty="0" smtClean="0">
                <a:cs typeface="Arial" pitchFamily="34" charset="0"/>
              </a:rPr>
              <a:t>recap definitions, facts, and other observations</a:t>
            </a:r>
            <a:endParaRPr lang="en-GB" sz="2400" dirty="0" smtClean="0">
              <a:cs typeface="Arial" pitchFamily="34" charset="0"/>
            </a:endParaRPr>
          </a:p>
          <a:p>
            <a:pPr lvl="0">
              <a:spcBef>
                <a:spcPts val="300"/>
              </a:spcBef>
            </a:pPr>
            <a:r>
              <a:rPr lang="en-US" sz="2400" dirty="0" smtClean="0">
                <a:cs typeface="Arial" pitchFamily="34" charset="0"/>
              </a:rPr>
              <a:t>T introduces new aspect and asks what it might mean</a:t>
            </a:r>
          </a:p>
          <a:p>
            <a:pPr lvl="0">
              <a:spcBef>
                <a:spcPts val="300"/>
              </a:spcBef>
            </a:pPr>
            <a:r>
              <a:rPr lang="en-US" sz="2400" dirty="0" smtClean="0">
                <a:cs typeface="Arial" pitchFamily="34" charset="0"/>
              </a:rPr>
              <a:t>T offers example, gets students to </a:t>
            </a:r>
            <a:r>
              <a:rPr lang="en-GB" sz="2400" dirty="0" smtClean="0">
                <a:cs typeface="Arial" pitchFamily="34" charset="0"/>
              </a:rPr>
              <a:t>i</a:t>
            </a:r>
            <a:r>
              <a:rPr lang="en-US" sz="2400" dirty="0" err="1" smtClean="0">
                <a:cs typeface="Arial" pitchFamily="34" charset="0"/>
              </a:rPr>
              <a:t>dentify</a:t>
            </a:r>
            <a:r>
              <a:rPr lang="en-US" sz="2400" dirty="0" smtClean="0">
                <a:cs typeface="Arial" pitchFamily="34" charset="0"/>
              </a:rPr>
              <a:t> its properties </a:t>
            </a:r>
            <a:endParaRPr lang="en-GB" sz="2400" dirty="0" smtClean="0">
              <a:cs typeface="Arial" pitchFamily="34" charset="0"/>
            </a:endParaRPr>
          </a:p>
          <a:p>
            <a:pPr lvl="0">
              <a:spcBef>
                <a:spcPts val="300"/>
              </a:spcBef>
            </a:pPr>
            <a:r>
              <a:rPr lang="en-US" sz="2400" dirty="0" smtClean="0">
                <a:cs typeface="Arial" pitchFamily="34" charset="0"/>
              </a:rPr>
              <a:t>T gives more examples; students identify properties of them. </a:t>
            </a:r>
            <a:endParaRPr lang="en-GB" sz="2400" dirty="0" smtClean="0">
              <a:cs typeface="Arial" pitchFamily="34" charset="0"/>
            </a:endParaRPr>
          </a:p>
          <a:p>
            <a:pPr lvl="0">
              <a:spcBef>
                <a:spcPts val="300"/>
              </a:spcBef>
            </a:pPr>
            <a:r>
              <a:rPr lang="en-US" sz="2400" dirty="0" smtClean="0">
                <a:cs typeface="Arial" pitchFamily="34" charset="0"/>
              </a:rPr>
              <a:t>Students have to produce examples of objects</a:t>
            </a:r>
            <a:endParaRPr lang="en-GB" sz="2400" dirty="0" smtClean="0">
              <a:cs typeface="Arial" pitchFamily="34" charset="0"/>
            </a:endParaRPr>
          </a:p>
          <a:p>
            <a:pPr lvl="0">
              <a:spcBef>
                <a:spcPts val="300"/>
              </a:spcBef>
            </a:pPr>
            <a:r>
              <a:rPr lang="en-US" sz="2400" dirty="0" smtClean="0">
                <a:cs typeface="Arial" pitchFamily="34" charset="0"/>
              </a:rPr>
              <a:t>Three concurrent tasks for individual and small group work: </a:t>
            </a:r>
            <a:endParaRPr lang="en-GB" sz="2400" dirty="0" smtClean="0">
              <a:cs typeface="Arial" pitchFamily="34" charset="0"/>
            </a:endParaRPr>
          </a:p>
          <a:p>
            <a:pPr lvl="1">
              <a:spcBef>
                <a:spcPts val="300"/>
              </a:spcBef>
            </a:pPr>
            <a:r>
              <a:rPr lang="en-US" sz="2400" dirty="0" smtClean="0">
                <a:cs typeface="Arial" pitchFamily="34" charset="0"/>
              </a:rPr>
              <a:t>describe properties in simple cases; </a:t>
            </a:r>
            <a:endParaRPr lang="en-GB" sz="2400" dirty="0" smtClean="0">
              <a:cs typeface="Arial" pitchFamily="34" charset="0"/>
            </a:endParaRPr>
          </a:p>
          <a:p>
            <a:pPr lvl="1">
              <a:spcBef>
                <a:spcPts val="300"/>
              </a:spcBef>
            </a:pPr>
            <a:r>
              <a:rPr lang="en-US" sz="2400" dirty="0" smtClean="0">
                <a:cs typeface="Arial" pitchFamily="34" charset="0"/>
              </a:rPr>
              <a:t>describe properties in complex cases; </a:t>
            </a:r>
            <a:endParaRPr lang="en-GB" sz="2400" dirty="0" smtClean="0">
              <a:cs typeface="Arial" pitchFamily="34" charset="0"/>
            </a:endParaRPr>
          </a:p>
          <a:p>
            <a:pPr lvl="1">
              <a:spcBef>
                <a:spcPts val="300"/>
              </a:spcBef>
            </a:pPr>
            <a:r>
              <a:rPr lang="en-US" sz="2400" dirty="0" smtClean="0">
                <a:cs typeface="Arial" pitchFamily="34" charset="0"/>
              </a:rPr>
              <a:t>create own objects. </a:t>
            </a:r>
            <a:endParaRPr lang="en-GB" sz="2400" dirty="0" smtClean="0">
              <a:cs typeface="Arial" pitchFamily="34" charset="0"/>
            </a:endParaRPr>
          </a:p>
          <a:p>
            <a:pPr lvl="0">
              <a:spcBef>
                <a:spcPts val="300"/>
              </a:spcBef>
            </a:pPr>
            <a:r>
              <a:rPr lang="en-US" sz="2400" dirty="0" smtClean="0">
                <a:cs typeface="Arial" pitchFamily="34" charset="0"/>
              </a:rPr>
              <a:t>T shows how to vary some variables deliberately </a:t>
            </a:r>
            <a:endParaRPr lang="en-GB" sz="2400" dirty="0" smtClean="0">
              <a:cs typeface="Arial" pitchFamily="34" charset="0"/>
            </a:endParaRPr>
          </a:p>
          <a:p>
            <a:pPr lvl="0">
              <a:spcBef>
                <a:spcPts val="300"/>
              </a:spcBef>
            </a:pPr>
            <a:r>
              <a:rPr lang="en-US" sz="2400" dirty="0" smtClean="0">
                <a:cs typeface="Arial" pitchFamily="34" charset="0"/>
              </a:rPr>
              <a:t>They then do a classification task in groups &amp; identify relationships</a:t>
            </a:r>
            <a:endParaRPr lang="en-GB" sz="2400" dirty="0" smtClean="0">
              <a:cs typeface="Arial" pitchFamily="34" charset="0"/>
            </a:endParaRPr>
          </a:p>
          <a:p>
            <a:pPr>
              <a:spcBef>
                <a:spcPts val="300"/>
              </a:spcBef>
            </a:pPr>
            <a:r>
              <a:rPr lang="en-US" sz="2400" dirty="0" smtClean="0">
                <a:cs typeface="Arial" pitchFamily="34" charset="0"/>
              </a:rPr>
              <a:t>T circulates asking questions about concepts and properties.</a:t>
            </a:r>
            <a:endParaRPr lang="en-GB" sz="2400" dirty="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31800" y="1449388"/>
            <a:ext cx="8229600" cy="5408612"/>
          </a:xfrm>
        </p:spPr>
        <p:txBody>
          <a:bodyPr/>
          <a:lstStyle/>
          <a:p>
            <a:pPr eaLnBrk="1" hangingPunct="1">
              <a:lnSpc>
                <a:spcPct val="90000"/>
              </a:lnSpc>
              <a:buFont typeface="Wingdings" pitchFamily="2" charset="2"/>
              <a:buNone/>
            </a:pPr>
            <a:endParaRPr lang="en-US" sz="2200" dirty="0" smtClean="0"/>
          </a:p>
          <a:p>
            <a:pPr eaLnBrk="1" hangingPunct="1">
              <a:lnSpc>
                <a:spcPct val="90000"/>
              </a:lnSpc>
            </a:pPr>
            <a:r>
              <a:rPr lang="en-US" sz="2200" dirty="0" smtClean="0"/>
              <a:t>identity as active thinker</a:t>
            </a:r>
          </a:p>
          <a:p>
            <a:pPr eaLnBrk="1" hangingPunct="1">
              <a:lnSpc>
                <a:spcPct val="90000"/>
              </a:lnSpc>
            </a:pPr>
            <a:r>
              <a:rPr lang="en-US" sz="2200" dirty="0" smtClean="0"/>
              <a:t>belonging to the class</a:t>
            </a:r>
          </a:p>
          <a:p>
            <a:pPr eaLnBrk="1" hangingPunct="1">
              <a:lnSpc>
                <a:spcPct val="90000"/>
              </a:lnSpc>
            </a:pPr>
            <a:r>
              <a:rPr lang="en-US" sz="2200" dirty="0" smtClean="0"/>
              <a:t>being heard by the teacher</a:t>
            </a:r>
            <a:r>
              <a:rPr lang="en-GB" sz="2200" dirty="0" smtClean="0"/>
              <a:t> </a:t>
            </a:r>
          </a:p>
          <a:p>
            <a:pPr eaLnBrk="1" hangingPunct="1">
              <a:lnSpc>
                <a:spcPct val="90000"/>
              </a:lnSpc>
            </a:pPr>
            <a:r>
              <a:rPr lang="en-US" sz="2200" dirty="0" smtClean="0"/>
              <a:t>understanding the world</a:t>
            </a:r>
          </a:p>
          <a:p>
            <a:pPr eaLnBrk="1" hangingPunct="1">
              <a:lnSpc>
                <a:spcPct val="90000"/>
              </a:lnSpc>
            </a:pPr>
            <a:r>
              <a:rPr lang="en-GB" sz="2200" dirty="0" smtClean="0"/>
              <a:t>negotiating the authority of the teacher through the authority of mathematics</a:t>
            </a:r>
          </a:p>
          <a:p>
            <a:pPr eaLnBrk="1" hangingPunct="1">
              <a:lnSpc>
                <a:spcPct val="90000"/>
              </a:lnSpc>
            </a:pPr>
            <a:r>
              <a:rPr lang="en-US" sz="2200" dirty="0" smtClean="0"/>
              <a:t>being able to argue mathematically in ways which make adults listen </a:t>
            </a:r>
          </a:p>
          <a:p>
            <a:pPr eaLnBrk="1" hangingPunct="1">
              <a:lnSpc>
                <a:spcPct val="90000"/>
              </a:lnSpc>
            </a:pPr>
            <a:r>
              <a:rPr lang="en-US" sz="2200" dirty="0" smtClean="0"/>
              <a:t>having personal example space</a:t>
            </a:r>
          </a:p>
          <a:p>
            <a:pPr eaLnBrk="1" hangingPunct="1">
              <a:lnSpc>
                <a:spcPct val="90000"/>
              </a:lnSpc>
            </a:pPr>
            <a:r>
              <a:rPr lang="en-US" sz="2200" dirty="0" smtClean="0"/>
              <a:t>being supported by the inherent structures of mathematics</a:t>
            </a:r>
          </a:p>
          <a:p>
            <a:pPr eaLnBrk="1" hangingPunct="1">
              <a:lnSpc>
                <a:spcPct val="90000"/>
              </a:lnSpc>
            </a:pPr>
            <a:r>
              <a:rPr lang="en-US" sz="2200" dirty="0" smtClean="0"/>
              <a:t>feeling powerful by being able to generate mathematics</a:t>
            </a:r>
            <a:endParaRPr lang="en-GB" sz="2200" dirty="0" smtClean="0"/>
          </a:p>
          <a:p>
            <a:pPr eaLnBrk="1" hangingPunct="1">
              <a:lnSpc>
                <a:spcPct val="90000"/>
              </a:lnSpc>
            </a:pPr>
            <a:r>
              <a:rPr lang="en-GB" sz="2200" dirty="0" smtClean="0"/>
              <a:t>thinking in new ways</a:t>
            </a:r>
          </a:p>
          <a:p>
            <a:pPr eaLnBrk="1" hangingPunct="1">
              <a:lnSpc>
                <a:spcPct val="90000"/>
              </a:lnSpc>
              <a:buNone/>
            </a:pPr>
            <a:r>
              <a:rPr lang="en-GB" sz="2200" dirty="0" smtClean="0"/>
              <a:t>		</a:t>
            </a:r>
          </a:p>
          <a:p>
            <a:pPr eaLnBrk="1" hangingPunct="1">
              <a:lnSpc>
                <a:spcPct val="90000"/>
              </a:lnSpc>
              <a:buFont typeface="Wingdings" pitchFamily="2" charset="2"/>
              <a:buNone/>
            </a:pPr>
            <a:endParaRPr lang="en-US" sz="2200" dirty="0" smtClean="0"/>
          </a:p>
        </p:txBody>
      </p:sp>
      <p:sp>
        <p:nvSpPr>
          <p:cNvPr id="15362" name="Rectangle 2"/>
          <p:cNvSpPr>
            <a:spLocks noGrp="1" noChangeArrowheads="1"/>
          </p:cNvSpPr>
          <p:nvPr>
            <p:ph type="title"/>
          </p:nvPr>
        </p:nvSpPr>
        <p:spPr>
          <a:xfrm>
            <a:off x="501650" y="368300"/>
            <a:ext cx="8642350" cy="1143000"/>
          </a:xfrm>
        </p:spPr>
        <p:txBody>
          <a:bodyPr>
            <a:normAutofit fontScale="90000"/>
          </a:bodyPr>
          <a:lstStyle/>
          <a:p>
            <a:pPr eaLnBrk="1" fontAlgn="auto" hangingPunct="1">
              <a:spcAft>
                <a:spcPts val="0"/>
              </a:spcAft>
              <a:defRPr/>
            </a:pPr>
            <a:r>
              <a:rPr lang="en-GB" dirty="0" smtClean="0"/>
              <a:t>Adolescent self-actualisation in mathematics</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lstStyle/>
          <a:p>
            <a:r>
              <a:rPr lang="en-GB" dirty="0" smtClean="0"/>
              <a:t>Anne Watson</a:t>
            </a:r>
            <a:endParaRPr lang="en-GB" dirty="0"/>
          </a:p>
        </p:txBody>
      </p:sp>
      <p:sp>
        <p:nvSpPr>
          <p:cNvPr id="3" name="Subtitle 2"/>
          <p:cNvSpPr>
            <a:spLocks noGrp="1"/>
          </p:cNvSpPr>
          <p:nvPr>
            <p:ph type="subTitle" idx="1"/>
          </p:nvPr>
        </p:nvSpPr>
        <p:spPr>
          <a:xfrm>
            <a:off x="899592" y="2780928"/>
            <a:ext cx="7200800" cy="1752600"/>
          </a:xfrm>
        </p:spPr>
        <p:txBody>
          <a:bodyPr>
            <a:noAutofit/>
          </a:bodyPr>
          <a:lstStyle/>
          <a:p>
            <a:r>
              <a:rPr lang="en-GB" sz="2400" dirty="0" smtClean="0">
                <a:hlinkClick r:id="rId2"/>
              </a:rPr>
              <a:t>anne.watson@education.ox.ac.uk</a:t>
            </a:r>
            <a:endParaRPr lang="en-GB" sz="2400" dirty="0" smtClean="0"/>
          </a:p>
          <a:p>
            <a:r>
              <a:rPr lang="en-GB" sz="2400" dirty="0" smtClean="0">
                <a:hlinkClick r:id="rId3"/>
              </a:rPr>
              <a:t>www.education.ox.ac.uk</a:t>
            </a:r>
            <a:endParaRPr lang="en-GB" sz="2400" dirty="0" smtClean="0"/>
          </a:p>
          <a:p>
            <a:endParaRPr lang="en-GB" sz="2400" dirty="0" smtClean="0"/>
          </a:p>
          <a:p>
            <a:r>
              <a:rPr lang="en-GB" sz="2400" dirty="0" smtClean="0">
                <a:solidFill>
                  <a:schemeClr val="tx1"/>
                </a:solidFill>
              </a:rPr>
              <a:t>Watson &amp; Mason: </a:t>
            </a:r>
            <a:r>
              <a:rPr lang="en-GB" sz="2400" i="1" dirty="0" smtClean="0">
                <a:solidFill>
                  <a:schemeClr val="tx1"/>
                </a:solidFill>
              </a:rPr>
              <a:t>Mathematics as a Constructive Activity (Erlbaum)</a:t>
            </a:r>
          </a:p>
          <a:p>
            <a:r>
              <a:rPr lang="en-GB" sz="2400" dirty="0" smtClean="0">
                <a:solidFill>
                  <a:schemeClr val="tx1"/>
                </a:solidFill>
              </a:rPr>
              <a:t>Watson: </a:t>
            </a:r>
            <a:r>
              <a:rPr lang="en-GB" sz="2400" i="1" dirty="0" smtClean="0">
                <a:solidFill>
                  <a:schemeClr val="tx1"/>
                </a:solidFill>
              </a:rPr>
              <a:t>Raising Achievement in Secondary Mathematics (McGraw – Open University Press)</a:t>
            </a:r>
          </a:p>
          <a:p>
            <a:r>
              <a:rPr lang="en-GB" sz="2400" dirty="0" smtClean="0">
                <a:solidFill>
                  <a:schemeClr val="tx1"/>
                </a:solidFill>
              </a:rPr>
              <a:t>Watson &amp; Winbourne: </a:t>
            </a:r>
            <a:r>
              <a:rPr lang="en-GB" sz="2400" i="1" dirty="0" smtClean="0">
                <a:solidFill>
                  <a:schemeClr val="tx1"/>
                </a:solidFill>
              </a:rPr>
              <a:t>New Directions for Situated Cognition in Mathematics Education (Springer)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4/40/Paulo_Freire.jpg"/>
          <p:cNvPicPr>
            <a:picLocks noChangeAspect="1" noChangeArrowheads="1"/>
          </p:cNvPicPr>
          <p:nvPr/>
        </p:nvPicPr>
        <p:blipFill>
          <a:blip r:embed="rId3" cstate="print"/>
          <a:srcRect/>
          <a:stretch>
            <a:fillRect/>
          </a:stretch>
        </p:blipFill>
        <p:spPr bwMode="auto">
          <a:xfrm>
            <a:off x="500034" y="714356"/>
            <a:ext cx="4243417" cy="5357850"/>
          </a:xfrm>
          <a:prstGeom prst="rect">
            <a:avLst/>
          </a:prstGeom>
          <a:noFill/>
        </p:spPr>
      </p:pic>
      <p:sp>
        <p:nvSpPr>
          <p:cNvPr id="3" name="TextBox 2"/>
          <p:cNvSpPr txBox="1"/>
          <p:nvPr/>
        </p:nvSpPr>
        <p:spPr>
          <a:xfrm>
            <a:off x="5072066" y="714356"/>
            <a:ext cx="3714776" cy="5262979"/>
          </a:xfrm>
          <a:prstGeom prst="rect">
            <a:avLst/>
          </a:prstGeom>
          <a:noFill/>
        </p:spPr>
        <p:txBody>
          <a:bodyPr wrap="square" rtlCol="0">
            <a:spAutoFit/>
          </a:bodyPr>
          <a:lstStyle/>
          <a:p>
            <a:r>
              <a:rPr lang="en-GB" sz="2800" i="1" dirty="0" smtClean="0"/>
              <a:t>Paolo </a:t>
            </a:r>
            <a:r>
              <a:rPr lang="en-GB" sz="2800" i="1" dirty="0" err="1" smtClean="0"/>
              <a:t>Freire</a:t>
            </a:r>
            <a:endParaRPr lang="en-GB" sz="2800" i="1" dirty="0" smtClean="0"/>
          </a:p>
          <a:p>
            <a:endParaRPr lang="en-GB" sz="2800" dirty="0" smtClean="0"/>
          </a:p>
          <a:p>
            <a:r>
              <a:rPr lang="en-GB" sz="2800" dirty="0" smtClean="0"/>
              <a:t>The teacher confuses the authority of knowledge with his own professional authority ...</a:t>
            </a:r>
          </a:p>
          <a:p>
            <a:endParaRPr lang="en-GB" sz="2800" dirty="0" smtClean="0"/>
          </a:p>
          <a:p>
            <a:r>
              <a:rPr lang="en-GB" sz="2800" dirty="0" smtClean="0">
                <a:solidFill>
                  <a:srgbClr val="FF0000"/>
                </a:solidFill>
              </a:rPr>
              <a:t>Perception of previous perception</a:t>
            </a:r>
          </a:p>
          <a:p>
            <a:endParaRPr lang="en-GB" sz="2800" dirty="0" smtClean="0"/>
          </a:p>
          <a:p>
            <a:r>
              <a:rPr lang="en-GB" sz="2800" dirty="0" smtClean="0">
                <a:solidFill>
                  <a:srgbClr val="FF0000"/>
                </a:solidFill>
              </a:rPr>
              <a:t>Knowledge of previous knowledge </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gitateur.files.wordpress.com/2009/07/gramsci_pd.jpg"/>
          <p:cNvPicPr>
            <a:picLocks noChangeAspect="1" noChangeArrowheads="1"/>
          </p:cNvPicPr>
          <p:nvPr/>
        </p:nvPicPr>
        <p:blipFill>
          <a:blip r:embed="rId3" cstate="print"/>
          <a:srcRect/>
          <a:stretch>
            <a:fillRect/>
          </a:stretch>
        </p:blipFill>
        <p:spPr bwMode="auto">
          <a:xfrm>
            <a:off x="571472" y="1071546"/>
            <a:ext cx="3159284" cy="4071966"/>
          </a:xfrm>
          <a:prstGeom prst="rect">
            <a:avLst/>
          </a:prstGeom>
          <a:noFill/>
        </p:spPr>
      </p:pic>
      <p:sp>
        <p:nvSpPr>
          <p:cNvPr id="3" name="TextBox 2"/>
          <p:cNvSpPr txBox="1"/>
          <p:nvPr/>
        </p:nvSpPr>
        <p:spPr>
          <a:xfrm>
            <a:off x="4067944" y="1052736"/>
            <a:ext cx="4500594" cy="2677656"/>
          </a:xfrm>
          <a:prstGeom prst="rect">
            <a:avLst/>
          </a:prstGeom>
          <a:noFill/>
        </p:spPr>
        <p:txBody>
          <a:bodyPr wrap="square" rtlCol="0">
            <a:spAutoFit/>
          </a:bodyPr>
          <a:lstStyle/>
          <a:p>
            <a:r>
              <a:rPr lang="en-GB" sz="2800" i="1" dirty="0" smtClean="0"/>
              <a:t>Antonio </a:t>
            </a:r>
            <a:r>
              <a:rPr lang="en-GB" sz="2800" i="1" dirty="0" err="1" smtClean="0"/>
              <a:t>Gramsci</a:t>
            </a:r>
            <a:endParaRPr lang="en-GB" sz="2800" i="1" dirty="0" smtClean="0"/>
          </a:p>
          <a:p>
            <a:endParaRPr lang="en-GB" sz="2800" dirty="0" smtClean="0"/>
          </a:p>
          <a:p>
            <a:r>
              <a:rPr lang="en-GB" sz="2800" dirty="0" smtClean="0"/>
              <a:t>... forming (the child) as a person </a:t>
            </a:r>
            <a:r>
              <a:rPr lang="en-GB" sz="2800" dirty="0" smtClean="0">
                <a:solidFill>
                  <a:srgbClr val="FF0000"/>
                </a:solidFill>
              </a:rPr>
              <a:t>capable of thinking, studying and ruling - or controlling those who rule</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0.geograph.org.uk/photos/23/22/232290_8e8f4a54.jpg"/>
          <p:cNvPicPr>
            <a:picLocks noChangeAspect="1" noChangeArrowheads="1"/>
          </p:cNvPicPr>
          <p:nvPr/>
        </p:nvPicPr>
        <p:blipFill>
          <a:blip r:embed="rId2" cstate="print"/>
          <a:srcRect/>
          <a:stretch>
            <a:fillRect/>
          </a:stretch>
        </p:blipFill>
        <p:spPr bwMode="auto">
          <a:xfrm>
            <a:off x="428596" y="428604"/>
            <a:ext cx="4373031" cy="3792484"/>
          </a:xfrm>
          <a:prstGeom prst="rect">
            <a:avLst/>
          </a:prstGeom>
          <a:noFill/>
        </p:spPr>
      </p:pic>
      <p:sp>
        <p:nvSpPr>
          <p:cNvPr id="3" name="TextBox 2"/>
          <p:cNvSpPr txBox="1"/>
          <p:nvPr/>
        </p:nvSpPr>
        <p:spPr>
          <a:xfrm>
            <a:off x="323528" y="2996952"/>
            <a:ext cx="4680520" cy="1477328"/>
          </a:xfrm>
          <a:prstGeom prst="rect">
            <a:avLst/>
          </a:prstGeom>
          <a:solidFill>
            <a:schemeClr val="bg1"/>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a:p>
        </p:txBody>
      </p:sp>
      <p:sp>
        <p:nvSpPr>
          <p:cNvPr id="4" name="TextBox 3"/>
          <p:cNvSpPr txBox="1"/>
          <p:nvPr/>
        </p:nvSpPr>
        <p:spPr>
          <a:xfrm>
            <a:off x="5004048" y="548680"/>
            <a:ext cx="3854232" cy="5298886"/>
          </a:xfrm>
          <a:prstGeom prst="rect">
            <a:avLst/>
          </a:prstGeom>
          <a:noFill/>
        </p:spPr>
        <p:txBody>
          <a:bodyPr wrap="square" rtlCol="0">
            <a:spAutoFit/>
          </a:bodyPr>
          <a:lstStyle/>
          <a:p>
            <a:pPr>
              <a:spcBef>
                <a:spcPts val="1600"/>
              </a:spcBef>
            </a:pPr>
            <a:r>
              <a:rPr lang="en-GB" sz="2800" dirty="0" smtClean="0"/>
              <a:t>Mathematical coherence as the authority</a:t>
            </a:r>
          </a:p>
          <a:p>
            <a:pPr>
              <a:spcBef>
                <a:spcPts val="1600"/>
              </a:spcBef>
            </a:pPr>
            <a:r>
              <a:rPr lang="en-GB" sz="2800" dirty="0" smtClean="0"/>
              <a:t>Using learners’ ideas and insights</a:t>
            </a:r>
          </a:p>
          <a:p>
            <a:pPr>
              <a:spcBef>
                <a:spcPts val="1600"/>
              </a:spcBef>
            </a:pPr>
            <a:r>
              <a:rPr lang="en-GB" sz="2800" dirty="0" err="1" smtClean="0"/>
              <a:t>Groupwork</a:t>
            </a:r>
            <a:r>
              <a:rPr lang="en-GB" sz="2800" dirty="0" smtClean="0"/>
              <a:t> &amp; discussion</a:t>
            </a:r>
          </a:p>
          <a:p>
            <a:pPr>
              <a:spcBef>
                <a:spcPts val="1600"/>
              </a:spcBef>
            </a:pPr>
            <a:r>
              <a:rPr lang="en-GB" sz="2800" dirty="0" smtClean="0"/>
              <a:t>Solving complex problems- in maths and other contexts</a:t>
            </a:r>
          </a:p>
          <a:p>
            <a:pPr>
              <a:spcBef>
                <a:spcPts val="1600"/>
              </a:spcBef>
            </a:pPr>
            <a:r>
              <a:rPr lang="en-GB" sz="2800" dirty="0" smtClean="0"/>
              <a:t>Investigative tasks</a:t>
            </a:r>
          </a:p>
          <a:p>
            <a:pPr>
              <a:spcBef>
                <a:spcPts val="600"/>
              </a:spcBef>
            </a:pPr>
            <a:endParaRPr lang="en-GB" sz="2800" dirty="0" smtClean="0"/>
          </a:p>
        </p:txBody>
      </p:sp>
      <p:pic>
        <p:nvPicPr>
          <p:cNvPr id="30722" name="Picture 2" descr="Computer generated image of the new Oxford Academy"/>
          <p:cNvPicPr>
            <a:picLocks noChangeAspect="1" noChangeArrowheads="1"/>
          </p:cNvPicPr>
          <p:nvPr/>
        </p:nvPicPr>
        <p:blipFill>
          <a:blip r:embed="rId3" cstate="print"/>
          <a:srcRect/>
          <a:stretch>
            <a:fillRect/>
          </a:stretch>
        </p:blipFill>
        <p:spPr bwMode="auto">
          <a:xfrm>
            <a:off x="467544" y="3645024"/>
            <a:ext cx="3999388" cy="242718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0562" y="1000108"/>
            <a:ext cx="4175894" cy="954107"/>
          </a:xfrm>
          <a:prstGeom prst="rect">
            <a:avLst/>
          </a:prstGeom>
          <a:noFill/>
        </p:spPr>
        <p:txBody>
          <a:bodyPr wrap="square" rtlCol="0">
            <a:spAutoFit/>
          </a:bodyPr>
          <a:lstStyle/>
          <a:p>
            <a:r>
              <a:rPr lang="en-GB" sz="2800" dirty="0" smtClean="0"/>
              <a:t>‘Real’ contexts: everyday or mathematical reasoning</a:t>
            </a:r>
            <a:endParaRPr lang="en-GB" sz="2800" dirty="0"/>
          </a:p>
        </p:txBody>
      </p:sp>
      <p:pic>
        <p:nvPicPr>
          <p:cNvPr id="4" name="Picture 2" descr="http://www.bentonweatherstone.co.uk/assets/lg_pale_cotswold.jpg"/>
          <p:cNvPicPr>
            <a:picLocks noChangeAspect="1" noChangeArrowheads="1"/>
          </p:cNvPicPr>
          <p:nvPr/>
        </p:nvPicPr>
        <p:blipFill>
          <a:blip r:embed="rId3" cstate="print"/>
          <a:srcRect/>
          <a:stretch>
            <a:fillRect/>
          </a:stretch>
        </p:blipFill>
        <p:spPr bwMode="auto">
          <a:xfrm>
            <a:off x="251520" y="476672"/>
            <a:ext cx="3997678" cy="2875190"/>
          </a:xfrm>
          <a:prstGeom prst="rect">
            <a:avLst/>
          </a:prstGeom>
          <a:noFill/>
        </p:spPr>
      </p:pic>
      <p:sp>
        <p:nvSpPr>
          <p:cNvPr id="5" name="TextBox 4"/>
          <p:cNvSpPr txBox="1"/>
          <p:nvPr/>
        </p:nvSpPr>
        <p:spPr>
          <a:xfrm>
            <a:off x="142844" y="332656"/>
            <a:ext cx="1908876" cy="3416320"/>
          </a:xfrm>
          <a:prstGeom prst="rect">
            <a:avLst/>
          </a:prstGeom>
          <a:solidFill>
            <a:schemeClr val="bg1"/>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3074" name="Picture 2" descr="C:\Users\Anne Watson\Pictures\Duckfat-fries-cone-big.jpg"/>
          <p:cNvPicPr>
            <a:picLocks noChangeAspect="1" noChangeArrowheads="1"/>
          </p:cNvPicPr>
          <p:nvPr/>
        </p:nvPicPr>
        <p:blipFill>
          <a:blip r:embed="rId4" cstate="print"/>
          <a:srcRect/>
          <a:stretch>
            <a:fillRect/>
          </a:stretch>
        </p:blipFill>
        <p:spPr bwMode="auto">
          <a:xfrm>
            <a:off x="5004048" y="2996952"/>
            <a:ext cx="3456384" cy="4608512"/>
          </a:xfrm>
          <a:prstGeom prst="rect">
            <a:avLst/>
          </a:prstGeom>
          <a:noFill/>
        </p:spPr>
      </p:pic>
      <p:sp>
        <p:nvSpPr>
          <p:cNvPr id="7" name="Rectangle 6"/>
          <p:cNvSpPr/>
          <p:nvPr/>
        </p:nvSpPr>
        <p:spPr>
          <a:xfrm>
            <a:off x="4788024" y="6165304"/>
            <a:ext cx="4104456"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c1.cleantechnica.com/files/2009/12/nasa_data_climate_change.jpg"/>
          <p:cNvPicPr/>
          <p:nvPr/>
        </p:nvPicPr>
        <p:blipFill>
          <a:blip r:embed="rId5" cstate="print"/>
          <a:srcRect/>
          <a:stretch>
            <a:fillRect/>
          </a:stretch>
        </p:blipFill>
        <p:spPr bwMode="auto">
          <a:xfrm>
            <a:off x="179512" y="3645024"/>
            <a:ext cx="4644008" cy="300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3504" y="785794"/>
            <a:ext cx="3000396" cy="4832092"/>
          </a:xfrm>
          <a:prstGeom prst="rect">
            <a:avLst/>
          </a:prstGeom>
          <a:noFill/>
        </p:spPr>
        <p:txBody>
          <a:bodyPr wrap="square" rtlCol="0">
            <a:spAutoFit/>
          </a:bodyPr>
          <a:lstStyle/>
          <a:p>
            <a:r>
              <a:rPr lang="en-GB" sz="2800" i="1" dirty="0" err="1" smtClean="0"/>
              <a:t>Stanislav</a:t>
            </a:r>
            <a:r>
              <a:rPr lang="en-GB" sz="2800" i="1" dirty="0" smtClean="0"/>
              <a:t> </a:t>
            </a:r>
            <a:r>
              <a:rPr lang="en-GB" sz="2800" i="1" dirty="0" err="1" smtClean="0"/>
              <a:t>Štech</a:t>
            </a:r>
            <a:endParaRPr lang="en-GB" sz="2800" i="1" dirty="0" smtClean="0"/>
          </a:p>
          <a:p>
            <a:endParaRPr lang="en-GB" sz="2800" dirty="0" smtClean="0"/>
          </a:p>
          <a:p>
            <a:r>
              <a:rPr lang="en-GB" sz="2800" dirty="0" smtClean="0"/>
              <a:t>How and when can the ‘scientific’ concepts of mathematics be learnt if teaching focuses on everyday reasoning and realistic contexts?</a:t>
            </a:r>
            <a:endParaRPr lang="en-GB" sz="2800" dirty="0"/>
          </a:p>
        </p:txBody>
      </p:sp>
      <p:pic>
        <p:nvPicPr>
          <p:cNvPr id="22530" name="Picture 2" descr="doc. PhDr. Stanislav Stech, CSc. "/>
          <p:cNvPicPr>
            <a:picLocks noChangeAspect="1" noChangeArrowheads="1"/>
          </p:cNvPicPr>
          <p:nvPr/>
        </p:nvPicPr>
        <p:blipFill>
          <a:blip r:embed="rId3" cstate="print"/>
          <a:srcRect/>
          <a:stretch>
            <a:fillRect/>
          </a:stretch>
        </p:blipFill>
        <p:spPr bwMode="auto">
          <a:xfrm>
            <a:off x="857223" y="857232"/>
            <a:ext cx="3768463"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1/17/LSvygotsky.jpg"/>
          <p:cNvPicPr>
            <a:picLocks noChangeAspect="1" noChangeArrowheads="1"/>
          </p:cNvPicPr>
          <p:nvPr/>
        </p:nvPicPr>
        <p:blipFill>
          <a:blip r:embed="rId3" cstate="print"/>
          <a:srcRect/>
          <a:stretch>
            <a:fillRect/>
          </a:stretch>
        </p:blipFill>
        <p:spPr bwMode="auto">
          <a:xfrm>
            <a:off x="428596" y="1071546"/>
            <a:ext cx="3143272" cy="3894591"/>
          </a:xfrm>
          <a:prstGeom prst="rect">
            <a:avLst/>
          </a:prstGeom>
          <a:noFill/>
        </p:spPr>
      </p:pic>
      <p:sp>
        <p:nvSpPr>
          <p:cNvPr id="3" name="TextBox 2"/>
          <p:cNvSpPr txBox="1"/>
          <p:nvPr/>
        </p:nvSpPr>
        <p:spPr>
          <a:xfrm>
            <a:off x="4071934" y="857232"/>
            <a:ext cx="4429156" cy="5355312"/>
          </a:xfrm>
          <a:prstGeom prst="rect">
            <a:avLst/>
          </a:prstGeom>
          <a:noFill/>
        </p:spPr>
        <p:txBody>
          <a:bodyPr wrap="square" rtlCol="0">
            <a:spAutoFit/>
          </a:bodyPr>
          <a:lstStyle/>
          <a:p>
            <a:r>
              <a:rPr lang="en-GB" sz="2800" i="1" dirty="0" smtClean="0"/>
              <a:t>Lev </a:t>
            </a:r>
            <a:r>
              <a:rPr lang="en-GB" sz="2800" i="1" dirty="0" err="1" smtClean="0"/>
              <a:t>Vygotsky</a:t>
            </a:r>
            <a:endParaRPr lang="en-GB" sz="2800" i="1" dirty="0" smtClean="0"/>
          </a:p>
          <a:p>
            <a:endParaRPr lang="en-GB" dirty="0" smtClean="0"/>
          </a:p>
          <a:p>
            <a:r>
              <a:rPr lang="en-AU" sz="2800" dirty="0" smtClean="0"/>
              <a:t>Spontaneous concepts ‘emerge from reflections on everyday experience’ Scientific concepts ‘originate in the highly structured and specialized activity of classroom instruction’ (</a:t>
            </a:r>
            <a:r>
              <a:rPr lang="en-AU" sz="2800" dirty="0" err="1" smtClean="0"/>
              <a:t>Kozulin</a:t>
            </a:r>
            <a:r>
              <a:rPr lang="en-AU" sz="2800" dirty="0" smtClean="0"/>
              <a:t>)</a:t>
            </a:r>
            <a:endParaRPr lang="en-GB" sz="2800"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2137</Words>
  <Application>Microsoft Office PowerPoint</Application>
  <PresentationFormat>On-screen Show (4:3)</PresentationFormat>
  <Paragraphs>319</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What really matters for adolescents in mathematics lessons?  </vt:lpstr>
      <vt:lpstr>Warrants</vt:lpstr>
      <vt:lpstr>Slide 3</vt:lpstr>
      <vt:lpstr>Slide 4</vt:lpstr>
      <vt:lpstr>Slide 5</vt:lpstr>
      <vt:lpstr>Slide 6</vt:lpstr>
      <vt:lpstr>Slide 7</vt:lpstr>
      <vt:lpstr>Slide 8</vt:lpstr>
      <vt:lpstr>Slide 9</vt:lpstr>
      <vt:lpstr>Slide 10</vt:lpstr>
      <vt:lpstr>Illich, Freire, Gramsci, Vygotsky, Krygowska ...</vt:lpstr>
      <vt:lpstr>Issues for social justice</vt:lpstr>
      <vt:lpstr>The sites, context and data www.cmtp.co.uk </vt:lpstr>
      <vt:lpstr>KS3 Results</vt:lpstr>
      <vt:lpstr>2010 GCSE results</vt:lpstr>
      <vt:lpstr>Common features of their lessons</vt:lpstr>
      <vt:lpstr>Access to new ideas</vt:lpstr>
      <vt:lpstr>Slide 18</vt:lpstr>
      <vt:lpstr>Slide 19</vt:lpstr>
      <vt:lpstr>Slide 20</vt:lpstr>
      <vt:lpstr>Slide 21</vt:lpstr>
      <vt:lpstr>Slide 22</vt:lpstr>
      <vt:lpstr>Desirable shifts of focus</vt:lpstr>
      <vt:lpstr>Shifts of potential power</vt:lpstr>
      <vt:lpstr>Work in progress – seeking overarching shifts</vt:lpstr>
      <vt:lpstr>Adolescence</vt:lpstr>
      <vt:lpstr>What nearly all learners can do naturally</vt:lpstr>
      <vt:lpstr>Shifts observed in maths lessons</vt:lpstr>
      <vt:lpstr>Subject-specific implications</vt:lpstr>
      <vt:lpstr>Subject-specific integrations and connections</vt:lpstr>
      <vt:lpstr>Subject-specific affirmation</vt:lpstr>
      <vt:lpstr>Example of a lesson structure</vt:lpstr>
      <vt:lpstr>Another lesson structure</vt:lpstr>
      <vt:lpstr>Adolescent self-actualisation in mathematics</vt:lpstr>
      <vt:lpstr>Anne Watson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Watson</dc:creator>
  <cp:lastModifiedBy>Anne Watson</cp:lastModifiedBy>
  <cp:revision>53</cp:revision>
  <dcterms:created xsi:type="dcterms:W3CDTF">2010-04-26T18:44:50Z</dcterms:created>
  <dcterms:modified xsi:type="dcterms:W3CDTF">2015-10-31T08:57:40Z</dcterms:modified>
</cp:coreProperties>
</file>