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9" r:id="rId1"/>
  </p:sldMasterIdLst>
  <p:notesMasterIdLst>
    <p:notesMasterId r:id="rId22"/>
  </p:notesMasterIdLst>
  <p:sldIdLst>
    <p:sldId id="256" r:id="rId2"/>
    <p:sldId id="327" r:id="rId3"/>
    <p:sldId id="328" r:id="rId4"/>
    <p:sldId id="267" r:id="rId5"/>
    <p:sldId id="322" r:id="rId6"/>
    <p:sldId id="321" r:id="rId7"/>
    <p:sldId id="306" r:id="rId8"/>
    <p:sldId id="324" r:id="rId9"/>
    <p:sldId id="262" r:id="rId10"/>
    <p:sldId id="260" r:id="rId11"/>
    <p:sldId id="307" r:id="rId12"/>
    <p:sldId id="330" r:id="rId13"/>
    <p:sldId id="303" r:id="rId14"/>
    <p:sldId id="329" r:id="rId15"/>
    <p:sldId id="316" r:id="rId16"/>
    <p:sldId id="332" r:id="rId17"/>
    <p:sldId id="300" r:id="rId18"/>
    <p:sldId id="335" r:id="rId19"/>
    <p:sldId id="333" r:id="rId20"/>
    <p:sldId id="301" r:id="rId2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63" autoAdjust="0"/>
    <p:restoredTop sz="94660"/>
  </p:normalViewPr>
  <p:slideViewPr>
    <p:cSldViewPr>
      <p:cViewPr varScale="1">
        <p:scale>
          <a:sx n="84" d="100"/>
          <a:sy n="84" d="100"/>
        </p:scale>
        <p:origin x="-1411" y="-6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874"/>
    </p:cViewPr>
  </p:sorterViewPr>
  <p:gridSpacing cx="184343675" cy="18434367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54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p>
        </p:txBody>
      </p:sp>
      <p:sp>
        <p:nvSpPr>
          <p:cNvPr id="1054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p>
        </p:txBody>
      </p:sp>
      <p:sp>
        <p:nvSpPr>
          <p:cNvPr id="1054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054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54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1054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4F83FF01-3B0A-4EDF-A3E7-E6B1512D776D}"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F97FB0C-CF42-40E7-97C8-90818B2E582B}" type="slidenum">
              <a:rPr lang="en-US"/>
              <a:pPr/>
              <a:t>4</a:t>
            </a:fld>
            <a:endParaRPr lang="en-US"/>
          </a:p>
        </p:txBody>
      </p:sp>
      <p:sp>
        <p:nvSpPr>
          <p:cNvPr id="119810" name="Rectangle 2"/>
          <p:cNvSpPr>
            <a:spLocks noRot="1" noChangeArrowheads="1" noTextEdit="1"/>
          </p:cNvSpPr>
          <p:nvPr>
            <p:ph type="sldImg"/>
          </p:nvPr>
        </p:nvSpPr>
        <p:spPr>
          <a:ln/>
        </p:spPr>
      </p:sp>
      <p:sp>
        <p:nvSpPr>
          <p:cNvPr id="119811" name="Rectangle 3"/>
          <p:cNvSpPr>
            <a:spLocks noGrp="1" noChangeArrowheads="1"/>
          </p:cNvSpPr>
          <p:nvPr>
            <p:ph type="body" idx="1"/>
          </p:nvPr>
        </p:nvSpPr>
        <p:spPr/>
        <p:txBody>
          <a:bodyPr/>
          <a:lstStyle/>
          <a:p>
            <a:r>
              <a:rPr lang="en-GB"/>
              <a:t>Multiplicity of symbolic representations: trig, partial fractions, equality and equivalence</a:t>
            </a:r>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3697F3E-7D83-4C10-9183-9CD1FE323190}" type="slidenum">
              <a:rPr lang="en-US"/>
              <a:pPr/>
              <a:t>6</a:t>
            </a:fld>
            <a:endParaRPr lang="en-US"/>
          </a:p>
        </p:txBody>
      </p:sp>
      <p:sp>
        <p:nvSpPr>
          <p:cNvPr id="106498" name="Rectangle 2"/>
          <p:cNvSpPr>
            <a:spLocks noRot="1" noChangeArrowheads="1" noTextEdit="1"/>
          </p:cNvSpPr>
          <p:nvPr>
            <p:ph type="sldImg"/>
          </p:nvPr>
        </p:nvSpPr>
        <p:spPr>
          <a:ln/>
        </p:spPr>
      </p:sp>
      <p:sp>
        <p:nvSpPr>
          <p:cNvPr id="106499" name="Rectangle 3"/>
          <p:cNvSpPr>
            <a:spLocks noGrp="1" noChangeArrowheads="1"/>
          </p:cNvSpPr>
          <p:nvPr>
            <p:ph type="body" idx="1"/>
          </p:nvPr>
        </p:nvSpPr>
        <p:spPr/>
        <p:txBody>
          <a:bodyPr/>
          <a:lstStyle/>
          <a:p>
            <a:r>
              <a:rPr lang="en-GB"/>
              <a:t>Reasonable –requiring reason and able to be reasoned out</a:t>
            </a:r>
          </a:p>
          <a:p>
            <a:r>
              <a:rPr lang="en-GB"/>
              <a:t>Mediated by expert, diagrams, language, symbols, have to be ‘read’ and interpreted</a:t>
            </a:r>
          </a:p>
          <a:p>
            <a:r>
              <a:rPr lang="en-GB"/>
              <a:t>Expert – these are the ways we think in maths – not everyday</a:t>
            </a:r>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C9C4E6A-3970-4367-9472-FDAC682A59D9}" type="slidenum">
              <a:rPr lang="en-US"/>
              <a:pPr/>
              <a:t>7</a:t>
            </a:fld>
            <a:endParaRPr lang="en-US"/>
          </a:p>
        </p:txBody>
      </p:sp>
      <p:sp>
        <p:nvSpPr>
          <p:cNvPr id="108546" name="Rectangle 2"/>
          <p:cNvSpPr>
            <a:spLocks noRot="1" noChangeArrowheads="1" noTextEdit="1"/>
          </p:cNvSpPr>
          <p:nvPr>
            <p:ph type="sldImg"/>
          </p:nvPr>
        </p:nvSpPr>
        <p:spPr>
          <a:ln/>
        </p:spPr>
      </p:sp>
      <p:sp>
        <p:nvSpPr>
          <p:cNvPr id="108547" name="Rectangle 3"/>
          <p:cNvSpPr>
            <a:spLocks noGrp="1" noChangeArrowheads="1"/>
          </p:cNvSpPr>
          <p:nvPr>
            <p:ph type="body" idx="1"/>
          </p:nvPr>
        </p:nvSpPr>
        <p:spPr/>
        <p:txBody>
          <a:bodyPr/>
          <a:lstStyle/>
          <a:p>
            <a:r>
              <a:rPr lang="en-GB"/>
              <a:t>There may be others – list under construction but worth naming – this may be what teachers have to know – ITT curriculum</a:t>
            </a:r>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133AA51-84E4-4895-A883-9344605EDFE0}" type="slidenum">
              <a:rPr lang="en-US"/>
              <a:pPr/>
              <a:t>13</a:t>
            </a:fld>
            <a:endParaRPr lang="en-US"/>
          </a:p>
        </p:txBody>
      </p:sp>
      <p:sp>
        <p:nvSpPr>
          <p:cNvPr id="114690" name="Rectangle 2"/>
          <p:cNvSpPr>
            <a:spLocks noRot="1" noChangeArrowheads="1" noTextEdit="1"/>
          </p:cNvSpPr>
          <p:nvPr>
            <p:ph type="sldImg"/>
          </p:nvPr>
        </p:nvSpPr>
        <p:spPr>
          <a:ln/>
        </p:spPr>
      </p:sp>
      <p:sp>
        <p:nvSpPr>
          <p:cNvPr id="114691" name="Rectangle 3"/>
          <p:cNvSpPr>
            <a:spLocks noGrp="1" noChangeArrowheads="1"/>
          </p:cNvSpPr>
          <p:nvPr>
            <p:ph type="body" idx="1"/>
          </p:nvPr>
        </p:nvSpPr>
        <p:spPr/>
        <p:txBody>
          <a:bodyPr/>
          <a:lstStyle/>
          <a:p>
            <a:r>
              <a:rPr lang="en-GB"/>
              <a:t>ESM paper: empirical to structural shifts</a:t>
            </a:r>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F24E3B-1ED9-4657-9C9F-39D839C5DB33}" type="slidenum">
              <a:rPr lang="en-US"/>
              <a:pPr/>
              <a:t>16</a:t>
            </a:fld>
            <a:endParaRPr lang="en-US"/>
          </a:p>
        </p:txBody>
      </p:sp>
      <p:sp>
        <p:nvSpPr>
          <p:cNvPr id="124930" name="Rectangle 2"/>
          <p:cNvSpPr>
            <a:spLocks noRot="1" noChangeArrowheads="1" noTextEdit="1"/>
          </p:cNvSpPr>
          <p:nvPr>
            <p:ph type="sldImg"/>
          </p:nvPr>
        </p:nvSpPr>
        <p:spPr>
          <a:ln/>
        </p:spPr>
      </p:sp>
      <p:sp>
        <p:nvSpPr>
          <p:cNvPr id="124931" name="Rectangle 3"/>
          <p:cNvSpPr>
            <a:spLocks noGrp="1" noChangeArrowheads="1"/>
          </p:cNvSpPr>
          <p:nvPr>
            <p:ph type="body" idx="1"/>
          </p:nvPr>
        </p:nvSpPr>
        <p:spPr/>
        <p:txBody>
          <a:bodyPr/>
          <a:lstStyle/>
          <a:p>
            <a:r>
              <a:rPr lang="en-GB"/>
              <a:t>There may be others – list under construction but worth naming – this may be what teachers have to know – ITT curriculum</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94210" name="AutoShape 2"/>
          <p:cNvSpPr>
            <a:spLocks noChangeArrowheads="1"/>
          </p:cNvSpPr>
          <p:nvPr/>
        </p:nvSpPr>
        <p:spPr bwMode="auto">
          <a:xfrm>
            <a:off x="228600" y="381000"/>
            <a:ext cx="8686800" cy="5638800"/>
          </a:xfrm>
          <a:prstGeom prst="roundRect">
            <a:avLst>
              <a:gd name="adj" fmla="val 7912"/>
            </a:avLst>
          </a:prstGeom>
          <a:solidFill>
            <a:schemeClr val="folHlink"/>
          </a:solidFill>
          <a:ln w="9525">
            <a:noFill/>
            <a:round/>
            <a:headEnd/>
            <a:tailEnd/>
          </a:ln>
          <a:effectLst/>
        </p:spPr>
        <p:txBody>
          <a:bodyPr wrap="none" anchor="ctr"/>
          <a:lstStyle/>
          <a:p>
            <a:pPr algn="ctr" eaLnBrk="1" hangingPunct="1"/>
            <a:endParaRPr lang="en-US" sz="2400">
              <a:latin typeface="Times New Roman" pitchFamily="18" charset="0"/>
            </a:endParaRPr>
          </a:p>
        </p:txBody>
      </p:sp>
      <p:sp>
        <p:nvSpPr>
          <p:cNvPr id="94211" name="AutoShape 3"/>
          <p:cNvSpPr>
            <a:spLocks noChangeArrowheads="1"/>
          </p:cNvSpPr>
          <p:nvPr/>
        </p:nvSpPr>
        <p:spPr bwMode="white">
          <a:xfrm>
            <a:off x="327025" y="488950"/>
            <a:ext cx="8435975" cy="4768850"/>
          </a:xfrm>
          <a:prstGeom prst="roundRect">
            <a:avLst>
              <a:gd name="adj" fmla="val 7310"/>
            </a:avLst>
          </a:prstGeom>
          <a:solidFill>
            <a:schemeClr val="bg1"/>
          </a:solidFill>
          <a:ln w="9525">
            <a:noFill/>
            <a:round/>
            <a:headEnd/>
            <a:tailEnd/>
          </a:ln>
          <a:effectLst/>
        </p:spPr>
        <p:txBody>
          <a:bodyPr wrap="none" anchor="ctr"/>
          <a:lstStyle/>
          <a:p>
            <a:pPr algn="ctr" eaLnBrk="1" hangingPunct="1"/>
            <a:endParaRPr lang="en-US" sz="2400">
              <a:latin typeface="Times New Roman" pitchFamily="18" charset="0"/>
            </a:endParaRPr>
          </a:p>
        </p:txBody>
      </p:sp>
      <p:sp>
        <p:nvSpPr>
          <p:cNvPr id="94212" name="AutoShape 4"/>
          <p:cNvSpPr>
            <a:spLocks noChangeArrowheads="1"/>
          </p:cNvSpPr>
          <p:nvPr/>
        </p:nvSpPr>
        <p:spPr bwMode="blackWhite">
          <a:xfrm>
            <a:off x="1371600" y="3338513"/>
            <a:ext cx="6400800" cy="2286000"/>
          </a:xfrm>
          <a:prstGeom prst="roundRect">
            <a:avLst>
              <a:gd name="adj" fmla="val 16667"/>
            </a:avLst>
          </a:prstGeom>
          <a:solidFill>
            <a:schemeClr val="bg1"/>
          </a:solidFill>
          <a:ln w="50800">
            <a:solidFill>
              <a:schemeClr val="bg2"/>
            </a:solidFill>
            <a:round/>
            <a:headEnd/>
            <a:tailEnd/>
          </a:ln>
          <a:effectLst/>
        </p:spPr>
        <p:txBody>
          <a:bodyPr wrap="none" anchor="ctr"/>
          <a:lstStyle/>
          <a:p>
            <a:pPr algn="ctr" eaLnBrk="1" hangingPunct="1"/>
            <a:endParaRPr lang="en-US"/>
          </a:p>
        </p:txBody>
      </p:sp>
      <p:sp>
        <p:nvSpPr>
          <p:cNvPr id="94213" name="Rectangle 5"/>
          <p:cNvSpPr>
            <a:spLocks noGrp="1" noChangeArrowheads="1"/>
          </p:cNvSpPr>
          <p:nvPr>
            <p:ph type="ctrTitle"/>
          </p:nvPr>
        </p:nvSpPr>
        <p:spPr>
          <a:xfrm>
            <a:off x="685800" y="857250"/>
            <a:ext cx="7772400" cy="2266950"/>
          </a:xfrm>
        </p:spPr>
        <p:txBody>
          <a:bodyPr anchor="ctr" anchorCtr="1"/>
          <a:lstStyle>
            <a:lvl1pPr algn="ctr">
              <a:defRPr sz="4100" i="1"/>
            </a:lvl1pPr>
          </a:lstStyle>
          <a:p>
            <a:r>
              <a:rPr lang="en-US"/>
              <a:t>Click to edit Master title style</a:t>
            </a:r>
          </a:p>
        </p:txBody>
      </p:sp>
      <p:sp>
        <p:nvSpPr>
          <p:cNvPr id="94214" name="Rectangle 6"/>
          <p:cNvSpPr>
            <a:spLocks noGrp="1" noChangeArrowheads="1"/>
          </p:cNvSpPr>
          <p:nvPr>
            <p:ph type="subTitle" idx="1"/>
          </p:nvPr>
        </p:nvSpPr>
        <p:spPr>
          <a:xfrm>
            <a:off x="1752600" y="3567113"/>
            <a:ext cx="5410200" cy="1905000"/>
          </a:xfrm>
        </p:spPr>
        <p:txBody>
          <a:bodyPr anchor="ctr"/>
          <a:lstStyle>
            <a:lvl1pPr marL="0" indent="0" algn="ctr">
              <a:buFont typeface="Wingdings" pitchFamily="2" charset="2"/>
              <a:buNone/>
              <a:defRPr sz="3300"/>
            </a:lvl1pPr>
          </a:lstStyle>
          <a:p>
            <a:r>
              <a:rPr lang="en-US"/>
              <a:t>Click to edit Master subtitle style</a:t>
            </a:r>
          </a:p>
        </p:txBody>
      </p:sp>
      <p:sp>
        <p:nvSpPr>
          <p:cNvPr id="94215" name="Rectangle 7"/>
          <p:cNvSpPr>
            <a:spLocks noGrp="1" noChangeArrowheads="1"/>
          </p:cNvSpPr>
          <p:nvPr>
            <p:ph type="dt" sz="half" idx="2"/>
          </p:nvPr>
        </p:nvSpPr>
        <p:spPr/>
        <p:txBody>
          <a:bodyPr/>
          <a:lstStyle>
            <a:lvl1pPr>
              <a:defRPr/>
            </a:lvl1pPr>
          </a:lstStyle>
          <a:p>
            <a:endParaRPr lang="en-US"/>
          </a:p>
        </p:txBody>
      </p:sp>
      <p:sp>
        <p:nvSpPr>
          <p:cNvPr id="94216" name="Rectangle 8"/>
          <p:cNvSpPr>
            <a:spLocks noGrp="1" noChangeArrowheads="1"/>
          </p:cNvSpPr>
          <p:nvPr>
            <p:ph type="ftr" sz="quarter" idx="3"/>
          </p:nvPr>
        </p:nvSpPr>
        <p:spPr>
          <a:xfrm>
            <a:off x="3352800" y="6391275"/>
            <a:ext cx="2895600" cy="457200"/>
          </a:xfrm>
        </p:spPr>
        <p:txBody>
          <a:bodyPr/>
          <a:lstStyle>
            <a:lvl1pPr>
              <a:defRPr/>
            </a:lvl1pPr>
          </a:lstStyle>
          <a:p>
            <a:endParaRPr lang="en-US"/>
          </a:p>
        </p:txBody>
      </p:sp>
      <p:sp>
        <p:nvSpPr>
          <p:cNvPr id="94217" name="Rectangle 9"/>
          <p:cNvSpPr>
            <a:spLocks noGrp="1" noChangeArrowheads="1"/>
          </p:cNvSpPr>
          <p:nvPr>
            <p:ph type="sldNum" sz="quarter" idx="4"/>
          </p:nvPr>
        </p:nvSpPr>
        <p:spPr>
          <a:xfrm>
            <a:off x="6858000" y="6391275"/>
            <a:ext cx="1600200" cy="457200"/>
          </a:xfrm>
        </p:spPr>
        <p:txBody>
          <a:bodyPr/>
          <a:lstStyle>
            <a:lvl1pPr>
              <a:defRPr/>
            </a:lvl1pPr>
          </a:lstStyle>
          <a:p>
            <a:fld id="{3F9114C2-9508-4252-877D-F8E069E476C3}" type="slidenum">
              <a:rPr lang="en-US"/>
              <a:pPr/>
              <a:t>‹#›</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421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4" grpId="0" build="p">
        <p:tmplLst>
          <p:tmpl lvl="1">
            <p:tnLst>
              <p:par>
                <p:cTn presetID="1" presetClass="entr" presetSubtype="0" fill="hold" nodeType="clickEffect">
                  <p:stCondLst>
                    <p:cond delay="0"/>
                  </p:stCondLst>
                  <p:childTnLst>
                    <p:set>
                      <p:cBhvr>
                        <p:cTn dur="1" fill="hold">
                          <p:stCondLst>
                            <p:cond delay="0"/>
                          </p:stCondLst>
                        </p:cTn>
                        <p:tgtEl>
                          <p:spTgt spid="94214"/>
                        </p:tgtEl>
                        <p:attrNameLst>
                          <p:attrName>style.visibility</p:attrName>
                        </p:attrNameLst>
                      </p:cBhvr>
                      <p:to>
                        <p:strVal val="visible"/>
                      </p:to>
                    </p:se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4C348B8-8834-4CC4-8BE0-63D00A120148}"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34150" y="533400"/>
            <a:ext cx="1924050" cy="54102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762000" y="533400"/>
            <a:ext cx="561975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BC487B5-5D4A-4F2B-A4FE-C2C690921492}"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B145960-57E3-40FF-97D7-456DDC7F0D6E}"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98CC046-21B6-49F0-9680-E6F6FA4CB375}"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762000" y="1905000"/>
            <a:ext cx="37719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86300" y="1905000"/>
            <a:ext cx="37719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33DBDB0-6F8A-4A32-8044-DDF31641F1A1}"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47649185-257F-4C6E-8583-7C1929737DA9}"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C6E6D974-1F71-4796-BAB1-A0C78B87C51D}"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94DF9951-F7DF-460F-91E4-FA7F497682EE}"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9EED2B3-F904-46AC-8B7C-BE2AF37C8887}"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AD32EC1-B21B-4D03-9F14-51A4C56BF81E}"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bwMode="auto">
          <a:xfrm>
            <a:off x="762000" y="533400"/>
            <a:ext cx="7696200"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93187" name="Rectangle 3"/>
          <p:cNvSpPr>
            <a:spLocks noGrp="1" noChangeArrowheads="1"/>
          </p:cNvSpPr>
          <p:nvPr>
            <p:ph type="body" idx="1"/>
          </p:nvPr>
        </p:nvSpPr>
        <p:spPr bwMode="auto">
          <a:xfrm>
            <a:off x="762000" y="1905000"/>
            <a:ext cx="7696200" cy="403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3188" name="Rectangle 4"/>
          <p:cNvSpPr>
            <a:spLocks noGrp="1" noChangeArrowheads="1"/>
          </p:cNvSpPr>
          <p:nvPr>
            <p:ph type="dt" sz="half" idx="2"/>
          </p:nvPr>
        </p:nvSpPr>
        <p:spPr bwMode="auto">
          <a:xfrm>
            <a:off x="762000" y="6391275"/>
            <a:ext cx="2057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endParaRPr lang="en-US"/>
          </a:p>
        </p:txBody>
      </p:sp>
      <p:sp>
        <p:nvSpPr>
          <p:cNvPr id="93189" name="Rectangle 5"/>
          <p:cNvSpPr>
            <a:spLocks noGrp="1" noChangeArrowheads="1"/>
          </p:cNvSpPr>
          <p:nvPr>
            <p:ph type="ftr" sz="quarter" idx="3"/>
          </p:nvPr>
        </p:nvSpPr>
        <p:spPr bwMode="auto">
          <a:xfrm>
            <a:off x="3352800" y="6403975"/>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endParaRPr lang="en-US"/>
          </a:p>
        </p:txBody>
      </p:sp>
      <p:sp>
        <p:nvSpPr>
          <p:cNvPr id="93190" name="Rectangle 6"/>
          <p:cNvSpPr>
            <a:spLocks noGrp="1" noChangeArrowheads="1"/>
          </p:cNvSpPr>
          <p:nvPr>
            <p:ph type="sldNum" sz="quarter" idx="4"/>
          </p:nvPr>
        </p:nvSpPr>
        <p:spPr bwMode="auto">
          <a:xfrm>
            <a:off x="6858000" y="6400800"/>
            <a:ext cx="1600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fld id="{66B14C2D-1A3B-4A68-9F61-692F6C78A627}" type="slidenum">
              <a:rPr lang="en-US"/>
              <a:pPr/>
              <a:t>‹#›</a:t>
            </a:fld>
            <a:endParaRPr lang="en-US"/>
          </a:p>
        </p:txBody>
      </p:sp>
      <p:grpSp>
        <p:nvGrpSpPr>
          <p:cNvPr id="93191" name="Group 7"/>
          <p:cNvGrpSpPr>
            <a:grpSpLocks/>
          </p:cNvGrpSpPr>
          <p:nvPr/>
        </p:nvGrpSpPr>
        <p:grpSpPr bwMode="auto">
          <a:xfrm>
            <a:off x="168275" y="228600"/>
            <a:ext cx="8823325" cy="6096000"/>
            <a:chOff x="106" y="144"/>
            <a:chExt cx="5558" cy="3840"/>
          </a:xfrm>
        </p:grpSpPr>
        <p:sp>
          <p:nvSpPr>
            <p:cNvPr id="93192" name="AutoShape 8"/>
            <p:cNvSpPr>
              <a:spLocks noChangeArrowheads="1"/>
            </p:cNvSpPr>
            <p:nvPr/>
          </p:nvSpPr>
          <p:spPr bwMode="auto">
            <a:xfrm>
              <a:off x="106" y="144"/>
              <a:ext cx="5558" cy="3840"/>
            </a:xfrm>
            <a:prstGeom prst="roundRect">
              <a:avLst>
                <a:gd name="adj" fmla="val 11046"/>
              </a:avLst>
            </a:prstGeom>
            <a:noFill/>
            <a:ln w="28575">
              <a:solidFill>
                <a:schemeClr val="folHlink"/>
              </a:solidFill>
              <a:round/>
              <a:headEnd/>
              <a:tailEnd/>
            </a:ln>
            <a:effectLst/>
          </p:spPr>
          <p:txBody>
            <a:bodyPr wrap="none" anchor="ctr"/>
            <a:lstStyle/>
            <a:p>
              <a:pPr algn="ctr" eaLnBrk="1" hangingPunct="1"/>
              <a:endParaRPr lang="en-US" sz="2400">
                <a:latin typeface="Times New Roman" pitchFamily="18" charset="0"/>
              </a:endParaRPr>
            </a:p>
          </p:txBody>
        </p:sp>
        <p:sp>
          <p:nvSpPr>
            <p:cNvPr id="93193" name="Line 9"/>
            <p:cNvSpPr>
              <a:spLocks noChangeShapeType="1"/>
            </p:cNvSpPr>
            <p:nvPr/>
          </p:nvSpPr>
          <p:spPr bwMode="auto">
            <a:xfrm>
              <a:off x="480" y="1077"/>
              <a:ext cx="4848" cy="0"/>
            </a:xfrm>
            <a:prstGeom prst="line">
              <a:avLst/>
            </a:prstGeom>
            <a:noFill/>
            <a:ln w="38100">
              <a:solidFill>
                <a:schemeClr val="folHlink"/>
              </a:solidFill>
              <a:round/>
              <a:headEnd/>
              <a:tailEnd/>
            </a:ln>
            <a:effectLst/>
          </p:spPr>
          <p:txBody>
            <a:bodyPr/>
            <a:lstStyle/>
            <a:p>
              <a:endParaRPr lang="en-GB"/>
            </a:p>
          </p:txBody>
        </p:sp>
      </p:grpSp>
    </p:spTree>
  </p:cSld>
  <p:clrMap bg1="dk2" tx1="lt1" bg2="dk1"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318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318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318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318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318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7" grpId="0" build="p">
        <p:tmplLst>
          <p:tmpl lvl="1">
            <p:tnLst>
              <p:par>
                <p:cTn presetID="1" presetClass="entr" presetSubtype="0" fill="hold" nodeType="clickEffect">
                  <p:stCondLst>
                    <p:cond delay="0"/>
                  </p:stCondLst>
                  <p:childTnLst>
                    <p:set>
                      <p:cBhvr>
                        <p:cTn dur="1" fill="hold">
                          <p:stCondLst>
                            <p:cond delay="0"/>
                          </p:stCondLst>
                        </p:cTn>
                        <p:tgtEl>
                          <p:spTgt spid="9318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9318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9318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9318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93187"/>
                        </p:tgtEl>
                        <p:attrNameLst>
                          <p:attrName>style.visibility</p:attrName>
                        </p:attrNameLst>
                      </p:cBhvr>
                      <p:to>
                        <p:strVal val="visible"/>
                      </p:to>
                    </p:set>
                  </p:childTnLst>
                </p:cTn>
              </p:par>
            </p:tnLst>
          </p:tmpl>
        </p:tmplLst>
      </p:bldP>
    </p:bldLst>
  </p:timing>
  <p:txStyles>
    <p:titleStyle>
      <a:lvl1pPr algn="l" rtl="0" fontAlgn="base">
        <a:spcBef>
          <a:spcPct val="0"/>
        </a:spcBef>
        <a:spcAft>
          <a:spcPct val="0"/>
        </a:spcAft>
        <a:defRPr sz="3300">
          <a:solidFill>
            <a:schemeClr val="tx2"/>
          </a:solidFill>
          <a:latin typeface="+mj-lt"/>
          <a:ea typeface="+mj-ea"/>
          <a:cs typeface="+mj-cs"/>
        </a:defRPr>
      </a:lvl1pPr>
      <a:lvl2pPr algn="l" rtl="0" fontAlgn="base">
        <a:spcBef>
          <a:spcPct val="0"/>
        </a:spcBef>
        <a:spcAft>
          <a:spcPct val="0"/>
        </a:spcAft>
        <a:defRPr sz="3300">
          <a:solidFill>
            <a:schemeClr val="tx2"/>
          </a:solidFill>
          <a:latin typeface="Arial Black" pitchFamily="34" charset="0"/>
        </a:defRPr>
      </a:lvl2pPr>
      <a:lvl3pPr algn="l" rtl="0" fontAlgn="base">
        <a:spcBef>
          <a:spcPct val="0"/>
        </a:spcBef>
        <a:spcAft>
          <a:spcPct val="0"/>
        </a:spcAft>
        <a:defRPr sz="3300">
          <a:solidFill>
            <a:schemeClr val="tx2"/>
          </a:solidFill>
          <a:latin typeface="Arial Black" pitchFamily="34" charset="0"/>
        </a:defRPr>
      </a:lvl3pPr>
      <a:lvl4pPr algn="l" rtl="0" fontAlgn="base">
        <a:spcBef>
          <a:spcPct val="0"/>
        </a:spcBef>
        <a:spcAft>
          <a:spcPct val="0"/>
        </a:spcAft>
        <a:defRPr sz="3300">
          <a:solidFill>
            <a:schemeClr val="tx2"/>
          </a:solidFill>
          <a:latin typeface="Arial Black" pitchFamily="34" charset="0"/>
        </a:defRPr>
      </a:lvl4pPr>
      <a:lvl5pPr algn="l" rtl="0" fontAlgn="base">
        <a:spcBef>
          <a:spcPct val="0"/>
        </a:spcBef>
        <a:spcAft>
          <a:spcPct val="0"/>
        </a:spcAft>
        <a:defRPr sz="3300">
          <a:solidFill>
            <a:schemeClr val="tx2"/>
          </a:solidFill>
          <a:latin typeface="Arial Black" pitchFamily="34" charset="0"/>
        </a:defRPr>
      </a:lvl5pPr>
      <a:lvl6pPr marL="457200" algn="l" rtl="0" fontAlgn="base">
        <a:spcBef>
          <a:spcPct val="0"/>
        </a:spcBef>
        <a:spcAft>
          <a:spcPct val="0"/>
        </a:spcAft>
        <a:defRPr sz="3300">
          <a:solidFill>
            <a:schemeClr val="tx2"/>
          </a:solidFill>
          <a:latin typeface="Arial Black" pitchFamily="34" charset="0"/>
        </a:defRPr>
      </a:lvl6pPr>
      <a:lvl7pPr marL="914400" algn="l" rtl="0" fontAlgn="base">
        <a:spcBef>
          <a:spcPct val="0"/>
        </a:spcBef>
        <a:spcAft>
          <a:spcPct val="0"/>
        </a:spcAft>
        <a:defRPr sz="3300">
          <a:solidFill>
            <a:schemeClr val="tx2"/>
          </a:solidFill>
          <a:latin typeface="Arial Black" pitchFamily="34" charset="0"/>
        </a:defRPr>
      </a:lvl7pPr>
      <a:lvl8pPr marL="1371600" algn="l" rtl="0" fontAlgn="base">
        <a:spcBef>
          <a:spcPct val="0"/>
        </a:spcBef>
        <a:spcAft>
          <a:spcPct val="0"/>
        </a:spcAft>
        <a:defRPr sz="3300">
          <a:solidFill>
            <a:schemeClr val="tx2"/>
          </a:solidFill>
          <a:latin typeface="Arial Black" pitchFamily="34" charset="0"/>
        </a:defRPr>
      </a:lvl8pPr>
      <a:lvl9pPr marL="1828800" algn="l" rtl="0" fontAlgn="base">
        <a:spcBef>
          <a:spcPct val="0"/>
        </a:spcBef>
        <a:spcAft>
          <a:spcPct val="0"/>
        </a:spcAft>
        <a:defRPr sz="3300">
          <a:solidFill>
            <a:schemeClr val="tx2"/>
          </a:solidFill>
          <a:latin typeface="Arial Black" pitchFamily="34" charset="0"/>
        </a:defRPr>
      </a:lvl9pPr>
    </p:titleStyle>
    <p:bodyStyle>
      <a:lvl1pPr marL="342900" indent="-342900" algn="l" rtl="0" fontAlgn="base">
        <a:spcBef>
          <a:spcPct val="20000"/>
        </a:spcBef>
        <a:spcAft>
          <a:spcPct val="0"/>
        </a:spcAft>
        <a:buClr>
          <a:schemeClr val="bg2"/>
        </a:buClr>
        <a:buSzPct val="70000"/>
        <a:buFont typeface="Wingdings" pitchFamily="2" charset="2"/>
        <a:buChar char="l"/>
        <a:defRPr sz="3100">
          <a:solidFill>
            <a:schemeClr val="tx1"/>
          </a:solidFill>
          <a:latin typeface="+mn-lt"/>
          <a:ea typeface="+mn-ea"/>
          <a:cs typeface="+mn-cs"/>
        </a:defRPr>
      </a:lvl1pPr>
      <a:lvl2pPr marL="742950" indent="-285750" algn="l" rtl="0" fontAlgn="base">
        <a:spcBef>
          <a:spcPct val="20000"/>
        </a:spcBef>
        <a:spcAft>
          <a:spcPct val="0"/>
        </a:spcAft>
        <a:buClr>
          <a:schemeClr val="accent1"/>
        </a:buClr>
        <a:buSzPct val="150000"/>
        <a:buChar char="•"/>
        <a:defRPr sz="2600">
          <a:solidFill>
            <a:schemeClr val="tx1"/>
          </a:solidFill>
          <a:latin typeface="+mn-lt"/>
        </a:defRPr>
      </a:lvl2pPr>
      <a:lvl3pPr marL="1143000" indent="-228600" algn="l" rtl="0" fontAlgn="base">
        <a:spcBef>
          <a:spcPct val="20000"/>
        </a:spcBef>
        <a:spcAft>
          <a:spcPct val="0"/>
        </a:spcAft>
        <a:buClr>
          <a:schemeClr val="tx1"/>
        </a:buClr>
        <a:buSzPct val="150000"/>
        <a:buChar char="•"/>
        <a:defRPr sz="2200">
          <a:solidFill>
            <a:schemeClr val="tx1"/>
          </a:solidFill>
          <a:latin typeface="+mn-lt"/>
        </a:defRPr>
      </a:lvl3pPr>
      <a:lvl4pPr marL="1600200" indent="-228600" algn="l" rtl="0" fontAlgn="base">
        <a:spcBef>
          <a:spcPct val="20000"/>
        </a:spcBef>
        <a:spcAft>
          <a:spcPct val="0"/>
        </a:spcAft>
        <a:buClr>
          <a:schemeClr val="tx2"/>
        </a:buClr>
        <a:buSzPct val="150000"/>
        <a:buChar char="•"/>
        <a:defRPr sz="2000">
          <a:solidFill>
            <a:schemeClr val="tx1"/>
          </a:solidFill>
          <a:latin typeface="+mn-lt"/>
        </a:defRPr>
      </a:lvl4pPr>
      <a:lvl5pPr marL="2057400" indent="-228600" algn="l" rtl="0" fontAlgn="base">
        <a:spcBef>
          <a:spcPct val="20000"/>
        </a:spcBef>
        <a:spcAft>
          <a:spcPct val="0"/>
        </a:spcAft>
        <a:buClr>
          <a:schemeClr val="folHlink"/>
        </a:buClr>
        <a:buSzPct val="150000"/>
        <a:buChar char="•"/>
        <a:defRPr sz="2000">
          <a:solidFill>
            <a:schemeClr val="tx1"/>
          </a:solidFill>
          <a:latin typeface="+mn-lt"/>
        </a:defRPr>
      </a:lvl5pPr>
      <a:lvl6pPr marL="2514600" indent="-228600" algn="l" rtl="0" fontAlgn="base">
        <a:spcBef>
          <a:spcPct val="20000"/>
        </a:spcBef>
        <a:spcAft>
          <a:spcPct val="0"/>
        </a:spcAft>
        <a:buClr>
          <a:schemeClr val="folHlink"/>
        </a:buClr>
        <a:buSzPct val="150000"/>
        <a:buChar char="•"/>
        <a:defRPr sz="2000">
          <a:solidFill>
            <a:schemeClr val="tx1"/>
          </a:solidFill>
          <a:latin typeface="+mn-lt"/>
        </a:defRPr>
      </a:lvl6pPr>
      <a:lvl7pPr marL="2971800" indent="-228600" algn="l" rtl="0" fontAlgn="base">
        <a:spcBef>
          <a:spcPct val="20000"/>
        </a:spcBef>
        <a:spcAft>
          <a:spcPct val="0"/>
        </a:spcAft>
        <a:buClr>
          <a:schemeClr val="folHlink"/>
        </a:buClr>
        <a:buSzPct val="150000"/>
        <a:buChar char="•"/>
        <a:defRPr sz="2000">
          <a:solidFill>
            <a:schemeClr val="tx1"/>
          </a:solidFill>
          <a:latin typeface="+mn-lt"/>
        </a:defRPr>
      </a:lvl7pPr>
      <a:lvl8pPr marL="3429000" indent="-228600" algn="l" rtl="0" fontAlgn="base">
        <a:spcBef>
          <a:spcPct val="20000"/>
        </a:spcBef>
        <a:spcAft>
          <a:spcPct val="0"/>
        </a:spcAft>
        <a:buClr>
          <a:schemeClr val="folHlink"/>
        </a:buClr>
        <a:buSzPct val="150000"/>
        <a:buChar char="•"/>
        <a:defRPr sz="2000">
          <a:solidFill>
            <a:schemeClr val="tx1"/>
          </a:solidFill>
          <a:latin typeface="+mn-lt"/>
        </a:defRPr>
      </a:lvl8pPr>
      <a:lvl9pPr marL="3886200" indent="-228600" algn="l" rtl="0" fontAlgn="base">
        <a:spcBef>
          <a:spcPct val="20000"/>
        </a:spcBef>
        <a:spcAft>
          <a:spcPct val="0"/>
        </a:spcAft>
        <a:buClr>
          <a:schemeClr val="folHlink"/>
        </a:buClr>
        <a:buSzPct val="15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sz="3700" b="1" i="0"/>
              <a:t>Adolescence and secondary mathematics</a:t>
            </a:r>
            <a:r>
              <a:rPr lang="en-US" sz="3700" i="0"/>
              <a:t>: possible shifts of perspective</a:t>
            </a:r>
            <a:endParaRPr lang="en-US" sz="3700"/>
          </a:p>
        </p:txBody>
      </p:sp>
      <p:sp>
        <p:nvSpPr>
          <p:cNvPr id="2051" name="Rectangle 3"/>
          <p:cNvSpPr>
            <a:spLocks noGrp="1" noChangeArrowheads="1"/>
          </p:cNvSpPr>
          <p:nvPr>
            <p:ph type="subTitle" idx="1"/>
          </p:nvPr>
        </p:nvSpPr>
        <p:spPr/>
        <p:txBody>
          <a:bodyPr/>
          <a:lstStyle/>
          <a:p>
            <a:r>
              <a:rPr lang="en-US" b="1"/>
              <a:t>Anne Watson</a:t>
            </a:r>
            <a:r>
              <a:rPr lang="en-GB"/>
              <a:t> </a:t>
            </a:r>
          </a:p>
          <a:p>
            <a:r>
              <a:rPr lang="en-GB"/>
              <a:t>Nottingham, November 2007</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GB"/>
              <a:t>Adolescent learning</a:t>
            </a:r>
            <a:endParaRPr lang="en-US"/>
          </a:p>
        </p:txBody>
      </p:sp>
      <p:sp>
        <p:nvSpPr>
          <p:cNvPr id="6147" name="Rectangle 3"/>
          <p:cNvSpPr>
            <a:spLocks noGrp="1" noChangeArrowheads="1"/>
          </p:cNvSpPr>
          <p:nvPr>
            <p:ph type="body" idx="1"/>
          </p:nvPr>
        </p:nvSpPr>
        <p:spPr>
          <a:xfrm>
            <a:off x="431800" y="2168525"/>
            <a:ext cx="8229600" cy="4924425"/>
          </a:xfrm>
        </p:spPr>
        <p:txBody>
          <a:bodyPr/>
          <a:lstStyle/>
          <a:p>
            <a:r>
              <a:rPr lang="en-US"/>
              <a:t>from </a:t>
            </a:r>
            <a:r>
              <a:rPr lang="en-US" i="1"/>
              <a:t>ad hoc </a:t>
            </a:r>
            <a:r>
              <a:rPr lang="en-US"/>
              <a:t>to abstract and predictive attunement</a:t>
            </a:r>
          </a:p>
          <a:p>
            <a:r>
              <a:rPr lang="en-US"/>
              <a:t>from imagined fantasy to imagined actuality with constraints and consequences</a:t>
            </a:r>
          </a:p>
          <a:p>
            <a:r>
              <a:rPr lang="en-US"/>
              <a:t>from intuitive notions to ‘scientific’ notions</a:t>
            </a:r>
          </a:p>
          <a:p>
            <a:r>
              <a:rPr lang="en-US"/>
              <a:t>from empirical approaches to reasoned approaches</a:t>
            </a:r>
          </a:p>
          <a:p>
            <a:r>
              <a:rPr lang="en-US"/>
              <a:t>from doing to controlling</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GB"/>
              <a:t>Mathematics</a:t>
            </a:r>
            <a:endParaRPr lang="en-US"/>
          </a:p>
        </p:txBody>
      </p:sp>
      <p:sp>
        <p:nvSpPr>
          <p:cNvPr id="60419" name="Rectangle 3"/>
          <p:cNvSpPr>
            <a:spLocks noGrp="1" noChangeArrowheads="1"/>
          </p:cNvSpPr>
          <p:nvPr>
            <p:ph type="body" idx="1"/>
          </p:nvPr>
        </p:nvSpPr>
        <p:spPr>
          <a:xfrm>
            <a:off x="431800" y="2168525"/>
            <a:ext cx="8461375" cy="4038600"/>
          </a:xfrm>
        </p:spPr>
        <p:txBody>
          <a:bodyPr/>
          <a:lstStyle/>
          <a:p>
            <a:pPr>
              <a:lnSpc>
                <a:spcPct val="90000"/>
              </a:lnSpc>
            </a:pPr>
            <a:r>
              <a:rPr lang="en-US"/>
              <a:t>from </a:t>
            </a:r>
            <a:r>
              <a:rPr lang="en-US" i="1"/>
              <a:t>ad hoc </a:t>
            </a:r>
            <a:r>
              <a:rPr lang="en-US"/>
              <a:t>to abstract and predictive attunement</a:t>
            </a:r>
          </a:p>
          <a:p>
            <a:pPr>
              <a:lnSpc>
                <a:spcPct val="90000"/>
              </a:lnSpc>
            </a:pPr>
            <a:r>
              <a:rPr lang="en-US"/>
              <a:t>from imagined fantasy to imagined actuality with constraints and consequences</a:t>
            </a:r>
          </a:p>
          <a:p>
            <a:pPr>
              <a:lnSpc>
                <a:spcPct val="90000"/>
              </a:lnSpc>
            </a:pPr>
            <a:r>
              <a:rPr lang="en-US"/>
              <a:t>from intuitive notions to ‘scientific’ notions</a:t>
            </a:r>
          </a:p>
          <a:p>
            <a:pPr>
              <a:lnSpc>
                <a:spcPct val="90000"/>
              </a:lnSpc>
            </a:pPr>
            <a:r>
              <a:rPr lang="en-US"/>
              <a:t>from empirical approaches to reasoned approaches</a:t>
            </a:r>
          </a:p>
          <a:p>
            <a:pPr>
              <a:lnSpc>
                <a:spcPct val="90000"/>
              </a:lnSpc>
            </a:pPr>
            <a:r>
              <a:rPr lang="en-US"/>
              <a:t>from doing to controlling</a:t>
            </a:r>
          </a:p>
          <a:p>
            <a:pPr>
              <a:lnSpc>
                <a:spcPct val="90000"/>
              </a:lnSpc>
              <a:buFont typeface="Wingdings" pitchFamily="2" charset="2"/>
              <a:buNone/>
            </a:pP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a:xfrm>
            <a:off x="792163" y="728663"/>
            <a:ext cx="7696200" cy="1143000"/>
          </a:xfrm>
        </p:spPr>
        <p:txBody>
          <a:bodyPr/>
          <a:lstStyle/>
          <a:p>
            <a:r>
              <a:rPr lang="en-GB" sz="2900"/>
              <a:t>A task-type and teaching situation in which such shifts can be made by all students</a:t>
            </a:r>
            <a:endParaRPr lang="en-US" sz="2900"/>
          </a:p>
        </p:txBody>
      </p:sp>
      <p:sp>
        <p:nvSpPr>
          <p:cNvPr id="121859" name="Rectangle 3"/>
          <p:cNvSpPr>
            <a:spLocks noGrp="1" noChangeArrowheads="1"/>
          </p:cNvSpPr>
          <p:nvPr>
            <p:ph type="body" idx="1"/>
          </p:nvPr>
        </p:nvSpPr>
        <p:spPr/>
        <p:txBody>
          <a:bodyPr/>
          <a:lstStyle/>
          <a:p>
            <a:endParaRPr lang="en-GB"/>
          </a:p>
          <a:p>
            <a:endParaRPr lang="en-GB"/>
          </a:p>
          <a:p>
            <a:r>
              <a:rPr lang="en-GB"/>
              <a:t>Year 9, all levels of prior attainment; groups working on A3 paper; calculators available; used to exploratory tasks</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250825" y="476250"/>
            <a:ext cx="8229600" cy="1143000"/>
          </a:xfrm>
        </p:spPr>
        <p:txBody>
          <a:bodyPr/>
          <a:lstStyle/>
          <a:p>
            <a:r>
              <a:rPr lang="en-GB"/>
              <a:t>Enquiring about surds/irrationals</a:t>
            </a:r>
            <a:endParaRPr lang="en-US"/>
          </a:p>
        </p:txBody>
      </p:sp>
      <p:sp>
        <p:nvSpPr>
          <p:cNvPr id="52227" name="Rectangle 3"/>
          <p:cNvSpPr>
            <a:spLocks noGrp="1" noChangeArrowheads="1"/>
          </p:cNvSpPr>
          <p:nvPr>
            <p:ph type="body" idx="1"/>
          </p:nvPr>
        </p:nvSpPr>
        <p:spPr>
          <a:xfrm>
            <a:off x="395288" y="1628775"/>
            <a:ext cx="8229600" cy="4741863"/>
          </a:xfrm>
        </p:spPr>
        <p:txBody>
          <a:bodyPr/>
          <a:lstStyle/>
          <a:p>
            <a:r>
              <a:rPr lang="en-GB"/>
              <a:t>Use grid multiplication to find a pair of numbers like a + </a:t>
            </a:r>
            <a:r>
              <a:rPr lang="en-GB">
                <a:cs typeface="Arial" charset="0"/>
              </a:rPr>
              <a:t>√b which, when multiplied, have no irrational bits</a:t>
            </a:r>
          </a:p>
          <a:p>
            <a:pPr>
              <a:buFont typeface="Wingdings" pitchFamily="2" charset="2"/>
              <a:buNone/>
            </a:pPr>
            <a:endParaRPr lang="en-US"/>
          </a:p>
        </p:txBody>
      </p:sp>
      <p:sp>
        <p:nvSpPr>
          <p:cNvPr id="52229" name="Rectangle 5"/>
          <p:cNvSpPr>
            <a:spLocks noChangeArrowheads="1"/>
          </p:cNvSpPr>
          <p:nvPr/>
        </p:nvSpPr>
        <p:spPr bwMode="auto">
          <a:xfrm>
            <a:off x="2627313" y="3573463"/>
            <a:ext cx="3168650" cy="2087562"/>
          </a:xfrm>
          <a:prstGeom prst="rect">
            <a:avLst/>
          </a:prstGeom>
          <a:solidFill>
            <a:schemeClr val="accent1"/>
          </a:solidFill>
          <a:ln w="9525">
            <a:solidFill>
              <a:schemeClr val="tx1"/>
            </a:solidFill>
            <a:miter lim="800000"/>
            <a:headEnd/>
            <a:tailEnd/>
          </a:ln>
          <a:effectLst/>
        </p:spPr>
        <p:txBody>
          <a:bodyPr wrap="none" anchor="ctr"/>
          <a:lstStyle/>
          <a:p>
            <a:pPr algn="ctr" eaLnBrk="1" hangingPunct="1"/>
            <a:endParaRPr lang="en-US"/>
          </a:p>
        </p:txBody>
      </p:sp>
      <p:sp>
        <p:nvSpPr>
          <p:cNvPr id="52230" name="Line 6"/>
          <p:cNvSpPr>
            <a:spLocks noChangeShapeType="1"/>
          </p:cNvSpPr>
          <p:nvPr/>
        </p:nvSpPr>
        <p:spPr bwMode="auto">
          <a:xfrm>
            <a:off x="3635375" y="3573463"/>
            <a:ext cx="0" cy="2087562"/>
          </a:xfrm>
          <a:prstGeom prst="line">
            <a:avLst/>
          </a:prstGeom>
          <a:noFill/>
          <a:ln w="9525">
            <a:solidFill>
              <a:schemeClr val="tx1"/>
            </a:solidFill>
            <a:round/>
            <a:headEnd/>
            <a:tailEnd/>
          </a:ln>
          <a:effectLst/>
        </p:spPr>
        <p:txBody>
          <a:bodyPr/>
          <a:lstStyle/>
          <a:p>
            <a:endParaRPr lang="en-GB"/>
          </a:p>
        </p:txBody>
      </p:sp>
      <p:sp>
        <p:nvSpPr>
          <p:cNvPr id="52231" name="Line 7"/>
          <p:cNvSpPr>
            <a:spLocks noChangeShapeType="1"/>
          </p:cNvSpPr>
          <p:nvPr/>
        </p:nvSpPr>
        <p:spPr bwMode="auto">
          <a:xfrm>
            <a:off x="4714875" y="3573463"/>
            <a:ext cx="0" cy="2087562"/>
          </a:xfrm>
          <a:prstGeom prst="line">
            <a:avLst/>
          </a:prstGeom>
          <a:noFill/>
          <a:ln w="9525">
            <a:solidFill>
              <a:schemeClr val="tx1"/>
            </a:solidFill>
            <a:round/>
            <a:headEnd/>
            <a:tailEnd/>
          </a:ln>
          <a:effectLst/>
        </p:spPr>
        <p:txBody>
          <a:bodyPr/>
          <a:lstStyle/>
          <a:p>
            <a:endParaRPr lang="en-GB"/>
          </a:p>
        </p:txBody>
      </p:sp>
      <p:sp>
        <p:nvSpPr>
          <p:cNvPr id="52232" name="Line 8"/>
          <p:cNvSpPr>
            <a:spLocks noChangeShapeType="1"/>
          </p:cNvSpPr>
          <p:nvPr/>
        </p:nvSpPr>
        <p:spPr bwMode="auto">
          <a:xfrm>
            <a:off x="2627313" y="4294188"/>
            <a:ext cx="3168650" cy="0"/>
          </a:xfrm>
          <a:prstGeom prst="line">
            <a:avLst/>
          </a:prstGeom>
          <a:noFill/>
          <a:ln w="9525">
            <a:solidFill>
              <a:schemeClr val="tx1"/>
            </a:solidFill>
            <a:round/>
            <a:headEnd/>
            <a:tailEnd/>
          </a:ln>
          <a:effectLst/>
        </p:spPr>
        <p:txBody>
          <a:bodyPr/>
          <a:lstStyle/>
          <a:p>
            <a:endParaRPr lang="en-GB"/>
          </a:p>
        </p:txBody>
      </p:sp>
      <p:sp>
        <p:nvSpPr>
          <p:cNvPr id="52233" name="Line 9"/>
          <p:cNvSpPr>
            <a:spLocks noChangeShapeType="1"/>
          </p:cNvSpPr>
          <p:nvPr/>
        </p:nvSpPr>
        <p:spPr bwMode="auto">
          <a:xfrm>
            <a:off x="2627313" y="4941888"/>
            <a:ext cx="3168650" cy="0"/>
          </a:xfrm>
          <a:prstGeom prst="line">
            <a:avLst/>
          </a:prstGeom>
          <a:noFill/>
          <a:ln w="9525">
            <a:solidFill>
              <a:schemeClr val="tx1"/>
            </a:solidFill>
            <a:round/>
            <a:headEnd/>
            <a:tailEnd/>
          </a:ln>
          <a:effectLst/>
        </p:spPr>
        <p:txBody>
          <a:bodyPr/>
          <a:lstStyle/>
          <a:p>
            <a:endParaRPr lang="en-GB"/>
          </a:p>
        </p:txBody>
      </p:sp>
      <p:sp>
        <p:nvSpPr>
          <p:cNvPr id="52237" name="Text Box 13"/>
          <p:cNvSpPr txBox="1">
            <a:spLocks noChangeArrowheads="1"/>
          </p:cNvSpPr>
          <p:nvPr/>
        </p:nvSpPr>
        <p:spPr bwMode="auto">
          <a:xfrm>
            <a:off x="2986088" y="4510088"/>
            <a:ext cx="361950" cy="366712"/>
          </a:xfrm>
          <a:prstGeom prst="rect">
            <a:avLst/>
          </a:prstGeom>
          <a:noFill/>
          <a:ln w="9525">
            <a:noFill/>
            <a:miter lim="800000"/>
            <a:headEnd/>
            <a:tailEnd/>
          </a:ln>
          <a:effectLst/>
        </p:spPr>
        <p:txBody>
          <a:bodyPr>
            <a:spAutoFit/>
          </a:bodyPr>
          <a:lstStyle/>
          <a:p>
            <a:pPr eaLnBrk="1" hangingPunct="1">
              <a:spcBef>
                <a:spcPct val="50000"/>
              </a:spcBef>
            </a:pPr>
            <a:r>
              <a:rPr lang="en-GB"/>
              <a:t>c</a:t>
            </a:r>
            <a:endParaRPr lang="en-US"/>
          </a:p>
        </p:txBody>
      </p:sp>
      <p:sp>
        <p:nvSpPr>
          <p:cNvPr id="52238" name="Text Box 14"/>
          <p:cNvSpPr txBox="1">
            <a:spLocks noChangeArrowheads="1"/>
          </p:cNvSpPr>
          <p:nvPr/>
        </p:nvSpPr>
        <p:spPr bwMode="auto">
          <a:xfrm>
            <a:off x="2843213" y="5157788"/>
            <a:ext cx="647700" cy="366712"/>
          </a:xfrm>
          <a:prstGeom prst="rect">
            <a:avLst/>
          </a:prstGeom>
          <a:noFill/>
          <a:ln w="9525">
            <a:noFill/>
            <a:miter lim="800000"/>
            <a:headEnd/>
            <a:tailEnd/>
          </a:ln>
          <a:effectLst/>
        </p:spPr>
        <p:txBody>
          <a:bodyPr>
            <a:spAutoFit/>
          </a:bodyPr>
          <a:lstStyle/>
          <a:p>
            <a:pPr eaLnBrk="1" hangingPunct="1">
              <a:spcBef>
                <a:spcPct val="50000"/>
              </a:spcBef>
            </a:pPr>
            <a:r>
              <a:rPr lang="en-GB"/>
              <a:t>√d</a:t>
            </a:r>
            <a:endParaRPr lang="en-US"/>
          </a:p>
        </p:txBody>
      </p:sp>
      <p:sp>
        <p:nvSpPr>
          <p:cNvPr id="52239" name="Text Box 15"/>
          <p:cNvSpPr txBox="1">
            <a:spLocks noChangeArrowheads="1"/>
          </p:cNvSpPr>
          <p:nvPr/>
        </p:nvSpPr>
        <p:spPr bwMode="auto">
          <a:xfrm>
            <a:off x="3975100" y="3736975"/>
            <a:ext cx="311150" cy="366713"/>
          </a:xfrm>
          <a:prstGeom prst="rect">
            <a:avLst/>
          </a:prstGeom>
          <a:noFill/>
          <a:ln w="9525">
            <a:noFill/>
            <a:miter lim="800000"/>
            <a:headEnd/>
            <a:tailEnd/>
          </a:ln>
          <a:effectLst/>
        </p:spPr>
        <p:txBody>
          <a:bodyPr wrap="none">
            <a:spAutoFit/>
          </a:bodyPr>
          <a:lstStyle/>
          <a:p>
            <a:pPr eaLnBrk="1" hangingPunct="1"/>
            <a:r>
              <a:rPr lang="en-GB"/>
              <a:t>a</a:t>
            </a:r>
            <a:endParaRPr lang="en-US"/>
          </a:p>
        </p:txBody>
      </p:sp>
      <p:sp>
        <p:nvSpPr>
          <p:cNvPr id="52240" name="Text Box 16"/>
          <p:cNvSpPr txBox="1">
            <a:spLocks noChangeArrowheads="1"/>
          </p:cNvSpPr>
          <p:nvPr/>
        </p:nvSpPr>
        <p:spPr bwMode="auto">
          <a:xfrm>
            <a:off x="5127625" y="3808413"/>
            <a:ext cx="436563" cy="366712"/>
          </a:xfrm>
          <a:prstGeom prst="rect">
            <a:avLst/>
          </a:prstGeom>
          <a:noFill/>
          <a:ln w="9525">
            <a:noFill/>
            <a:miter lim="800000"/>
            <a:headEnd/>
            <a:tailEnd/>
          </a:ln>
          <a:effectLst/>
        </p:spPr>
        <p:txBody>
          <a:bodyPr wrap="none">
            <a:spAutoFit/>
          </a:bodyPr>
          <a:lstStyle/>
          <a:p>
            <a:pPr eaLnBrk="1" hangingPunct="1"/>
            <a:r>
              <a:rPr lang="en-GB"/>
              <a:t>√b</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p:txBody>
          <a:bodyPr/>
          <a:lstStyle/>
          <a:p>
            <a:r>
              <a:rPr lang="en-GB"/>
              <a:t>The work</a:t>
            </a:r>
            <a:endParaRPr lang="en-US"/>
          </a:p>
        </p:txBody>
      </p:sp>
      <p:sp>
        <p:nvSpPr>
          <p:cNvPr id="120835" name="Rectangle 3"/>
          <p:cNvSpPr>
            <a:spLocks noGrp="1" noChangeArrowheads="1"/>
          </p:cNvSpPr>
          <p:nvPr>
            <p:ph type="body" idx="1"/>
          </p:nvPr>
        </p:nvSpPr>
        <p:spPr/>
        <p:txBody>
          <a:bodyPr/>
          <a:lstStyle/>
          <a:p>
            <a:pPr>
              <a:lnSpc>
                <a:spcPct val="80000"/>
              </a:lnSpc>
            </a:pPr>
            <a:r>
              <a:rPr lang="en-GB" sz="2200"/>
              <a:t>Most started using small positive integers and the calculator</a:t>
            </a:r>
          </a:p>
          <a:p>
            <a:pPr>
              <a:lnSpc>
                <a:spcPct val="80000"/>
              </a:lnSpc>
            </a:pPr>
            <a:r>
              <a:rPr lang="en-GB" sz="2200"/>
              <a:t>Some explored by generating systematically varying examples (helpful because it led to fortuitously informative examples)</a:t>
            </a:r>
          </a:p>
          <a:p>
            <a:pPr>
              <a:lnSpc>
                <a:spcPct val="80000"/>
              </a:lnSpc>
            </a:pPr>
            <a:r>
              <a:rPr lang="en-GB" sz="2200"/>
              <a:t>Some ‘made it harder’ by using larger numbers (not a helpful move!)</a:t>
            </a:r>
          </a:p>
          <a:p>
            <a:pPr>
              <a:lnSpc>
                <a:spcPct val="80000"/>
              </a:lnSpc>
            </a:pPr>
            <a:r>
              <a:rPr lang="en-GB" sz="2200"/>
              <a:t>A significant number in all groups realised that this was a structural problem rather than ‘find the number’</a:t>
            </a:r>
          </a:p>
          <a:p>
            <a:pPr>
              <a:lnSpc>
                <a:spcPct val="80000"/>
              </a:lnSpc>
            </a:pPr>
            <a:r>
              <a:rPr lang="en-GB" sz="2200"/>
              <a:t>Two main findings</a:t>
            </a:r>
          </a:p>
          <a:p>
            <a:pPr lvl="1">
              <a:lnSpc>
                <a:spcPct val="80000"/>
              </a:lnSpc>
            </a:pPr>
            <a:r>
              <a:rPr lang="en-GB" sz="2000"/>
              <a:t>it is easier to have square numbers inside the root sign!</a:t>
            </a:r>
          </a:p>
          <a:p>
            <a:pPr lvl="1">
              <a:lnSpc>
                <a:spcPct val="80000"/>
              </a:lnSpc>
            </a:pPr>
            <a:r>
              <a:rPr lang="en-GB" sz="2000"/>
              <a:t>It is something to do with having the same, or mutliplicatively-related, numbers inside the root sign</a:t>
            </a:r>
          </a:p>
          <a:p>
            <a:pPr>
              <a:lnSpc>
                <a:spcPct val="80000"/>
              </a:lnSpc>
            </a:pPr>
            <a:endParaRPr lang="en-GB" sz="2200"/>
          </a:p>
          <a:p>
            <a:pPr>
              <a:lnSpc>
                <a:spcPct val="80000"/>
              </a:lnSpc>
            </a:pPr>
            <a:endParaRPr lang="en-US" sz="220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r>
              <a:rPr lang="en-GB"/>
              <a:t>	Affordances of the task</a:t>
            </a:r>
            <a:endParaRPr lang="en-US"/>
          </a:p>
        </p:txBody>
      </p:sp>
      <p:sp>
        <p:nvSpPr>
          <p:cNvPr id="99331" name="Rectangle 3"/>
          <p:cNvSpPr>
            <a:spLocks noGrp="1" noChangeArrowheads="1"/>
          </p:cNvSpPr>
          <p:nvPr>
            <p:ph type="body" idx="1"/>
          </p:nvPr>
        </p:nvSpPr>
        <p:spPr/>
        <p:txBody>
          <a:bodyPr/>
          <a:lstStyle/>
          <a:p>
            <a:pPr>
              <a:lnSpc>
                <a:spcPct val="90000"/>
              </a:lnSpc>
            </a:pPr>
            <a:r>
              <a:rPr lang="en-GB" sz="2800"/>
              <a:t>Enquiry</a:t>
            </a:r>
          </a:p>
          <a:p>
            <a:pPr>
              <a:lnSpc>
                <a:spcPct val="90000"/>
              </a:lnSpc>
            </a:pPr>
            <a:r>
              <a:rPr lang="en-GB" sz="2800"/>
              <a:t>Choice; action (agency)</a:t>
            </a:r>
          </a:p>
          <a:p>
            <a:pPr>
              <a:lnSpc>
                <a:spcPct val="90000"/>
              </a:lnSpc>
            </a:pPr>
            <a:r>
              <a:rPr lang="en-GB" sz="2800"/>
              <a:t>Conjectures; perspectives (identity)</a:t>
            </a:r>
          </a:p>
          <a:p>
            <a:pPr>
              <a:lnSpc>
                <a:spcPct val="90000"/>
              </a:lnSpc>
            </a:pPr>
            <a:r>
              <a:rPr lang="en-GB" sz="2800"/>
              <a:t>Ownership </a:t>
            </a:r>
          </a:p>
          <a:p>
            <a:pPr>
              <a:lnSpc>
                <a:spcPct val="90000"/>
              </a:lnSpc>
            </a:pPr>
            <a:r>
              <a:rPr lang="en-GB" sz="2800"/>
              <a:t>Discussion (collaboration)</a:t>
            </a:r>
          </a:p>
          <a:p>
            <a:pPr>
              <a:lnSpc>
                <a:spcPct val="90000"/>
              </a:lnSpc>
            </a:pPr>
            <a:r>
              <a:rPr lang="en-GB" sz="2800"/>
              <a:t>Reflection</a:t>
            </a:r>
          </a:p>
          <a:p>
            <a:pPr>
              <a:lnSpc>
                <a:spcPct val="90000"/>
              </a:lnSpc>
            </a:pPr>
            <a:r>
              <a:rPr lang="en-GB">
                <a:solidFill>
                  <a:srgbClr val="FFFF66"/>
                </a:solidFill>
              </a:rPr>
              <a:t>Changes in the nature of mathematical activity</a:t>
            </a:r>
            <a:endParaRPr lang="en-US" sz="280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lstStyle/>
          <a:p>
            <a:r>
              <a:rPr lang="en-GB"/>
              <a:t>Changes in mathematical activity afforded by this task:</a:t>
            </a:r>
            <a:endParaRPr lang="en-US"/>
          </a:p>
        </p:txBody>
      </p:sp>
      <p:sp>
        <p:nvSpPr>
          <p:cNvPr id="123907" name="Rectangle 3"/>
          <p:cNvSpPr>
            <a:spLocks noGrp="1" noChangeArrowheads="1"/>
          </p:cNvSpPr>
          <p:nvPr>
            <p:ph type="body" sz="half" idx="1"/>
          </p:nvPr>
        </p:nvSpPr>
        <p:spPr>
          <a:xfrm>
            <a:off x="250825" y="1808163"/>
            <a:ext cx="4681538" cy="4857750"/>
          </a:xfrm>
        </p:spPr>
        <p:txBody>
          <a:bodyPr/>
          <a:lstStyle/>
          <a:p>
            <a:r>
              <a:rPr lang="en-GB"/>
              <a:t>Discrete – continuous</a:t>
            </a:r>
          </a:p>
          <a:p>
            <a:r>
              <a:rPr lang="en-GB"/>
              <a:t>Additive – multiplicative</a:t>
            </a:r>
          </a:p>
          <a:p>
            <a:r>
              <a:rPr lang="en-GB"/>
              <a:t>Rules – tools</a:t>
            </a:r>
          </a:p>
          <a:p>
            <a:r>
              <a:rPr lang="en-GB"/>
              <a:t>Procedure – encapsulated meaning</a:t>
            </a:r>
          </a:p>
          <a:p>
            <a:r>
              <a:rPr lang="en-GB"/>
              <a:t>Example – generalisation</a:t>
            </a:r>
          </a:p>
          <a:p>
            <a:r>
              <a:rPr lang="en-GB"/>
              <a:t>Syntactic reading – semantic reading</a:t>
            </a:r>
          </a:p>
          <a:p>
            <a:endParaRPr lang="en-GB"/>
          </a:p>
        </p:txBody>
      </p:sp>
      <p:sp>
        <p:nvSpPr>
          <p:cNvPr id="123908" name="Rectangle 4"/>
          <p:cNvSpPr>
            <a:spLocks noGrp="1" noChangeArrowheads="1"/>
          </p:cNvSpPr>
          <p:nvPr>
            <p:ph type="body" sz="half" idx="2"/>
          </p:nvPr>
        </p:nvSpPr>
        <p:spPr>
          <a:xfrm>
            <a:off x="4643438" y="1808163"/>
            <a:ext cx="4500562" cy="4857750"/>
          </a:xfrm>
        </p:spPr>
        <p:txBody>
          <a:bodyPr/>
          <a:lstStyle/>
          <a:p>
            <a:r>
              <a:rPr lang="en-GB"/>
              <a:t>Relationship – properties</a:t>
            </a:r>
          </a:p>
          <a:p>
            <a:r>
              <a:rPr lang="en-GB"/>
              <a:t>Conjecture – proof</a:t>
            </a:r>
          </a:p>
          <a:p>
            <a:r>
              <a:rPr lang="en-GB"/>
              <a:t>Results – reflection on results</a:t>
            </a:r>
          </a:p>
          <a:p>
            <a:r>
              <a:rPr lang="en-GB"/>
              <a:t>Result – reflection on procedure/method</a:t>
            </a:r>
          </a:p>
          <a:p>
            <a:r>
              <a:rPr lang="en-GB"/>
              <a:t>Inductive – deductive</a:t>
            </a:r>
          </a:p>
          <a:p>
            <a:r>
              <a:rPr lang="en-GB"/>
              <a:t>Other ….</a:t>
            </a:r>
          </a:p>
          <a:p>
            <a:endParaRPr lang="en-US"/>
          </a:p>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390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390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390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390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390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3908">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3908">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3908">
                                            <p:txEl>
                                              <p:pRg st="2" end="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23908">
                                            <p:txEl>
                                              <p:pRg st="3" end="3"/>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23908">
                                            <p:txEl>
                                              <p:pRg st="4" end="4"/>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2390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p:bldP spid="123908"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501650" y="368300"/>
            <a:ext cx="8642350" cy="1143000"/>
          </a:xfrm>
        </p:spPr>
        <p:txBody>
          <a:bodyPr/>
          <a:lstStyle/>
          <a:p>
            <a:r>
              <a:rPr lang="en-GB"/>
              <a:t>Adolescent self-actualisation in and through mathematics</a:t>
            </a:r>
            <a:endParaRPr lang="en-US"/>
          </a:p>
        </p:txBody>
      </p:sp>
      <p:sp>
        <p:nvSpPr>
          <p:cNvPr id="48131" name="Rectangle 3"/>
          <p:cNvSpPr>
            <a:spLocks noGrp="1" noChangeArrowheads="1"/>
          </p:cNvSpPr>
          <p:nvPr>
            <p:ph type="body" idx="1"/>
          </p:nvPr>
        </p:nvSpPr>
        <p:spPr>
          <a:xfrm>
            <a:off x="431800" y="1449388"/>
            <a:ext cx="8229600" cy="5408612"/>
          </a:xfrm>
        </p:spPr>
        <p:txBody>
          <a:bodyPr/>
          <a:lstStyle/>
          <a:p>
            <a:pPr>
              <a:lnSpc>
                <a:spcPct val="90000"/>
              </a:lnSpc>
              <a:buFont typeface="Wingdings" pitchFamily="2" charset="2"/>
              <a:buNone/>
            </a:pPr>
            <a:endParaRPr lang="en-US" sz="2200"/>
          </a:p>
          <a:p>
            <a:pPr>
              <a:lnSpc>
                <a:spcPct val="90000"/>
              </a:lnSpc>
            </a:pPr>
            <a:r>
              <a:rPr lang="en-US" sz="2200"/>
              <a:t>identity as active thinker</a:t>
            </a:r>
          </a:p>
          <a:p>
            <a:pPr>
              <a:lnSpc>
                <a:spcPct val="90000"/>
              </a:lnSpc>
            </a:pPr>
            <a:r>
              <a:rPr lang="en-US" sz="2200"/>
              <a:t>belonging to the class</a:t>
            </a:r>
          </a:p>
          <a:p>
            <a:pPr>
              <a:lnSpc>
                <a:spcPct val="90000"/>
              </a:lnSpc>
            </a:pPr>
            <a:r>
              <a:rPr lang="en-US" sz="2200"/>
              <a:t>being heard by the teacher</a:t>
            </a:r>
            <a:r>
              <a:rPr lang="en-GB" sz="2200"/>
              <a:t> </a:t>
            </a:r>
          </a:p>
          <a:p>
            <a:pPr>
              <a:lnSpc>
                <a:spcPct val="90000"/>
              </a:lnSpc>
            </a:pPr>
            <a:r>
              <a:rPr lang="en-US" sz="2200"/>
              <a:t>understanding the world</a:t>
            </a:r>
          </a:p>
          <a:p>
            <a:pPr>
              <a:lnSpc>
                <a:spcPct val="90000"/>
              </a:lnSpc>
            </a:pPr>
            <a:r>
              <a:rPr lang="en-GB" sz="2200"/>
              <a:t>negotiating the authority of the teacher through mathematics</a:t>
            </a:r>
          </a:p>
          <a:p>
            <a:pPr>
              <a:lnSpc>
                <a:spcPct val="90000"/>
              </a:lnSpc>
            </a:pPr>
            <a:r>
              <a:rPr lang="en-US" sz="2200"/>
              <a:t>being able to argue mathematically in ways which make adults listen </a:t>
            </a:r>
          </a:p>
          <a:p>
            <a:pPr>
              <a:lnSpc>
                <a:spcPct val="90000"/>
              </a:lnSpc>
            </a:pPr>
            <a:r>
              <a:rPr lang="en-US" sz="2200"/>
              <a:t>controlling personal example space</a:t>
            </a:r>
          </a:p>
          <a:p>
            <a:pPr>
              <a:lnSpc>
                <a:spcPct val="90000"/>
              </a:lnSpc>
            </a:pPr>
            <a:r>
              <a:rPr lang="en-US" sz="2200"/>
              <a:t>being supported by inherent structures in mathematics</a:t>
            </a:r>
          </a:p>
          <a:p>
            <a:pPr>
              <a:lnSpc>
                <a:spcPct val="90000"/>
              </a:lnSpc>
            </a:pPr>
            <a:r>
              <a:rPr lang="en-US" sz="2200"/>
              <a:t>feeling powerful by being able to generate mathematics</a:t>
            </a:r>
            <a:endParaRPr lang="en-GB" sz="2200"/>
          </a:p>
          <a:p>
            <a:pPr>
              <a:lnSpc>
                <a:spcPct val="90000"/>
              </a:lnSpc>
            </a:pPr>
            <a:r>
              <a:rPr lang="en-GB" sz="2200"/>
              <a:t>thinking in new ways …</a:t>
            </a:r>
            <a:endParaRPr lang="en-US" sz="220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p:txBody>
          <a:bodyPr/>
          <a:lstStyle/>
          <a:p>
            <a:r>
              <a:rPr lang="en-GB"/>
              <a:t>Alternative …</a:t>
            </a:r>
            <a:endParaRPr lang="en-US"/>
          </a:p>
        </p:txBody>
      </p:sp>
      <p:sp>
        <p:nvSpPr>
          <p:cNvPr id="129027" name="Rectangle 3"/>
          <p:cNvSpPr>
            <a:spLocks noGrp="1" noChangeArrowheads="1"/>
          </p:cNvSpPr>
          <p:nvPr>
            <p:ph type="body" idx="1"/>
          </p:nvPr>
        </p:nvSpPr>
        <p:spPr/>
        <p:txBody>
          <a:bodyPr/>
          <a:lstStyle/>
          <a:p>
            <a:pPr>
              <a:lnSpc>
                <a:spcPct val="90000"/>
              </a:lnSpc>
            </a:pPr>
            <a:r>
              <a:rPr lang="en-GB" sz="2700"/>
              <a:t>Limitations due to inappropriate approaches and images</a:t>
            </a:r>
          </a:p>
          <a:p>
            <a:pPr>
              <a:lnSpc>
                <a:spcPct val="90000"/>
              </a:lnSpc>
            </a:pPr>
            <a:r>
              <a:rPr lang="en-GB" sz="2700"/>
              <a:t>Dependency on mnemonics, cues, tricks, routine questions</a:t>
            </a:r>
          </a:p>
          <a:p>
            <a:pPr>
              <a:lnSpc>
                <a:spcPct val="90000"/>
              </a:lnSpc>
            </a:pPr>
            <a:r>
              <a:rPr lang="en-GB" sz="2700"/>
              <a:t>Limited understanding of the shifts which adolescents have to make to learn mathematics</a:t>
            </a:r>
          </a:p>
          <a:p>
            <a:pPr>
              <a:lnSpc>
                <a:spcPct val="90000"/>
              </a:lnSpc>
            </a:pPr>
            <a:r>
              <a:rPr lang="en-GB" sz="2700"/>
              <a:t>Pathologise the student instead of analysing the intellectual nature of mathematics</a:t>
            </a:r>
            <a:endParaRPr lang="en-US" sz="27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p:txBody>
          <a:bodyPr/>
          <a:lstStyle/>
          <a:p>
            <a:r>
              <a:rPr lang="en-GB"/>
              <a:t>What do I know about making intellectual ‘shifts’?</a:t>
            </a:r>
            <a:endParaRPr lang="en-US"/>
          </a:p>
        </p:txBody>
      </p:sp>
      <p:sp>
        <p:nvSpPr>
          <p:cNvPr id="125955" name="Rectangle 3"/>
          <p:cNvSpPr>
            <a:spLocks noGrp="1" noChangeArrowheads="1"/>
          </p:cNvSpPr>
          <p:nvPr>
            <p:ph type="body" idx="1"/>
          </p:nvPr>
        </p:nvSpPr>
        <p:spPr/>
        <p:txBody>
          <a:bodyPr/>
          <a:lstStyle/>
          <a:p>
            <a:pPr>
              <a:lnSpc>
                <a:spcPct val="90000"/>
              </a:lnSpc>
            </a:pPr>
            <a:r>
              <a:rPr lang="en-GB" sz="2800"/>
              <a:t>Observation of mathematical behaviour in successful and unsuccessful students in secondary classrooms</a:t>
            </a:r>
          </a:p>
          <a:p>
            <a:pPr>
              <a:lnSpc>
                <a:spcPct val="90000"/>
              </a:lnSpc>
            </a:pPr>
            <a:r>
              <a:rPr lang="en-GB" sz="2800"/>
              <a:t>Personal experience of doing mathematics</a:t>
            </a:r>
          </a:p>
          <a:p>
            <a:pPr>
              <a:lnSpc>
                <a:spcPct val="90000"/>
              </a:lnSpc>
            </a:pPr>
            <a:r>
              <a:rPr lang="en-GB" sz="2800"/>
              <a:t>Teachers’ vivid metaphors, e.g. ‘crashing through…’</a:t>
            </a:r>
          </a:p>
          <a:p>
            <a:pPr>
              <a:lnSpc>
                <a:spcPct val="90000"/>
              </a:lnSpc>
            </a:pPr>
            <a:r>
              <a:rPr lang="en-GB" sz="2800"/>
              <a:t>Finding more: concurrent eye-tracking and brain imaging; expert/novice differences; effects of slight differences in task demands</a:t>
            </a:r>
          </a:p>
          <a:p>
            <a:pPr>
              <a:lnSpc>
                <a:spcPct val="90000"/>
              </a:lnSpc>
            </a:pPr>
            <a:endParaRPr lang="en-US" sz="28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lstStyle/>
          <a:p>
            <a:r>
              <a:rPr lang="en-GB"/>
              <a:t>Stanislav Stech, PME Prague</a:t>
            </a:r>
            <a:endParaRPr lang="en-US"/>
          </a:p>
        </p:txBody>
      </p:sp>
      <p:sp>
        <p:nvSpPr>
          <p:cNvPr id="117763" name="Rectangle 3"/>
          <p:cNvSpPr>
            <a:spLocks noGrp="1" noChangeArrowheads="1"/>
          </p:cNvSpPr>
          <p:nvPr>
            <p:ph type="body" idx="1"/>
          </p:nvPr>
        </p:nvSpPr>
        <p:spPr>
          <a:xfrm>
            <a:off x="611188" y="1628775"/>
            <a:ext cx="7696200" cy="4854575"/>
          </a:xfrm>
        </p:spPr>
        <p:txBody>
          <a:bodyPr/>
          <a:lstStyle/>
          <a:p>
            <a:r>
              <a:rPr lang="en-US" sz="3200"/>
              <a:t>Although formalized learning of decontextualized ‘scientific’ knowledge makes use of spontaneous learning (and indeed is based on it), the important thing is that it transforms the substance of the knowledge thus acquired (ibid.p.22)</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endParaRPr lang="en-US"/>
          </a:p>
        </p:txBody>
      </p:sp>
      <p:sp>
        <p:nvSpPr>
          <p:cNvPr id="49155" name="Rectangle 3"/>
          <p:cNvSpPr>
            <a:spLocks noGrp="1" noChangeArrowheads="1"/>
          </p:cNvSpPr>
          <p:nvPr>
            <p:ph type="body" idx="1"/>
          </p:nvPr>
        </p:nvSpPr>
        <p:spPr>
          <a:xfrm>
            <a:off x="762000" y="1089025"/>
            <a:ext cx="7696200" cy="4854575"/>
          </a:xfrm>
        </p:spPr>
        <p:txBody>
          <a:bodyPr/>
          <a:lstStyle/>
          <a:p>
            <a:pPr>
              <a:spcBef>
                <a:spcPct val="120000"/>
              </a:spcBef>
            </a:pPr>
            <a:r>
              <a:rPr lang="en-GB" sz="2300" b="1"/>
              <a:t>Watson (2006) </a:t>
            </a:r>
            <a:r>
              <a:rPr lang="en-GB" sz="2700" b="1" i="1"/>
              <a:t>Raising Achievement in Secondary Mathematics</a:t>
            </a:r>
            <a:r>
              <a:rPr lang="en-GB" sz="2700" b="1"/>
              <a:t> </a:t>
            </a:r>
            <a:r>
              <a:rPr lang="en-GB" sz="2300" b="1"/>
              <a:t>(Open University Press)</a:t>
            </a:r>
          </a:p>
          <a:p>
            <a:pPr>
              <a:spcBef>
                <a:spcPct val="120000"/>
              </a:spcBef>
            </a:pPr>
            <a:r>
              <a:rPr lang="en-GB" sz="2300" b="1"/>
              <a:t>Watson &amp; Mason (2006) </a:t>
            </a:r>
            <a:r>
              <a:rPr lang="en-GB" sz="2700" b="1" i="1"/>
              <a:t>Mathematics as a Constructive Activity</a:t>
            </a:r>
            <a:r>
              <a:rPr lang="en-GB" sz="2700"/>
              <a:t> </a:t>
            </a:r>
            <a:r>
              <a:rPr lang="en-GB" sz="2300" b="1"/>
              <a:t>(Erlbaum)</a:t>
            </a:r>
          </a:p>
          <a:p>
            <a:pPr>
              <a:spcBef>
                <a:spcPct val="120000"/>
              </a:spcBef>
            </a:pPr>
            <a:r>
              <a:rPr lang="en-GB" sz="2300" b="1"/>
              <a:t>Stech (2007) School Mathematics as a Developmental Activity, in Winbourne and Watson (eds.) </a:t>
            </a:r>
            <a:r>
              <a:rPr lang="en-GB" sz="2500" b="1" i="1"/>
              <a:t>New Directions for Situated Cognition in Mathematics Education </a:t>
            </a:r>
            <a:r>
              <a:rPr lang="en-GB" sz="2500" b="1"/>
              <a:t>(Springer)</a:t>
            </a:r>
          </a:p>
          <a:p>
            <a:pPr>
              <a:spcBef>
                <a:spcPct val="120000"/>
              </a:spcBef>
              <a:buFont typeface="Wingdings" pitchFamily="2" charset="2"/>
              <a:buNone/>
            </a:pPr>
            <a:endParaRPr lang="en-GB" sz="2500" b="1"/>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p:txBody>
          <a:bodyPr/>
          <a:lstStyle/>
          <a:p>
            <a:r>
              <a:rPr lang="en-GB"/>
              <a:t>What does this mean in secondary mathematics?</a:t>
            </a:r>
            <a:endParaRPr lang="en-US"/>
          </a:p>
        </p:txBody>
      </p:sp>
      <p:sp>
        <p:nvSpPr>
          <p:cNvPr id="118787" name="Rectangle 3"/>
          <p:cNvSpPr>
            <a:spLocks noGrp="1" noChangeArrowheads="1"/>
          </p:cNvSpPr>
          <p:nvPr>
            <p:ph type="body" idx="1"/>
          </p:nvPr>
        </p:nvSpPr>
        <p:spPr/>
        <p:txBody>
          <a:bodyPr/>
          <a:lstStyle/>
          <a:p>
            <a:pPr>
              <a:lnSpc>
                <a:spcPct val="90000"/>
              </a:lnSpc>
            </a:pPr>
            <a:r>
              <a:rPr lang="en-GB" sz="2700"/>
              <a:t>What is the intellectual activity involved in doing secondary school mathematics?</a:t>
            </a:r>
          </a:p>
          <a:p>
            <a:pPr>
              <a:lnSpc>
                <a:spcPct val="90000"/>
              </a:lnSpc>
            </a:pPr>
            <a:r>
              <a:rPr lang="en-GB" sz="2700"/>
              <a:t>Does the notion of ‘transforming the substance of knowledge’ make sense?</a:t>
            </a:r>
          </a:p>
          <a:p>
            <a:pPr>
              <a:lnSpc>
                <a:spcPct val="90000"/>
              </a:lnSpc>
            </a:pPr>
            <a:r>
              <a:rPr lang="en-GB" sz="2700"/>
              <a:t>Are classical sites of difficulty in school mathematics related to transformation of intellectual activity?</a:t>
            </a:r>
          </a:p>
          <a:p>
            <a:pPr>
              <a:lnSpc>
                <a:spcPct val="90000"/>
              </a:lnSpc>
            </a:pPr>
            <a:r>
              <a:rPr lang="en-GB" sz="2700"/>
              <a:t>Is adolescence the right time to be making these changes?</a:t>
            </a:r>
            <a:endParaRPr lang="en-US" sz="27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t>Classic difficulties in secondary mathematics</a:t>
            </a:r>
          </a:p>
        </p:txBody>
      </p:sp>
      <p:sp>
        <p:nvSpPr>
          <p:cNvPr id="13315" name="Rectangle 3"/>
          <p:cNvSpPr>
            <a:spLocks noGrp="1" noChangeArrowheads="1"/>
          </p:cNvSpPr>
          <p:nvPr>
            <p:ph type="body" sz="half" idx="1"/>
          </p:nvPr>
        </p:nvSpPr>
        <p:spPr>
          <a:xfrm>
            <a:off x="611188" y="1905000"/>
            <a:ext cx="4140200" cy="4038600"/>
          </a:xfrm>
        </p:spPr>
        <p:txBody>
          <a:bodyPr/>
          <a:lstStyle/>
          <a:p>
            <a:r>
              <a:rPr lang="en-US" sz="2500"/>
              <a:t>probability</a:t>
            </a:r>
          </a:p>
          <a:p>
            <a:r>
              <a:rPr lang="en-US" sz="2500"/>
              <a:t>proportion &amp; ratio</a:t>
            </a:r>
          </a:p>
          <a:p>
            <a:r>
              <a:rPr lang="en-US" sz="2500"/>
              <a:t>non-linearity</a:t>
            </a:r>
          </a:p>
          <a:p>
            <a:r>
              <a:rPr lang="en-US" sz="2500"/>
              <a:t>symbolic representation</a:t>
            </a:r>
          </a:p>
          <a:p>
            <a:r>
              <a:rPr lang="en-GB" sz="2500"/>
              <a:t>proving things</a:t>
            </a:r>
          </a:p>
          <a:p>
            <a:r>
              <a:rPr lang="en-GB" sz="2500"/>
              <a:t>trigonometry</a:t>
            </a:r>
          </a:p>
          <a:p>
            <a:r>
              <a:rPr lang="en-GB" sz="2500"/>
              <a:t>graphical representation</a:t>
            </a:r>
            <a:endParaRPr lang="en-US" sz="2500"/>
          </a:p>
          <a:p>
            <a:r>
              <a:rPr lang="en-GB" sz="2500"/>
              <a:t>equality/equivalence …</a:t>
            </a:r>
            <a:endParaRPr lang="en-US" sz="2500"/>
          </a:p>
        </p:txBody>
      </p:sp>
      <p:sp>
        <p:nvSpPr>
          <p:cNvPr id="13316" name="Rectangle 4"/>
          <p:cNvSpPr>
            <a:spLocks noGrp="1" noChangeArrowheads="1"/>
          </p:cNvSpPr>
          <p:nvPr>
            <p:ph type="body" sz="half" idx="2"/>
          </p:nvPr>
        </p:nvSpPr>
        <p:spPr>
          <a:xfrm>
            <a:off x="4683125" y="1905000"/>
            <a:ext cx="3775075" cy="4038600"/>
          </a:xfrm>
        </p:spPr>
        <p:txBody>
          <a:bodyPr/>
          <a:lstStyle/>
          <a:p>
            <a:pPr>
              <a:buFont typeface="Wingdings" pitchFamily="2" charset="2"/>
              <a:buNone/>
            </a:pPr>
            <a:r>
              <a:rPr lang="en-GB" sz="2500"/>
              <a:t>and more…..</a:t>
            </a:r>
            <a:endParaRPr lang="en-US" sz="250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r>
              <a:rPr lang="en-GB"/>
              <a:t>e.g. Trigonometry</a:t>
            </a:r>
            <a:endParaRPr lang="en-US"/>
          </a:p>
        </p:txBody>
      </p:sp>
      <p:sp>
        <p:nvSpPr>
          <p:cNvPr id="107523" name="Rectangle 3"/>
          <p:cNvSpPr>
            <a:spLocks noGrp="1" noChangeArrowheads="1"/>
          </p:cNvSpPr>
          <p:nvPr>
            <p:ph type="body" idx="1"/>
          </p:nvPr>
        </p:nvSpPr>
        <p:spPr/>
        <p:txBody>
          <a:bodyPr/>
          <a:lstStyle/>
          <a:p>
            <a:r>
              <a:rPr lang="en-GB" sz="3200"/>
              <a:t>measure; angle</a:t>
            </a:r>
          </a:p>
          <a:p>
            <a:r>
              <a:rPr lang="en-GB" sz="3200"/>
              <a:t>similarity</a:t>
            </a:r>
          </a:p>
          <a:p>
            <a:r>
              <a:rPr lang="en-GB" sz="3200"/>
              <a:t>ratio; proportionality</a:t>
            </a:r>
          </a:p>
          <a:p>
            <a:r>
              <a:rPr lang="en-GB" sz="3200"/>
              <a:t>equivalent relationships</a:t>
            </a:r>
          </a:p>
          <a:p>
            <a:r>
              <a:rPr lang="en-GB" sz="3200"/>
              <a:t>use of letters: labels, unknowns, givens</a:t>
            </a:r>
          </a:p>
          <a:p>
            <a:r>
              <a:rPr lang="en-GB" sz="3200"/>
              <a:t>function; inverse</a:t>
            </a:r>
          </a:p>
          <a:p>
            <a:endParaRPr lang="en-GB" sz="3200"/>
          </a:p>
          <a:p>
            <a:endParaRPr lang="en-US" sz="32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r>
              <a:rPr lang="en-GB" sz="2900"/>
              <a:t>Characteristics of successful ‘understanding’ in the secondary mathematics curriculum</a:t>
            </a:r>
            <a:endParaRPr lang="en-US" sz="2900"/>
          </a:p>
        </p:txBody>
      </p:sp>
      <p:sp>
        <p:nvSpPr>
          <p:cNvPr id="104451" name="Rectangle 3"/>
          <p:cNvSpPr>
            <a:spLocks noGrp="1" noChangeArrowheads="1"/>
          </p:cNvSpPr>
          <p:nvPr>
            <p:ph type="body" idx="1"/>
          </p:nvPr>
        </p:nvSpPr>
        <p:spPr/>
        <p:txBody>
          <a:bodyPr/>
          <a:lstStyle/>
          <a:p>
            <a:pPr>
              <a:lnSpc>
                <a:spcPct val="90000"/>
              </a:lnSpc>
            </a:pPr>
            <a:r>
              <a:rPr lang="en-GB" sz="2800"/>
              <a:t>familiar - unfamiliar</a:t>
            </a:r>
          </a:p>
          <a:p>
            <a:pPr>
              <a:lnSpc>
                <a:spcPct val="90000"/>
              </a:lnSpc>
            </a:pPr>
            <a:r>
              <a:rPr lang="en-GB" sz="2800"/>
              <a:t>tangible, observable - imagined, abstract</a:t>
            </a:r>
          </a:p>
          <a:p>
            <a:pPr>
              <a:lnSpc>
                <a:spcPct val="90000"/>
              </a:lnSpc>
            </a:pPr>
            <a:r>
              <a:rPr lang="en-GB" sz="2800"/>
              <a:t>(quasi) intuitive – reasoned</a:t>
            </a:r>
          </a:p>
          <a:p>
            <a:pPr>
              <a:lnSpc>
                <a:spcPct val="90000"/>
              </a:lnSpc>
            </a:pPr>
            <a:r>
              <a:rPr lang="en-GB" sz="2800"/>
              <a:t>(quasi) spontaneous – scientific</a:t>
            </a:r>
          </a:p>
          <a:p>
            <a:pPr>
              <a:lnSpc>
                <a:spcPct val="90000"/>
              </a:lnSpc>
            </a:pPr>
            <a:r>
              <a:rPr lang="en-GB" sz="2800"/>
              <a:t>immediate – mediated</a:t>
            </a:r>
          </a:p>
          <a:p>
            <a:pPr>
              <a:lnSpc>
                <a:spcPct val="90000"/>
              </a:lnSpc>
            </a:pPr>
            <a:r>
              <a:rPr lang="en-GB" sz="2800"/>
              <a:t>objects – elements</a:t>
            </a:r>
          </a:p>
          <a:p>
            <a:pPr>
              <a:lnSpc>
                <a:spcPct val="90000"/>
              </a:lnSpc>
            </a:pPr>
            <a:r>
              <a:rPr lang="en-GB" sz="2800"/>
              <a:t>procedure – application</a:t>
            </a:r>
          </a:p>
          <a:p>
            <a:pPr>
              <a:lnSpc>
                <a:spcPct val="90000"/>
              </a:lnSpc>
            </a:pPr>
            <a:r>
              <a:rPr lang="en-GB" sz="2800"/>
              <a:t>sense-making – procedures</a:t>
            </a:r>
          </a:p>
          <a:p>
            <a:pPr>
              <a:lnSpc>
                <a:spcPct val="90000"/>
              </a:lnSpc>
              <a:buFont typeface="Wingdings" pitchFamily="2" charset="2"/>
              <a:buNone/>
            </a:pPr>
            <a:endParaRPr lang="en-GB" sz="2800"/>
          </a:p>
          <a:p>
            <a:pPr>
              <a:lnSpc>
                <a:spcPct val="90000"/>
              </a:lnSpc>
            </a:pPr>
            <a:endParaRPr lang="en-US" sz="280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GB"/>
              <a:t>Key ‘learnable-teachable’ shifts in secondary mathematics</a:t>
            </a:r>
            <a:endParaRPr lang="en-US"/>
          </a:p>
        </p:txBody>
      </p:sp>
      <p:sp>
        <p:nvSpPr>
          <p:cNvPr id="59395" name="Rectangle 3"/>
          <p:cNvSpPr>
            <a:spLocks noGrp="1" noChangeArrowheads="1"/>
          </p:cNvSpPr>
          <p:nvPr>
            <p:ph type="body" sz="half" idx="1"/>
          </p:nvPr>
        </p:nvSpPr>
        <p:spPr>
          <a:xfrm>
            <a:off x="250825" y="1808163"/>
            <a:ext cx="4500563" cy="4857750"/>
          </a:xfrm>
        </p:spPr>
        <p:txBody>
          <a:bodyPr/>
          <a:lstStyle/>
          <a:p>
            <a:pPr>
              <a:lnSpc>
                <a:spcPct val="80000"/>
              </a:lnSpc>
            </a:pPr>
            <a:r>
              <a:rPr lang="en-GB" sz="2500"/>
              <a:t>Discrete – continuous</a:t>
            </a:r>
          </a:p>
          <a:p>
            <a:pPr>
              <a:lnSpc>
                <a:spcPct val="80000"/>
              </a:lnSpc>
            </a:pPr>
            <a:r>
              <a:rPr lang="en-GB" sz="2500"/>
              <a:t>Additive – multiplicative - exponential</a:t>
            </a:r>
          </a:p>
          <a:p>
            <a:pPr>
              <a:lnSpc>
                <a:spcPct val="80000"/>
              </a:lnSpc>
            </a:pPr>
            <a:r>
              <a:rPr lang="en-GB" sz="2500"/>
              <a:t>Rules – tools</a:t>
            </a:r>
          </a:p>
          <a:p>
            <a:pPr>
              <a:lnSpc>
                <a:spcPct val="80000"/>
              </a:lnSpc>
            </a:pPr>
            <a:r>
              <a:rPr lang="en-GB" sz="2500"/>
              <a:t>Procedure – encapsulated meaning</a:t>
            </a:r>
          </a:p>
          <a:p>
            <a:pPr>
              <a:lnSpc>
                <a:spcPct val="80000"/>
              </a:lnSpc>
            </a:pPr>
            <a:r>
              <a:rPr lang="en-GB" sz="2500"/>
              <a:t>Example – generalisation</a:t>
            </a:r>
          </a:p>
          <a:p>
            <a:pPr>
              <a:lnSpc>
                <a:spcPct val="80000"/>
              </a:lnSpc>
            </a:pPr>
            <a:r>
              <a:rPr lang="en-GB" sz="2500"/>
              <a:t>Perception – conception</a:t>
            </a:r>
          </a:p>
          <a:p>
            <a:pPr>
              <a:lnSpc>
                <a:spcPct val="80000"/>
              </a:lnSpc>
            </a:pPr>
            <a:r>
              <a:rPr lang="en-GB" sz="2500"/>
              <a:t>Operations – inverses</a:t>
            </a:r>
            <a:r>
              <a:rPr lang="en-US" sz="2500"/>
              <a:t> </a:t>
            </a:r>
          </a:p>
          <a:p>
            <a:pPr>
              <a:lnSpc>
                <a:spcPct val="80000"/>
              </a:lnSpc>
            </a:pPr>
            <a:r>
              <a:rPr lang="en-GB" sz="2500"/>
              <a:t>Binary operations – distributivity and order</a:t>
            </a:r>
          </a:p>
        </p:txBody>
      </p:sp>
      <p:sp>
        <p:nvSpPr>
          <p:cNvPr id="59396" name="Rectangle 4"/>
          <p:cNvSpPr>
            <a:spLocks noGrp="1" noChangeArrowheads="1"/>
          </p:cNvSpPr>
          <p:nvPr>
            <p:ph type="body" sz="half" idx="2"/>
          </p:nvPr>
        </p:nvSpPr>
        <p:spPr>
          <a:xfrm>
            <a:off x="4211638" y="1808163"/>
            <a:ext cx="4932362" cy="4857750"/>
          </a:xfrm>
        </p:spPr>
        <p:txBody>
          <a:bodyPr/>
          <a:lstStyle/>
          <a:p>
            <a:r>
              <a:rPr lang="en-GB" sz="2500"/>
              <a:t>Syntactic reading – semantic reading</a:t>
            </a:r>
          </a:p>
          <a:p>
            <a:r>
              <a:rPr lang="en-GB" sz="2500"/>
              <a:t>Pattern – relationship – properties</a:t>
            </a:r>
          </a:p>
          <a:p>
            <a:r>
              <a:rPr lang="en-GB" sz="2500"/>
              <a:t>Assumptions of linearity-expectations of relationship</a:t>
            </a:r>
          </a:p>
          <a:p>
            <a:r>
              <a:rPr lang="en-GB" sz="2500"/>
              <a:t>Conjecture – proof</a:t>
            </a:r>
          </a:p>
          <a:p>
            <a:r>
              <a:rPr lang="en-GB" sz="2500"/>
              <a:t>Results – reflection on method and results</a:t>
            </a:r>
          </a:p>
          <a:p>
            <a:r>
              <a:rPr lang="en-GB" sz="2500"/>
              <a:t>Inductive – deductive</a:t>
            </a:r>
          </a:p>
          <a:p>
            <a:r>
              <a:rPr lang="en-GB" sz="2500"/>
              <a:t>Other ….</a:t>
            </a:r>
          </a:p>
          <a:p>
            <a:endParaRPr lang="en-US" sz="2500"/>
          </a:p>
          <a:p>
            <a:endParaRPr lang="en-US" sz="250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93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93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939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939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939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939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939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9396">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9396">
                                            <p:txEl>
                                              <p:pRg st="1" end="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59396">
                                            <p:txEl>
                                              <p:pRg st="2" end="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59396">
                                            <p:txEl>
                                              <p:pRg st="3" end="3"/>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59396">
                                            <p:txEl>
                                              <p:pRg st="4" end="4"/>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59396">
                                            <p:txEl>
                                              <p:pRg st="5" end="5"/>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5939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build="p"/>
      <p:bldP spid="5939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endParaRPr lang="en-US"/>
          </a:p>
        </p:txBody>
      </p:sp>
      <p:sp>
        <p:nvSpPr>
          <p:cNvPr id="110595" name="Rectangle 3"/>
          <p:cNvSpPr>
            <a:spLocks noGrp="1" noChangeArrowheads="1"/>
          </p:cNvSpPr>
          <p:nvPr>
            <p:ph type="body" idx="1"/>
          </p:nvPr>
        </p:nvSpPr>
        <p:spPr>
          <a:xfrm>
            <a:off x="762000" y="728663"/>
            <a:ext cx="7696200" cy="5214937"/>
          </a:xfrm>
        </p:spPr>
        <p:txBody>
          <a:bodyPr/>
          <a:lstStyle/>
          <a:p>
            <a:r>
              <a:rPr lang="en-GB"/>
              <a:t>So, yes, classic difficulties of secondary mathematics are associated with shifts in the nature of knowledge which can be described generically (cf. Tall, Dreyfus, Dubinsky, van Hiele, Mason, Biggs and Collis)</a:t>
            </a:r>
          </a:p>
          <a:p>
            <a:r>
              <a:rPr lang="en-GB"/>
              <a:t>Problems</a:t>
            </a:r>
          </a:p>
          <a:p>
            <a:pPr lvl="1"/>
            <a:r>
              <a:rPr lang="en-GB"/>
              <a:t>there seem to be rather a lot of nameable shifts!</a:t>
            </a:r>
          </a:p>
          <a:p>
            <a:pPr lvl="1"/>
            <a:r>
              <a:rPr lang="en-GB"/>
              <a:t>is adolescence a good time?</a:t>
            </a:r>
          </a:p>
          <a:p>
            <a:pPr lvl="1">
              <a:buFontTx/>
              <a:buNone/>
            </a:pP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31800" y="549275"/>
            <a:ext cx="8229600" cy="1143000"/>
          </a:xfrm>
        </p:spPr>
        <p:txBody>
          <a:bodyPr/>
          <a:lstStyle/>
          <a:p>
            <a:r>
              <a:rPr lang="en-GB"/>
              <a:t>The project of adolescence</a:t>
            </a:r>
            <a:endParaRPr lang="en-US"/>
          </a:p>
        </p:txBody>
      </p:sp>
      <p:sp>
        <p:nvSpPr>
          <p:cNvPr id="8195" name="Rectangle 3"/>
          <p:cNvSpPr>
            <a:spLocks noGrp="1" noChangeArrowheads="1"/>
          </p:cNvSpPr>
          <p:nvPr>
            <p:ph type="body" sz="half" idx="1"/>
          </p:nvPr>
        </p:nvSpPr>
        <p:spPr>
          <a:xfrm>
            <a:off x="431800" y="1808163"/>
            <a:ext cx="4038600" cy="2728912"/>
          </a:xfrm>
        </p:spPr>
        <p:txBody>
          <a:bodyPr/>
          <a:lstStyle/>
          <a:p>
            <a:r>
              <a:rPr lang="en-US" sz="3200"/>
              <a:t>identity</a:t>
            </a:r>
          </a:p>
          <a:p>
            <a:r>
              <a:rPr lang="en-US" sz="3200"/>
              <a:t>belonging</a:t>
            </a:r>
          </a:p>
          <a:p>
            <a:r>
              <a:rPr lang="en-US" sz="3200"/>
              <a:t>being heard</a:t>
            </a:r>
          </a:p>
          <a:p>
            <a:r>
              <a:rPr lang="en-US" sz="3200"/>
              <a:t>being in charge</a:t>
            </a:r>
          </a:p>
          <a:p>
            <a:r>
              <a:rPr lang="en-US" sz="3200"/>
              <a:t>being supported</a:t>
            </a:r>
          </a:p>
        </p:txBody>
      </p:sp>
      <p:sp>
        <p:nvSpPr>
          <p:cNvPr id="8196" name="Rectangle 4"/>
          <p:cNvSpPr>
            <a:spLocks noGrp="1" noChangeArrowheads="1"/>
          </p:cNvSpPr>
          <p:nvPr>
            <p:ph type="body" sz="half" idx="2"/>
          </p:nvPr>
        </p:nvSpPr>
        <p:spPr>
          <a:xfrm>
            <a:off x="3851275" y="1808163"/>
            <a:ext cx="4835525" cy="4525962"/>
          </a:xfrm>
        </p:spPr>
        <p:txBody>
          <a:bodyPr/>
          <a:lstStyle/>
          <a:p>
            <a:r>
              <a:rPr lang="en-US" sz="3200"/>
              <a:t>feeling powerful</a:t>
            </a:r>
          </a:p>
          <a:p>
            <a:r>
              <a:rPr lang="en-US" sz="3200"/>
              <a:t>understanding the world</a:t>
            </a:r>
          </a:p>
          <a:p>
            <a:r>
              <a:rPr lang="en-GB" sz="3200"/>
              <a:t>negotiating authority</a:t>
            </a:r>
          </a:p>
          <a:p>
            <a:r>
              <a:rPr lang="en-US" sz="3200"/>
              <a:t>arguing in ways which make adults listen </a:t>
            </a:r>
          </a:p>
          <a:p>
            <a:pPr>
              <a:buFont typeface="Wingdings" pitchFamily="2" charset="2"/>
              <a:buNone/>
            </a:pPr>
            <a:endParaRPr lang="en-US" sz="3200"/>
          </a:p>
          <a:p>
            <a:pPr>
              <a:buFont typeface="Wingdings" pitchFamily="2" charset="2"/>
              <a:buNone/>
            </a:pPr>
            <a:endParaRPr lang="en-US" sz="320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tudio">
  <a:themeElements>
    <a:clrScheme name="Studio 10">
      <a:dk1>
        <a:srgbClr val="CCCC99"/>
      </a:dk1>
      <a:lt1>
        <a:srgbClr val="FFFFFF"/>
      </a:lt1>
      <a:dk2>
        <a:srgbClr val="2E5D5C"/>
      </a:dk2>
      <a:lt2>
        <a:srgbClr val="FFFFFF"/>
      </a:lt2>
      <a:accent1>
        <a:srgbClr val="0099CC"/>
      </a:accent1>
      <a:accent2>
        <a:srgbClr val="D6E0E0"/>
      </a:accent2>
      <a:accent3>
        <a:srgbClr val="ADB6B5"/>
      </a:accent3>
      <a:accent4>
        <a:srgbClr val="DADADA"/>
      </a:accent4>
      <a:accent5>
        <a:srgbClr val="AACAE2"/>
      </a:accent5>
      <a:accent6>
        <a:srgbClr val="C2CBCB"/>
      </a:accent6>
      <a:hlink>
        <a:srgbClr val="CCCC99"/>
      </a:hlink>
      <a:folHlink>
        <a:srgbClr val="428A8C"/>
      </a:folHlink>
    </a:clrScheme>
    <a:fontScheme name="Studio">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Studio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clrMap bg1="lt1" tx1="dk1" bg2="lt2" tx2="dk2" accent1="accent1" accent2="accent2" accent3="accent3" accent4="accent4" accent5="accent5" accent6="accent6" hlink="hlink" folHlink="folHlink"/>
    </a:extraClrScheme>
    <a:extraClrScheme>
      <a:clrScheme name="Studio 2">
        <a:dk1>
          <a:srgbClr val="000000"/>
        </a:dk1>
        <a:lt1>
          <a:srgbClr val="FFFFFF"/>
        </a:lt1>
        <a:dk2>
          <a:srgbClr val="3732A0"/>
        </a:dk2>
        <a:lt2>
          <a:srgbClr val="666699"/>
        </a:lt2>
        <a:accent1>
          <a:srgbClr val="CCCCFF"/>
        </a:accent1>
        <a:accent2>
          <a:srgbClr val="009999"/>
        </a:accent2>
        <a:accent3>
          <a:srgbClr val="FFFFFF"/>
        </a:accent3>
        <a:accent4>
          <a:srgbClr val="000000"/>
        </a:accent4>
        <a:accent5>
          <a:srgbClr val="E2E2FF"/>
        </a:accent5>
        <a:accent6>
          <a:srgbClr val="008A8A"/>
        </a:accent6>
        <a:hlink>
          <a:srgbClr val="3366CC"/>
        </a:hlink>
        <a:folHlink>
          <a:srgbClr val="9094B8"/>
        </a:folHlink>
      </a:clrScheme>
      <a:clrMap bg1="lt1" tx1="dk1" bg2="lt2" tx2="dk2" accent1="accent1" accent2="accent2" accent3="accent3" accent4="accent4" accent5="accent5" accent6="accent6" hlink="hlink" folHlink="folHlink"/>
    </a:extraClrScheme>
    <a:extraClrScheme>
      <a:clrScheme name="Studio 3">
        <a:dk1>
          <a:srgbClr val="000000"/>
        </a:dk1>
        <a:lt1>
          <a:srgbClr val="FFFFFF"/>
        </a:lt1>
        <a:dk2>
          <a:srgbClr val="CD0505"/>
        </a:dk2>
        <a:lt2>
          <a:srgbClr val="5F5F5F"/>
        </a:lt2>
        <a:accent1>
          <a:srgbClr val="D2D5DE"/>
        </a:accent1>
        <a:accent2>
          <a:srgbClr val="D55757"/>
        </a:accent2>
        <a:accent3>
          <a:srgbClr val="FFFFFF"/>
        </a:accent3>
        <a:accent4>
          <a:srgbClr val="000000"/>
        </a:accent4>
        <a:accent5>
          <a:srgbClr val="E5E7EC"/>
        </a:accent5>
        <a:accent6>
          <a:srgbClr val="C14E4E"/>
        </a:accent6>
        <a:hlink>
          <a:srgbClr val="F42D1E"/>
        </a:hlink>
        <a:folHlink>
          <a:srgbClr val="7C849E"/>
        </a:folHlink>
      </a:clrScheme>
      <a:clrMap bg1="lt1" tx1="dk1" bg2="lt2" tx2="dk2" accent1="accent1" accent2="accent2" accent3="accent3" accent4="accent4" accent5="accent5" accent6="accent6" hlink="hlink" folHlink="folHlink"/>
    </a:extraClrScheme>
    <a:extraClrScheme>
      <a:clrScheme name="Studio 4">
        <a:dk1>
          <a:srgbClr val="000000"/>
        </a:dk1>
        <a:lt1>
          <a:srgbClr val="FFFFFF"/>
        </a:lt1>
        <a:dk2>
          <a:srgbClr val="551A07"/>
        </a:dk2>
        <a:lt2>
          <a:srgbClr val="CC3300"/>
        </a:lt2>
        <a:accent1>
          <a:srgbClr val="F4B400"/>
        </a:accent1>
        <a:accent2>
          <a:srgbClr val="993300"/>
        </a:accent2>
        <a:accent3>
          <a:srgbClr val="FFFFFF"/>
        </a:accent3>
        <a:accent4>
          <a:srgbClr val="000000"/>
        </a:accent4>
        <a:accent5>
          <a:srgbClr val="F8D6AA"/>
        </a:accent5>
        <a:accent6>
          <a:srgbClr val="8A2D00"/>
        </a:accent6>
        <a:hlink>
          <a:srgbClr val="FF3300"/>
        </a:hlink>
        <a:folHlink>
          <a:srgbClr val="666699"/>
        </a:folHlink>
      </a:clrScheme>
      <a:clrMap bg1="lt1" tx1="dk1" bg2="lt2" tx2="dk2" accent1="accent1" accent2="accent2" accent3="accent3" accent4="accent4" accent5="accent5" accent6="accent6" hlink="hlink" folHlink="folHlink"/>
    </a:extraClrScheme>
    <a:extraClrScheme>
      <a:clrScheme name="Studio 5">
        <a:dk1>
          <a:srgbClr val="000000"/>
        </a:dk1>
        <a:lt1>
          <a:srgbClr val="FFFFFF"/>
        </a:lt1>
        <a:dk2>
          <a:srgbClr val="FF0000"/>
        </a:dk2>
        <a:lt2>
          <a:srgbClr val="FFCC00"/>
        </a:lt2>
        <a:accent1>
          <a:srgbClr val="66CCFF"/>
        </a:accent1>
        <a:accent2>
          <a:srgbClr val="009900"/>
        </a:accent2>
        <a:accent3>
          <a:srgbClr val="FFFFFF"/>
        </a:accent3>
        <a:accent4>
          <a:srgbClr val="000000"/>
        </a:accent4>
        <a:accent5>
          <a:srgbClr val="B8E2FF"/>
        </a:accent5>
        <a:accent6>
          <a:srgbClr val="008A00"/>
        </a:accent6>
        <a:hlink>
          <a:srgbClr val="FF3300"/>
        </a:hlink>
        <a:folHlink>
          <a:srgbClr val="6600FF"/>
        </a:folHlink>
      </a:clrScheme>
      <a:clrMap bg1="lt1" tx1="dk1" bg2="lt2" tx2="dk2" accent1="accent1" accent2="accent2" accent3="accent3" accent4="accent4" accent5="accent5" accent6="accent6" hlink="hlink" folHlink="folHlink"/>
    </a:extraClrScheme>
    <a:extraClrScheme>
      <a:clrScheme name="Studio 6">
        <a:dk1>
          <a:srgbClr val="666633"/>
        </a:dk1>
        <a:lt1>
          <a:srgbClr val="FFFFFF"/>
        </a:lt1>
        <a:dk2>
          <a:srgbClr val="000000"/>
        </a:dk2>
        <a:lt2>
          <a:srgbClr val="CC3300"/>
        </a:lt2>
        <a:accent1>
          <a:srgbClr val="808000"/>
        </a:accent1>
        <a:accent2>
          <a:srgbClr val="FF9900"/>
        </a:accent2>
        <a:accent3>
          <a:srgbClr val="AAAAAA"/>
        </a:accent3>
        <a:accent4>
          <a:srgbClr val="DADADA"/>
        </a:accent4>
        <a:accent5>
          <a:srgbClr val="C0C0AA"/>
        </a:accent5>
        <a:accent6>
          <a:srgbClr val="E78A00"/>
        </a:accent6>
        <a:hlink>
          <a:srgbClr val="CC6600"/>
        </a:hlink>
        <a:folHlink>
          <a:srgbClr val="434B1F"/>
        </a:folHlink>
      </a:clrScheme>
      <a:clrMap bg1="dk2" tx1="lt1" bg2="dk1" tx2="lt2" accent1="accent1" accent2="accent2" accent3="accent3" accent4="accent4" accent5="accent5" accent6="accent6" hlink="hlink" folHlink="folHlink"/>
    </a:extraClrScheme>
    <a:extraClrScheme>
      <a:clrScheme name="Studio 7">
        <a:dk1>
          <a:srgbClr val="766997"/>
        </a:dk1>
        <a:lt1>
          <a:srgbClr val="FFFFFF"/>
        </a:lt1>
        <a:dk2>
          <a:srgbClr val="530901"/>
        </a:dk2>
        <a:lt2>
          <a:srgbClr val="FFFFFF"/>
        </a:lt2>
        <a:accent1>
          <a:srgbClr val="FF3300"/>
        </a:accent1>
        <a:accent2>
          <a:srgbClr val="CC6600"/>
        </a:accent2>
        <a:accent3>
          <a:srgbClr val="B3AAAA"/>
        </a:accent3>
        <a:accent4>
          <a:srgbClr val="DADADA"/>
        </a:accent4>
        <a:accent5>
          <a:srgbClr val="FFADAA"/>
        </a:accent5>
        <a:accent6>
          <a:srgbClr val="B95C00"/>
        </a:accent6>
        <a:hlink>
          <a:srgbClr val="FF9900"/>
        </a:hlink>
        <a:folHlink>
          <a:srgbClr val="993300"/>
        </a:folHlink>
      </a:clrScheme>
      <a:clrMap bg1="dk2" tx1="lt1" bg2="dk1" tx2="lt2" accent1="accent1" accent2="accent2" accent3="accent3" accent4="accent4" accent5="accent5" accent6="accent6" hlink="hlink" folHlink="folHlink"/>
    </a:extraClrScheme>
    <a:extraClrScheme>
      <a:clrScheme name="Studio 8">
        <a:dk1>
          <a:srgbClr val="666699"/>
        </a:dk1>
        <a:lt1>
          <a:srgbClr val="FFFFFF"/>
        </a:lt1>
        <a:dk2>
          <a:srgbClr val="4C004C"/>
        </a:dk2>
        <a:lt2>
          <a:srgbClr val="FFFFFF"/>
        </a:lt2>
        <a:accent1>
          <a:srgbClr val="0099CC"/>
        </a:accent1>
        <a:accent2>
          <a:srgbClr val="993366"/>
        </a:accent2>
        <a:accent3>
          <a:srgbClr val="B2AAB2"/>
        </a:accent3>
        <a:accent4>
          <a:srgbClr val="DADADA"/>
        </a:accent4>
        <a:accent5>
          <a:srgbClr val="AACAE2"/>
        </a:accent5>
        <a:accent6>
          <a:srgbClr val="8A2D5C"/>
        </a:accent6>
        <a:hlink>
          <a:srgbClr val="99CC00"/>
        </a:hlink>
        <a:folHlink>
          <a:srgbClr val="006699"/>
        </a:folHlink>
      </a:clrScheme>
      <a:clrMap bg1="dk2" tx1="lt1" bg2="dk1" tx2="lt2" accent1="accent1" accent2="accent2" accent3="accent3" accent4="accent4" accent5="accent5" accent6="accent6" hlink="hlink" folHlink="folHlink"/>
    </a:extraClrScheme>
    <a:extraClrScheme>
      <a:clrScheme name="Studio 9">
        <a:dk1>
          <a:srgbClr val="565682"/>
        </a:dk1>
        <a:lt1>
          <a:srgbClr val="FFFFFF"/>
        </a:lt1>
        <a:dk2>
          <a:srgbClr val="1E1551"/>
        </a:dk2>
        <a:lt2>
          <a:srgbClr val="CCFFFF"/>
        </a:lt2>
        <a:accent1>
          <a:srgbClr val="33CCCC"/>
        </a:accent1>
        <a:accent2>
          <a:srgbClr val="009999"/>
        </a:accent2>
        <a:accent3>
          <a:srgbClr val="ABAAB3"/>
        </a:accent3>
        <a:accent4>
          <a:srgbClr val="DADADA"/>
        </a:accent4>
        <a:accent5>
          <a:srgbClr val="ADE2E2"/>
        </a:accent5>
        <a:accent6>
          <a:srgbClr val="008A8A"/>
        </a:accent6>
        <a:hlink>
          <a:srgbClr val="FF9900"/>
        </a:hlink>
        <a:folHlink>
          <a:srgbClr val="005986"/>
        </a:folHlink>
      </a:clrScheme>
      <a:clrMap bg1="dk2" tx1="lt1" bg2="dk1" tx2="lt2" accent1="accent1" accent2="accent2" accent3="accent3" accent4="accent4" accent5="accent5" accent6="accent6" hlink="hlink" folHlink="folHlink"/>
    </a:extraClrScheme>
    <a:extraClrScheme>
      <a:clrScheme name="Studio 10">
        <a:dk1>
          <a:srgbClr val="CCCC99"/>
        </a:dk1>
        <a:lt1>
          <a:srgbClr val="FFFFFF"/>
        </a:lt1>
        <a:dk2>
          <a:srgbClr val="2E5D5C"/>
        </a:dk2>
        <a:lt2>
          <a:srgbClr val="FFFFFF"/>
        </a:lt2>
        <a:accent1>
          <a:srgbClr val="0099CC"/>
        </a:accent1>
        <a:accent2>
          <a:srgbClr val="D6E0E0"/>
        </a:accent2>
        <a:accent3>
          <a:srgbClr val="ADB6B5"/>
        </a:accent3>
        <a:accent4>
          <a:srgbClr val="DADADA"/>
        </a:accent4>
        <a:accent5>
          <a:srgbClr val="AACAE2"/>
        </a:accent5>
        <a:accent6>
          <a:srgbClr val="C2CBCB"/>
        </a:accent6>
        <a:hlink>
          <a:srgbClr val="CCCC99"/>
        </a:hlink>
        <a:folHlink>
          <a:srgbClr val="428A8C"/>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Studio</Template>
  <TotalTime>977</TotalTime>
  <Words>1016</Words>
  <Application>Microsoft Office PowerPoint</Application>
  <PresentationFormat>On-screen Show (4:3)</PresentationFormat>
  <Paragraphs>154</Paragraphs>
  <Slides>20</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Arial Black</vt:lpstr>
      <vt:lpstr>Times New Roman</vt:lpstr>
      <vt:lpstr>Wingdings</vt:lpstr>
      <vt:lpstr>Garamond</vt:lpstr>
      <vt:lpstr>Studio</vt:lpstr>
      <vt:lpstr>Adolescence and secondary mathematics: possible shifts of perspective</vt:lpstr>
      <vt:lpstr>Stanislav Stech, PME Prague</vt:lpstr>
      <vt:lpstr>What does this mean in secondary mathematics?</vt:lpstr>
      <vt:lpstr>Classic difficulties in secondary mathematics</vt:lpstr>
      <vt:lpstr>e.g. Trigonometry</vt:lpstr>
      <vt:lpstr>Characteristics of successful ‘understanding’ in the secondary mathematics curriculum</vt:lpstr>
      <vt:lpstr>Key ‘learnable-teachable’ shifts in secondary mathematics</vt:lpstr>
      <vt:lpstr>Slide 8</vt:lpstr>
      <vt:lpstr>The project of adolescence</vt:lpstr>
      <vt:lpstr>Adolescent learning</vt:lpstr>
      <vt:lpstr>Mathematics</vt:lpstr>
      <vt:lpstr>A task-type and teaching situation in which such shifts can be made by all students</vt:lpstr>
      <vt:lpstr>Enquiring about surds/irrationals</vt:lpstr>
      <vt:lpstr>The work</vt:lpstr>
      <vt:lpstr> Affordances of the task</vt:lpstr>
      <vt:lpstr>Changes in mathematical activity afforded by this task:</vt:lpstr>
      <vt:lpstr>Adolescent self-actualisation in and through mathematics</vt:lpstr>
      <vt:lpstr>Alternative …</vt:lpstr>
      <vt:lpstr>What do I know about making intellectual ‘shifts’?</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AW</dc:creator>
  <cp:lastModifiedBy>Anne Watson</cp:lastModifiedBy>
  <cp:revision>30</cp:revision>
  <dcterms:created xsi:type="dcterms:W3CDTF">2007-05-28T16:40:37Z</dcterms:created>
  <dcterms:modified xsi:type="dcterms:W3CDTF">2015-10-31T11:31:01Z</dcterms:modified>
</cp:coreProperties>
</file>