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29"/>
  </p:notesMasterIdLst>
  <p:sldIdLst>
    <p:sldId id="256" r:id="rId2"/>
    <p:sldId id="262" r:id="rId3"/>
    <p:sldId id="346" r:id="rId4"/>
    <p:sldId id="336" r:id="rId5"/>
    <p:sldId id="337" r:id="rId6"/>
    <p:sldId id="338" r:id="rId7"/>
    <p:sldId id="339" r:id="rId8"/>
    <p:sldId id="340" r:id="rId9"/>
    <p:sldId id="341" r:id="rId10"/>
    <p:sldId id="358" r:id="rId11"/>
    <p:sldId id="342" r:id="rId12"/>
    <p:sldId id="353" r:id="rId13"/>
    <p:sldId id="344" r:id="rId14"/>
    <p:sldId id="345" r:id="rId15"/>
    <p:sldId id="347" r:id="rId16"/>
    <p:sldId id="348" r:id="rId17"/>
    <p:sldId id="349" r:id="rId18"/>
    <p:sldId id="350" r:id="rId19"/>
    <p:sldId id="359" r:id="rId20"/>
    <p:sldId id="351" r:id="rId21"/>
    <p:sldId id="354" r:id="rId22"/>
    <p:sldId id="355" r:id="rId23"/>
    <p:sldId id="356" r:id="rId24"/>
    <p:sldId id="260" r:id="rId25"/>
    <p:sldId id="357" r:id="rId26"/>
    <p:sldId id="360" r:id="rId27"/>
    <p:sldId id="301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463" autoAdjust="0"/>
    <p:restoredTop sz="94660"/>
  </p:normalViewPr>
  <p:slideViewPr>
    <p:cSldViewPr>
      <p:cViewPr varScale="1">
        <p:scale>
          <a:sx n="88" d="100"/>
          <a:sy n="88" d="100"/>
        </p:scale>
        <p:origin x="-200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502"/>
    </p:cViewPr>
  </p:sorterViewPr>
  <p:gridSpacing cx="184343675" cy="18434367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54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54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9082F430-9CDB-460B-9456-8F69AF4ED15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93A653-5A02-4C6B-AC0B-3F8F77BC72B3}" type="slidenum">
              <a:rPr lang="en-US"/>
              <a:pPr/>
              <a:t>1</a:t>
            </a:fld>
            <a:endParaRPr lang="en-US"/>
          </a:p>
        </p:txBody>
      </p:sp>
      <p:sp>
        <p:nvSpPr>
          <p:cNvPr id="1300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F1468B-1F6F-4014-9AB6-324F7061600C}" type="slidenum">
              <a:rPr lang="en-US"/>
              <a:pPr/>
              <a:t>11</a:t>
            </a:fld>
            <a:endParaRPr lang="en-US"/>
          </a:p>
        </p:txBody>
      </p:sp>
      <p:sp>
        <p:nvSpPr>
          <p:cNvPr id="158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809095-A933-4DD5-BB38-40E1C1878FBB}" type="slidenum">
              <a:rPr lang="en-US"/>
              <a:pPr/>
              <a:t>12</a:t>
            </a:fld>
            <a:endParaRPr lang="en-US"/>
          </a:p>
        </p:txBody>
      </p:sp>
      <p:sp>
        <p:nvSpPr>
          <p:cNvPr id="181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52F4B8-8125-4B65-B88D-DC28DE86B076}" type="slidenum">
              <a:rPr lang="en-US"/>
              <a:pPr/>
              <a:t>13</a:t>
            </a:fld>
            <a:endParaRPr lang="en-US"/>
          </a:p>
        </p:txBody>
      </p:sp>
      <p:sp>
        <p:nvSpPr>
          <p:cNvPr id="162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4D4AFD-3AB6-492A-9192-FAA66384A825}" type="slidenum">
              <a:rPr lang="en-US"/>
              <a:pPr/>
              <a:t>14</a:t>
            </a:fld>
            <a:endParaRPr lang="en-US"/>
          </a:p>
        </p:txBody>
      </p:sp>
      <p:sp>
        <p:nvSpPr>
          <p:cNvPr id="164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DFB233-609A-46DC-A94D-1FF6DD2B83C3}" type="slidenum">
              <a:rPr lang="en-US"/>
              <a:pPr/>
              <a:t>15</a:t>
            </a:fld>
            <a:endParaRPr lang="en-US"/>
          </a:p>
        </p:txBody>
      </p:sp>
      <p:sp>
        <p:nvSpPr>
          <p:cNvPr id="168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08DA7D-6A87-4D1D-89BE-AABA200448B6}" type="slidenum">
              <a:rPr lang="en-US"/>
              <a:pPr/>
              <a:t>16</a:t>
            </a:fld>
            <a:endParaRPr lang="en-US"/>
          </a:p>
        </p:txBody>
      </p:sp>
      <p:sp>
        <p:nvSpPr>
          <p:cNvPr id="171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668F4B-DE32-453C-A67B-C6FA7F685D6D}" type="slidenum">
              <a:rPr lang="en-US"/>
              <a:pPr/>
              <a:t>17</a:t>
            </a:fld>
            <a:endParaRPr lang="en-US"/>
          </a:p>
        </p:txBody>
      </p:sp>
      <p:sp>
        <p:nvSpPr>
          <p:cNvPr id="173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7F162-ABBF-409A-8BA0-E5B0E219B3B2}" type="slidenum">
              <a:rPr lang="en-US"/>
              <a:pPr/>
              <a:t>18</a:t>
            </a:fld>
            <a:endParaRPr lang="en-US"/>
          </a:p>
        </p:txBody>
      </p:sp>
      <p:sp>
        <p:nvSpPr>
          <p:cNvPr id="175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B6AA06-CA9C-49EE-8434-BAD999556F5F}" type="slidenum">
              <a:rPr lang="en-US"/>
              <a:pPr/>
              <a:t>20</a:t>
            </a:fld>
            <a:endParaRPr lang="en-US"/>
          </a:p>
        </p:txBody>
      </p:sp>
      <p:sp>
        <p:nvSpPr>
          <p:cNvPr id="177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DE6AE3-25FE-492E-B90D-9FF4B1C56628}" type="slidenum">
              <a:rPr lang="en-US"/>
              <a:pPr/>
              <a:t>21</a:t>
            </a:fld>
            <a:endParaRPr lang="en-US"/>
          </a:p>
        </p:txBody>
      </p:sp>
      <p:sp>
        <p:nvSpPr>
          <p:cNvPr id="183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218730-6077-46DF-A7FE-32FED7CAC547}" type="slidenum">
              <a:rPr lang="en-US"/>
              <a:pPr/>
              <a:t>2</a:t>
            </a:fld>
            <a:endParaRPr lang="en-US"/>
          </a:p>
        </p:txBody>
      </p:sp>
      <p:sp>
        <p:nvSpPr>
          <p:cNvPr id="135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F389C5-FCE2-4129-83B5-11331E3C2376}" type="slidenum">
              <a:rPr lang="en-US"/>
              <a:pPr/>
              <a:t>22</a:t>
            </a:fld>
            <a:endParaRPr lang="en-US"/>
          </a:p>
        </p:txBody>
      </p:sp>
      <p:sp>
        <p:nvSpPr>
          <p:cNvPr id="185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43E85A-D5F9-4953-A31C-2956330ACC64}" type="slidenum">
              <a:rPr lang="en-US"/>
              <a:pPr/>
              <a:t>23</a:t>
            </a:fld>
            <a:endParaRPr lang="en-US"/>
          </a:p>
        </p:txBody>
      </p:sp>
      <p:sp>
        <p:nvSpPr>
          <p:cNvPr id="187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C40096-BAF0-490F-B92A-F17ADF0BE01A}" type="slidenum">
              <a:rPr lang="en-US"/>
              <a:pPr/>
              <a:t>24</a:t>
            </a:fld>
            <a:endParaRPr lang="en-US"/>
          </a:p>
        </p:txBody>
      </p:sp>
      <p:sp>
        <p:nvSpPr>
          <p:cNvPr id="136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E98B03-C984-4867-97C8-9D779E1C4B83}" type="slidenum">
              <a:rPr lang="en-US"/>
              <a:pPr/>
              <a:t>25</a:t>
            </a:fld>
            <a:endParaRPr lang="en-US"/>
          </a:p>
        </p:txBody>
      </p:sp>
      <p:sp>
        <p:nvSpPr>
          <p:cNvPr id="189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There may be others – list under construction but worth naming – this may be what teachers have to know – ITT curriculum</a:t>
            </a:r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5AC977-6B70-4B05-B229-A85B8F410EA4}" type="slidenum">
              <a:rPr lang="en-US"/>
              <a:pPr/>
              <a:t>27</a:t>
            </a:fld>
            <a:endParaRPr lang="en-US"/>
          </a:p>
        </p:txBody>
      </p:sp>
      <p:sp>
        <p:nvSpPr>
          <p:cNvPr id="144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5DFBE7-5768-4365-89C4-91AE1E939107}" type="slidenum">
              <a:rPr lang="en-US"/>
              <a:pPr/>
              <a:t>3</a:t>
            </a:fld>
            <a:endParaRPr lang="en-US"/>
          </a:p>
        </p:txBody>
      </p:sp>
      <p:sp>
        <p:nvSpPr>
          <p:cNvPr id="166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637B25-9F68-4031-88F7-F6D5426FF589}" type="slidenum">
              <a:rPr lang="en-US"/>
              <a:pPr/>
              <a:t>4</a:t>
            </a:fld>
            <a:endParaRPr lang="en-US"/>
          </a:p>
        </p:txBody>
      </p:sp>
      <p:sp>
        <p:nvSpPr>
          <p:cNvPr id="146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AB3BCB-B64A-4A95-9F29-60C3FBFD8A9C}" type="slidenum">
              <a:rPr lang="en-US"/>
              <a:pPr/>
              <a:t>5</a:t>
            </a:fld>
            <a:endParaRPr lang="en-US"/>
          </a:p>
        </p:txBody>
      </p:sp>
      <p:sp>
        <p:nvSpPr>
          <p:cNvPr id="148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8AA371-5898-42E3-955D-50F39AE63198}" type="slidenum">
              <a:rPr lang="en-US"/>
              <a:pPr/>
              <a:t>6</a:t>
            </a:fld>
            <a:endParaRPr lang="en-US"/>
          </a:p>
        </p:txBody>
      </p:sp>
      <p:sp>
        <p:nvSpPr>
          <p:cNvPr id="150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5E3A0F-9568-4353-B7E6-1C3E7A0F0388}" type="slidenum">
              <a:rPr lang="en-US"/>
              <a:pPr/>
              <a:t>7</a:t>
            </a:fld>
            <a:endParaRPr lang="en-US"/>
          </a:p>
        </p:txBody>
      </p:sp>
      <p:sp>
        <p:nvSpPr>
          <p:cNvPr id="152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221298-260C-4932-A8F5-11E8ED4CB79E}" type="slidenum">
              <a:rPr lang="en-US"/>
              <a:pPr/>
              <a:t>8</a:t>
            </a:fld>
            <a:endParaRPr lang="en-US"/>
          </a:p>
        </p:txBody>
      </p:sp>
      <p:sp>
        <p:nvSpPr>
          <p:cNvPr id="154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DFB219-26F3-49D0-AB23-4B49865E34EF}" type="slidenum">
              <a:rPr lang="en-US"/>
              <a:pPr/>
              <a:t>9</a:t>
            </a:fld>
            <a:endParaRPr lang="en-US"/>
          </a:p>
        </p:txBody>
      </p:sp>
      <p:sp>
        <p:nvSpPr>
          <p:cNvPr id="156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63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19763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9763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9763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</p:grpSp>
      <p:sp>
        <p:nvSpPr>
          <p:cNvPr id="19763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763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764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764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764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097F7F7-46A8-409F-96BE-70AAE0666A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76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4D791-3936-400A-9733-3EB68AA656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21F5B-99D9-4944-83E0-BE31FEF6C6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E60883-6C69-4199-91FA-F409E84290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28528-B0B6-4CD1-8DC5-29C8D3BD63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F0123-7B6D-4044-88C4-272D9752C5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6112A-3470-4F44-8053-746A691067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48DEC-2290-4207-B523-5CF2FB2BCC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0F9CF-828F-4B69-8897-BC432E7A7E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54200-10FC-404A-94DA-0B485A550D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4E151-2332-46FE-B7F7-B3A7D14485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610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96611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96612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196613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9661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66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661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9661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966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AFD3CC6-0D23-4631-9D72-10BC0100F0B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5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66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66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66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66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66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anne.watson@education.ox.ac.uk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b="1" i="1"/>
              <a:t>Adolescence and secondary mathematics</a:t>
            </a:r>
            <a:r>
              <a:rPr lang="en-US" sz="3600" i="1"/>
              <a:t>: shifts of perspective</a:t>
            </a:r>
            <a:endParaRPr lang="en-US" sz="36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/>
              <a:t>Anne Watson</a:t>
            </a:r>
            <a:r>
              <a:rPr lang="en-GB"/>
              <a:t> </a:t>
            </a:r>
          </a:p>
          <a:p>
            <a:r>
              <a:rPr lang="en-GB"/>
              <a:t>December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Chunking/objectifying/abstracting</a:t>
            </a:r>
            <a:endParaRPr lang="en-US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Building new concepts from old</a:t>
            </a:r>
          </a:p>
          <a:p>
            <a:r>
              <a:rPr lang="en-GB"/>
              <a:t>Using ‘new’ language with meaning</a:t>
            </a:r>
          </a:p>
          <a:p>
            <a:r>
              <a:rPr lang="en-GB"/>
              <a:t>Results of old procedures being new objects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/>
              <a:t>Unambiguous classification</a:t>
            </a:r>
            <a:br>
              <a:rPr lang="en-GB" sz="3200"/>
            </a:br>
            <a:endParaRPr lang="en-US" sz="3200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Be precise about classification</a:t>
            </a:r>
          </a:p>
          <a:p>
            <a:r>
              <a:rPr lang="en-GB"/>
              <a:t>Need to resolve ambiguity</a:t>
            </a:r>
          </a:p>
          <a:p>
            <a:r>
              <a:rPr lang="en-GB"/>
              <a:t>Return to class inclusion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/>
              <a:t>Comparing across classifications</a:t>
            </a:r>
            <a:br>
              <a:rPr lang="en-GB" sz="3200"/>
            </a:br>
            <a:endParaRPr lang="en-US" sz="3200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Sameness and difference as raw material for new ideas, or for distinguishing between old ideas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/>
              <a:t>Anticipation/ imagining reality</a:t>
            </a:r>
            <a:br>
              <a:rPr lang="en-GB" sz="3200"/>
            </a:br>
            <a:endParaRPr lang="en-US" sz="3200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Extend beyond available range of application</a:t>
            </a:r>
          </a:p>
          <a:p>
            <a:r>
              <a:rPr lang="en-GB"/>
              <a:t>Extend beyond visual representations</a:t>
            </a:r>
          </a:p>
          <a:p>
            <a:r>
              <a:rPr lang="en-GB"/>
              <a:t>Turn imagined action into other representations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728663"/>
            <a:ext cx="7313612" cy="1143000"/>
          </a:xfrm>
        </p:spPr>
        <p:txBody>
          <a:bodyPr/>
          <a:lstStyle/>
          <a:p>
            <a:r>
              <a:rPr lang="en-GB" sz="3200"/>
              <a:t>Extending ideas of similarity beyond the visual</a:t>
            </a:r>
            <a:br>
              <a:rPr lang="en-GB" sz="3200"/>
            </a:br>
            <a:endParaRPr lang="en-US" sz="3200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2349500"/>
            <a:ext cx="7313612" cy="4114800"/>
          </a:xfrm>
        </p:spPr>
        <p:txBody>
          <a:bodyPr/>
          <a:lstStyle/>
          <a:p>
            <a:r>
              <a:rPr lang="en-GB"/>
              <a:t>Focus on properties, not appearance</a:t>
            </a:r>
          </a:p>
          <a:p>
            <a:r>
              <a:rPr lang="en-GB"/>
              <a:t>Focus on process and mechanisms rather than visual output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792163" y="728663"/>
            <a:ext cx="7696200" cy="1143000"/>
          </a:xfrm>
        </p:spPr>
        <p:txBody>
          <a:bodyPr/>
          <a:lstStyle/>
          <a:p>
            <a:r>
              <a:rPr lang="en-GB" sz="3200"/>
              <a:t>Focusing on salient factors/editing out irrelevant factors</a:t>
            </a:r>
            <a:br>
              <a:rPr lang="en-GB" sz="3200"/>
            </a:br>
            <a:endParaRPr lang="en-US" sz="3200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i="1"/>
              <a:t>Assuming all graphs go through the origin; assuming all rectangles are parallel to edge of pages</a:t>
            </a:r>
          </a:p>
          <a:p>
            <a:r>
              <a:rPr lang="en-GB" i="1"/>
              <a:t>Teaching: choose range of examples </a:t>
            </a:r>
          </a:p>
          <a:p>
            <a:endParaRPr lang="en-US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/>
              <a:t>Comparing relationships</a:t>
            </a:r>
            <a:br>
              <a:rPr lang="en-GB" sz="3200"/>
            </a:br>
            <a:endParaRPr lang="en-US" sz="320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i="1"/>
              <a:t>Rates of change; distributive law (order of operations); equations as objects</a:t>
            </a:r>
          </a:p>
          <a:p>
            <a:r>
              <a:rPr lang="en-GB" i="1"/>
              <a:t>Teaching: focus on relationship as object; focus on structure of expressions</a:t>
            </a:r>
            <a:endParaRPr lang="en-US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/>
              <a:t>Dealing with conflicting situations</a:t>
            </a:r>
            <a:br>
              <a:rPr lang="en-GB" sz="3200"/>
            </a:br>
            <a:endParaRPr lang="en-US" sz="3200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i="1"/>
              <a:t>Multiplication and addition do not ‘make things bigger’; ‘more digits’ does not mean ‘bigger number’</a:t>
            </a:r>
          </a:p>
          <a:p>
            <a:r>
              <a:rPr lang="en-GB" i="1"/>
              <a:t>Teaching: recognise conflicts (not errors) and give time to discuss new meanings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/>
              <a:t>Retracing steps of argument</a:t>
            </a:r>
            <a:br>
              <a:rPr lang="en-GB" sz="3200"/>
            </a:br>
            <a:endParaRPr lang="en-US" sz="320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i="1"/>
              <a:t>Inverse operations; express reasoning; refine reasoning (proof)</a:t>
            </a:r>
          </a:p>
          <a:p>
            <a:r>
              <a:rPr lang="en-GB" i="1"/>
              <a:t>Teaching: encourage expressing and retracing arguments; ask students to re-work worked examples; inner language</a:t>
            </a:r>
            <a:endParaRPr lang="en-US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Chunking/objectifying/abstracting</a:t>
            </a:r>
            <a:endParaRPr lang="en-US"/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i="1"/>
              <a:t>Number as a product of prime factors</a:t>
            </a:r>
          </a:p>
          <a:p>
            <a:r>
              <a:rPr lang="en-GB" i="1"/>
              <a:t>Equation as the ‘name’ of a function</a:t>
            </a:r>
          </a:p>
          <a:p>
            <a:r>
              <a:rPr lang="en-GB" i="1"/>
              <a:t>Ratio as a new arithmetical object</a:t>
            </a:r>
            <a:endParaRPr lang="en-US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549275"/>
            <a:ext cx="8229600" cy="1143000"/>
          </a:xfrm>
        </p:spPr>
        <p:txBody>
          <a:bodyPr/>
          <a:lstStyle/>
          <a:p>
            <a:r>
              <a:rPr lang="en-GB"/>
              <a:t>Adolescence: social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1800" y="1808163"/>
            <a:ext cx="4038600" cy="2728912"/>
          </a:xfrm>
        </p:spPr>
        <p:txBody>
          <a:bodyPr/>
          <a:lstStyle/>
          <a:p>
            <a:r>
              <a:rPr lang="en-US" sz="3000"/>
              <a:t>identity</a:t>
            </a:r>
          </a:p>
          <a:p>
            <a:r>
              <a:rPr lang="en-US" sz="3000"/>
              <a:t>belonging</a:t>
            </a:r>
          </a:p>
          <a:p>
            <a:r>
              <a:rPr lang="en-US" sz="3000"/>
              <a:t>being heard</a:t>
            </a:r>
          </a:p>
          <a:p>
            <a:r>
              <a:rPr lang="en-US" sz="3000"/>
              <a:t>being in charge</a:t>
            </a:r>
          </a:p>
          <a:p>
            <a:r>
              <a:rPr lang="en-US" sz="3000"/>
              <a:t>being supported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51275" y="1808163"/>
            <a:ext cx="4835525" cy="4525962"/>
          </a:xfrm>
        </p:spPr>
        <p:txBody>
          <a:bodyPr/>
          <a:lstStyle/>
          <a:p>
            <a:r>
              <a:rPr lang="en-US" sz="3000"/>
              <a:t>feeling powerful</a:t>
            </a:r>
          </a:p>
          <a:p>
            <a:r>
              <a:rPr lang="en-US" sz="3000"/>
              <a:t>understanding the world</a:t>
            </a:r>
          </a:p>
          <a:p>
            <a:r>
              <a:rPr lang="en-GB" sz="3000"/>
              <a:t>negotiating authority</a:t>
            </a:r>
          </a:p>
          <a:p>
            <a:r>
              <a:rPr lang="en-US" sz="3000"/>
              <a:t>arguing in ways which make adults listen </a:t>
            </a:r>
          </a:p>
          <a:p>
            <a:pPr>
              <a:buFont typeface="Wingdings" pitchFamily="2" charset="2"/>
              <a:buNone/>
            </a:pPr>
            <a:endParaRPr lang="en-US" sz="3000"/>
          </a:p>
          <a:p>
            <a:pPr>
              <a:buFont typeface="Wingdings" pitchFamily="2" charset="2"/>
              <a:buNone/>
            </a:pPr>
            <a:endParaRPr lang="en-US"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/>
              <a:t>Unambiguous classification</a:t>
            </a:r>
            <a:br>
              <a:rPr lang="en-GB" sz="3200"/>
            </a:br>
            <a:endParaRPr lang="en-US" sz="3200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i="1"/>
              <a:t>Sort out names of shapes - inclusion and exclusion; proportions in shapes and proportional relationships; discrete v. continuous</a:t>
            </a:r>
          </a:p>
          <a:p>
            <a:r>
              <a:rPr lang="en-GB" i="1"/>
              <a:t>Teaching: use technical terms in talk; relate words and classifications; deal with ambiguity</a:t>
            </a:r>
          </a:p>
          <a:p>
            <a:endParaRPr lang="en-US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/>
              <a:t>Comparing across classifications</a:t>
            </a:r>
            <a:br>
              <a:rPr lang="en-GB" sz="3200"/>
            </a:br>
            <a:endParaRPr lang="en-US" sz="320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i="1"/>
              <a:t>Compare linear graphs to proportional functions; compare sine to cosine; compare ‘regular’ to ‘symmetrical’</a:t>
            </a:r>
          </a:p>
          <a:p>
            <a:r>
              <a:rPr lang="en-GB" i="1"/>
              <a:t>Teaching: use ‘same/different’ as frequent classroom tool</a:t>
            </a:r>
          </a:p>
          <a:p>
            <a:endParaRPr lang="en-US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/>
              <a:t>Anticipation/ imagining reality</a:t>
            </a:r>
            <a:br>
              <a:rPr lang="en-GB" sz="3200"/>
            </a:br>
            <a:endParaRPr lang="en-US" sz="3200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i="1"/>
              <a:t>What will happen when x = 0? What will happen when n becomes very big? What will happen when the wheel turns through 360</a:t>
            </a:r>
            <a:r>
              <a:rPr lang="en-US" i="1">
                <a:cs typeface="Arial" charset="0"/>
              </a:rPr>
              <a:t>°? What sort of function might fit this data?</a:t>
            </a:r>
          </a:p>
          <a:p>
            <a:r>
              <a:rPr lang="en-GB" i="1">
                <a:cs typeface="Arial" charset="0"/>
              </a:rPr>
              <a:t>Teaching: encourage conjecture; focus on the power of special examples; change representations</a:t>
            </a:r>
            <a:endParaRPr lang="en-US" i="1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728663"/>
            <a:ext cx="7313612" cy="1143000"/>
          </a:xfrm>
        </p:spPr>
        <p:txBody>
          <a:bodyPr/>
          <a:lstStyle/>
          <a:p>
            <a:r>
              <a:rPr lang="en-GB" sz="3200"/>
              <a:t>Extending ideas of similarity beyond the visual</a:t>
            </a:r>
            <a:br>
              <a:rPr lang="en-GB" sz="3200"/>
            </a:br>
            <a:endParaRPr lang="en-US" sz="320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i="1"/>
              <a:t>What is the same about all pentagons in all orientations? What is the difference between bar charts and histograms?</a:t>
            </a:r>
          </a:p>
          <a:p>
            <a:r>
              <a:rPr lang="en-GB" i="1"/>
              <a:t>Teaching: talk about properties and the difference between what you see and what you know</a:t>
            </a:r>
            <a:endParaRPr lang="en-US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/>
              <a:t>Adolescent learning/ mathematics learning</a:t>
            </a:r>
            <a:endParaRPr lang="en-US" sz="32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808163"/>
            <a:ext cx="8229600" cy="4924425"/>
          </a:xfrm>
        </p:spPr>
        <p:txBody>
          <a:bodyPr/>
          <a:lstStyle/>
          <a:p>
            <a:r>
              <a:rPr lang="en-US"/>
              <a:t>from </a:t>
            </a:r>
            <a:r>
              <a:rPr lang="en-US" i="1"/>
              <a:t>ad hoc </a:t>
            </a:r>
            <a:r>
              <a:rPr lang="en-US"/>
              <a:t>and</a:t>
            </a:r>
            <a:r>
              <a:rPr lang="en-US" i="1"/>
              <a:t> </a:t>
            </a:r>
            <a:r>
              <a:rPr lang="en-US"/>
              <a:t>visual reponses</a:t>
            </a:r>
            <a:r>
              <a:rPr lang="en-US" i="1"/>
              <a:t> </a:t>
            </a:r>
            <a:r>
              <a:rPr lang="en-US"/>
              <a:t>to abstract ideas and prediction</a:t>
            </a:r>
          </a:p>
          <a:p>
            <a:r>
              <a:rPr lang="en-US"/>
              <a:t>from imagined fantasy to imagined actuality with constraints and consequences</a:t>
            </a:r>
          </a:p>
          <a:p>
            <a:r>
              <a:rPr lang="en-US"/>
              <a:t>from intuitive notions to ‘scientific’ notions</a:t>
            </a:r>
          </a:p>
          <a:p>
            <a:r>
              <a:rPr lang="en-US"/>
              <a:t>from empirical approaches to reasoned approaches</a:t>
            </a:r>
          </a:p>
          <a:p>
            <a:r>
              <a:rPr lang="en-US"/>
              <a:t>from doing to controlling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Key ‘learnable-teachable’ shifts in secondary mathematics</a:t>
            </a:r>
            <a:endParaRPr lang="en-US"/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2000250"/>
            <a:ext cx="4500563" cy="48577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300"/>
              <a:t>Discrete – continuous</a:t>
            </a:r>
          </a:p>
          <a:p>
            <a:pPr>
              <a:lnSpc>
                <a:spcPct val="80000"/>
              </a:lnSpc>
            </a:pPr>
            <a:r>
              <a:rPr lang="en-GB" sz="2300"/>
              <a:t>Additive – multiplicative - exponential</a:t>
            </a:r>
          </a:p>
          <a:p>
            <a:pPr>
              <a:lnSpc>
                <a:spcPct val="80000"/>
              </a:lnSpc>
            </a:pPr>
            <a:r>
              <a:rPr lang="en-GB" sz="2300"/>
              <a:t>Procedures as rules – procedures as tools</a:t>
            </a:r>
          </a:p>
          <a:p>
            <a:pPr>
              <a:lnSpc>
                <a:spcPct val="80000"/>
              </a:lnSpc>
            </a:pPr>
            <a:r>
              <a:rPr lang="en-GB" sz="2300"/>
              <a:t>Examples– generalisations</a:t>
            </a:r>
          </a:p>
          <a:p>
            <a:pPr>
              <a:lnSpc>
                <a:spcPct val="80000"/>
              </a:lnSpc>
            </a:pPr>
            <a:r>
              <a:rPr lang="en-GB" sz="2300"/>
              <a:t>Perceptions – conceptions</a:t>
            </a:r>
          </a:p>
          <a:p>
            <a:pPr>
              <a:lnSpc>
                <a:spcPct val="80000"/>
              </a:lnSpc>
            </a:pPr>
            <a:r>
              <a:rPr lang="en-GB" sz="2300"/>
              <a:t>Operations &amp; inverses</a:t>
            </a:r>
            <a:r>
              <a:rPr lang="en-US" sz="2300"/>
              <a:t>- structures and relations</a:t>
            </a:r>
          </a:p>
          <a:p>
            <a:pPr>
              <a:lnSpc>
                <a:spcPct val="80000"/>
              </a:lnSpc>
            </a:pPr>
            <a:endParaRPr lang="en-GB" sz="2300"/>
          </a:p>
        </p:txBody>
      </p:sp>
      <p:sp>
        <p:nvSpPr>
          <p:cNvPr id="1884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92613" y="1808163"/>
            <a:ext cx="4932362" cy="4857750"/>
          </a:xfrm>
        </p:spPr>
        <p:txBody>
          <a:bodyPr/>
          <a:lstStyle/>
          <a:p>
            <a:r>
              <a:rPr lang="en-GB" sz="2300"/>
              <a:t>Reading signs – reading meaning</a:t>
            </a:r>
          </a:p>
          <a:p>
            <a:r>
              <a:rPr lang="en-GB" sz="2300"/>
              <a:t>Patterns – properties</a:t>
            </a:r>
          </a:p>
          <a:p>
            <a:r>
              <a:rPr lang="en-GB" sz="2300"/>
              <a:t>Assumptions of linearity-thinking about variation</a:t>
            </a:r>
          </a:p>
          <a:p>
            <a:r>
              <a:rPr lang="en-GB" sz="2300"/>
              <a:t>Getting results – reflection on method and results</a:t>
            </a:r>
          </a:p>
          <a:p>
            <a:r>
              <a:rPr lang="en-GB" sz="2300"/>
              <a:t>Inductive/empirical reasoning – deductive reasoning</a:t>
            </a:r>
          </a:p>
          <a:p>
            <a:endParaRPr lang="en-US" sz="2300"/>
          </a:p>
          <a:p>
            <a:endParaRPr lang="en-US" sz="23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build="p"/>
      <p:bldP spid="188420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1628775"/>
            <a:ext cx="7313612" cy="1143000"/>
          </a:xfrm>
        </p:spPr>
        <p:txBody>
          <a:bodyPr/>
          <a:lstStyle/>
          <a:p>
            <a:r>
              <a:rPr lang="en-GB" sz="3200" b="1"/>
              <a:t>Synthesis of research on how children learn mathematics (Nuffield)</a:t>
            </a:r>
            <a:r>
              <a:rPr lang="en-GB" sz="3200"/>
              <a:t> </a:t>
            </a:r>
            <a:br>
              <a:rPr lang="en-GB" sz="3200"/>
            </a:br>
            <a:r>
              <a:rPr lang="en-GB" sz="3200"/>
              <a:t/>
            </a:r>
            <a:br>
              <a:rPr lang="en-GB" sz="3200"/>
            </a:br>
            <a:r>
              <a:rPr lang="en-GB" sz="3200"/>
              <a:t>Bryant, Nunes, Watson</a:t>
            </a:r>
            <a:endParaRPr lang="en-US" sz="3200"/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3249613"/>
            <a:ext cx="7313612" cy="4114800"/>
          </a:xfrm>
        </p:spPr>
        <p:txBody>
          <a:bodyPr/>
          <a:lstStyle/>
          <a:p>
            <a:r>
              <a:rPr lang="en-GB"/>
              <a:t>Watch this space ….</a:t>
            </a: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89025"/>
            <a:ext cx="7696200" cy="4854575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120000"/>
              </a:spcBef>
            </a:pPr>
            <a:r>
              <a:rPr lang="en-GB" sz="2600" b="1"/>
              <a:t>Watson (2006) </a:t>
            </a:r>
            <a:r>
              <a:rPr lang="en-GB" sz="3000" b="1" i="1"/>
              <a:t>Raising Achievement in Secondary Mathematics</a:t>
            </a:r>
            <a:r>
              <a:rPr lang="en-GB" sz="3000" b="1"/>
              <a:t> </a:t>
            </a:r>
            <a:r>
              <a:rPr lang="en-GB" sz="2600" b="1"/>
              <a:t>(Open University Press)</a:t>
            </a:r>
          </a:p>
          <a:p>
            <a:pPr>
              <a:lnSpc>
                <a:spcPct val="80000"/>
              </a:lnSpc>
              <a:spcBef>
                <a:spcPct val="120000"/>
              </a:spcBef>
            </a:pPr>
            <a:r>
              <a:rPr lang="en-GB" sz="2600" b="1"/>
              <a:t>Watson &amp; Mason (2006) </a:t>
            </a:r>
            <a:r>
              <a:rPr lang="en-GB" sz="3000" b="1" i="1"/>
              <a:t>Mathematics as a Constructive Activity</a:t>
            </a:r>
            <a:r>
              <a:rPr lang="en-GB" sz="3000"/>
              <a:t> </a:t>
            </a:r>
            <a:r>
              <a:rPr lang="en-GB" sz="2600" b="1"/>
              <a:t>(Erlbaum)</a:t>
            </a:r>
          </a:p>
          <a:p>
            <a:pPr>
              <a:lnSpc>
                <a:spcPct val="80000"/>
              </a:lnSpc>
              <a:spcBef>
                <a:spcPct val="120000"/>
              </a:spcBef>
            </a:pPr>
            <a:r>
              <a:rPr lang="en-GB" sz="2600" b="1">
                <a:hlinkClick r:id="rId3"/>
              </a:rPr>
              <a:t>anne.watson@education.ox.ac.uk</a:t>
            </a:r>
            <a:endParaRPr lang="en-GB" sz="2600" b="1"/>
          </a:p>
          <a:p>
            <a:pPr>
              <a:lnSpc>
                <a:spcPct val="80000"/>
              </a:lnSpc>
              <a:spcBef>
                <a:spcPct val="120000"/>
              </a:spcBef>
            </a:pPr>
            <a:r>
              <a:rPr lang="en-GB" sz="2600" b="1"/>
              <a:t>www.cmtp.co.uk</a:t>
            </a:r>
          </a:p>
          <a:p>
            <a:pPr>
              <a:lnSpc>
                <a:spcPct val="80000"/>
              </a:lnSpc>
              <a:spcBef>
                <a:spcPct val="120000"/>
              </a:spcBef>
              <a:buFont typeface="Wingdings" pitchFamily="2" charset="2"/>
              <a:buNone/>
            </a:pPr>
            <a:endParaRPr lang="en-GB" sz="27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Adolescence: emotional</a:t>
            </a:r>
            <a:endParaRPr lang="en-US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500"/>
              <a:t>Self-concept, motivation, engagement etc.</a:t>
            </a:r>
          </a:p>
          <a:p>
            <a:pPr>
              <a:lnSpc>
                <a:spcPct val="80000"/>
              </a:lnSpc>
            </a:pPr>
            <a:r>
              <a:rPr lang="en-GB" sz="2500"/>
              <a:t>In all school subjects there is more difference between students in these aspects than between classes and schools</a:t>
            </a:r>
          </a:p>
          <a:p>
            <a:pPr>
              <a:lnSpc>
                <a:spcPct val="80000"/>
              </a:lnSpc>
            </a:pPr>
            <a:r>
              <a:rPr lang="en-GB" sz="2500"/>
              <a:t>BUT in maths, there is significant difference between classes in </a:t>
            </a:r>
            <a:r>
              <a:rPr lang="en-US" sz="2500"/>
              <a:t>orientation, self-handicapping, disengagement, enjoyment of the subject, aspirations, and teacher-student relationships – significantly higher than in any other subject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Adolescence: the brain</a:t>
            </a:r>
            <a:endParaRPr lang="en-US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Massive reorganisation of neural networks in parts which organise interactions, making sense of social situations, relating to the world</a:t>
            </a:r>
          </a:p>
          <a:p>
            <a:r>
              <a:rPr lang="en-GB"/>
              <a:t>What the reorganisation IS or DOES no one yet knows – but it does seem to be associated with perception, interaction and talk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Adolescence: the mind</a:t>
            </a: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2163" y="1808163"/>
            <a:ext cx="7696200" cy="4038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500"/>
              <a:t>Acceleration of development of  social and intellectual capabilities:</a:t>
            </a:r>
          </a:p>
          <a:p>
            <a:pPr lvl="1">
              <a:lnSpc>
                <a:spcPct val="80000"/>
              </a:lnSpc>
            </a:pPr>
            <a:r>
              <a:rPr lang="en-GB" sz="2100"/>
              <a:t>Focusing on salient factors/editing out irrelevant factors</a:t>
            </a:r>
          </a:p>
          <a:p>
            <a:pPr lvl="1">
              <a:lnSpc>
                <a:spcPct val="80000"/>
              </a:lnSpc>
            </a:pPr>
            <a:r>
              <a:rPr lang="en-GB" sz="2100"/>
              <a:t>Comparing relationships</a:t>
            </a:r>
          </a:p>
          <a:p>
            <a:pPr lvl="1">
              <a:lnSpc>
                <a:spcPct val="80000"/>
              </a:lnSpc>
            </a:pPr>
            <a:r>
              <a:rPr lang="en-GB" sz="2100"/>
              <a:t>Dealing with conflicting situations</a:t>
            </a:r>
          </a:p>
          <a:p>
            <a:pPr lvl="1">
              <a:lnSpc>
                <a:spcPct val="80000"/>
              </a:lnSpc>
            </a:pPr>
            <a:r>
              <a:rPr lang="en-GB" sz="2100"/>
              <a:t>Retracing steps of argument</a:t>
            </a:r>
          </a:p>
          <a:p>
            <a:pPr lvl="1">
              <a:lnSpc>
                <a:spcPct val="80000"/>
              </a:lnSpc>
            </a:pPr>
            <a:r>
              <a:rPr lang="en-GB" sz="2100"/>
              <a:t>Chunking/objectifying/abstracting</a:t>
            </a:r>
          </a:p>
          <a:p>
            <a:pPr lvl="1">
              <a:lnSpc>
                <a:spcPct val="80000"/>
              </a:lnSpc>
            </a:pPr>
            <a:r>
              <a:rPr lang="en-GB" sz="2100"/>
              <a:t>Unambiguous classification</a:t>
            </a:r>
          </a:p>
          <a:p>
            <a:pPr lvl="1">
              <a:lnSpc>
                <a:spcPct val="80000"/>
              </a:lnSpc>
            </a:pPr>
            <a:r>
              <a:rPr lang="en-GB" sz="2100"/>
              <a:t>Comparing across classifications</a:t>
            </a:r>
          </a:p>
          <a:p>
            <a:pPr lvl="1">
              <a:lnSpc>
                <a:spcPct val="80000"/>
              </a:lnSpc>
            </a:pPr>
            <a:r>
              <a:rPr lang="en-GB" sz="2100"/>
              <a:t>Anticipation/ imagining reality</a:t>
            </a:r>
          </a:p>
          <a:p>
            <a:pPr lvl="1">
              <a:lnSpc>
                <a:spcPct val="80000"/>
              </a:lnSpc>
            </a:pPr>
            <a:r>
              <a:rPr lang="en-GB" sz="2100"/>
              <a:t>Extending ideas of similarity beyond the visual</a:t>
            </a:r>
          </a:p>
          <a:p>
            <a:pPr lvl="1">
              <a:lnSpc>
                <a:spcPct val="80000"/>
              </a:lnSpc>
            </a:pPr>
            <a:endParaRPr lang="en-US" sz="21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92163" y="728663"/>
            <a:ext cx="7696200" cy="1143000"/>
          </a:xfrm>
        </p:spPr>
        <p:txBody>
          <a:bodyPr/>
          <a:lstStyle/>
          <a:p>
            <a:r>
              <a:rPr lang="en-GB" sz="3200"/>
              <a:t>Focusing on salient factors/editing out irrelevant factors</a:t>
            </a:r>
            <a:br>
              <a:rPr lang="en-GB" sz="3200"/>
            </a:br>
            <a:endParaRPr lang="en-US" sz="320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Propensity to generalise from what is available</a:t>
            </a:r>
          </a:p>
          <a:p>
            <a:r>
              <a:rPr lang="en-GB"/>
              <a:t>May over-generalise; generalise irrelevant features if they don’t know what is relevant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/>
              <a:t>Comparing relationships</a:t>
            </a:r>
            <a:br>
              <a:rPr lang="en-GB" sz="3200"/>
            </a:br>
            <a:endParaRPr lang="en-US" sz="3200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Comparing differences and ratios</a:t>
            </a:r>
          </a:p>
          <a:p>
            <a:r>
              <a:rPr lang="en-GB"/>
              <a:t>Comparing outcomes of operations</a:t>
            </a:r>
          </a:p>
          <a:p>
            <a:r>
              <a:rPr lang="en-GB"/>
              <a:t>Reasoning about relationships rather than objects and quantities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/>
              <a:t>Dealing with conflicting situations</a:t>
            </a:r>
            <a:br>
              <a:rPr lang="en-GB" sz="3200"/>
            </a:br>
            <a:endParaRPr lang="en-US" sz="3200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Extending old ideas to new meanings</a:t>
            </a:r>
          </a:p>
          <a:p>
            <a:r>
              <a:rPr lang="en-GB"/>
              <a:t>Reorganising earlier understandings</a:t>
            </a:r>
          </a:p>
          <a:p>
            <a:r>
              <a:rPr lang="en-GB"/>
              <a:t>Redefining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/>
              <a:t>Retracing steps of argument</a:t>
            </a:r>
            <a:br>
              <a:rPr lang="en-GB" sz="3200"/>
            </a:br>
            <a:endParaRPr lang="en-US" sz="3200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Can review arguments</a:t>
            </a:r>
          </a:p>
          <a:p>
            <a:r>
              <a:rPr lang="en-GB"/>
              <a:t>Can reapply arguments</a:t>
            </a:r>
          </a:p>
          <a:p>
            <a:r>
              <a:rPr lang="en-GB"/>
              <a:t>Can reverse arguments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1124</TotalTime>
  <Words>887</Words>
  <Application>Microsoft Office PowerPoint</Application>
  <PresentationFormat>On-screen Show (4:3)</PresentationFormat>
  <Paragraphs>140</Paragraphs>
  <Slides>27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Times New Roman</vt:lpstr>
      <vt:lpstr>Verdana</vt:lpstr>
      <vt:lpstr>Wingdings</vt:lpstr>
      <vt:lpstr>Garamond</vt:lpstr>
      <vt:lpstr>Eclipse</vt:lpstr>
      <vt:lpstr>Adolescence and secondary mathematics: shifts of perspective</vt:lpstr>
      <vt:lpstr>Adolescence: social</vt:lpstr>
      <vt:lpstr>Adolescence: emotional</vt:lpstr>
      <vt:lpstr>Adolescence: the brain</vt:lpstr>
      <vt:lpstr>Adolescence: the mind</vt:lpstr>
      <vt:lpstr>Focusing on salient factors/editing out irrelevant factors </vt:lpstr>
      <vt:lpstr>Comparing relationships </vt:lpstr>
      <vt:lpstr>Dealing with conflicting situations </vt:lpstr>
      <vt:lpstr>Retracing steps of argument </vt:lpstr>
      <vt:lpstr>Chunking/objectifying/abstracting</vt:lpstr>
      <vt:lpstr>Unambiguous classification </vt:lpstr>
      <vt:lpstr>Comparing across classifications </vt:lpstr>
      <vt:lpstr>Anticipation/ imagining reality </vt:lpstr>
      <vt:lpstr>Extending ideas of similarity beyond the visual </vt:lpstr>
      <vt:lpstr>Focusing on salient factors/editing out irrelevant factors </vt:lpstr>
      <vt:lpstr>Comparing relationships </vt:lpstr>
      <vt:lpstr>Dealing with conflicting situations </vt:lpstr>
      <vt:lpstr>Retracing steps of argument </vt:lpstr>
      <vt:lpstr>Chunking/objectifying/abstracting</vt:lpstr>
      <vt:lpstr>Unambiguous classification </vt:lpstr>
      <vt:lpstr>Comparing across classifications </vt:lpstr>
      <vt:lpstr>Anticipation/ imagining reality </vt:lpstr>
      <vt:lpstr>Extending ideas of similarity beyond the visual </vt:lpstr>
      <vt:lpstr>Adolescent learning/ mathematics learning</vt:lpstr>
      <vt:lpstr>Key ‘learnable-teachable’ shifts in secondary mathematics</vt:lpstr>
      <vt:lpstr>Synthesis of research on how children learn mathematics (Nuffield)   Bryant, Nunes, Watson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AW</dc:creator>
  <cp:lastModifiedBy>Anne Watson</cp:lastModifiedBy>
  <cp:revision>35</cp:revision>
  <dcterms:created xsi:type="dcterms:W3CDTF">2007-05-28T16:40:37Z</dcterms:created>
  <dcterms:modified xsi:type="dcterms:W3CDTF">2015-10-31T11:34:57Z</dcterms:modified>
</cp:coreProperties>
</file>