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9785" r:id="rId4"/>
    <p:sldId id="258" r:id="rId5"/>
    <p:sldId id="262" r:id="rId6"/>
    <p:sldId id="267" r:id="rId7"/>
    <p:sldId id="259" r:id="rId8"/>
    <p:sldId id="9773" r:id="rId9"/>
    <p:sldId id="9776" r:id="rId10"/>
    <p:sldId id="9768" r:id="rId11"/>
    <p:sldId id="9772" r:id="rId12"/>
    <p:sldId id="9748" r:id="rId13"/>
    <p:sldId id="9775" r:id="rId14"/>
    <p:sldId id="9769" r:id="rId15"/>
    <p:sldId id="9759" r:id="rId16"/>
    <p:sldId id="9777" r:id="rId17"/>
    <p:sldId id="9751" r:id="rId18"/>
    <p:sldId id="9763" r:id="rId19"/>
    <p:sldId id="9752" r:id="rId20"/>
    <p:sldId id="9767" r:id="rId21"/>
    <p:sldId id="9778" r:id="rId22"/>
    <p:sldId id="9753" r:id="rId23"/>
    <p:sldId id="9757" r:id="rId24"/>
    <p:sldId id="9771" r:id="rId25"/>
    <p:sldId id="9754" r:id="rId26"/>
    <p:sldId id="9758" r:id="rId27"/>
    <p:sldId id="9779" r:id="rId28"/>
    <p:sldId id="9755" r:id="rId29"/>
    <p:sldId id="9756" r:id="rId30"/>
    <p:sldId id="9760" r:id="rId31"/>
    <p:sldId id="9780" r:id="rId32"/>
    <p:sldId id="265" r:id="rId33"/>
    <p:sldId id="26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C79DD-67BA-4F3A-B947-13106F406887}" v="1" dt="2024-04-05T07:43:04.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7" autoAdjust="0"/>
    <p:restoredTop sz="84774" autoAdjust="0"/>
  </p:normalViewPr>
  <p:slideViewPr>
    <p:cSldViewPr snapToGrid="0">
      <p:cViewPr varScale="1">
        <p:scale>
          <a:sx n="67" d="100"/>
          <a:sy n="67" d="100"/>
        </p:scale>
        <p:origin x="125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Jacques" userId="5951d6f0a657709f" providerId="LiveId" clId="{10FC79DD-67BA-4F3A-B947-13106F406887}"/>
    <pc:docChg chg="delSld modSld sldOrd">
      <pc:chgData name="Laurie Jacques" userId="5951d6f0a657709f" providerId="LiveId" clId="{10FC79DD-67BA-4F3A-B947-13106F406887}" dt="2024-04-05T07:43:03.994" v="7" actId="20577"/>
      <pc:docMkLst>
        <pc:docMk/>
      </pc:docMkLst>
      <pc:sldChg chg="del">
        <pc:chgData name="Laurie Jacques" userId="5951d6f0a657709f" providerId="LiveId" clId="{10FC79DD-67BA-4F3A-B947-13106F406887}" dt="2024-04-05T07:42:13.877" v="0" actId="47"/>
        <pc:sldMkLst>
          <pc:docMk/>
          <pc:sldMk cId="1987391952" sldId="260"/>
        </pc:sldMkLst>
      </pc:sldChg>
      <pc:sldChg chg="del">
        <pc:chgData name="Laurie Jacques" userId="5951d6f0a657709f" providerId="LiveId" clId="{10FC79DD-67BA-4F3A-B947-13106F406887}" dt="2024-04-05T07:42:30.723" v="4" actId="47"/>
        <pc:sldMkLst>
          <pc:docMk/>
          <pc:sldMk cId="794347868" sldId="261"/>
        </pc:sldMkLst>
      </pc:sldChg>
      <pc:sldChg chg="ord">
        <pc:chgData name="Laurie Jacques" userId="5951d6f0a657709f" providerId="LiveId" clId="{10FC79DD-67BA-4F3A-B947-13106F406887}" dt="2024-04-05T07:42:38.770" v="6"/>
        <pc:sldMkLst>
          <pc:docMk/>
          <pc:sldMk cId="4093657618" sldId="262"/>
        </pc:sldMkLst>
      </pc:sldChg>
      <pc:sldChg chg="modSp mod">
        <pc:chgData name="Laurie Jacques" userId="5951d6f0a657709f" providerId="LiveId" clId="{10FC79DD-67BA-4F3A-B947-13106F406887}" dt="2024-04-05T07:43:03.994" v="7" actId="20577"/>
        <pc:sldMkLst>
          <pc:docMk/>
          <pc:sldMk cId="2459720407" sldId="9780"/>
        </pc:sldMkLst>
        <pc:spChg chg="mod">
          <ac:chgData name="Laurie Jacques" userId="5951d6f0a657709f" providerId="LiveId" clId="{10FC79DD-67BA-4F3A-B947-13106F406887}" dt="2024-04-05T07:43:03.994" v="7" actId="20577"/>
          <ac:spMkLst>
            <pc:docMk/>
            <pc:sldMk cId="2459720407" sldId="9780"/>
            <ac:spMk id="3" creationId="{90B80C45-FD13-C59C-6FEE-E9F4696BA3AC}"/>
          </ac:spMkLst>
        </pc:spChg>
      </pc:sldChg>
      <pc:sldChg chg="del">
        <pc:chgData name="Laurie Jacques" userId="5951d6f0a657709f" providerId="LiveId" clId="{10FC79DD-67BA-4F3A-B947-13106F406887}" dt="2024-04-05T07:42:15.481" v="1" actId="47"/>
        <pc:sldMkLst>
          <pc:docMk/>
          <pc:sldMk cId="3203400278" sldId="9782"/>
        </pc:sldMkLst>
      </pc:sldChg>
      <pc:sldChg chg="del">
        <pc:chgData name="Laurie Jacques" userId="5951d6f0a657709f" providerId="LiveId" clId="{10FC79DD-67BA-4F3A-B947-13106F406887}" dt="2024-04-05T07:42:18.088" v="2" actId="47"/>
        <pc:sldMkLst>
          <pc:docMk/>
          <pc:sldMk cId="2183732264" sldId="9783"/>
        </pc:sldMkLst>
      </pc:sldChg>
      <pc:sldChg chg="del">
        <pc:chgData name="Laurie Jacques" userId="5951d6f0a657709f" providerId="LiveId" clId="{10FC79DD-67BA-4F3A-B947-13106F406887}" dt="2024-04-05T07:42:22.168" v="3" actId="47"/>
        <pc:sldMkLst>
          <pc:docMk/>
          <pc:sldMk cId="3264330961" sldId="97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2A38B-7B16-400A-9D45-1EBD664C823C}" type="datetimeFigureOut">
              <a:rPr lang="en-GB" smtClean="0"/>
              <a:t>03/04/2024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28E27-ABD2-46B4-8ECB-1B98ABA7AC72}" type="slidenum">
              <a:rPr lang="en-GB" smtClean="0"/>
              <a:t>‹#›</a:t>
            </a:fld>
            <a:endParaRPr lang="en-GB"/>
          </a:p>
        </p:txBody>
      </p:sp>
    </p:spTree>
    <p:extLst>
      <p:ext uri="{BB962C8B-B14F-4D97-AF65-F5344CB8AC3E}">
        <p14:creationId xmlns:p14="http://schemas.microsoft.com/office/powerpoint/2010/main" val="174957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128E27-ABD2-46B4-8ECB-1B98ABA7AC72}" type="slidenum">
              <a:rPr lang="en-GB" smtClean="0"/>
              <a:t>1</a:t>
            </a:fld>
            <a:endParaRPr lang="en-GB"/>
          </a:p>
        </p:txBody>
      </p:sp>
    </p:spTree>
    <p:extLst>
      <p:ext uri="{BB962C8B-B14F-4D97-AF65-F5344CB8AC3E}">
        <p14:creationId xmlns:p14="http://schemas.microsoft.com/office/powerpoint/2010/main" val="238703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F2822-87CE-AC41-ADC0-6BFC2E1DC155}" type="slidenum">
              <a:rPr lang="en-US" smtClean="0"/>
              <a:t>11</a:t>
            </a:fld>
            <a:endParaRPr lang="en-US"/>
          </a:p>
        </p:txBody>
      </p:sp>
    </p:spTree>
    <p:extLst>
      <p:ext uri="{BB962C8B-B14F-4D97-AF65-F5344CB8AC3E}">
        <p14:creationId xmlns:p14="http://schemas.microsoft.com/office/powerpoint/2010/main" val="207322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12</a:t>
            </a:fld>
            <a:endParaRPr lang="en-US"/>
          </a:p>
        </p:txBody>
      </p:sp>
    </p:spTree>
    <p:extLst>
      <p:ext uri="{BB962C8B-B14F-4D97-AF65-F5344CB8AC3E}">
        <p14:creationId xmlns:p14="http://schemas.microsoft.com/office/powerpoint/2010/main" val="355006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FCE76-D60D-71D6-52A7-9D69FA07B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EA132-AA8C-754A-B403-0D0E05BF2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9A1BA-F9D5-9DE6-D01B-51810E3D653C}"/>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A6C6ED59-C474-052C-F9E0-1C7180C1067C}"/>
              </a:ext>
            </a:extLst>
          </p:cNvPr>
          <p:cNvSpPr>
            <a:spLocks noGrp="1"/>
          </p:cNvSpPr>
          <p:nvPr>
            <p:ph type="sldNum" sz="quarter" idx="5"/>
          </p:nvPr>
        </p:nvSpPr>
        <p:spPr/>
        <p:txBody>
          <a:bodyPr/>
          <a:lstStyle/>
          <a:p>
            <a:fld id="{0B8F2822-87CE-AC41-ADC0-6BFC2E1DC155}" type="slidenum">
              <a:rPr lang="en-US" smtClean="0"/>
              <a:t>13</a:t>
            </a:fld>
            <a:endParaRPr lang="en-US"/>
          </a:p>
        </p:txBody>
      </p:sp>
    </p:spTree>
    <p:extLst>
      <p:ext uri="{BB962C8B-B14F-4D97-AF65-F5344CB8AC3E}">
        <p14:creationId xmlns:p14="http://schemas.microsoft.com/office/powerpoint/2010/main" val="196144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14</a:t>
            </a:fld>
            <a:endParaRPr lang="en-US"/>
          </a:p>
        </p:txBody>
      </p:sp>
    </p:spTree>
    <p:extLst>
      <p:ext uri="{BB962C8B-B14F-4D97-AF65-F5344CB8AC3E}">
        <p14:creationId xmlns:p14="http://schemas.microsoft.com/office/powerpoint/2010/main" val="2973697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a:t>
            </a:r>
          </a:p>
          <a:p>
            <a:r>
              <a:rPr lang="en-US" dirty="0"/>
              <a:t>And, of course, returning to our major contrast at this level, we might place repeated addition beside repeated multiplication and pose our orienting questions: how are these alike and different?</a:t>
            </a:r>
          </a:p>
          <a:p>
            <a:pPr marL="228600" indent="-228600">
              <a:buAutoNum type="arabicPeriod"/>
            </a:pPr>
            <a:r>
              <a:rPr lang="en-US" dirty="0"/>
              <a:t>Here’s one detail that some learners will notice … for repeated addition, there’s a steady increase at each stage</a:t>
            </a:r>
          </a:p>
          <a:p>
            <a:pPr marL="228600" indent="-228600">
              <a:buAutoNum type="arabicPeriod"/>
            </a:pPr>
            <a:r>
              <a:rPr lang="en-US" dirty="0"/>
              <a:t>But with repeated multiplication, with each stage, the increase increases. Something different is happening … and that difference moves us to a level 2 type of variation</a:t>
            </a:r>
          </a:p>
        </p:txBody>
      </p:sp>
      <p:sp>
        <p:nvSpPr>
          <p:cNvPr id="4" name="Slide Number Placeholder 3"/>
          <p:cNvSpPr>
            <a:spLocks noGrp="1"/>
          </p:cNvSpPr>
          <p:nvPr>
            <p:ph type="sldNum" sz="quarter" idx="5"/>
          </p:nvPr>
        </p:nvSpPr>
        <p:spPr/>
        <p:txBody>
          <a:bodyPr/>
          <a:lstStyle/>
          <a:p>
            <a:fld id="{0B8F2822-87CE-AC41-ADC0-6BFC2E1DC155}" type="slidenum">
              <a:rPr lang="en-US" smtClean="0"/>
              <a:t>15</a:t>
            </a:fld>
            <a:endParaRPr lang="en-US"/>
          </a:p>
        </p:txBody>
      </p:sp>
    </p:spTree>
    <p:extLst>
      <p:ext uri="{BB962C8B-B14F-4D97-AF65-F5344CB8AC3E}">
        <p14:creationId xmlns:p14="http://schemas.microsoft.com/office/powerpoint/2010/main" val="379825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88061-2A95-4D33-89F9-C70A392A5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3DB1F-6D8B-01CA-044A-AC45B29F7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D0F9B-563E-AF48-96E3-CD026D8C9661}"/>
              </a:ext>
            </a:extLst>
          </p:cNvPr>
          <p:cNvSpPr>
            <a:spLocks noGrp="1"/>
          </p:cNvSpPr>
          <p:nvPr>
            <p:ph type="body" idx="1"/>
          </p:nvPr>
        </p:nvSpPr>
        <p:spPr/>
        <p:txBody>
          <a:bodyPr/>
          <a:lstStyle/>
          <a:p>
            <a:r>
              <a:rPr lang="en-US" dirty="0" err="1"/>
              <a:t>MartinaSo</a:t>
            </a:r>
            <a:r>
              <a:rPr lang="en-US" dirty="0"/>
              <a:t>, we want to be clear about an important detail. We’re not claiming to have invented anything new here.] There are literally dozens of similar “levels of learning” and “stages of understanding” models. </a:t>
            </a:r>
          </a:p>
          <a:p>
            <a:r>
              <a:rPr lang="en-US" dirty="0"/>
              <a:t>1.One is Norman Webb’s “Depth of knowledge model,” which …</a:t>
            </a:r>
          </a:p>
          <a:p>
            <a:r>
              <a:rPr lang="en-US" dirty="0"/>
              <a:t>2.Starts with a focus on facts and familiar procedures,</a:t>
            </a:r>
          </a:p>
          <a:p>
            <a:r>
              <a:rPr lang="en-US" dirty="0"/>
              <a:t>3.And then moves to activities involving comparing, organizing, and predicting as means to get to know a new idea</a:t>
            </a:r>
          </a:p>
          <a:p>
            <a:r>
              <a:rPr lang="en-US" dirty="0"/>
              <a:t>4.And then moves to more non-routine, explorative variations,</a:t>
            </a:r>
          </a:p>
          <a:p>
            <a:r>
              <a:rPr lang="en-US" dirty="0"/>
              <a:t>5.And finally takes the idea to the bigger world.</a:t>
            </a:r>
          </a:p>
          <a:p>
            <a:r>
              <a:rPr lang="en-US" dirty="0"/>
              <a:t>6.Another model that covers similar topics, but that’s specific to mathematics learning is the PK dynamical model of mathematical understanding … and that model certainly figures into our thinking. </a:t>
            </a:r>
          </a:p>
          <a:p>
            <a:r>
              <a:rPr lang="en-US" dirty="0"/>
              <a:t>7.And, also well fitted to what we’re talking about, “Chinese Variation Pedagogy” distinguishes between “conceptual” and “procedural” variation – where we see multiple levels nested inside “procedural variation.”     </a:t>
            </a:r>
          </a:p>
          <a:p>
            <a:r>
              <a:rPr lang="en-US" dirty="0"/>
              <a:t>We have found it highly productive, however, to juxtapose levels of learning and CATEGORIES of variation. Nesting the levels of variation allows the differences at one level to become the objects of variation at the next. </a:t>
            </a:r>
          </a:p>
        </p:txBody>
      </p:sp>
      <p:sp>
        <p:nvSpPr>
          <p:cNvPr id="4" name="Slide Number Placeholder 3">
            <a:extLst>
              <a:ext uri="{FF2B5EF4-FFF2-40B4-BE49-F238E27FC236}">
                <a16:creationId xmlns:a16="http://schemas.microsoft.com/office/drawing/2014/main" id="{0172EE0E-87CD-6FA6-4563-C13E37E56F90}"/>
              </a:ext>
            </a:extLst>
          </p:cNvPr>
          <p:cNvSpPr>
            <a:spLocks noGrp="1"/>
          </p:cNvSpPr>
          <p:nvPr>
            <p:ph type="sldNum" sz="quarter" idx="5"/>
          </p:nvPr>
        </p:nvSpPr>
        <p:spPr/>
        <p:txBody>
          <a:bodyPr/>
          <a:lstStyle/>
          <a:p>
            <a:fld id="{0B8F2822-87CE-AC41-ADC0-6BFC2E1DC155}" type="slidenum">
              <a:rPr lang="en-US" smtClean="0"/>
              <a:t>16</a:t>
            </a:fld>
            <a:endParaRPr lang="en-US"/>
          </a:p>
        </p:txBody>
      </p:sp>
    </p:spTree>
    <p:extLst>
      <p:ext uri="{BB962C8B-B14F-4D97-AF65-F5344CB8AC3E}">
        <p14:creationId xmlns:p14="http://schemas.microsoft.com/office/powerpoint/2010/main" val="55777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17</a:t>
            </a:fld>
            <a:endParaRPr lang="en-US"/>
          </a:p>
        </p:txBody>
      </p:sp>
    </p:spTree>
    <p:extLst>
      <p:ext uri="{BB962C8B-B14F-4D97-AF65-F5344CB8AC3E}">
        <p14:creationId xmlns:p14="http://schemas.microsoft.com/office/powerpoint/2010/main" val="1087057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18</a:t>
            </a:fld>
            <a:endParaRPr lang="en-US"/>
          </a:p>
        </p:txBody>
      </p:sp>
    </p:spTree>
    <p:extLst>
      <p:ext uri="{BB962C8B-B14F-4D97-AF65-F5344CB8AC3E}">
        <p14:creationId xmlns:p14="http://schemas.microsoft.com/office/powerpoint/2010/main" val="211092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19</a:t>
            </a:fld>
            <a:endParaRPr lang="en-US"/>
          </a:p>
        </p:txBody>
      </p:sp>
    </p:spTree>
    <p:extLst>
      <p:ext uri="{BB962C8B-B14F-4D97-AF65-F5344CB8AC3E}">
        <p14:creationId xmlns:p14="http://schemas.microsoft.com/office/powerpoint/2010/main" val="2396189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20</a:t>
            </a:fld>
            <a:endParaRPr lang="en-US"/>
          </a:p>
        </p:txBody>
      </p:sp>
    </p:spTree>
    <p:extLst>
      <p:ext uri="{BB962C8B-B14F-4D97-AF65-F5344CB8AC3E}">
        <p14:creationId xmlns:p14="http://schemas.microsoft.com/office/powerpoint/2010/main" val="559233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LJ switch to </a:t>
            </a:r>
            <a:r>
              <a:rPr lang="en-GB" dirty="0" err="1"/>
              <a:t>mentimeter</a:t>
            </a:r>
            <a:r>
              <a:rPr lang="en-GB" dirty="0"/>
              <a:t> screen</a:t>
            </a:r>
          </a:p>
          <a:p>
            <a:endParaRPr lang="en-GB" dirty="0"/>
          </a:p>
        </p:txBody>
      </p:sp>
      <p:sp>
        <p:nvSpPr>
          <p:cNvPr id="4" name="Slide Number Placeholder 3"/>
          <p:cNvSpPr>
            <a:spLocks noGrp="1"/>
          </p:cNvSpPr>
          <p:nvPr>
            <p:ph type="sldNum" sz="quarter" idx="5"/>
          </p:nvPr>
        </p:nvSpPr>
        <p:spPr/>
        <p:txBody>
          <a:bodyPr/>
          <a:lstStyle/>
          <a:p>
            <a:fld id="{D8128E27-ABD2-46B4-8ECB-1B98ABA7AC72}" type="slidenum">
              <a:rPr lang="en-GB" smtClean="0"/>
              <a:t>2</a:t>
            </a:fld>
            <a:endParaRPr lang="en-GB"/>
          </a:p>
        </p:txBody>
      </p:sp>
    </p:spTree>
    <p:extLst>
      <p:ext uri="{BB962C8B-B14F-4D97-AF65-F5344CB8AC3E}">
        <p14:creationId xmlns:p14="http://schemas.microsoft.com/office/powerpoint/2010/main" val="3385406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930C7-E6A3-B52C-2826-57826326C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4674B-B442-C71C-B650-0C27CE3A0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2C268-8FA6-C3B8-64FB-33561E3E9B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685072-117F-4A68-FD85-80B2B2CD6854}"/>
              </a:ext>
            </a:extLst>
          </p:cNvPr>
          <p:cNvSpPr>
            <a:spLocks noGrp="1"/>
          </p:cNvSpPr>
          <p:nvPr>
            <p:ph type="sldNum" sz="quarter" idx="5"/>
          </p:nvPr>
        </p:nvSpPr>
        <p:spPr/>
        <p:txBody>
          <a:bodyPr/>
          <a:lstStyle/>
          <a:p>
            <a:fld id="{0B8F2822-87CE-AC41-ADC0-6BFC2E1DC155}" type="slidenum">
              <a:rPr lang="en-US" smtClean="0"/>
              <a:t>21</a:t>
            </a:fld>
            <a:endParaRPr lang="en-US"/>
          </a:p>
        </p:txBody>
      </p:sp>
    </p:spTree>
    <p:extLst>
      <p:ext uri="{BB962C8B-B14F-4D97-AF65-F5344CB8AC3E}">
        <p14:creationId xmlns:p14="http://schemas.microsoft.com/office/powerpoint/2010/main" val="759518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22</a:t>
            </a:fld>
            <a:endParaRPr lang="en-US"/>
          </a:p>
        </p:txBody>
      </p:sp>
    </p:spTree>
    <p:extLst>
      <p:ext uri="{BB962C8B-B14F-4D97-AF65-F5344CB8AC3E}">
        <p14:creationId xmlns:p14="http://schemas.microsoft.com/office/powerpoint/2010/main" val="4220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23</a:t>
            </a:fld>
            <a:endParaRPr lang="en-US"/>
          </a:p>
        </p:txBody>
      </p:sp>
    </p:spTree>
    <p:extLst>
      <p:ext uri="{BB962C8B-B14F-4D97-AF65-F5344CB8AC3E}">
        <p14:creationId xmlns:p14="http://schemas.microsoft.com/office/powerpoint/2010/main" val="2590644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24</a:t>
            </a:fld>
            <a:endParaRPr lang="en-US"/>
          </a:p>
        </p:txBody>
      </p:sp>
    </p:spTree>
    <p:extLst>
      <p:ext uri="{BB962C8B-B14F-4D97-AF65-F5344CB8AC3E}">
        <p14:creationId xmlns:p14="http://schemas.microsoft.com/office/powerpoint/2010/main" val="3007898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25</a:t>
            </a:fld>
            <a:endParaRPr lang="en-US"/>
          </a:p>
        </p:txBody>
      </p:sp>
    </p:spTree>
    <p:extLst>
      <p:ext uri="{BB962C8B-B14F-4D97-AF65-F5344CB8AC3E}">
        <p14:creationId xmlns:p14="http://schemas.microsoft.com/office/powerpoint/2010/main" val="1044833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26</a:t>
            </a:fld>
            <a:endParaRPr lang="en-US"/>
          </a:p>
        </p:txBody>
      </p:sp>
    </p:spTree>
    <p:extLst>
      <p:ext uri="{BB962C8B-B14F-4D97-AF65-F5344CB8AC3E}">
        <p14:creationId xmlns:p14="http://schemas.microsoft.com/office/powerpoint/2010/main" val="3531457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2BEBD-F26B-E030-E904-3A3DE67FA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28844-F802-4801-F39A-037D25412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7ECD7-5345-D3DD-05C9-FFE310CF9C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61B658-AD21-78D3-5FEC-D8B4D7D87871}"/>
              </a:ext>
            </a:extLst>
          </p:cNvPr>
          <p:cNvSpPr>
            <a:spLocks noGrp="1"/>
          </p:cNvSpPr>
          <p:nvPr>
            <p:ph type="sldNum" sz="quarter" idx="5"/>
          </p:nvPr>
        </p:nvSpPr>
        <p:spPr/>
        <p:txBody>
          <a:bodyPr/>
          <a:lstStyle/>
          <a:p>
            <a:fld id="{0B8F2822-87CE-AC41-ADC0-6BFC2E1DC155}" type="slidenum">
              <a:rPr lang="en-US" smtClean="0"/>
              <a:t>27</a:t>
            </a:fld>
            <a:endParaRPr lang="en-US"/>
          </a:p>
        </p:txBody>
      </p:sp>
    </p:spTree>
    <p:extLst>
      <p:ext uri="{BB962C8B-B14F-4D97-AF65-F5344CB8AC3E}">
        <p14:creationId xmlns:p14="http://schemas.microsoft.com/office/powerpoint/2010/main" val="1494606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28</a:t>
            </a:fld>
            <a:endParaRPr lang="en-US"/>
          </a:p>
        </p:txBody>
      </p:sp>
    </p:spTree>
    <p:extLst>
      <p:ext uri="{BB962C8B-B14F-4D97-AF65-F5344CB8AC3E}">
        <p14:creationId xmlns:p14="http://schemas.microsoft.com/office/powerpoint/2010/main" val="629946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29</a:t>
            </a:fld>
            <a:endParaRPr lang="en-US"/>
          </a:p>
        </p:txBody>
      </p:sp>
    </p:spTree>
    <p:extLst>
      <p:ext uri="{BB962C8B-B14F-4D97-AF65-F5344CB8AC3E}">
        <p14:creationId xmlns:p14="http://schemas.microsoft.com/office/powerpoint/2010/main" val="218320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30</a:t>
            </a:fld>
            <a:endParaRPr lang="en-US"/>
          </a:p>
        </p:txBody>
      </p:sp>
    </p:spTree>
    <p:extLst>
      <p:ext uri="{BB962C8B-B14F-4D97-AF65-F5344CB8AC3E}">
        <p14:creationId xmlns:p14="http://schemas.microsoft.com/office/powerpoint/2010/main" val="113595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LJ add example by Thursday lunchtime</a:t>
            </a:r>
          </a:p>
          <a:p>
            <a:pPr>
              <a:lnSpc>
                <a:spcPct val="107000"/>
              </a:lnSpc>
              <a:spcAft>
                <a:spcPts val="800"/>
              </a:spcAft>
            </a:pPr>
            <a:r>
              <a:rPr lang="en-GB"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JM to upload slides to </a:t>
            </a:r>
            <a:r>
              <a:rPr lang="en-GB" sz="12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PMtheta</a:t>
            </a:r>
            <a:endParaRPr lang="en-GB"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25 Mins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We go round engaging and identifying interesting examples.  Laurie takes photos of interesting ones for display. We could each find two and get into a huddle to decide which to present for discussion.</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LJ to take photos and email to LJ</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Not everyone will have brought examples in shareable form.  Reconstruct something you have done if necessary or choose one of Laurie’s examples.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Student constructed?</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Laurie – proc/</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conc</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variation</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Anne – Dependency relationship</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John – Dimensions and range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Who is it that presents the variation?</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Last 2 minutes – what has struck you in that discussion?</a:t>
            </a:r>
            <a:endParaRPr lang="en-GB" dirty="0"/>
          </a:p>
          <a:p>
            <a:endParaRPr lang="en-GB" dirty="0"/>
          </a:p>
        </p:txBody>
      </p:sp>
      <p:sp>
        <p:nvSpPr>
          <p:cNvPr id="4" name="Slide Number Placeholder 3"/>
          <p:cNvSpPr>
            <a:spLocks noGrp="1"/>
          </p:cNvSpPr>
          <p:nvPr>
            <p:ph type="sldNum" sz="quarter" idx="5"/>
          </p:nvPr>
        </p:nvSpPr>
        <p:spPr/>
        <p:txBody>
          <a:bodyPr/>
          <a:lstStyle/>
          <a:p>
            <a:fld id="{D8128E27-ABD2-46B4-8ECB-1B98ABA7AC72}" type="slidenum">
              <a:rPr lang="en-GB" smtClean="0"/>
              <a:t>4</a:t>
            </a:fld>
            <a:endParaRPr lang="en-GB"/>
          </a:p>
        </p:txBody>
      </p:sp>
    </p:spTree>
    <p:extLst>
      <p:ext uri="{BB962C8B-B14F-4D97-AF65-F5344CB8AC3E}">
        <p14:creationId xmlns:p14="http://schemas.microsoft.com/office/powerpoint/2010/main" val="3681543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128E27-ABD2-46B4-8ECB-1B98ABA7AC72}" type="slidenum">
              <a:rPr lang="en-GB" smtClean="0"/>
              <a:t>32</a:t>
            </a:fld>
            <a:endParaRPr lang="en-GB"/>
          </a:p>
        </p:txBody>
      </p:sp>
    </p:spTree>
    <p:extLst>
      <p:ext uri="{BB962C8B-B14F-4D97-AF65-F5344CB8AC3E}">
        <p14:creationId xmlns:p14="http://schemas.microsoft.com/office/powerpoint/2010/main" val="215971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Refs </a:t>
            </a:r>
          </a:p>
        </p:txBody>
      </p:sp>
      <p:sp>
        <p:nvSpPr>
          <p:cNvPr id="4" name="Slide Number Placeholder 3"/>
          <p:cNvSpPr>
            <a:spLocks noGrp="1"/>
          </p:cNvSpPr>
          <p:nvPr>
            <p:ph type="sldNum" sz="quarter" idx="5"/>
          </p:nvPr>
        </p:nvSpPr>
        <p:spPr/>
        <p:txBody>
          <a:bodyPr/>
          <a:lstStyle/>
          <a:p>
            <a:fld id="{D8128E27-ABD2-46B4-8ECB-1B98ABA7AC72}" type="slidenum">
              <a:rPr lang="en-GB" smtClean="0"/>
              <a:t>5</a:t>
            </a:fld>
            <a:endParaRPr lang="en-GB"/>
          </a:p>
        </p:txBody>
      </p:sp>
    </p:spTree>
    <p:extLst>
      <p:ext uri="{BB962C8B-B14F-4D97-AF65-F5344CB8AC3E}">
        <p14:creationId xmlns:p14="http://schemas.microsoft.com/office/powerpoint/2010/main" val="304300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Refs </a:t>
            </a:r>
          </a:p>
        </p:txBody>
      </p:sp>
      <p:sp>
        <p:nvSpPr>
          <p:cNvPr id="4" name="Slide Number Placeholder 3"/>
          <p:cNvSpPr>
            <a:spLocks noGrp="1"/>
          </p:cNvSpPr>
          <p:nvPr>
            <p:ph type="sldNum" sz="quarter" idx="5"/>
          </p:nvPr>
        </p:nvSpPr>
        <p:spPr/>
        <p:txBody>
          <a:bodyPr/>
          <a:lstStyle/>
          <a:p>
            <a:fld id="{D8128E27-ABD2-46B4-8ECB-1B98ABA7AC72}" type="slidenum">
              <a:rPr lang="en-GB" smtClean="0"/>
              <a:t>6</a:t>
            </a:fld>
            <a:endParaRPr lang="en-GB"/>
          </a:p>
        </p:txBody>
      </p:sp>
    </p:spTree>
    <p:extLst>
      <p:ext uri="{BB962C8B-B14F-4D97-AF65-F5344CB8AC3E}">
        <p14:creationId xmlns:p14="http://schemas.microsoft.com/office/powerpoint/2010/main" val="266039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Procedural variation, conceptual variation (Gu)</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t>OPMC, OPMS, MPOS (Sun)</a:t>
            </a:r>
          </a:p>
          <a:p>
            <a:pPr>
              <a:lnSpc>
                <a:spcPct val="107000"/>
              </a:lnSpc>
              <a:spcAft>
                <a:spcPts val="800"/>
              </a:spcAft>
            </a:pPr>
            <a:r>
              <a:rPr lang="en-GB" dirty="0"/>
              <a:t>Anchoring point of knowledge, potential distance, pudian (Gu)</a:t>
            </a:r>
          </a:p>
          <a:p>
            <a:pPr>
              <a:lnSpc>
                <a:spcPct val="107000"/>
              </a:lnSpc>
              <a:spcAft>
                <a:spcPts val="800"/>
              </a:spcAft>
            </a:pPr>
            <a:r>
              <a:rPr lang="en-GB" dirty="0"/>
              <a:t>Bringing convergence from the variation and invariance (Pang)</a:t>
            </a:r>
          </a:p>
          <a:p>
            <a:pPr>
              <a:lnSpc>
                <a:spcPct val="107000"/>
              </a:lnSpc>
              <a:spcAft>
                <a:spcPts val="800"/>
              </a:spcAft>
            </a:pPr>
            <a:r>
              <a:rPr lang="en-GB" dirty="0"/>
              <a:t>Bringing convergence on a dependency relationship (Jacques)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Attending to simultaneity and making connections </a:t>
            </a:r>
            <a:r>
              <a:rPr lang="en-GB" sz="1800" i="1" dirty="0">
                <a:effectLst/>
                <a:latin typeface="Calibri" panose="020F0502020204030204" pitchFamily="34" charset="0"/>
                <a:ea typeface="Calibri" panose="020F0502020204030204" pitchFamily="34" charset="0"/>
                <a:cs typeface="Arial" panose="020B0604020202020204" pitchFamily="34" charset="0"/>
              </a:rPr>
              <a:t>within</a:t>
            </a:r>
            <a:r>
              <a:rPr lang="en-GB" sz="1800" dirty="0">
                <a:effectLst/>
                <a:latin typeface="Calibri" panose="020F0502020204030204" pitchFamily="34" charset="0"/>
                <a:ea typeface="Calibri" panose="020F0502020204030204" pitchFamily="34" charset="0"/>
                <a:cs typeface="Arial" panose="020B0604020202020204" pitchFamily="34" charset="0"/>
              </a:rPr>
              <a:t> and </a:t>
            </a:r>
            <a:r>
              <a:rPr lang="en-GB" sz="1800" i="1" dirty="0">
                <a:effectLst/>
                <a:latin typeface="Calibri" panose="020F0502020204030204" pitchFamily="34" charset="0"/>
                <a:ea typeface="Calibri" panose="020F0502020204030204" pitchFamily="34" charset="0"/>
                <a:cs typeface="Arial" panose="020B0604020202020204" pitchFamily="34" charset="0"/>
              </a:rPr>
              <a:t>between</a:t>
            </a:r>
            <a:r>
              <a:rPr lang="en-GB" sz="1800" dirty="0">
                <a:effectLst/>
                <a:latin typeface="Calibri" panose="020F0502020204030204" pitchFamily="34" charset="0"/>
                <a:ea typeface="Calibri" panose="020F0502020204030204" pitchFamily="34" charset="0"/>
                <a:cs typeface="Arial" panose="020B0604020202020204" pitchFamily="34" charset="0"/>
              </a:rPr>
              <a:t> equations (</a:t>
            </a:r>
            <a:r>
              <a:rPr lang="en-GB" sz="1800" dirty="0" err="1">
                <a:effectLst/>
                <a:latin typeface="Calibri" panose="020F0502020204030204" pitchFamily="34" charset="0"/>
                <a:ea typeface="Calibri" panose="020F0502020204030204" pitchFamily="34" charset="0"/>
                <a:cs typeface="Arial" panose="020B0604020202020204" pitchFamily="34" charset="0"/>
              </a:rPr>
              <a:t>Ekdahl</a:t>
            </a:r>
            <a:r>
              <a:rPr lang="en-GB" sz="1800" dirty="0">
                <a:effectLst/>
                <a:latin typeface="Calibri" panose="020F0502020204030204" pitchFamily="34" charset="0"/>
                <a:ea typeface="Calibri" panose="020F0502020204030204" pitchFamily="34" charset="0"/>
                <a:cs typeface="Arial" panose="020B0604020202020204" pitchFamily="34" charset="0"/>
              </a:rPr>
              <a:t> et al)</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t>Working horizontally, working vertically [dependent on layout] (Jacques)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t>Key point, critical point, difficult point (Yang &amp; Ricks)</a:t>
            </a:r>
          </a:p>
        </p:txBody>
      </p:sp>
      <p:sp>
        <p:nvSpPr>
          <p:cNvPr id="4" name="Slide Number Placeholder 3"/>
          <p:cNvSpPr>
            <a:spLocks noGrp="1"/>
          </p:cNvSpPr>
          <p:nvPr>
            <p:ph type="sldNum" sz="quarter" idx="5"/>
          </p:nvPr>
        </p:nvSpPr>
        <p:spPr/>
        <p:txBody>
          <a:bodyPr/>
          <a:lstStyle/>
          <a:p>
            <a:fld id="{D8128E27-ABD2-46B4-8ECB-1B98ABA7AC72}" type="slidenum">
              <a:rPr lang="en-GB" smtClean="0"/>
              <a:t>7</a:t>
            </a:fld>
            <a:endParaRPr lang="en-GB"/>
          </a:p>
        </p:txBody>
      </p:sp>
    </p:spTree>
    <p:extLst>
      <p:ext uri="{BB962C8B-B14F-4D97-AF65-F5344CB8AC3E}">
        <p14:creationId xmlns:p14="http://schemas.microsoft.com/office/powerpoint/2010/main" val="135674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F2822-87CE-AC41-ADC0-6BFC2E1DC155}" type="slidenum">
              <a:rPr lang="en-US" smtClean="0"/>
              <a:t>8</a:t>
            </a:fld>
            <a:endParaRPr lang="en-US"/>
          </a:p>
        </p:txBody>
      </p:sp>
    </p:spTree>
    <p:extLst>
      <p:ext uri="{BB962C8B-B14F-4D97-AF65-F5344CB8AC3E}">
        <p14:creationId xmlns:p14="http://schemas.microsoft.com/office/powerpoint/2010/main" val="90171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A584C-AAA2-008D-BC91-14B6751F0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59065-95EE-4756-54FF-BAB962A84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694E9-9D33-B29A-46DE-6FC4D7671B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43912C-B559-96B9-57FC-236370657490}"/>
              </a:ext>
            </a:extLst>
          </p:cNvPr>
          <p:cNvSpPr>
            <a:spLocks noGrp="1"/>
          </p:cNvSpPr>
          <p:nvPr>
            <p:ph type="sldNum" sz="quarter" idx="5"/>
          </p:nvPr>
        </p:nvSpPr>
        <p:spPr/>
        <p:txBody>
          <a:bodyPr/>
          <a:lstStyle/>
          <a:p>
            <a:fld id="{0B8F2822-87CE-AC41-ADC0-6BFC2E1DC155}" type="slidenum">
              <a:rPr lang="en-US" smtClean="0"/>
              <a:t>9</a:t>
            </a:fld>
            <a:endParaRPr lang="en-US"/>
          </a:p>
        </p:txBody>
      </p:sp>
    </p:spTree>
    <p:extLst>
      <p:ext uri="{BB962C8B-B14F-4D97-AF65-F5344CB8AC3E}">
        <p14:creationId xmlns:p14="http://schemas.microsoft.com/office/powerpoint/2010/main" val="345325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F2822-87CE-AC41-ADC0-6BFC2E1DC155}" type="slidenum">
              <a:rPr lang="en-US" smtClean="0"/>
              <a:t>10</a:t>
            </a:fld>
            <a:endParaRPr lang="en-US"/>
          </a:p>
        </p:txBody>
      </p:sp>
    </p:spTree>
    <p:extLst>
      <p:ext uri="{BB962C8B-B14F-4D97-AF65-F5344CB8AC3E}">
        <p14:creationId xmlns:p14="http://schemas.microsoft.com/office/powerpoint/2010/main" val="316114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96A4-49E2-1923-5731-B63563370F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62357F-B7FA-B77C-E797-47D5291F1E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21269F-DD3E-BA02-8E58-18406525FA02}"/>
              </a:ext>
            </a:extLst>
          </p:cNvPr>
          <p:cNvSpPr>
            <a:spLocks noGrp="1"/>
          </p:cNvSpPr>
          <p:nvPr>
            <p:ph type="dt" sz="half" idx="10"/>
          </p:nvPr>
        </p:nvSpPr>
        <p:spPr/>
        <p:txBody>
          <a:bodyPr/>
          <a:lstStyle/>
          <a:p>
            <a:fld id="{841B6940-D061-4F1F-BC2B-5C327FFB944B}" type="datetimeFigureOut">
              <a:rPr lang="en-GB" smtClean="0"/>
              <a:t>03/04/2024</a:t>
            </a:fld>
            <a:endParaRPr lang="en-GB"/>
          </a:p>
        </p:txBody>
      </p:sp>
      <p:sp>
        <p:nvSpPr>
          <p:cNvPr id="5" name="Footer Placeholder 4">
            <a:extLst>
              <a:ext uri="{FF2B5EF4-FFF2-40B4-BE49-F238E27FC236}">
                <a16:creationId xmlns:a16="http://schemas.microsoft.com/office/drawing/2014/main" id="{F81A131B-CD03-EDFC-146A-97E148B86C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BFCF7-10A3-C80A-7BAC-BC873CA18610}"/>
              </a:ext>
            </a:extLst>
          </p:cNvPr>
          <p:cNvSpPr>
            <a:spLocks noGrp="1"/>
          </p:cNvSpPr>
          <p:nvPr>
            <p:ph type="sldNum" sz="quarter" idx="12"/>
          </p:nvPr>
        </p:nvSpPr>
        <p:spPr/>
        <p:txBody>
          <a:bodyPr/>
          <a:lstStyle/>
          <a:p>
            <a:fld id="{DCBA6480-7BC7-445F-99EE-75789639E627}" type="slidenum">
              <a:rPr lang="en-GB" smtClean="0"/>
              <a:t>‹#›</a:t>
            </a:fld>
            <a:endParaRPr lang="en-GB"/>
          </a:p>
        </p:txBody>
      </p:sp>
    </p:spTree>
    <p:extLst>
      <p:ext uri="{BB962C8B-B14F-4D97-AF65-F5344CB8AC3E}">
        <p14:creationId xmlns:p14="http://schemas.microsoft.com/office/powerpoint/2010/main" val="411420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125B-6C3A-1BC7-C2C9-204327C091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E8DBB6-D591-22E1-8B1E-22FF9DCA9B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95862B-26AC-86A0-FB6D-12ACCB2B7F3D}"/>
              </a:ext>
            </a:extLst>
          </p:cNvPr>
          <p:cNvSpPr>
            <a:spLocks noGrp="1"/>
          </p:cNvSpPr>
          <p:nvPr>
            <p:ph type="dt" sz="half" idx="10"/>
          </p:nvPr>
        </p:nvSpPr>
        <p:spPr/>
        <p:txBody>
          <a:bodyPr/>
          <a:lstStyle/>
          <a:p>
            <a:fld id="{841B6940-D061-4F1F-BC2B-5C327FFB944B}" type="datetimeFigureOut">
              <a:rPr lang="en-GB" smtClean="0"/>
              <a:t>03/04/2024</a:t>
            </a:fld>
            <a:endParaRPr lang="en-GB"/>
          </a:p>
        </p:txBody>
      </p:sp>
      <p:sp>
        <p:nvSpPr>
          <p:cNvPr id="5" name="Footer Placeholder 4">
            <a:extLst>
              <a:ext uri="{FF2B5EF4-FFF2-40B4-BE49-F238E27FC236}">
                <a16:creationId xmlns:a16="http://schemas.microsoft.com/office/drawing/2014/main" id="{0DAD74AE-D5C5-5782-6397-2592B71D4F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4327E-98CD-1D8E-96C8-D1886CCA90FF}"/>
              </a:ext>
            </a:extLst>
          </p:cNvPr>
          <p:cNvSpPr>
            <a:spLocks noGrp="1"/>
          </p:cNvSpPr>
          <p:nvPr>
            <p:ph type="sldNum" sz="quarter" idx="12"/>
          </p:nvPr>
        </p:nvSpPr>
        <p:spPr/>
        <p:txBody>
          <a:bodyPr/>
          <a:lstStyle/>
          <a:p>
            <a:fld id="{DCBA6480-7BC7-445F-99EE-75789639E627}" type="slidenum">
              <a:rPr lang="en-GB" smtClean="0"/>
              <a:t>‹#›</a:t>
            </a:fld>
            <a:endParaRPr lang="en-GB"/>
          </a:p>
        </p:txBody>
      </p:sp>
    </p:spTree>
    <p:extLst>
      <p:ext uri="{BB962C8B-B14F-4D97-AF65-F5344CB8AC3E}">
        <p14:creationId xmlns:p14="http://schemas.microsoft.com/office/powerpoint/2010/main" val="80211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E6EF30-BA15-1D9C-0ED9-D570C77D1D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41945F-8983-4AB1-0E05-B833E40D1D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872E53-7285-2808-5992-6D1DE7B1A5E9}"/>
              </a:ext>
            </a:extLst>
          </p:cNvPr>
          <p:cNvSpPr>
            <a:spLocks noGrp="1"/>
          </p:cNvSpPr>
          <p:nvPr>
            <p:ph type="dt" sz="half" idx="10"/>
          </p:nvPr>
        </p:nvSpPr>
        <p:spPr/>
        <p:txBody>
          <a:bodyPr/>
          <a:lstStyle/>
          <a:p>
            <a:fld id="{841B6940-D061-4F1F-BC2B-5C327FFB944B}" type="datetimeFigureOut">
              <a:rPr lang="en-GB" smtClean="0"/>
              <a:t>03/04/2024</a:t>
            </a:fld>
            <a:endParaRPr lang="en-GB"/>
          </a:p>
        </p:txBody>
      </p:sp>
      <p:sp>
        <p:nvSpPr>
          <p:cNvPr id="5" name="Footer Placeholder 4">
            <a:extLst>
              <a:ext uri="{FF2B5EF4-FFF2-40B4-BE49-F238E27FC236}">
                <a16:creationId xmlns:a16="http://schemas.microsoft.com/office/drawing/2014/main" id="{55CA2CF0-EEAC-6014-622A-7CAC2BFD65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01DBA-1EDF-A0E8-DA13-F81D0A6C1EDF}"/>
              </a:ext>
            </a:extLst>
          </p:cNvPr>
          <p:cNvSpPr>
            <a:spLocks noGrp="1"/>
          </p:cNvSpPr>
          <p:nvPr>
            <p:ph type="sldNum" sz="quarter" idx="12"/>
          </p:nvPr>
        </p:nvSpPr>
        <p:spPr/>
        <p:txBody>
          <a:bodyPr/>
          <a:lstStyle/>
          <a:p>
            <a:fld id="{DCBA6480-7BC7-445F-99EE-75789639E627}" type="slidenum">
              <a:rPr lang="en-GB" smtClean="0"/>
              <a:t>‹#›</a:t>
            </a:fld>
            <a:endParaRPr lang="en-GB"/>
          </a:p>
        </p:txBody>
      </p:sp>
    </p:spTree>
    <p:extLst>
      <p:ext uri="{BB962C8B-B14F-4D97-AF65-F5344CB8AC3E}">
        <p14:creationId xmlns:p14="http://schemas.microsoft.com/office/powerpoint/2010/main" val="273994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0027-772A-4B69-EA11-365A89C49A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6579CC-E698-F4DF-C74D-8E8D54A33C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2764F4-8A3F-E118-2EEE-D57C4C87243D}"/>
              </a:ext>
            </a:extLst>
          </p:cNvPr>
          <p:cNvSpPr>
            <a:spLocks noGrp="1"/>
          </p:cNvSpPr>
          <p:nvPr>
            <p:ph type="dt" sz="half" idx="10"/>
          </p:nvPr>
        </p:nvSpPr>
        <p:spPr/>
        <p:txBody>
          <a:bodyPr/>
          <a:lstStyle/>
          <a:p>
            <a:fld id="{841B6940-D061-4F1F-BC2B-5C327FFB944B}" type="datetimeFigureOut">
              <a:rPr lang="en-GB" smtClean="0"/>
              <a:t>03/04/2024</a:t>
            </a:fld>
            <a:endParaRPr lang="en-GB"/>
          </a:p>
        </p:txBody>
      </p:sp>
      <p:sp>
        <p:nvSpPr>
          <p:cNvPr id="5" name="Footer Placeholder 4">
            <a:extLst>
              <a:ext uri="{FF2B5EF4-FFF2-40B4-BE49-F238E27FC236}">
                <a16:creationId xmlns:a16="http://schemas.microsoft.com/office/drawing/2014/main" id="{D0C0C4A1-BFB5-3141-DA27-518F1EBA06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CCC540-8CEC-4907-F2D0-A1E8BBB8F562}"/>
              </a:ext>
            </a:extLst>
          </p:cNvPr>
          <p:cNvSpPr>
            <a:spLocks noGrp="1"/>
          </p:cNvSpPr>
          <p:nvPr>
            <p:ph type="sldNum" sz="quarter" idx="12"/>
          </p:nvPr>
        </p:nvSpPr>
        <p:spPr/>
        <p:txBody>
          <a:bodyPr/>
          <a:lstStyle/>
          <a:p>
            <a:fld id="{DCBA6480-7BC7-445F-99EE-75789639E627}" type="slidenum">
              <a:rPr lang="en-GB" smtClean="0"/>
              <a:t>‹#›</a:t>
            </a:fld>
            <a:endParaRPr lang="en-GB"/>
          </a:p>
        </p:txBody>
      </p:sp>
    </p:spTree>
    <p:extLst>
      <p:ext uri="{BB962C8B-B14F-4D97-AF65-F5344CB8AC3E}">
        <p14:creationId xmlns:p14="http://schemas.microsoft.com/office/powerpoint/2010/main" val="174435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B811-B9E3-BD05-8300-717A746446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B234C5-4D73-23F9-0DD5-88FC0B3A02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AAF21D-9BE0-54D5-3F15-2C1774628D52}"/>
              </a:ext>
            </a:extLst>
          </p:cNvPr>
          <p:cNvSpPr>
            <a:spLocks noGrp="1"/>
          </p:cNvSpPr>
          <p:nvPr>
            <p:ph type="dt" sz="half" idx="10"/>
          </p:nvPr>
        </p:nvSpPr>
        <p:spPr/>
        <p:txBody>
          <a:bodyPr/>
          <a:lstStyle/>
          <a:p>
            <a:fld id="{841B6940-D061-4F1F-BC2B-5C327FFB944B}" type="datetimeFigureOut">
              <a:rPr lang="en-GB" smtClean="0"/>
              <a:t>03/04/2024</a:t>
            </a:fld>
            <a:endParaRPr lang="en-GB"/>
          </a:p>
        </p:txBody>
      </p:sp>
      <p:sp>
        <p:nvSpPr>
          <p:cNvPr id="5" name="Footer Placeholder 4">
            <a:extLst>
              <a:ext uri="{FF2B5EF4-FFF2-40B4-BE49-F238E27FC236}">
                <a16:creationId xmlns:a16="http://schemas.microsoft.com/office/drawing/2014/main" id="{BB4983DE-5332-C55C-D7AD-816F82A24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392DBA-4624-9151-A6C9-E9B8CE22E15D}"/>
              </a:ext>
            </a:extLst>
          </p:cNvPr>
          <p:cNvSpPr>
            <a:spLocks noGrp="1"/>
          </p:cNvSpPr>
          <p:nvPr>
            <p:ph type="sldNum" sz="quarter" idx="12"/>
          </p:nvPr>
        </p:nvSpPr>
        <p:spPr/>
        <p:txBody>
          <a:bodyPr/>
          <a:lstStyle/>
          <a:p>
            <a:fld id="{DCBA6480-7BC7-445F-99EE-75789639E627}" type="slidenum">
              <a:rPr lang="en-GB" smtClean="0"/>
              <a:t>‹#›</a:t>
            </a:fld>
            <a:endParaRPr lang="en-GB"/>
          </a:p>
        </p:txBody>
      </p:sp>
    </p:spTree>
    <p:extLst>
      <p:ext uri="{BB962C8B-B14F-4D97-AF65-F5344CB8AC3E}">
        <p14:creationId xmlns:p14="http://schemas.microsoft.com/office/powerpoint/2010/main" val="271981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E0EA-F2A5-0163-BF7C-4C4FD48598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E02B58-D33F-6288-A181-494E394FA1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AC9ED7-AEE7-86EC-B7A4-E3D68045E2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7E4956-F0C4-2E39-2223-93D0B977802E}"/>
              </a:ext>
            </a:extLst>
          </p:cNvPr>
          <p:cNvSpPr>
            <a:spLocks noGrp="1"/>
          </p:cNvSpPr>
          <p:nvPr>
            <p:ph type="dt" sz="half" idx="10"/>
          </p:nvPr>
        </p:nvSpPr>
        <p:spPr/>
        <p:txBody>
          <a:bodyPr/>
          <a:lstStyle/>
          <a:p>
            <a:fld id="{841B6940-D061-4F1F-BC2B-5C327FFB944B}" type="datetimeFigureOut">
              <a:rPr lang="en-GB" smtClean="0"/>
              <a:t>03/04/2024</a:t>
            </a:fld>
            <a:endParaRPr lang="en-GB"/>
          </a:p>
        </p:txBody>
      </p:sp>
      <p:sp>
        <p:nvSpPr>
          <p:cNvPr id="6" name="Footer Placeholder 5">
            <a:extLst>
              <a:ext uri="{FF2B5EF4-FFF2-40B4-BE49-F238E27FC236}">
                <a16:creationId xmlns:a16="http://schemas.microsoft.com/office/drawing/2014/main" id="{8BA83303-4B63-CAD7-A29A-9A0837C74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DE38C9-7BB2-B4DF-3FD2-44DFA1725908}"/>
              </a:ext>
            </a:extLst>
          </p:cNvPr>
          <p:cNvSpPr>
            <a:spLocks noGrp="1"/>
          </p:cNvSpPr>
          <p:nvPr>
            <p:ph type="sldNum" sz="quarter" idx="12"/>
          </p:nvPr>
        </p:nvSpPr>
        <p:spPr/>
        <p:txBody>
          <a:bodyPr/>
          <a:lstStyle/>
          <a:p>
            <a:fld id="{DCBA6480-7BC7-445F-99EE-75789639E627}" type="slidenum">
              <a:rPr lang="en-GB" smtClean="0"/>
              <a:t>‹#›</a:t>
            </a:fld>
            <a:endParaRPr lang="en-GB"/>
          </a:p>
        </p:txBody>
      </p:sp>
    </p:spTree>
    <p:extLst>
      <p:ext uri="{BB962C8B-B14F-4D97-AF65-F5344CB8AC3E}">
        <p14:creationId xmlns:p14="http://schemas.microsoft.com/office/powerpoint/2010/main" val="348183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807B-80E0-4BD8-00A1-295C68723E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299DE1-F089-A44B-DCC3-1A9129AF69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099FD3-7343-EE36-9ABD-F9CFFBA75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158F3E-E554-04EA-29A6-268A200B6E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AE4EF1-B4E1-F21B-AB74-30EBFFEAF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F9101F-1DD8-403F-E9CF-2709789843A9}"/>
              </a:ext>
            </a:extLst>
          </p:cNvPr>
          <p:cNvSpPr>
            <a:spLocks noGrp="1"/>
          </p:cNvSpPr>
          <p:nvPr>
            <p:ph type="dt" sz="half" idx="10"/>
          </p:nvPr>
        </p:nvSpPr>
        <p:spPr/>
        <p:txBody>
          <a:bodyPr/>
          <a:lstStyle/>
          <a:p>
            <a:fld id="{841B6940-D061-4F1F-BC2B-5C327FFB944B}" type="datetimeFigureOut">
              <a:rPr lang="en-GB" smtClean="0"/>
              <a:t>03/04/2024</a:t>
            </a:fld>
            <a:endParaRPr lang="en-GB"/>
          </a:p>
        </p:txBody>
      </p:sp>
      <p:sp>
        <p:nvSpPr>
          <p:cNvPr id="8" name="Footer Placeholder 7">
            <a:extLst>
              <a:ext uri="{FF2B5EF4-FFF2-40B4-BE49-F238E27FC236}">
                <a16:creationId xmlns:a16="http://schemas.microsoft.com/office/drawing/2014/main" id="{99A20F3F-4E37-8E18-B203-FE63A69C08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6A21CE-3908-A71B-15ED-4DBAF6FFD6AF}"/>
              </a:ext>
            </a:extLst>
          </p:cNvPr>
          <p:cNvSpPr>
            <a:spLocks noGrp="1"/>
          </p:cNvSpPr>
          <p:nvPr>
            <p:ph type="sldNum" sz="quarter" idx="12"/>
          </p:nvPr>
        </p:nvSpPr>
        <p:spPr/>
        <p:txBody>
          <a:bodyPr/>
          <a:lstStyle/>
          <a:p>
            <a:fld id="{DCBA6480-7BC7-445F-99EE-75789639E627}" type="slidenum">
              <a:rPr lang="en-GB" smtClean="0"/>
              <a:t>‹#›</a:t>
            </a:fld>
            <a:endParaRPr lang="en-GB"/>
          </a:p>
        </p:txBody>
      </p:sp>
    </p:spTree>
    <p:extLst>
      <p:ext uri="{BB962C8B-B14F-4D97-AF65-F5344CB8AC3E}">
        <p14:creationId xmlns:p14="http://schemas.microsoft.com/office/powerpoint/2010/main" val="279988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744A9-FDEC-3BEC-6F23-1AD9126EE5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54E7B4-8623-FC03-C900-67C8DA9997AB}"/>
              </a:ext>
            </a:extLst>
          </p:cNvPr>
          <p:cNvSpPr>
            <a:spLocks noGrp="1"/>
          </p:cNvSpPr>
          <p:nvPr>
            <p:ph type="dt" sz="half" idx="10"/>
          </p:nvPr>
        </p:nvSpPr>
        <p:spPr/>
        <p:txBody>
          <a:bodyPr/>
          <a:lstStyle/>
          <a:p>
            <a:fld id="{841B6940-D061-4F1F-BC2B-5C327FFB944B}" type="datetimeFigureOut">
              <a:rPr lang="en-GB" smtClean="0"/>
              <a:t>03/04/2024</a:t>
            </a:fld>
            <a:endParaRPr lang="en-GB"/>
          </a:p>
        </p:txBody>
      </p:sp>
      <p:sp>
        <p:nvSpPr>
          <p:cNvPr id="4" name="Footer Placeholder 3">
            <a:extLst>
              <a:ext uri="{FF2B5EF4-FFF2-40B4-BE49-F238E27FC236}">
                <a16:creationId xmlns:a16="http://schemas.microsoft.com/office/drawing/2014/main" id="{D829E686-B9C5-827C-309E-BE8CC27FD8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1DF9B6-2FCD-F888-1497-D388E335A659}"/>
              </a:ext>
            </a:extLst>
          </p:cNvPr>
          <p:cNvSpPr>
            <a:spLocks noGrp="1"/>
          </p:cNvSpPr>
          <p:nvPr>
            <p:ph type="sldNum" sz="quarter" idx="12"/>
          </p:nvPr>
        </p:nvSpPr>
        <p:spPr/>
        <p:txBody>
          <a:bodyPr/>
          <a:lstStyle/>
          <a:p>
            <a:fld id="{DCBA6480-7BC7-445F-99EE-75789639E627}" type="slidenum">
              <a:rPr lang="en-GB" smtClean="0"/>
              <a:t>‹#›</a:t>
            </a:fld>
            <a:endParaRPr lang="en-GB"/>
          </a:p>
        </p:txBody>
      </p:sp>
    </p:spTree>
    <p:extLst>
      <p:ext uri="{BB962C8B-B14F-4D97-AF65-F5344CB8AC3E}">
        <p14:creationId xmlns:p14="http://schemas.microsoft.com/office/powerpoint/2010/main" val="20163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DBC146-8CFB-62B1-D0B6-5B4F0E2626F4}"/>
              </a:ext>
            </a:extLst>
          </p:cNvPr>
          <p:cNvSpPr>
            <a:spLocks noGrp="1"/>
          </p:cNvSpPr>
          <p:nvPr>
            <p:ph type="dt" sz="half" idx="10"/>
          </p:nvPr>
        </p:nvSpPr>
        <p:spPr/>
        <p:txBody>
          <a:bodyPr/>
          <a:lstStyle/>
          <a:p>
            <a:fld id="{841B6940-D061-4F1F-BC2B-5C327FFB944B}" type="datetimeFigureOut">
              <a:rPr lang="en-GB" smtClean="0"/>
              <a:t>03/04/2024</a:t>
            </a:fld>
            <a:endParaRPr lang="en-GB"/>
          </a:p>
        </p:txBody>
      </p:sp>
      <p:sp>
        <p:nvSpPr>
          <p:cNvPr id="3" name="Footer Placeholder 2">
            <a:extLst>
              <a:ext uri="{FF2B5EF4-FFF2-40B4-BE49-F238E27FC236}">
                <a16:creationId xmlns:a16="http://schemas.microsoft.com/office/drawing/2014/main" id="{AB6B381A-65B9-2327-A88E-28A385643F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CE54D8-C605-E53C-DE19-7218B2912CDB}"/>
              </a:ext>
            </a:extLst>
          </p:cNvPr>
          <p:cNvSpPr>
            <a:spLocks noGrp="1"/>
          </p:cNvSpPr>
          <p:nvPr>
            <p:ph type="sldNum" sz="quarter" idx="12"/>
          </p:nvPr>
        </p:nvSpPr>
        <p:spPr/>
        <p:txBody>
          <a:bodyPr/>
          <a:lstStyle/>
          <a:p>
            <a:fld id="{DCBA6480-7BC7-445F-99EE-75789639E627}" type="slidenum">
              <a:rPr lang="en-GB" smtClean="0"/>
              <a:t>‹#›</a:t>
            </a:fld>
            <a:endParaRPr lang="en-GB"/>
          </a:p>
        </p:txBody>
      </p:sp>
    </p:spTree>
    <p:extLst>
      <p:ext uri="{BB962C8B-B14F-4D97-AF65-F5344CB8AC3E}">
        <p14:creationId xmlns:p14="http://schemas.microsoft.com/office/powerpoint/2010/main" val="189734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DE60-87E8-60B4-657C-ED2544458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067DE2-8AA0-E4B5-CB76-77E09E7D6B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A96E04-97FA-4231-E2DF-34D719F79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65025F-16F4-E994-F7F3-3B7980D97376}"/>
              </a:ext>
            </a:extLst>
          </p:cNvPr>
          <p:cNvSpPr>
            <a:spLocks noGrp="1"/>
          </p:cNvSpPr>
          <p:nvPr>
            <p:ph type="dt" sz="half" idx="10"/>
          </p:nvPr>
        </p:nvSpPr>
        <p:spPr/>
        <p:txBody>
          <a:bodyPr/>
          <a:lstStyle/>
          <a:p>
            <a:fld id="{841B6940-D061-4F1F-BC2B-5C327FFB944B}" type="datetimeFigureOut">
              <a:rPr lang="en-GB" smtClean="0"/>
              <a:t>03/04/2024</a:t>
            </a:fld>
            <a:endParaRPr lang="en-GB"/>
          </a:p>
        </p:txBody>
      </p:sp>
      <p:sp>
        <p:nvSpPr>
          <p:cNvPr id="6" name="Footer Placeholder 5">
            <a:extLst>
              <a:ext uri="{FF2B5EF4-FFF2-40B4-BE49-F238E27FC236}">
                <a16:creationId xmlns:a16="http://schemas.microsoft.com/office/drawing/2014/main" id="{375CE753-74A2-AA6E-D8C4-3553509DC0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3B6CC6-7151-02FD-D644-E0E44DF07AB4}"/>
              </a:ext>
            </a:extLst>
          </p:cNvPr>
          <p:cNvSpPr>
            <a:spLocks noGrp="1"/>
          </p:cNvSpPr>
          <p:nvPr>
            <p:ph type="sldNum" sz="quarter" idx="12"/>
          </p:nvPr>
        </p:nvSpPr>
        <p:spPr/>
        <p:txBody>
          <a:bodyPr/>
          <a:lstStyle/>
          <a:p>
            <a:fld id="{DCBA6480-7BC7-445F-99EE-75789639E627}" type="slidenum">
              <a:rPr lang="en-GB" smtClean="0"/>
              <a:t>‹#›</a:t>
            </a:fld>
            <a:endParaRPr lang="en-GB"/>
          </a:p>
        </p:txBody>
      </p:sp>
    </p:spTree>
    <p:extLst>
      <p:ext uri="{BB962C8B-B14F-4D97-AF65-F5344CB8AC3E}">
        <p14:creationId xmlns:p14="http://schemas.microsoft.com/office/powerpoint/2010/main" val="181424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E712-FE84-1166-9E51-2781E311A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EAC262-0BFD-1BBB-E16E-C18ED02662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A2B25F-D789-3EAA-BC8A-8B473F395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E4358D-33B8-5A6F-4957-F8D28C080B12}"/>
              </a:ext>
            </a:extLst>
          </p:cNvPr>
          <p:cNvSpPr>
            <a:spLocks noGrp="1"/>
          </p:cNvSpPr>
          <p:nvPr>
            <p:ph type="dt" sz="half" idx="10"/>
          </p:nvPr>
        </p:nvSpPr>
        <p:spPr/>
        <p:txBody>
          <a:bodyPr/>
          <a:lstStyle/>
          <a:p>
            <a:fld id="{841B6940-D061-4F1F-BC2B-5C327FFB944B}" type="datetimeFigureOut">
              <a:rPr lang="en-GB" smtClean="0"/>
              <a:t>03/04/2024</a:t>
            </a:fld>
            <a:endParaRPr lang="en-GB"/>
          </a:p>
        </p:txBody>
      </p:sp>
      <p:sp>
        <p:nvSpPr>
          <p:cNvPr id="6" name="Footer Placeholder 5">
            <a:extLst>
              <a:ext uri="{FF2B5EF4-FFF2-40B4-BE49-F238E27FC236}">
                <a16:creationId xmlns:a16="http://schemas.microsoft.com/office/drawing/2014/main" id="{97508F8C-EBAE-D434-2DB8-015593365D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333FA8-7801-E414-FA02-70A2700BF737}"/>
              </a:ext>
            </a:extLst>
          </p:cNvPr>
          <p:cNvSpPr>
            <a:spLocks noGrp="1"/>
          </p:cNvSpPr>
          <p:nvPr>
            <p:ph type="sldNum" sz="quarter" idx="12"/>
          </p:nvPr>
        </p:nvSpPr>
        <p:spPr/>
        <p:txBody>
          <a:bodyPr/>
          <a:lstStyle/>
          <a:p>
            <a:fld id="{DCBA6480-7BC7-445F-99EE-75789639E627}" type="slidenum">
              <a:rPr lang="en-GB" smtClean="0"/>
              <a:t>‹#›</a:t>
            </a:fld>
            <a:endParaRPr lang="en-GB"/>
          </a:p>
        </p:txBody>
      </p:sp>
    </p:spTree>
    <p:extLst>
      <p:ext uri="{BB962C8B-B14F-4D97-AF65-F5344CB8AC3E}">
        <p14:creationId xmlns:p14="http://schemas.microsoft.com/office/powerpoint/2010/main" val="79322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CDAC4-CE53-8594-145D-BA41B5962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EADAD5-CE13-F5B8-5445-469B83B08B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DDF71D-61B1-F007-F9B9-EBAF206728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1B6940-D061-4F1F-BC2B-5C327FFB944B}" type="datetimeFigureOut">
              <a:rPr lang="en-GB" smtClean="0"/>
              <a:t>03/04/2024</a:t>
            </a:fld>
            <a:endParaRPr lang="en-GB"/>
          </a:p>
        </p:txBody>
      </p:sp>
      <p:sp>
        <p:nvSpPr>
          <p:cNvPr id="5" name="Footer Placeholder 4">
            <a:extLst>
              <a:ext uri="{FF2B5EF4-FFF2-40B4-BE49-F238E27FC236}">
                <a16:creationId xmlns:a16="http://schemas.microsoft.com/office/drawing/2014/main" id="{E328B1A4-0EE4-29B1-3ED9-31022F82C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A152BF6-5343-BEC9-BCAC-4B79E2607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BA6480-7BC7-445F-99EE-75789639E627}" type="slidenum">
              <a:rPr lang="en-GB" smtClean="0"/>
              <a:t>‹#›</a:t>
            </a:fld>
            <a:endParaRPr lang="en-GB"/>
          </a:p>
        </p:txBody>
      </p:sp>
    </p:spTree>
    <p:extLst>
      <p:ext uri="{BB962C8B-B14F-4D97-AF65-F5344CB8AC3E}">
        <p14:creationId xmlns:p14="http://schemas.microsoft.com/office/powerpoint/2010/main" val="49053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entimeter.com/app/presentation/alygs9triqq3s6i7es22eipxw3kdfgyz/qfnmguiezyrk"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tructuringinquiry.co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ntimeter.com/app/presentation/alygs9triqq3s6i7es22eipxw3kdfgyz/qfnmguiezyrk"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annewatson1089@gmail.com" TargetMode="External"/><Relationship Id="rId2" Type="http://schemas.openxmlformats.org/officeDocument/2006/relationships/hyperlink" Target="mailto:lauriejacques@smartpd.co.uk" TargetMode="Externa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annewatson1089@gmail.co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A9F5-6342-8C94-F6EE-8B7C2508CB81}"/>
              </a:ext>
            </a:extLst>
          </p:cNvPr>
          <p:cNvSpPr>
            <a:spLocks noGrp="1"/>
          </p:cNvSpPr>
          <p:nvPr>
            <p:ph type="ctrTitle"/>
          </p:nvPr>
        </p:nvSpPr>
        <p:spPr/>
        <p:txBody>
          <a:bodyPr/>
          <a:lstStyle/>
          <a:p>
            <a:r>
              <a:rPr lang="en-GB" dirty="0"/>
              <a:t>A variety of variation</a:t>
            </a:r>
          </a:p>
        </p:txBody>
      </p:sp>
      <p:sp>
        <p:nvSpPr>
          <p:cNvPr id="3" name="Subtitle 2">
            <a:extLst>
              <a:ext uri="{FF2B5EF4-FFF2-40B4-BE49-F238E27FC236}">
                <a16:creationId xmlns:a16="http://schemas.microsoft.com/office/drawing/2014/main" id="{C3FF48C4-01CD-E87E-F577-84CD5C03CE3D}"/>
              </a:ext>
            </a:extLst>
          </p:cNvPr>
          <p:cNvSpPr>
            <a:spLocks noGrp="1"/>
          </p:cNvSpPr>
          <p:nvPr>
            <p:ph type="subTitle" idx="1"/>
          </p:nvPr>
        </p:nvSpPr>
        <p:spPr/>
        <p:txBody>
          <a:bodyPr>
            <a:normAutofit fontScale="92500" lnSpcReduction="10000"/>
          </a:bodyPr>
          <a:lstStyle/>
          <a:p>
            <a:r>
              <a:rPr lang="en-GB" dirty="0"/>
              <a:t>Laurie Jacques, John Mason and Anne Watson</a:t>
            </a:r>
          </a:p>
          <a:p>
            <a:endParaRPr lang="en-GB" dirty="0"/>
          </a:p>
          <a:p>
            <a:r>
              <a:rPr lang="en-GB" sz="2800" b="1" dirty="0"/>
              <a:t>Shape Up</a:t>
            </a:r>
          </a:p>
          <a:p>
            <a:r>
              <a:rPr lang="en-GB" sz="2800" b="1" dirty="0"/>
              <a:t>Session D1 1100-1230</a:t>
            </a:r>
            <a:endParaRPr lang="en-GB" b="1" dirty="0"/>
          </a:p>
        </p:txBody>
      </p:sp>
      <p:sp>
        <p:nvSpPr>
          <p:cNvPr id="4" name="TextBox 3">
            <a:extLst>
              <a:ext uri="{FF2B5EF4-FFF2-40B4-BE49-F238E27FC236}">
                <a16:creationId xmlns:a16="http://schemas.microsoft.com/office/drawing/2014/main" id="{D3EEDA27-ADC3-74B3-B2E9-F8720C2CEEA5}"/>
              </a:ext>
            </a:extLst>
          </p:cNvPr>
          <p:cNvSpPr txBox="1"/>
          <p:nvPr/>
        </p:nvSpPr>
        <p:spPr>
          <a:xfrm>
            <a:off x="221942" y="6027938"/>
            <a:ext cx="3781887" cy="707886"/>
          </a:xfrm>
          <a:prstGeom prst="rect">
            <a:avLst/>
          </a:prstGeom>
          <a:noFill/>
        </p:spPr>
        <p:txBody>
          <a:bodyPr wrap="square" rtlCol="0">
            <a:spAutoFit/>
          </a:bodyPr>
          <a:lstStyle/>
          <a:p>
            <a:r>
              <a:rPr lang="en-GB" sz="2000" b="1" dirty="0"/>
              <a:t>@smartjacques</a:t>
            </a:r>
          </a:p>
          <a:p>
            <a:r>
              <a:rPr lang="en-GB" sz="2000" b="1" dirty="0">
                <a:effectLst/>
                <a:latin typeface="Aptos" panose="020B0004020202020204" pitchFamily="34" charset="0"/>
                <a:ea typeface="Aptos" panose="020B0004020202020204" pitchFamily="34" charset="0"/>
                <a:cs typeface="Aptos" panose="020B0004020202020204" pitchFamily="34" charset="0"/>
              </a:rPr>
              <a:t>#jointconf24</a:t>
            </a:r>
          </a:p>
        </p:txBody>
      </p:sp>
    </p:spTree>
    <p:extLst>
      <p:ext uri="{BB962C8B-B14F-4D97-AF65-F5344CB8AC3E}">
        <p14:creationId xmlns:p14="http://schemas.microsoft.com/office/powerpoint/2010/main" val="224340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1FCAE0-9845-5F47-7BB0-50D7E0ECDD65}"/>
              </a:ext>
            </a:extLst>
          </p:cNvPr>
          <p:cNvSpPr txBox="1"/>
          <p:nvPr/>
        </p:nvSpPr>
        <p:spPr>
          <a:xfrm>
            <a:off x="2051863" y="358514"/>
            <a:ext cx="6526768" cy="646331"/>
          </a:xfrm>
          <a:prstGeom prst="rect">
            <a:avLst/>
          </a:prstGeom>
          <a:noFill/>
        </p:spPr>
        <p:txBody>
          <a:bodyPr wrap="square" rtlCol="0">
            <a:spAutoFit/>
          </a:bodyPr>
          <a:lstStyle/>
          <a:p>
            <a:r>
              <a:rPr lang="en-US" sz="3600" dirty="0">
                <a:solidFill>
                  <a:schemeClr val="tx1">
                    <a:lumMod val="95000"/>
                    <a:lumOff val="5000"/>
                  </a:schemeClr>
                </a:solidFill>
                <a:latin typeface="ADLaM Display" panose="020F0502020204030204" pitchFamily="34" charset="0"/>
                <a:cs typeface="ADLaM Display" panose="020F0502020204030204" pitchFamily="34" charset="0"/>
              </a:rPr>
              <a:t>Types of Variation in a </a:t>
            </a:r>
            <a:r>
              <a:rPr lang="en-US" sz="3600" dirty="0">
                <a:solidFill>
                  <a:srgbClr val="7030A0"/>
                </a:solidFill>
                <a:latin typeface="ADLaM Display" panose="020F0502020204030204" pitchFamily="34" charset="0"/>
                <a:cs typeface="ADLaM Display" panose="020F0502020204030204" pitchFamily="34" charset="0"/>
              </a:rPr>
              <a:t>Ravel</a:t>
            </a:r>
          </a:p>
        </p:txBody>
      </p:sp>
      <p:pic>
        <p:nvPicPr>
          <p:cNvPr id="26" name="Picture 25">
            <a:extLst>
              <a:ext uri="{FF2B5EF4-FFF2-40B4-BE49-F238E27FC236}">
                <a16:creationId xmlns:a16="http://schemas.microsoft.com/office/drawing/2014/main" id="{C906C0D8-D257-D0BE-C8A0-A247D301DFD5}"/>
              </a:ext>
            </a:extLst>
          </p:cNvPr>
          <p:cNvPicPr>
            <a:picLocks noChangeAspect="1"/>
          </p:cNvPicPr>
          <p:nvPr/>
        </p:nvPicPr>
        <p:blipFill>
          <a:blip r:embed="rId3"/>
          <a:stretch>
            <a:fillRect/>
          </a:stretch>
        </p:blipFill>
        <p:spPr>
          <a:xfrm>
            <a:off x="380800" y="3839211"/>
            <a:ext cx="3342126" cy="2876216"/>
          </a:xfrm>
          <a:prstGeom prst="rect">
            <a:avLst/>
          </a:prstGeom>
        </p:spPr>
      </p:pic>
      <p:pic>
        <p:nvPicPr>
          <p:cNvPr id="27" name="Picture 26" descr="A list of different features&#10;&#10;Description automatically generated with medium confidence">
            <a:extLst>
              <a:ext uri="{FF2B5EF4-FFF2-40B4-BE49-F238E27FC236}">
                <a16:creationId xmlns:a16="http://schemas.microsoft.com/office/drawing/2014/main" id="{EB706AE4-BE76-944D-11AF-B4E9B0C5AC88}"/>
              </a:ext>
            </a:extLst>
          </p:cNvPr>
          <p:cNvPicPr>
            <a:picLocks noChangeAspect="1"/>
          </p:cNvPicPr>
          <p:nvPr/>
        </p:nvPicPr>
        <p:blipFill>
          <a:blip r:embed="rId4">
            <a:duotone>
              <a:schemeClr val="accent1">
                <a:shade val="45000"/>
                <a:satMod val="135000"/>
              </a:schemeClr>
              <a:prstClr val="white"/>
            </a:duotone>
          </a:blip>
          <a:stretch>
            <a:fillRect/>
          </a:stretch>
        </p:blipFill>
        <p:spPr>
          <a:xfrm>
            <a:off x="97775" y="142573"/>
            <a:ext cx="11996450" cy="3023396"/>
          </a:xfrm>
          <a:prstGeom prst="rect">
            <a:avLst/>
          </a:prstGeom>
          <a:ln>
            <a:solidFill>
              <a:srgbClr val="0070C0"/>
            </a:solidFill>
          </a:ln>
        </p:spPr>
      </p:pic>
      <p:sp>
        <p:nvSpPr>
          <p:cNvPr id="2" name="TextBox 1">
            <a:extLst>
              <a:ext uri="{FF2B5EF4-FFF2-40B4-BE49-F238E27FC236}">
                <a16:creationId xmlns:a16="http://schemas.microsoft.com/office/drawing/2014/main" id="{207C2487-74D7-1C5F-C7F7-812011698FF8}"/>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130767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963B-7D7A-87B0-5D17-A320C59BD6DE}"/>
              </a:ext>
            </a:extLst>
          </p:cNvPr>
          <p:cNvSpPr>
            <a:spLocks noGrp="1"/>
          </p:cNvSpPr>
          <p:nvPr>
            <p:ph type="title"/>
          </p:nvPr>
        </p:nvSpPr>
        <p:spPr/>
        <p:txBody>
          <a:bodyPr/>
          <a:lstStyle/>
          <a:p>
            <a:r>
              <a:rPr lang="en-GB" b="1" dirty="0"/>
              <a:t>Exponents</a:t>
            </a:r>
          </a:p>
        </p:txBody>
      </p:sp>
      <p:sp>
        <p:nvSpPr>
          <p:cNvPr id="6" name="Rounded Rectangle 4">
            <a:extLst>
              <a:ext uri="{FF2B5EF4-FFF2-40B4-BE49-F238E27FC236}">
                <a16:creationId xmlns:a16="http://schemas.microsoft.com/office/drawing/2014/main" id="{4E6D4D21-82CC-25F7-7C34-80416A76609E}"/>
              </a:ext>
            </a:extLst>
          </p:cNvPr>
          <p:cNvSpPr>
            <a:spLocks noGrp="1"/>
          </p:cNvSpPr>
          <p:nvPr>
            <p:ph idx="1"/>
          </p:nvPr>
        </p:nvSpPr>
        <p:spPr>
          <a:xfrm>
            <a:off x="3224462" y="1299411"/>
            <a:ext cx="8129337" cy="4995027"/>
          </a:xfrm>
          <a:prstGeom prst="roundRect">
            <a:avLst/>
          </a:prstGeom>
          <a:solidFill>
            <a:srgbClr val="7030A0">
              <a:alpha val="129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nSpc>
                <a:spcPct val="100000"/>
              </a:lnSpc>
            </a:pPr>
            <a:r>
              <a:rPr lang="en-US" dirty="0">
                <a:solidFill>
                  <a:schemeClr val="tx1"/>
                </a:solidFill>
              </a:rPr>
              <a:t>“Repeated addition” (e.g., 3 + 3 + 3) is one way to think about “multiplication.”</a:t>
            </a:r>
          </a:p>
          <a:p>
            <a:pPr>
              <a:lnSpc>
                <a:spcPct val="100000"/>
              </a:lnSpc>
            </a:pPr>
            <a:r>
              <a:rPr lang="en-US" dirty="0">
                <a:solidFill>
                  <a:schemeClr val="tx1"/>
                </a:solidFill>
              </a:rPr>
              <a:t>“Repeated addition” and “repeated multiplication” (e.g., 3 × 3 × 3) are not the same thing.</a:t>
            </a:r>
          </a:p>
          <a:p>
            <a:pPr>
              <a:lnSpc>
                <a:spcPct val="100000"/>
              </a:lnSpc>
            </a:pPr>
            <a:r>
              <a:rPr lang="en-US" dirty="0">
                <a:solidFill>
                  <a:schemeClr val="tx1"/>
                </a:solidFill>
              </a:rPr>
              <a:t>“Repeated multiplication” is one way to think about “exponentiation.”</a:t>
            </a:r>
          </a:p>
          <a:p>
            <a:pPr>
              <a:lnSpc>
                <a:spcPct val="100000"/>
              </a:lnSpc>
            </a:pPr>
            <a:r>
              <a:rPr lang="en-US" dirty="0">
                <a:solidFill>
                  <a:schemeClr val="tx1"/>
                </a:solidFill>
              </a:rPr>
              <a:t>The expression </a:t>
            </a:r>
            <a:r>
              <a:rPr lang="en-US" i="1" dirty="0" err="1">
                <a:solidFill>
                  <a:schemeClr val="tx1"/>
                </a:solidFill>
                <a:latin typeface="Palatino" pitchFamily="2" charset="77"/>
                <a:ea typeface="Palatino" pitchFamily="2" charset="77"/>
              </a:rPr>
              <a:t>x</a:t>
            </a:r>
            <a:r>
              <a:rPr lang="en-US" i="1" baseline="30000" dirty="0" err="1">
                <a:solidFill>
                  <a:schemeClr val="tx1"/>
                </a:solidFill>
                <a:latin typeface="Palatino" pitchFamily="2" charset="77"/>
                <a:ea typeface="Palatino" pitchFamily="2" charset="77"/>
              </a:rPr>
              <a:t>y</a:t>
            </a:r>
            <a:r>
              <a:rPr lang="en-US" dirty="0">
                <a:solidFill>
                  <a:schemeClr val="tx1"/>
                </a:solidFill>
              </a:rPr>
              <a:t> if known as a “power.” In that power, the “</a:t>
            </a:r>
            <a:r>
              <a:rPr lang="en-US" i="1" dirty="0">
                <a:solidFill>
                  <a:schemeClr val="tx1"/>
                </a:solidFill>
                <a:latin typeface="Palatino" pitchFamily="2" charset="77"/>
                <a:ea typeface="Palatino" pitchFamily="2" charset="77"/>
              </a:rPr>
              <a:t>x</a:t>
            </a:r>
            <a:r>
              <a:rPr lang="en-US" dirty="0">
                <a:solidFill>
                  <a:schemeClr val="tx1"/>
                </a:solidFill>
              </a:rPr>
              <a:t>” is called the “base” and the “</a:t>
            </a:r>
            <a:r>
              <a:rPr lang="en-US" i="1" dirty="0">
                <a:solidFill>
                  <a:schemeClr val="tx1"/>
                </a:solidFill>
                <a:latin typeface="Palatino" pitchFamily="2" charset="77"/>
                <a:ea typeface="Palatino" pitchFamily="2" charset="77"/>
              </a:rPr>
              <a:t>y</a:t>
            </a:r>
            <a:r>
              <a:rPr lang="en-US" dirty="0">
                <a:solidFill>
                  <a:schemeClr val="tx1"/>
                </a:solidFill>
              </a:rPr>
              <a:t>” is called the “exponent.”</a:t>
            </a:r>
          </a:p>
          <a:p>
            <a:endParaRPr lang="en-GB" dirty="0"/>
          </a:p>
        </p:txBody>
      </p:sp>
      <p:sp>
        <p:nvSpPr>
          <p:cNvPr id="3" name="Text Placeholder 5">
            <a:extLst>
              <a:ext uri="{FF2B5EF4-FFF2-40B4-BE49-F238E27FC236}">
                <a16:creationId xmlns:a16="http://schemas.microsoft.com/office/drawing/2014/main" id="{38DD672E-C754-8CA8-853A-BF6AA2236007}"/>
              </a:ext>
            </a:extLst>
          </p:cNvPr>
          <p:cNvSpPr txBox="1">
            <a:spLocks/>
          </p:cNvSpPr>
          <p:nvPr/>
        </p:nvSpPr>
        <p:spPr>
          <a:xfrm>
            <a:off x="738119" y="2946098"/>
            <a:ext cx="3527004" cy="1266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t>Critical </a:t>
            </a:r>
          </a:p>
          <a:p>
            <a:pPr marL="0" indent="0">
              <a:lnSpc>
                <a:spcPct val="100000"/>
              </a:lnSpc>
              <a:spcBef>
                <a:spcPts val="0"/>
              </a:spcBef>
              <a:buNone/>
            </a:pPr>
            <a:r>
              <a:rPr lang="en-US" b="1" dirty="0"/>
              <a:t>Discernments</a:t>
            </a:r>
          </a:p>
          <a:p>
            <a:pPr marL="0" indent="0">
              <a:lnSpc>
                <a:spcPct val="100000"/>
              </a:lnSpc>
              <a:spcBef>
                <a:spcPts val="0"/>
              </a:spcBef>
              <a:buNone/>
            </a:pPr>
            <a:r>
              <a:rPr lang="en-US" dirty="0"/>
              <a:t>in this part of</a:t>
            </a:r>
            <a:br>
              <a:rPr lang="en-US" dirty="0"/>
            </a:br>
            <a:r>
              <a:rPr lang="en-US" dirty="0"/>
              <a:t>the </a:t>
            </a:r>
            <a:r>
              <a:rPr lang="en-US" b="1" dirty="0">
                <a:solidFill>
                  <a:srgbClr val="7030A0"/>
                </a:solidFill>
              </a:rPr>
              <a:t>Ravel</a:t>
            </a:r>
          </a:p>
          <a:p>
            <a:pPr marL="0" indent="0">
              <a:buNone/>
            </a:pPr>
            <a:endParaRPr lang="en-US" b="1" dirty="0"/>
          </a:p>
        </p:txBody>
      </p:sp>
      <p:sp>
        <p:nvSpPr>
          <p:cNvPr id="4" name="TextBox 3">
            <a:extLst>
              <a:ext uri="{FF2B5EF4-FFF2-40B4-BE49-F238E27FC236}">
                <a16:creationId xmlns:a16="http://schemas.microsoft.com/office/drawing/2014/main" id="{B65AC087-0EF8-E500-2B06-A9D75AAAFEFF}"/>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64359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E95CB2-8399-D8CB-6792-8DF85FFCC2A9}"/>
              </a:ext>
            </a:extLst>
          </p:cNvPr>
          <p:cNvSpPr txBox="1"/>
          <p:nvPr/>
        </p:nvSpPr>
        <p:spPr>
          <a:xfrm>
            <a:off x="1065139" y="2520000"/>
            <a:ext cx="1938416" cy="2246769"/>
          </a:xfrm>
          <a:prstGeom prst="rect">
            <a:avLst/>
          </a:prstGeom>
          <a:noFill/>
        </p:spPr>
        <p:txBody>
          <a:bodyPr wrap="none" rtlCol="0">
            <a:spAutoFit/>
          </a:bodyPr>
          <a:lstStyle/>
          <a:p>
            <a:pPr algn="r"/>
            <a:r>
              <a:rPr lang="en-US" sz="2000" b="1" dirty="0"/>
              <a:t>3</a:t>
            </a:r>
          </a:p>
          <a:p>
            <a:pPr algn="r"/>
            <a:endParaRPr lang="en-US" sz="2000" b="1" dirty="0"/>
          </a:p>
          <a:p>
            <a:pPr algn="r"/>
            <a:r>
              <a:rPr lang="en-US" sz="2000" b="1" dirty="0"/>
              <a:t>3 + 3 = 6</a:t>
            </a:r>
          </a:p>
          <a:p>
            <a:pPr algn="r"/>
            <a:endParaRPr lang="en-US" sz="2000" b="1" dirty="0"/>
          </a:p>
          <a:p>
            <a:pPr algn="r"/>
            <a:r>
              <a:rPr lang="en-US" sz="2000" b="1" dirty="0"/>
              <a:t>3 + 3 + 3</a:t>
            </a:r>
            <a:r>
              <a:rPr lang="en-US" sz="2000" b="1" i="1" dirty="0"/>
              <a:t> </a:t>
            </a:r>
            <a:r>
              <a:rPr lang="en-US" sz="2000" b="1" dirty="0"/>
              <a:t>= 9</a:t>
            </a:r>
          </a:p>
          <a:p>
            <a:pPr algn="r"/>
            <a:endParaRPr lang="en-US" sz="2000" b="1" dirty="0"/>
          </a:p>
          <a:p>
            <a:pPr algn="r"/>
            <a:r>
              <a:rPr lang="en-US" sz="2000" b="1" dirty="0"/>
              <a:t>3 + 3 + 3 + 3 = 12</a:t>
            </a:r>
          </a:p>
        </p:txBody>
      </p:sp>
      <p:grpSp>
        <p:nvGrpSpPr>
          <p:cNvPr id="9" name="Group 8">
            <a:extLst>
              <a:ext uri="{FF2B5EF4-FFF2-40B4-BE49-F238E27FC236}">
                <a16:creationId xmlns:a16="http://schemas.microsoft.com/office/drawing/2014/main" id="{BA4CB6D6-4F3C-761C-0750-583E0263AD53}"/>
              </a:ext>
            </a:extLst>
          </p:cNvPr>
          <p:cNvGrpSpPr/>
          <p:nvPr/>
        </p:nvGrpSpPr>
        <p:grpSpPr>
          <a:xfrm>
            <a:off x="3440984" y="2520000"/>
            <a:ext cx="1184199" cy="351995"/>
            <a:chOff x="2329637" y="2520000"/>
            <a:chExt cx="1184199" cy="351995"/>
          </a:xfrm>
        </p:grpSpPr>
        <p:sp>
          <p:nvSpPr>
            <p:cNvPr id="3" name="Rectangle 2">
              <a:extLst>
                <a:ext uri="{FF2B5EF4-FFF2-40B4-BE49-F238E27FC236}">
                  <a16:creationId xmlns:a16="http://schemas.microsoft.com/office/drawing/2014/main" id="{A2F37161-DBC0-D271-5F8F-57B2095086EA}"/>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B3910A8-005C-0BF7-DCC7-5BBD3744889B}"/>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3ACDE3-1D0B-C864-1E7A-5FFAAB418C6E}"/>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6C975EF-BE18-73B5-E85A-F1031B2C8DFA}"/>
              </a:ext>
            </a:extLst>
          </p:cNvPr>
          <p:cNvGrpSpPr/>
          <p:nvPr/>
        </p:nvGrpSpPr>
        <p:grpSpPr>
          <a:xfrm>
            <a:off x="3440984" y="3100593"/>
            <a:ext cx="1184199" cy="351995"/>
            <a:chOff x="2329637" y="2520000"/>
            <a:chExt cx="1184199" cy="351995"/>
          </a:xfrm>
        </p:grpSpPr>
        <p:sp>
          <p:nvSpPr>
            <p:cNvPr id="11" name="Rectangle 10">
              <a:extLst>
                <a:ext uri="{FF2B5EF4-FFF2-40B4-BE49-F238E27FC236}">
                  <a16:creationId xmlns:a16="http://schemas.microsoft.com/office/drawing/2014/main" id="{23DB7DE4-8DB7-96F7-A7D1-0C8AC74BB089}"/>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74FDDF-554B-CF11-F3D4-67D51226E012}"/>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0E2536-D6E7-3B23-E0F2-858FE229405D}"/>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C70418E-09A5-4AC5-B964-6BE3E8AAE850}"/>
              </a:ext>
            </a:extLst>
          </p:cNvPr>
          <p:cNvGrpSpPr/>
          <p:nvPr/>
        </p:nvGrpSpPr>
        <p:grpSpPr>
          <a:xfrm>
            <a:off x="4716601" y="3100593"/>
            <a:ext cx="1184199" cy="351995"/>
            <a:chOff x="2329637" y="2520000"/>
            <a:chExt cx="1184199" cy="351995"/>
          </a:xfrm>
        </p:grpSpPr>
        <p:sp>
          <p:nvSpPr>
            <p:cNvPr id="15" name="Rectangle 14">
              <a:extLst>
                <a:ext uri="{FF2B5EF4-FFF2-40B4-BE49-F238E27FC236}">
                  <a16:creationId xmlns:a16="http://schemas.microsoft.com/office/drawing/2014/main" id="{E256307D-BB61-1062-693D-CC9B83AB60DB}"/>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6935A3-CE79-4FF8-AEA0-55E67947D350}"/>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67537A-921C-0180-FB1D-A222546F9A40}"/>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79C336B2-A8C0-A4BA-66B5-73C295B7E286}"/>
              </a:ext>
            </a:extLst>
          </p:cNvPr>
          <p:cNvGrpSpPr/>
          <p:nvPr/>
        </p:nvGrpSpPr>
        <p:grpSpPr>
          <a:xfrm>
            <a:off x="3447994" y="3742868"/>
            <a:ext cx="1184199" cy="351995"/>
            <a:chOff x="2329637" y="2520000"/>
            <a:chExt cx="1184199" cy="351995"/>
          </a:xfrm>
        </p:grpSpPr>
        <p:sp>
          <p:nvSpPr>
            <p:cNvPr id="19" name="Rectangle 18">
              <a:extLst>
                <a:ext uri="{FF2B5EF4-FFF2-40B4-BE49-F238E27FC236}">
                  <a16:creationId xmlns:a16="http://schemas.microsoft.com/office/drawing/2014/main" id="{88EF7975-D751-7ECB-AE91-C3041CC0D897}"/>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5182D2B-3E75-6BE9-7654-87090EBB8E7E}"/>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545E10-B533-7C4D-B604-5173BAE7F5BF}"/>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7DD3F8CA-F8CB-E769-637E-39CDBAF018CE}"/>
              </a:ext>
            </a:extLst>
          </p:cNvPr>
          <p:cNvGrpSpPr/>
          <p:nvPr/>
        </p:nvGrpSpPr>
        <p:grpSpPr>
          <a:xfrm>
            <a:off x="4723611" y="3742867"/>
            <a:ext cx="1184199" cy="351995"/>
            <a:chOff x="2329637" y="2520000"/>
            <a:chExt cx="1184199" cy="351995"/>
          </a:xfrm>
        </p:grpSpPr>
        <p:sp>
          <p:nvSpPr>
            <p:cNvPr id="23" name="Rectangle 22">
              <a:extLst>
                <a:ext uri="{FF2B5EF4-FFF2-40B4-BE49-F238E27FC236}">
                  <a16:creationId xmlns:a16="http://schemas.microsoft.com/office/drawing/2014/main" id="{46BE1A28-6AFF-7E3C-0DDD-DB3171D525AF}"/>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47F746-F025-D185-2787-672F6124BAD8}"/>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5C74EF2-6E6B-3B8C-89F0-71F04F0050C0}"/>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6F4E730A-C4BC-1CD9-CE0F-1EC792A2A067}"/>
              </a:ext>
            </a:extLst>
          </p:cNvPr>
          <p:cNvGrpSpPr/>
          <p:nvPr/>
        </p:nvGrpSpPr>
        <p:grpSpPr>
          <a:xfrm>
            <a:off x="5999228" y="3740804"/>
            <a:ext cx="1184199" cy="357782"/>
            <a:chOff x="2329637" y="2514213"/>
            <a:chExt cx="1184199" cy="357782"/>
          </a:xfrm>
        </p:grpSpPr>
        <p:sp>
          <p:nvSpPr>
            <p:cNvPr id="33" name="Rectangle 32">
              <a:extLst>
                <a:ext uri="{FF2B5EF4-FFF2-40B4-BE49-F238E27FC236}">
                  <a16:creationId xmlns:a16="http://schemas.microsoft.com/office/drawing/2014/main" id="{961FD152-E3ED-75EF-CDDD-417FAF38A796}"/>
                </a:ext>
              </a:extLst>
            </p:cNvPr>
            <p:cNvSpPr/>
            <p:nvPr/>
          </p:nvSpPr>
          <p:spPr>
            <a:xfrm>
              <a:off x="2329637" y="2514213"/>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0568BDA-58C6-2346-D06B-B250E468A5E4}"/>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A0DDF78-B734-7CB3-B8BF-3E01E85F848D}"/>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64025315-2694-20A9-75A1-02B39A5DAFAD}"/>
              </a:ext>
            </a:extLst>
          </p:cNvPr>
          <p:cNvSpPr txBox="1"/>
          <p:nvPr/>
        </p:nvSpPr>
        <p:spPr>
          <a:xfrm>
            <a:off x="8951698" y="2464912"/>
            <a:ext cx="1191352" cy="2246769"/>
          </a:xfrm>
          <a:prstGeom prst="rect">
            <a:avLst/>
          </a:prstGeom>
          <a:noFill/>
        </p:spPr>
        <p:txBody>
          <a:bodyPr wrap="none" rtlCol="0">
            <a:spAutoFit/>
          </a:bodyPr>
          <a:lstStyle/>
          <a:p>
            <a:r>
              <a:rPr lang="en-US" sz="2000" b="1" dirty="0"/>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1 =  3</a:t>
            </a:r>
            <a:r>
              <a:rPr lang="en-US" sz="2000" b="1" dirty="0"/>
              <a:t> </a:t>
            </a:r>
          </a:p>
          <a:p>
            <a:endParaRPr lang="en-US" sz="2000" b="1" dirty="0"/>
          </a:p>
          <a:p>
            <a:r>
              <a:rPr lang="en-US" sz="2000" b="1" dirty="0"/>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2 =  6</a:t>
            </a:r>
            <a:endParaRPr lang="en-US" sz="2000" b="1" dirty="0"/>
          </a:p>
          <a:p>
            <a:endParaRPr lang="en-US" sz="2000" b="1" dirty="0"/>
          </a:p>
          <a:p>
            <a:r>
              <a:rPr lang="en-US" sz="2000" b="1" dirty="0"/>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3 =  9</a:t>
            </a:r>
          </a:p>
          <a:p>
            <a:endParaRPr lang="en-US" sz="2000" b="1" dirty="0">
              <a:solidFill>
                <a:prstClr val="black"/>
              </a:solidFill>
              <a:latin typeface="Calibri" panose="020F0502020204030204"/>
            </a:endParaRPr>
          </a:p>
          <a:p>
            <a:r>
              <a:rPr lang="en-US" sz="2000" b="1" dirty="0">
                <a:solidFill>
                  <a:prstClr val="black"/>
                </a:solidFill>
                <a:latin typeface="Calibri" panose="020F0502020204030204"/>
              </a:rPr>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4 = 12</a:t>
            </a:r>
            <a:endParaRPr lang="en-US" sz="2000" b="1" dirty="0"/>
          </a:p>
        </p:txBody>
      </p:sp>
      <p:grpSp>
        <p:nvGrpSpPr>
          <p:cNvPr id="38" name="Group 37">
            <a:extLst>
              <a:ext uri="{FF2B5EF4-FFF2-40B4-BE49-F238E27FC236}">
                <a16:creationId xmlns:a16="http://schemas.microsoft.com/office/drawing/2014/main" id="{AD34DA68-3592-ED61-873D-9C130DCB2992}"/>
              </a:ext>
            </a:extLst>
          </p:cNvPr>
          <p:cNvGrpSpPr/>
          <p:nvPr/>
        </p:nvGrpSpPr>
        <p:grpSpPr>
          <a:xfrm>
            <a:off x="3447899" y="4413709"/>
            <a:ext cx="1184199" cy="351995"/>
            <a:chOff x="2329637" y="2520000"/>
            <a:chExt cx="1184199" cy="351995"/>
          </a:xfrm>
        </p:grpSpPr>
        <p:sp>
          <p:nvSpPr>
            <p:cNvPr id="39" name="Rectangle 38">
              <a:extLst>
                <a:ext uri="{FF2B5EF4-FFF2-40B4-BE49-F238E27FC236}">
                  <a16:creationId xmlns:a16="http://schemas.microsoft.com/office/drawing/2014/main" id="{93358DCB-FB5E-280C-6A1D-20D46C36B0AA}"/>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141665E-BDEB-5937-A1BF-69A302C33DE1}"/>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2AEC049-7C93-E05C-8B47-4D75163ACF9D}"/>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7646E8B3-14C0-A217-C48B-7763882DC44D}"/>
              </a:ext>
            </a:extLst>
          </p:cNvPr>
          <p:cNvGrpSpPr/>
          <p:nvPr/>
        </p:nvGrpSpPr>
        <p:grpSpPr>
          <a:xfrm>
            <a:off x="4723611" y="4399869"/>
            <a:ext cx="1184199" cy="351995"/>
            <a:chOff x="2329637" y="2520000"/>
            <a:chExt cx="1184199" cy="351995"/>
          </a:xfrm>
        </p:grpSpPr>
        <p:sp>
          <p:nvSpPr>
            <p:cNvPr id="43" name="Rectangle 42">
              <a:extLst>
                <a:ext uri="{FF2B5EF4-FFF2-40B4-BE49-F238E27FC236}">
                  <a16:creationId xmlns:a16="http://schemas.microsoft.com/office/drawing/2014/main" id="{2174E726-5C5A-BB2A-038D-58D10CEE7FA2}"/>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8F56E70-47AB-39B1-6AE8-5D6D156FA1F8}"/>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BFF16FE5-E30D-6D2D-46DD-70D43E6D532C}"/>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F954CB43-12CE-DF83-7D85-0875A87E7625}"/>
              </a:ext>
            </a:extLst>
          </p:cNvPr>
          <p:cNvGrpSpPr/>
          <p:nvPr/>
        </p:nvGrpSpPr>
        <p:grpSpPr>
          <a:xfrm>
            <a:off x="5996596" y="4399869"/>
            <a:ext cx="1184199" cy="357782"/>
            <a:chOff x="2329637" y="2514213"/>
            <a:chExt cx="1184199" cy="357782"/>
          </a:xfrm>
        </p:grpSpPr>
        <p:sp>
          <p:nvSpPr>
            <p:cNvPr id="47" name="Rectangle 46">
              <a:extLst>
                <a:ext uri="{FF2B5EF4-FFF2-40B4-BE49-F238E27FC236}">
                  <a16:creationId xmlns:a16="http://schemas.microsoft.com/office/drawing/2014/main" id="{9C6080F2-3FB2-7354-E318-F83A66EA4D52}"/>
                </a:ext>
              </a:extLst>
            </p:cNvPr>
            <p:cNvSpPr/>
            <p:nvPr/>
          </p:nvSpPr>
          <p:spPr>
            <a:xfrm>
              <a:off x="2329637" y="2514213"/>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40B54F-2D25-51E6-69BF-0C4756F56E28}"/>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1FBBE2B-6546-8432-33DD-FA52372752DD}"/>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8F47B570-DE53-1B81-BD43-AC1968BBD886}"/>
              </a:ext>
            </a:extLst>
          </p:cNvPr>
          <p:cNvGrpSpPr/>
          <p:nvPr/>
        </p:nvGrpSpPr>
        <p:grpSpPr>
          <a:xfrm>
            <a:off x="7257049" y="4398792"/>
            <a:ext cx="1184199" cy="357782"/>
            <a:chOff x="2329637" y="2514213"/>
            <a:chExt cx="1184199" cy="357782"/>
          </a:xfrm>
        </p:grpSpPr>
        <p:sp>
          <p:nvSpPr>
            <p:cNvPr id="51" name="Rectangle 50">
              <a:extLst>
                <a:ext uri="{FF2B5EF4-FFF2-40B4-BE49-F238E27FC236}">
                  <a16:creationId xmlns:a16="http://schemas.microsoft.com/office/drawing/2014/main" id="{8E4C5773-A580-978A-7E7A-223381FF0E84}"/>
                </a:ext>
              </a:extLst>
            </p:cNvPr>
            <p:cNvSpPr/>
            <p:nvPr/>
          </p:nvSpPr>
          <p:spPr>
            <a:xfrm>
              <a:off x="2329637" y="2514213"/>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1F17839-BAB7-947C-1A53-C49E5A5F0370}"/>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4A24799-63E1-FF60-3547-AB0AC2D10A7E}"/>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2B3690E8-DF15-FDFC-9DE2-A883AA868C13}"/>
              </a:ext>
            </a:extLst>
          </p:cNvPr>
          <p:cNvSpPr txBox="1"/>
          <p:nvPr/>
        </p:nvSpPr>
        <p:spPr>
          <a:xfrm rot="16200000">
            <a:off x="-509664" y="3204855"/>
            <a:ext cx="2228495" cy="461665"/>
          </a:xfrm>
          <a:prstGeom prst="rect">
            <a:avLst/>
          </a:prstGeom>
          <a:noFill/>
        </p:spPr>
        <p:txBody>
          <a:bodyPr wrap="none" rtlCol="0">
            <a:spAutoFit/>
          </a:bodyPr>
          <a:lstStyle/>
          <a:p>
            <a:r>
              <a:rPr lang="en-US" sz="2400" b="1" dirty="0">
                <a:solidFill>
                  <a:srgbClr val="FF0000"/>
                </a:solidFill>
              </a:rPr>
              <a:t>The OPERATION</a:t>
            </a:r>
          </a:p>
        </p:txBody>
      </p:sp>
      <p:sp>
        <p:nvSpPr>
          <p:cNvPr id="55" name="TextBox 54">
            <a:extLst>
              <a:ext uri="{FF2B5EF4-FFF2-40B4-BE49-F238E27FC236}">
                <a16:creationId xmlns:a16="http://schemas.microsoft.com/office/drawing/2014/main" id="{FE2341F6-9C9B-DC94-5B3C-E243AC158BEF}"/>
              </a:ext>
            </a:extLst>
          </p:cNvPr>
          <p:cNvSpPr txBox="1"/>
          <p:nvPr/>
        </p:nvSpPr>
        <p:spPr>
          <a:xfrm rot="5400000">
            <a:off x="9876191" y="3198167"/>
            <a:ext cx="2372957" cy="461665"/>
          </a:xfrm>
          <a:prstGeom prst="rect">
            <a:avLst/>
          </a:prstGeom>
          <a:noFill/>
        </p:spPr>
        <p:txBody>
          <a:bodyPr wrap="none" rtlCol="0">
            <a:spAutoFit/>
          </a:bodyPr>
          <a:lstStyle/>
          <a:p>
            <a:r>
              <a:rPr lang="en-US" sz="2400" b="1" dirty="0">
                <a:solidFill>
                  <a:srgbClr val="7030A0"/>
                </a:solidFill>
              </a:rPr>
              <a:t>The SHORTHAND</a:t>
            </a:r>
          </a:p>
        </p:txBody>
      </p:sp>
      <p:sp>
        <p:nvSpPr>
          <p:cNvPr id="57" name="Left Brace 56">
            <a:extLst>
              <a:ext uri="{FF2B5EF4-FFF2-40B4-BE49-F238E27FC236}">
                <a16:creationId xmlns:a16="http://schemas.microsoft.com/office/drawing/2014/main" id="{A7B00C63-B1CC-4A89-FF77-CA7A6822BA0D}"/>
              </a:ext>
            </a:extLst>
          </p:cNvPr>
          <p:cNvSpPr/>
          <p:nvPr/>
        </p:nvSpPr>
        <p:spPr>
          <a:xfrm>
            <a:off x="785988" y="2489626"/>
            <a:ext cx="376640" cy="2300792"/>
          </a:xfrm>
          <a:prstGeom prst="leftBrace">
            <a:avLst>
              <a:gd name="adj1" fmla="val 73949"/>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58" name="Left Brace 57">
            <a:extLst>
              <a:ext uri="{FF2B5EF4-FFF2-40B4-BE49-F238E27FC236}">
                <a16:creationId xmlns:a16="http://schemas.microsoft.com/office/drawing/2014/main" id="{2407DCD4-EDC5-357C-9D5A-37F0ED1EC9FC}"/>
              </a:ext>
            </a:extLst>
          </p:cNvPr>
          <p:cNvSpPr/>
          <p:nvPr/>
        </p:nvSpPr>
        <p:spPr>
          <a:xfrm rot="10800000">
            <a:off x="10382041" y="2334670"/>
            <a:ext cx="376640" cy="2300792"/>
          </a:xfrm>
          <a:prstGeom prst="leftBrace">
            <a:avLst>
              <a:gd name="adj1" fmla="val 73949"/>
              <a:gd name="adj2" fmla="val 50000"/>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4" name="TextBox 3">
            <a:extLst>
              <a:ext uri="{FF2B5EF4-FFF2-40B4-BE49-F238E27FC236}">
                <a16:creationId xmlns:a16="http://schemas.microsoft.com/office/drawing/2014/main" id="{CA2BC26C-C82D-4E1A-B767-E2C0D92FC730}"/>
              </a:ext>
            </a:extLst>
          </p:cNvPr>
          <p:cNvSpPr txBox="1"/>
          <p:nvPr/>
        </p:nvSpPr>
        <p:spPr>
          <a:xfrm>
            <a:off x="373750" y="5260914"/>
            <a:ext cx="11581689" cy="830997"/>
          </a:xfrm>
          <a:prstGeom prst="rect">
            <a:avLst/>
          </a:prstGeom>
          <a:noFill/>
          <a:ln>
            <a:solidFill>
              <a:schemeClr val="accent2">
                <a:lumMod val="75000"/>
              </a:schemeClr>
            </a:solidFill>
          </a:ln>
        </p:spPr>
        <p:txBody>
          <a:bodyPr wrap="square" rtlCol="0">
            <a:spAutoFit/>
          </a:bodyPr>
          <a:lstStyle/>
          <a:p>
            <a:pPr algn="ctr"/>
            <a:br>
              <a:rPr lang="en-US" sz="2000" dirty="0">
                <a:solidFill>
                  <a:schemeClr val="accent2">
                    <a:lumMod val="75000"/>
                  </a:schemeClr>
                </a:solidFill>
              </a:rPr>
            </a:br>
            <a:r>
              <a:rPr lang="en-US" sz="2800" dirty="0">
                <a:solidFill>
                  <a:schemeClr val="accent2">
                    <a:lumMod val="75000"/>
                  </a:schemeClr>
                </a:solidFill>
              </a:rPr>
              <a:t>“What changed?”, “What stayed the same?”, &amp; “What might happen next?”</a:t>
            </a:r>
          </a:p>
        </p:txBody>
      </p:sp>
      <p:sp>
        <p:nvSpPr>
          <p:cNvPr id="6" name="TextBox 5">
            <a:extLst>
              <a:ext uri="{FF2B5EF4-FFF2-40B4-BE49-F238E27FC236}">
                <a16:creationId xmlns:a16="http://schemas.microsoft.com/office/drawing/2014/main" id="{655D6F53-8DDF-8788-E5F7-1F6049C4AFFB}"/>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212897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animEffect transition="in" filter="fade">
                                      <p:cBhvr>
                                        <p:cTn id="51" dur="500"/>
                                        <p:tgtEl>
                                          <p:spTgt spid="2">
                                            <p:txEl>
                                              <p:pRg st="6" end="6"/>
                                            </p:txEl>
                                          </p:spTgt>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
                                            <p:txEl>
                                              <p:pRg st="0" end="0"/>
                                            </p:txEl>
                                          </p:spTgt>
                                        </p:tgtEl>
                                        <p:attrNameLst>
                                          <p:attrName>style.visibility</p:attrName>
                                        </p:attrNameLst>
                                      </p:cBhvr>
                                      <p:to>
                                        <p:strVal val="visible"/>
                                      </p:to>
                                    </p:set>
                                    <p:animEffect transition="in" filter="fade">
                                      <p:cBhvr>
                                        <p:cTn id="72" dur="500"/>
                                        <p:tgtEl>
                                          <p:spTgt spid="3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6">
                                            <p:txEl>
                                              <p:pRg st="2" end="2"/>
                                            </p:txEl>
                                          </p:spTgt>
                                        </p:tgtEl>
                                        <p:attrNameLst>
                                          <p:attrName>style.visibility</p:attrName>
                                        </p:attrNameLst>
                                      </p:cBhvr>
                                      <p:to>
                                        <p:strVal val="visible"/>
                                      </p:to>
                                    </p:set>
                                    <p:animEffect transition="in" filter="fade">
                                      <p:cBhvr>
                                        <p:cTn id="77" dur="500"/>
                                        <p:tgtEl>
                                          <p:spTgt spid="36">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6">
                                            <p:txEl>
                                              <p:pRg st="4" end="4"/>
                                            </p:txEl>
                                          </p:spTgt>
                                        </p:tgtEl>
                                        <p:attrNameLst>
                                          <p:attrName>style.visibility</p:attrName>
                                        </p:attrNameLst>
                                      </p:cBhvr>
                                      <p:to>
                                        <p:strVal val="visible"/>
                                      </p:to>
                                    </p:set>
                                    <p:animEffect transition="in" filter="fade">
                                      <p:cBhvr>
                                        <p:cTn id="82" dur="500"/>
                                        <p:tgtEl>
                                          <p:spTgt spid="3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6">
                                            <p:txEl>
                                              <p:pRg st="6" end="6"/>
                                            </p:txEl>
                                          </p:spTgt>
                                        </p:tgtEl>
                                        <p:attrNameLst>
                                          <p:attrName>style.visibility</p:attrName>
                                        </p:attrNameLst>
                                      </p:cBhvr>
                                      <p:to>
                                        <p:strVal val="visible"/>
                                      </p:to>
                                    </p:set>
                                    <p:animEffect transition="in" filter="fade">
                                      <p:cBhvr>
                                        <p:cTn id="87" dur="500"/>
                                        <p:tgtEl>
                                          <p:spTgt spid="36">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6" grpId="0" uiExpand="1" build="p"/>
      <p:bldP spid="54" grpId="0"/>
      <p:bldP spid="55" grpId="0"/>
      <p:bldP spid="57" grpId="0" animBg="1"/>
      <p:bldP spid="58"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66D6C-477F-BFD5-78B7-D4125A851BE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83931D07-A7D2-17AF-9DF2-C3E3583CC501}"/>
              </a:ext>
            </a:extLst>
          </p:cNvPr>
          <p:cNvGrpSpPr/>
          <p:nvPr/>
        </p:nvGrpSpPr>
        <p:grpSpPr>
          <a:xfrm rot="5400000">
            <a:off x="3701129" y="2485550"/>
            <a:ext cx="619261" cy="184071"/>
            <a:chOff x="2329637" y="2520000"/>
            <a:chExt cx="1184199" cy="351995"/>
          </a:xfrm>
        </p:grpSpPr>
        <p:sp>
          <p:nvSpPr>
            <p:cNvPr id="3" name="Rectangle 2">
              <a:extLst>
                <a:ext uri="{FF2B5EF4-FFF2-40B4-BE49-F238E27FC236}">
                  <a16:creationId xmlns:a16="http://schemas.microsoft.com/office/drawing/2014/main" id="{E7DC4023-AB30-4D56-02D3-6EAF1C60B782}"/>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520025F-5A9C-24AE-63A6-7068C2624FA1}"/>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56C8D7-98E4-D59B-AED4-ED7ED8F7E062}"/>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8FC40927-7E3C-222A-938F-7474CB555029}"/>
              </a:ext>
            </a:extLst>
          </p:cNvPr>
          <p:cNvSpPr txBox="1"/>
          <p:nvPr/>
        </p:nvSpPr>
        <p:spPr>
          <a:xfrm>
            <a:off x="1386430" y="2381211"/>
            <a:ext cx="1938416" cy="2800767"/>
          </a:xfrm>
          <a:prstGeom prst="rect">
            <a:avLst/>
          </a:prstGeom>
          <a:noFill/>
        </p:spPr>
        <p:txBody>
          <a:bodyPr wrap="none" rtlCol="0">
            <a:spAutoFit/>
          </a:bodyPr>
          <a:lstStyle/>
          <a:p>
            <a:pPr algn="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lang="en-US" sz="2000" b="1" dirty="0"/>
              <a:t> </a:t>
            </a:r>
          </a:p>
          <a:p>
            <a:pPr algn="r"/>
            <a:endParaRPr lang="en-US" sz="1400" b="1" dirty="0"/>
          </a:p>
          <a:p>
            <a:pPr algn="r"/>
            <a:endParaRPr lang="en-US" b="1" dirty="0"/>
          </a:p>
          <a:p>
            <a:pPr algn="r"/>
            <a:r>
              <a:rPr lang="en-US" sz="2000" b="1" dirty="0"/>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3 =   9</a:t>
            </a:r>
            <a:endParaRPr lang="en-US" sz="2000" b="1" dirty="0"/>
          </a:p>
          <a:p>
            <a:pPr algn="r"/>
            <a:endParaRPr lang="en-US" sz="1400" b="1" dirty="0"/>
          </a:p>
          <a:p>
            <a:pPr algn="r"/>
            <a:endParaRPr lang="en-US" b="1" dirty="0"/>
          </a:p>
          <a:p>
            <a:pPr algn="r"/>
            <a:r>
              <a:rPr lang="en-US" sz="2000" b="1" dirty="0"/>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3 × 3 = </a:t>
            </a:r>
            <a:r>
              <a:rPr lang="en-US" sz="2000" b="1" dirty="0">
                <a:solidFill>
                  <a:prstClr val="black"/>
                </a:solidFill>
                <a:latin typeface="Calibri" panose="020F0502020204030204"/>
              </a:rPr>
              <a:t>27</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r"/>
            <a:endParaRPr lang="en-US" sz="1400" b="1" dirty="0">
              <a:solidFill>
                <a:prstClr val="black"/>
              </a:solidFill>
              <a:latin typeface="Calibri" panose="020F0502020204030204"/>
            </a:endParaRPr>
          </a:p>
          <a:p>
            <a:pPr algn="r"/>
            <a:endParaRPr lang="en-US" b="1" dirty="0">
              <a:solidFill>
                <a:prstClr val="black"/>
              </a:solidFill>
              <a:latin typeface="Calibri" panose="020F0502020204030204"/>
            </a:endParaRPr>
          </a:p>
          <a:p>
            <a:pPr algn="r"/>
            <a:r>
              <a:rPr lang="en-US" sz="2000" b="1" dirty="0">
                <a:solidFill>
                  <a:prstClr val="black"/>
                </a:solidFill>
                <a:latin typeface="Calibri" panose="020F0502020204030204"/>
              </a:rPr>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3 × 3</a:t>
            </a:r>
            <a:r>
              <a:rPr lang="en-US" sz="2000" b="1" dirty="0">
                <a:solidFill>
                  <a:prstClr val="black"/>
                </a:solidFill>
                <a:latin typeface="Calibri" panose="020F0502020204030204"/>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3 = 81</a:t>
            </a:r>
            <a:endParaRPr lang="en-US" sz="2000" b="1" dirty="0"/>
          </a:p>
        </p:txBody>
      </p:sp>
      <p:sp>
        <p:nvSpPr>
          <p:cNvPr id="30" name="Rectangle 29">
            <a:extLst>
              <a:ext uri="{FF2B5EF4-FFF2-40B4-BE49-F238E27FC236}">
                <a16:creationId xmlns:a16="http://schemas.microsoft.com/office/drawing/2014/main" id="{4588E7A9-357E-737B-0217-8F00D387B6E2}"/>
              </a:ext>
            </a:extLst>
          </p:cNvPr>
          <p:cNvSpPr/>
          <p:nvPr/>
        </p:nvSpPr>
        <p:spPr>
          <a:xfrm rot="5400000">
            <a:off x="3909045" y="3069778"/>
            <a:ext cx="203429" cy="18407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47DB088-64E2-946D-0099-5936F82EB91B}"/>
              </a:ext>
            </a:extLst>
          </p:cNvPr>
          <p:cNvSpPr/>
          <p:nvPr/>
        </p:nvSpPr>
        <p:spPr>
          <a:xfrm rot="5400000">
            <a:off x="3909045" y="3278515"/>
            <a:ext cx="203429" cy="18407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2F3A422-FBD1-DC35-B274-B99C2CD42919}"/>
              </a:ext>
            </a:extLst>
          </p:cNvPr>
          <p:cNvSpPr/>
          <p:nvPr/>
        </p:nvSpPr>
        <p:spPr>
          <a:xfrm rot="5400000">
            <a:off x="3909045" y="3485610"/>
            <a:ext cx="203429" cy="18407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4916AE9-B977-F0F4-D003-73B724C9080A}"/>
              </a:ext>
            </a:extLst>
          </p:cNvPr>
          <p:cNvSpPr/>
          <p:nvPr/>
        </p:nvSpPr>
        <p:spPr>
          <a:xfrm rot="5400000">
            <a:off x="4093116" y="3071765"/>
            <a:ext cx="203429" cy="18407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9F3D24F-56A0-4B0C-671A-18A5AA0F353B}"/>
              </a:ext>
            </a:extLst>
          </p:cNvPr>
          <p:cNvSpPr/>
          <p:nvPr/>
        </p:nvSpPr>
        <p:spPr>
          <a:xfrm rot="5400000">
            <a:off x="4093116" y="3280502"/>
            <a:ext cx="203429" cy="18407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28F74D9-D43F-D4E7-82D8-8AC1C2244764}"/>
              </a:ext>
            </a:extLst>
          </p:cNvPr>
          <p:cNvSpPr/>
          <p:nvPr/>
        </p:nvSpPr>
        <p:spPr>
          <a:xfrm rot="5400000">
            <a:off x="4093116" y="3487597"/>
            <a:ext cx="203429" cy="18407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8A1AD48-3265-CDDC-A7A9-DDE433284218}"/>
              </a:ext>
            </a:extLst>
          </p:cNvPr>
          <p:cNvSpPr/>
          <p:nvPr/>
        </p:nvSpPr>
        <p:spPr>
          <a:xfrm rot="5400000">
            <a:off x="4277192" y="3069654"/>
            <a:ext cx="203429" cy="1840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A101EF8-EE8C-B4E1-4A12-FAA70D4C1232}"/>
              </a:ext>
            </a:extLst>
          </p:cNvPr>
          <p:cNvSpPr/>
          <p:nvPr/>
        </p:nvSpPr>
        <p:spPr>
          <a:xfrm rot="5400000">
            <a:off x="4277191" y="3278390"/>
            <a:ext cx="203429" cy="1840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52AEB1B-1756-1182-2AE2-003F53172482}"/>
              </a:ext>
            </a:extLst>
          </p:cNvPr>
          <p:cNvSpPr/>
          <p:nvPr/>
        </p:nvSpPr>
        <p:spPr>
          <a:xfrm rot="5400000">
            <a:off x="4277191" y="3485485"/>
            <a:ext cx="203429" cy="1840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BC80823-C4F7-E014-76B5-4F11ACF8CACE}"/>
              </a:ext>
            </a:extLst>
          </p:cNvPr>
          <p:cNvGrpSpPr/>
          <p:nvPr/>
        </p:nvGrpSpPr>
        <p:grpSpPr>
          <a:xfrm>
            <a:off x="3919168" y="3849046"/>
            <a:ext cx="552217" cy="621372"/>
            <a:chOff x="3249692" y="3441081"/>
            <a:chExt cx="552217" cy="621372"/>
          </a:xfrm>
        </p:grpSpPr>
        <p:grpSp>
          <p:nvGrpSpPr>
            <p:cNvPr id="63" name="Group 62">
              <a:extLst>
                <a:ext uri="{FF2B5EF4-FFF2-40B4-BE49-F238E27FC236}">
                  <a16:creationId xmlns:a16="http://schemas.microsoft.com/office/drawing/2014/main" id="{3606C57C-8619-DCA7-A9E8-D7585CF5D832}"/>
                </a:ext>
              </a:extLst>
            </p:cNvPr>
            <p:cNvGrpSpPr/>
            <p:nvPr/>
          </p:nvGrpSpPr>
          <p:grpSpPr>
            <a:xfrm rot="5400000">
              <a:off x="3032097" y="3658800"/>
              <a:ext cx="619261" cy="184071"/>
              <a:chOff x="2329637" y="2520000"/>
              <a:chExt cx="1184199" cy="351995"/>
            </a:xfrm>
          </p:grpSpPr>
          <p:sp>
            <p:nvSpPr>
              <p:cNvPr id="64" name="Rectangle 63">
                <a:extLst>
                  <a:ext uri="{FF2B5EF4-FFF2-40B4-BE49-F238E27FC236}">
                    <a16:creationId xmlns:a16="http://schemas.microsoft.com/office/drawing/2014/main" id="{0EED5C6B-C5D3-ADC6-1FE0-69F1937DDC7F}"/>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B43D59A-066D-C452-8433-9948ED88BC67}"/>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79B90DC-7EDE-9D83-28B9-F4A5EF7CB9A0}"/>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0F90C957-391D-9F78-D5D9-6076C083BB63}"/>
                </a:ext>
              </a:extLst>
            </p:cNvPr>
            <p:cNvGrpSpPr/>
            <p:nvPr/>
          </p:nvGrpSpPr>
          <p:grpSpPr>
            <a:xfrm rot="5400000">
              <a:off x="3216168" y="3660787"/>
              <a:ext cx="619261" cy="184071"/>
              <a:chOff x="2329637" y="2520000"/>
              <a:chExt cx="1184199" cy="351995"/>
            </a:xfrm>
          </p:grpSpPr>
          <p:sp>
            <p:nvSpPr>
              <p:cNvPr id="68" name="Rectangle 67">
                <a:extLst>
                  <a:ext uri="{FF2B5EF4-FFF2-40B4-BE49-F238E27FC236}">
                    <a16:creationId xmlns:a16="http://schemas.microsoft.com/office/drawing/2014/main" id="{30D4175B-0323-BC1B-F4F0-D67233BE6D33}"/>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A3B0E37-B502-3158-7EA9-7A0C0D67EC85}"/>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CD42D1D-53B7-662E-EC21-447963F43EE0}"/>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28E8C44D-164F-D81E-BBA9-A41E81061FA4}"/>
                </a:ext>
              </a:extLst>
            </p:cNvPr>
            <p:cNvGrpSpPr/>
            <p:nvPr/>
          </p:nvGrpSpPr>
          <p:grpSpPr>
            <a:xfrm rot="5400000">
              <a:off x="3400244" y="3658675"/>
              <a:ext cx="619260" cy="184071"/>
              <a:chOff x="2329638" y="2519999"/>
              <a:chExt cx="1184198" cy="351996"/>
            </a:xfrm>
          </p:grpSpPr>
          <p:sp>
            <p:nvSpPr>
              <p:cNvPr id="72" name="Rectangle 71">
                <a:extLst>
                  <a:ext uri="{FF2B5EF4-FFF2-40B4-BE49-F238E27FC236}">
                    <a16:creationId xmlns:a16="http://schemas.microsoft.com/office/drawing/2014/main" id="{1FCEF030-ED3B-CA56-C5FB-6935AF3A837E}"/>
                  </a:ext>
                </a:extLst>
              </p:cNvPr>
              <p:cNvSpPr/>
              <p:nvPr/>
            </p:nvSpPr>
            <p:spPr>
              <a:xfrm>
                <a:off x="2329638" y="2519999"/>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28B8BF2-B582-54F6-3284-FD61DB5E57A6}"/>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184E266-46A3-6313-1646-A9AF8BAA3AF9}"/>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a:extLst>
              <a:ext uri="{FF2B5EF4-FFF2-40B4-BE49-F238E27FC236}">
                <a16:creationId xmlns:a16="http://schemas.microsoft.com/office/drawing/2014/main" id="{D218AE58-A867-F163-BB03-8E884AA07776}"/>
              </a:ext>
            </a:extLst>
          </p:cNvPr>
          <p:cNvGrpSpPr/>
          <p:nvPr/>
        </p:nvGrpSpPr>
        <p:grpSpPr>
          <a:xfrm>
            <a:off x="4481107" y="3850854"/>
            <a:ext cx="552217" cy="621372"/>
            <a:chOff x="3249692" y="3441081"/>
            <a:chExt cx="552217" cy="621372"/>
          </a:xfrm>
          <a:solidFill>
            <a:schemeClr val="accent6">
              <a:lumMod val="40000"/>
              <a:lumOff val="60000"/>
            </a:schemeClr>
          </a:solidFill>
        </p:grpSpPr>
        <p:grpSp>
          <p:nvGrpSpPr>
            <p:cNvPr id="77" name="Group 76">
              <a:extLst>
                <a:ext uri="{FF2B5EF4-FFF2-40B4-BE49-F238E27FC236}">
                  <a16:creationId xmlns:a16="http://schemas.microsoft.com/office/drawing/2014/main" id="{39599246-3E46-2164-81CB-84096257B347}"/>
                </a:ext>
              </a:extLst>
            </p:cNvPr>
            <p:cNvGrpSpPr/>
            <p:nvPr/>
          </p:nvGrpSpPr>
          <p:grpSpPr>
            <a:xfrm rot="5400000">
              <a:off x="3032097" y="3658800"/>
              <a:ext cx="619261" cy="184071"/>
              <a:chOff x="2329637" y="2520000"/>
              <a:chExt cx="1184199" cy="351995"/>
            </a:xfrm>
            <a:grpFill/>
          </p:grpSpPr>
          <p:sp>
            <p:nvSpPr>
              <p:cNvPr id="86" name="Rectangle 85">
                <a:extLst>
                  <a:ext uri="{FF2B5EF4-FFF2-40B4-BE49-F238E27FC236}">
                    <a16:creationId xmlns:a16="http://schemas.microsoft.com/office/drawing/2014/main" id="{194DE284-A1E3-63D1-1A31-AD191D83968C}"/>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7BE6E3C-03B3-AD2E-04F3-1B4EC4C1B2CF}"/>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8D86E7D-0A27-17C9-4FBD-3C7A6D678D57}"/>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35769B21-EB5B-D52C-ADFE-6393CAFEB26E}"/>
                </a:ext>
              </a:extLst>
            </p:cNvPr>
            <p:cNvGrpSpPr/>
            <p:nvPr/>
          </p:nvGrpSpPr>
          <p:grpSpPr>
            <a:xfrm rot="5400000">
              <a:off x="3216168" y="3660787"/>
              <a:ext cx="619261" cy="184071"/>
              <a:chOff x="2329637" y="2520000"/>
              <a:chExt cx="1184199" cy="351995"/>
            </a:xfrm>
            <a:grpFill/>
          </p:grpSpPr>
          <p:sp>
            <p:nvSpPr>
              <p:cNvPr id="83" name="Rectangle 82">
                <a:extLst>
                  <a:ext uri="{FF2B5EF4-FFF2-40B4-BE49-F238E27FC236}">
                    <a16:creationId xmlns:a16="http://schemas.microsoft.com/office/drawing/2014/main" id="{BEB78EA2-FE42-DE73-3610-E8D8A73338BA}"/>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AC15A1C9-B7B6-62EA-D59C-093F5D28F9A0}"/>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78AA1E53-B791-31E5-F044-84AD70970FBC}"/>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F80901E9-CA6D-A063-62EA-A6ED86029CB9}"/>
                </a:ext>
              </a:extLst>
            </p:cNvPr>
            <p:cNvGrpSpPr/>
            <p:nvPr/>
          </p:nvGrpSpPr>
          <p:grpSpPr>
            <a:xfrm rot="5400000">
              <a:off x="3400244" y="3658675"/>
              <a:ext cx="619260" cy="184071"/>
              <a:chOff x="2329638" y="2519999"/>
              <a:chExt cx="1184198" cy="351996"/>
            </a:xfrm>
            <a:grpFill/>
          </p:grpSpPr>
          <p:sp>
            <p:nvSpPr>
              <p:cNvPr id="80" name="Rectangle 79">
                <a:extLst>
                  <a:ext uri="{FF2B5EF4-FFF2-40B4-BE49-F238E27FC236}">
                    <a16:creationId xmlns:a16="http://schemas.microsoft.com/office/drawing/2014/main" id="{0B3CFFEC-DF24-EEB5-0E98-367F16B4EA3B}"/>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40A80C1C-8042-3542-7689-ADF566DF21FE}"/>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4B246833-9A87-7575-B45E-6E2E1B4ADCD3}"/>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2B87987C-19F0-10CB-5F4D-6E89FBDBB96D}"/>
              </a:ext>
            </a:extLst>
          </p:cNvPr>
          <p:cNvGrpSpPr/>
          <p:nvPr/>
        </p:nvGrpSpPr>
        <p:grpSpPr>
          <a:xfrm>
            <a:off x="5036909" y="3853071"/>
            <a:ext cx="552217" cy="621372"/>
            <a:chOff x="3249692" y="3441081"/>
            <a:chExt cx="552217" cy="621372"/>
          </a:xfrm>
          <a:solidFill>
            <a:schemeClr val="accent6">
              <a:lumMod val="20000"/>
              <a:lumOff val="80000"/>
            </a:schemeClr>
          </a:solidFill>
        </p:grpSpPr>
        <p:grpSp>
          <p:nvGrpSpPr>
            <p:cNvPr id="90" name="Group 89">
              <a:extLst>
                <a:ext uri="{FF2B5EF4-FFF2-40B4-BE49-F238E27FC236}">
                  <a16:creationId xmlns:a16="http://schemas.microsoft.com/office/drawing/2014/main" id="{B6233B1E-2886-87FC-AAB2-1A10CBE65E00}"/>
                </a:ext>
              </a:extLst>
            </p:cNvPr>
            <p:cNvGrpSpPr/>
            <p:nvPr/>
          </p:nvGrpSpPr>
          <p:grpSpPr>
            <a:xfrm rot="5400000">
              <a:off x="3032097" y="3658800"/>
              <a:ext cx="619261" cy="184071"/>
              <a:chOff x="2329637" y="2520000"/>
              <a:chExt cx="1184199" cy="351995"/>
            </a:xfrm>
            <a:grpFill/>
          </p:grpSpPr>
          <p:sp>
            <p:nvSpPr>
              <p:cNvPr id="99" name="Rectangle 98">
                <a:extLst>
                  <a:ext uri="{FF2B5EF4-FFF2-40B4-BE49-F238E27FC236}">
                    <a16:creationId xmlns:a16="http://schemas.microsoft.com/office/drawing/2014/main" id="{303C8ED1-2DCA-1F76-D482-72F2C7366E9B}"/>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4A5B431A-7AC0-E5A0-9C17-60B2271AF904}"/>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AA77AA70-530A-D072-5D1F-E656096C231B}"/>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5B71B47-359F-77B2-66F6-9209941D4794}"/>
                </a:ext>
              </a:extLst>
            </p:cNvPr>
            <p:cNvGrpSpPr/>
            <p:nvPr/>
          </p:nvGrpSpPr>
          <p:grpSpPr>
            <a:xfrm rot="5400000">
              <a:off x="3216168" y="3660787"/>
              <a:ext cx="619261" cy="184071"/>
              <a:chOff x="2329637" y="2520000"/>
              <a:chExt cx="1184199" cy="351995"/>
            </a:xfrm>
            <a:grpFill/>
          </p:grpSpPr>
          <p:sp>
            <p:nvSpPr>
              <p:cNvPr id="96" name="Rectangle 95">
                <a:extLst>
                  <a:ext uri="{FF2B5EF4-FFF2-40B4-BE49-F238E27FC236}">
                    <a16:creationId xmlns:a16="http://schemas.microsoft.com/office/drawing/2014/main" id="{D66452A8-A72C-8D59-5B65-A7624908BA7D}"/>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C3E67EAF-29B8-E05F-C254-B8D2E4A6FBBA}"/>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90405D9E-DD42-BAE6-40E9-46DD5A20220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40B03E3E-8CAE-D903-A157-5F217257BAEE}"/>
                </a:ext>
              </a:extLst>
            </p:cNvPr>
            <p:cNvGrpSpPr/>
            <p:nvPr/>
          </p:nvGrpSpPr>
          <p:grpSpPr>
            <a:xfrm rot="5400000">
              <a:off x="3400244" y="3658675"/>
              <a:ext cx="619260" cy="184071"/>
              <a:chOff x="2329638" y="2519999"/>
              <a:chExt cx="1184198" cy="351996"/>
            </a:xfrm>
            <a:grpFill/>
          </p:grpSpPr>
          <p:sp>
            <p:nvSpPr>
              <p:cNvPr id="93" name="Rectangle 92">
                <a:extLst>
                  <a:ext uri="{FF2B5EF4-FFF2-40B4-BE49-F238E27FC236}">
                    <a16:creationId xmlns:a16="http://schemas.microsoft.com/office/drawing/2014/main" id="{D589E9D4-A549-D86C-C563-F89FB2BC91E6}"/>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B21FB08C-3152-E890-AFE5-CFAC90AD6379}"/>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6ABE62F-434C-5D45-DB30-0DCA60B8CF6B}"/>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41">
            <a:extLst>
              <a:ext uri="{FF2B5EF4-FFF2-40B4-BE49-F238E27FC236}">
                <a16:creationId xmlns:a16="http://schemas.microsoft.com/office/drawing/2014/main" id="{76BDE82F-BCB3-146E-1AA7-B75B24CF4FF4}"/>
              </a:ext>
            </a:extLst>
          </p:cNvPr>
          <p:cNvGrpSpPr/>
          <p:nvPr/>
        </p:nvGrpSpPr>
        <p:grpSpPr>
          <a:xfrm>
            <a:off x="3931442" y="4640196"/>
            <a:ext cx="1657684" cy="625397"/>
            <a:chOff x="3249692" y="4276155"/>
            <a:chExt cx="1657684" cy="625397"/>
          </a:xfrm>
          <a:solidFill>
            <a:schemeClr val="accent6">
              <a:lumMod val="60000"/>
              <a:lumOff val="40000"/>
            </a:schemeClr>
          </a:solidFill>
        </p:grpSpPr>
        <p:grpSp>
          <p:nvGrpSpPr>
            <p:cNvPr id="102" name="Group 101">
              <a:extLst>
                <a:ext uri="{FF2B5EF4-FFF2-40B4-BE49-F238E27FC236}">
                  <a16:creationId xmlns:a16="http://schemas.microsoft.com/office/drawing/2014/main" id="{B21AFB33-0582-4B1E-2F4B-4AB849CF033C}"/>
                </a:ext>
              </a:extLst>
            </p:cNvPr>
            <p:cNvGrpSpPr/>
            <p:nvPr/>
          </p:nvGrpSpPr>
          <p:grpSpPr>
            <a:xfrm>
              <a:off x="3249692" y="4276155"/>
              <a:ext cx="552217" cy="621372"/>
              <a:chOff x="3249692" y="3441081"/>
              <a:chExt cx="552217" cy="621372"/>
            </a:xfrm>
            <a:grpFill/>
          </p:grpSpPr>
          <p:grpSp>
            <p:nvGrpSpPr>
              <p:cNvPr id="103" name="Group 102">
                <a:extLst>
                  <a:ext uri="{FF2B5EF4-FFF2-40B4-BE49-F238E27FC236}">
                    <a16:creationId xmlns:a16="http://schemas.microsoft.com/office/drawing/2014/main" id="{0438D571-1F58-98D1-4ACA-886325A5CA5C}"/>
                  </a:ext>
                </a:extLst>
              </p:cNvPr>
              <p:cNvGrpSpPr/>
              <p:nvPr/>
            </p:nvGrpSpPr>
            <p:grpSpPr>
              <a:xfrm rot="5400000">
                <a:off x="3032097" y="3658800"/>
                <a:ext cx="619261" cy="184071"/>
                <a:chOff x="2329637" y="2520000"/>
                <a:chExt cx="1184199" cy="351995"/>
              </a:xfrm>
              <a:grpFill/>
            </p:grpSpPr>
            <p:sp>
              <p:nvSpPr>
                <p:cNvPr id="112" name="Rectangle 111">
                  <a:extLst>
                    <a:ext uri="{FF2B5EF4-FFF2-40B4-BE49-F238E27FC236}">
                      <a16:creationId xmlns:a16="http://schemas.microsoft.com/office/drawing/2014/main" id="{8AFDBF0C-BED9-837C-2A0E-A5BE04E5B399}"/>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5D655BB3-C786-7997-5491-74BA930130AF}"/>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2AEA5CF7-A1E1-8D7D-240A-30EA582CA996}"/>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FC494FC7-B4D5-7DB6-63E3-AFCC35C4A556}"/>
                  </a:ext>
                </a:extLst>
              </p:cNvPr>
              <p:cNvGrpSpPr/>
              <p:nvPr/>
            </p:nvGrpSpPr>
            <p:grpSpPr>
              <a:xfrm rot="5400000">
                <a:off x="3216168" y="3660787"/>
                <a:ext cx="619261" cy="184071"/>
                <a:chOff x="2329637" y="2520000"/>
                <a:chExt cx="1184199" cy="351995"/>
              </a:xfrm>
              <a:grpFill/>
            </p:grpSpPr>
            <p:sp>
              <p:nvSpPr>
                <p:cNvPr id="109" name="Rectangle 108">
                  <a:extLst>
                    <a:ext uri="{FF2B5EF4-FFF2-40B4-BE49-F238E27FC236}">
                      <a16:creationId xmlns:a16="http://schemas.microsoft.com/office/drawing/2014/main" id="{6228B0BA-007D-7B2C-6127-7CD98FA57A7F}"/>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8D9D7EF4-E9A3-C29E-711A-F3A62264EDB9}"/>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221F13BB-51E4-B89A-764D-2D1705B9827D}"/>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6CD1C041-6D50-C629-9B8B-91DDE2782D2E}"/>
                  </a:ext>
                </a:extLst>
              </p:cNvPr>
              <p:cNvGrpSpPr/>
              <p:nvPr/>
            </p:nvGrpSpPr>
            <p:grpSpPr>
              <a:xfrm rot="5400000">
                <a:off x="3400244" y="3658675"/>
                <a:ext cx="619260" cy="184071"/>
                <a:chOff x="2329638" y="2519999"/>
                <a:chExt cx="1184198" cy="351996"/>
              </a:xfrm>
              <a:grpFill/>
            </p:grpSpPr>
            <p:sp>
              <p:nvSpPr>
                <p:cNvPr id="106" name="Rectangle 105">
                  <a:extLst>
                    <a:ext uri="{FF2B5EF4-FFF2-40B4-BE49-F238E27FC236}">
                      <a16:creationId xmlns:a16="http://schemas.microsoft.com/office/drawing/2014/main" id="{3A290D50-986F-91E3-4327-BF8D188E0DC5}"/>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ACEEFD13-F025-4777-5C4A-5F40CDC8DB09}"/>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DA84559-8CFC-431E-F02D-2C63BA91369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a:extLst>
                <a:ext uri="{FF2B5EF4-FFF2-40B4-BE49-F238E27FC236}">
                  <a16:creationId xmlns:a16="http://schemas.microsoft.com/office/drawing/2014/main" id="{84555369-85C8-A76F-27BE-C409BCCF0EC6}"/>
                </a:ext>
              </a:extLst>
            </p:cNvPr>
            <p:cNvGrpSpPr/>
            <p:nvPr/>
          </p:nvGrpSpPr>
          <p:grpSpPr>
            <a:xfrm>
              <a:off x="3805494" y="4277963"/>
              <a:ext cx="552217" cy="621372"/>
              <a:chOff x="3249692" y="3441081"/>
              <a:chExt cx="552217" cy="621372"/>
            </a:xfrm>
            <a:grpFill/>
          </p:grpSpPr>
          <p:grpSp>
            <p:nvGrpSpPr>
              <p:cNvPr id="116" name="Group 115">
                <a:extLst>
                  <a:ext uri="{FF2B5EF4-FFF2-40B4-BE49-F238E27FC236}">
                    <a16:creationId xmlns:a16="http://schemas.microsoft.com/office/drawing/2014/main" id="{70DDD1FB-6139-542F-08CE-CE59DA3DD7F2}"/>
                  </a:ext>
                </a:extLst>
              </p:cNvPr>
              <p:cNvGrpSpPr/>
              <p:nvPr/>
            </p:nvGrpSpPr>
            <p:grpSpPr>
              <a:xfrm rot="5400000">
                <a:off x="3032097" y="3658800"/>
                <a:ext cx="619261" cy="184071"/>
                <a:chOff x="2329637" y="2520000"/>
                <a:chExt cx="1184199" cy="351995"/>
              </a:xfrm>
              <a:grpFill/>
            </p:grpSpPr>
            <p:sp>
              <p:nvSpPr>
                <p:cNvPr id="125" name="Rectangle 124">
                  <a:extLst>
                    <a:ext uri="{FF2B5EF4-FFF2-40B4-BE49-F238E27FC236}">
                      <a16:creationId xmlns:a16="http://schemas.microsoft.com/office/drawing/2014/main" id="{B3A1E64B-6CC8-171F-6659-1185A97ECF5E}"/>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41CC3D88-8D57-EAB9-421A-8D41DBBE35DA}"/>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7244AA59-C1CD-39B4-C70C-234ECAD27B70}"/>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8D2A4F2D-CBAB-C929-78C8-514DB661D2CA}"/>
                  </a:ext>
                </a:extLst>
              </p:cNvPr>
              <p:cNvGrpSpPr/>
              <p:nvPr/>
            </p:nvGrpSpPr>
            <p:grpSpPr>
              <a:xfrm rot="5400000">
                <a:off x="3216168" y="3660787"/>
                <a:ext cx="619261" cy="184071"/>
                <a:chOff x="2329637" y="2520000"/>
                <a:chExt cx="1184199" cy="351995"/>
              </a:xfrm>
              <a:grpFill/>
            </p:grpSpPr>
            <p:sp>
              <p:nvSpPr>
                <p:cNvPr id="122" name="Rectangle 121">
                  <a:extLst>
                    <a:ext uri="{FF2B5EF4-FFF2-40B4-BE49-F238E27FC236}">
                      <a16:creationId xmlns:a16="http://schemas.microsoft.com/office/drawing/2014/main" id="{F2A78E5E-0851-FAEB-2D6F-ADFF1A40179D}"/>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F9902F82-C659-DCCD-6D2F-2165546AEFDE}"/>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2D12B8C1-ECDF-A96E-0EA0-3990827B66D6}"/>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2DC304E-24BA-1258-E8D6-90500ABECFEE}"/>
                  </a:ext>
                </a:extLst>
              </p:cNvPr>
              <p:cNvGrpSpPr/>
              <p:nvPr/>
            </p:nvGrpSpPr>
            <p:grpSpPr>
              <a:xfrm rot="5400000">
                <a:off x="3400244" y="3658675"/>
                <a:ext cx="619260" cy="184071"/>
                <a:chOff x="2329638" y="2519999"/>
                <a:chExt cx="1184198" cy="351996"/>
              </a:xfrm>
              <a:grpFill/>
            </p:grpSpPr>
            <p:sp>
              <p:nvSpPr>
                <p:cNvPr id="119" name="Rectangle 118">
                  <a:extLst>
                    <a:ext uri="{FF2B5EF4-FFF2-40B4-BE49-F238E27FC236}">
                      <a16:creationId xmlns:a16="http://schemas.microsoft.com/office/drawing/2014/main" id="{6C7FEFE9-0DAA-6E1E-0F33-DA8FEE6C69B0}"/>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4186F292-590D-5E2A-B7B6-9E66811295AB}"/>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41FCFC3D-C820-77D6-5E4C-857235167441}"/>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127">
              <a:extLst>
                <a:ext uri="{FF2B5EF4-FFF2-40B4-BE49-F238E27FC236}">
                  <a16:creationId xmlns:a16="http://schemas.microsoft.com/office/drawing/2014/main" id="{2A92CA46-2450-C091-AC17-D07D7160FADB}"/>
                </a:ext>
              </a:extLst>
            </p:cNvPr>
            <p:cNvGrpSpPr/>
            <p:nvPr/>
          </p:nvGrpSpPr>
          <p:grpSpPr>
            <a:xfrm>
              <a:off x="4355159" y="4280180"/>
              <a:ext cx="552217" cy="621372"/>
              <a:chOff x="3249692" y="3441081"/>
              <a:chExt cx="552217" cy="621372"/>
            </a:xfrm>
            <a:grpFill/>
          </p:grpSpPr>
          <p:grpSp>
            <p:nvGrpSpPr>
              <p:cNvPr id="129" name="Group 128">
                <a:extLst>
                  <a:ext uri="{FF2B5EF4-FFF2-40B4-BE49-F238E27FC236}">
                    <a16:creationId xmlns:a16="http://schemas.microsoft.com/office/drawing/2014/main" id="{1D06FB45-D5D9-6A87-7700-FD6210E57728}"/>
                  </a:ext>
                </a:extLst>
              </p:cNvPr>
              <p:cNvGrpSpPr/>
              <p:nvPr/>
            </p:nvGrpSpPr>
            <p:grpSpPr>
              <a:xfrm rot="5400000">
                <a:off x="3032097" y="3658800"/>
                <a:ext cx="619261" cy="184071"/>
                <a:chOff x="2329637" y="2520000"/>
                <a:chExt cx="1184199" cy="351995"/>
              </a:xfrm>
              <a:grpFill/>
            </p:grpSpPr>
            <p:sp>
              <p:nvSpPr>
                <p:cNvPr id="138" name="Rectangle 137">
                  <a:extLst>
                    <a:ext uri="{FF2B5EF4-FFF2-40B4-BE49-F238E27FC236}">
                      <a16:creationId xmlns:a16="http://schemas.microsoft.com/office/drawing/2014/main" id="{57EA8238-EB26-F9DE-2889-4D17541A1C20}"/>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147071B-C2D8-E65D-E93D-78D74A2A1468}"/>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96AD4498-8B00-AF2E-FF32-EC4A46743687}"/>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0DD098BD-10AA-E676-A035-04AA06997176}"/>
                  </a:ext>
                </a:extLst>
              </p:cNvPr>
              <p:cNvGrpSpPr/>
              <p:nvPr/>
            </p:nvGrpSpPr>
            <p:grpSpPr>
              <a:xfrm rot="5400000">
                <a:off x="3216168" y="3660787"/>
                <a:ext cx="619261" cy="184071"/>
                <a:chOff x="2329637" y="2520000"/>
                <a:chExt cx="1184199" cy="351995"/>
              </a:xfrm>
              <a:grpFill/>
            </p:grpSpPr>
            <p:sp>
              <p:nvSpPr>
                <p:cNvPr id="135" name="Rectangle 134">
                  <a:extLst>
                    <a:ext uri="{FF2B5EF4-FFF2-40B4-BE49-F238E27FC236}">
                      <a16:creationId xmlns:a16="http://schemas.microsoft.com/office/drawing/2014/main" id="{65A66C6A-9AB5-2DF0-180C-30A6256A8831}"/>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BD2E7330-AB06-A6A0-71E5-A542E8D34B08}"/>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43E213B-F9A5-06F6-BB14-3FF454E58220}"/>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859D4731-88D3-BAA7-B45A-FC02B5ECD0C7}"/>
                  </a:ext>
                </a:extLst>
              </p:cNvPr>
              <p:cNvGrpSpPr/>
              <p:nvPr/>
            </p:nvGrpSpPr>
            <p:grpSpPr>
              <a:xfrm rot="5400000">
                <a:off x="3400244" y="3658675"/>
                <a:ext cx="619260" cy="184071"/>
                <a:chOff x="2329638" y="2519999"/>
                <a:chExt cx="1184198" cy="351996"/>
              </a:xfrm>
              <a:grpFill/>
            </p:grpSpPr>
            <p:sp>
              <p:nvSpPr>
                <p:cNvPr id="132" name="Rectangle 131">
                  <a:extLst>
                    <a:ext uri="{FF2B5EF4-FFF2-40B4-BE49-F238E27FC236}">
                      <a16:creationId xmlns:a16="http://schemas.microsoft.com/office/drawing/2014/main" id="{2707CCBC-30ED-2550-A4F6-4BD1C2C7D6EB}"/>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23D80F2-B63C-E86D-405F-70AB79EB5B35}"/>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C1E89556-B284-3474-87DE-2AB55FE744EA}"/>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5" name="Group 144">
            <a:extLst>
              <a:ext uri="{FF2B5EF4-FFF2-40B4-BE49-F238E27FC236}">
                <a16:creationId xmlns:a16="http://schemas.microsoft.com/office/drawing/2014/main" id="{F9EA6FAB-145D-8293-23CC-672C1A4449D2}"/>
              </a:ext>
            </a:extLst>
          </p:cNvPr>
          <p:cNvGrpSpPr/>
          <p:nvPr/>
        </p:nvGrpSpPr>
        <p:grpSpPr>
          <a:xfrm>
            <a:off x="5595263" y="4641279"/>
            <a:ext cx="1657684" cy="625397"/>
            <a:chOff x="3249692" y="4276155"/>
            <a:chExt cx="1657684" cy="625397"/>
          </a:xfrm>
          <a:solidFill>
            <a:schemeClr val="accent6">
              <a:lumMod val="40000"/>
              <a:lumOff val="60000"/>
            </a:schemeClr>
          </a:solidFill>
        </p:grpSpPr>
        <p:grpSp>
          <p:nvGrpSpPr>
            <p:cNvPr id="146" name="Group 145">
              <a:extLst>
                <a:ext uri="{FF2B5EF4-FFF2-40B4-BE49-F238E27FC236}">
                  <a16:creationId xmlns:a16="http://schemas.microsoft.com/office/drawing/2014/main" id="{85C8C059-04FD-40BA-EFD1-21FF77856F42}"/>
                </a:ext>
              </a:extLst>
            </p:cNvPr>
            <p:cNvGrpSpPr/>
            <p:nvPr/>
          </p:nvGrpSpPr>
          <p:grpSpPr>
            <a:xfrm>
              <a:off x="3249692" y="4276155"/>
              <a:ext cx="552217" cy="621372"/>
              <a:chOff x="3249692" y="3441081"/>
              <a:chExt cx="552217" cy="621372"/>
            </a:xfrm>
            <a:grpFill/>
          </p:grpSpPr>
          <p:grpSp>
            <p:nvGrpSpPr>
              <p:cNvPr id="173" name="Group 172">
                <a:extLst>
                  <a:ext uri="{FF2B5EF4-FFF2-40B4-BE49-F238E27FC236}">
                    <a16:creationId xmlns:a16="http://schemas.microsoft.com/office/drawing/2014/main" id="{16587592-18DC-9118-9225-7E3729D5FE51}"/>
                  </a:ext>
                </a:extLst>
              </p:cNvPr>
              <p:cNvGrpSpPr/>
              <p:nvPr/>
            </p:nvGrpSpPr>
            <p:grpSpPr>
              <a:xfrm rot="5400000">
                <a:off x="3032097" y="3658800"/>
                <a:ext cx="619261" cy="184071"/>
                <a:chOff x="2329637" y="2520000"/>
                <a:chExt cx="1184199" cy="351995"/>
              </a:xfrm>
              <a:grpFill/>
            </p:grpSpPr>
            <p:sp>
              <p:nvSpPr>
                <p:cNvPr id="182" name="Rectangle 181">
                  <a:extLst>
                    <a:ext uri="{FF2B5EF4-FFF2-40B4-BE49-F238E27FC236}">
                      <a16:creationId xmlns:a16="http://schemas.microsoft.com/office/drawing/2014/main" id="{57A91D22-9DD7-9679-B17E-9E0AC0EDA45C}"/>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70B21435-3EE6-C1B1-30EA-5CFD1780FAA1}"/>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BB0CD0BB-F722-05A1-473B-ED00B016B879}"/>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a:extLst>
                  <a:ext uri="{FF2B5EF4-FFF2-40B4-BE49-F238E27FC236}">
                    <a16:creationId xmlns:a16="http://schemas.microsoft.com/office/drawing/2014/main" id="{2FE2447F-C64F-75F5-28AD-8F4861A2F97E}"/>
                  </a:ext>
                </a:extLst>
              </p:cNvPr>
              <p:cNvGrpSpPr/>
              <p:nvPr/>
            </p:nvGrpSpPr>
            <p:grpSpPr>
              <a:xfrm rot="5400000">
                <a:off x="3216168" y="3660787"/>
                <a:ext cx="619261" cy="184071"/>
                <a:chOff x="2329637" y="2520000"/>
                <a:chExt cx="1184199" cy="351995"/>
              </a:xfrm>
              <a:grpFill/>
            </p:grpSpPr>
            <p:sp>
              <p:nvSpPr>
                <p:cNvPr id="179" name="Rectangle 178">
                  <a:extLst>
                    <a:ext uri="{FF2B5EF4-FFF2-40B4-BE49-F238E27FC236}">
                      <a16:creationId xmlns:a16="http://schemas.microsoft.com/office/drawing/2014/main" id="{0C79C2D8-F2BC-8AF2-2720-3D56FC16AAF2}"/>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26671632-53E1-4323-C52B-FC09B91BE016}"/>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CD3E9DDC-F996-0780-6B03-F2D20C35EE9B}"/>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a16="http://schemas.microsoft.com/office/drawing/2014/main" id="{EBB9CD94-CEDE-2DA5-7A69-51E391BD88BF}"/>
                  </a:ext>
                </a:extLst>
              </p:cNvPr>
              <p:cNvGrpSpPr/>
              <p:nvPr/>
            </p:nvGrpSpPr>
            <p:grpSpPr>
              <a:xfrm rot="5400000">
                <a:off x="3400244" y="3658675"/>
                <a:ext cx="619260" cy="184071"/>
                <a:chOff x="2329638" y="2519999"/>
                <a:chExt cx="1184198" cy="351996"/>
              </a:xfrm>
              <a:grpFill/>
            </p:grpSpPr>
            <p:sp>
              <p:nvSpPr>
                <p:cNvPr id="176" name="Rectangle 175">
                  <a:extLst>
                    <a:ext uri="{FF2B5EF4-FFF2-40B4-BE49-F238E27FC236}">
                      <a16:creationId xmlns:a16="http://schemas.microsoft.com/office/drawing/2014/main" id="{3BBB09EC-2B8C-DA48-50AA-D1E117DA6037}"/>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8A2FA291-D7BA-0984-7190-BFDEC3B248D4}"/>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4994C726-BCA4-FEE0-892A-8BDD4FE4842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46">
              <a:extLst>
                <a:ext uri="{FF2B5EF4-FFF2-40B4-BE49-F238E27FC236}">
                  <a16:creationId xmlns:a16="http://schemas.microsoft.com/office/drawing/2014/main" id="{8543BDBD-AB97-8CCF-A896-2D984D15509C}"/>
                </a:ext>
              </a:extLst>
            </p:cNvPr>
            <p:cNvGrpSpPr/>
            <p:nvPr/>
          </p:nvGrpSpPr>
          <p:grpSpPr>
            <a:xfrm>
              <a:off x="3805494" y="4277963"/>
              <a:ext cx="552217" cy="621372"/>
              <a:chOff x="3249692" y="3441081"/>
              <a:chExt cx="552217" cy="621372"/>
            </a:xfrm>
            <a:grpFill/>
          </p:grpSpPr>
          <p:grpSp>
            <p:nvGrpSpPr>
              <p:cNvPr id="161" name="Group 160">
                <a:extLst>
                  <a:ext uri="{FF2B5EF4-FFF2-40B4-BE49-F238E27FC236}">
                    <a16:creationId xmlns:a16="http://schemas.microsoft.com/office/drawing/2014/main" id="{F6EE1F40-F2E0-4462-1EBD-110D0969B631}"/>
                  </a:ext>
                </a:extLst>
              </p:cNvPr>
              <p:cNvGrpSpPr/>
              <p:nvPr/>
            </p:nvGrpSpPr>
            <p:grpSpPr>
              <a:xfrm rot="5400000">
                <a:off x="3032097" y="3658800"/>
                <a:ext cx="619261" cy="184071"/>
                <a:chOff x="2329637" y="2520000"/>
                <a:chExt cx="1184199" cy="351995"/>
              </a:xfrm>
              <a:grpFill/>
            </p:grpSpPr>
            <p:sp>
              <p:nvSpPr>
                <p:cNvPr id="170" name="Rectangle 169">
                  <a:extLst>
                    <a:ext uri="{FF2B5EF4-FFF2-40B4-BE49-F238E27FC236}">
                      <a16:creationId xmlns:a16="http://schemas.microsoft.com/office/drawing/2014/main" id="{B9009E3C-68A2-412E-2F40-1065B65C2549}"/>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CBAC2E2D-1933-220D-0C95-059DBD7FF89B}"/>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D970E031-38A0-1EED-9FCC-B84E6AE09FC0}"/>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a:extLst>
                  <a:ext uri="{FF2B5EF4-FFF2-40B4-BE49-F238E27FC236}">
                    <a16:creationId xmlns:a16="http://schemas.microsoft.com/office/drawing/2014/main" id="{1ECC541C-6290-9669-8D83-A22D693BD89E}"/>
                  </a:ext>
                </a:extLst>
              </p:cNvPr>
              <p:cNvGrpSpPr/>
              <p:nvPr/>
            </p:nvGrpSpPr>
            <p:grpSpPr>
              <a:xfrm rot="5400000">
                <a:off x="3216168" y="3660787"/>
                <a:ext cx="619261" cy="184071"/>
                <a:chOff x="2329637" y="2520000"/>
                <a:chExt cx="1184199" cy="351995"/>
              </a:xfrm>
              <a:grpFill/>
            </p:grpSpPr>
            <p:sp>
              <p:nvSpPr>
                <p:cNvPr id="167" name="Rectangle 166">
                  <a:extLst>
                    <a:ext uri="{FF2B5EF4-FFF2-40B4-BE49-F238E27FC236}">
                      <a16:creationId xmlns:a16="http://schemas.microsoft.com/office/drawing/2014/main" id="{2F36317F-1A24-F040-A6EC-33B9A9155B1A}"/>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8936F354-A1CA-4E81-B706-16405D0C8D2F}"/>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02B5E37C-5CAC-54B5-1E0E-4D06ED5BD4E6}"/>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a:extLst>
                  <a:ext uri="{FF2B5EF4-FFF2-40B4-BE49-F238E27FC236}">
                    <a16:creationId xmlns:a16="http://schemas.microsoft.com/office/drawing/2014/main" id="{DCD56FC6-C4D5-513D-EAC3-20130F4719B9}"/>
                  </a:ext>
                </a:extLst>
              </p:cNvPr>
              <p:cNvGrpSpPr/>
              <p:nvPr/>
            </p:nvGrpSpPr>
            <p:grpSpPr>
              <a:xfrm rot="5400000">
                <a:off x="3400244" y="3658675"/>
                <a:ext cx="619260" cy="184071"/>
                <a:chOff x="2329638" y="2519999"/>
                <a:chExt cx="1184198" cy="351996"/>
              </a:xfrm>
              <a:grpFill/>
            </p:grpSpPr>
            <p:sp>
              <p:nvSpPr>
                <p:cNvPr id="164" name="Rectangle 163">
                  <a:extLst>
                    <a:ext uri="{FF2B5EF4-FFF2-40B4-BE49-F238E27FC236}">
                      <a16:creationId xmlns:a16="http://schemas.microsoft.com/office/drawing/2014/main" id="{C3DBDFD3-65A8-2D56-93AA-57DE3E126BAB}"/>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3DD0ED6B-3DE1-8123-52F8-15324EDC8676}"/>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136A4E29-C5DE-F45A-5A3D-0E5F4CF5EB39}"/>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147">
              <a:extLst>
                <a:ext uri="{FF2B5EF4-FFF2-40B4-BE49-F238E27FC236}">
                  <a16:creationId xmlns:a16="http://schemas.microsoft.com/office/drawing/2014/main" id="{1EA2BD5D-10B8-5D47-713A-909157004A7B}"/>
                </a:ext>
              </a:extLst>
            </p:cNvPr>
            <p:cNvGrpSpPr/>
            <p:nvPr/>
          </p:nvGrpSpPr>
          <p:grpSpPr>
            <a:xfrm>
              <a:off x="4355159" y="4280180"/>
              <a:ext cx="552217" cy="621372"/>
              <a:chOff x="3249692" y="3441081"/>
              <a:chExt cx="552217" cy="621372"/>
            </a:xfrm>
            <a:grpFill/>
          </p:grpSpPr>
          <p:grpSp>
            <p:nvGrpSpPr>
              <p:cNvPr id="149" name="Group 148">
                <a:extLst>
                  <a:ext uri="{FF2B5EF4-FFF2-40B4-BE49-F238E27FC236}">
                    <a16:creationId xmlns:a16="http://schemas.microsoft.com/office/drawing/2014/main" id="{9B84D689-300D-9A76-08A6-26308067C304}"/>
                  </a:ext>
                </a:extLst>
              </p:cNvPr>
              <p:cNvGrpSpPr/>
              <p:nvPr/>
            </p:nvGrpSpPr>
            <p:grpSpPr>
              <a:xfrm rot="5400000">
                <a:off x="3032097" y="3658800"/>
                <a:ext cx="619261" cy="184071"/>
                <a:chOff x="2329637" y="2520000"/>
                <a:chExt cx="1184199" cy="351995"/>
              </a:xfrm>
              <a:grpFill/>
            </p:grpSpPr>
            <p:sp>
              <p:nvSpPr>
                <p:cNvPr id="158" name="Rectangle 157">
                  <a:extLst>
                    <a:ext uri="{FF2B5EF4-FFF2-40B4-BE49-F238E27FC236}">
                      <a16:creationId xmlns:a16="http://schemas.microsoft.com/office/drawing/2014/main" id="{630FC3B3-345E-3B56-ABE5-2A722DC90903}"/>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ABEEAE48-B6F4-B67C-9253-7B6764A18492}"/>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C9218496-13E1-2E33-248D-1A7C14BB4192}"/>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a:extLst>
                  <a:ext uri="{FF2B5EF4-FFF2-40B4-BE49-F238E27FC236}">
                    <a16:creationId xmlns:a16="http://schemas.microsoft.com/office/drawing/2014/main" id="{A6D730FD-EA7A-9021-758C-2A5A184B6B5A}"/>
                  </a:ext>
                </a:extLst>
              </p:cNvPr>
              <p:cNvGrpSpPr/>
              <p:nvPr/>
            </p:nvGrpSpPr>
            <p:grpSpPr>
              <a:xfrm rot="5400000">
                <a:off x="3216168" y="3660787"/>
                <a:ext cx="619261" cy="184071"/>
                <a:chOff x="2329637" y="2520000"/>
                <a:chExt cx="1184199" cy="351995"/>
              </a:xfrm>
              <a:grpFill/>
            </p:grpSpPr>
            <p:sp>
              <p:nvSpPr>
                <p:cNvPr id="155" name="Rectangle 154">
                  <a:extLst>
                    <a:ext uri="{FF2B5EF4-FFF2-40B4-BE49-F238E27FC236}">
                      <a16:creationId xmlns:a16="http://schemas.microsoft.com/office/drawing/2014/main" id="{006E38EB-B8B8-1957-922B-31EE97302833}"/>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54D03B63-D9BD-BB9A-40C4-368A1F6A8074}"/>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E8D8D025-06E7-41B7-024F-FF5433D89FB7}"/>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E4C0B84F-6D11-A57E-FA32-A5941B9B5571}"/>
                  </a:ext>
                </a:extLst>
              </p:cNvPr>
              <p:cNvGrpSpPr/>
              <p:nvPr/>
            </p:nvGrpSpPr>
            <p:grpSpPr>
              <a:xfrm rot="5400000">
                <a:off x="3400244" y="3658675"/>
                <a:ext cx="619260" cy="184071"/>
                <a:chOff x="2329638" y="2519999"/>
                <a:chExt cx="1184198" cy="351996"/>
              </a:xfrm>
              <a:grpFill/>
            </p:grpSpPr>
            <p:sp>
              <p:nvSpPr>
                <p:cNvPr id="152" name="Rectangle 151">
                  <a:extLst>
                    <a:ext uri="{FF2B5EF4-FFF2-40B4-BE49-F238E27FC236}">
                      <a16:creationId xmlns:a16="http://schemas.microsoft.com/office/drawing/2014/main" id="{5D7626FA-82E1-50DE-AABA-DFE535B53FDE}"/>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85E2F004-7236-151D-E325-A0B5D1AEA6B7}"/>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DF069208-5F6C-9C62-1FB8-3B360FC0D067}"/>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5" name="Group 184">
            <a:extLst>
              <a:ext uri="{FF2B5EF4-FFF2-40B4-BE49-F238E27FC236}">
                <a16:creationId xmlns:a16="http://schemas.microsoft.com/office/drawing/2014/main" id="{C75B6C37-A1A0-4D87-D98D-363B08CD7F41}"/>
              </a:ext>
            </a:extLst>
          </p:cNvPr>
          <p:cNvGrpSpPr/>
          <p:nvPr/>
        </p:nvGrpSpPr>
        <p:grpSpPr>
          <a:xfrm>
            <a:off x="7256527" y="4638271"/>
            <a:ext cx="1657684" cy="625397"/>
            <a:chOff x="3249692" y="4276155"/>
            <a:chExt cx="1657684" cy="625397"/>
          </a:xfrm>
          <a:solidFill>
            <a:schemeClr val="accent6">
              <a:lumMod val="20000"/>
              <a:lumOff val="80000"/>
            </a:schemeClr>
          </a:solidFill>
        </p:grpSpPr>
        <p:grpSp>
          <p:nvGrpSpPr>
            <p:cNvPr id="186" name="Group 185">
              <a:extLst>
                <a:ext uri="{FF2B5EF4-FFF2-40B4-BE49-F238E27FC236}">
                  <a16:creationId xmlns:a16="http://schemas.microsoft.com/office/drawing/2014/main" id="{D84671CF-634A-6EBE-9B17-3A98AECFF5EA}"/>
                </a:ext>
              </a:extLst>
            </p:cNvPr>
            <p:cNvGrpSpPr/>
            <p:nvPr/>
          </p:nvGrpSpPr>
          <p:grpSpPr>
            <a:xfrm>
              <a:off x="3249692" y="4276155"/>
              <a:ext cx="552217" cy="621372"/>
              <a:chOff x="3249692" y="3441081"/>
              <a:chExt cx="552217" cy="621372"/>
            </a:xfrm>
            <a:grpFill/>
          </p:grpSpPr>
          <p:grpSp>
            <p:nvGrpSpPr>
              <p:cNvPr id="213" name="Group 212">
                <a:extLst>
                  <a:ext uri="{FF2B5EF4-FFF2-40B4-BE49-F238E27FC236}">
                    <a16:creationId xmlns:a16="http://schemas.microsoft.com/office/drawing/2014/main" id="{58479CC3-271F-ECE5-669B-143ADF2F45FC}"/>
                  </a:ext>
                </a:extLst>
              </p:cNvPr>
              <p:cNvGrpSpPr/>
              <p:nvPr/>
            </p:nvGrpSpPr>
            <p:grpSpPr>
              <a:xfrm rot="5400000">
                <a:off x="3032097" y="3658800"/>
                <a:ext cx="619261" cy="184071"/>
                <a:chOff x="2329637" y="2520000"/>
                <a:chExt cx="1184199" cy="351995"/>
              </a:xfrm>
              <a:grpFill/>
            </p:grpSpPr>
            <p:sp>
              <p:nvSpPr>
                <p:cNvPr id="222" name="Rectangle 221">
                  <a:extLst>
                    <a:ext uri="{FF2B5EF4-FFF2-40B4-BE49-F238E27FC236}">
                      <a16:creationId xmlns:a16="http://schemas.microsoft.com/office/drawing/2014/main" id="{43FD793F-279F-69B7-5D52-74FA74ACC47C}"/>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72F1CA8B-A42D-8A5F-72C6-2DCDD85E4989}"/>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E48970F4-51C5-2753-26B6-06363B83B902}"/>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a:extLst>
                  <a:ext uri="{FF2B5EF4-FFF2-40B4-BE49-F238E27FC236}">
                    <a16:creationId xmlns:a16="http://schemas.microsoft.com/office/drawing/2014/main" id="{743DE00B-AD9C-002A-3343-43CFDE0F9E47}"/>
                  </a:ext>
                </a:extLst>
              </p:cNvPr>
              <p:cNvGrpSpPr/>
              <p:nvPr/>
            </p:nvGrpSpPr>
            <p:grpSpPr>
              <a:xfrm rot="5400000">
                <a:off x="3216168" y="3660787"/>
                <a:ext cx="619261" cy="184071"/>
                <a:chOff x="2329637" y="2520000"/>
                <a:chExt cx="1184199" cy="351995"/>
              </a:xfrm>
              <a:grpFill/>
            </p:grpSpPr>
            <p:sp>
              <p:nvSpPr>
                <p:cNvPr id="219" name="Rectangle 218">
                  <a:extLst>
                    <a:ext uri="{FF2B5EF4-FFF2-40B4-BE49-F238E27FC236}">
                      <a16:creationId xmlns:a16="http://schemas.microsoft.com/office/drawing/2014/main" id="{4DE843C5-3DF5-A378-E741-84B3D4B632E7}"/>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84073442-91C5-46B2-BCF5-29D346350B72}"/>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229BBF69-AC67-7106-99E5-E84B16F1AA7E}"/>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A96B019F-BBC0-4962-B8CC-FD6A96B41D57}"/>
                  </a:ext>
                </a:extLst>
              </p:cNvPr>
              <p:cNvGrpSpPr/>
              <p:nvPr/>
            </p:nvGrpSpPr>
            <p:grpSpPr>
              <a:xfrm rot="5400000">
                <a:off x="3400244" y="3658675"/>
                <a:ext cx="619260" cy="184071"/>
                <a:chOff x="2329638" y="2519999"/>
                <a:chExt cx="1184198" cy="351996"/>
              </a:xfrm>
              <a:grpFill/>
            </p:grpSpPr>
            <p:sp>
              <p:nvSpPr>
                <p:cNvPr id="216" name="Rectangle 215">
                  <a:extLst>
                    <a:ext uri="{FF2B5EF4-FFF2-40B4-BE49-F238E27FC236}">
                      <a16:creationId xmlns:a16="http://schemas.microsoft.com/office/drawing/2014/main" id="{D2392AA5-A840-8701-2455-F0073BF6DD10}"/>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D2A2BA10-E7FF-56D0-BDA9-4FE26FD1DF2E}"/>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D9B29B03-BFBC-FCED-B914-5599EA7EDE3E}"/>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 name="Group 186">
              <a:extLst>
                <a:ext uri="{FF2B5EF4-FFF2-40B4-BE49-F238E27FC236}">
                  <a16:creationId xmlns:a16="http://schemas.microsoft.com/office/drawing/2014/main" id="{D2814E88-C46B-DF2C-292F-D287BAA11EA7}"/>
                </a:ext>
              </a:extLst>
            </p:cNvPr>
            <p:cNvGrpSpPr/>
            <p:nvPr/>
          </p:nvGrpSpPr>
          <p:grpSpPr>
            <a:xfrm>
              <a:off x="3805494" y="4277963"/>
              <a:ext cx="552217" cy="621372"/>
              <a:chOff x="3249692" y="3441081"/>
              <a:chExt cx="552217" cy="621372"/>
            </a:xfrm>
            <a:grpFill/>
          </p:grpSpPr>
          <p:grpSp>
            <p:nvGrpSpPr>
              <p:cNvPr id="201" name="Group 200">
                <a:extLst>
                  <a:ext uri="{FF2B5EF4-FFF2-40B4-BE49-F238E27FC236}">
                    <a16:creationId xmlns:a16="http://schemas.microsoft.com/office/drawing/2014/main" id="{72E2D9D6-2C9C-3F48-88A5-1151D9217795}"/>
                  </a:ext>
                </a:extLst>
              </p:cNvPr>
              <p:cNvGrpSpPr/>
              <p:nvPr/>
            </p:nvGrpSpPr>
            <p:grpSpPr>
              <a:xfrm rot="5400000">
                <a:off x="3032097" y="3658800"/>
                <a:ext cx="619261" cy="184071"/>
                <a:chOff x="2329637" y="2520000"/>
                <a:chExt cx="1184199" cy="351995"/>
              </a:xfrm>
              <a:grpFill/>
            </p:grpSpPr>
            <p:sp>
              <p:nvSpPr>
                <p:cNvPr id="210" name="Rectangle 209">
                  <a:extLst>
                    <a:ext uri="{FF2B5EF4-FFF2-40B4-BE49-F238E27FC236}">
                      <a16:creationId xmlns:a16="http://schemas.microsoft.com/office/drawing/2014/main" id="{B6380B9E-E19E-2C45-F85F-4B66BC3531A7}"/>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151ECEA2-9A48-E877-FA2E-B285FB23D9D6}"/>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30EC7617-79E7-AFE6-6B20-0A11ED609F9A}"/>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a:extLst>
                  <a:ext uri="{FF2B5EF4-FFF2-40B4-BE49-F238E27FC236}">
                    <a16:creationId xmlns:a16="http://schemas.microsoft.com/office/drawing/2014/main" id="{4A5C6718-DC0A-FDB7-B38D-FD5D6E9DE34A}"/>
                  </a:ext>
                </a:extLst>
              </p:cNvPr>
              <p:cNvGrpSpPr/>
              <p:nvPr/>
            </p:nvGrpSpPr>
            <p:grpSpPr>
              <a:xfrm rot="5400000">
                <a:off x="3216168" y="3660787"/>
                <a:ext cx="619261" cy="184071"/>
                <a:chOff x="2329637" y="2520000"/>
                <a:chExt cx="1184199" cy="351995"/>
              </a:xfrm>
              <a:grpFill/>
            </p:grpSpPr>
            <p:sp>
              <p:nvSpPr>
                <p:cNvPr id="207" name="Rectangle 206">
                  <a:extLst>
                    <a:ext uri="{FF2B5EF4-FFF2-40B4-BE49-F238E27FC236}">
                      <a16:creationId xmlns:a16="http://schemas.microsoft.com/office/drawing/2014/main" id="{36F05FD5-3554-EDCD-BA35-F96DCE525560}"/>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33BC58B7-C9F3-AE9E-F9F1-2EE0A96CCDBA}"/>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FB5EACF5-BFFF-909E-1D60-A8BA03EE4323}"/>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FCA12418-4705-AA65-001C-50154F0A2772}"/>
                  </a:ext>
                </a:extLst>
              </p:cNvPr>
              <p:cNvGrpSpPr/>
              <p:nvPr/>
            </p:nvGrpSpPr>
            <p:grpSpPr>
              <a:xfrm rot="5400000">
                <a:off x="3400244" y="3658675"/>
                <a:ext cx="619260" cy="184071"/>
                <a:chOff x="2329638" y="2519999"/>
                <a:chExt cx="1184198" cy="351996"/>
              </a:xfrm>
              <a:grpFill/>
            </p:grpSpPr>
            <p:sp>
              <p:nvSpPr>
                <p:cNvPr id="204" name="Rectangle 203">
                  <a:extLst>
                    <a:ext uri="{FF2B5EF4-FFF2-40B4-BE49-F238E27FC236}">
                      <a16:creationId xmlns:a16="http://schemas.microsoft.com/office/drawing/2014/main" id="{CDF223FB-E98B-CD26-C94C-3E86BEE8CED0}"/>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87E5A657-0621-8000-EF00-A7F03311A0F3}"/>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265E6C26-8260-A4F2-B861-F5969C17DD97}"/>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 name="Group 187">
              <a:extLst>
                <a:ext uri="{FF2B5EF4-FFF2-40B4-BE49-F238E27FC236}">
                  <a16:creationId xmlns:a16="http://schemas.microsoft.com/office/drawing/2014/main" id="{05BBB3AA-BDC7-DD3B-5E80-F82DE50480D3}"/>
                </a:ext>
              </a:extLst>
            </p:cNvPr>
            <p:cNvGrpSpPr/>
            <p:nvPr/>
          </p:nvGrpSpPr>
          <p:grpSpPr>
            <a:xfrm>
              <a:off x="4355159" y="4280180"/>
              <a:ext cx="552217" cy="621372"/>
              <a:chOff x="3249692" y="3441081"/>
              <a:chExt cx="552217" cy="621372"/>
            </a:xfrm>
            <a:grpFill/>
          </p:grpSpPr>
          <p:grpSp>
            <p:nvGrpSpPr>
              <p:cNvPr id="189" name="Group 188">
                <a:extLst>
                  <a:ext uri="{FF2B5EF4-FFF2-40B4-BE49-F238E27FC236}">
                    <a16:creationId xmlns:a16="http://schemas.microsoft.com/office/drawing/2014/main" id="{7242CD3E-007A-B023-ECB4-4AC17BC40750}"/>
                  </a:ext>
                </a:extLst>
              </p:cNvPr>
              <p:cNvGrpSpPr/>
              <p:nvPr/>
            </p:nvGrpSpPr>
            <p:grpSpPr>
              <a:xfrm rot="5400000">
                <a:off x="3032097" y="3658800"/>
                <a:ext cx="619261" cy="184071"/>
                <a:chOff x="2329637" y="2520000"/>
                <a:chExt cx="1184199" cy="351995"/>
              </a:xfrm>
              <a:grpFill/>
            </p:grpSpPr>
            <p:sp>
              <p:nvSpPr>
                <p:cNvPr id="198" name="Rectangle 197">
                  <a:extLst>
                    <a:ext uri="{FF2B5EF4-FFF2-40B4-BE49-F238E27FC236}">
                      <a16:creationId xmlns:a16="http://schemas.microsoft.com/office/drawing/2014/main" id="{4D7F42A2-022E-0CFC-2113-A1314BEE41C6}"/>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B06D59F7-BFDD-F984-4A9A-3FD0C4DD6F99}"/>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D551C571-1325-B3C2-644D-F706597B6AB5}"/>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E903399C-4C56-4B82-D71D-579F43F41382}"/>
                  </a:ext>
                </a:extLst>
              </p:cNvPr>
              <p:cNvGrpSpPr/>
              <p:nvPr/>
            </p:nvGrpSpPr>
            <p:grpSpPr>
              <a:xfrm rot="5400000">
                <a:off x="3216168" y="3660787"/>
                <a:ext cx="619261" cy="184071"/>
                <a:chOff x="2329637" y="2520000"/>
                <a:chExt cx="1184199" cy="351995"/>
              </a:xfrm>
              <a:grpFill/>
            </p:grpSpPr>
            <p:sp>
              <p:nvSpPr>
                <p:cNvPr id="195" name="Rectangle 194">
                  <a:extLst>
                    <a:ext uri="{FF2B5EF4-FFF2-40B4-BE49-F238E27FC236}">
                      <a16:creationId xmlns:a16="http://schemas.microsoft.com/office/drawing/2014/main" id="{87BD33E2-E8E7-B1C1-1F65-CF13DBD11716}"/>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3DF55A2C-BB2F-6DB9-7C50-F495DBCFA917}"/>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6FAC482C-50A8-5D9C-4BA9-30A5D368070E}"/>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F9246868-A7FF-DDDF-A8F2-B859543A3936}"/>
                  </a:ext>
                </a:extLst>
              </p:cNvPr>
              <p:cNvGrpSpPr/>
              <p:nvPr/>
            </p:nvGrpSpPr>
            <p:grpSpPr>
              <a:xfrm rot="5400000">
                <a:off x="3400244" y="3658675"/>
                <a:ext cx="619260" cy="184071"/>
                <a:chOff x="2329638" y="2519999"/>
                <a:chExt cx="1184198" cy="351996"/>
              </a:xfrm>
              <a:grpFill/>
            </p:grpSpPr>
            <p:sp>
              <p:nvSpPr>
                <p:cNvPr id="192" name="Rectangle 191">
                  <a:extLst>
                    <a:ext uri="{FF2B5EF4-FFF2-40B4-BE49-F238E27FC236}">
                      <a16:creationId xmlns:a16="http://schemas.microsoft.com/office/drawing/2014/main" id="{7BF8DDAB-D985-1EA1-F571-4B7AF90DA5CE}"/>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F4FF2AF5-FC46-360C-EF6E-043C26AD29E2}"/>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DC811DEC-FE1D-5ACB-DC1E-18CC7D8324AB}"/>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6" name="TextBox 225">
            <a:extLst>
              <a:ext uri="{FF2B5EF4-FFF2-40B4-BE49-F238E27FC236}">
                <a16:creationId xmlns:a16="http://schemas.microsoft.com/office/drawing/2014/main" id="{B4DF00A4-7245-7BC6-0D04-5E78FF566196}"/>
              </a:ext>
            </a:extLst>
          </p:cNvPr>
          <p:cNvSpPr txBox="1"/>
          <p:nvPr/>
        </p:nvSpPr>
        <p:spPr>
          <a:xfrm rot="16200000">
            <a:off x="-475587" y="3618872"/>
            <a:ext cx="2228495" cy="461665"/>
          </a:xfrm>
          <a:prstGeom prst="rect">
            <a:avLst/>
          </a:prstGeom>
          <a:noFill/>
        </p:spPr>
        <p:txBody>
          <a:bodyPr wrap="none" rtlCol="0">
            <a:spAutoFit/>
          </a:bodyPr>
          <a:lstStyle/>
          <a:p>
            <a:pPr algn="ctr"/>
            <a:r>
              <a:rPr lang="en-US" sz="2400" b="1" dirty="0">
                <a:solidFill>
                  <a:srgbClr val="FF0000"/>
                </a:solidFill>
              </a:rPr>
              <a:t>The OPERATION</a:t>
            </a:r>
          </a:p>
        </p:txBody>
      </p:sp>
      <p:sp>
        <p:nvSpPr>
          <p:cNvPr id="227" name="TextBox 226">
            <a:extLst>
              <a:ext uri="{FF2B5EF4-FFF2-40B4-BE49-F238E27FC236}">
                <a16:creationId xmlns:a16="http://schemas.microsoft.com/office/drawing/2014/main" id="{F93CDC86-F212-91A8-948B-31CA40205D07}"/>
              </a:ext>
            </a:extLst>
          </p:cNvPr>
          <p:cNvSpPr txBox="1"/>
          <p:nvPr/>
        </p:nvSpPr>
        <p:spPr>
          <a:xfrm rot="5400000">
            <a:off x="10271637" y="3610388"/>
            <a:ext cx="2372957" cy="461665"/>
          </a:xfrm>
          <a:prstGeom prst="rect">
            <a:avLst/>
          </a:prstGeom>
          <a:noFill/>
        </p:spPr>
        <p:txBody>
          <a:bodyPr wrap="none" rtlCol="0">
            <a:spAutoFit/>
          </a:bodyPr>
          <a:lstStyle/>
          <a:p>
            <a:pPr algn="ctr"/>
            <a:r>
              <a:rPr lang="en-US" sz="2400" b="1" dirty="0">
                <a:solidFill>
                  <a:srgbClr val="7030A0"/>
                </a:solidFill>
              </a:rPr>
              <a:t>The SHORTHAND</a:t>
            </a:r>
          </a:p>
        </p:txBody>
      </p:sp>
      <p:sp>
        <p:nvSpPr>
          <p:cNvPr id="228" name="Left Brace 227">
            <a:extLst>
              <a:ext uri="{FF2B5EF4-FFF2-40B4-BE49-F238E27FC236}">
                <a16:creationId xmlns:a16="http://schemas.microsoft.com/office/drawing/2014/main" id="{1CDCE86F-0246-85ED-8CD3-C347C9C1A487}"/>
              </a:ext>
            </a:extLst>
          </p:cNvPr>
          <p:cNvSpPr/>
          <p:nvPr/>
        </p:nvSpPr>
        <p:spPr>
          <a:xfrm>
            <a:off x="947424" y="2387728"/>
            <a:ext cx="376640" cy="2922633"/>
          </a:xfrm>
          <a:prstGeom prst="leftBrace">
            <a:avLst>
              <a:gd name="adj1" fmla="val 73949"/>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9" name="Left Brace 228">
            <a:extLst>
              <a:ext uri="{FF2B5EF4-FFF2-40B4-BE49-F238E27FC236}">
                <a16:creationId xmlns:a16="http://schemas.microsoft.com/office/drawing/2014/main" id="{C4CAAFAC-0983-A404-A73C-59161D7F9678}"/>
              </a:ext>
            </a:extLst>
          </p:cNvPr>
          <p:cNvSpPr/>
          <p:nvPr/>
        </p:nvSpPr>
        <p:spPr>
          <a:xfrm rot="10800000">
            <a:off x="10716315" y="2397969"/>
            <a:ext cx="376640" cy="2892554"/>
          </a:xfrm>
          <a:prstGeom prst="leftBrace">
            <a:avLst>
              <a:gd name="adj1" fmla="val 73949"/>
              <a:gd name="adj2" fmla="val 50000"/>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230" name="TextBox 229">
            <a:extLst>
              <a:ext uri="{FF2B5EF4-FFF2-40B4-BE49-F238E27FC236}">
                <a16:creationId xmlns:a16="http://schemas.microsoft.com/office/drawing/2014/main" id="{D0212070-2995-CE05-9C2E-FC7D473FE1E0}"/>
              </a:ext>
            </a:extLst>
          </p:cNvPr>
          <p:cNvSpPr txBox="1"/>
          <p:nvPr/>
        </p:nvSpPr>
        <p:spPr>
          <a:xfrm>
            <a:off x="9422349" y="2335464"/>
            <a:ext cx="1019895" cy="2800767"/>
          </a:xfrm>
          <a:prstGeom prst="rect">
            <a:avLst/>
          </a:prstGeom>
          <a:noFill/>
        </p:spPr>
        <p:txBody>
          <a:bodyPr wrap="none" rtlCol="0">
            <a:spAutoFit/>
          </a:bodyPr>
          <a:lstStyle/>
          <a:p>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3</a:t>
            </a:r>
            <a:r>
              <a:rPr lang="en-US" sz="2000" b="1" dirty="0"/>
              <a:t> </a:t>
            </a:r>
          </a:p>
          <a:p>
            <a:endParaRPr lang="en-US" sz="1400" b="1" dirty="0"/>
          </a:p>
          <a:p>
            <a:endParaRPr lang="en-US" b="1" dirty="0"/>
          </a:p>
          <a:p>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9</a:t>
            </a:r>
            <a:endParaRPr lang="en-US" sz="2000" b="1" dirty="0"/>
          </a:p>
          <a:p>
            <a:endParaRPr lang="en-US" sz="1400" b="1" dirty="0"/>
          </a:p>
          <a:p>
            <a:endParaRPr lang="en-US" b="1" dirty="0"/>
          </a:p>
          <a:p>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27</a:t>
            </a:r>
          </a:p>
          <a:p>
            <a:endParaRPr lang="en-US" sz="1400" b="1" dirty="0">
              <a:solidFill>
                <a:prstClr val="black"/>
              </a:solidFill>
              <a:latin typeface="Calibri" panose="020F0502020204030204"/>
            </a:endParaRPr>
          </a:p>
          <a:p>
            <a:endParaRPr lang="en-US" b="1" dirty="0">
              <a:solidFill>
                <a:prstClr val="black"/>
              </a:solidFill>
              <a:latin typeface="Calibri" panose="020F0502020204030204"/>
            </a:endParaRPr>
          </a:p>
          <a:p>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81</a:t>
            </a:r>
            <a:endParaRPr lang="en-US" sz="2000" b="1" dirty="0"/>
          </a:p>
        </p:txBody>
      </p:sp>
      <p:sp>
        <p:nvSpPr>
          <p:cNvPr id="231" name="TextBox 230">
            <a:extLst>
              <a:ext uri="{FF2B5EF4-FFF2-40B4-BE49-F238E27FC236}">
                <a16:creationId xmlns:a16="http://schemas.microsoft.com/office/drawing/2014/main" id="{E61595BC-933D-C2EA-6181-320F520FEB1E}"/>
              </a:ext>
            </a:extLst>
          </p:cNvPr>
          <p:cNvSpPr txBox="1"/>
          <p:nvPr/>
        </p:nvSpPr>
        <p:spPr>
          <a:xfrm>
            <a:off x="293739" y="1247296"/>
            <a:ext cx="11332203" cy="769441"/>
          </a:xfrm>
          <a:prstGeom prst="rect">
            <a:avLst/>
          </a:prstGeom>
          <a:noFill/>
        </p:spPr>
        <p:txBody>
          <a:bodyPr wrap="square">
            <a:spAutoFit/>
          </a:bodyPr>
          <a:lstStyle/>
          <a:p>
            <a:pPr algn="ctr"/>
            <a:r>
              <a:rPr lang="en-US" sz="2200" b="1" dirty="0"/>
              <a:t>What </a:t>
            </a:r>
            <a:r>
              <a:rPr lang="en-US" sz="2200" b="1" i="1" dirty="0"/>
              <a:t>are </a:t>
            </a:r>
            <a:r>
              <a:rPr lang="en-US" sz="2200" b="1" dirty="0"/>
              <a:t>“exponents”? </a:t>
            </a:r>
            <a:r>
              <a:rPr lang="en-US" sz="2200" dirty="0"/>
              <a:t>... Our strategy here is to compare and an initial meaning, “</a:t>
            </a:r>
            <a:r>
              <a:rPr lang="en-US" sz="2200" b="1" dirty="0"/>
              <a:t>exponentiation is repeated multiplication</a:t>
            </a:r>
            <a:r>
              <a:rPr lang="en-US" sz="2200" dirty="0"/>
              <a:t>,” to the idea that “multiplication is repeated addition.”</a:t>
            </a:r>
          </a:p>
        </p:txBody>
      </p:sp>
      <p:sp>
        <p:nvSpPr>
          <p:cNvPr id="235" name="TextBox 234">
            <a:extLst>
              <a:ext uri="{FF2B5EF4-FFF2-40B4-BE49-F238E27FC236}">
                <a16:creationId xmlns:a16="http://schemas.microsoft.com/office/drawing/2014/main" id="{94F33ACB-4147-411E-828E-C06DBD17967B}"/>
              </a:ext>
            </a:extLst>
          </p:cNvPr>
          <p:cNvSpPr txBox="1"/>
          <p:nvPr/>
        </p:nvSpPr>
        <p:spPr>
          <a:xfrm>
            <a:off x="3338178" y="6187715"/>
            <a:ext cx="7258013" cy="461665"/>
          </a:xfrm>
          <a:prstGeom prst="rect">
            <a:avLst/>
          </a:prstGeom>
          <a:noFill/>
        </p:spPr>
        <p:txBody>
          <a:bodyPr wrap="none" rtlCol="0">
            <a:spAutoFit/>
          </a:bodyPr>
          <a:lstStyle/>
          <a:p>
            <a:r>
              <a:rPr lang="en-US" sz="2400" b="1" dirty="0">
                <a:solidFill>
                  <a:schemeClr val="accent5">
                    <a:lumMod val="60000"/>
                    <a:lumOff val="40000"/>
                  </a:schemeClr>
                </a:solidFill>
              </a:rPr>
              <a:t>Varied Examples </a:t>
            </a:r>
            <a:r>
              <a:rPr lang="en-US" sz="2400" dirty="0">
                <a:solidFill>
                  <a:schemeClr val="accent5">
                    <a:lumMod val="60000"/>
                    <a:lumOff val="40000"/>
                  </a:schemeClr>
                </a:solidFill>
              </a:rPr>
              <a:t>afford the noticing of </a:t>
            </a:r>
            <a:r>
              <a:rPr lang="en-US" sz="2400" u="sng" dirty="0">
                <a:solidFill>
                  <a:schemeClr val="accent5">
                    <a:lumMod val="60000"/>
                    <a:lumOff val="40000"/>
                  </a:schemeClr>
                </a:solidFill>
              </a:rPr>
              <a:t>relevant features</a:t>
            </a:r>
            <a:r>
              <a:rPr lang="en-US" sz="2400" dirty="0">
                <a:solidFill>
                  <a:schemeClr val="accent5">
                    <a:lumMod val="60000"/>
                    <a:lumOff val="40000"/>
                  </a:schemeClr>
                </a:solidFill>
              </a:rPr>
              <a:t>.</a:t>
            </a:r>
          </a:p>
        </p:txBody>
      </p:sp>
      <p:sp>
        <p:nvSpPr>
          <p:cNvPr id="236" name="TextBox 235">
            <a:extLst>
              <a:ext uri="{FF2B5EF4-FFF2-40B4-BE49-F238E27FC236}">
                <a16:creationId xmlns:a16="http://schemas.microsoft.com/office/drawing/2014/main" id="{E05DA6C3-0A26-177B-73AB-7F168536FBD0}"/>
              </a:ext>
            </a:extLst>
          </p:cNvPr>
          <p:cNvSpPr txBox="1"/>
          <p:nvPr/>
        </p:nvSpPr>
        <p:spPr>
          <a:xfrm>
            <a:off x="398521" y="6185719"/>
            <a:ext cx="1231556" cy="492443"/>
          </a:xfrm>
          <a:prstGeom prst="rect">
            <a:avLst/>
          </a:prstGeom>
          <a:noFill/>
        </p:spPr>
        <p:txBody>
          <a:bodyPr wrap="none" rtlCol="0">
            <a:spAutoFit/>
          </a:bodyPr>
          <a:lstStyle/>
          <a:p>
            <a:r>
              <a:rPr lang="en-US" sz="2600" b="1" dirty="0">
                <a:solidFill>
                  <a:schemeClr val="accent5">
                    <a:lumMod val="60000"/>
                    <a:lumOff val="40000"/>
                  </a:schemeClr>
                </a:solidFill>
              </a:rPr>
              <a:t>Level 1:</a:t>
            </a:r>
            <a:endParaRPr lang="en-US" sz="2600" dirty="0">
              <a:solidFill>
                <a:schemeClr val="accent5">
                  <a:lumMod val="60000"/>
                  <a:lumOff val="40000"/>
                </a:schemeClr>
              </a:solidFill>
            </a:endParaRPr>
          </a:p>
        </p:txBody>
      </p:sp>
      <p:pic>
        <p:nvPicPr>
          <p:cNvPr id="238" name="Picture 237">
            <a:extLst>
              <a:ext uri="{FF2B5EF4-FFF2-40B4-BE49-F238E27FC236}">
                <a16:creationId xmlns:a16="http://schemas.microsoft.com/office/drawing/2014/main" id="{18796CCF-6660-82A6-FFBA-91B04DCF11D7}"/>
              </a:ext>
            </a:extLst>
          </p:cNvPr>
          <p:cNvPicPr>
            <a:picLocks noChangeAspect="1"/>
          </p:cNvPicPr>
          <p:nvPr/>
        </p:nvPicPr>
        <p:blipFill>
          <a:blip r:embed="rId3"/>
          <a:stretch>
            <a:fillRect/>
          </a:stretch>
        </p:blipFill>
        <p:spPr>
          <a:xfrm>
            <a:off x="1764091" y="5300973"/>
            <a:ext cx="1449755" cy="1435401"/>
          </a:xfrm>
          <a:prstGeom prst="rect">
            <a:avLst/>
          </a:prstGeom>
        </p:spPr>
      </p:pic>
      <p:sp>
        <p:nvSpPr>
          <p:cNvPr id="13" name="TextBox 12">
            <a:extLst>
              <a:ext uri="{FF2B5EF4-FFF2-40B4-BE49-F238E27FC236}">
                <a16:creationId xmlns:a16="http://schemas.microsoft.com/office/drawing/2014/main" id="{E29DED5B-3997-C66A-59D9-B8455D84077D}"/>
              </a:ext>
            </a:extLst>
          </p:cNvPr>
          <p:cNvSpPr txBox="1"/>
          <p:nvPr/>
        </p:nvSpPr>
        <p:spPr>
          <a:xfrm>
            <a:off x="3324847" y="5562437"/>
            <a:ext cx="8753422" cy="400110"/>
          </a:xfrm>
          <a:prstGeom prst="rect">
            <a:avLst/>
          </a:prstGeom>
          <a:noFill/>
          <a:ln>
            <a:solidFill>
              <a:schemeClr val="accent2">
                <a:lumMod val="75000"/>
              </a:schemeClr>
            </a:solidFill>
          </a:ln>
        </p:spPr>
        <p:txBody>
          <a:bodyPr wrap="square">
            <a:spAutoFit/>
          </a:bodyPr>
          <a:lstStyle/>
          <a:p>
            <a:pPr algn="ctr"/>
            <a:r>
              <a:rPr lang="en-US" sz="2000" dirty="0">
                <a:solidFill>
                  <a:schemeClr val="accent2">
                    <a:lumMod val="75000"/>
                  </a:schemeClr>
                </a:solidFill>
              </a:rPr>
              <a:t>“What changed?”, “What stayed the same?”, &amp; “What might happen next?”</a:t>
            </a:r>
            <a:endParaRPr lang="en-US" sz="2000" dirty="0"/>
          </a:p>
        </p:txBody>
      </p:sp>
      <p:sp>
        <p:nvSpPr>
          <p:cNvPr id="2" name="TextBox 1">
            <a:extLst>
              <a:ext uri="{FF2B5EF4-FFF2-40B4-BE49-F238E27FC236}">
                <a16:creationId xmlns:a16="http://schemas.microsoft.com/office/drawing/2014/main" id="{C5D4152F-0FDA-27E6-9117-FC843A21C1F1}"/>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387813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
                                            <p:txEl>
                                              <p:pRg st="3" end="3"/>
                                            </p:txEl>
                                          </p:spTgt>
                                        </p:tgtEl>
                                        <p:attrNameLst>
                                          <p:attrName>style.visibility</p:attrName>
                                        </p:attrNameLst>
                                      </p:cBhvr>
                                      <p:to>
                                        <p:strVal val="visible"/>
                                      </p:to>
                                    </p:set>
                                    <p:animEffect transition="in" filter="fade">
                                      <p:cBhvr>
                                        <p:cTn id="16" dur="500"/>
                                        <p:tgtEl>
                                          <p:spTgt spid="36">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
                                            <p:txEl>
                                              <p:pRg st="6" end="6"/>
                                            </p:txEl>
                                          </p:spTgt>
                                        </p:tgtEl>
                                        <p:attrNameLst>
                                          <p:attrName>style.visibility</p:attrName>
                                        </p:attrNameLst>
                                      </p:cBhvr>
                                      <p:to>
                                        <p:strVal val="visible"/>
                                      </p:to>
                                    </p:set>
                                    <p:animEffect transition="in" filter="fade">
                                      <p:cBhvr>
                                        <p:cTn id="51" dur="500"/>
                                        <p:tgtEl>
                                          <p:spTgt spid="36">
                                            <p:txEl>
                                              <p:pRg st="6" end="6"/>
                                            </p:txEl>
                                          </p:spTgt>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500"/>
                                        <p:tgtEl>
                                          <p:spTgt spid="76"/>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
                                            <p:txEl>
                                              <p:pRg st="9" end="9"/>
                                            </p:txEl>
                                          </p:spTgt>
                                        </p:tgtEl>
                                        <p:attrNameLst>
                                          <p:attrName>style.visibility</p:attrName>
                                        </p:attrNameLst>
                                      </p:cBhvr>
                                      <p:to>
                                        <p:strVal val="visible"/>
                                      </p:to>
                                    </p:set>
                                    <p:animEffect transition="in" filter="fade">
                                      <p:cBhvr>
                                        <p:cTn id="68" dur="500"/>
                                        <p:tgtEl>
                                          <p:spTgt spid="36">
                                            <p:txEl>
                                              <p:pRg st="9" end="9"/>
                                            </p:txEl>
                                          </p:spTgt>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142"/>
                                        </p:tgtEl>
                                        <p:attrNameLst>
                                          <p:attrName>style.visibility</p:attrName>
                                        </p:attrNameLst>
                                      </p:cBhvr>
                                      <p:to>
                                        <p:strVal val="visible"/>
                                      </p:to>
                                    </p:set>
                                    <p:animEffect transition="in" filter="fade">
                                      <p:cBhvr>
                                        <p:cTn id="72" dur="500"/>
                                        <p:tgtEl>
                                          <p:spTgt spid="142"/>
                                        </p:tgtEl>
                                      </p:cBhvr>
                                    </p:animEffect>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145"/>
                                        </p:tgtEl>
                                        <p:attrNameLst>
                                          <p:attrName>style.visibility</p:attrName>
                                        </p:attrNameLst>
                                      </p:cBhvr>
                                      <p:to>
                                        <p:strVal val="visible"/>
                                      </p:to>
                                    </p:set>
                                    <p:animEffect transition="in" filter="fade">
                                      <p:cBhvr>
                                        <p:cTn id="76" dur="500"/>
                                        <p:tgtEl>
                                          <p:spTgt spid="145"/>
                                        </p:tgtEl>
                                      </p:cBhvr>
                                    </p:animEffect>
                                  </p:childTnLst>
                                </p:cTn>
                              </p:par>
                            </p:childTnLst>
                          </p:cTn>
                        </p:par>
                        <p:par>
                          <p:cTn id="77" fill="hold">
                            <p:stCondLst>
                              <p:cond delay="1500"/>
                            </p:stCondLst>
                            <p:childTnLst>
                              <p:par>
                                <p:cTn id="78" presetID="10" presetClass="entr" presetSubtype="0" fill="hold" nodeType="afterEffect">
                                  <p:stCondLst>
                                    <p:cond delay="0"/>
                                  </p:stCondLst>
                                  <p:childTnLst>
                                    <p:set>
                                      <p:cBhvr>
                                        <p:cTn id="79" dur="1" fill="hold">
                                          <p:stCondLst>
                                            <p:cond delay="0"/>
                                          </p:stCondLst>
                                        </p:cTn>
                                        <p:tgtEl>
                                          <p:spTgt spid="185"/>
                                        </p:tgtEl>
                                        <p:attrNameLst>
                                          <p:attrName>style.visibility</p:attrName>
                                        </p:attrNameLst>
                                      </p:cBhvr>
                                      <p:to>
                                        <p:strVal val="visible"/>
                                      </p:to>
                                    </p:set>
                                    <p:animEffect transition="in" filter="fade">
                                      <p:cBhvr>
                                        <p:cTn id="80" dur="500"/>
                                        <p:tgtEl>
                                          <p:spTgt spid="18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26"/>
                                        </p:tgtEl>
                                        <p:attrNameLst>
                                          <p:attrName>style.visibility</p:attrName>
                                        </p:attrNameLst>
                                      </p:cBhvr>
                                      <p:to>
                                        <p:strVal val="visible"/>
                                      </p:to>
                                    </p:set>
                                    <p:animEffect transition="in" filter="fade">
                                      <p:cBhvr>
                                        <p:cTn id="85" dur="500"/>
                                        <p:tgtEl>
                                          <p:spTgt spid="22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28"/>
                                        </p:tgtEl>
                                        <p:attrNameLst>
                                          <p:attrName>style.visibility</p:attrName>
                                        </p:attrNameLst>
                                      </p:cBhvr>
                                      <p:to>
                                        <p:strVal val="visible"/>
                                      </p:to>
                                    </p:set>
                                    <p:animEffect transition="in" filter="fade">
                                      <p:cBhvr>
                                        <p:cTn id="88" dur="500"/>
                                        <p:tgtEl>
                                          <p:spTgt spid="22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27"/>
                                        </p:tgtEl>
                                        <p:attrNameLst>
                                          <p:attrName>style.visibility</p:attrName>
                                        </p:attrNameLst>
                                      </p:cBhvr>
                                      <p:to>
                                        <p:strVal val="visible"/>
                                      </p:to>
                                    </p:set>
                                    <p:animEffect transition="in" filter="fade">
                                      <p:cBhvr>
                                        <p:cTn id="93" dur="500"/>
                                        <p:tgtEl>
                                          <p:spTgt spid="22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29"/>
                                        </p:tgtEl>
                                        <p:attrNameLst>
                                          <p:attrName>style.visibility</p:attrName>
                                        </p:attrNameLst>
                                      </p:cBhvr>
                                      <p:to>
                                        <p:strVal val="visible"/>
                                      </p:to>
                                    </p:set>
                                    <p:animEffect transition="in" filter="fade">
                                      <p:cBhvr>
                                        <p:cTn id="96" dur="500"/>
                                        <p:tgtEl>
                                          <p:spTgt spid="22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30">
                                            <p:txEl>
                                              <p:pRg st="0" end="0"/>
                                            </p:txEl>
                                          </p:spTgt>
                                        </p:tgtEl>
                                        <p:attrNameLst>
                                          <p:attrName>style.visibility</p:attrName>
                                        </p:attrNameLst>
                                      </p:cBhvr>
                                      <p:to>
                                        <p:strVal val="visible"/>
                                      </p:to>
                                    </p:set>
                                    <p:animEffect transition="in" filter="fade">
                                      <p:cBhvr>
                                        <p:cTn id="99" dur="500"/>
                                        <p:tgtEl>
                                          <p:spTgt spid="230">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30">
                                            <p:txEl>
                                              <p:pRg st="3" end="3"/>
                                            </p:txEl>
                                          </p:spTgt>
                                        </p:tgtEl>
                                        <p:attrNameLst>
                                          <p:attrName>style.visibility</p:attrName>
                                        </p:attrNameLst>
                                      </p:cBhvr>
                                      <p:to>
                                        <p:strVal val="visible"/>
                                      </p:to>
                                    </p:set>
                                    <p:animEffect transition="in" filter="fade">
                                      <p:cBhvr>
                                        <p:cTn id="104" dur="500"/>
                                        <p:tgtEl>
                                          <p:spTgt spid="230">
                                            <p:txEl>
                                              <p:pRg st="3" end="3"/>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30">
                                            <p:txEl>
                                              <p:pRg st="6" end="6"/>
                                            </p:txEl>
                                          </p:spTgt>
                                        </p:tgtEl>
                                        <p:attrNameLst>
                                          <p:attrName>style.visibility</p:attrName>
                                        </p:attrNameLst>
                                      </p:cBhvr>
                                      <p:to>
                                        <p:strVal val="visible"/>
                                      </p:to>
                                    </p:set>
                                    <p:animEffect transition="in" filter="fade">
                                      <p:cBhvr>
                                        <p:cTn id="109" dur="500"/>
                                        <p:tgtEl>
                                          <p:spTgt spid="230">
                                            <p:txEl>
                                              <p:pRg st="6" end="6"/>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30">
                                            <p:txEl>
                                              <p:pRg st="9" end="9"/>
                                            </p:txEl>
                                          </p:spTgt>
                                        </p:tgtEl>
                                        <p:attrNameLst>
                                          <p:attrName>style.visibility</p:attrName>
                                        </p:attrNameLst>
                                      </p:cBhvr>
                                      <p:to>
                                        <p:strVal val="visible"/>
                                      </p:to>
                                    </p:set>
                                    <p:animEffect transition="in" filter="fade">
                                      <p:cBhvr>
                                        <p:cTn id="114" dur="500"/>
                                        <p:tgtEl>
                                          <p:spTgt spid="2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30" grpId="0" animBg="1"/>
      <p:bldP spid="32" grpId="0" animBg="1"/>
      <p:bldP spid="54" grpId="0" animBg="1"/>
      <p:bldP spid="56" grpId="0" animBg="1"/>
      <p:bldP spid="57" grpId="0" animBg="1"/>
      <p:bldP spid="58" grpId="0" animBg="1"/>
      <p:bldP spid="60" grpId="0" animBg="1"/>
      <p:bldP spid="61" grpId="0" animBg="1"/>
      <p:bldP spid="62" grpId="0" animBg="1"/>
      <p:bldP spid="226" grpId="0"/>
      <p:bldP spid="227" grpId="0"/>
      <p:bldP spid="228" grpId="0" animBg="1"/>
      <p:bldP spid="229" grpId="0" animBg="1"/>
      <p:bldP spid="23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A4CB6D6-4F3C-761C-0750-583E0263AD53}"/>
              </a:ext>
            </a:extLst>
          </p:cNvPr>
          <p:cNvGrpSpPr/>
          <p:nvPr/>
        </p:nvGrpSpPr>
        <p:grpSpPr>
          <a:xfrm rot="5400000">
            <a:off x="3701129" y="2485550"/>
            <a:ext cx="619261" cy="184071"/>
            <a:chOff x="2329637" y="2520000"/>
            <a:chExt cx="1184199" cy="351995"/>
          </a:xfrm>
        </p:grpSpPr>
        <p:sp>
          <p:nvSpPr>
            <p:cNvPr id="3" name="Rectangle 2">
              <a:extLst>
                <a:ext uri="{FF2B5EF4-FFF2-40B4-BE49-F238E27FC236}">
                  <a16:creationId xmlns:a16="http://schemas.microsoft.com/office/drawing/2014/main" id="{A2F37161-DBC0-D271-5F8F-57B2095086EA}"/>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B3910A8-005C-0BF7-DCC7-5BBD3744889B}"/>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3ACDE3-1D0B-C864-1E7A-5FFAAB418C6E}"/>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64025315-2694-20A9-75A1-02B39A5DAFAD}"/>
              </a:ext>
            </a:extLst>
          </p:cNvPr>
          <p:cNvSpPr txBox="1"/>
          <p:nvPr/>
        </p:nvSpPr>
        <p:spPr>
          <a:xfrm>
            <a:off x="1386430" y="2381211"/>
            <a:ext cx="1938416" cy="2800767"/>
          </a:xfrm>
          <a:prstGeom prst="rect">
            <a:avLst/>
          </a:prstGeom>
          <a:noFill/>
        </p:spPr>
        <p:txBody>
          <a:bodyPr wrap="none" rtlCol="0">
            <a:spAutoFit/>
          </a:bodyPr>
          <a:lstStyle/>
          <a:p>
            <a:pPr algn="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lang="en-US" sz="2000" b="1" dirty="0"/>
              <a:t> </a:t>
            </a:r>
          </a:p>
          <a:p>
            <a:pPr algn="r"/>
            <a:endParaRPr lang="en-US" sz="1400" b="1" dirty="0"/>
          </a:p>
          <a:p>
            <a:pPr algn="r"/>
            <a:endParaRPr lang="en-US" b="1" dirty="0"/>
          </a:p>
          <a:p>
            <a:pPr algn="r"/>
            <a:r>
              <a:rPr lang="en-US" sz="2000" b="1" dirty="0"/>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3 =   9</a:t>
            </a:r>
            <a:endParaRPr lang="en-US" sz="2000" b="1" dirty="0"/>
          </a:p>
          <a:p>
            <a:pPr algn="r"/>
            <a:endParaRPr lang="en-US" sz="1400" b="1" dirty="0"/>
          </a:p>
          <a:p>
            <a:pPr algn="r"/>
            <a:endParaRPr lang="en-US" b="1" dirty="0"/>
          </a:p>
          <a:p>
            <a:pPr algn="r"/>
            <a:r>
              <a:rPr lang="en-US" sz="2000" b="1" dirty="0"/>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3 × 3 = </a:t>
            </a:r>
            <a:r>
              <a:rPr lang="en-US" sz="2000" b="1" dirty="0">
                <a:solidFill>
                  <a:prstClr val="black"/>
                </a:solidFill>
                <a:latin typeface="Calibri" panose="020F0502020204030204"/>
              </a:rPr>
              <a:t>27</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r"/>
            <a:endParaRPr lang="en-US" sz="1400" b="1" dirty="0">
              <a:solidFill>
                <a:prstClr val="black"/>
              </a:solidFill>
              <a:latin typeface="Calibri" panose="020F0502020204030204"/>
            </a:endParaRPr>
          </a:p>
          <a:p>
            <a:pPr algn="r"/>
            <a:endParaRPr lang="en-US" b="1" dirty="0">
              <a:solidFill>
                <a:prstClr val="black"/>
              </a:solidFill>
              <a:latin typeface="Calibri" panose="020F0502020204030204"/>
            </a:endParaRPr>
          </a:p>
          <a:p>
            <a:pPr algn="r"/>
            <a:r>
              <a:rPr lang="en-US" sz="2000" b="1" dirty="0">
                <a:solidFill>
                  <a:prstClr val="black"/>
                </a:solidFill>
                <a:latin typeface="Calibri" panose="020F0502020204030204"/>
              </a:rPr>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3 × 3</a:t>
            </a:r>
            <a:r>
              <a:rPr lang="en-US" sz="2000" b="1" dirty="0">
                <a:solidFill>
                  <a:prstClr val="black"/>
                </a:solidFill>
                <a:latin typeface="Calibri" panose="020F0502020204030204"/>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3 = 81</a:t>
            </a:r>
            <a:endParaRPr lang="en-US" sz="2000" b="1" dirty="0"/>
          </a:p>
        </p:txBody>
      </p:sp>
      <p:sp>
        <p:nvSpPr>
          <p:cNvPr id="30" name="Rectangle 29">
            <a:extLst>
              <a:ext uri="{FF2B5EF4-FFF2-40B4-BE49-F238E27FC236}">
                <a16:creationId xmlns:a16="http://schemas.microsoft.com/office/drawing/2014/main" id="{3EC215DB-D22C-FF0D-6782-3B4A1D65C68B}"/>
              </a:ext>
            </a:extLst>
          </p:cNvPr>
          <p:cNvSpPr/>
          <p:nvPr/>
        </p:nvSpPr>
        <p:spPr>
          <a:xfrm rot="5400000">
            <a:off x="3909045" y="3069778"/>
            <a:ext cx="203429" cy="18407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0AD426B-3DF6-EC19-C7BF-B702E827C171}"/>
              </a:ext>
            </a:extLst>
          </p:cNvPr>
          <p:cNvSpPr/>
          <p:nvPr/>
        </p:nvSpPr>
        <p:spPr>
          <a:xfrm rot="5400000">
            <a:off x="3909045" y="3278515"/>
            <a:ext cx="203429" cy="18407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BE5F8AC-A902-F2AE-AE44-6DB9FC7C4BEE}"/>
              </a:ext>
            </a:extLst>
          </p:cNvPr>
          <p:cNvSpPr/>
          <p:nvPr/>
        </p:nvSpPr>
        <p:spPr>
          <a:xfrm rot="5400000">
            <a:off x="3909045" y="3485610"/>
            <a:ext cx="203429" cy="18407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6B4FEA7-66D3-CC70-3185-3D1C3165FEB5}"/>
              </a:ext>
            </a:extLst>
          </p:cNvPr>
          <p:cNvSpPr/>
          <p:nvPr/>
        </p:nvSpPr>
        <p:spPr>
          <a:xfrm rot="5400000">
            <a:off x="4093116" y="3071765"/>
            <a:ext cx="203429" cy="18407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546AEBC-82BD-2082-3D88-C123645F9735}"/>
              </a:ext>
            </a:extLst>
          </p:cNvPr>
          <p:cNvSpPr/>
          <p:nvPr/>
        </p:nvSpPr>
        <p:spPr>
          <a:xfrm rot="5400000">
            <a:off x="4093116" y="3280502"/>
            <a:ext cx="203429" cy="18407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5C33124-5CCB-6438-8FBF-E97A0E2BA7FC}"/>
              </a:ext>
            </a:extLst>
          </p:cNvPr>
          <p:cNvSpPr/>
          <p:nvPr/>
        </p:nvSpPr>
        <p:spPr>
          <a:xfrm rot="5400000">
            <a:off x="4093116" y="3487597"/>
            <a:ext cx="203429" cy="18407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2FE0522-7692-6566-7E3C-687772D981DA}"/>
              </a:ext>
            </a:extLst>
          </p:cNvPr>
          <p:cNvSpPr/>
          <p:nvPr/>
        </p:nvSpPr>
        <p:spPr>
          <a:xfrm rot="5400000">
            <a:off x="4277192" y="3069654"/>
            <a:ext cx="203429" cy="1840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62FDEB1-74EB-830B-0049-2717C1921337}"/>
              </a:ext>
            </a:extLst>
          </p:cNvPr>
          <p:cNvSpPr/>
          <p:nvPr/>
        </p:nvSpPr>
        <p:spPr>
          <a:xfrm rot="5400000">
            <a:off x="4277191" y="3278390"/>
            <a:ext cx="203429" cy="1840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2906742-D1E3-4DCE-51BD-C9AD64F37774}"/>
              </a:ext>
            </a:extLst>
          </p:cNvPr>
          <p:cNvSpPr/>
          <p:nvPr/>
        </p:nvSpPr>
        <p:spPr>
          <a:xfrm rot="5400000">
            <a:off x="4277191" y="3485485"/>
            <a:ext cx="203429" cy="1840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ECE93512-D3FD-2792-427B-25759486250F}"/>
              </a:ext>
            </a:extLst>
          </p:cNvPr>
          <p:cNvGrpSpPr/>
          <p:nvPr/>
        </p:nvGrpSpPr>
        <p:grpSpPr>
          <a:xfrm>
            <a:off x="3919168" y="3849046"/>
            <a:ext cx="552217" cy="621372"/>
            <a:chOff x="3249692" y="3441081"/>
            <a:chExt cx="552217" cy="621372"/>
          </a:xfrm>
        </p:grpSpPr>
        <p:grpSp>
          <p:nvGrpSpPr>
            <p:cNvPr id="63" name="Group 62">
              <a:extLst>
                <a:ext uri="{FF2B5EF4-FFF2-40B4-BE49-F238E27FC236}">
                  <a16:creationId xmlns:a16="http://schemas.microsoft.com/office/drawing/2014/main" id="{6CABA5C1-5A51-3034-F947-FB8DB551B0B0}"/>
                </a:ext>
              </a:extLst>
            </p:cNvPr>
            <p:cNvGrpSpPr/>
            <p:nvPr/>
          </p:nvGrpSpPr>
          <p:grpSpPr>
            <a:xfrm rot="5400000">
              <a:off x="3032097" y="3658800"/>
              <a:ext cx="619261" cy="184071"/>
              <a:chOff x="2329637" y="2520000"/>
              <a:chExt cx="1184199" cy="351995"/>
            </a:xfrm>
          </p:grpSpPr>
          <p:sp>
            <p:nvSpPr>
              <p:cNvPr id="64" name="Rectangle 63">
                <a:extLst>
                  <a:ext uri="{FF2B5EF4-FFF2-40B4-BE49-F238E27FC236}">
                    <a16:creationId xmlns:a16="http://schemas.microsoft.com/office/drawing/2014/main" id="{CCF0D8DD-9B70-A201-ECA0-E910F3E69A8A}"/>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6472F5E-90D8-E799-33C4-9EDAB0AEB920}"/>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39C9D22-62A7-6486-CD47-921417B97FE1}"/>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9FADD915-9FD3-647B-663A-887251F091D9}"/>
                </a:ext>
              </a:extLst>
            </p:cNvPr>
            <p:cNvGrpSpPr/>
            <p:nvPr/>
          </p:nvGrpSpPr>
          <p:grpSpPr>
            <a:xfrm rot="5400000">
              <a:off x="3216168" y="3660787"/>
              <a:ext cx="619261" cy="184071"/>
              <a:chOff x="2329637" y="2520000"/>
              <a:chExt cx="1184199" cy="351995"/>
            </a:xfrm>
          </p:grpSpPr>
          <p:sp>
            <p:nvSpPr>
              <p:cNvPr id="68" name="Rectangle 67">
                <a:extLst>
                  <a:ext uri="{FF2B5EF4-FFF2-40B4-BE49-F238E27FC236}">
                    <a16:creationId xmlns:a16="http://schemas.microsoft.com/office/drawing/2014/main" id="{4C7AD9F7-0A1B-010F-0F92-6639DB9E3259}"/>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DD30C3D-1581-A79D-2DE6-B946937CD147}"/>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65740E8-FBC6-85E0-D18F-49FEA9A1EBE2}"/>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EAD5B387-CD0C-9E10-A23D-74D062424C2A}"/>
                </a:ext>
              </a:extLst>
            </p:cNvPr>
            <p:cNvGrpSpPr/>
            <p:nvPr/>
          </p:nvGrpSpPr>
          <p:grpSpPr>
            <a:xfrm rot="5400000">
              <a:off x="3400244" y="3658675"/>
              <a:ext cx="619260" cy="184071"/>
              <a:chOff x="2329638" y="2519999"/>
              <a:chExt cx="1184198" cy="351996"/>
            </a:xfrm>
          </p:grpSpPr>
          <p:sp>
            <p:nvSpPr>
              <p:cNvPr id="72" name="Rectangle 71">
                <a:extLst>
                  <a:ext uri="{FF2B5EF4-FFF2-40B4-BE49-F238E27FC236}">
                    <a16:creationId xmlns:a16="http://schemas.microsoft.com/office/drawing/2014/main" id="{5AB847E4-44C7-5F48-86D0-501CB5D0C658}"/>
                  </a:ext>
                </a:extLst>
              </p:cNvPr>
              <p:cNvSpPr/>
              <p:nvPr/>
            </p:nvSpPr>
            <p:spPr>
              <a:xfrm>
                <a:off x="2329638" y="2519999"/>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DDD6774-C8ED-9517-7EF5-7E4C5CD53DEE}"/>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E470F3-B0FD-B280-3149-EA90E51C2117}"/>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a:extLst>
              <a:ext uri="{FF2B5EF4-FFF2-40B4-BE49-F238E27FC236}">
                <a16:creationId xmlns:a16="http://schemas.microsoft.com/office/drawing/2014/main" id="{4D7B74B4-B338-2928-3D8B-160A3B416A21}"/>
              </a:ext>
            </a:extLst>
          </p:cNvPr>
          <p:cNvGrpSpPr/>
          <p:nvPr/>
        </p:nvGrpSpPr>
        <p:grpSpPr>
          <a:xfrm>
            <a:off x="4481107" y="3850854"/>
            <a:ext cx="552217" cy="621372"/>
            <a:chOff x="3249692" y="3441081"/>
            <a:chExt cx="552217" cy="621372"/>
          </a:xfrm>
          <a:solidFill>
            <a:schemeClr val="accent6">
              <a:lumMod val="40000"/>
              <a:lumOff val="60000"/>
            </a:schemeClr>
          </a:solidFill>
        </p:grpSpPr>
        <p:grpSp>
          <p:nvGrpSpPr>
            <p:cNvPr id="77" name="Group 76">
              <a:extLst>
                <a:ext uri="{FF2B5EF4-FFF2-40B4-BE49-F238E27FC236}">
                  <a16:creationId xmlns:a16="http://schemas.microsoft.com/office/drawing/2014/main" id="{D41E2DF1-BEAD-840F-70A6-B13FA176A552}"/>
                </a:ext>
              </a:extLst>
            </p:cNvPr>
            <p:cNvGrpSpPr/>
            <p:nvPr/>
          </p:nvGrpSpPr>
          <p:grpSpPr>
            <a:xfrm rot="5400000">
              <a:off x="3032097" y="3658800"/>
              <a:ext cx="619261" cy="184071"/>
              <a:chOff x="2329637" y="2520000"/>
              <a:chExt cx="1184199" cy="351995"/>
            </a:xfrm>
            <a:grpFill/>
          </p:grpSpPr>
          <p:sp>
            <p:nvSpPr>
              <p:cNvPr id="86" name="Rectangle 85">
                <a:extLst>
                  <a:ext uri="{FF2B5EF4-FFF2-40B4-BE49-F238E27FC236}">
                    <a16:creationId xmlns:a16="http://schemas.microsoft.com/office/drawing/2014/main" id="{0020599F-238C-68F0-96D9-48DA78713029}"/>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241468F-8C44-2D69-4403-D1E89BF478A3}"/>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C046E9C5-F51D-816A-5E65-97FD96DB156F}"/>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24568F2-E98D-6BC9-99D8-8AC50BC0B4E9}"/>
                </a:ext>
              </a:extLst>
            </p:cNvPr>
            <p:cNvGrpSpPr/>
            <p:nvPr/>
          </p:nvGrpSpPr>
          <p:grpSpPr>
            <a:xfrm rot="5400000">
              <a:off x="3216168" y="3660787"/>
              <a:ext cx="619261" cy="184071"/>
              <a:chOff x="2329637" y="2520000"/>
              <a:chExt cx="1184199" cy="351995"/>
            </a:xfrm>
            <a:grpFill/>
          </p:grpSpPr>
          <p:sp>
            <p:nvSpPr>
              <p:cNvPr id="83" name="Rectangle 82">
                <a:extLst>
                  <a:ext uri="{FF2B5EF4-FFF2-40B4-BE49-F238E27FC236}">
                    <a16:creationId xmlns:a16="http://schemas.microsoft.com/office/drawing/2014/main" id="{A5934BCA-833D-1118-2DCD-C34067E534DB}"/>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49EDABB-7CD1-B5F7-1072-12DC8B602280}"/>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6355A7B0-10CE-17A7-098E-2F96CFA23F57}"/>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66992D6-CC1B-13CF-AADB-0EEB5820079A}"/>
                </a:ext>
              </a:extLst>
            </p:cNvPr>
            <p:cNvGrpSpPr/>
            <p:nvPr/>
          </p:nvGrpSpPr>
          <p:grpSpPr>
            <a:xfrm rot="5400000">
              <a:off x="3400244" y="3658675"/>
              <a:ext cx="619260" cy="184071"/>
              <a:chOff x="2329638" y="2519999"/>
              <a:chExt cx="1184198" cy="351996"/>
            </a:xfrm>
            <a:grpFill/>
          </p:grpSpPr>
          <p:sp>
            <p:nvSpPr>
              <p:cNvPr id="80" name="Rectangle 79">
                <a:extLst>
                  <a:ext uri="{FF2B5EF4-FFF2-40B4-BE49-F238E27FC236}">
                    <a16:creationId xmlns:a16="http://schemas.microsoft.com/office/drawing/2014/main" id="{A3C68A60-DAA4-1BFC-A22F-E5AD11660E33}"/>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7D0AC71-3341-57D3-38B6-2F0E9B748316}"/>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C243CBE-7B84-C56C-8EA8-78C6B65352AC}"/>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DDF6DC0C-2FC4-0E1D-359D-E890FF932D09}"/>
              </a:ext>
            </a:extLst>
          </p:cNvPr>
          <p:cNvGrpSpPr/>
          <p:nvPr/>
        </p:nvGrpSpPr>
        <p:grpSpPr>
          <a:xfrm>
            <a:off x="5036909" y="3853071"/>
            <a:ext cx="552217" cy="621372"/>
            <a:chOff x="3249692" y="3441081"/>
            <a:chExt cx="552217" cy="621372"/>
          </a:xfrm>
          <a:solidFill>
            <a:schemeClr val="accent6">
              <a:lumMod val="20000"/>
              <a:lumOff val="80000"/>
            </a:schemeClr>
          </a:solidFill>
        </p:grpSpPr>
        <p:grpSp>
          <p:nvGrpSpPr>
            <p:cNvPr id="90" name="Group 89">
              <a:extLst>
                <a:ext uri="{FF2B5EF4-FFF2-40B4-BE49-F238E27FC236}">
                  <a16:creationId xmlns:a16="http://schemas.microsoft.com/office/drawing/2014/main" id="{284DBF52-9191-9928-1C2A-D980AC89564B}"/>
                </a:ext>
              </a:extLst>
            </p:cNvPr>
            <p:cNvGrpSpPr/>
            <p:nvPr/>
          </p:nvGrpSpPr>
          <p:grpSpPr>
            <a:xfrm rot="5400000">
              <a:off x="3032097" y="3658800"/>
              <a:ext cx="619261" cy="184071"/>
              <a:chOff x="2329637" y="2520000"/>
              <a:chExt cx="1184199" cy="351995"/>
            </a:xfrm>
            <a:grpFill/>
          </p:grpSpPr>
          <p:sp>
            <p:nvSpPr>
              <p:cNvPr id="99" name="Rectangle 98">
                <a:extLst>
                  <a:ext uri="{FF2B5EF4-FFF2-40B4-BE49-F238E27FC236}">
                    <a16:creationId xmlns:a16="http://schemas.microsoft.com/office/drawing/2014/main" id="{8DAED635-19CD-C576-9BD6-394BD737E251}"/>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C2F1811A-F8EA-1902-2804-3B6EF4D789E4}"/>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048D3651-D5EE-2342-9C1D-FB40F57D37A3}"/>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42953F3D-4753-43C8-386F-DC2EFA5CEE4C}"/>
                </a:ext>
              </a:extLst>
            </p:cNvPr>
            <p:cNvGrpSpPr/>
            <p:nvPr/>
          </p:nvGrpSpPr>
          <p:grpSpPr>
            <a:xfrm rot="5400000">
              <a:off x="3216168" y="3660787"/>
              <a:ext cx="619261" cy="184071"/>
              <a:chOff x="2329637" y="2520000"/>
              <a:chExt cx="1184199" cy="351995"/>
            </a:xfrm>
            <a:grpFill/>
          </p:grpSpPr>
          <p:sp>
            <p:nvSpPr>
              <p:cNvPr id="96" name="Rectangle 95">
                <a:extLst>
                  <a:ext uri="{FF2B5EF4-FFF2-40B4-BE49-F238E27FC236}">
                    <a16:creationId xmlns:a16="http://schemas.microsoft.com/office/drawing/2014/main" id="{8AD4015D-B49D-FBEE-E069-879633D687D3}"/>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621904D-D614-8135-6145-9B5AC06D4163}"/>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5607287-BABA-E1CC-4607-9C370B367F85}"/>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2AAE8906-3B50-826D-8FCC-0CD50A3D4A80}"/>
                </a:ext>
              </a:extLst>
            </p:cNvPr>
            <p:cNvGrpSpPr/>
            <p:nvPr/>
          </p:nvGrpSpPr>
          <p:grpSpPr>
            <a:xfrm rot="5400000">
              <a:off x="3400244" y="3658675"/>
              <a:ext cx="619260" cy="184071"/>
              <a:chOff x="2329638" y="2519999"/>
              <a:chExt cx="1184198" cy="351996"/>
            </a:xfrm>
            <a:grpFill/>
          </p:grpSpPr>
          <p:sp>
            <p:nvSpPr>
              <p:cNvPr id="93" name="Rectangle 92">
                <a:extLst>
                  <a:ext uri="{FF2B5EF4-FFF2-40B4-BE49-F238E27FC236}">
                    <a16:creationId xmlns:a16="http://schemas.microsoft.com/office/drawing/2014/main" id="{DED84CA6-CA62-6AD8-514F-12C214DE0014}"/>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806D3833-541B-E7DE-F2E2-BC35F0B52ED8}"/>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416B7C65-F757-D62B-A112-9BF94F3220EB}"/>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41">
            <a:extLst>
              <a:ext uri="{FF2B5EF4-FFF2-40B4-BE49-F238E27FC236}">
                <a16:creationId xmlns:a16="http://schemas.microsoft.com/office/drawing/2014/main" id="{3D3BD32E-8ADA-92A3-BAAE-44B4FF2975F3}"/>
              </a:ext>
            </a:extLst>
          </p:cNvPr>
          <p:cNvGrpSpPr/>
          <p:nvPr/>
        </p:nvGrpSpPr>
        <p:grpSpPr>
          <a:xfrm>
            <a:off x="3931442" y="4640196"/>
            <a:ext cx="1657684" cy="625397"/>
            <a:chOff x="3249692" y="4276155"/>
            <a:chExt cx="1657684" cy="625397"/>
          </a:xfrm>
          <a:solidFill>
            <a:schemeClr val="accent6">
              <a:lumMod val="60000"/>
              <a:lumOff val="40000"/>
            </a:schemeClr>
          </a:solidFill>
        </p:grpSpPr>
        <p:grpSp>
          <p:nvGrpSpPr>
            <p:cNvPr id="102" name="Group 101">
              <a:extLst>
                <a:ext uri="{FF2B5EF4-FFF2-40B4-BE49-F238E27FC236}">
                  <a16:creationId xmlns:a16="http://schemas.microsoft.com/office/drawing/2014/main" id="{7F3F7ACF-06AC-9A62-00D4-426C291826FE}"/>
                </a:ext>
              </a:extLst>
            </p:cNvPr>
            <p:cNvGrpSpPr/>
            <p:nvPr/>
          </p:nvGrpSpPr>
          <p:grpSpPr>
            <a:xfrm>
              <a:off x="3249692" y="4276155"/>
              <a:ext cx="552217" cy="621372"/>
              <a:chOff x="3249692" y="3441081"/>
              <a:chExt cx="552217" cy="621372"/>
            </a:xfrm>
            <a:grpFill/>
          </p:grpSpPr>
          <p:grpSp>
            <p:nvGrpSpPr>
              <p:cNvPr id="103" name="Group 102">
                <a:extLst>
                  <a:ext uri="{FF2B5EF4-FFF2-40B4-BE49-F238E27FC236}">
                    <a16:creationId xmlns:a16="http://schemas.microsoft.com/office/drawing/2014/main" id="{894B299C-2B31-B91E-DB7D-A636DA663000}"/>
                  </a:ext>
                </a:extLst>
              </p:cNvPr>
              <p:cNvGrpSpPr/>
              <p:nvPr/>
            </p:nvGrpSpPr>
            <p:grpSpPr>
              <a:xfrm rot="5400000">
                <a:off x="3032097" y="3658800"/>
                <a:ext cx="619261" cy="184071"/>
                <a:chOff x="2329637" y="2520000"/>
                <a:chExt cx="1184199" cy="351995"/>
              </a:xfrm>
              <a:grpFill/>
            </p:grpSpPr>
            <p:sp>
              <p:nvSpPr>
                <p:cNvPr id="112" name="Rectangle 111">
                  <a:extLst>
                    <a:ext uri="{FF2B5EF4-FFF2-40B4-BE49-F238E27FC236}">
                      <a16:creationId xmlns:a16="http://schemas.microsoft.com/office/drawing/2014/main" id="{4887F41C-0830-3E39-020A-F2A5246BE17C}"/>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2676C989-735E-E043-9CCC-22C17E19D947}"/>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DC456D5-3CA7-E9E4-00EA-C2D5B910DFA7}"/>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93EC408F-8C7A-F524-B8DB-53179DED42D9}"/>
                  </a:ext>
                </a:extLst>
              </p:cNvPr>
              <p:cNvGrpSpPr/>
              <p:nvPr/>
            </p:nvGrpSpPr>
            <p:grpSpPr>
              <a:xfrm rot="5400000">
                <a:off x="3216168" y="3660787"/>
                <a:ext cx="619261" cy="184071"/>
                <a:chOff x="2329637" y="2520000"/>
                <a:chExt cx="1184199" cy="351995"/>
              </a:xfrm>
              <a:grpFill/>
            </p:grpSpPr>
            <p:sp>
              <p:nvSpPr>
                <p:cNvPr id="109" name="Rectangle 108">
                  <a:extLst>
                    <a:ext uri="{FF2B5EF4-FFF2-40B4-BE49-F238E27FC236}">
                      <a16:creationId xmlns:a16="http://schemas.microsoft.com/office/drawing/2014/main" id="{4BF6CADC-3086-8D57-CB37-50B12FC9B39B}"/>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6776C23-B060-5560-44E4-9B78A1172CCC}"/>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C8889098-EDD9-7937-EA8D-177CCD5C13B5}"/>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A22436D-F05C-678E-8326-BB54D52A5FF6}"/>
                  </a:ext>
                </a:extLst>
              </p:cNvPr>
              <p:cNvGrpSpPr/>
              <p:nvPr/>
            </p:nvGrpSpPr>
            <p:grpSpPr>
              <a:xfrm rot="5400000">
                <a:off x="3400244" y="3658675"/>
                <a:ext cx="619260" cy="184071"/>
                <a:chOff x="2329638" y="2519999"/>
                <a:chExt cx="1184198" cy="351996"/>
              </a:xfrm>
              <a:grpFill/>
            </p:grpSpPr>
            <p:sp>
              <p:nvSpPr>
                <p:cNvPr id="106" name="Rectangle 105">
                  <a:extLst>
                    <a:ext uri="{FF2B5EF4-FFF2-40B4-BE49-F238E27FC236}">
                      <a16:creationId xmlns:a16="http://schemas.microsoft.com/office/drawing/2014/main" id="{7BB0D6DC-B632-9FAE-893D-0C54AEB6D910}"/>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3454FF4A-143C-9F85-4B68-65C42319174C}"/>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82594B0-E5EF-5D6E-30ED-942FEB95EE4F}"/>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a:extLst>
                <a:ext uri="{FF2B5EF4-FFF2-40B4-BE49-F238E27FC236}">
                  <a16:creationId xmlns:a16="http://schemas.microsoft.com/office/drawing/2014/main" id="{FC16F51B-FE1F-30EC-1AB9-A83F2C8E93DF}"/>
                </a:ext>
              </a:extLst>
            </p:cNvPr>
            <p:cNvGrpSpPr/>
            <p:nvPr/>
          </p:nvGrpSpPr>
          <p:grpSpPr>
            <a:xfrm>
              <a:off x="3805494" y="4277963"/>
              <a:ext cx="552217" cy="621372"/>
              <a:chOff x="3249692" y="3441081"/>
              <a:chExt cx="552217" cy="621372"/>
            </a:xfrm>
            <a:grpFill/>
          </p:grpSpPr>
          <p:grpSp>
            <p:nvGrpSpPr>
              <p:cNvPr id="116" name="Group 115">
                <a:extLst>
                  <a:ext uri="{FF2B5EF4-FFF2-40B4-BE49-F238E27FC236}">
                    <a16:creationId xmlns:a16="http://schemas.microsoft.com/office/drawing/2014/main" id="{3AFD71AF-1920-1A7C-6F29-37F7192F8956}"/>
                  </a:ext>
                </a:extLst>
              </p:cNvPr>
              <p:cNvGrpSpPr/>
              <p:nvPr/>
            </p:nvGrpSpPr>
            <p:grpSpPr>
              <a:xfrm rot="5400000">
                <a:off x="3032097" y="3658800"/>
                <a:ext cx="619261" cy="184071"/>
                <a:chOff x="2329637" y="2520000"/>
                <a:chExt cx="1184199" cy="351995"/>
              </a:xfrm>
              <a:grpFill/>
            </p:grpSpPr>
            <p:sp>
              <p:nvSpPr>
                <p:cNvPr id="125" name="Rectangle 124">
                  <a:extLst>
                    <a:ext uri="{FF2B5EF4-FFF2-40B4-BE49-F238E27FC236}">
                      <a16:creationId xmlns:a16="http://schemas.microsoft.com/office/drawing/2014/main" id="{586568B3-E30F-565A-240E-AE64170E7869}"/>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FC3CC5A-2EE1-A486-34B4-D19F6DBDE424}"/>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DC561A2A-9200-2461-6265-B2428F5C798D}"/>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BFEEFFEF-61A4-7BAE-3667-5459C24A70E2}"/>
                  </a:ext>
                </a:extLst>
              </p:cNvPr>
              <p:cNvGrpSpPr/>
              <p:nvPr/>
            </p:nvGrpSpPr>
            <p:grpSpPr>
              <a:xfrm rot="5400000">
                <a:off x="3216168" y="3660787"/>
                <a:ext cx="619261" cy="184071"/>
                <a:chOff x="2329637" y="2520000"/>
                <a:chExt cx="1184199" cy="351995"/>
              </a:xfrm>
              <a:grpFill/>
            </p:grpSpPr>
            <p:sp>
              <p:nvSpPr>
                <p:cNvPr id="122" name="Rectangle 121">
                  <a:extLst>
                    <a:ext uri="{FF2B5EF4-FFF2-40B4-BE49-F238E27FC236}">
                      <a16:creationId xmlns:a16="http://schemas.microsoft.com/office/drawing/2014/main" id="{D743ED1C-F2CD-13B1-3763-147BBB9BC86B}"/>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AA0DD38E-CCC8-7378-BB8F-FC2B47107BC5}"/>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550E0CE3-6431-CC1F-C1AE-EA13CFF513C8}"/>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BF19368-29CA-08A0-12AC-5045A5BCB56B}"/>
                  </a:ext>
                </a:extLst>
              </p:cNvPr>
              <p:cNvGrpSpPr/>
              <p:nvPr/>
            </p:nvGrpSpPr>
            <p:grpSpPr>
              <a:xfrm rot="5400000">
                <a:off x="3400244" y="3658675"/>
                <a:ext cx="619260" cy="184071"/>
                <a:chOff x="2329638" y="2519999"/>
                <a:chExt cx="1184198" cy="351996"/>
              </a:xfrm>
              <a:grpFill/>
            </p:grpSpPr>
            <p:sp>
              <p:nvSpPr>
                <p:cNvPr id="119" name="Rectangle 118">
                  <a:extLst>
                    <a:ext uri="{FF2B5EF4-FFF2-40B4-BE49-F238E27FC236}">
                      <a16:creationId xmlns:a16="http://schemas.microsoft.com/office/drawing/2014/main" id="{A19423B7-F0DE-B533-EAB4-E4536E317906}"/>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A7216E30-60A4-C1C3-B41A-716E3011F330}"/>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ABC816A-4B4D-BF7D-9B1E-62C9EF43B5A7}"/>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127">
              <a:extLst>
                <a:ext uri="{FF2B5EF4-FFF2-40B4-BE49-F238E27FC236}">
                  <a16:creationId xmlns:a16="http://schemas.microsoft.com/office/drawing/2014/main" id="{D9614C8E-FB5C-1476-86E7-12F5F5864D53}"/>
                </a:ext>
              </a:extLst>
            </p:cNvPr>
            <p:cNvGrpSpPr/>
            <p:nvPr/>
          </p:nvGrpSpPr>
          <p:grpSpPr>
            <a:xfrm>
              <a:off x="4355159" y="4280180"/>
              <a:ext cx="552217" cy="621372"/>
              <a:chOff x="3249692" y="3441081"/>
              <a:chExt cx="552217" cy="621372"/>
            </a:xfrm>
            <a:grpFill/>
          </p:grpSpPr>
          <p:grpSp>
            <p:nvGrpSpPr>
              <p:cNvPr id="129" name="Group 128">
                <a:extLst>
                  <a:ext uri="{FF2B5EF4-FFF2-40B4-BE49-F238E27FC236}">
                    <a16:creationId xmlns:a16="http://schemas.microsoft.com/office/drawing/2014/main" id="{22E06D6E-8D2A-4982-08B7-3B2953AA6E85}"/>
                  </a:ext>
                </a:extLst>
              </p:cNvPr>
              <p:cNvGrpSpPr/>
              <p:nvPr/>
            </p:nvGrpSpPr>
            <p:grpSpPr>
              <a:xfrm rot="5400000">
                <a:off x="3032097" y="3658800"/>
                <a:ext cx="619261" cy="184071"/>
                <a:chOff x="2329637" y="2520000"/>
                <a:chExt cx="1184199" cy="351995"/>
              </a:xfrm>
              <a:grpFill/>
            </p:grpSpPr>
            <p:sp>
              <p:nvSpPr>
                <p:cNvPr id="138" name="Rectangle 137">
                  <a:extLst>
                    <a:ext uri="{FF2B5EF4-FFF2-40B4-BE49-F238E27FC236}">
                      <a16:creationId xmlns:a16="http://schemas.microsoft.com/office/drawing/2014/main" id="{8B398512-9087-2035-DA4A-AD8C947CDF03}"/>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19EF168-0806-CBE7-F879-FD5BB17AEA0F}"/>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45515E4E-AAF5-34C1-7543-E207608500D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46C215A0-15BC-8F6F-7262-1512866F3A86}"/>
                  </a:ext>
                </a:extLst>
              </p:cNvPr>
              <p:cNvGrpSpPr/>
              <p:nvPr/>
            </p:nvGrpSpPr>
            <p:grpSpPr>
              <a:xfrm rot="5400000">
                <a:off x="3216168" y="3660787"/>
                <a:ext cx="619261" cy="184071"/>
                <a:chOff x="2329637" y="2520000"/>
                <a:chExt cx="1184199" cy="351995"/>
              </a:xfrm>
              <a:grpFill/>
            </p:grpSpPr>
            <p:sp>
              <p:nvSpPr>
                <p:cNvPr id="135" name="Rectangle 134">
                  <a:extLst>
                    <a:ext uri="{FF2B5EF4-FFF2-40B4-BE49-F238E27FC236}">
                      <a16:creationId xmlns:a16="http://schemas.microsoft.com/office/drawing/2014/main" id="{CBC63F37-824A-A718-A17C-ECFE4817D62F}"/>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C478B2A-B2D8-F14B-4A83-16C5B9DB9991}"/>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FC80DD7-A9C8-34C7-DFA1-2B02A8CF542D}"/>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D297FAD5-E09C-0EC6-C76E-062B2DDAB1DC}"/>
                  </a:ext>
                </a:extLst>
              </p:cNvPr>
              <p:cNvGrpSpPr/>
              <p:nvPr/>
            </p:nvGrpSpPr>
            <p:grpSpPr>
              <a:xfrm rot="5400000">
                <a:off x="3400244" y="3658675"/>
                <a:ext cx="619260" cy="184071"/>
                <a:chOff x="2329638" y="2519999"/>
                <a:chExt cx="1184198" cy="351996"/>
              </a:xfrm>
              <a:grpFill/>
            </p:grpSpPr>
            <p:sp>
              <p:nvSpPr>
                <p:cNvPr id="132" name="Rectangle 131">
                  <a:extLst>
                    <a:ext uri="{FF2B5EF4-FFF2-40B4-BE49-F238E27FC236}">
                      <a16:creationId xmlns:a16="http://schemas.microsoft.com/office/drawing/2014/main" id="{B09804ED-2244-EDDB-9B6E-2AD4B2778195}"/>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23031CA4-4766-87E0-E8FB-00D19E1D7E7B}"/>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E449700D-6449-A3CE-4307-84906409C49F}"/>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5" name="Group 144">
            <a:extLst>
              <a:ext uri="{FF2B5EF4-FFF2-40B4-BE49-F238E27FC236}">
                <a16:creationId xmlns:a16="http://schemas.microsoft.com/office/drawing/2014/main" id="{AE8AD50F-BA55-1528-DA09-AEB938F7287A}"/>
              </a:ext>
            </a:extLst>
          </p:cNvPr>
          <p:cNvGrpSpPr/>
          <p:nvPr/>
        </p:nvGrpSpPr>
        <p:grpSpPr>
          <a:xfrm>
            <a:off x="5595263" y="4641279"/>
            <a:ext cx="1657684" cy="625397"/>
            <a:chOff x="3249692" y="4276155"/>
            <a:chExt cx="1657684" cy="625397"/>
          </a:xfrm>
          <a:solidFill>
            <a:schemeClr val="accent6">
              <a:lumMod val="40000"/>
              <a:lumOff val="60000"/>
            </a:schemeClr>
          </a:solidFill>
        </p:grpSpPr>
        <p:grpSp>
          <p:nvGrpSpPr>
            <p:cNvPr id="146" name="Group 145">
              <a:extLst>
                <a:ext uri="{FF2B5EF4-FFF2-40B4-BE49-F238E27FC236}">
                  <a16:creationId xmlns:a16="http://schemas.microsoft.com/office/drawing/2014/main" id="{BD3EDBC9-2D7A-9779-6407-B877BBF4AD0F}"/>
                </a:ext>
              </a:extLst>
            </p:cNvPr>
            <p:cNvGrpSpPr/>
            <p:nvPr/>
          </p:nvGrpSpPr>
          <p:grpSpPr>
            <a:xfrm>
              <a:off x="3249692" y="4276155"/>
              <a:ext cx="552217" cy="621372"/>
              <a:chOff x="3249692" y="3441081"/>
              <a:chExt cx="552217" cy="621372"/>
            </a:xfrm>
            <a:grpFill/>
          </p:grpSpPr>
          <p:grpSp>
            <p:nvGrpSpPr>
              <p:cNvPr id="173" name="Group 172">
                <a:extLst>
                  <a:ext uri="{FF2B5EF4-FFF2-40B4-BE49-F238E27FC236}">
                    <a16:creationId xmlns:a16="http://schemas.microsoft.com/office/drawing/2014/main" id="{DDBBB04D-3289-C872-80C6-E3ECED8053B1}"/>
                  </a:ext>
                </a:extLst>
              </p:cNvPr>
              <p:cNvGrpSpPr/>
              <p:nvPr/>
            </p:nvGrpSpPr>
            <p:grpSpPr>
              <a:xfrm rot="5400000">
                <a:off x="3032097" y="3658800"/>
                <a:ext cx="619261" cy="184071"/>
                <a:chOff x="2329637" y="2520000"/>
                <a:chExt cx="1184199" cy="351995"/>
              </a:xfrm>
              <a:grpFill/>
            </p:grpSpPr>
            <p:sp>
              <p:nvSpPr>
                <p:cNvPr id="182" name="Rectangle 181">
                  <a:extLst>
                    <a:ext uri="{FF2B5EF4-FFF2-40B4-BE49-F238E27FC236}">
                      <a16:creationId xmlns:a16="http://schemas.microsoft.com/office/drawing/2014/main" id="{858596CE-23D3-B4C9-E6C4-60912804E9F0}"/>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CEACEC23-9D7B-9155-FC82-C4791BB926B0}"/>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9CD1D05B-AD12-2E47-F95F-F413DD06D411}"/>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a:extLst>
                  <a:ext uri="{FF2B5EF4-FFF2-40B4-BE49-F238E27FC236}">
                    <a16:creationId xmlns:a16="http://schemas.microsoft.com/office/drawing/2014/main" id="{D5B53E82-8475-5279-AF08-572FDB7290E6}"/>
                  </a:ext>
                </a:extLst>
              </p:cNvPr>
              <p:cNvGrpSpPr/>
              <p:nvPr/>
            </p:nvGrpSpPr>
            <p:grpSpPr>
              <a:xfrm rot="5400000">
                <a:off x="3216168" y="3660787"/>
                <a:ext cx="619261" cy="184071"/>
                <a:chOff x="2329637" y="2520000"/>
                <a:chExt cx="1184199" cy="351995"/>
              </a:xfrm>
              <a:grpFill/>
            </p:grpSpPr>
            <p:sp>
              <p:nvSpPr>
                <p:cNvPr id="179" name="Rectangle 178">
                  <a:extLst>
                    <a:ext uri="{FF2B5EF4-FFF2-40B4-BE49-F238E27FC236}">
                      <a16:creationId xmlns:a16="http://schemas.microsoft.com/office/drawing/2014/main" id="{FFC30C70-8C52-CBE2-E774-35EFCE9BE8AC}"/>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60253684-4570-E813-F425-E4CB7D05291A}"/>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23CB7412-56C8-E509-2D45-FB9574983C65}"/>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a16="http://schemas.microsoft.com/office/drawing/2014/main" id="{B1242C1B-5D22-D1A0-627A-4E3EBB46927A}"/>
                  </a:ext>
                </a:extLst>
              </p:cNvPr>
              <p:cNvGrpSpPr/>
              <p:nvPr/>
            </p:nvGrpSpPr>
            <p:grpSpPr>
              <a:xfrm rot="5400000">
                <a:off x="3400244" y="3658675"/>
                <a:ext cx="619260" cy="184071"/>
                <a:chOff x="2329638" y="2519999"/>
                <a:chExt cx="1184198" cy="351996"/>
              </a:xfrm>
              <a:grpFill/>
            </p:grpSpPr>
            <p:sp>
              <p:nvSpPr>
                <p:cNvPr id="176" name="Rectangle 175">
                  <a:extLst>
                    <a:ext uri="{FF2B5EF4-FFF2-40B4-BE49-F238E27FC236}">
                      <a16:creationId xmlns:a16="http://schemas.microsoft.com/office/drawing/2014/main" id="{2F7A324E-65FC-62A2-8B9F-A492CE92A222}"/>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CD1F008C-65AA-783D-238D-0657AA252FBB}"/>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694C48C4-289D-30D2-47F9-1360B0CB522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46">
              <a:extLst>
                <a:ext uri="{FF2B5EF4-FFF2-40B4-BE49-F238E27FC236}">
                  <a16:creationId xmlns:a16="http://schemas.microsoft.com/office/drawing/2014/main" id="{D97198E7-E291-D87C-FDAE-82551B204ED8}"/>
                </a:ext>
              </a:extLst>
            </p:cNvPr>
            <p:cNvGrpSpPr/>
            <p:nvPr/>
          </p:nvGrpSpPr>
          <p:grpSpPr>
            <a:xfrm>
              <a:off x="3805494" y="4277963"/>
              <a:ext cx="552217" cy="621372"/>
              <a:chOff x="3249692" y="3441081"/>
              <a:chExt cx="552217" cy="621372"/>
            </a:xfrm>
            <a:grpFill/>
          </p:grpSpPr>
          <p:grpSp>
            <p:nvGrpSpPr>
              <p:cNvPr id="161" name="Group 160">
                <a:extLst>
                  <a:ext uri="{FF2B5EF4-FFF2-40B4-BE49-F238E27FC236}">
                    <a16:creationId xmlns:a16="http://schemas.microsoft.com/office/drawing/2014/main" id="{61A0FD88-F0A1-01A5-92B6-9AA559357547}"/>
                  </a:ext>
                </a:extLst>
              </p:cNvPr>
              <p:cNvGrpSpPr/>
              <p:nvPr/>
            </p:nvGrpSpPr>
            <p:grpSpPr>
              <a:xfrm rot="5400000">
                <a:off x="3032097" y="3658800"/>
                <a:ext cx="619261" cy="184071"/>
                <a:chOff x="2329637" y="2520000"/>
                <a:chExt cx="1184199" cy="351995"/>
              </a:xfrm>
              <a:grpFill/>
            </p:grpSpPr>
            <p:sp>
              <p:nvSpPr>
                <p:cNvPr id="170" name="Rectangle 169">
                  <a:extLst>
                    <a:ext uri="{FF2B5EF4-FFF2-40B4-BE49-F238E27FC236}">
                      <a16:creationId xmlns:a16="http://schemas.microsoft.com/office/drawing/2014/main" id="{A603C7C7-C8BB-154A-25B1-C1F010CFDC3E}"/>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ABADDB5F-06A9-F7E8-AA58-138848AF5A40}"/>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AB5B98EA-68D8-560E-15D0-1A6F0BE355AC}"/>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a:extLst>
                  <a:ext uri="{FF2B5EF4-FFF2-40B4-BE49-F238E27FC236}">
                    <a16:creationId xmlns:a16="http://schemas.microsoft.com/office/drawing/2014/main" id="{679252DC-E93E-35A9-E312-C94E443F6C5C}"/>
                  </a:ext>
                </a:extLst>
              </p:cNvPr>
              <p:cNvGrpSpPr/>
              <p:nvPr/>
            </p:nvGrpSpPr>
            <p:grpSpPr>
              <a:xfrm rot="5400000">
                <a:off x="3216168" y="3660787"/>
                <a:ext cx="619261" cy="184071"/>
                <a:chOff x="2329637" y="2520000"/>
                <a:chExt cx="1184199" cy="351995"/>
              </a:xfrm>
              <a:grpFill/>
            </p:grpSpPr>
            <p:sp>
              <p:nvSpPr>
                <p:cNvPr id="167" name="Rectangle 166">
                  <a:extLst>
                    <a:ext uri="{FF2B5EF4-FFF2-40B4-BE49-F238E27FC236}">
                      <a16:creationId xmlns:a16="http://schemas.microsoft.com/office/drawing/2014/main" id="{82497E13-273F-6AF0-A413-7BF85F1A61D1}"/>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1C88ABBD-6B78-EB31-BC16-EF66CE2D3463}"/>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E1FC5E21-E07E-3437-B47E-F27D86D88D53}"/>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a:extLst>
                  <a:ext uri="{FF2B5EF4-FFF2-40B4-BE49-F238E27FC236}">
                    <a16:creationId xmlns:a16="http://schemas.microsoft.com/office/drawing/2014/main" id="{DFD4B1D2-95F3-EFAC-7770-E75682FF34B0}"/>
                  </a:ext>
                </a:extLst>
              </p:cNvPr>
              <p:cNvGrpSpPr/>
              <p:nvPr/>
            </p:nvGrpSpPr>
            <p:grpSpPr>
              <a:xfrm rot="5400000">
                <a:off x="3400244" y="3658675"/>
                <a:ext cx="619260" cy="184071"/>
                <a:chOff x="2329638" y="2519999"/>
                <a:chExt cx="1184198" cy="351996"/>
              </a:xfrm>
              <a:grpFill/>
            </p:grpSpPr>
            <p:sp>
              <p:nvSpPr>
                <p:cNvPr id="164" name="Rectangle 163">
                  <a:extLst>
                    <a:ext uri="{FF2B5EF4-FFF2-40B4-BE49-F238E27FC236}">
                      <a16:creationId xmlns:a16="http://schemas.microsoft.com/office/drawing/2014/main" id="{921EA7B7-438D-41CD-78D0-C1A9B98CA660}"/>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69F2129A-3D54-7493-BB6B-822D069FF492}"/>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4E929F81-AC35-FAFC-BB00-4EE2C842922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147">
              <a:extLst>
                <a:ext uri="{FF2B5EF4-FFF2-40B4-BE49-F238E27FC236}">
                  <a16:creationId xmlns:a16="http://schemas.microsoft.com/office/drawing/2014/main" id="{3FD2784E-8371-1442-8FE6-01421FA4CFC1}"/>
                </a:ext>
              </a:extLst>
            </p:cNvPr>
            <p:cNvGrpSpPr/>
            <p:nvPr/>
          </p:nvGrpSpPr>
          <p:grpSpPr>
            <a:xfrm>
              <a:off x="4355159" y="4280180"/>
              <a:ext cx="552217" cy="621372"/>
              <a:chOff x="3249692" y="3441081"/>
              <a:chExt cx="552217" cy="621372"/>
            </a:xfrm>
            <a:grpFill/>
          </p:grpSpPr>
          <p:grpSp>
            <p:nvGrpSpPr>
              <p:cNvPr id="149" name="Group 148">
                <a:extLst>
                  <a:ext uri="{FF2B5EF4-FFF2-40B4-BE49-F238E27FC236}">
                    <a16:creationId xmlns:a16="http://schemas.microsoft.com/office/drawing/2014/main" id="{E2142BE8-2A2C-5A42-8C41-EA4654EC2DD5}"/>
                  </a:ext>
                </a:extLst>
              </p:cNvPr>
              <p:cNvGrpSpPr/>
              <p:nvPr/>
            </p:nvGrpSpPr>
            <p:grpSpPr>
              <a:xfrm rot="5400000">
                <a:off x="3032097" y="3658800"/>
                <a:ext cx="619261" cy="184071"/>
                <a:chOff x="2329637" y="2520000"/>
                <a:chExt cx="1184199" cy="351995"/>
              </a:xfrm>
              <a:grpFill/>
            </p:grpSpPr>
            <p:sp>
              <p:nvSpPr>
                <p:cNvPr id="158" name="Rectangle 157">
                  <a:extLst>
                    <a:ext uri="{FF2B5EF4-FFF2-40B4-BE49-F238E27FC236}">
                      <a16:creationId xmlns:a16="http://schemas.microsoft.com/office/drawing/2014/main" id="{54282FDD-43B8-8200-98F9-04A426B4707C}"/>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A4F1861C-6A87-C9B6-0A4F-018D733E6876}"/>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B21A88A2-D073-DE78-F783-3EAC0FC72941}"/>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a:extLst>
                  <a:ext uri="{FF2B5EF4-FFF2-40B4-BE49-F238E27FC236}">
                    <a16:creationId xmlns:a16="http://schemas.microsoft.com/office/drawing/2014/main" id="{22A5FAB4-1116-CBF7-B5DC-39962255868A}"/>
                  </a:ext>
                </a:extLst>
              </p:cNvPr>
              <p:cNvGrpSpPr/>
              <p:nvPr/>
            </p:nvGrpSpPr>
            <p:grpSpPr>
              <a:xfrm rot="5400000">
                <a:off x="3216168" y="3660787"/>
                <a:ext cx="619261" cy="184071"/>
                <a:chOff x="2329637" y="2520000"/>
                <a:chExt cx="1184199" cy="351995"/>
              </a:xfrm>
              <a:grpFill/>
            </p:grpSpPr>
            <p:sp>
              <p:nvSpPr>
                <p:cNvPr id="155" name="Rectangle 154">
                  <a:extLst>
                    <a:ext uri="{FF2B5EF4-FFF2-40B4-BE49-F238E27FC236}">
                      <a16:creationId xmlns:a16="http://schemas.microsoft.com/office/drawing/2014/main" id="{5D1C06DB-CFB8-F942-D6A5-4500EF3E295F}"/>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0A51FD30-7C3D-6D71-1834-11DEFB6815BB}"/>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CC18C95C-2ACB-BA47-32E5-427C84422789}"/>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5EEB0755-BEF7-8984-E747-789AF7C8EC19}"/>
                  </a:ext>
                </a:extLst>
              </p:cNvPr>
              <p:cNvGrpSpPr/>
              <p:nvPr/>
            </p:nvGrpSpPr>
            <p:grpSpPr>
              <a:xfrm rot="5400000">
                <a:off x="3400244" y="3658675"/>
                <a:ext cx="619260" cy="184071"/>
                <a:chOff x="2329638" y="2519999"/>
                <a:chExt cx="1184198" cy="351996"/>
              </a:xfrm>
              <a:grpFill/>
            </p:grpSpPr>
            <p:sp>
              <p:nvSpPr>
                <p:cNvPr id="152" name="Rectangle 151">
                  <a:extLst>
                    <a:ext uri="{FF2B5EF4-FFF2-40B4-BE49-F238E27FC236}">
                      <a16:creationId xmlns:a16="http://schemas.microsoft.com/office/drawing/2014/main" id="{A0BCBCA3-93FD-66C6-853C-F0552B18F127}"/>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7A496E24-68A1-0B6B-011E-F26AA3C7800F}"/>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29E6997D-1D5C-F7F6-2DEC-1F791C673BD3}"/>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5" name="Group 184">
            <a:extLst>
              <a:ext uri="{FF2B5EF4-FFF2-40B4-BE49-F238E27FC236}">
                <a16:creationId xmlns:a16="http://schemas.microsoft.com/office/drawing/2014/main" id="{A71FA7F7-450C-4BA2-8E27-BB6D2285FC1B}"/>
              </a:ext>
            </a:extLst>
          </p:cNvPr>
          <p:cNvGrpSpPr/>
          <p:nvPr/>
        </p:nvGrpSpPr>
        <p:grpSpPr>
          <a:xfrm>
            <a:off x="7256527" y="4638271"/>
            <a:ext cx="1657684" cy="625397"/>
            <a:chOff x="3249692" y="4276155"/>
            <a:chExt cx="1657684" cy="625397"/>
          </a:xfrm>
          <a:solidFill>
            <a:schemeClr val="accent6">
              <a:lumMod val="20000"/>
              <a:lumOff val="80000"/>
            </a:schemeClr>
          </a:solidFill>
        </p:grpSpPr>
        <p:grpSp>
          <p:nvGrpSpPr>
            <p:cNvPr id="186" name="Group 185">
              <a:extLst>
                <a:ext uri="{FF2B5EF4-FFF2-40B4-BE49-F238E27FC236}">
                  <a16:creationId xmlns:a16="http://schemas.microsoft.com/office/drawing/2014/main" id="{54F9E39C-F1D3-AF49-1B9C-528A22222058}"/>
                </a:ext>
              </a:extLst>
            </p:cNvPr>
            <p:cNvGrpSpPr/>
            <p:nvPr/>
          </p:nvGrpSpPr>
          <p:grpSpPr>
            <a:xfrm>
              <a:off x="3249692" y="4276155"/>
              <a:ext cx="552217" cy="621372"/>
              <a:chOff x="3249692" y="3441081"/>
              <a:chExt cx="552217" cy="621372"/>
            </a:xfrm>
            <a:grpFill/>
          </p:grpSpPr>
          <p:grpSp>
            <p:nvGrpSpPr>
              <p:cNvPr id="213" name="Group 212">
                <a:extLst>
                  <a:ext uri="{FF2B5EF4-FFF2-40B4-BE49-F238E27FC236}">
                    <a16:creationId xmlns:a16="http://schemas.microsoft.com/office/drawing/2014/main" id="{8258AFCF-D423-A0FA-2D5D-655C07A8CC2E}"/>
                  </a:ext>
                </a:extLst>
              </p:cNvPr>
              <p:cNvGrpSpPr/>
              <p:nvPr/>
            </p:nvGrpSpPr>
            <p:grpSpPr>
              <a:xfrm rot="5400000">
                <a:off x="3032097" y="3658800"/>
                <a:ext cx="619261" cy="184071"/>
                <a:chOff x="2329637" y="2520000"/>
                <a:chExt cx="1184199" cy="351995"/>
              </a:xfrm>
              <a:grpFill/>
            </p:grpSpPr>
            <p:sp>
              <p:nvSpPr>
                <p:cNvPr id="222" name="Rectangle 221">
                  <a:extLst>
                    <a:ext uri="{FF2B5EF4-FFF2-40B4-BE49-F238E27FC236}">
                      <a16:creationId xmlns:a16="http://schemas.microsoft.com/office/drawing/2014/main" id="{0415E16A-F7F5-1305-9E44-1F18F900A068}"/>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EE0E76C4-C732-B069-0B79-559FD1807E78}"/>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CC2D9507-6A40-32F5-15FC-8CD1AC7B7996}"/>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a:extLst>
                  <a:ext uri="{FF2B5EF4-FFF2-40B4-BE49-F238E27FC236}">
                    <a16:creationId xmlns:a16="http://schemas.microsoft.com/office/drawing/2014/main" id="{541F4A84-B750-D366-3A8B-D028D5B94EA2}"/>
                  </a:ext>
                </a:extLst>
              </p:cNvPr>
              <p:cNvGrpSpPr/>
              <p:nvPr/>
            </p:nvGrpSpPr>
            <p:grpSpPr>
              <a:xfrm rot="5400000">
                <a:off x="3216168" y="3660787"/>
                <a:ext cx="619261" cy="184071"/>
                <a:chOff x="2329637" y="2520000"/>
                <a:chExt cx="1184199" cy="351995"/>
              </a:xfrm>
              <a:grpFill/>
            </p:grpSpPr>
            <p:sp>
              <p:nvSpPr>
                <p:cNvPr id="219" name="Rectangle 218">
                  <a:extLst>
                    <a:ext uri="{FF2B5EF4-FFF2-40B4-BE49-F238E27FC236}">
                      <a16:creationId xmlns:a16="http://schemas.microsoft.com/office/drawing/2014/main" id="{5DD0F899-E6A7-E4E0-E81F-CAE22F43E570}"/>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2D91AFE2-8E13-B335-7E92-C0EA1DD654F9}"/>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EA744589-931E-F413-7476-7D70C5120CBB}"/>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CF609D72-8286-5FBC-4BF5-6E2C1C61DE51}"/>
                  </a:ext>
                </a:extLst>
              </p:cNvPr>
              <p:cNvGrpSpPr/>
              <p:nvPr/>
            </p:nvGrpSpPr>
            <p:grpSpPr>
              <a:xfrm rot="5400000">
                <a:off x="3400244" y="3658675"/>
                <a:ext cx="619260" cy="184071"/>
                <a:chOff x="2329638" y="2519999"/>
                <a:chExt cx="1184198" cy="351996"/>
              </a:xfrm>
              <a:grpFill/>
            </p:grpSpPr>
            <p:sp>
              <p:nvSpPr>
                <p:cNvPr id="216" name="Rectangle 215">
                  <a:extLst>
                    <a:ext uri="{FF2B5EF4-FFF2-40B4-BE49-F238E27FC236}">
                      <a16:creationId xmlns:a16="http://schemas.microsoft.com/office/drawing/2014/main" id="{6FF51C32-BB92-DEEA-73BB-736862853921}"/>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E2E8EDF1-3670-F280-B358-89A86F65A92A}"/>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41BC5DA0-21DC-6FAB-6B6A-1954C5124BFE}"/>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 name="Group 186">
              <a:extLst>
                <a:ext uri="{FF2B5EF4-FFF2-40B4-BE49-F238E27FC236}">
                  <a16:creationId xmlns:a16="http://schemas.microsoft.com/office/drawing/2014/main" id="{A86A660D-E453-5306-E5DE-03188AC6B470}"/>
                </a:ext>
              </a:extLst>
            </p:cNvPr>
            <p:cNvGrpSpPr/>
            <p:nvPr/>
          </p:nvGrpSpPr>
          <p:grpSpPr>
            <a:xfrm>
              <a:off x="3805494" y="4277963"/>
              <a:ext cx="552217" cy="621372"/>
              <a:chOff x="3249692" y="3441081"/>
              <a:chExt cx="552217" cy="621372"/>
            </a:xfrm>
            <a:grpFill/>
          </p:grpSpPr>
          <p:grpSp>
            <p:nvGrpSpPr>
              <p:cNvPr id="201" name="Group 200">
                <a:extLst>
                  <a:ext uri="{FF2B5EF4-FFF2-40B4-BE49-F238E27FC236}">
                    <a16:creationId xmlns:a16="http://schemas.microsoft.com/office/drawing/2014/main" id="{CDEED387-FBC8-FC16-2298-304E3F62EBEE}"/>
                  </a:ext>
                </a:extLst>
              </p:cNvPr>
              <p:cNvGrpSpPr/>
              <p:nvPr/>
            </p:nvGrpSpPr>
            <p:grpSpPr>
              <a:xfrm rot="5400000">
                <a:off x="3032097" y="3658800"/>
                <a:ext cx="619261" cy="184071"/>
                <a:chOff x="2329637" y="2520000"/>
                <a:chExt cx="1184199" cy="351995"/>
              </a:xfrm>
              <a:grpFill/>
            </p:grpSpPr>
            <p:sp>
              <p:nvSpPr>
                <p:cNvPr id="210" name="Rectangle 209">
                  <a:extLst>
                    <a:ext uri="{FF2B5EF4-FFF2-40B4-BE49-F238E27FC236}">
                      <a16:creationId xmlns:a16="http://schemas.microsoft.com/office/drawing/2014/main" id="{7140153E-63CD-07CF-0FDB-FEAD77C32A76}"/>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2C72F895-D673-9ED6-288A-7B94322AE648}"/>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F4227085-94CA-9DD6-B8E3-D50DFF04541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a:extLst>
                  <a:ext uri="{FF2B5EF4-FFF2-40B4-BE49-F238E27FC236}">
                    <a16:creationId xmlns:a16="http://schemas.microsoft.com/office/drawing/2014/main" id="{50485F62-E801-B5F0-6928-34AD0C81C80D}"/>
                  </a:ext>
                </a:extLst>
              </p:cNvPr>
              <p:cNvGrpSpPr/>
              <p:nvPr/>
            </p:nvGrpSpPr>
            <p:grpSpPr>
              <a:xfrm rot="5400000">
                <a:off x="3216168" y="3660787"/>
                <a:ext cx="619261" cy="184071"/>
                <a:chOff x="2329637" y="2520000"/>
                <a:chExt cx="1184199" cy="351995"/>
              </a:xfrm>
              <a:grpFill/>
            </p:grpSpPr>
            <p:sp>
              <p:nvSpPr>
                <p:cNvPr id="207" name="Rectangle 206">
                  <a:extLst>
                    <a:ext uri="{FF2B5EF4-FFF2-40B4-BE49-F238E27FC236}">
                      <a16:creationId xmlns:a16="http://schemas.microsoft.com/office/drawing/2014/main" id="{51D660B8-476C-E4B9-C0D2-66673CC4C864}"/>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2554D6E7-D8D1-3591-704E-2BD4684236BF}"/>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AB970819-771E-AE28-5A1D-7FCDB675D720}"/>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DC865203-0265-1F68-2D1B-237A71AEF95F}"/>
                  </a:ext>
                </a:extLst>
              </p:cNvPr>
              <p:cNvGrpSpPr/>
              <p:nvPr/>
            </p:nvGrpSpPr>
            <p:grpSpPr>
              <a:xfrm rot="5400000">
                <a:off x="3400244" y="3658675"/>
                <a:ext cx="619260" cy="184071"/>
                <a:chOff x="2329638" y="2519999"/>
                <a:chExt cx="1184198" cy="351996"/>
              </a:xfrm>
              <a:grpFill/>
            </p:grpSpPr>
            <p:sp>
              <p:nvSpPr>
                <p:cNvPr id="204" name="Rectangle 203">
                  <a:extLst>
                    <a:ext uri="{FF2B5EF4-FFF2-40B4-BE49-F238E27FC236}">
                      <a16:creationId xmlns:a16="http://schemas.microsoft.com/office/drawing/2014/main" id="{B7EFD7A3-906A-B4B0-DB94-6E82E746AD9E}"/>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677113D1-0032-DB8C-F68C-5CA8932B3712}"/>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123E8385-F8F2-2988-2F37-FBD558B8288F}"/>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 name="Group 187">
              <a:extLst>
                <a:ext uri="{FF2B5EF4-FFF2-40B4-BE49-F238E27FC236}">
                  <a16:creationId xmlns:a16="http://schemas.microsoft.com/office/drawing/2014/main" id="{92BCF2D5-3B5C-1B64-9991-A941E9EFD6B8}"/>
                </a:ext>
              </a:extLst>
            </p:cNvPr>
            <p:cNvGrpSpPr/>
            <p:nvPr/>
          </p:nvGrpSpPr>
          <p:grpSpPr>
            <a:xfrm>
              <a:off x="4355159" y="4280180"/>
              <a:ext cx="552217" cy="621372"/>
              <a:chOff x="3249692" y="3441081"/>
              <a:chExt cx="552217" cy="621372"/>
            </a:xfrm>
            <a:grpFill/>
          </p:grpSpPr>
          <p:grpSp>
            <p:nvGrpSpPr>
              <p:cNvPr id="189" name="Group 188">
                <a:extLst>
                  <a:ext uri="{FF2B5EF4-FFF2-40B4-BE49-F238E27FC236}">
                    <a16:creationId xmlns:a16="http://schemas.microsoft.com/office/drawing/2014/main" id="{2E46205E-E1BD-21B2-18BC-326EBD1F7D62}"/>
                  </a:ext>
                </a:extLst>
              </p:cNvPr>
              <p:cNvGrpSpPr/>
              <p:nvPr/>
            </p:nvGrpSpPr>
            <p:grpSpPr>
              <a:xfrm rot="5400000">
                <a:off x="3032097" y="3658800"/>
                <a:ext cx="619261" cy="184071"/>
                <a:chOff x="2329637" y="2520000"/>
                <a:chExt cx="1184199" cy="351995"/>
              </a:xfrm>
              <a:grpFill/>
            </p:grpSpPr>
            <p:sp>
              <p:nvSpPr>
                <p:cNvPr id="198" name="Rectangle 197">
                  <a:extLst>
                    <a:ext uri="{FF2B5EF4-FFF2-40B4-BE49-F238E27FC236}">
                      <a16:creationId xmlns:a16="http://schemas.microsoft.com/office/drawing/2014/main" id="{421FA2CC-37F3-055F-A7FE-4A7AD416C50F}"/>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324D39C7-977E-5C5B-F57E-ADFF9DEE897B}"/>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43906BA3-9637-5D23-D04E-CC8420791F09}"/>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A4846AE0-50AC-400D-3286-E19C3419BC57}"/>
                  </a:ext>
                </a:extLst>
              </p:cNvPr>
              <p:cNvGrpSpPr/>
              <p:nvPr/>
            </p:nvGrpSpPr>
            <p:grpSpPr>
              <a:xfrm rot="5400000">
                <a:off x="3216168" y="3660787"/>
                <a:ext cx="619261" cy="184071"/>
                <a:chOff x="2329637" y="2520000"/>
                <a:chExt cx="1184199" cy="351995"/>
              </a:xfrm>
              <a:grpFill/>
            </p:grpSpPr>
            <p:sp>
              <p:nvSpPr>
                <p:cNvPr id="195" name="Rectangle 194">
                  <a:extLst>
                    <a:ext uri="{FF2B5EF4-FFF2-40B4-BE49-F238E27FC236}">
                      <a16:creationId xmlns:a16="http://schemas.microsoft.com/office/drawing/2014/main" id="{7B01D8E6-BA6E-8ECD-6E5B-4019D75B9587}"/>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BC033C59-031A-80B1-4D30-F94227A270F8}"/>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2D3F1174-573D-F2D4-ACED-DB1E9300E33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44F0BE16-0C46-3915-007F-73B708AD8487}"/>
                  </a:ext>
                </a:extLst>
              </p:cNvPr>
              <p:cNvGrpSpPr/>
              <p:nvPr/>
            </p:nvGrpSpPr>
            <p:grpSpPr>
              <a:xfrm rot="5400000">
                <a:off x="3400244" y="3658675"/>
                <a:ext cx="619260" cy="184071"/>
                <a:chOff x="2329638" y="2519999"/>
                <a:chExt cx="1184198" cy="351996"/>
              </a:xfrm>
              <a:grpFill/>
            </p:grpSpPr>
            <p:sp>
              <p:nvSpPr>
                <p:cNvPr id="192" name="Rectangle 191">
                  <a:extLst>
                    <a:ext uri="{FF2B5EF4-FFF2-40B4-BE49-F238E27FC236}">
                      <a16:creationId xmlns:a16="http://schemas.microsoft.com/office/drawing/2014/main" id="{1C1D0558-6BE6-0EDF-AF99-6C91119E987F}"/>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B2E93BD7-57DE-71B9-16DA-BE266629AA26}"/>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BB7D20CB-7A06-4635-D964-0A765FF6B3C9}"/>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6" name="TextBox 225">
            <a:extLst>
              <a:ext uri="{FF2B5EF4-FFF2-40B4-BE49-F238E27FC236}">
                <a16:creationId xmlns:a16="http://schemas.microsoft.com/office/drawing/2014/main" id="{D3772725-AF1F-64ED-9984-333B0E87B96E}"/>
              </a:ext>
            </a:extLst>
          </p:cNvPr>
          <p:cNvSpPr txBox="1"/>
          <p:nvPr/>
        </p:nvSpPr>
        <p:spPr>
          <a:xfrm rot="16200000">
            <a:off x="-475587" y="3618872"/>
            <a:ext cx="2228495" cy="461665"/>
          </a:xfrm>
          <a:prstGeom prst="rect">
            <a:avLst/>
          </a:prstGeom>
          <a:noFill/>
        </p:spPr>
        <p:txBody>
          <a:bodyPr wrap="none" rtlCol="0">
            <a:spAutoFit/>
          </a:bodyPr>
          <a:lstStyle/>
          <a:p>
            <a:pPr algn="ctr"/>
            <a:r>
              <a:rPr lang="en-US" sz="2400" b="1" dirty="0">
                <a:solidFill>
                  <a:srgbClr val="FF0000"/>
                </a:solidFill>
              </a:rPr>
              <a:t>The OPERATION</a:t>
            </a:r>
          </a:p>
        </p:txBody>
      </p:sp>
      <p:sp>
        <p:nvSpPr>
          <p:cNvPr id="227" name="TextBox 226">
            <a:extLst>
              <a:ext uri="{FF2B5EF4-FFF2-40B4-BE49-F238E27FC236}">
                <a16:creationId xmlns:a16="http://schemas.microsoft.com/office/drawing/2014/main" id="{DFC2828B-D0BF-1E50-3069-9E597C6E1E0F}"/>
              </a:ext>
            </a:extLst>
          </p:cNvPr>
          <p:cNvSpPr txBox="1"/>
          <p:nvPr/>
        </p:nvSpPr>
        <p:spPr>
          <a:xfrm rot="5400000">
            <a:off x="10271637" y="3610388"/>
            <a:ext cx="2372957" cy="461665"/>
          </a:xfrm>
          <a:prstGeom prst="rect">
            <a:avLst/>
          </a:prstGeom>
          <a:noFill/>
        </p:spPr>
        <p:txBody>
          <a:bodyPr wrap="none" rtlCol="0">
            <a:spAutoFit/>
          </a:bodyPr>
          <a:lstStyle/>
          <a:p>
            <a:pPr algn="ctr"/>
            <a:r>
              <a:rPr lang="en-US" sz="2400" b="1" dirty="0">
                <a:solidFill>
                  <a:srgbClr val="7030A0"/>
                </a:solidFill>
              </a:rPr>
              <a:t>The SHORTHAND</a:t>
            </a:r>
          </a:p>
        </p:txBody>
      </p:sp>
      <p:sp>
        <p:nvSpPr>
          <p:cNvPr id="228" name="Left Brace 227">
            <a:extLst>
              <a:ext uri="{FF2B5EF4-FFF2-40B4-BE49-F238E27FC236}">
                <a16:creationId xmlns:a16="http://schemas.microsoft.com/office/drawing/2014/main" id="{A1BEEE06-A5F2-2774-36F7-1FB70C17384C}"/>
              </a:ext>
            </a:extLst>
          </p:cNvPr>
          <p:cNvSpPr/>
          <p:nvPr/>
        </p:nvSpPr>
        <p:spPr>
          <a:xfrm>
            <a:off x="947424" y="2387728"/>
            <a:ext cx="376640" cy="2922633"/>
          </a:xfrm>
          <a:prstGeom prst="leftBrace">
            <a:avLst>
              <a:gd name="adj1" fmla="val 73949"/>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9" name="Left Brace 228">
            <a:extLst>
              <a:ext uri="{FF2B5EF4-FFF2-40B4-BE49-F238E27FC236}">
                <a16:creationId xmlns:a16="http://schemas.microsoft.com/office/drawing/2014/main" id="{60D930FB-C864-A7D5-4EF8-924ED9B21464}"/>
              </a:ext>
            </a:extLst>
          </p:cNvPr>
          <p:cNvSpPr/>
          <p:nvPr/>
        </p:nvSpPr>
        <p:spPr>
          <a:xfrm rot="10800000">
            <a:off x="10716315" y="2397969"/>
            <a:ext cx="376640" cy="2892554"/>
          </a:xfrm>
          <a:prstGeom prst="leftBrace">
            <a:avLst>
              <a:gd name="adj1" fmla="val 73949"/>
              <a:gd name="adj2" fmla="val 50000"/>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230" name="TextBox 229">
            <a:extLst>
              <a:ext uri="{FF2B5EF4-FFF2-40B4-BE49-F238E27FC236}">
                <a16:creationId xmlns:a16="http://schemas.microsoft.com/office/drawing/2014/main" id="{ABBDF3C7-4913-70B2-4E26-A1AF4CFB88D8}"/>
              </a:ext>
            </a:extLst>
          </p:cNvPr>
          <p:cNvSpPr txBox="1"/>
          <p:nvPr/>
        </p:nvSpPr>
        <p:spPr>
          <a:xfrm>
            <a:off x="9422349" y="2335464"/>
            <a:ext cx="1019895" cy="2800767"/>
          </a:xfrm>
          <a:prstGeom prst="rect">
            <a:avLst/>
          </a:prstGeom>
          <a:noFill/>
        </p:spPr>
        <p:txBody>
          <a:bodyPr wrap="none" rtlCol="0">
            <a:spAutoFit/>
          </a:bodyPr>
          <a:lstStyle/>
          <a:p>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3</a:t>
            </a:r>
            <a:r>
              <a:rPr lang="en-US" sz="2000" b="1" dirty="0"/>
              <a:t> </a:t>
            </a:r>
          </a:p>
          <a:p>
            <a:endParaRPr lang="en-US" sz="1400" b="1" dirty="0"/>
          </a:p>
          <a:p>
            <a:endParaRPr lang="en-US" b="1" dirty="0"/>
          </a:p>
          <a:p>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9</a:t>
            </a:r>
            <a:endParaRPr lang="en-US" sz="2000" b="1" dirty="0"/>
          </a:p>
          <a:p>
            <a:endParaRPr lang="en-US" sz="1400" b="1" dirty="0"/>
          </a:p>
          <a:p>
            <a:endParaRPr lang="en-US" b="1" dirty="0"/>
          </a:p>
          <a:p>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27</a:t>
            </a:r>
          </a:p>
          <a:p>
            <a:endParaRPr lang="en-US" sz="1400" b="1" dirty="0">
              <a:solidFill>
                <a:prstClr val="black"/>
              </a:solidFill>
              <a:latin typeface="Calibri" panose="020F0502020204030204"/>
            </a:endParaRPr>
          </a:p>
          <a:p>
            <a:endParaRPr lang="en-US" b="1" dirty="0">
              <a:solidFill>
                <a:prstClr val="black"/>
              </a:solidFill>
              <a:latin typeface="Calibri" panose="020F0502020204030204"/>
            </a:endParaRPr>
          </a:p>
          <a:p>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81</a:t>
            </a:r>
            <a:endParaRPr lang="en-US" sz="2000" b="1" dirty="0"/>
          </a:p>
        </p:txBody>
      </p:sp>
      <p:sp>
        <p:nvSpPr>
          <p:cNvPr id="10" name="Rectangle 9">
            <a:extLst>
              <a:ext uri="{FF2B5EF4-FFF2-40B4-BE49-F238E27FC236}">
                <a16:creationId xmlns:a16="http://schemas.microsoft.com/office/drawing/2014/main" id="{F95499F8-7A14-E2AB-2F78-6D5D86F5D208}"/>
              </a:ext>
            </a:extLst>
          </p:cNvPr>
          <p:cNvSpPr/>
          <p:nvPr/>
        </p:nvSpPr>
        <p:spPr>
          <a:xfrm>
            <a:off x="352597" y="2090617"/>
            <a:ext cx="11431575" cy="3395783"/>
          </a:xfrm>
          <a:prstGeom prst="rect">
            <a:avLst/>
          </a:prstGeom>
          <a:solidFill>
            <a:schemeClr val="bg1">
              <a:alpha val="8415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0E06AF1-022C-CD37-1B61-A4A6CB6F709F}"/>
              </a:ext>
            </a:extLst>
          </p:cNvPr>
          <p:cNvSpPr txBox="1"/>
          <p:nvPr/>
        </p:nvSpPr>
        <p:spPr>
          <a:xfrm>
            <a:off x="5759960" y="2928721"/>
            <a:ext cx="617477" cy="707886"/>
          </a:xfrm>
          <a:prstGeom prst="rect">
            <a:avLst/>
          </a:prstGeom>
          <a:noFill/>
        </p:spPr>
        <p:txBody>
          <a:bodyPr wrap="none" rtlCol="0">
            <a:spAutoFit/>
          </a:bodyPr>
          <a:lstStyle/>
          <a:p>
            <a:pPr algn="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3</a:t>
            </a:r>
            <a:r>
              <a:rPr kumimoji="0" lang="en-US" sz="4000" b="1" i="0" u="none" strike="noStrike" kern="1200" cap="none" spc="0" normalizeH="0" baseline="30000" noProof="0" dirty="0">
                <a:ln>
                  <a:noFill/>
                </a:ln>
                <a:solidFill>
                  <a:srgbClr val="0070C0"/>
                </a:solidFill>
                <a:effectLst/>
                <a:uLnTx/>
                <a:uFillTx/>
                <a:latin typeface="Calibri" panose="020F0502020204030204"/>
                <a:ea typeface="+mn-ea"/>
                <a:cs typeface="+mn-cs"/>
              </a:rPr>
              <a:t>2</a:t>
            </a:r>
            <a:endParaRPr lang="en-US" sz="2800" b="1" dirty="0">
              <a:solidFill>
                <a:srgbClr val="0070C0"/>
              </a:solidFill>
            </a:endParaRPr>
          </a:p>
        </p:txBody>
      </p:sp>
      <p:sp>
        <p:nvSpPr>
          <p:cNvPr id="12" name="TextBox 11">
            <a:extLst>
              <a:ext uri="{FF2B5EF4-FFF2-40B4-BE49-F238E27FC236}">
                <a16:creationId xmlns:a16="http://schemas.microsoft.com/office/drawing/2014/main" id="{31417066-BF53-6160-4E9B-CFB7F747F0BD}"/>
              </a:ext>
            </a:extLst>
          </p:cNvPr>
          <p:cNvSpPr txBox="1"/>
          <p:nvPr/>
        </p:nvSpPr>
        <p:spPr>
          <a:xfrm>
            <a:off x="4546270" y="3098085"/>
            <a:ext cx="1297150" cy="523220"/>
          </a:xfrm>
          <a:prstGeom prst="rect">
            <a:avLst/>
          </a:prstGeom>
          <a:noFill/>
        </p:spPr>
        <p:txBody>
          <a:bodyPr wrap="none" rtlCol="0">
            <a:spAutoFit/>
          </a:bodyPr>
          <a:lstStyle/>
          <a:p>
            <a:r>
              <a:rPr lang="en-US" sz="2800" dirty="0">
                <a:solidFill>
                  <a:srgbClr val="FF0000"/>
                </a:solidFill>
              </a:rPr>
              <a:t>base</a:t>
            </a:r>
            <a:r>
              <a:rPr lang="en-US" sz="2800" dirty="0"/>
              <a:t> </a:t>
            </a:r>
            <a:r>
              <a:rPr lang="en-US" sz="2800" dirty="0">
                <a:sym typeface="Wingdings" pitchFamily="2" charset="2"/>
              </a:rPr>
              <a:t></a:t>
            </a:r>
            <a:endParaRPr lang="en-US" sz="2800" dirty="0"/>
          </a:p>
        </p:txBody>
      </p:sp>
      <p:sp>
        <p:nvSpPr>
          <p:cNvPr id="14" name="TextBox 13">
            <a:extLst>
              <a:ext uri="{FF2B5EF4-FFF2-40B4-BE49-F238E27FC236}">
                <a16:creationId xmlns:a16="http://schemas.microsoft.com/office/drawing/2014/main" id="{44E812D2-7331-CA16-7F7F-A3DBE63E41EF}"/>
              </a:ext>
            </a:extLst>
          </p:cNvPr>
          <p:cNvSpPr txBox="1"/>
          <p:nvPr/>
        </p:nvSpPr>
        <p:spPr>
          <a:xfrm>
            <a:off x="6227988" y="2895555"/>
            <a:ext cx="1996893" cy="523220"/>
          </a:xfrm>
          <a:prstGeom prst="rect">
            <a:avLst/>
          </a:prstGeom>
          <a:noFill/>
        </p:spPr>
        <p:txBody>
          <a:bodyPr wrap="none" rtlCol="0">
            <a:spAutoFit/>
          </a:bodyPr>
          <a:lstStyle/>
          <a:p>
            <a:r>
              <a:rPr lang="en-US" sz="2800" dirty="0">
                <a:sym typeface="Wingdings" pitchFamily="2" charset="2"/>
              </a:rPr>
              <a:t> </a:t>
            </a:r>
            <a:r>
              <a:rPr lang="en-US" sz="2800" dirty="0">
                <a:solidFill>
                  <a:srgbClr val="0070C0"/>
                </a:solidFill>
                <a:sym typeface="Wingdings" pitchFamily="2" charset="2"/>
              </a:rPr>
              <a:t>exponent</a:t>
            </a:r>
            <a:endParaRPr lang="en-US" sz="2800" dirty="0">
              <a:solidFill>
                <a:srgbClr val="0070C0"/>
              </a:solidFill>
            </a:endParaRPr>
          </a:p>
        </p:txBody>
      </p:sp>
      <p:sp>
        <p:nvSpPr>
          <p:cNvPr id="15" name="TextBox 14">
            <a:extLst>
              <a:ext uri="{FF2B5EF4-FFF2-40B4-BE49-F238E27FC236}">
                <a16:creationId xmlns:a16="http://schemas.microsoft.com/office/drawing/2014/main" id="{106D2078-1DE0-DF7C-90EA-07DB7CAB20B7}"/>
              </a:ext>
            </a:extLst>
          </p:cNvPr>
          <p:cNvSpPr txBox="1"/>
          <p:nvPr/>
        </p:nvSpPr>
        <p:spPr>
          <a:xfrm>
            <a:off x="5496509" y="3710487"/>
            <a:ext cx="1117870" cy="523220"/>
          </a:xfrm>
          <a:prstGeom prst="rect">
            <a:avLst/>
          </a:prstGeom>
          <a:noFill/>
        </p:spPr>
        <p:txBody>
          <a:bodyPr wrap="none" rtlCol="0">
            <a:spAutoFit/>
          </a:bodyPr>
          <a:lstStyle/>
          <a:p>
            <a:r>
              <a:rPr lang="en-US" sz="2800" dirty="0">
                <a:solidFill>
                  <a:srgbClr val="7030A0"/>
                </a:solidFill>
                <a:sym typeface="Wingdings" pitchFamily="2" charset="2"/>
              </a:rPr>
              <a:t>power</a:t>
            </a:r>
            <a:endParaRPr lang="en-US" sz="2800" dirty="0">
              <a:solidFill>
                <a:srgbClr val="7030A0"/>
              </a:solidFill>
            </a:endParaRPr>
          </a:p>
        </p:txBody>
      </p:sp>
      <p:sp>
        <p:nvSpPr>
          <p:cNvPr id="16" name="TextBox 15">
            <a:extLst>
              <a:ext uri="{FF2B5EF4-FFF2-40B4-BE49-F238E27FC236}">
                <a16:creationId xmlns:a16="http://schemas.microsoft.com/office/drawing/2014/main" id="{2E6EE61A-2548-B333-0177-FEFF4ABB5969}"/>
              </a:ext>
            </a:extLst>
          </p:cNvPr>
          <p:cNvSpPr txBox="1"/>
          <p:nvPr/>
        </p:nvSpPr>
        <p:spPr>
          <a:xfrm rot="5400000">
            <a:off x="5909300" y="3228315"/>
            <a:ext cx="402674" cy="923330"/>
          </a:xfrm>
          <a:prstGeom prst="rect">
            <a:avLst/>
          </a:prstGeom>
          <a:noFill/>
        </p:spPr>
        <p:txBody>
          <a:bodyPr wrap="none" rtlCol="0">
            <a:spAutoFit/>
          </a:bodyPr>
          <a:lstStyle/>
          <a:p>
            <a:r>
              <a:rPr lang="en-US" sz="5400" dirty="0">
                <a:sym typeface="Wingdings" pitchFamily="2" charset="2"/>
              </a:rPr>
              <a:t>}</a:t>
            </a:r>
            <a:endParaRPr lang="en-US" sz="5400" dirty="0"/>
          </a:p>
        </p:txBody>
      </p:sp>
      <p:sp>
        <p:nvSpPr>
          <p:cNvPr id="2" name="TextBox 1">
            <a:extLst>
              <a:ext uri="{FF2B5EF4-FFF2-40B4-BE49-F238E27FC236}">
                <a16:creationId xmlns:a16="http://schemas.microsoft.com/office/drawing/2014/main" id="{EDD50C4D-8663-AC88-0537-55B8EA2E774B}"/>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111042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3000"/>
                            </p:stCondLst>
                            <p:childTnLst>
                              <p:par>
                                <p:cTn id="13" presetID="10" presetClass="entr" presetSubtype="0" fill="hold" grpId="0" nodeType="afterEffect">
                                  <p:stCondLst>
                                    <p:cond delay="2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A4CB6D6-4F3C-761C-0750-583E0263AD53}"/>
              </a:ext>
            </a:extLst>
          </p:cNvPr>
          <p:cNvGrpSpPr/>
          <p:nvPr/>
        </p:nvGrpSpPr>
        <p:grpSpPr>
          <a:xfrm rot="5400000">
            <a:off x="6654377" y="2519847"/>
            <a:ext cx="619261" cy="184071"/>
            <a:chOff x="2329637" y="2520000"/>
            <a:chExt cx="1184199" cy="351995"/>
          </a:xfrm>
        </p:grpSpPr>
        <p:sp>
          <p:nvSpPr>
            <p:cNvPr id="3" name="Rectangle 2">
              <a:extLst>
                <a:ext uri="{FF2B5EF4-FFF2-40B4-BE49-F238E27FC236}">
                  <a16:creationId xmlns:a16="http://schemas.microsoft.com/office/drawing/2014/main" id="{A2F37161-DBC0-D271-5F8F-57B2095086EA}"/>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B3910A8-005C-0BF7-DCC7-5BBD3744889B}"/>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3ACDE3-1D0B-C864-1E7A-5FFAAB418C6E}"/>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E1EA07CC-4DDD-B338-0FC3-5FF7331C3A21}"/>
              </a:ext>
            </a:extLst>
          </p:cNvPr>
          <p:cNvGrpSpPr/>
          <p:nvPr/>
        </p:nvGrpSpPr>
        <p:grpSpPr>
          <a:xfrm>
            <a:off x="6871972" y="3094271"/>
            <a:ext cx="552218" cy="621373"/>
            <a:chOff x="3097292" y="3288680"/>
            <a:chExt cx="552218" cy="621373"/>
          </a:xfrm>
        </p:grpSpPr>
        <p:sp>
          <p:nvSpPr>
            <p:cNvPr id="30" name="Rectangle 29">
              <a:extLst>
                <a:ext uri="{FF2B5EF4-FFF2-40B4-BE49-F238E27FC236}">
                  <a16:creationId xmlns:a16="http://schemas.microsoft.com/office/drawing/2014/main" id="{3EC215DB-D22C-FF0D-6782-3B4A1D65C68B}"/>
                </a:ext>
              </a:extLst>
            </p:cNvPr>
            <p:cNvSpPr/>
            <p:nvPr/>
          </p:nvSpPr>
          <p:spPr>
            <a:xfrm rot="5400000">
              <a:off x="3087613" y="3298484"/>
              <a:ext cx="203429" cy="18407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0AD426B-3DF6-EC19-C7BF-B702E827C171}"/>
                </a:ext>
              </a:extLst>
            </p:cNvPr>
            <p:cNvSpPr/>
            <p:nvPr/>
          </p:nvSpPr>
          <p:spPr>
            <a:xfrm rot="5400000">
              <a:off x="3087613" y="3507221"/>
              <a:ext cx="203429" cy="18407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BE5F8AC-A902-F2AE-AE44-6DB9FC7C4BEE}"/>
                </a:ext>
              </a:extLst>
            </p:cNvPr>
            <p:cNvSpPr/>
            <p:nvPr/>
          </p:nvSpPr>
          <p:spPr>
            <a:xfrm rot="5400000">
              <a:off x="3087613" y="3714316"/>
              <a:ext cx="203429" cy="18407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6B4FEA7-66D3-CC70-3185-3D1C3165FEB5}"/>
                </a:ext>
              </a:extLst>
            </p:cNvPr>
            <p:cNvSpPr/>
            <p:nvPr/>
          </p:nvSpPr>
          <p:spPr>
            <a:xfrm rot="5400000">
              <a:off x="3271684" y="3300471"/>
              <a:ext cx="203429" cy="18407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546AEBC-82BD-2082-3D88-C123645F9735}"/>
                </a:ext>
              </a:extLst>
            </p:cNvPr>
            <p:cNvSpPr/>
            <p:nvPr/>
          </p:nvSpPr>
          <p:spPr>
            <a:xfrm rot="5400000">
              <a:off x="3271684" y="3509208"/>
              <a:ext cx="203429" cy="18407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5C33124-5CCB-6438-8FBF-E97A0E2BA7FC}"/>
                </a:ext>
              </a:extLst>
            </p:cNvPr>
            <p:cNvSpPr/>
            <p:nvPr/>
          </p:nvSpPr>
          <p:spPr>
            <a:xfrm rot="5400000">
              <a:off x="3271684" y="3716303"/>
              <a:ext cx="203429" cy="18407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2FE0522-7692-6566-7E3C-687772D981DA}"/>
                </a:ext>
              </a:extLst>
            </p:cNvPr>
            <p:cNvSpPr/>
            <p:nvPr/>
          </p:nvSpPr>
          <p:spPr>
            <a:xfrm rot="5400000">
              <a:off x="3455760" y="3298360"/>
              <a:ext cx="203429" cy="1840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62FDEB1-74EB-830B-0049-2717C1921337}"/>
                </a:ext>
              </a:extLst>
            </p:cNvPr>
            <p:cNvSpPr/>
            <p:nvPr/>
          </p:nvSpPr>
          <p:spPr>
            <a:xfrm rot="5400000">
              <a:off x="3455759" y="3507096"/>
              <a:ext cx="203429" cy="1840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2906742-D1E3-4DCE-51BD-C9AD64F37774}"/>
                </a:ext>
              </a:extLst>
            </p:cNvPr>
            <p:cNvSpPr/>
            <p:nvPr/>
          </p:nvSpPr>
          <p:spPr>
            <a:xfrm rot="5400000">
              <a:off x="3455759" y="3714191"/>
              <a:ext cx="203429" cy="1840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a16="http://schemas.microsoft.com/office/drawing/2014/main" id="{21A2290D-A85C-4130-1DA0-33A062779CB2}"/>
              </a:ext>
            </a:extLst>
          </p:cNvPr>
          <p:cNvGrpSpPr/>
          <p:nvPr/>
        </p:nvGrpSpPr>
        <p:grpSpPr>
          <a:xfrm>
            <a:off x="6872416" y="3883343"/>
            <a:ext cx="1669958" cy="625397"/>
            <a:chOff x="3097292" y="4123755"/>
            <a:chExt cx="1669958" cy="625397"/>
          </a:xfrm>
        </p:grpSpPr>
        <p:grpSp>
          <p:nvGrpSpPr>
            <p:cNvPr id="75" name="Group 74">
              <a:extLst>
                <a:ext uri="{FF2B5EF4-FFF2-40B4-BE49-F238E27FC236}">
                  <a16:creationId xmlns:a16="http://schemas.microsoft.com/office/drawing/2014/main" id="{ECE93512-D3FD-2792-427B-25759486250F}"/>
                </a:ext>
              </a:extLst>
            </p:cNvPr>
            <p:cNvGrpSpPr/>
            <p:nvPr/>
          </p:nvGrpSpPr>
          <p:grpSpPr>
            <a:xfrm>
              <a:off x="3097292" y="4123755"/>
              <a:ext cx="552217" cy="621372"/>
              <a:chOff x="3249692" y="3441081"/>
              <a:chExt cx="552217" cy="621372"/>
            </a:xfrm>
          </p:grpSpPr>
          <p:grpSp>
            <p:nvGrpSpPr>
              <p:cNvPr id="63" name="Group 62">
                <a:extLst>
                  <a:ext uri="{FF2B5EF4-FFF2-40B4-BE49-F238E27FC236}">
                    <a16:creationId xmlns:a16="http://schemas.microsoft.com/office/drawing/2014/main" id="{6CABA5C1-5A51-3034-F947-FB8DB551B0B0}"/>
                  </a:ext>
                </a:extLst>
              </p:cNvPr>
              <p:cNvGrpSpPr/>
              <p:nvPr/>
            </p:nvGrpSpPr>
            <p:grpSpPr>
              <a:xfrm rot="5400000">
                <a:off x="3032097" y="3658800"/>
                <a:ext cx="619261" cy="184071"/>
                <a:chOff x="2329637" y="2520000"/>
                <a:chExt cx="1184199" cy="351995"/>
              </a:xfrm>
            </p:grpSpPr>
            <p:sp>
              <p:nvSpPr>
                <p:cNvPr id="64" name="Rectangle 63">
                  <a:extLst>
                    <a:ext uri="{FF2B5EF4-FFF2-40B4-BE49-F238E27FC236}">
                      <a16:creationId xmlns:a16="http://schemas.microsoft.com/office/drawing/2014/main" id="{CCF0D8DD-9B70-A201-ECA0-E910F3E69A8A}"/>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6472F5E-90D8-E799-33C4-9EDAB0AEB920}"/>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39C9D22-62A7-6486-CD47-921417B97FE1}"/>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9FADD915-9FD3-647B-663A-887251F091D9}"/>
                  </a:ext>
                </a:extLst>
              </p:cNvPr>
              <p:cNvGrpSpPr/>
              <p:nvPr/>
            </p:nvGrpSpPr>
            <p:grpSpPr>
              <a:xfrm rot="5400000">
                <a:off x="3216168" y="3660787"/>
                <a:ext cx="619261" cy="184071"/>
                <a:chOff x="2329637" y="2520000"/>
                <a:chExt cx="1184199" cy="351995"/>
              </a:xfrm>
            </p:grpSpPr>
            <p:sp>
              <p:nvSpPr>
                <p:cNvPr id="68" name="Rectangle 67">
                  <a:extLst>
                    <a:ext uri="{FF2B5EF4-FFF2-40B4-BE49-F238E27FC236}">
                      <a16:creationId xmlns:a16="http://schemas.microsoft.com/office/drawing/2014/main" id="{4C7AD9F7-0A1B-010F-0F92-6639DB9E3259}"/>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DD30C3D-1581-A79D-2DE6-B946937CD147}"/>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65740E8-FBC6-85E0-D18F-49FEA9A1EBE2}"/>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EAD5B387-CD0C-9E10-A23D-74D062424C2A}"/>
                  </a:ext>
                </a:extLst>
              </p:cNvPr>
              <p:cNvGrpSpPr/>
              <p:nvPr/>
            </p:nvGrpSpPr>
            <p:grpSpPr>
              <a:xfrm rot="5400000">
                <a:off x="3400244" y="3658675"/>
                <a:ext cx="619260" cy="184071"/>
                <a:chOff x="2329638" y="2519999"/>
                <a:chExt cx="1184198" cy="351996"/>
              </a:xfrm>
            </p:grpSpPr>
            <p:sp>
              <p:nvSpPr>
                <p:cNvPr id="72" name="Rectangle 71">
                  <a:extLst>
                    <a:ext uri="{FF2B5EF4-FFF2-40B4-BE49-F238E27FC236}">
                      <a16:creationId xmlns:a16="http://schemas.microsoft.com/office/drawing/2014/main" id="{5AB847E4-44C7-5F48-86D0-501CB5D0C658}"/>
                    </a:ext>
                  </a:extLst>
                </p:cNvPr>
                <p:cNvSpPr/>
                <p:nvPr/>
              </p:nvSpPr>
              <p:spPr>
                <a:xfrm>
                  <a:off x="2329638" y="2519999"/>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DDD6774-C8ED-9517-7EF5-7E4C5CD53DEE}"/>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E470F3-B0FD-B280-3149-EA90E51C2117}"/>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a:extLst>
                <a:ext uri="{FF2B5EF4-FFF2-40B4-BE49-F238E27FC236}">
                  <a16:creationId xmlns:a16="http://schemas.microsoft.com/office/drawing/2014/main" id="{4D7B74B4-B338-2928-3D8B-160A3B416A21}"/>
                </a:ext>
              </a:extLst>
            </p:cNvPr>
            <p:cNvGrpSpPr/>
            <p:nvPr/>
          </p:nvGrpSpPr>
          <p:grpSpPr>
            <a:xfrm>
              <a:off x="3659231" y="4125563"/>
              <a:ext cx="552217" cy="621372"/>
              <a:chOff x="3249692" y="3441081"/>
              <a:chExt cx="552217" cy="621372"/>
            </a:xfrm>
            <a:solidFill>
              <a:schemeClr val="accent6">
                <a:lumMod val="40000"/>
                <a:lumOff val="60000"/>
              </a:schemeClr>
            </a:solidFill>
          </p:grpSpPr>
          <p:grpSp>
            <p:nvGrpSpPr>
              <p:cNvPr id="77" name="Group 76">
                <a:extLst>
                  <a:ext uri="{FF2B5EF4-FFF2-40B4-BE49-F238E27FC236}">
                    <a16:creationId xmlns:a16="http://schemas.microsoft.com/office/drawing/2014/main" id="{D41E2DF1-BEAD-840F-70A6-B13FA176A552}"/>
                  </a:ext>
                </a:extLst>
              </p:cNvPr>
              <p:cNvGrpSpPr/>
              <p:nvPr/>
            </p:nvGrpSpPr>
            <p:grpSpPr>
              <a:xfrm rot="5400000">
                <a:off x="3032097" y="3658800"/>
                <a:ext cx="619261" cy="184071"/>
                <a:chOff x="2329637" y="2520000"/>
                <a:chExt cx="1184199" cy="351995"/>
              </a:xfrm>
              <a:grpFill/>
            </p:grpSpPr>
            <p:sp>
              <p:nvSpPr>
                <p:cNvPr id="86" name="Rectangle 85">
                  <a:extLst>
                    <a:ext uri="{FF2B5EF4-FFF2-40B4-BE49-F238E27FC236}">
                      <a16:creationId xmlns:a16="http://schemas.microsoft.com/office/drawing/2014/main" id="{0020599F-238C-68F0-96D9-48DA78713029}"/>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241468F-8C44-2D69-4403-D1E89BF478A3}"/>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C046E9C5-F51D-816A-5E65-97FD96DB156F}"/>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24568F2-E98D-6BC9-99D8-8AC50BC0B4E9}"/>
                  </a:ext>
                </a:extLst>
              </p:cNvPr>
              <p:cNvGrpSpPr/>
              <p:nvPr/>
            </p:nvGrpSpPr>
            <p:grpSpPr>
              <a:xfrm rot="5400000">
                <a:off x="3216168" y="3660787"/>
                <a:ext cx="619261" cy="184071"/>
                <a:chOff x="2329637" y="2520000"/>
                <a:chExt cx="1184199" cy="351995"/>
              </a:xfrm>
              <a:grpFill/>
            </p:grpSpPr>
            <p:sp>
              <p:nvSpPr>
                <p:cNvPr id="83" name="Rectangle 82">
                  <a:extLst>
                    <a:ext uri="{FF2B5EF4-FFF2-40B4-BE49-F238E27FC236}">
                      <a16:creationId xmlns:a16="http://schemas.microsoft.com/office/drawing/2014/main" id="{A5934BCA-833D-1118-2DCD-C34067E534DB}"/>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49EDABB-7CD1-B5F7-1072-12DC8B602280}"/>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355A7B0-10CE-17A7-098E-2F96CFA23F57}"/>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66992D6-CC1B-13CF-AADB-0EEB5820079A}"/>
                  </a:ext>
                </a:extLst>
              </p:cNvPr>
              <p:cNvGrpSpPr/>
              <p:nvPr/>
            </p:nvGrpSpPr>
            <p:grpSpPr>
              <a:xfrm rot="5400000">
                <a:off x="3400244" y="3658675"/>
                <a:ext cx="619260" cy="184071"/>
                <a:chOff x="2329638" y="2519999"/>
                <a:chExt cx="1184198" cy="351996"/>
              </a:xfrm>
              <a:grpFill/>
            </p:grpSpPr>
            <p:sp>
              <p:nvSpPr>
                <p:cNvPr id="80" name="Rectangle 79">
                  <a:extLst>
                    <a:ext uri="{FF2B5EF4-FFF2-40B4-BE49-F238E27FC236}">
                      <a16:creationId xmlns:a16="http://schemas.microsoft.com/office/drawing/2014/main" id="{A3C68A60-DAA4-1BFC-A22F-E5AD11660E33}"/>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7D0AC71-3341-57D3-38B6-2F0E9B748316}"/>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C243CBE-7B84-C56C-8EA8-78C6B65352AC}"/>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DDF6DC0C-2FC4-0E1D-359D-E890FF932D09}"/>
                </a:ext>
              </a:extLst>
            </p:cNvPr>
            <p:cNvGrpSpPr/>
            <p:nvPr/>
          </p:nvGrpSpPr>
          <p:grpSpPr>
            <a:xfrm>
              <a:off x="4215033" y="4127780"/>
              <a:ext cx="552217" cy="621372"/>
              <a:chOff x="3249692" y="3441081"/>
              <a:chExt cx="552217" cy="621372"/>
            </a:xfrm>
            <a:solidFill>
              <a:schemeClr val="accent6">
                <a:lumMod val="20000"/>
                <a:lumOff val="80000"/>
              </a:schemeClr>
            </a:solidFill>
          </p:grpSpPr>
          <p:grpSp>
            <p:nvGrpSpPr>
              <p:cNvPr id="90" name="Group 89">
                <a:extLst>
                  <a:ext uri="{FF2B5EF4-FFF2-40B4-BE49-F238E27FC236}">
                    <a16:creationId xmlns:a16="http://schemas.microsoft.com/office/drawing/2014/main" id="{284DBF52-9191-9928-1C2A-D980AC89564B}"/>
                  </a:ext>
                </a:extLst>
              </p:cNvPr>
              <p:cNvGrpSpPr/>
              <p:nvPr/>
            </p:nvGrpSpPr>
            <p:grpSpPr>
              <a:xfrm rot="5400000">
                <a:off x="3032097" y="3658800"/>
                <a:ext cx="619261" cy="184071"/>
                <a:chOff x="2329637" y="2520000"/>
                <a:chExt cx="1184199" cy="351995"/>
              </a:xfrm>
              <a:grpFill/>
            </p:grpSpPr>
            <p:sp>
              <p:nvSpPr>
                <p:cNvPr id="99" name="Rectangle 98">
                  <a:extLst>
                    <a:ext uri="{FF2B5EF4-FFF2-40B4-BE49-F238E27FC236}">
                      <a16:creationId xmlns:a16="http://schemas.microsoft.com/office/drawing/2014/main" id="{8DAED635-19CD-C576-9BD6-394BD737E251}"/>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C2F1811A-F8EA-1902-2804-3B6EF4D789E4}"/>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048D3651-D5EE-2342-9C1D-FB40F57D37A3}"/>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42953F3D-4753-43C8-386F-DC2EFA5CEE4C}"/>
                  </a:ext>
                </a:extLst>
              </p:cNvPr>
              <p:cNvGrpSpPr/>
              <p:nvPr/>
            </p:nvGrpSpPr>
            <p:grpSpPr>
              <a:xfrm rot="5400000">
                <a:off x="3216168" y="3660787"/>
                <a:ext cx="619261" cy="184071"/>
                <a:chOff x="2329637" y="2520000"/>
                <a:chExt cx="1184199" cy="351995"/>
              </a:xfrm>
              <a:grpFill/>
            </p:grpSpPr>
            <p:sp>
              <p:nvSpPr>
                <p:cNvPr id="96" name="Rectangle 95">
                  <a:extLst>
                    <a:ext uri="{FF2B5EF4-FFF2-40B4-BE49-F238E27FC236}">
                      <a16:creationId xmlns:a16="http://schemas.microsoft.com/office/drawing/2014/main" id="{8AD4015D-B49D-FBEE-E069-879633D687D3}"/>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621904D-D614-8135-6145-9B5AC06D4163}"/>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5607287-BABA-E1CC-4607-9C370B367F85}"/>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2AAE8906-3B50-826D-8FCC-0CD50A3D4A80}"/>
                  </a:ext>
                </a:extLst>
              </p:cNvPr>
              <p:cNvGrpSpPr/>
              <p:nvPr/>
            </p:nvGrpSpPr>
            <p:grpSpPr>
              <a:xfrm rot="5400000">
                <a:off x="3400244" y="3658675"/>
                <a:ext cx="619260" cy="184071"/>
                <a:chOff x="2329638" y="2519999"/>
                <a:chExt cx="1184198" cy="351996"/>
              </a:xfrm>
              <a:grpFill/>
            </p:grpSpPr>
            <p:sp>
              <p:nvSpPr>
                <p:cNvPr id="93" name="Rectangle 92">
                  <a:extLst>
                    <a:ext uri="{FF2B5EF4-FFF2-40B4-BE49-F238E27FC236}">
                      <a16:creationId xmlns:a16="http://schemas.microsoft.com/office/drawing/2014/main" id="{DED84CA6-CA62-6AD8-514F-12C214DE0014}"/>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806D3833-541B-E7DE-F2E2-BC35F0B52ED8}"/>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416B7C65-F757-D62B-A112-9BF94F3220EB}"/>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 name="Group 141">
            <a:extLst>
              <a:ext uri="{FF2B5EF4-FFF2-40B4-BE49-F238E27FC236}">
                <a16:creationId xmlns:a16="http://schemas.microsoft.com/office/drawing/2014/main" id="{3D3BD32E-8ADA-92A3-BAAE-44B4FF2975F3}"/>
              </a:ext>
            </a:extLst>
          </p:cNvPr>
          <p:cNvGrpSpPr/>
          <p:nvPr/>
        </p:nvGrpSpPr>
        <p:grpSpPr>
          <a:xfrm>
            <a:off x="6884690" y="4674493"/>
            <a:ext cx="1657684" cy="625397"/>
            <a:chOff x="3249692" y="4276155"/>
            <a:chExt cx="1657684" cy="625397"/>
          </a:xfrm>
          <a:solidFill>
            <a:schemeClr val="accent6">
              <a:lumMod val="60000"/>
              <a:lumOff val="40000"/>
            </a:schemeClr>
          </a:solidFill>
        </p:grpSpPr>
        <p:grpSp>
          <p:nvGrpSpPr>
            <p:cNvPr id="102" name="Group 101">
              <a:extLst>
                <a:ext uri="{FF2B5EF4-FFF2-40B4-BE49-F238E27FC236}">
                  <a16:creationId xmlns:a16="http://schemas.microsoft.com/office/drawing/2014/main" id="{7F3F7ACF-06AC-9A62-00D4-426C291826FE}"/>
                </a:ext>
              </a:extLst>
            </p:cNvPr>
            <p:cNvGrpSpPr/>
            <p:nvPr/>
          </p:nvGrpSpPr>
          <p:grpSpPr>
            <a:xfrm>
              <a:off x="3249692" y="4276155"/>
              <a:ext cx="552217" cy="621372"/>
              <a:chOff x="3249692" y="3441081"/>
              <a:chExt cx="552217" cy="621372"/>
            </a:xfrm>
            <a:grpFill/>
          </p:grpSpPr>
          <p:grpSp>
            <p:nvGrpSpPr>
              <p:cNvPr id="103" name="Group 102">
                <a:extLst>
                  <a:ext uri="{FF2B5EF4-FFF2-40B4-BE49-F238E27FC236}">
                    <a16:creationId xmlns:a16="http://schemas.microsoft.com/office/drawing/2014/main" id="{894B299C-2B31-B91E-DB7D-A636DA663000}"/>
                  </a:ext>
                </a:extLst>
              </p:cNvPr>
              <p:cNvGrpSpPr/>
              <p:nvPr/>
            </p:nvGrpSpPr>
            <p:grpSpPr>
              <a:xfrm rot="5400000">
                <a:off x="3032097" y="3658800"/>
                <a:ext cx="619261" cy="184071"/>
                <a:chOff x="2329637" y="2520000"/>
                <a:chExt cx="1184199" cy="351995"/>
              </a:xfrm>
              <a:grpFill/>
            </p:grpSpPr>
            <p:sp>
              <p:nvSpPr>
                <p:cNvPr id="112" name="Rectangle 111">
                  <a:extLst>
                    <a:ext uri="{FF2B5EF4-FFF2-40B4-BE49-F238E27FC236}">
                      <a16:creationId xmlns:a16="http://schemas.microsoft.com/office/drawing/2014/main" id="{4887F41C-0830-3E39-020A-F2A5246BE17C}"/>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2676C989-735E-E043-9CCC-22C17E19D947}"/>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DC456D5-3CA7-E9E4-00EA-C2D5B910DFA7}"/>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93EC408F-8C7A-F524-B8DB-53179DED42D9}"/>
                  </a:ext>
                </a:extLst>
              </p:cNvPr>
              <p:cNvGrpSpPr/>
              <p:nvPr/>
            </p:nvGrpSpPr>
            <p:grpSpPr>
              <a:xfrm rot="5400000">
                <a:off x="3216168" y="3660787"/>
                <a:ext cx="619261" cy="184071"/>
                <a:chOff x="2329637" y="2520000"/>
                <a:chExt cx="1184199" cy="351995"/>
              </a:xfrm>
              <a:grpFill/>
            </p:grpSpPr>
            <p:sp>
              <p:nvSpPr>
                <p:cNvPr id="109" name="Rectangle 108">
                  <a:extLst>
                    <a:ext uri="{FF2B5EF4-FFF2-40B4-BE49-F238E27FC236}">
                      <a16:creationId xmlns:a16="http://schemas.microsoft.com/office/drawing/2014/main" id="{4BF6CADC-3086-8D57-CB37-50B12FC9B39B}"/>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6776C23-B060-5560-44E4-9B78A1172CCC}"/>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C8889098-EDD9-7937-EA8D-177CCD5C13B5}"/>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A22436D-F05C-678E-8326-BB54D52A5FF6}"/>
                  </a:ext>
                </a:extLst>
              </p:cNvPr>
              <p:cNvGrpSpPr/>
              <p:nvPr/>
            </p:nvGrpSpPr>
            <p:grpSpPr>
              <a:xfrm rot="5400000">
                <a:off x="3400244" y="3658675"/>
                <a:ext cx="619260" cy="184071"/>
                <a:chOff x="2329638" y="2519999"/>
                <a:chExt cx="1184198" cy="351996"/>
              </a:xfrm>
              <a:grpFill/>
            </p:grpSpPr>
            <p:sp>
              <p:nvSpPr>
                <p:cNvPr id="106" name="Rectangle 105">
                  <a:extLst>
                    <a:ext uri="{FF2B5EF4-FFF2-40B4-BE49-F238E27FC236}">
                      <a16:creationId xmlns:a16="http://schemas.microsoft.com/office/drawing/2014/main" id="{7BB0D6DC-B632-9FAE-893D-0C54AEB6D910}"/>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3454FF4A-143C-9F85-4B68-65C42319174C}"/>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82594B0-E5EF-5D6E-30ED-942FEB95EE4F}"/>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a:extLst>
                <a:ext uri="{FF2B5EF4-FFF2-40B4-BE49-F238E27FC236}">
                  <a16:creationId xmlns:a16="http://schemas.microsoft.com/office/drawing/2014/main" id="{FC16F51B-FE1F-30EC-1AB9-A83F2C8E93DF}"/>
                </a:ext>
              </a:extLst>
            </p:cNvPr>
            <p:cNvGrpSpPr/>
            <p:nvPr/>
          </p:nvGrpSpPr>
          <p:grpSpPr>
            <a:xfrm>
              <a:off x="3805494" y="4277963"/>
              <a:ext cx="552217" cy="621372"/>
              <a:chOff x="3249692" y="3441081"/>
              <a:chExt cx="552217" cy="621372"/>
            </a:xfrm>
            <a:grpFill/>
          </p:grpSpPr>
          <p:grpSp>
            <p:nvGrpSpPr>
              <p:cNvPr id="116" name="Group 115">
                <a:extLst>
                  <a:ext uri="{FF2B5EF4-FFF2-40B4-BE49-F238E27FC236}">
                    <a16:creationId xmlns:a16="http://schemas.microsoft.com/office/drawing/2014/main" id="{3AFD71AF-1920-1A7C-6F29-37F7192F8956}"/>
                  </a:ext>
                </a:extLst>
              </p:cNvPr>
              <p:cNvGrpSpPr/>
              <p:nvPr/>
            </p:nvGrpSpPr>
            <p:grpSpPr>
              <a:xfrm rot="5400000">
                <a:off x="3032097" y="3658800"/>
                <a:ext cx="619261" cy="184071"/>
                <a:chOff x="2329637" y="2520000"/>
                <a:chExt cx="1184199" cy="351995"/>
              </a:xfrm>
              <a:grpFill/>
            </p:grpSpPr>
            <p:sp>
              <p:nvSpPr>
                <p:cNvPr id="125" name="Rectangle 124">
                  <a:extLst>
                    <a:ext uri="{FF2B5EF4-FFF2-40B4-BE49-F238E27FC236}">
                      <a16:creationId xmlns:a16="http://schemas.microsoft.com/office/drawing/2014/main" id="{586568B3-E30F-565A-240E-AE64170E7869}"/>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FC3CC5A-2EE1-A486-34B4-D19F6DBDE424}"/>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DC561A2A-9200-2461-6265-B2428F5C798D}"/>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BFEEFFEF-61A4-7BAE-3667-5459C24A70E2}"/>
                  </a:ext>
                </a:extLst>
              </p:cNvPr>
              <p:cNvGrpSpPr/>
              <p:nvPr/>
            </p:nvGrpSpPr>
            <p:grpSpPr>
              <a:xfrm rot="5400000">
                <a:off x="3216168" y="3660787"/>
                <a:ext cx="619261" cy="184071"/>
                <a:chOff x="2329637" y="2520000"/>
                <a:chExt cx="1184199" cy="351995"/>
              </a:xfrm>
              <a:grpFill/>
            </p:grpSpPr>
            <p:sp>
              <p:nvSpPr>
                <p:cNvPr id="122" name="Rectangle 121">
                  <a:extLst>
                    <a:ext uri="{FF2B5EF4-FFF2-40B4-BE49-F238E27FC236}">
                      <a16:creationId xmlns:a16="http://schemas.microsoft.com/office/drawing/2014/main" id="{D743ED1C-F2CD-13B1-3763-147BBB9BC86B}"/>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AA0DD38E-CCC8-7378-BB8F-FC2B47107BC5}"/>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550E0CE3-6431-CC1F-C1AE-EA13CFF513C8}"/>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BF19368-29CA-08A0-12AC-5045A5BCB56B}"/>
                  </a:ext>
                </a:extLst>
              </p:cNvPr>
              <p:cNvGrpSpPr/>
              <p:nvPr/>
            </p:nvGrpSpPr>
            <p:grpSpPr>
              <a:xfrm rot="5400000">
                <a:off x="3400244" y="3658675"/>
                <a:ext cx="619260" cy="184071"/>
                <a:chOff x="2329638" y="2519999"/>
                <a:chExt cx="1184198" cy="351996"/>
              </a:xfrm>
              <a:grpFill/>
            </p:grpSpPr>
            <p:sp>
              <p:nvSpPr>
                <p:cNvPr id="119" name="Rectangle 118">
                  <a:extLst>
                    <a:ext uri="{FF2B5EF4-FFF2-40B4-BE49-F238E27FC236}">
                      <a16:creationId xmlns:a16="http://schemas.microsoft.com/office/drawing/2014/main" id="{A19423B7-F0DE-B533-EAB4-E4536E317906}"/>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A7216E30-60A4-C1C3-B41A-716E3011F330}"/>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ABC816A-4B4D-BF7D-9B1E-62C9EF43B5A7}"/>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127">
              <a:extLst>
                <a:ext uri="{FF2B5EF4-FFF2-40B4-BE49-F238E27FC236}">
                  <a16:creationId xmlns:a16="http://schemas.microsoft.com/office/drawing/2014/main" id="{D9614C8E-FB5C-1476-86E7-12F5F5864D53}"/>
                </a:ext>
              </a:extLst>
            </p:cNvPr>
            <p:cNvGrpSpPr/>
            <p:nvPr/>
          </p:nvGrpSpPr>
          <p:grpSpPr>
            <a:xfrm>
              <a:off x="4355159" y="4280180"/>
              <a:ext cx="552217" cy="621372"/>
              <a:chOff x="3249692" y="3441081"/>
              <a:chExt cx="552217" cy="621372"/>
            </a:xfrm>
            <a:grpFill/>
          </p:grpSpPr>
          <p:grpSp>
            <p:nvGrpSpPr>
              <p:cNvPr id="129" name="Group 128">
                <a:extLst>
                  <a:ext uri="{FF2B5EF4-FFF2-40B4-BE49-F238E27FC236}">
                    <a16:creationId xmlns:a16="http://schemas.microsoft.com/office/drawing/2014/main" id="{22E06D6E-8D2A-4982-08B7-3B2953AA6E85}"/>
                  </a:ext>
                </a:extLst>
              </p:cNvPr>
              <p:cNvGrpSpPr/>
              <p:nvPr/>
            </p:nvGrpSpPr>
            <p:grpSpPr>
              <a:xfrm rot="5400000">
                <a:off x="3032097" y="3658800"/>
                <a:ext cx="619261" cy="184071"/>
                <a:chOff x="2329637" y="2520000"/>
                <a:chExt cx="1184199" cy="351995"/>
              </a:xfrm>
              <a:grpFill/>
            </p:grpSpPr>
            <p:sp>
              <p:nvSpPr>
                <p:cNvPr id="138" name="Rectangle 137">
                  <a:extLst>
                    <a:ext uri="{FF2B5EF4-FFF2-40B4-BE49-F238E27FC236}">
                      <a16:creationId xmlns:a16="http://schemas.microsoft.com/office/drawing/2014/main" id="{8B398512-9087-2035-DA4A-AD8C947CDF03}"/>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19EF168-0806-CBE7-F879-FD5BB17AEA0F}"/>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45515E4E-AAF5-34C1-7543-E207608500D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46C215A0-15BC-8F6F-7262-1512866F3A86}"/>
                  </a:ext>
                </a:extLst>
              </p:cNvPr>
              <p:cNvGrpSpPr/>
              <p:nvPr/>
            </p:nvGrpSpPr>
            <p:grpSpPr>
              <a:xfrm rot="5400000">
                <a:off x="3216168" y="3660787"/>
                <a:ext cx="619261" cy="184071"/>
                <a:chOff x="2329637" y="2520000"/>
                <a:chExt cx="1184199" cy="351995"/>
              </a:xfrm>
              <a:grpFill/>
            </p:grpSpPr>
            <p:sp>
              <p:nvSpPr>
                <p:cNvPr id="135" name="Rectangle 134">
                  <a:extLst>
                    <a:ext uri="{FF2B5EF4-FFF2-40B4-BE49-F238E27FC236}">
                      <a16:creationId xmlns:a16="http://schemas.microsoft.com/office/drawing/2014/main" id="{CBC63F37-824A-A718-A17C-ECFE4817D62F}"/>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C478B2A-B2D8-F14B-4A83-16C5B9DB9991}"/>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FC80DD7-A9C8-34C7-DFA1-2B02A8CF542D}"/>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D297FAD5-E09C-0EC6-C76E-062B2DDAB1DC}"/>
                  </a:ext>
                </a:extLst>
              </p:cNvPr>
              <p:cNvGrpSpPr/>
              <p:nvPr/>
            </p:nvGrpSpPr>
            <p:grpSpPr>
              <a:xfrm rot="5400000">
                <a:off x="3400244" y="3658675"/>
                <a:ext cx="619260" cy="184071"/>
                <a:chOff x="2329638" y="2519999"/>
                <a:chExt cx="1184198" cy="351996"/>
              </a:xfrm>
              <a:grpFill/>
            </p:grpSpPr>
            <p:sp>
              <p:nvSpPr>
                <p:cNvPr id="132" name="Rectangle 131">
                  <a:extLst>
                    <a:ext uri="{FF2B5EF4-FFF2-40B4-BE49-F238E27FC236}">
                      <a16:creationId xmlns:a16="http://schemas.microsoft.com/office/drawing/2014/main" id="{B09804ED-2244-EDDB-9B6E-2AD4B2778195}"/>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23031CA4-4766-87E0-E8FB-00D19E1D7E7B}"/>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E449700D-6449-A3CE-4307-84906409C49F}"/>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5" name="Group 144">
            <a:extLst>
              <a:ext uri="{FF2B5EF4-FFF2-40B4-BE49-F238E27FC236}">
                <a16:creationId xmlns:a16="http://schemas.microsoft.com/office/drawing/2014/main" id="{AE8AD50F-BA55-1528-DA09-AEB938F7287A}"/>
              </a:ext>
            </a:extLst>
          </p:cNvPr>
          <p:cNvGrpSpPr/>
          <p:nvPr/>
        </p:nvGrpSpPr>
        <p:grpSpPr>
          <a:xfrm>
            <a:off x="8548511" y="4675576"/>
            <a:ext cx="1657684" cy="625397"/>
            <a:chOff x="3249692" y="4276155"/>
            <a:chExt cx="1657684" cy="625397"/>
          </a:xfrm>
          <a:solidFill>
            <a:schemeClr val="accent6">
              <a:lumMod val="40000"/>
              <a:lumOff val="60000"/>
            </a:schemeClr>
          </a:solidFill>
        </p:grpSpPr>
        <p:grpSp>
          <p:nvGrpSpPr>
            <p:cNvPr id="146" name="Group 145">
              <a:extLst>
                <a:ext uri="{FF2B5EF4-FFF2-40B4-BE49-F238E27FC236}">
                  <a16:creationId xmlns:a16="http://schemas.microsoft.com/office/drawing/2014/main" id="{BD3EDBC9-2D7A-9779-6407-B877BBF4AD0F}"/>
                </a:ext>
              </a:extLst>
            </p:cNvPr>
            <p:cNvGrpSpPr/>
            <p:nvPr/>
          </p:nvGrpSpPr>
          <p:grpSpPr>
            <a:xfrm>
              <a:off x="3249692" y="4276155"/>
              <a:ext cx="552217" cy="621372"/>
              <a:chOff x="3249692" y="3441081"/>
              <a:chExt cx="552217" cy="621372"/>
            </a:xfrm>
            <a:grpFill/>
          </p:grpSpPr>
          <p:grpSp>
            <p:nvGrpSpPr>
              <p:cNvPr id="173" name="Group 172">
                <a:extLst>
                  <a:ext uri="{FF2B5EF4-FFF2-40B4-BE49-F238E27FC236}">
                    <a16:creationId xmlns:a16="http://schemas.microsoft.com/office/drawing/2014/main" id="{DDBBB04D-3289-C872-80C6-E3ECED8053B1}"/>
                  </a:ext>
                </a:extLst>
              </p:cNvPr>
              <p:cNvGrpSpPr/>
              <p:nvPr/>
            </p:nvGrpSpPr>
            <p:grpSpPr>
              <a:xfrm rot="5400000">
                <a:off x="3032097" y="3658800"/>
                <a:ext cx="619261" cy="184071"/>
                <a:chOff x="2329637" y="2520000"/>
                <a:chExt cx="1184199" cy="351995"/>
              </a:xfrm>
              <a:grpFill/>
            </p:grpSpPr>
            <p:sp>
              <p:nvSpPr>
                <p:cNvPr id="182" name="Rectangle 181">
                  <a:extLst>
                    <a:ext uri="{FF2B5EF4-FFF2-40B4-BE49-F238E27FC236}">
                      <a16:creationId xmlns:a16="http://schemas.microsoft.com/office/drawing/2014/main" id="{858596CE-23D3-B4C9-E6C4-60912804E9F0}"/>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CEACEC23-9D7B-9155-FC82-C4791BB926B0}"/>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9CD1D05B-AD12-2E47-F95F-F413DD06D411}"/>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a:extLst>
                  <a:ext uri="{FF2B5EF4-FFF2-40B4-BE49-F238E27FC236}">
                    <a16:creationId xmlns:a16="http://schemas.microsoft.com/office/drawing/2014/main" id="{D5B53E82-8475-5279-AF08-572FDB7290E6}"/>
                  </a:ext>
                </a:extLst>
              </p:cNvPr>
              <p:cNvGrpSpPr/>
              <p:nvPr/>
            </p:nvGrpSpPr>
            <p:grpSpPr>
              <a:xfrm rot="5400000">
                <a:off x="3216168" y="3660787"/>
                <a:ext cx="619261" cy="184071"/>
                <a:chOff x="2329637" y="2520000"/>
                <a:chExt cx="1184199" cy="351995"/>
              </a:xfrm>
              <a:grpFill/>
            </p:grpSpPr>
            <p:sp>
              <p:nvSpPr>
                <p:cNvPr id="179" name="Rectangle 178">
                  <a:extLst>
                    <a:ext uri="{FF2B5EF4-FFF2-40B4-BE49-F238E27FC236}">
                      <a16:creationId xmlns:a16="http://schemas.microsoft.com/office/drawing/2014/main" id="{FFC30C70-8C52-CBE2-E774-35EFCE9BE8AC}"/>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60253684-4570-E813-F425-E4CB7D05291A}"/>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23CB7412-56C8-E509-2D45-FB9574983C65}"/>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a16="http://schemas.microsoft.com/office/drawing/2014/main" id="{B1242C1B-5D22-D1A0-627A-4E3EBB46927A}"/>
                  </a:ext>
                </a:extLst>
              </p:cNvPr>
              <p:cNvGrpSpPr/>
              <p:nvPr/>
            </p:nvGrpSpPr>
            <p:grpSpPr>
              <a:xfrm rot="5400000">
                <a:off x="3400244" y="3658675"/>
                <a:ext cx="619260" cy="184071"/>
                <a:chOff x="2329638" y="2519999"/>
                <a:chExt cx="1184198" cy="351996"/>
              </a:xfrm>
              <a:grpFill/>
            </p:grpSpPr>
            <p:sp>
              <p:nvSpPr>
                <p:cNvPr id="176" name="Rectangle 175">
                  <a:extLst>
                    <a:ext uri="{FF2B5EF4-FFF2-40B4-BE49-F238E27FC236}">
                      <a16:creationId xmlns:a16="http://schemas.microsoft.com/office/drawing/2014/main" id="{2F7A324E-65FC-62A2-8B9F-A492CE92A222}"/>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CD1F008C-65AA-783D-238D-0657AA252FBB}"/>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694C48C4-289D-30D2-47F9-1360B0CB522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46">
              <a:extLst>
                <a:ext uri="{FF2B5EF4-FFF2-40B4-BE49-F238E27FC236}">
                  <a16:creationId xmlns:a16="http://schemas.microsoft.com/office/drawing/2014/main" id="{D97198E7-E291-D87C-FDAE-82551B204ED8}"/>
                </a:ext>
              </a:extLst>
            </p:cNvPr>
            <p:cNvGrpSpPr/>
            <p:nvPr/>
          </p:nvGrpSpPr>
          <p:grpSpPr>
            <a:xfrm>
              <a:off x="3805494" y="4277963"/>
              <a:ext cx="552217" cy="621372"/>
              <a:chOff x="3249692" y="3441081"/>
              <a:chExt cx="552217" cy="621372"/>
            </a:xfrm>
            <a:grpFill/>
          </p:grpSpPr>
          <p:grpSp>
            <p:nvGrpSpPr>
              <p:cNvPr id="161" name="Group 160">
                <a:extLst>
                  <a:ext uri="{FF2B5EF4-FFF2-40B4-BE49-F238E27FC236}">
                    <a16:creationId xmlns:a16="http://schemas.microsoft.com/office/drawing/2014/main" id="{61A0FD88-F0A1-01A5-92B6-9AA559357547}"/>
                  </a:ext>
                </a:extLst>
              </p:cNvPr>
              <p:cNvGrpSpPr/>
              <p:nvPr/>
            </p:nvGrpSpPr>
            <p:grpSpPr>
              <a:xfrm rot="5400000">
                <a:off x="3032097" y="3658800"/>
                <a:ext cx="619261" cy="184071"/>
                <a:chOff x="2329637" y="2520000"/>
                <a:chExt cx="1184199" cy="351995"/>
              </a:xfrm>
              <a:grpFill/>
            </p:grpSpPr>
            <p:sp>
              <p:nvSpPr>
                <p:cNvPr id="170" name="Rectangle 169">
                  <a:extLst>
                    <a:ext uri="{FF2B5EF4-FFF2-40B4-BE49-F238E27FC236}">
                      <a16:creationId xmlns:a16="http://schemas.microsoft.com/office/drawing/2014/main" id="{A603C7C7-C8BB-154A-25B1-C1F010CFDC3E}"/>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ABADDB5F-06A9-F7E8-AA58-138848AF5A40}"/>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AB5B98EA-68D8-560E-15D0-1A6F0BE355AC}"/>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a:extLst>
                  <a:ext uri="{FF2B5EF4-FFF2-40B4-BE49-F238E27FC236}">
                    <a16:creationId xmlns:a16="http://schemas.microsoft.com/office/drawing/2014/main" id="{679252DC-E93E-35A9-E312-C94E443F6C5C}"/>
                  </a:ext>
                </a:extLst>
              </p:cNvPr>
              <p:cNvGrpSpPr/>
              <p:nvPr/>
            </p:nvGrpSpPr>
            <p:grpSpPr>
              <a:xfrm rot="5400000">
                <a:off x="3216168" y="3660787"/>
                <a:ext cx="619261" cy="184071"/>
                <a:chOff x="2329637" y="2520000"/>
                <a:chExt cx="1184199" cy="351995"/>
              </a:xfrm>
              <a:grpFill/>
            </p:grpSpPr>
            <p:sp>
              <p:nvSpPr>
                <p:cNvPr id="167" name="Rectangle 166">
                  <a:extLst>
                    <a:ext uri="{FF2B5EF4-FFF2-40B4-BE49-F238E27FC236}">
                      <a16:creationId xmlns:a16="http://schemas.microsoft.com/office/drawing/2014/main" id="{82497E13-273F-6AF0-A413-7BF85F1A61D1}"/>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1C88ABBD-6B78-EB31-BC16-EF66CE2D3463}"/>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E1FC5E21-E07E-3437-B47E-F27D86D88D53}"/>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a:extLst>
                  <a:ext uri="{FF2B5EF4-FFF2-40B4-BE49-F238E27FC236}">
                    <a16:creationId xmlns:a16="http://schemas.microsoft.com/office/drawing/2014/main" id="{DFD4B1D2-95F3-EFAC-7770-E75682FF34B0}"/>
                  </a:ext>
                </a:extLst>
              </p:cNvPr>
              <p:cNvGrpSpPr/>
              <p:nvPr/>
            </p:nvGrpSpPr>
            <p:grpSpPr>
              <a:xfrm rot="5400000">
                <a:off x="3400244" y="3658675"/>
                <a:ext cx="619260" cy="184071"/>
                <a:chOff x="2329638" y="2519999"/>
                <a:chExt cx="1184198" cy="351996"/>
              </a:xfrm>
              <a:grpFill/>
            </p:grpSpPr>
            <p:sp>
              <p:nvSpPr>
                <p:cNvPr id="164" name="Rectangle 163">
                  <a:extLst>
                    <a:ext uri="{FF2B5EF4-FFF2-40B4-BE49-F238E27FC236}">
                      <a16:creationId xmlns:a16="http://schemas.microsoft.com/office/drawing/2014/main" id="{921EA7B7-438D-41CD-78D0-C1A9B98CA660}"/>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69F2129A-3D54-7493-BB6B-822D069FF492}"/>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4E929F81-AC35-FAFC-BB00-4EE2C842922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147">
              <a:extLst>
                <a:ext uri="{FF2B5EF4-FFF2-40B4-BE49-F238E27FC236}">
                  <a16:creationId xmlns:a16="http://schemas.microsoft.com/office/drawing/2014/main" id="{3FD2784E-8371-1442-8FE6-01421FA4CFC1}"/>
                </a:ext>
              </a:extLst>
            </p:cNvPr>
            <p:cNvGrpSpPr/>
            <p:nvPr/>
          </p:nvGrpSpPr>
          <p:grpSpPr>
            <a:xfrm>
              <a:off x="4355159" y="4280180"/>
              <a:ext cx="552217" cy="621372"/>
              <a:chOff x="3249692" y="3441081"/>
              <a:chExt cx="552217" cy="621372"/>
            </a:xfrm>
            <a:grpFill/>
          </p:grpSpPr>
          <p:grpSp>
            <p:nvGrpSpPr>
              <p:cNvPr id="149" name="Group 148">
                <a:extLst>
                  <a:ext uri="{FF2B5EF4-FFF2-40B4-BE49-F238E27FC236}">
                    <a16:creationId xmlns:a16="http://schemas.microsoft.com/office/drawing/2014/main" id="{E2142BE8-2A2C-5A42-8C41-EA4654EC2DD5}"/>
                  </a:ext>
                </a:extLst>
              </p:cNvPr>
              <p:cNvGrpSpPr/>
              <p:nvPr/>
            </p:nvGrpSpPr>
            <p:grpSpPr>
              <a:xfrm rot="5400000">
                <a:off x="3032097" y="3658800"/>
                <a:ext cx="619261" cy="184071"/>
                <a:chOff x="2329637" y="2520000"/>
                <a:chExt cx="1184199" cy="351995"/>
              </a:xfrm>
              <a:grpFill/>
            </p:grpSpPr>
            <p:sp>
              <p:nvSpPr>
                <p:cNvPr id="158" name="Rectangle 157">
                  <a:extLst>
                    <a:ext uri="{FF2B5EF4-FFF2-40B4-BE49-F238E27FC236}">
                      <a16:creationId xmlns:a16="http://schemas.microsoft.com/office/drawing/2014/main" id="{54282FDD-43B8-8200-98F9-04A426B4707C}"/>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A4F1861C-6A87-C9B6-0A4F-018D733E6876}"/>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B21A88A2-D073-DE78-F783-3EAC0FC72941}"/>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a:extLst>
                  <a:ext uri="{FF2B5EF4-FFF2-40B4-BE49-F238E27FC236}">
                    <a16:creationId xmlns:a16="http://schemas.microsoft.com/office/drawing/2014/main" id="{22A5FAB4-1116-CBF7-B5DC-39962255868A}"/>
                  </a:ext>
                </a:extLst>
              </p:cNvPr>
              <p:cNvGrpSpPr/>
              <p:nvPr/>
            </p:nvGrpSpPr>
            <p:grpSpPr>
              <a:xfrm rot="5400000">
                <a:off x="3216168" y="3660787"/>
                <a:ext cx="619261" cy="184071"/>
                <a:chOff x="2329637" y="2520000"/>
                <a:chExt cx="1184199" cy="351995"/>
              </a:xfrm>
              <a:grpFill/>
            </p:grpSpPr>
            <p:sp>
              <p:nvSpPr>
                <p:cNvPr id="155" name="Rectangle 154">
                  <a:extLst>
                    <a:ext uri="{FF2B5EF4-FFF2-40B4-BE49-F238E27FC236}">
                      <a16:creationId xmlns:a16="http://schemas.microsoft.com/office/drawing/2014/main" id="{5D1C06DB-CFB8-F942-D6A5-4500EF3E295F}"/>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0A51FD30-7C3D-6D71-1834-11DEFB6815BB}"/>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CC18C95C-2ACB-BA47-32E5-427C84422789}"/>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5EEB0755-BEF7-8984-E747-789AF7C8EC19}"/>
                  </a:ext>
                </a:extLst>
              </p:cNvPr>
              <p:cNvGrpSpPr/>
              <p:nvPr/>
            </p:nvGrpSpPr>
            <p:grpSpPr>
              <a:xfrm rot="5400000">
                <a:off x="3400244" y="3658675"/>
                <a:ext cx="619260" cy="184071"/>
                <a:chOff x="2329638" y="2519999"/>
                <a:chExt cx="1184198" cy="351996"/>
              </a:xfrm>
              <a:grpFill/>
            </p:grpSpPr>
            <p:sp>
              <p:nvSpPr>
                <p:cNvPr id="152" name="Rectangle 151">
                  <a:extLst>
                    <a:ext uri="{FF2B5EF4-FFF2-40B4-BE49-F238E27FC236}">
                      <a16:creationId xmlns:a16="http://schemas.microsoft.com/office/drawing/2014/main" id="{A0BCBCA3-93FD-66C6-853C-F0552B18F127}"/>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7A496E24-68A1-0B6B-011E-F26AA3C7800F}"/>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29E6997D-1D5C-F7F6-2DEC-1F791C673BD3}"/>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5" name="Group 184">
            <a:extLst>
              <a:ext uri="{FF2B5EF4-FFF2-40B4-BE49-F238E27FC236}">
                <a16:creationId xmlns:a16="http://schemas.microsoft.com/office/drawing/2014/main" id="{A71FA7F7-450C-4BA2-8E27-BB6D2285FC1B}"/>
              </a:ext>
            </a:extLst>
          </p:cNvPr>
          <p:cNvGrpSpPr/>
          <p:nvPr/>
        </p:nvGrpSpPr>
        <p:grpSpPr>
          <a:xfrm>
            <a:off x="10209775" y="4672568"/>
            <a:ext cx="1657684" cy="625397"/>
            <a:chOff x="3249692" y="4276155"/>
            <a:chExt cx="1657684" cy="625397"/>
          </a:xfrm>
          <a:solidFill>
            <a:schemeClr val="accent6">
              <a:lumMod val="20000"/>
              <a:lumOff val="80000"/>
            </a:schemeClr>
          </a:solidFill>
        </p:grpSpPr>
        <p:grpSp>
          <p:nvGrpSpPr>
            <p:cNvPr id="186" name="Group 185">
              <a:extLst>
                <a:ext uri="{FF2B5EF4-FFF2-40B4-BE49-F238E27FC236}">
                  <a16:creationId xmlns:a16="http://schemas.microsoft.com/office/drawing/2014/main" id="{54F9E39C-F1D3-AF49-1B9C-528A22222058}"/>
                </a:ext>
              </a:extLst>
            </p:cNvPr>
            <p:cNvGrpSpPr/>
            <p:nvPr/>
          </p:nvGrpSpPr>
          <p:grpSpPr>
            <a:xfrm>
              <a:off x="3249692" y="4276155"/>
              <a:ext cx="552217" cy="621372"/>
              <a:chOff x="3249692" y="3441081"/>
              <a:chExt cx="552217" cy="621372"/>
            </a:xfrm>
            <a:grpFill/>
          </p:grpSpPr>
          <p:grpSp>
            <p:nvGrpSpPr>
              <p:cNvPr id="213" name="Group 212">
                <a:extLst>
                  <a:ext uri="{FF2B5EF4-FFF2-40B4-BE49-F238E27FC236}">
                    <a16:creationId xmlns:a16="http://schemas.microsoft.com/office/drawing/2014/main" id="{8258AFCF-D423-A0FA-2D5D-655C07A8CC2E}"/>
                  </a:ext>
                </a:extLst>
              </p:cNvPr>
              <p:cNvGrpSpPr/>
              <p:nvPr/>
            </p:nvGrpSpPr>
            <p:grpSpPr>
              <a:xfrm rot="5400000">
                <a:off x="3032097" y="3658800"/>
                <a:ext cx="619261" cy="184071"/>
                <a:chOff x="2329637" y="2520000"/>
                <a:chExt cx="1184199" cy="351995"/>
              </a:xfrm>
              <a:grpFill/>
            </p:grpSpPr>
            <p:sp>
              <p:nvSpPr>
                <p:cNvPr id="222" name="Rectangle 221">
                  <a:extLst>
                    <a:ext uri="{FF2B5EF4-FFF2-40B4-BE49-F238E27FC236}">
                      <a16:creationId xmlns:a16="http://schemas.microsoft.com/office/drawing/2014/main" id="{0415E16A-F7F5-1305-9E44-1F18F900A068}"/>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EE0E76C4-C732-B069-0B79-559FD1807E78}"/>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CC2D9507-6A40-32F5-15FC-8CD1AC7B7996}"/>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a:extLst>
                  <a:ext uri="{FF2B5EF4-FFF2-40B4-BE49-F238E27FC236}">
                    <a16:creationId xmlns:a16="http://schemas.microsoft.com/office/drawing/2014/main" id="{541F4A84-B750-D366-3A8B-D028D5B94EA2}"/>
                  </a:ext>
                </a:extLst>
              </p:cNvPr>
              <p:cNvGrpSpPr/>
              <p:nvPr/>
            </p:nvGrpSpPr>
            <p:grpSpPr>
              <a:xfrm rot="5400000">
                <a:off x="3216168" y="3660787"/>
                <a:ext cx="619261" cy="184071"/>
                <a:chOff x="2329637" y="2520000"/>
                <a:chExt cx="1184199" cy="351995"/>
              </a:xfrm>
              <a:grpFill/>
            </p:grpSpPr>
            <p:sp>
              <p:nvSpPr>
                <p:cNvPr id="219" name="Rectangle 218">
                  <a:extLst>
                    <a:ext uri="{FF2B5EF4-FFF2-40B4-BE49-F238E27FC236}">
                      <a16:creationId xmlns:a16="http://schemas.microsoft.com/office/drawing/2014/main" id="{5DD0F899-E6A7-E4E0-E81F-CAE22F43E570}"/>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2D91AFE2-8E13-B335-7E92-C0EA1DD654F9}"/>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EA744589-931E-F413-7476-7D70C5120CBB}"/>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CF609D72-8286-5FBC-4BF5-6E2C1C61DE51}"/>
                  </a:ext>
                </a:extLst>
              </p:cNvPr>
              <p:cNvGrpSpPr/>
              <p:nvPr/>
            </p:nvGrpSpPr>
            <p:grpSpPr>
              <a:xfrm rot="5400000">
                <a:off x="3400244" y="3658675"/>
                <a:ext cx="619260" cy="184071"/>
                <a:chOff x="2329638" y="2519999"/>
                <a:chExt cx="1184198" cy="351996"/>
              </a:xfrm>
              <a:grpFill/>
            </p:grpSpPr>
            <p:sp>
              <p:nvSpPr>
                <p:cNvPr id="216" name="Rectangle 215">
                  <a:extLst>
                    <a:ext uri="{FF2B5EF4-FFF2-40B4-BE49-F238E27FC236}">
                      <a16:creationId xmlns:a16="http://schemas.microsoft.com/office/drawing/2014/main" id="{6FF51C32-BB92-DEEA-73BB-736862853921}"/>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E2E8EDF1-3670-F280-B358-89A86F65A92A}"/>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41BC5DA0-21DC-6FAB-6B6A-1954C5124BFE}"/>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 name="Group 186">
              <a:extLst>
                <a:ext uri="{FF2B5EF4-FFF2-40B4-BE49-F238E27FC236}">
                  <a16:creationId xmlns:a16="http://schemas.microsoft.com/office/drawing/2014/main" id="{A86A660D-E453-5306-E5DE-03188AC6B470}"/>
                </a:ext>
              </a:extLst>
            </p:cNvPr>
            <p:cNvGrpSpPr/>
            <p:nvPr/>
          </p:nvGrpSpPr>
          <p:grpSpPr>
            <a:xfrm>
              <a:off x="3805494" y="4277963"/>
              <a:ext cx="552217" cy="621372"/>
              <a:chOff x="3249692" y="3441081"/>
              <a:chExt cx="552217" cy="621372"/>
            </a:xfrm>
            <a:grpFill/>
          </p:grpSpPr>
          <p:grpSp>
            <p:nvGrpSpPr>
              <p:cNvPr id="201" name="Group 200">
                <a:extLst>
                  <a:ext uri="{FF2B5EF4-FFF2-40B4-BE49-F238E27FC236}">
                    <a16:creationId xmlns:a16="http://schemas.microsoft.com/office/drawing/2014/main" id="{CDEED387-FBC8-FC16-2298-304E3F62EBEE}"/>
                  </a:ext>
                </a:extLst>
              </p:cNvPr>
              <p:cNvGrpSpPr/>
              <p:nvPr/>
            </p:nvGrpSpPr>
            <p:grpSpPr>
              <a:xfrm rot="5400000">
                <a:off x="3032097" y="3658800"/>
                <a:ext cx="619261" cy="184071"/>
                <a:chOff x="2329637" y="2520000"/>
                <a:chExt cx="1184199" cy="351995"/>
              </a:xfrm>
              <a:grpFill/>
            </p:grpSpPr>
            <p:sp>
              <p:nvSpPr>
                <p:cNvPr id="210" name="Rectangle 209">
                  <a:extLst>
                    <a:ext uri="{FF2B5EF4-FFF2-40B4-BE49-F238E27FC236}">
                      <a16:creationId xmlns:a16="http://schemas.microsoft.com/office/drawing/2014/main" id="{7140153E-63CD-07CF-0FDB-FEAD77C32A76}"/>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2C72F895-D673-9ED6-288A-7B94322AE648}"/>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F4227085-94CA-9DD6-B8E3-D50DFF04541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a:extLst>
                  <a:ext uri="{FF2B5EF4-FFF2-40B4-BE49-F238E27FC236}">
                    <a16:creationId xmlns:a16="http://schemas.microsoft.com/office/drawing/2014/main" id="{50485F62-E801-B5F0-6928-34AD0C81C80D}"/>
                  </a:ext>
                </a:extLst>
              </p:cNvPr>
              <p:cNvGrpSpPr/>
              <p:nvPr/>
            </p:nvGrpSpPr>
            <p:grpSpPr>
              <a:xfrm rot="5400000">
                <a:off x="3216168" y="3660787"/>
                <a:ext cx="619261" cy="184071"/>
                <a:chOff x="2329637" y="2520000"/>
                <a:chExt cx="1184199" cy="351995"/>
              </a:xfrm>
              <a:grpFill/>
            </p:grpSpPr>
            <p:sp>
              <p:nvSpPr>
                <p:cNvPr id="207" name="Rectangle 206">
                  <a:extLst>
                    <a:ext uri="{FF2B5EF4-FFF2-40B4-BE49-F238E27FC236}">
                      <a16:creationId xmlns:a16="http://schemas.microsoft.com/office/drawing/2014/main" id="{51D660B8-476C-E4B9-C0D2-66673CC4C864}"/>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2554D6E7-D8D1-3591-704E-2BD4684236BF}"/>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AB970819-771E-AE28-5A1D-7FCDB675D720}"/>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DC865203-0265-1F68-2D1B-237A71AEF95F}"/>
                  </a:ext>
                </a:extLst>
              </p:cNvPr>
              <p:cNvGrpSpPr/>
              <p:nvPr/>
            </p:nvGrpSpPr>
            <p:grpSpPr>
              <a:xfrm rot="5400000">
                <a:off x="3400244" y="3658675"/>
                <a:ext cx="619260" cy="184071"/>
                <a:chOff x="2329638" y="2519999"/>
                <a:chExt cx="1184198" cy="351996"/>
              </a:xfrm>
              <a:grpFill/>
            </p:grpSpPr>
            <p:sp>
              <p:nvSpPr>
                <p:cNvPr id="204" name="Rectangle 203">
                  <a:extLst>
                    <a:ext uri="{FF2B5EF4-FFF2-40B4-BE49-F238E27FC236}">
                      <a16:creationId xmlns:a16="http://schemas.microsoft.com/office/drawing/2014/main" id="{B7EFD7A3-906A-B4B0-DB94-6E82E746AD9E}"/>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677113D1-0032-DB8C-F68C-5CA8932B3712}"/>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123E8385-F8F2-2988-2F37-FBD558B8288F}"/>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 name="Group 187">
              <a:extLst>
                <a:ext uri="{FF2B5EF4-FFF2-40B4-BE49-F238E27FC236}">
                  <a16:creationId xmlns:a16="http://schemas.microsoft.com/office/drawing/2014/main" id="{92BCF2D5-3B5C-1B64-9991-A941E9EFD6B8}"/>
                </a:ext>
              </a:extLst>
            </p:cNvPr>
            <p:cNvGrpSpPr/>
            <p:nvPr/>
          </p:nvGrpSpPr>
          <p:grpSpPr>
            <a:xfrm>
              <a:off x="4355159" y="4280180"/>
              <a:ext cx="552217" cy="621372"/>
              <a:chOff x="3249692" y="3441081"/>
              <a:chExt cx="552217" cy="621372"/>
            </a:xfrm>
            <a:grpFill/>
          </p:grpSpPr>
          <p:grpSp>
            <p:nvGrpSpPr>
              <p:cNvPr id="189" name="Group 188">
                <a:extLst>
                  <a:ext uri="{FF2B5EF4-FFF2-40B4-BE49-F238E27FC236}">
                    <a16:creationId xmlns:a16="http://schemas.microsoft.com/office/drawing/2014/main" id="{2E46205E-E1BD-21B2-18BC-326EBD1F7D62}"/>
                  </a:ext>
                </a:extLst>
              </p:cNvPr>
              <p:cNvGrpSpPr/>
              <p:nvPr/>
            </p:nvGrpSpPr>
            <p:grpSpPr>
              <a:xfrm rot="5400000">
                <a:off x="3032097" y="3658800"/>
                <a:ext cx="619261" cy="184071"/>
                <a:chOff x="2329637" y="2520000"/>
                <a:chExt cx="1184199" cy="351995"/>
              </a:xfrm>
              <a:grpFill/>
            </p:grpSpPr>
            <p:sp>
              <p:nvSpPr>
                <p:cNvPr id="198" name="Rectangle 197">
                  <a:extLst>
                    <a:ext uri="{FF2B5EF4-FFF2-40B4-BE49-F238E27FC236}">
                      <a16:creationId xmlns:a16="http://schemas.microsoft.com/office/drawing/2014/main" id="{421FA2CC-37F3-055F-A7FE-4A7AD416C50F}"/>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324D39C7-977E-5C5B-F57E-ADFF9DEE897B}"/>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43906BA3-9637-5D23-D04E-CC8420791F09}"/>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A4846AE0-50AC-400D-3286-E19C3419BC57}"/>
                  </a:ext>
                </a:extLst>
              </p:cNvPr>
              <p:cNvGrpSpPr/>
              <p:nvPr/>
            </p:nvGrpSpPr>
            <p:grpSpPr>
              <a:xfrm rot="5400000">
                <a:off x="3216168" y="3660787"/>
                <a:ext cx="619261" cy="184071"/>
                <a:chOff x="2329637" y="2520000"/>
                <a:chExt cx="1184199" cy="351995"/>
              </a:xfrm>
              <a:grpFill/>
            </p:grpSpPr>
            <p:sp>
              <p:nvSpPr>
                <p:cNvPr id="195" name="Rectangle 194">
                  <a:extLst>
                    <a:ext uri="{FF2B5EF4-FFF2-40B4-BE49-F238E27FC236}">
                      <a16:creationId xmlns:a16="http://schemas.microsoft.com/office/drawing/2014/main" id="{7B01D8E6-BA6E-8ECD-6E5B-4019D75B9587}"/>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BC033C59-031A-80B1-4D30-F94227A270F8}"/>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2D3F1174-573D-F2D4-ACED-DB1E9300E33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44F0BE16-0C46-3915-007F-73B708AD8487}"/>
                  </a:ext>
                </a:extLst>
              </p:cNvPr>
              <p:cNvGrpSpPr/>
              <p:nvPr/>
            </p:nvGrpSpPr>
            <p:grpSpPr>
              <a:xfrm rot="5400000">
                <a:off x="3400244" y="3658675"/>
                <a:ext cx="619260" cy="184071"/>
                <a:chOff x="2329638" y="2519999"/>
                <a:chExt cx="1184198" cy="351996"/>
              </a:xfrm>
              <a:grpFill/>
            </p:grpSpPr>
            <p:sp>
              <p:nvSpPr>
                <p:cNvPr id="192" name="Rectangle 191">
                  <a:extLst>
                    <a:ext uri="{FF2B5EF4-FFF2-40B4-BE49-F238E27FC236}">
                      <a16:creationId xmlns:a16="http://schemas.microsoft.com/office/drawing/2014/main" id="{1C1D0558-6BE6-0EDF-AF99-6C91119E987F}"/>
                    </a:ext>
                  </a:extLst>
                </p:cNvPr>
                <p:cNvSpPr/>
                <p:nvPr/>
              </p:nvSpPr>
              <p:spPr>
                <a:xfrm>
                  <a:off x="2329638" y="2519999"/>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B2E93BD7-57DE-71B9-16DA-BE266629AA26}"/>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BB7D20CB-7A06-4635-D964-0A765FF6B3C9}"/>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5" name="TextBox 224">
            <a:extLst>
              <a:ext uri="{FF2B5EF4-FFF2-40B4-BE49-F238E27FC236}">
                <a16:creationId xmlns:a16="http://schemas.microsoft.com/office/drawing/2014/main" id="{71ECE727-73E6-E102-84C8-61DE0DA9D79B}"/>
              </a:ext>
            </a:extLst>
          </p:cNvPr>
          <p:cNvSpPr txBox="1"/>
          <p:nvPr/>
        </p:nvSpPr>
        <p:spPr>
          <a:xfrm>
            <a:off x="5754367" y="2435812"/>
            <a:ext cx="1019895" cy="2800767"/>
          </a:xfrm>
          <a:prstGeom prst="rect">
            <a:avLst/>
          </a:prstGeom>
          <a:noFill/>
        </p:spPr>
        <p:txBody>
          <a:bodyPr wrap="none" rtlCol="0">
            <a:spAutoFit/>
          </a:bodyPr>
          <a:lstStyle/>
          <a:p>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3</a:t>
            </a:r>
            <a:r>
              <a:rPr lang="en-US" sz="2000" b="1" dirty="0"/>
              <a:t> </a:t>
            </a:r>
          </a:p>
          <a:p>
            <a:endParaRPr lang="en-US" sz="1400" b="1" dirty="0"/>
          </a:p>
          <a:p>
            <a:endParaRPr lang="en-US" b="1" dirty="0"/>
          </a:p>
          <a:p>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9</a:t>
            </a:r>
            <a:endParaRPr lang="en-US" sz="2000" b="1" dirty="0"/>
          </a:p>
          <a:p>
            <a:endParaRPr lang="en-US" sz="1400" b="1" dirty="0"/>
          </a:p>
          <a:p>
            <a:endParaRPr lang="en-US" b="1" dirty="0"/>
          </a:p>
          <a:p>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27</a:t>
            </a:r>
          </a:p>
          <a:p>
            <a:endParaRPr lang="en-US" sz="1400" b="1" dirty="0">
              <a:solidFill>
                <a:prstClr val="black"/>
              </a:solidFill>
              <a:latin typeface="Calibri" panose="020F0502020204030204"/>
            </a:endParaRPr>
          </a:p>
          <a:p>
            <a:endParaRPr lang="en-US" b="1" dirty="0">
              <a:solidFill>
                <a:prstClr val="black"/>
              </a:solidFill>
              <a:latin typeface="Calibri" panose="020F0502020204030204"/>
            </a:endParaRPr>
          </a:p>
          <a:p>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81</a:t>
            </a:r>
            <a:endParaRPr lang="en-US" sz="2000" b="1" dirty="0"/>
          </a:p>
        </p:txBody>
      </p:sp>
      <p:grpSp>
        <p:nvGrpSpPr>
          <p:cNvPr id="4" name="Group 3">
            <a:extLst>
              <a:ext uri="{FF2B5EF4-FFF2-40B4-BE49-F238E27FC236}">
                <a16:creationId xmlns:a16="http://schemas.microsoft.com/office/drawing/2014/main" id="{A0F34A4D-80F6-3230-D224-69AC8AF07F8C}"/>
              </a:ext>
            </a:extLst>
          </p:cNvPr>
          <p:cNvGrpSpPr/>
          <p:nvPr/>
        </p:nvGrpSpPr>
        <p:grpSpPr>
          <a:xfrm>
            <a:off x="1535051" y="2508036"/>
            <a:ext cx="832670" cy="247505"/>
            <a:chOff x="2329637" y="2520000"/>
            <a:chExt cx="1184199" cy="351995"/>
          </a:xfrm>
        </p:grpSpPr>
        <p:sp>
          <p:nvSpPr>
            <p:cNvPr id="6" name="Rectangle 5">
              <a:extLst>
                <a:ext uri="{FF2B5EF4-FFF2-40B4-BE49-F238E27FC236}">
                  <a16:creationId xmlns:a16="http://schemas.microsoft.com/office/drawing/2014/main" id="{3CD96CE5-E8A5-0712-7676-313597083CA3}"/>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3E8222-AFFE-52C0-98A2-23D601700B8E}"/>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AC75A04-4B6D-24AA-9428-811C4C6EED82}"/>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8E5FF5EE-5512-8661-B42B-23DA9E812C95}"/>
              </a:ext>
            </a:extLst>
          </p:cNvPr>
          <p:cNvGrpSpPr/>
          <p:nvPr/>
        </p:nvGrpSpPr>
        <p:grpSpPr>
          <a:xfrm>
            <a:off x="1535051" y="3277245"/>
            <a:ext cx="832670" cy="247505"/>
            <a:chOff x="2329637" y="2520000"/>
            <a:chExt cx="1184199" cy="351995"/>
          </a:xfrm>
        </p:grpSpPr>
        <p:sp>
          <p:nvSpPr>
            <p:cNvPr id="21" name="Rectangle 20">
              <a:extLst>
                <a:ext uri="{FF2B5EF4-FFF2-40B4-BE49-F238E27FC236}">
                  <a16:creationId xmlns:a16="http://schemas.microsoft.com/office/drawing/2014/main" id="{2801D9E7-A1D6-6EEA-C0D6-80134867ED8B}"/>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EB628E-7044-8431-C7A2-024E8F0A1912}"/>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928345-AE55-BCF5-085A-30D51682E18F}"/>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A363A109-2A33-1E0F-1128-2A162A9CF2EE}"/>
              </a:ext>
            </a:extLst>
          </p:cNvPr>
          <p:cNvGrpSpPr/>
          <p:nvPr/>
        </p:nvGrpSpPr>
        <p:grpSpPr>
          <a:xfrm>
            <a:off x="2364342" y="3277245"/>
            <a:ext cx="832670" cy="247505"/>
            <a:chOff x="2329637" y="2520000"/>
            <a:chExt cx="1184199" cy="351995"/>
          </a:xfrm>
          <a:solidFill>
            <a:schemeClr val="accent6">
              <a:lumMod val="40000"/>
              <a:lumOff val="60000"/>
            </a:schemeClr>
          </a:solidFill>
        </p:grpSpPr>
        <p:sp>
          <p:nvSpPr>
            <p:cNvPr id="26" name="Rectangle 25">
              <a:extLst>
                <a:ext uri="{FF2B5EF4-FFF2-40B4-BE49-F238E27FC236}">
                  <a16:creationId xmlns:a16="http://schemas.microsoft.com/office/drawing/2014/main" id="{6ECB4A0B-FF7B-BDB9-EFFA-F677AF96112F}"/>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1BF5F06-F0A4-B06B-2C4E-AD41D22F823D}"/>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1DFB81-0D0B-08A4-0297-49DF306A6183}"/>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AF7F1EB4-C1AB-D173-F5D1-5CDAD87D31EE}"/>
              </a:ext>
            </a:extLst>
          </p:cNvPr>
          <p:cNvGrpSpPr/>
          <p:nvPr/>
        </p:nvGrpSpPr>
        <p:grpSpPr>
          <a:xfrm>
            <a:off x="1542061" y="4071924"/>
            <a:ext cx="832670" cy="247505"/>
            <a:chOff x="2329637" y="2520000"/>
            <a:chExt cx="1184199" cy="351995"/>
          </a:xfrm>
        </p:grpSpPr>
        <p:sp>
          <p:nvSpPr>
            <p:cNvPr id="33" name="Rectangle 32">
              <a:extLst>
                <a:ext uri="{FF2B5EF4-FFF2-40B4-BE49-F238E27FC236}">
                  <a16:creationId xmlns:a16="http://schemas.microsoft.com/office/drawing/2014/main" id="{26ED3C9F-B85D-EE00-0D2D-BAC05E4071E0}"/>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FACAA4D-4EFA-A3F1-999B-E4173F7B83D8}"/>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E8FAABC-24B9-814D-E6B0-AD4A57C79654}"/>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13F55FEF-42C2-6EB2-5724-D8D2CE18B384}"/>
              </a:ext>
            </a:extLst>
          </p:cNvPr>
          <p:cNvGrpSpPr/>
          <p:nvPr/>
        </p:nvGrpSpPr>
        <p:grpSpPr>
          <a:xfrm>
            <a:off x="2371352" y="4071923"/>
            <a:ext cx="832670" cy="247505"/>
            <a:chOff x="2329637" y="2520000"/>
            <a:chExt cx="1184199" cy="351995"/>
          </a:xfrm>
          <a:solidFill>
            <a:schemeClr val="accent6">
              <a:lumMod val="40000"/>
              <a:lumOff val="60000"/>
            </a:schemeClr>
          </a:solidFill>
        </p:grpSpPr>
        <p:sp>
          <p:nvSpPr>
            <p:cNvPr id="39" name="Rectangle 38">
              <a:extLst>
                <a:ext uri="{FF2B5EF4-FFF2-40B4-BE49-F238E27FC236}">
                  <a16:creationId xmlns:a16="http://schemas.microsoft.com/office/drawing/2014/main" id="{7D0C5B0C-451D-9DAA-3A8A-78A1629C9D07}"/>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3DC40B-019F-135A-C89E-CAE17B01CCFE}"/>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515956D-EAF8-B695-9220-73FEB1D79DFA}"/>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8B74A872-833B-C061-3DC4-7DAE1E79DD6F}"/>
              </a:ext>
            </a:extLst>
          </p:cNvPr>
          <p:cNvGrpSpPr/>
          <p:nvPr/>
        </p:nvGrpSpPr>
        <p:grpSpPr>
          <a:xfrm>
            <a:off x="3200643" y="4069860"/>
            <a:ext cx="832670" cy="251575"/>
            <a:chOff x="2329637" y="2514213"/>
            <a:chExt cx="1184199" cy="357782"/>
          </a:xfrm>
          <a:solidFill>
            <a:schemeClr val="accent6">
              <a:lumMod val="20000"/>
              <a:lumOff val="80000"/>
            </a:schemeClr>
          </a:solidFill>
        </p:grpSpPr>
        <p:sp>
          <p:nvSpPr>
            <p:cNvPr id="43" name="Rectangle 42">
              <a:extLst>
                <a:ext uri="{FF2B5EF4-FFF2-40B4-BE49-F238E27FC236}">
                  <a16:creationId xmlns:a16="http://schemas.microsoft.com/office/drawing/2014/main" id="{48E9AFA4-7049-AEA6-3EF8-385277D78127}"/>
                </a:ext>
              </a:extLst>
            </p:cNvPr>
            <p:cNvSpPr/>
            <p:nvPr/>
          </p:nvSpPr>
          <p:spPr>
            <a:xfrm>
              <a:off x="2329637" y="2514213"/>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937083-8F75-4721-BF75-19BE34A9B2F1}"/>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E1CDCB9-E8DF-78E7-0B99-CFEB9AF4E824}"/>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75FF47C5-86BB-6F3C-6D37-FE179633339D}"/>
              </a:ext>
            </a:extLst>
          </p:cNvPr>
          <p:cNvGrpSpPr/>
          <p:nvPr/>
        </p:nvGrpSpPr>
        <p:grpSpPr>
          <a:xfrm>
            <a:off x="1541966" y="4858957"/>
            <a:ext cx="832670" cy="247505"/>
            <a:chOff x="2329637" y="2520000"/>
            <a:chExt cx="1184199" cy="351995"/>
          </a:xfrm>
        </p:grpSpPr>
        <p:sp>
          <p:nvSpPr>
            <p:cNvPr id="48" name="Rectangle 47">
              <a:extLst>
                <a:ext uri="{FF2B5EF4-FFF2-40B4-BE49-F238E27FC236}">
                  <a16:creationId xmlns:a16="http://schemas.microsoft.com/office/drawing/2014/main" id="{7B234929-DBDE-0F69-8668-1A0ACDEC64C3}"/>
                </a:ext>
              </a:extLst>
            </p:cNvPr>
            <p:cNvSpPr/>
            <p:nvPr/>
          </p:nvSpPr>
          <p:spPr>
            <a:xfrm>
              <a:off x="2329637"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D4DB5A6-A98B-B71E-0CF0-C2B648BA5DB1}"/>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3596F95-20B2-A848-F11A-8B7F08E14EE0}"/>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58FAA979-DC4C-6E1D-8C65-AADE9FCE7548}"/>
              </a:ext>
            </a:extLst>
          </p:cNvPr>
          <p:cNvGrpSpPr/>
          <p:nvPr/>
        </p:nvGrpSpPr>
        <p:grpSpPr>
          <a:xfrm>
            <a:off x="2371352" y="4845117"/>
            <a:ext cx="832670" cy="247505"/>
            <a:chOff x="2329637" y="2520000"/>
            <a:chExt cx="1184199" cy="351995"/>
          </a:xfrm>
          <a:solidFill>
            <a:schemeClr val="accent6">
              <a:lumMod val="40000"/>
              <a:lumOff val="60000"/>
            </a:schemeClr>
          </a:solidFill>
        </p:grpSpPr>
        <p:sp>
          <p:nvSpPr>
            <p:cNvPr id="52" name="Rectangle 51">
              <a:extLst>
                <a:ext uri="{FF2B5EF4-FFF2-40B4-BE49-F238E27FC236}">
                  <a16:creationId xmlns:a16="http://schemas.microsoft.com/office/drawing/2014/main" id="{2EDF5C69-5326-67F1-0675-FCA5217E4A5C}"/>
                </a:ext>
              </a:extLst>
            </p:cNvPr>
            <p:cNvSpPr/>
            <p:nvPr/>
          </p:nvSpPr>
          <p:spPr>
            <a:xfrm>
              <a:off x="2329637"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5667EBA-E01D-7836-27A5-4630598E2DC5}"/>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0F06FFC2-4C11-C94F-42ED-1F184D364F05}"/>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2396DEF6-1C19-70C6-17E0-FEF6F5F6D883}"/>
              </a:ext>
            </a:extLst>
          </p:cNvPr>
          <p:cNvGrpSpPr/>
          <p:nvPr/>
        </p:nvGrpSpPr>
        <p:grpSpPr>
          <a:xfrm>
            <a:off x="3198011" y="4845117"/>
            <a:ext cx="832670" cy="251575"/>
            <a:chOff x="2329637" y="2514213"/>
            <a:chExt cx="1184199" cy="357782"/>
          </a:xfrm>
          <a:solidFill>
            <a:schemeClr val="accent6">
              <a:lumMod val="20000"/>
              <a:lumOff val="80000"/>
            </a:schemeClr>
          </a:solidFill>
        </p:grpSpPr>
        <p:sp>
          <p:nvSpPr>
            <p:cNvPr id="141" name="Rectangle 140">
              <a:extLst>
                <a:ext uri="{FF2B5EF4-FFF2-40B4-BE49-F238E27FC236}">
                  <a16:creationId xmlns:a16="http://schemas.microsoft.com/office/drawing/2014/main" id="{32A1C1E4-71A5-B9BD-7A68-656C9D0A207B}"/>
                </a:ext>
              </a:extLst>
            </p:cNvPr>
            <p:cNvSpPr/>
            <p:nvPr/>
          </p:nvSpPr>
          <p:spPr>
            <a:xfrm>
              <a:off x="2329637" y="2514213"/>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5F61DC07-6874-B983-4A38-B8E0EFDE50ED}"/>
                </a:ext>
              </a:extLst>
            </p:cNvPr>
            <p:cNvSpPr/>
            <p:nvPr/>
          </p:nvSpPr>
          <p:spPr>
            <a:xfrm>
              <a:off x="2728800"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F03C54E6-BE1B-A3B1-AD0E-CACFC720A7BE}"/>
                </a:ext>
              </a:extLst>
            </p:cNvPr>
            <p:cNvSpPr/>
            <p:nvPr/>
          </p:nvSpPr>
          <p:spPr>
            <a:xfrm>
              <a:off x="3124823" y="2520000"/>
              <a:ext cx="389013" cy="35199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a:extLst>
              <a:ext uri="{FF2B5EF4-FFF2-40B4-BE49-F238E27FC236}">
                <a16:creationId xmlns:a16="http://schemas.microsoft.com/office/drawing/2014/main" id="{A9217905-7B15-7162-C46B-4F3F6A44372D}"/>
              </a:ext>
            </a:extLst>
          </p:cNvPr>
          <p:cNvGrpSpPr/>
          <p:nvPr/>
        </p:nvGrpSpPr>
        <p:grpSpPr>
          <a:xfrm>
            <a:off x="4023024" y="4844040"/>
            <a:ext cx="832670" cy="251575"/>
            <a:chOff x="2329637" y="2514213"/>
            <a:chExt cx="1184199" cy="357782"/>
          </a:xfrm>
        </p:grpSpPr>
        <p:sp>
          <p:nvSpPr>
            <p:cNvPr id="233" name="Rectangle 232">
              <a:extLst>
                <a:ext uri="{FF2B5EF4-FFF2-40B4-BE49-F238E27FC236}">
                  <a16:creationId xmlns:a16="http://schemas.microsoft.com/office/drawing/2014/main" id="{94429790-8F6C-2C42-0B55-C0A0A6887706}"/>
                </a:ext>
              </a:extLst>
            </p:cNvPr>
            <p:cNvSpPr/>
            <p:nvPr/>
          </p:nvSpPr>
          <p:spPr>
            <a:xfrm>
              <a:off x="2329637" y="2514213"/>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30CB3239-30A2-00FA-1E44-3D1A48052636}"/>
                </a:ext>
              </a:extLst>
            </p:cNvPr>
            <p:cNvSpPr/>
            <p:nvPr/>
          </p:nvSpPr>
          <p:spPr>
            <a:xfrm>
              <a:off x="2728800"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D6D4B0B9-BC3A-5AFB-1468-92ADC1A0CAED}"/>
                </a:ext>
              </a:extLst>
            </p:cNvPr>
            <p:cNvSpPr/>
            <p:nvPr/>
          </p:nvSpPr>
          <p:spPr>
            <a:xfrm>
              <a:off x="3124823" y="2520000"/>
              <a:ext cx="389013" cy="35199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19C2B982-8203-796F-2CEF-E7E86A31FD4A}"/>
              </a:ext>
            </a:extLst>
          </p:cNvPr>
          <p:cNvSpPr txBox="1"/>
          <p:nvPr/>
        </p:nvSpPr>
        <p:spPr>
          <a:xfrm>
            <a:off x="306366" y="2477373"/>
            <a:ext cx="1191352" cy="2739211"/>
          </a:xfrm>
          <a:prstGeom prst="rect">
            <a:avLst/>
          </a:prstGeom>
          <a:noFill/>
        </p:spPr>
        <p:txBody>
          <a:bodyPr wrap="none" rtlCol="0">
            <a:spAutoFit/>
          </a:bodyPr>
          <a:lstStyle/>
          <a:p>
            <a:r>
              <a:rPr lang="en-US" sz="2000" b="1" dirty="0"/>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1 =  3</a:t>
            </a:r>
            <a:r>
              <a:rPr lang="en-US" sz="2000" b="1" dirty="0"/>
              <a:t> </a:t>
            </a:r>
          </a:p>
          <a:p>
            <a:endParaRPr lang="en-US" sz="2800" b="1" dirty="0"/>
          </a:p>
          <a:p>
            <a:r>
              <a:rPr lang="en-US" sz="2000" b="1" dirty="0"/>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2 =  6</a:t>
            </a:r>
            <a:endParaRPr lang="en-US" sz="2000" b="1" dirty="0"/>
          </a:p>
          <a:p>
            <a:endParaRPr lang="en-US" sz="3200" b="1" dirty="0"/>
          </a:p>
          <a:p>
            <a:r>
              <a:rPr lang="en-US" sz="2000" b="1" dirty="0"/>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3 =  9</a:t>
            </a:r>
          </a:p>
          <a:p>
            <a:endParaRPr lang="en-US" sz="3200" b="1" dirty="0">
              <a:solidFill>
                <a:prstClr val="black"/>
              </a:solidFill>
              <a:latin typeface="Calibri" panose="020F0502020204030204"/>
            </a:endParaRPr>
          </a:p>
          <a:p>
            <a:r>
              <a:rPr lang="en-US" sz="2000" b="1" dirty="0">
                <a:solidFill>
                  <a:prstClr val="black"/>
                </a:solidFill>
                <a:latin typeface="Calibri" panose="020F0502020204030204"/>
              </a:rPr>
              <a:t>3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4 = 12</a:t>
            </a:r>
            <a:endParaRPr lang="en-US" sz="2000" b="1" dirty="0"/>
          </a:p>
        </p:txBody>
      </p:sp>
      <p:cxnSp>
        <p:nvCxnSpPr>
          <p:cNvPr id="237" name="Straight Arrow Connector 236">
            <a:extLst>
              <a:ext uri="{FF2B5EF4-FFF2-40B4-BE49-F238E27FC236}">
                <a16:creationId xmlns:a16="http://schemas.microsoft.com/office/drawing/2014/main" id="{B6E63F35-16FD-CC9E-25E9-22DAFE45DC32}"/>
              </a:ext>
            </a:extLst>
          </p:cNvPr>
          <p:cNvCxnSpPr>
            <a:cxnSpLocks/>
            <a:stCxn id="19" idx="3"/>
          </p:cNvCxnSpPr>
          <p:nvPr/>
        </p:nvCxnSpPr>
        <p:spPr>
          <a:xfrm>
            <a:off x="2367721" y="2631789"/>
            <a:ext cx="2340081" cy="2139387"/>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8" name="Freeform 237">
            <a:extLst>
              <a:ext uri="{FF2B5EF4-FFF2-40B4-BE49-F238E27FC236}">
                <a16:creationId xmlns:a16="http://schemas.microsoft.com/office/drawing/2014/main" id="{E1C37A2D-7C65-E754-B24D-DA1AAA76C20B}"/>
              </a:ext>
            </a:extLst>
          </p:cNvPr>
          <p:cNvSpPr/>
          <p:nvPr/>
        </p:nvSpPr>
        <p:spPr>
          <a:xfrm>
            <a:off x="7053943" y="2601686"/>
            <a:ext cx="3026228" cy="1992085"/>
          </a:xfrm>
          <a:custGeom>
            <a:avLst/>
            <a:gdLst>
              <a:gd name="connsiteX0" fmla="*/ 0 w 3026228"/>
              <a:gd name="connsiteY0" fmla="*/ 0 h 1992085"/>
              <a:gd name="connsiteX1" fmla="*/ 370114 w 3026228"/>
              <a:gd name="connsiteY1" fmla="*/ 827314 h 1992085"/>
              <a:gd name="connsiteX2" fmla="*/ 1513114 w 3026228"/>
              <a:gd name="connsiteY2" fmla="*/ 1632857 h 1992085"/>
              <a:gd name="connsiteX3" fmla="*/ 3026228 w 3026228"/>
              <a:gd name="connsiteY3" fmla="*/ 1992085 h 1992085"/>
            </a:gdLst>
            <a:ahLst/>
            <a:cxnLst>
              <a:cxn ang="0">
                <a:pos x="connsiteX0" y="connsiteY0"/>
              </a:cxn>
              <a:cxn ang="0">
                <a:pos x="connsiteX1" y="connsiteY1"/>
              </a:cxn>
              <a:cxn ang="0">
                <a:pos x="connsiteX2" y="connsiteY2"/>
              </a:cxn>
              <a:cxn ang="0">
                <a:pos x="connsiteX3" y="connsiteY3"/>
              </a:cxn>
            </a:cxnLst>
            <a:rect l="l" t="t" r="r" b="b"/>
            <a:pathLst>
              <a:path w="3026228" h="1992085">
                <a:moveTo>
                  <a:pt x="0" y="0"/>
                </a:moveTo>
                <a:cubicBezTo>
                  <a:pt x="58964" y="277585"/>
                  <a:pt x="117928" y="555171"/>
                  <a:pt x="370114" y="827314"/>
                </a:cubicBezTo>
                <a:cubicBezTo>
                  <a:pt x="622300" y="1099457"/>
                  <a:pt x="1070428" y="1438729"/>
                  <a:pt x="1513114" y="1632857"/>
                </a:cubicBezTo>
                <a:cubicBezTo>
                  <a:pt x="1955800" y="1826986"/>
                  <a:pt x="2491014" y="1909535"/>
                  <a:pt x="3026228" y="1992085"/>
                </a:cubicBezTo>
              </a:path>
            </a:pathLst>
          </a:custGeom>
          <a:noFill/>
          <a:ln w="76200">
            <a:solidFill>
              <a:schemeClr val="accent5">
                <a:lumMod val="7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6CECDF-2574-C42F-0CFB-E67F2C18861A}"/>
              </a:ext>
            </a:extLst>
          </p:cNvPr>
          <p:cNvSpPr txBox="1"/>
          <p:nvPr/>
        </p:nvSpPr>
        <p:spPr>
          <a:xfrm>
            <a:off x="0" y="5562437"/>
            <a:ext cx="11969087" cy="542945"/>
          </a:xfrm>
          <a:prstGeom prst="rect">
            <a:avLst/>
          </a:prstGeom>
          <a:noFill/>
          <a:ln>
            <a:solidFill>
              <a:schemeClr val="accent2">
                <a:lumMod val="75000"/>
              </a:schemeClr>
            </a:solidFill>
          </a:ln>
        </p:spPr>
        <p:txBody>
          <a:bodyPr wrap="square">
            <a:spAutoFit/>
          </a:bodyPr>
          <a:lstStyle/>
          <a:p>
            <a:pPr algn="ctr"/>
            <a:r>
              <a:rPr lang="en-US" sz="2000" dirty="0">
                <a:solidFill>
                  <a:schemeClr val="accent2">
                    <a:lumMod val="75000"/>
                  </a:schemeClr>
                </a:solidFill>
              </a:rPr>
              <a:t>“</a:t>
            </a:r>
            <a:r>
              <a:rPr lang="en-US" sz="2800" dirty="0">
                <a:solidFill>
                  <a:schemeClr val="accent2">
                    <a:lumMod val="75000"/>
                  </a:schemeClr>
                </a:solidFill>
              </a:rPr>
              <a:t>What changed?”, “What stayed the same?”, &amp; “What might happen next?”</a:t>
            </a:r>
            <a:endParaRPr lang="en-US" sz="2800" dirty="0"/>
          </a:p>
        </p:txBody>
      </p:sp>
      <p:sp>
        <p:nvSpPr>
          <p:cNvPr id="7" name="TextBox 6">
            <a:extLst>
              <a:ext uri="{FF2B5EF4-FFF2-40B4-BE49-F238E27FC236}">
                <a16:creationId xmlns:a16="http://schemas.microsoft.com/office/drawing/2014/main" id="{5501E539-A06B-43E0-A345-7017D29DF7BD}"/>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369157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wipe(left)">
                                      <p:cBhvr>
                                        <p:cTn id="7" dur="25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wipe(left)">
                                      <p:cBhvr>
                                        <p:cTn id="12" dur="2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623F8-5000-99C7-24B3-999EC3FB7DBB}"/>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0D938D00-6561-5E88-FE1E-D752C26FA6B0}"/>
              </a:ext>
            </a:extLst>
          </p:cNvPr>
          <p:cNvPicPr>
            <a:picLocks noChangeAspect="1"/>
          </p:cNvPicPr>
          <p:nvPr/>
        </p:nvPicPr>
        <p:blipFill>
          <a:blip r:embed="rId3"/>
          <a:stretch>
            <a:fillRect/>
          </a:stretch>
        </p:blipFill>
        <p:spPr>
          <a:xfrm>
            <a:off x="380800" y="3839211"/>
            <a:ext cx="3342126" cy="2876216"/>
          </a:xfrm>
          <a:prstGeom prst="rect">
            <a:avLst/>
          </a:prstGeom>
        </p:spPr>
      </p:pic>
      <p:pic>
        <p:nvPicPr>
          <p:cNvPr id="27" name="Picture 26" descr="A list of different features&#10;&#10;Description automatically generated with medium confidence">
            <a:extLst>
              <a:ext uri="{FF2B5EF4-FFF2-40B4-BE49-F238E27FC236}">
                <a16:creationId xmlns:a16="http://schemas.microsoft.com/office/drawing/2014/main" id="{11EE0BD7-B224-C3C2-D2AF-384B96079C15}"/>
              </a:ext>
            </a:extLst>
          </p:cNvPr>
          <p:cNvPicPr>
            <a:picLocks noChangeAspect="1"/>
          </p:cNvPicPr>
          <p:nvPr/>
        </p:nvPicPr>
        <p:blipFill>
          <a:blip r:embed="rId4">
            <a:duotone>
              <a:schemeClr val="accent1">
                <a:shade val="45000"/>
                <a:satMod val="135000"/>
              </a:schemeClr>
              <a:prstClr val="white"/>
            </a:duotone>
          </a:blip>
          <a:stretch>
            <a:fillRect/>
          </a:stretch>
        </p:blipFill>
        <p:spPr>
          <a:xfrm>
            <a:off x="195550" y="405604"/>
            <a:ext cx="11996450" cy="3023396"/>
          </a:xfrm>
          <a:prstGeom prst="rect">
            <a:avLst/>
          </a:prstGeom>
          <a:ln>
            <a:solidFill>
              <a:srgbClr val="0070C0"/>
            </a:solidFill>
          </a:ln>
        </p:spPr>
      </p:pic>
      <p:sp>
        <p:nvSpPr>
          <p:cNvPr id="2" name="TextBox 1">
            <a:extLst>
              <a:ext uri="{FF2B5EF4-FFF2-40B4-BE49-F238E27FC236}">
                <a16:creationId xmlns:a16="http://schemas.microsoft.com/office/drawing/2014/main" id="{CD92F287-4976-34E4-FF17-15AEF00333CC}"/>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195019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11320F38-C95B-0788-7FDD-50C4B62D6380}"/>
              </a:ext>
            </a:extLst>
          </p:cNvPr>
          <p:cNvSpPr/>
          <p:nvPr/>
        </p:nvSpPr>
        <p:spPr>
          <a:xfrm>
            <a:off x="2382253" y="625643"/>
            <a:ext cx="9149347" cy="5810784"/>
          </a:xfrm>
          <a:prstGeom prst="roundRect">
            <a:avLst/>
          </a:prstGeom>
          <a:solidFill>
            <a:srgbClr val="7030A0">
              <a:alpha val="129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4">
            <a:extLst>
              <a:ext uri="{FF2B5EF4-FFF2-40B4-BE49-F238E27FC236}">
                <a16:creationId xmlns:a16="http://schemas.microsoft.com/office/drawing/2014/main" id="{46B2955C-12BD-8FA8-8C87-CE08DF5E3DFE}"/>
              </a:ext>
            </a:extLst>
          </p:cNvPr>
          <p:cNvSpPr txBox="1">
            <a:spLocks/>
          </p:cNvSpPr>
          <p:nvPr/>
        </p:nvSpPr>
        <p:spPr>
          <a:xfrm>
            <a:off x="2731168" y="866273"/>
            <a:ext cx="8650021" cy="33253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dirty="0"/>
              <a:t>Changing the “base” changes what you are multiplying (multiplicand).</a:t>
            </a:r>
          </a:p>
          <a:p>
            <a:pPr>
              <a:lnSpc>
                <a:spcPct val="100000"/>
              </a:lnSpc>
            </a:pPr>
            <a:r>
              <a:rPr lang="en-US" sz="3600" dirty="0"/>
              <a:t>Changing the “exponent” changes the number of times you multiply.</a:t>
            </a:r>
          </a:p>
          <a:p>
            <a:pPr>
              <a:lnSpc>
                <a:spcPct val="100000"/>
              </a:lnSpc>
            </a:pPr>
            <a:r>
              <a:rPr lang="en-US" sz="3600" dirty="0"/>
              <a:t>An exponent of 1 means you’re working with an unmultiplied base.</a:t>
            </a:r>
          </a:p>
          <a:p>
            <a:pPr>
              <a:lnSpc>
                <a:spcPct val="100000"/>
              </a:lnSpc>
            </a:pPr>
            <a:r>
              <a:rPr lang="en-US" sz="3600" dirty="0"/>
              <a:t>Sometimes </a:t>
            </a:r>
            <a:r>
              <a:rPr lang="en-US" sz="3600" i="1" dirty="0" err="1">
                <a:latin typeface="Times New Roman" panose="02020603050405020304" pitchFamily="18" charset="0"/>
                <a:cs typeface="Times New Roman" panose="02020603050405020304" pitchFamily="18" charset="0"/>
              </a:rPr>
              <a:t>x</a:t>
            </a:r>
            <a:r>
              <a:rPr lang="en-US" sz="3600" i="1" baseline="30000" dirty="0" err="1">
                <a:latin typeface="Times New Roman" panose="02020603050405020304" pitchFamily="18" charset="0"/>
                <a:cs typeface="Times New Roman" panose="02020603050405020304" pitchFamily="18" charset="0"/>
              </a:rPr>
              <a:t>y</a:t>
            </a:r>
            <a:r>
              <a:rPr lang="en-US" sz="3600" dirty="0">
                <a:latin typeface="Times New Roman" panose="02020603050405020304" pitchFamily="18" charset="0"/>
                <a:cs typeface="Times New Roman" panose="02020603050405020304" pitchFamily="18" charset="0"/>
              </a:rPr>
              <a:t> </a:t>
            </a:r>
            <a:r>
              <a:rPr lang="en-US" sz="3600" dirty="0">
                <a:latin typeface="Calibri" panose="020F0502020204030204" pitchFamily="34" charset="0"/>
                <a:ea typeface="Palatino" pitchFamily="2" charset="77"/>
                <a:cs typeface="Calibri" panose="020F0502020204030204" pitchFamily="34" charset="0"/>
              </a:rPr>
              <a:t>= </a:t>
            </a:r>
            <a:r>
              <a:rPr lang="en-US" sz="3600" i="1" dirty="0" err="1">
                <a:latin typeface="Times New Roman" panose="02020603050405020304" pitchFamily="18" charset="0"/>
                <a:cs typeface="Times New Roman" panose="02020603050405020304" pitchFamily="18" charset="0"/>
              </a:rPr>
              <a:t>y</a:t>
            </a:r>
            <a:r>
              <a:rPr lang="en-US" sz="3600" i="1" baseline="30000" dirty="0" err="1">
                <a:latin typeface="Times New Roman" panose="02020603050405020304" pitchFamily="18" charset="0"/>
                <a:cs typeface="Times New Roman" panose="02020603050405020304" pitchFamily="18" charset="0"/>
              </a:rPr>
              <a:t>x</a:t>
            </a:r>
            <a:r>
              <a:rPr lang="en-US" sz="3600" i="1" baseline="30000" dirty="0">
                <a:latin typeface="Times New Roman" panose="02020603050405020304" pitchFamily="18" charset="0"/>
                <a:cs typeface="Times New Roman" panose="02020603050405020304" pitchFamily="18" charset="0"/>
              </a:rPr>
              <a:t> </a:t>
            </a:r>
            <a:r>
              <a:rPr lang="en-US" sz="3600" dirty="0"/>
              <a:t>; sometimes </a:t>
            </a:r>
            <a:r>
              <a:rPr lang="en-US" sz="3600" i="1" dirty="0" err="1">
                <a:latin typeface="Times New Roman" panose="02020603050405020304" pitchFamily="18" charset="0"/>
                <a:cs typeface="Times New Roman" panose="02020603050405020304" pitchFamily="18" charset="0"/>
              </a:rPr>
              <a:t>x</a:t>
            </a:r>
            <a:r>
              <a:rPr lang="en-US" sz="3600" i="1" baseline="30000" dirty="0" err="1">
                <a:latin typeface="Times New Roman" panose="02020603050405020304" pitchFamily="18" charset="0"/>
                <a:cs typeface="Times New Roman" panose="02020603050405020304" pitchFamily="18" charset="0"/>
              </a:rPr>
              <a:t>y</a:t>
            </a:r>
            <a:r>
              <a:rPr lang="en-US" sz="3600" dirty="0">
                <a:latin typeface="Times New Roman" panose="02020603050405020304" pitchFamily="18" charset="0"/>
                <a:cs typeface="Times New Roman" panose="02020603050405020304" pitchFamily="18" charset="0"/>
              </a:rPr>
              <a:t> </a:t>
            </a:r>
            <a:r>
              <a:rPr lang="en-US" sz="3600" dirty="0">
                <a:latin typeface="Calibri" panose="020F0502020204030204" pitchFamily="34" charset="0"/>
                <a:ea typeface="Palatino" pitchFamily="2" charset="77"/>
                <a:cs typeface="Calibri" panose="020F0502020204030204" pitchFamily="34" charset="0"/>
              </a:rPr>
              <a:t>&gt; </a:t>
            </a:r>
            <a:r>
              <a:rPr lang="en-US" sz="3600" i="1" dirty="0" err="1">
                <a:latin typeface="Times New Roman" panose="02020603050405020304" pitchFamily="18" charset="0"/>
                <a:cs typeface="Times New Roman" panose="02020603050405020304" pitchFamily="18" charset="0"/>
              </a:rPr>
              <a:t>y</a:t>
            </a:r>
            <a:r>
              <a:rPr lang="en-US" sz="3600" i="1" baseline="30000" dirty="0" err="1">
                <a:latin typeface="Times New Roman" panose="02020603050405020304" pitchFamily="18" charset="0"/>
                <a:cs typeface="Times New Roman" panose="02020603050405020304" pitchFamily="18" charset="0"/>
              </a:rPr>
              <a:t>x</a:t>
            </a:r>
            <a:r>
              <a:rPr lang="en-US" sz="3600" dirty="0"/>
              <a:t> ; sometimes </a:t>
            </a:r>
            <a:r>
              <a:rPr lang="en-US" sz="3600" i="1" dirty="0" err="1">
                <a:latin typeface="Times New Roman" panose="02020603050405020304" pitchFamily="18" charset="0"/>
                <a:cs typeface="Times New Roman" panose="02020603050405020304" pitchFamily="18" charset="0"/>
              </a:rPr>
              <a:t>x</a:t>
            </a:r>
            <a:r>
              <a:rPr lang="en-US" sz="3600" i="1" baseline="30000" dirty="0" err="1">
                <a:latin typeface="Times New Roman" panose="02020603050405020304" pitchFamily="18" charset="0"/>
                <a:cs typeface="Times New Roman" panose="02020603050405020304" pitchFamily="18" charset="0"/>
              </a:rPr>
              <a:t>y</a:t>
            </a:r>
            <a:r>
              <a:rPr lang="en-US" sz="3600" dirty="0">
                <a:latin typeface="Times New Roman" panose="02020603050405020304" pitchFamily="18" charset="0"/>
                <a:cs typeface="Times New Roman" panose="02020603050405020304" pitchFamily="18" charset="0"/>
              </a:rPr>
              <a:t> </a:t>
            </a:r>
            <a:r>
              <a:rPr lang="en-US" sz="3600" dirty="0">
                <a:latin typeface="Calibri" panose="020F0502020204030204" pitchFamily="34" charset="0"/>
                <a:ea typeface="Palatino" pitchFamily="2" charset="77"/>
                <a:cs typeface="Calibri" panose="020F0502020204030204" pitchFamily="34" charset="0"/>
              </a:rPr>
              <a:t>&lt; </a:t>
            </a:r>
            <a:r>
              <a:rPr lang="en-US" sz="3600" i="1" dirty="0" err="1">
                <a:latin typeface="Times New Roman" panose="02020603050405020304" pitchFamily="18" charset="0"/>
                <a:cs typeface="Times New Roman" panose="02020603050405020304" pitchFamily="18" charset="0"/>
              </a:rPr>
              <a:t>y</a:t>
            </a:r>
            <a:r>
              <a:rPr lang="en-US" sz="3600" i="1" baseline="30000" dirty="0" err="1">
                <a:latin typeface="Times New Roman" panose="02020603050405020304" pitchFamily="18" charset="0"/>
                <a:cs typeface="Times New Roman" panose="02020603050405020304" pitchFamily="18" charset="0"/>
              </a:rPr>
              <a:t>x</a:t>
            </a:r>
            <a:r>
              <a:rPr lang="en-US" sz="3600" i="1" baseline="300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 </a:t>
            </a:r>
            <a:r>
              <a:rPr lang="en-US" sz="3600" i="1" dirty="0">
                <a:latin typeface="Calibri" panose="020F0502020204030204" pitchFamily="34" charset="0"/>
                <a:cs typeface="Calibri" panose="020F0502020204030204" pitchFamily="34" charset="0"/>
              </a:rPr>
              <a:t>– that is, </a:t>
            </a:r>
            <a:r>
              <a:rPr lang="en-US" sz="3600" dirty="0">
                <a:latin typeface="Times New Roman" panose="02020603050405020304" pitchFamily="18" charset="0"/>
                <a:cs typeface="Times New Roman" panose="02020603050405020304" pitchFamily="18" charset="0"/>
              </a:rPr>
              <a:t>e</a:t>
            </a:r>
            <a:r>
              <a:rPr lang="en-US" sz="3600" dirty="0"/>
              <a:t>xponentiation is not commutative</a:t>
            </a:r>
            <a:r>
              <a:rPr lang="en-US" sz="3600" dirty="0">
                <a:latin typeface="Times New Roman" panose="02020603050405020304" pitchFamily="18" charset="0"/>
                <a:cs typeface="Times New Roman" panose="02020603050405020304" pitchFamily="18" charset="0"/>
              </a:rPr>
              <a:t>.</a:t>
            </a:r>
          </a:p>
          <a:p>
            <a:pPr marL="0" indent="0">
              <a:lnSpc>
                <a:spcPct val="100000"/>
              </a:lnSpc>
              <a:buNone/>
            </a:pPr>
            <a:endParaRPr lang="en-US" sz="2200" dirty="0">
              <a:latin typeface="Times New Roman" panose="02020603050405020304" pitchFamily="18" charset="0"/>
              <a:cs typeface="Times New Roman" panose="02020603050405020304" pitchFamily="18" charset="0"/>
            </a:endParaRPr>
          </a:p>
          <a:p>
            <a:pPr>
              <a:lnSpc>
                <a:spcPct val="100000"/>
              </a:lnSpc>
            </a:pPr>
            <a:endParaRPr lang="en-US" sz="2200" dirty="0">
              <a:latin typeface="Times New Roman" panose="02020603050405020304" pitchFamily="18" charset="0"/>
              <a:cs typeface="Times New Roman" panose="02020603050405020304" pitchFamily="18" charset="0"/>
            </a:endParaRPr>
          </a:p>
        </p:txBody>
      </p:sp>
      <p:sp>
        <p:nvSpPr>
          <p:cNvPr id="2" name="Text Placeholder 5">
            <a:extLst>
              <a:ext uri="{FF2B5EF4-FFF2-40B4-BE49-F238E27FC236}">
                <a16:creationId xmlns:a16="http://schemas.microsoft.com/office/drawing/2014/main" id="{2076C7AB-DC3B-950F-F6CC-A8E79FBE0819}"/>
              </a:ext>
            </a:extLst>
          </p:cNvPr>
          <p:cNvSpPr txBox="1">
            <a:spLocks/>
          </p:cNvSpPr>
          <p:nvPr/>
        </p:nvSpPr>
        <p:spPr>
          <a:xfrm>
            <a:off x="292950" y="2705466"/>
            <a:ext cx="3527004" cy="1266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t>Critical </a:t>
            </a:r>
          </a:p>
          <a:p>
            <a:pPr marL="0" indent="0">
              <a:lnSpc>
                <a:spcPct val="100000"/>
              </a:lnSpc>
              <a:spcBef>
                <a:spcPts val="0"/>
              </a:spcBef>
              <a:buNone/>
            </a:pPr>
            <a:r>
              <a:rPr lang="en-US" b="1" dirty="0"/>
              <a:t>Discernments</a:t>
            </a:r>
          </a:p>
          <a:p>
            <a:pPr marL="0" indent="0">
              <a:lnSpc>
                <a:spcPct val="100000"/>
              </a:lnSpc>
              <a:spcBef>
                <a:spcPts val="0"/>
              </a:spcBef>
              <a:buNone/>
            </a:pPr>
            <a:r>
              <a:rPr lang="en-US" dirty="0"/>
              <a:t>in this part of</a:t>
            </a:r>
            <a:br>
              <a:rPr lang="en-US" dirty="0"/>
            </a:br>
            <a:r>
              <a:rPr lang="en-US" dirty="0"/>
              <a:t>the </a:t>
            </a:r>
            <a:r>
              <a:rPr lang="en-US" b="1" dirty="0">
                <a:solidFill>
                  <a:srgbClr val="7030A0"/>
                </a:solidFill>
              </a:rPr>
              <a:t>Ravel</a:t>
            </a:r>
          </a:p>
          <a:p>
            <a:pPr marL="0" indent="0">
              <a:buNone/>
            </a:pPr>
            <a:endParaRPr lang="en-US" b="1" dirty="0"/>
          </a:p>
        </p:txBody>
      </p:sp>
      <p:sp>
        <p:nvSpPr>
          <p:cNvPr id="3" name="TextBox 2">
            <a:extLst>
              <a:ext uri="{FF2B5EF4-FFF2-40B4-BE49-F238E27FC236}">
                <a16:creationId xmlns:a16="http://schemas.microsoft.com/office/drawing/2014/main" id="{10D02C51-1ED8-6088-0E57-1AEF2FC9B52F}"/>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140413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fade">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fade">
                                      <p:cBhvr>
                                        <p:cTn id="25" dur="500"/>
                                        <p:tgtEl>
                                          <p:spTgt spid="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fade">
                                      <p:cBhvr>
                                        <p:cTn id="30"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uiExpand="1"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Rectangle 306">
            <a:extLst>
              <a:ext uri="{FF2B5EF4-FFF2-40B4-BE49-F238E27FC236}">
                <a16:creationId xmlns:a16="http://schemas.microsoft.com/office/drawing/2014/main" id="{7A8DE519-2C50-27C5-FAE2-BF90FE53E262}"/>
              </a:ext>
            </a:extLst>
          </p:cNvPr>
          <p:cNvSpPr/>
          <p:nvPr/>
        </p:nvSpPr>
        <p:spPr>
          <a:xfrm>
            <a:off x="1679878" y="3202255"/>
            <a:ext cx="159857" cy="159857"/>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F3E9C288-7F9E-E165-F519-6A3C3221B949}"/>
              </a:ext>
            </a:extLst>
          </p:cNvPr>
          <p:cNvSpPr/>
          <p:nvPr/>
        </p:nvSpPr>
        <p:spPr>
          <a:xfrm>
            <a:off x="1839735" y="3202255"/>
            <a:ext cx="159857" cy="159857"/>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8A6EE367-CC53-A3C9-06BC-6C3C6E882B3A}"/>
              </a:ext>
            </a:extLst>
          </p:cNvPr>
          <p:cNvSpPr/>
          <p:nvPr/>
        </p:nvSpPr>
        <p:spPr>
          <a:xfrm>
            <a:off x="1679878" y="3354655"/>
            <a:ext cx="319714" cy="159857"/>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639DC38D-52F7-B6EA-D2D1-08CFCC72BAE4}"/>
              </a:ext>
            </a:extLst>
          </p:cNvPr>
          <p:cNvSpPr/>
          <p:nvPr/>
        </p:nvSpPr>
        <p:spPr>
          <a:xfrm>
            <a:off x="1999592" y="3202255"/>
            <a:ext cx="319714" cy="312258"/>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B8942B4A-428E-5858-8E7D-BEE0BDA99C69}"/>
              </a:ext>
            </a:extLst>
          </p:cNvPr>
          <p:cNvSpPr/>
          <p:nvPr/>
        </p:nvSpPr>
        <p:spPr>
          <a:xfrm>
            <a:off x="1679878" y="3514513"/>
            <a:ext cx="640852" cy="312258"/>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C1A4E70B-09A9-D058-6D9A-930B603AC0A5}"/>
              </a:ext>
            </a:extLst>
          </p:cNvPr>
          <p:cNvSpPr/>
          <p:nvPr/>
        </p:nvSpPr>
        <p:spPr>
          <a:xfrm>
            <a:off x="4785160" y="3207133"/>
            <a:ext cx="159857" cy="159857"/>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9AB8F397-8FDF-1260-9C25-8A51D10DF1B8}"/>
              </a:ext>
            </a:extLst>
          </p:cNvPr>
          <p:cNvSpPr/>
          <p:nvPr/>
        </p:nvSpPr>
        <p:spPr>
          <a:xfrm>
            <a:off x="4625303" y="3207134"/>
            <a:ext cx="159857" cy="159857"/>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04C03868-F69D-FC47-62C0-A852E08B8AFB}"/>
              </a:ext>
            </a:extLst>
          </p:cNvPr>
          <p:cNvSpPr/>
          <p:nvPr/>
        </p:nvSpPr>
        <p:spPr>
          <a:xfrm>
            <a:off x="4465446" y="3207134"/>
            <a:ext cx="159857" cy="159857"/>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a:extLst>
              <a:ext uri="{FF2B5EF4-FFF2-40B4-BE49-F238E27FC236}">
                <a16:creationId xmlns:a16="http://schemas.microsoft.com/office/drawing/2014/main" id="{AF978460-2C59-E2DB-C412-01A13AF7A007}"/>
              </a:ext>
            </a:extLst>
          </p:cNvPr>
          <p:cNvSpPr/>
          <p:nvPr/>
        </p:nvSpPr>
        <p:spPr>
          <a:xfrm>
            <a:off x="4465447" y="3371768"/>
            <a:ext cx="479570" cy="152400"/>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CA62EABF-FD7D-1BAF-648B-9A345495E852}"/>
              </a:ext>
            </a:extLst>
          </p:cNvPr>
          <p:cNvSpPr/>
          <p:nvPr/>
        </p:nvSpPr>
        <p:spPr>
          <a:xfrm>
            <a:off x="4465446" y="3522323"/>
            <a:ext cx="479570" cy="152400"/>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ectangle 316">
            <a:extLst>
              <a:ext uri="{FF2B5EF4-FFF2-40B4-BE49-F238E27FC236}">
                <a16:creationId xmlns:a16="http://schemas.microsoft.com/office/drawing/2014/main" id="{BCF4077D-F7D9-1E35-4DE4-55681A0BC13F}"/>
              </a:ext>
            </a:extLst>
          </p:cNvPr>
          <p:cNvSpPr/>
          <p:nvPr/>
        </p:nvSpPr>
        <p:spPr>
          <a:xfrm>
            <a:off x="5419022" y="3203880"/>
            <a:ext cx="479570" cy="473538"/>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FD903CF8-4F15-1DCA-F009-E13EED8CEFB7}"/>
              </a:ext>
            </a:extLst>
          </p:cNvPr>
          <p:cNvSpPr/>
          <p:nvPr/>
        </p:nvSpPr>
        <p:spPr>
          <a:xfrm>
            <a:off x="4939452" y="3202255"/>
            <a:ext cx="479570" cy="473540"/>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1ABBDFDE-E126-E11F-F497-5D46332AC475}"/>
              </a:ext>
            </a:extLst>
          </p:cNvPr>
          <p:cNvSpPr/>
          <p:nvPr/>
        </p:nvSpPr>
        <p:spPr>
          <a:xfrm>
            <a:off x="4459881" y="3676810"/>
            <a:ext cx="1438711" cy="473538"/>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E1C010DB-0359-4D5A-0156-8EFD09D0B2BC}"/>
              </a:ext>
            </a:extLst>
          </p:cNvPr>
          <p:cNvSpPr/>
          <p:nvPr/>
        </p:nvSpPr>
        <p:spPr>
          <a:xfrm>
            <a:off x="4459881" y="4152380"/>
            <a:ext cx="1438711" cy="473538"/>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BC00401E-440C-6088-99CC-DA2DFFB851F1}"/>
              </a:ext>
            </a:extLst>
          </p:cNvPr>
          <p:cNvSpPr/>
          <p:nvPr/>
        </p:nvSpPr>
        <p:spPr>
          <a:xfrm>
            <a:off x="7768163" y="3204626"/>
            <a:ext cx="159857" cy="159857"/>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EA33D2D8-20B2-917F-0702-85DB94C69204}"/>
              </a:ext>
            </a:extLst>
          </p:cNvPr>
          <p:cNvSpPr/>
          <p:nvPr/>
        </p:nvSpPr>
        <p:spPr>
          <a:xfrm>
            <a:off x="7928020" y="3204626"/>
            <a:ext cx="159857" cy="159857"/>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F7C958BD-A149-B13E-44F8-7045F44D1EBE}"/>
              </a:ext>
            </a:extLst>
          </p:cNvPr>
          <p:cNvSpPr/>
          <p:nvPr/>
        </p:nvSpPr>
        <p:spPr>
          <a:xfrm>
            <a:off x="8250115" y="3211220"/>
            <a:ext cx="159857" cy="159857"/>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50FB1A1-9960-CB96-E0DA-456896B50C9A}"/>
              </a:ext>
            </a:extLst>
          </p:cNvPr>
          <p:cNvSpPr/>
          <p:nvPr/>
        </p:nvSpPr>
        <p:spPr>
          <a:xfrm>
            <a:off x="8081848" y="3204537"/>
            <a:ext cx="159857" cy="159857"/>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961DD6A-225E-DFD2-917D-96EEC276B3B3}"/>
              </a:ext>
            </a:extLst>
          </p:cNvPr>
          <p:cNvSpPr/>
          <p:nvPr/>
        </p:nvSpPr>
        <p:spPr>
          <a:xfrm>
            <a:off x="7775620" y="3369635"/>
            <a:ext cx="640851" cy="143546"/>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4379BEEF-1981-4C83-B767-592366AC7A10}"/>
              </a:ext>
            </a:extLst>
          </p:cNvPr>
          <p:cNvSpPr/>
          <p:nvPr/>
        </p:nvSpPr>
        <p:spPr>
          <a:xfrm>
            <a:off x="7760705" y="3516799"/>
            <a:ext cx="648309" cy="169944"/>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53B9275C-57C8-D681-1DCB-41D5413FAF88}"/>
              </a:ext>
            </a:extLst>
          </p:cNvPr>
          <p:cNvSpPr/>
          <p:nvPr/>
        </p:nvSpPr>
        <p:spPr>
          <a:xfrm>
            <a:off x="7768163" y="3675795"/>
            <a:ext cx="640852" cy="149773"/>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5E3566EB-0DB6-A3A3-46C6-89DBBC86E8E9}"/>
              </a:ext>
            </a:extLst>
          </p:cNvPr>
          <p:cNvSpPr/>
          <p:nvPr/>
        </p:nvSpPr>
        <p:spPr>
          <a:xfrm>
            <a:off x="8409015" y="3204625"/>
            <a:ext cx="640852" cy="624516"/>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A9612824-C10E-21DC-1097-4856A17B9992}"/>
              </a:ext>
            </a:extLst>
          </p:cNvPr>
          <p:cNvSpPr/>
          <p:nvPr/>
        </p:nvSpPr>
        <p:spPr>
          <a:xfrm>
            <a:off x="9672000" y="3201100"/>
            <a:ext cx="640852" cy="624516"/>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98E35420-27EC-A32D-21EB-799772466F1B}"/>
              </a:ext>
            </a:extLst>
          </p:cNvPr>
          <p:cNvSpPr/>
          <p:nvPr/>
        </p:nvSpPr>
        <p:spPr>
          <a:xfrm>
            <a:off x="9047485" y="3202255"/>
            <a:ext cx="640852" cy="624516"/>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9C1C3A30-91C4-6C86-8CED-81C2087D8256}"/>
              </a:ext>
            </a:extLst>
          </p:cNvPr>
          <p:cNvSpPr/>
          <p:nvPr/>
        </p:nvSpPr>
        <p:spPr>
          <a:xfrm>
            <a:off x="7775621" y="3825328"/>
            <a:ext cx="2537232" cy="619364"/>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053923B9-1C4D-1446-3613-9E6AADEE979D}"/>
              </a:ext>
            </a:extLst>
          </p:cNvPr>
          <p:cNvSpPr/>
          <p:nvPr/>
        </p:nvSpPr>
        <p:spPr>
          <a:xfrm>
            <a:off x="7777924" y="5036874"/>
            <a:ext cx="2552858" cy="674696"/>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A1E8F895-023C-416F-211C-7ABFA2AE87D9}"/>
              </a:ext>
            </a:extLst>
          </p:cNvPr>
          <p:cNvSpPr/>
          <p:nvPr/>
        </p:nvSpPr>
        <p:spPr>
          <a:xfrm>
            <a:off x="7775620" y="4444608"/>
            <a:ext cx="2544934" cy="611486"/>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1" name="Group 340">
            <a:extLst>
              <a:ext uri="{FF2B5EF4-FFF2-40B4-BE49-F238E27FC236}">
                <a16:creationId xmlns:a16="http://schemas.microsoft.com/office/drawing/2014/main" id="{8526760C-1377-6EB1-F77D-375B7350F061}"/>
              </a:ext>
            </a:extLst>
          </p:cNvPr>
          <p:cNvGrpSpPr/>
          <p:nvPr/>
        </p:nvGrpSpPr>
        <p:grpSpPr>
          <a:xfrm>
            <a:off x="1603581" y="2678827"/>
            <a:ext cx="6434626" cy="372351"/>
            <a:chOff x="1603581" y="2678827"/>
            <a:chExt cx="6434626" cy="372351"/>
          </a:xfrm>
        </p:grpSpPr>
        <p:sp>
          <p:nvSpPr>
            <p:cNvPr id="334" name="TextBox 333">
              <a:extLst>
                <a:ext uri="{FF2B5EF4-FFF2-40B4-BE49-F238E27FC236}">
                  <a16:creationId xmlns:a16="http://schemas.microsoft.com/office/drawing/2014/main" id="{3EC5A2FE-AA0D-0A70-D48D-B617ED0E072D}"/>
                </a:ext>
              </a:extLst>
            </p:cNvPr>
            <p:cNvSpPr txBox="1"/>
            <p:nvPr/>
          </p:nvSpPr>
          <p:spPr>
            <a:xfrm>
              <a:off x="1603581" y="2680523"/>
              <a:ext cx="380232" cy="369332"/>
            </a:xfrm>
            <a:prstGeom prst="rect">
              <a:avLst/>
            </a:prstGeom>
            <a:noFill/>
          </p:spPr>
          <p:txBody>
            <a:bodyPr wrap="none" rtlCol="0">
              <a:spAutoFit/>
            </a:bodyPr>
            <a:lstStyle/>
            <a:p>
              <a:r>
                <a:rPr lang="en-US" dirty="0"/>
                <a:t>2</a:t>
              </a:r>
              <a:r>
                <a:rPr lang="en-US" baseline="30000" dirty="0"/>
                <a:t>0</a:t>
              </a:r>
            </a:p>
          </p:txBody>
        </p:sp>
        <p:sp>
          <p:nvSpPr>
            <p:cNvPr id="335" name="TextBox 334">
              <a:extLst>
                <a:ext uri="{FF2B5EF4-FFF2-40B4-BE49-F238E27FC236}">
                  <a16:creationId xmlns:a16="http://schemas.microsoft.com/office/drawing/2014/main" id="{B3E6978A-3F26-2320-860F-9E7874234A28}"/>
                </a:ext>
              </a:extLst>
            </p:cNvPr>
            <p:cNvSpPr txBox="1"/>
            <p:nvPr/>
          </p:nvSpPr>
          <p:spPr>
            <a:xfrm>
              <a:off x="4355258" y="2681846"/>
              <a:ext cx="380232" cy="369332"/>
            </a:xfrm>
            <a:prstGeom prst="rect">
              <a:avLst/>
            </a:prstGeom>
            <a:noFill/>
          </p:spPr>
          <p:txBody>
            <a:bodyPr wrap="none" rtlCol="0">
              <a:spAutoFit/>
            </a:bodyPr>
            <a:lstStyle/>
            <a:p>
              <a:r>
                <a:rPr lang="en-US" dirty="0"/>
                <a:t>3</a:t>
              </a:r>
              <a:r>
                <a:rPr lang="en-US" baseline="30000" dirty="0"/>
                <a:t>0</a:t>
              </a:r>
            </a:p>
          </p:txBody>
        </p:sp>
        <p:sp>
          <p:nvSpPr>
            <p:cNvPr id="336" name="TextBox 335">
              <a:extLst>
                <a:ext uri="{FF2B5EF4-FFF2-40B4-BE49-F238E27FC236}">
                  <a16:creationId xmlns:a16="http://schemas.microsoft.com/office/drawing/2014/main" id="{C6B80112-0F39-6E72-3756-70004626F857}"/>
                </a:ext>
              </a:extLst>
            </p:cNvPr>
            <p:cNvSpPr txBox="1"/>
            <p:nvPr/>
          </p:nvSpPr>
          <p:spPr>
            <a:xfrm>
              <a:off x="7657975" y="2678827"/>
              <a:ext cx="380232" cy="369332"/>
            </a:xfrm>
            <a:prstGeom prst="rect">
              <a:avLst/>
            </a:prstGeom>
            <a:noFill/>
          </p:spPr>
          <p:txBody>
            <a:bodyPr wrap="none" rtlCol="0">
              <a:spAutoFit/>
            </a:bodyPr>
            <a:lstStyle/>
            <a:p>
              <a:r>
                <a:rPr lang="en-US" dirty="0"/>
                <a:t>4</a:t>
              </a:r>
              <a:r>
                <a:rPr lang="en-US" baseline="30000" dirty="0"/>
                <a:t>0</a:t>
              </a:r>
            </a:p>
          </p:txBody>
        </p:sp>
      </p:grpSp>
      <p:grpSp>
        <p:nvGrpSpPr>
          <p:cNvPr id="340" name="Group 339">
            <a:extLst>
              <a:ext uri="{FF2B5EF4-FFF2-40B4-BE49-F238E27FC236}">
                <a16:creationId xmlns:a16="http://schemas.microsoft.com/office/drawing/2014/main" id="{62A91DED-BCCB-685F-D32A-138EBCCA7C30}"/>
              </a:ext>
            </a:extLst>
          </p:cNvPr>
          <p:cNvGrpSpPr/>
          <p:nvPr/>
        </p:nvGrpSpPr>
        <p:grpSpPr>
          <a:xfrm>
            <a:off x="1603581" y="2676823"/>
            <a:ext cx="6434626" cy="372351"/>
            <a:chOff x="1755981" y="2831227"/>
            <a:chExt cx="6434626" cy="372351"/>
          </a:xfrm>
        </p:grpSpPr>
        <p:sp>
          <p:nvSpPr>
            <p:cNvPr id="337" name="TextBox 336">
              <a:extLst>
                <a:ext uri="{FF2B5EF4-FFF2-40B4-BE49-F238E27FC236}">
                  <a16:creationId xmlns:a16="http://schemas.microsoft.com/office/drawing/2014/main" id="{888E1B67-AABD-4D99-0FCD-AB83B3DE09EF}"/>
                </a:ext>
              </a:extLst>
            </p:cNvPr>
            <p:cNvSpPr txBox="1"/>
            <p:nvPr/>
          </p:nvSpPr>
          <p:spPr>
            <a:xfrm>
              <a:off x="1755981" y="2832923"/>
              <a:ext cx="380232" cy="369332"/>
            </a:xfrm>
            <a:prstGeom prst="rect">
              <a:avLst/>
            </a:prstGeom>
            <a:noFill/>
          </p:spPr>
          <p:txBody>
            <a:bodyPr wrap="none" rtlCol="0">
              <a:spAutoFit/>
            </a:bodyPr>
            <a:lstStyle/>
            <a:p>
              <a:r>
                <a:rPr lang="en-US" dirty="0"/>
                <a:t>2</a:t>
              </a:r>
              <a:r>
                <a:rPr lang="en-US" baseline="30000" dirty="0"/>
                <a:t>1</a:t>
              </a:r>
            </a:p>
          </p:txBody>
        </p:sp>
        <p:sp>
          <p:nvSpPr>
            <p:cNvPr id="338" name="TextBox 337">
              <a:extLst>
                <a:ext uri="{FF2B5EF4-FFF2-40B4-BE49-F238E27FC236}">
                  <a16:creationId xmlns:a16="http://schemas.microsoft.com/office/drawing/2014/main" id="{D9D966B4-40E7-4BB1-806C-23B8ACCDCFFC}"/>
                </a:ext>
              </a:extLst>
            </p:cNvPr>
            <p:cNvSpPr txBox="1"/>
            <p:nvPr/>
          </p:nvSpPr>
          <p:spPr>
            <a:xfrm>
              <a:off x="4507658" y="2834246"/>
              <a:ext cx="380232" cy="369332"/>
            </a:xfrm>
            <a:prstGeom prst="rect">
              <a:avLst/>
            </a:prstGeom>
            <a:noFill/>
          </p:spPr>
          <p:txBody>
            <a:bodyPr wrap="none" rtlCol="0">
              <a:spAutoFit/>
            </a:bodyPr>
            <a:lstStyle/>
            <a:p>
              <a:r>
                <a:rPr lang="en-US" dirty="0"/>
                <a:t>3</a:t>
              </a:r>
              <a:r>
                <a:rPr lang="en-US" baseline="30000" dirty="0"/>
                <a:t>1</a:t>
              </a:r>
            </a:p>
          </p:txBody>
        </p:sp>
        <p:sp>
          <p:nvSpPr>
            <p:cNvPr id="339" name="TextBox 338">
              <a:extLst>
                <a:ext uri="{FF2B5EF4-FFF2-40B4-BE49-F238E27FC236}">
                  <a16:creationId xmlns:a16="http://schemas.microsoft.com/office/drawing/2014/main" id="{532C6F73-5F76-A47E-E3D2-8AFE5112DDAC}"/>
                </a:ext>
              </a:extLst>
            </p:cNvPr>
            <p:cNvSpPr txBox="1"/>
            <p:nvPr/>
          </p:nvSpPr>
          <p:spPr>
            <a:xfrm>
              <a:off x="7810375" y="2831227"/>
              <a:ext cx="380232" cy="369332"/>
            </a:xfrm>
            <a:prstGeom prst="rect">
              <a:avLst/>
            </a:prstGeom>
            <a:noFill/>
          </p:spPr>
          <p:txBody>
            <a:bodyPr wrap="none" rtlCol="0">
              <a:spAutoFit/>
            </a:bodyPr>
            <a:lstStyle/>
            <a:p>
              <a:r>
                <a:rPr lang="en-US" dirty="0"/>
                <a:t>4</a:t>
              </a:r>
              <a:r>
                <a:rPr lang="en-US" baseline="30000" dirty="0"/>
                <a:t>1</a:t>
              </a:r>
            </a:p>
          </p:txBody>
        </p:sp>
      </p:grpSp>
      <p:grpSp>
        <p:nvGrpSpPr>
          <p:cNvPr id="342" name="Group 341">
            <a:extLst>
              <a:ext uri="{FF2B5EF4-FFF2-40B4-BE49-F238E27FC236}">
                <a16:creationId xmlns:a16="http://schemas.microsoft.com/office/drawing/2014/main" id="{BFA69394-6026-4876-4C2A-ABF0DADE82B6}"/>
              </a:ext>
            </a:extLst>
          </p:cNvPr>
          <p:cNvGrpSpPr/>
          <p:nvPr/>
        </p:nvGrpSpPr>
        <p:grpSpPr>
          <a:xfrm>
            <a:off x="1603581" y="2679013"/>
            <a:ext cx="6434626" cy="372351"/>
            <a:chOff x="1755981" y="2831227"/>
            <a:chExt cx="6434626" cy="372351"/>
          </a:xfrm>
        </p:grpSpPr>
        <p:sp>
          <p:nvSpPr>
            <p:cNvPr id="343" name="TextBox 342">
              <a:extLst>
                <a:ext uri="{FF2B5EF4-FFF2-40B4-BE49-F238E27FC236}">
                  <a16:creationId xmlns:a16="http://schemas.microsoft.com/office/drawing/2014/main" id="{2E67DCF8-A895-5BFD-365A-CBCAC5B12F99}"/>
                </a:ext>
              </a:extLst>
            </p:cNvPr>
            <p:cNvSpPr txBox="1"/>
            <p:nvPr/>
          </p:nvSpPr>
          <p:spPr>
            <a:xfrm>
              <a:off x="1755981" y="2832923"/>
              <a:ext cx="380232" cy="369332"/>
            </a:xfrm>
            <a:prstGeom prst="rect">
              <a:avLst/>
            </a:prstGeom>
            <a:noFill/>
          </p:spPr>
          <p:txBody>
            <a:bodyPr wrap="none" rtlCol="0">
              <a:spAutoFit/>
            </a:bodyPr>
            <a:lstStyle/>
            <a:p>
              <a:r>
                <a:rPr lang="en-US" dirty="0"/>
                <a:t>2</a:t>
              </a:r>
              <a:r>
                <a:rPr lang="en-US" baseline="30000" dirty="0"/>
                <a:t>2</a:t>
              </a:r>
            </a:p>
          </p:txBody>
        </p:sp>
        <p:sp>
          <p:nvSpPr>
            <p:cNvPr id="344" name="TextBox 343">
              <a:extLst>
                <a:ext uri="{FF2B5EF4-FFF2-40B4-BE49-F238E27FC236}">
                  <a16:creationId xmlns:a16="http://schemas.microsoft.com/office/drawing/2014/main" id="{D8941B06-B2E5-51C6-883E-784E1E142DC8}"/>
                </a:ext>
              </a:extLst>
            </p:cNvPr>
            <p:cNvSpPr txBox="1"/>
            <p:nvPr/>
          </p:nvSpPr>
          <p:spPr>
            <a:xfrm>
              <a:off x="4507658" y="2834246"/>
              <a:ext cx="380232" cy="369332"/>
            </a:xfrm>
            <a:prstGeom prst="rect">
              <a:avLst/>
            </a:prstGeom>
            <a:noFill/>
          </p:spPr>
          <p:txBody>
            <a:bodyPr wrap="none" rtlCol="0">
              <a:spAutoFit/>
            </a:bodyPr>
            <a:lstStyle/>
            <a:p>
              <a:r>
                <a:rPr lang="en-US" dirty="0"/>
                <a:t>3</a:t>
              </a:r>
              <a:r>
                <a:rPr lang="en-US" baseline="30000" dirty="0"/>
                <a:t>2</a:t>
              </a:r>
            </a:p>
          </p:txBody>
        </p:sp>
        <p:sp>
          <p:nvSpPr>
            <p:cNvPr id="345" name="TextBox 344">
              <a:extLst>
                <a:ext uri="{FF2B5EF4-FFF2-40B4-BE49-F238E27FC236}">
                  <a16:creationId xmlns:a16="http://schemas.microsoft.com/office/drawing/2014/main" id="{7116EA9C-0197-BDBB-EEEB-D81B8B95744B}"/>
                </a:ext>
              </a:extLst>
            </p:cNvPr>
            <p:cNvSpPr txBox="1"/>
            <p:nvPr/>
          </p:nvSpPr>
          <p:spPr>
            <a:xfrm>
              <a:off x="7810375" y="2831227"/>
              <a:ext cx="380232" cy="369332"/>
            </a:xfrm>
            <a:prstGeom prst="rect">
              <a:avLst/>
            </a:prstGeom>
            <a:noFill/>
          </p:spPr>
          <p:txBody>
            <a:bodyPr wrap="none" rtlCol="0">
              <a:spAutoFit/>
            </a:bodyPr>
            <a:lstStyle/>
            <a:p>
              <a:r>
                <a:rPr lang="en-US" dirty="0"/>
                <a:t>4</a:t>
              </a:r>
              <a:r>
                <a:rPr lang="en-US" baseline="30000" dirty="0"/>
                <a:t>2</a:t>
              </a:r>
            </a:p>
          </p:txBody>
        </p:sp>
      </p:grpSp>
      <p:grpSp>
        <p:nvGrpSpPr>
          <p:cNvPr id="346" name="Group 345">
            <a:extLst>
              <a:ext uri="{FF2B5EF4-FFF2-40B4-BE49-F238E27FC236}">
                <a16:creationId xmlns:a16="http://schemas.microsoft.com/office/drawing/2014/main" id="{6E482E12-0AB0-A8DE-0E6B-54EB141BC3DF}"/>
              </a:ext>
            </a:extLst>
          </p:cNvPr>
          <p:cNvGrpSpPr/>
          <p:nvPr/>
        </p:nvGrpSpPr>
        <p:grpSpPr>
          <a:xfrm>
            <a:off x="1594460" y="2682593"/>
            <a:ext cx="6434626" cy="372351"/>
            <a:chOff x="1755981" y="2831227"/>
            <a:chExt cx="6434626" cy="372351"/>
          </a:xfrm>
        </p:grpSpPr>
        <p:sp>
          <p:nvSpPr>
            <p:cNvPr id="347" name="TextBox 346">
              <a:extLst>
                <a:ext uri="{FF2B5EF4-FFF2-40B4-BE49-F238E27FC236}">
                  <a16:creationId xmlns:a16="http://schemas.microsoft.com/office/drawing/2014/main" id="{63E85169-9F64-AB30-7043-BBE5F25EC562}"/>
                </a:ext>
              </a:extLst>
            </p:cNvPr>
            <p:cNvSpPr txBox="1"/>
            <p:nvPr/>
          </p:nvSpPr>
          <p:spPr>
            <a:xfrm>
              <a:off x="1755981" y="2832923"/>
              <a:ext cx="380232" cy="369332"/>
            </a:xfrm>
            <a:prstGeom prst="rect">
              <a:avLst/>
            </a:prstGeom>
            <a:noFill/>
          </p:spPr>
          <p:txBody>
            <a:bodyPr wrap="none" rtlCol="0">
              <a:spAutoFit/>
            </a:bodyPr>
            <a:lstStyle/>
            <a:p>
              <a:r>
                <a:rPr lang="en-US" dirty="0"/>
                <a:t>2</a:t>
              </a:r>
              <a:r>
                <a:rPr lang="en-US" baseline="30000" dirty="0"/>
                <a:t>3</a:t>
              </a:r>
            </a:p>
          </p:txBody>
        </p:sp>
        <p:sp>
          <p:nvSpPr>
            <p:cNvPr id="348" name="TextBox 347">
              <a:extLst>
                <a:ext uri="{FF2B5EF4-FFF2-40B4-BE49-F238E27FC236}">
                  <a16:creationId xmlns:a16="http://schemas.microsoft.com/office/drawing/2014/main" id="{131B633A-C00D-567F-132C-0562F7DD5802}"/>
                </a:ext>
              </a:extLst>
            </p:cNvPr>
            <p:cNvSpPr txBox="1"/>
            <p:nvPr/>
          </p:nvSpPr>
          <p:spPr>
            <a:xfrm>
              <a:off x="4507658" y="2834246"/>
              <a:ext cx="380232" cy="369332"/>
            </a:xfrm>
            <a:prstGeom prst="rect">
              <a:avLst/>
            </a:prstGeom>
            <a:noFill/>
          </p:spPr>
          <p:txBody>
            <a:bodyPr wrap="none" rtlCol="0">
              <a:spAutoFit/>
            </a:bodyPr>
            <a:lstStyle/>
            <a:p>
              <a:r>
                <a:rPr lang="en-US" dirty="0"/>
                <a:t>3</a:t>
              </a:r>
              <a:r>
                <a:rPr lang="en-US" baseline="30000" dirty="0"/>
                <a:t>3</a:t>
              </a:r>
            </a:p>
          </p:txBody>
        </p:sp>
        <p:sp>
          <p:nvSpPr>
            <p:cNvPr id="349" name="TextBox 348">
              <a:extLst>
                <a:ext uri="{FF2B5EF4-FFF2-40B4-BE49-F238E27FC236}">
                  <a16:creationId xmlns:a16="http://schemas.microsoft.com/office/drawing/2014/main" id="{75D14A5E-6C55-EB39-0D4B-15E1C0A028EB}"/>
                </a:ext>
              </a:extLst>
            </p:cNvPr>
            <p:cNvSpPr txBox="1"/>
            <p:nvPr/>
          </p:nvSpPr>
          <p:spPr>
            <a:xfrm>
              <a:off x="7810375" y="2831227"/>
              <a:ext cx="380232" cy="369332"/>
            </a:xfrm>
            <a:prstGeom prst="rect">
              <a:avLst/>
            </a:prstGeom>
            <a:noFill/>
          </p:spPr>
          <p:txBody>
            <a:bodyPr wrap="none" rtlCol="0">
              <a:spAutoFit/>
            </a:bodyPr>
            <a:lstStyle/>
            <a:p>
              <a:r>
                <a:rPr lang="en-US" dirty="0"/>
                <a:t>4</a:t>
              </a:r>
              <a:r>
                <a:rPr lang="en-US" baseline="30000" dirty="0"/>
                <a:t>3</a:t>
              </a:r>
            </a:p>
          </p:txBody>
        </p:sp>
      </p:grpSp>
      <p:grpSp>
        <p:nvGrpSpPr>
          <p:cNvPr id="350" name="Group 349">
            <a:extLst>
              <a:ext uri="{FF2B5EF4-FFF2-40B4-BE49-F238E27FC236}">
                <a16:creationId xmlns:a16="http://schemas.microsoft.com/office/drawing/2014/main" id="{0E380B56-371E-C2C9-90EE-1005CB1AE18C}"/>
              </a:ext>
            </a:extLst>
          </p:cNvPr>
          <p:cNvGrpSpPr/>
          <p:nvPr/>
        </p:nvGrpSpPr>
        <p:grpSpPr>
          <a:xfrm>
            <a:off x="1594460" y="2689406"/>
            <a:ext cx="6434626" cy="372351"/>
            <a:chOff x="1755981" y="2831227"/>
            <a:chExt cx="6434626" cy="372351"/>
          </a:xfrm>
        </p:grpSpPr>
        <p:sp>
          <p:nvSpPr>
            <p:cNvPr id="351" name="TextBox 350">
              <a:extLst>
                <a:ext uri="{FF2B5EF4-FFF2-40B4-BE49-F238E27FC236}">
                  <a16:creationId xmlns:a16="http://schemas.microsoft.com/office/drawing/2014/main" id="{F62F1F7E-642F-496D-0B23-E30476CC8D0B}"/>
                </a:ext>
              </a:extLst>
            </p:cNvPr>
            <p:cNvSpPr txBox="1"/>
            <p:nvPr/>
          </p:nvSpPr>
          <p:spPr>
            <a:xfrm>
              <a:off x="1755981" y="2832923"/>
              <a:ext cx="380232" cy="369332"/>
            </a:xfrm>
            <a:prstGeom prst="rect">
              <a:avLst/>
            </a:prstGeom>
            <a:noFill/>
          </p:spPr>
          <p:txBody>
            <a:bodyPr wrap="none" rtlCol="0">
              <a:spAutoFit/>
            </a:bodyPr>
            <a:lstStyle/>
            <a:p>
              <a:r>
                <a:rPr lang="en-US" dirty="0"/>
                <a:t>2</a:t>
              </a:r>
              <a:r>
                <a:rPr lang="en-US" baseline="30000" dirty="0"/>
                <a:t>4</a:t>
              </a:r>
            </a:p>
          </p:txBody>
        </p:sp>
        <p:sp>
          <p:nvSpPr>
            <p:cNvPr id="352" name="TextBox 351">
              <a:extLst>
                <a:ext uri="{FF2B5EF4-FFF2-40B4-BE49-F238E27FC236}">
                  <a16:creationId xmlns:a16="http://schemas.microsoft.com/office/drawing/2014/main" id="{809BE061-5C80-E3EA-7B66-9212FCDA4827}"/>
                </a:ext>
              </a:extLst>
            </p:cNvPr>
            <p:cNvSpPr txBox="1"/>
            <p:nvPr/>
          </p:nvSpPr>
          <p:spPr>
            <a:xfrm>
              <a:off x="4507658" y="2834246"/>
              <a:ext cx="380232" cy="369332"/>
            </a:xfrm>
            <a:prstGeom prst="rect">
              <a:avLst/>
            </a:prstGeom>
            <a:noFill/>
          </p:spPr>
          <p:txBody>
            <a:bodyPr wrap="none" rtlCol="0">
              <a:spAutoFit/>
            </a:bodyPr>
            <a:lstStyle/>
            <a:p>
              <a:r>
                <a:rPr lang="en-US" dirty="0"/>
                <a:t>3</a:t>
              </a:r>
              <a:r>
                <a:rPr lang="en-US" baseline="30000" dirty="0"/>
                <a:t>4</a:t>
              </a:r>
            </a:p>
          </p:txBody>
        </p:sp>
        <p:sp>
          <p:nvSpPr>
            <p:cNvPr id="353" name="TextBox 352">
              <a:extLst>
                <a:ext uri="{FF2B5EF4-FFF2-40B4-BE49-F238E27FC236}">
                  <a16:creationId xmlns:a16="http://schemas.microsoft.com/office/drawing/2014/main" id="{D96052CC-E546-3BE2-ED3B-F95E06999F66}"/>
                </a:ext>
              </a:extLst>
            </p:cNvPr>
            <p:cNvSpPr txBox="1"/>
            <p:nvPr/>
          </p:nvSpPr>
          <p:spPr>
            <a:xfrm>
              <a:off x="7810375" y="2831227"/>
              <a:ext cx="380232" cy="369332"/>
            </a:xfrm>
            <a:prstGeom prst="rect">
              <a:avLst/>
            </a:prstGeom>
            <a:noFill/>
          </p:spPr>
          <p:txBody>
            <a:bodyPr wrap="none" rtlCol="0">
              <a:spAutoFit/>
            </a:bodyPr>
            <a:lstStyle/>
            <a:p>
              <a:r>
                <a:rPr lang="en-US" dirty="0"/>
                <a:t>4</a:t>
              </a:r>
              <a:r>
                <a:rPr lang="en-US" baseline="30000" dirty="0"/>
                <a:t>4</a:t>
              </a:r>
            </a:p>
          </p:txBody>
        </p:sp>
      </p:grpSp>
      <p:sp>
        <p:nvSpPr>
          <p:cNvPr id="354" name="TextBox 353">
            <a:extLst>
              <a:ext uri="{FF2B5EF4-FFF2-40B4-BE49-F238E27FC236}">
                <a16:creationId xmlns:a16="http://schemas.microsoft.com/office/drawing/2014/main" id="{C51339F6-8E9D-2F05-CFF9-8F57F1BE6A18}"/>
              </a:ext>
            </a:extLst>
          </p:cNvPr>
          <p:cNvSpPr txBox="1"/>
          <p:nvPr/>
        </p:nvSpPr>
        <p:spPr>
          <a:xfrm>
            <a:off x="3338178" y="6187715"/>
            <a:ext cx="7680757" cy="461665"/>
          </a:xfrm>
          <a:prstGeom prst="rect">
            <a:avLst/>
          </a:prstGeom>
          <a:noFill/>
        </p:spPr>
        <p:txBody>
          <a:bodyPr wrap="none" rtlCol="0">
            <a:spAutoFit/>
          </a:bodyPr>
          <a:lstStyle/>
          <a:p>
            <a:r>
              <a:rPr lang="en-US" sz="2400" b="1" dirty="0">
                <a:solidFill>
                  <a:schemeClr val="accent5">
                    <a:lumMod val="60000"/>
                    <a:lumOff val="40000"/>
                  </a:schemeClr>
                </a:solidFill>
              </a:rPr>
              <a:t>Varied Values </a:t>
            </a:r>
            <a:r>
              <a:rPr lang="en-US" sz="2400" dirty="0">
                <a:solidFill>
                  <a:schemeClr val="accent5">
                    <a:lumMod val="60000"/>
                    <a:lumOff val="40000"/>
                  </a:schemeClr>
                </a:solidFill>
              </a:rPr>
              <a:t>afford the noticing of </a:t>
            </a:r>
            <a:r>
              <a:rPr lang="en-US" sz="2400" u="sng" dirty="0">
                <a:solidFill>
                  <a:schemeClr val="accent5">
                    <a:lumMod val="60000"/>
                    <a:lumOff val="40000"/>
                  </a:schemeClr>
                </a:solidFill>
              </a:rPr>
              <a:t>patterned relationships</a:t>
            </a:r>
            <a:r>
              <a:rPr lang="en-US" sz="2400" dirty="0">
                <a:solidFill>
                  <a:schemeClr val="accent5">
                    <a:lumMod val="60000"/>
                    <a:lumOff val="40000"/>
                  </a:schemeClr>
                </a:solidFill>
              </a:rPr>
              <a:t>.</a:t>
            </a:r>
          </a:p>
        </p:txBody>
      </p:sp>
      <p:sp>
        <p:nvSpPr>
          <p:cNvPr id="355" name="TextBox 354">
            <a:extLst>
              <a:ext uri="{FF2B5EF4-FFF2-40B4-BE49-F238E27FC236}">
                <a16:creationId xmlns:a16="http://schemas.microsoft.com/office/drawing/2014/main" id="{F7A32166-CD80-1511-1710-3DDD11E3E838}"/>
              </a:ext>
            </a:extLst>
          </p:cNvPr>
          <p:cNvSpPr txBox="1"/>
          <p:nvPr/>
        </p:nvSpPr>
        <p:spPr>
          <a:xfrm>
            <a:off x="398521" y="6185719"/>
            <a:ext cx="1231556" cy="492443"/>
          </a:xfrm>
          <a:prstGeom prst="rect">
            <a:avLst/>
          </a:prstGeom>
          <a:noFill/>
        </p:spPr>
        <p:txBody>
          <a:bodyPr wrap="none" rtlCol="0">
            <a:spAutoFit/>
          </a:bodyPr>
          <a:lstStyle/>
          <a:p>
            <a:r>
              <a:rPr lang="en-US" sz="2600" b="1" dirty="0">
                <a:solidFill>
                  <a:schemeClr val="accent5">
                    <a:lumMod val="60000"/>
                    <a:lumOff val="40000"/>
                  </a:schemeClr>
                </a:solidFill>
              </a:rPr>
              <a:t>Level 2:</a:t>
            </a:r>
            <a:endParaRPr lang="en-US" sz="2600" dirty="0">
              <a:solidFill>
                <a:schemeClr val="accent5">
                  <a:lumMod val="60000"/>
                  <a:lumOff val="40000"/>
                </a:schemeClr>
              </a:solidFill>
            </a:endParaRPr>
          </a:p>
        </p:txBody>
      </p:sp>
      <p:sp>
        <p:nvSpPr>
          <p:cNvPr id="356" name="TextBox 355">
            <a:extLst>
              <a:ext uri="{FF2B5EF4-FFF2-40B4-BE49-F238E27FC236}">
                <a16:creationId xmlns:a16="http://schemas.microsoft.com/office/drawing/2014/main" id="{EF558FCD-7B52-B9DF-20D1-6BD924944046}"/>
              </a:ext>
            </a:extLst>
          </p:cNvPr>
          <p:cNvSpPr txBox="1"/>
          <p:nvPr/>
        </p:nvSpPr>
        <p:spPr>
          <a:xfrm>
            <a:off x="293739" y="1247296"/>
            <a:ext cx="11332203" cy="769441"/>
          </a:xfrm>
          <a:prstGeom prst="rect">
            <a:avLst/>
          </a:prstGeom>
          <a:noFill/>
        </p:spPr>
        <p:txBody>
          <a:bodyPr wrap="square">
            <a:spAutoFit/>
          </a:bodyPr>
          <a:lstStyle/>
          <a:p>
            <a:pPr algn="ctr"/>
            <a:r>
              <a:rPr lang="en-US" sz="2200" b="1" dirty="0"/>
              <a:t>What happens when “bases” and “exponents” </a:t>
            </a:r>
            <a:r>
              <a:rPr lang="en-US" sz="2200" b="1" i="1" dirty="0"/>
              <a:t>vary</a:t>
            </a:r>
            <a:r>
              <a:rPr lang="en-US" sz="2200" b="1" dirty="0"/>
              <a:t>? </a:t>
            </a:r>
            <a:r>
              <a:rPr lang="en-US" sz="2200" dirty="0"/>
              <a:t>... Here we systematically </a:t>
            </a:r>
          </a:p>
          <a:p>
            <a:pPr algn="ctr"/>
            <a:r>
              <a:rPr lang="en-US" sz="2200" dirty="0"/>
              <a:t>vary the values of bases and exponents to study how they behave.</a:t>
            </a:r>
          </a:p>
        </p:txBody>
      </p:sp>
      <p:pic>
        <p:nvPicPr>
          <p:cNvPr id="357" name="Picture 356">
            <a:extLst>
              <a:ext uri="{FF2B5EF4-FFF2-40B4-BE49-F238E27FC236}">
                <a16:creationId xmlns:a16="http://schemas.microsoft.com/office/drawing/2014/main" id="{386CEBEC-B777-27B7-4497-A7F31854C936}"/>
              </a:ext>
            </a:extLst>
          </p:cNvPr>
          <p:cNvPicPr>
            <a:picLocks noChangeAspect="1"/>
          </p:cNvPicPr>
          <p:nvPr/>
        </p:nvPicPr>
        <p:blipFill>
          <a:blip r:embed="rId3"/>
          <a:stretch>
            <a:fillRect/>
          </a:stretch>
        </p:blipFill>
        <p:spPr>
          <a:xfrm>
            <a:off x="1776597" y="5282953"/>
            <a:ext cx="1447334" cy="1461119"/>
          </a:xfrm>
          <a:prstGeom prst="rect">
            <a:avLst/>
          </a:prstGeom>
        </p:spPr>
      </p:pic>
      <p:sp>
        <p:nvSpPr>
          <p:cNvPr id="2" name="TextBox 1">
            <a:extLst>
              <a:ext uri="{FF2B5EF4-FFF2-40B4-BE49-F238E27FC236}">
                <a16:creationId xmlns:a16="http://schemas.microsoft.com/office/drawing/2014/main" id="{D3E970DF-E2C3-C4B0-E877-1F389C548E93}"/>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151054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3"/>
                                        </p:tgtEl>
                                        <p:attrNameLst>
                                          <p:attrName>style.visibility</p:attrName>
                                        </p:attrNameLst>
                                      </p:cBhvr>
                                      <p:to>
                                        <p:strVal val="visible"/>
                                      </p:to>
                                    </p:set>
                                    <p:animEffect transition="in" filter="fade">
                                      <p:cBhvr>
                                        <p:cTn id="10" dur="500"/>
                                        <p:tgtEl>
                                          <p:spTgt spid="3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2"/>
                                        </p:tgtEl>
                                        <p:attrNameLst>
                                          <p:attrName>style.visibility</p:attrName>
                                        </p:attrNameLst>
                                      </p:cBhvr>
                                      <p:to>
                                        <p:strVal val="visible"/>
                                      </p:to>
                                    </p:set>
                                    <p:animEffect transition="in" filter="fade">
                                      <p:cBhvr>
                                        <p:cTn id="13" dur="500"/>
                                        <p:tgtEl>
                                          <p:spTgt spid="3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2"/>
                                        </p:tgtEl>
                                        <p:attrNameLst>
                                          <p:attrName>style.visibility</p:attrName>
                                        </p:attrNameLst>
                                      </p:cBhvr>
                                      <p:to>
                                        <p:strVal val="visible"/>
                                      </p:to>
                                    </p:set>
                                    <p:animEffect transition="in" filter="fade">
                                      <p:cBhvr>
                                        <p:cTn id="16" dur="500"/>
                                        <p:tgtEl>
                                          <p:spTgt spid="3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4"/>
                                        </p:tgtEl>
                                        <p:attrNameLst>
                                          <p:attrName>style.visibility</p:attrName>
                                        </p:attrNameLst>
                                      </p:cBhvr>
                                      <p:to>
                                        <p:strVal val="visible"/>
                                      </p:to>
                                    </p:set>
                                    <p:animEffect transition="in" filter="fade">
                                      <p:cBhvr>
                                        <p:cTn id="19" dur="500"/>
                                        <p:tgtEl>
                                          <p:spTgt spid="3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3"/>
                                        </p:tgtEl>
                                        <p:attrNameLst>
                                          <p:attrName>style.visibility</p:attrName>
                                        </p:attrNameLst>
                                      </p:cBhvr>
                                      <p:to>
                                        <p:strVal val="visible"/>
                                      </p:to>
                                    </p:set>
                                    <p:animEffect transition="in" filter="fade">
                                      <p:cBhvr>
                                        <p:cTn id="22" dur="500"/>
                                        <p:tgtEl>
                                          <p:spTgt spid="323"/>
                                        </p:tgtEl>
                                      </p:cBhvr>
                                    </p:animEffect>
                                  </p:childTnLst>
                                </p:cTn>
                              </p:par>
                              <p:par>
                                <p:cTn id="23" presetID="10" presetClass="exit" presetSubtype="0" fill="hold" nodeType="withEffect">
                                  <p:stCondLst>
                                    <p:cond delay="0"/>
                                  </p:stCondLst>
                                  <p:childTnLst>
                                    <p:animEffect transition="out" filter="fade">
                                      <p:cBhvr>
                                        <p:cTn id="24" dur="500"/>
                                        <p:tgtEl>
                                          <p:spTgt spid="341"/>
                                        </p:tgtEl>
                                      </p:cBhvr>
                                    </p:animEffect>
                                    <p:set>
                                      <p:cBhvr>
                                        <p:cTn id="25" dur="1" fill="hold">
                                          <p:stCondLst>
                                            <p:cond delay="499"/>
                                          </p:stCondLst>
                                        </p:cTn>
                                        <p:tgtEl>
                                          <p:spTgt spid="34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40"/>
                                        </p:tgtEl>
                                        <p:attrNameLst>
                                          <p:attrName>style.visibility</p:attrName>
                                        </p:attrNameLst>
                                      </p:cBhvr>
                                      <p:to>
                                        <p:strVal val="visible"/>
                                      </p:to>
                                    </p:set>
                                    <p:animEffect transition="in" filter="fade">
                                      <p:cBhvr>
                                        <p:cTn id="28" dur="500"/>
                                        <p:tgtEl>
                                          <p:spTgt spid="340"/>
                                        </p:tgtEl>
                                      </p:cBhvr>
                                    </p:animEffect>
                                  </p:childTnLst>
                                </p:cTn>
                              </p:par>
                            </p:childTnLst>
                          </p:cTn>
                        </p:par>
                        <p:par>
                          <p:cTn id="29" fill="hold">
                            <p:stCondLst>
                              <p:cond delay="2500"/>
                            </p:stCondLst>
                            <p:childTnLst>
                              <p:par>
                                <p:cTn id="30" presetID="10" presetClass="entr" presetSubtype="0" fill="hold" grpId="0" nodeType="afterEffect">
                                  <p:stCondLst>
                                    <p:cond delay="2000"/>
                                  </p:stCondLst>
                                  <p:childTnLst>
                                    <p:set>
                                      <p:cBhvr>
                                        <p:cTn id="31" dur="1" fill="hold">
                                          <p:stCondLst>
                                            <p:cond delay="0"/>
                                          </p:stCondLst>
                                        </p:cTn>
                                        <p:tgtEl>
                                          <p:spTgt spid="309"/>
                                        </p:tgtEl>
                                        <p:attrNameLst>
                                          <p:attrName>style.visibility</p:attrName>
                                        </p:attrNameLst>
                                      </p:cBhvr>
                                      <p:to>
                                        <p:strVal val="visible"/>
                                      </p:to>
                                    </p:set>
                                    <p:animEffect transition="in" filter="fade">
                                      <p:cBhvr>
                                        <p:cTn id="32" dur="500"/>
                                        <p:tgtEl>
                                          <p:spTgt spid="30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5"/>
                                        </p:tgtEl>
                                        <p:attrNameLst>
                                          <p:attrName>style.visibility</p:attrName>
                                        </p:attrNameLst>
                                      </p:cBhvr>
                                      <p:to>
                                        <p:strVal val="visible"/>
                                      </p:to>
                                    </p:set>
                                    <p:animEffect transition="in" filter="fade">
                                      <p:cBhvr>
                                        <p:cTn id="35" dur="500"/>
                                        <p:tgtEl>
                                          <p:spTgt spid="3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6"/>
                                        </p:tgtEl>
                                        <p:attrNameLst>
                                          <p:attrName>style.visibility</p:attrName>
                                        </p:attrNameLst>
                                      </p:cBhvr>
                                      <p:to>
                                        <p:strVal val="visible"/>
                                      </p:to>
                                    </p:set>
                                    <p:animEffect transition="in" filter="fade">
                                      <p:cBhvr>
                                        <p:cTn id="38" dur="500"/>
                                        <p:tgtEl>
                                          <p:spTgt spid="3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5"/>
                                        </p:tgtEl>
                                        <p:attrNameLst>
                                          <p:attrName>style.visibility</p:attrName>
                                        </p:attrNameLst>
                                      </p:cBhvr>
                                      <p:to>
                                        <p:strVal val="visible"/>
                                      </p:to>
                                    </p:set>
                                    <p:animEffect transition="in" filter="fade">
                                      <p:cBhvr>
                                        <p:cTn id="41" dur="500"/>
                                        <p:tgtEl>
                                          <p:spTgt spid="3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7"/>
                                        </p:tgtEl>
                                        <p:attrNameLst>
                                          <p:attrName>style.visibility</p:attrName>
                                        </p:attrNameLst>
                                      </p:cBhvr>
                                      <p:to>
                                        <p:strVal val="visible"/>
                                      </p:to>
                                    </p:set>
                                    <p:animEffect transition="in" filter="fade">
                                      <p:cBhvr>
                                        <p:cTn id="44" dur="500"/>
                                        <p:tgtEl>
                                          <p:spTgt spid="3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6"/>
                                        </p:tgtEl>
                                        <p:attrNameLst>
                                          <p:attrName>style.visibility</p:attrName>
                                        </p:attrNameLst>
                                      </p:cBhvr>
                                      <p:to>
                                        <p:strVal val="visible"/>
                                      </p:to>
                                    </p:set>
                                    <p:animEffect transition="in" filter="fade">
                                      <p:cBhvr>
                                        <p:cTn id="47" dur="500"/>
                                        <p:tgtEl>
                                          <p:spTgt spid="326"/>
                                        </p:tgtEl>
                                      </p:cBhvr>
                                    </p:animEffect>
                                  </p:childTnLst>
                                </p:cTn>
                              </p:par>
                              <p:par>
                                <p:cTn id="48" presetID="10" presetClass="entr" presetSubtype="0" fill="hold" nodeType="withEffect">
                                  <p:stCondLst>
                                    <p:cond delay="0"/>
                                  </p:stCondLst>
                                  <p:childTnLst>
                                    <p:set>
                                      <p:cBhvr>
                                        <p:cTn id="49" dur="1" fill="hold">
                                          <p:stCondLst>
                                            <p:cond delay="0"/>
                                          </p:stCondLst>
                                        </p:cTn>
                                        <p:tgtEl>
                                          <p:spTgt spid="342"/>
                                        </p:tgtEl>
                                        <p:attrNameLst>
                                          <p:attrName>style.visibility</p:attrName>
                                        </p:attrNameLst>
                                      </p:cBhvr>
                                      <p:to>
                                        <p:strVal val="visible"/>
                                      </p:to>
                                    </p:set>
                                    <p:animEffect transition="in" filter="fade">
                                      <p:cBhvr>
                                        <p:cTn id="50" dur="500"/>
                                        <p:tgtEl>
                                          <p:spTgt spid="342"/>
                                        </p:tgtEl>
                                      </p:cBhvr>
                                    </p:animEffect>
                                  </p:childTnLst>
                                </p:cTn>
                              </p:par>
                              <p:par>
                                <p:cTn id="51" presetID="10" presetClass="exit" presetSubtype="0" fill="hold" nodeType="withEffect">
                                  <p:stCondLst>
                                    <p:cond delay="0"/>
                                  </p:stCondLst>
                                  <p:childTnLst>
                                    <p:animEffect transition="out" filter="fade">
                                      <p:cBhvr>
                                        <p:cTn id="52" dur="500"/>
                                        <p:tgtEl>
                                          <p:spTgt spid="340"/>
                                        </p:tgtEl>
                                      </p:cBhvr>
                                    </p:animEffect>
                                    <p:set>
                                      <p:cBhvr>
                                        <p:cTn id="53" dur="1" fill="hold">
                                          <p:stCondLst>
                                            <p:cond delay="499"/>
                                          </p:stCondLst>
                                        </p:cTn>
                                        <p:tgtEl>
                                          <p:spTgt spid="340"/>
                                        </p:tgtEl>
                                        <p:attrNameLst>
                                          <p:attrName>style.visibility</p:attrName>
                                        </p:attrNameLst>
                                      </p:cBhvr>
                                      <p:to>
                                        <p:strVal val="hidden"/>
                                      </p:to>
                                    </p:set>
                                  </p:childTnLst>
                                </p:cTn>
                              </p:par>
                            </p:childTnLst>
                          </p:cTn>
                        </p:par>
                        <p:par>
                          <p:cTn id="54" fill="hold">
                            <p:stCondLst>
                              <p:cond delay="5000"/>
                            </p:stCondLst>
                            <p:childTnLst>
                              <p:par>
                                <p:cTn id="55" presetID="10" presetClass="entr" presetSubtype="0" fill="hold" grpId="0" nodeType="afterEffect">
                                  <p:stCondLst>
                                    <p:cond delay="2000"/>
                                  </p:stCondLst>
                                  <p:childTnLst>
                                    <p:set>
                                      <p:cBhvr>
                                        <p:cTn id="56" dur="1" fill="hold">
                                          <p:stCondLst>
                                            <p:cond delay="0"/>
                                          </p:stCondLst>
                                        </p:cTn>
                                        <p:tgtEl>
                                          <p:spTgt spid="310"/>
                                        </p:tgtEl>
                                        <p:attrNameLst>
                                          <p:attrName>style.visibility</p:attrName>
                                        </p:attrNameLst>
                                      </p:cBhvr>
                                      <p:to>
                                        <p:strVal val="visible"/>
                                      </p:to>
                                    </p:set>
                                    <p:animEffect transition="in" filter="fade">
                                      <p:cBhvr>
                                        <p:cTn id="57" dur="500"/>
                                        <p:tgtEl>
                                          <p:spTgt spid="3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7"/>
                                        </p:tgtEl>
                                        <p:attrNameLst>
                                          <p:attrName>style.visibility</p:attrName>
                                        </p:attrNameLst>
                                      </p:cBhvr>
                                      <p:to>
                                        <p:strVal val="visible"/>
                                      </p:to>
                                    </p:set>
                                    <p:animEffect transition="in" filter="fade">
                                      <p:cBhvr>
                                        <p:cTn id="60" dur="500"/>
                                        <p:tgtEl>
                                          <p:spTgt spid="3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8"/>
                                        </p:tgtEl>
                                        <p:attrNameLst>
                                          <p:attrName>style.visibility</p:attrName>
                                        </p:attrNameLst>
                                      </p:cBhvr>
                                      <p:to>
                                        <p:strVal val="visible"/>
                                      </p:to>
                                    </p:set>
                                    <p:animEffect transition="in" filter="fade">
                                      <p:cBhvr>
                                        <p:cTn id="63" dur="500"/>
                                        <p:tgtEl>
                                          <p:spTgt spid="3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8"/>
                                        </p:tgtEl>
                                        <p:attrNameLst>
                                          <p:attrName>style.visibility</p:attrName>
                                        </p:attrNameLst>
                                      </p:cBhvr>
                                      <p:to>
                                        <p:strVal val="visible"/>
                                      </p:to>
                                    </p:set>
                                    <p:animEffect transition="in" filter="fade">
                                      <p:cBhvr>
                                        <p:cTn id="66" dur="500"/>
                                        <p:tgtEl>
                                          <p:spTgt spid="3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9"/>
                                        </p:tgtEl>
                                        <p:attrNameLst>
                                          <p:attrName>style.visibility</p:attrName>
                                        </p:attrNameLst>
                                      </p:cBhvr>
                                      <p:to>
                                        <p:strVal val="visible"/>
                                      </p:to>
                                    </p:set>
                                    <p:animEffect transition="in" filter="fade">
                                      <p:cBhvr>
                                        <p:cTn id="69" dur="500"/>
                                        <p:tgtEl>
                                          <p:spTgt spid="3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0"/>
                                        </p:tgtEl>
                                        <p:attrNameLst>
                                          <p:attrName>style.visibility</p:attrName>
                                        </p:attrNameLst>
                                      </p:cBhvr>
                                      <p:to>
                                        <p:strVal val="visible"/>
                                      </p:to>
                                    </p:set>
                                    <p:animEffect transition="in" filter="fade">
                                      <p:cBhvr>
                                        <p:cTn id="72" dur="500"/>
                                        <p:tgtEl>
                                          <p:spTgt spid="330"/>
                                        </p:tgtEl>
                                      </p:cBhvr>
                                    </p:animEffect>
                                  </p:childTnLst>
                                </p:cTn>
                              </p:par>
                              <p:par>
                                <p:cTn id="73" presetID="10" presetClass="entr" presetSubtype="0" fill="hold" nodeType="withEffect">
                                  <p:stCondLst>
                                    <p:cond delay="0"/>
                                  </p:stCondLst>
                                  <p:childTnLst>
                                    <p:set>
                                      <p:cBhvr>
                                        <p:cTn id="74" dur="1" fill="hold">
                                          <p:stCondLst>
                                            <p:cond delay="0"/>
                                          </p:stCondLst>
                                        </p:cTn>
                                        <p:tgtEl>
                                          <p:spTgt spid="346"/>
                                        </p:tgtEl>
                                        <p:attrNameLst>
                                          <p:attrName>style.visibility</p:attrName>
                                        </p:attrNameLst>
                                      </p:cBhvr>
                                      <p:to>
                                        <p:strVal val="visible"/>
                                      </p:to>
                                    </p:set>
                                    <p:animEffect transition="in" filter="fade">
                                      <p:cBhvr>
                                        <p:cTn id="75" dur="500"/>
                                        <p:tgtEl>
                                          <p:spTgt spid="346"/>
                                        </p:tgtEl>
                                      </p:cBhvr>
                                    </p:animEffect>
                                  </p:childTnLst>
                                </p:cTn>
                              </p:par>
                              <p:par>
                                <p:cTn id="76" presetID="10" presetClass="exit" presetSubtype="0" fill="hold" nodeType="withEffect">
                                  <p:stCondLst>
                                    <p:cond delay="0"/>
                                  </p:stCondLst>
                                  <p:childTnLst>
                                    <p:animEffect transition="out" filter="fade">
                                      <p:cBhvr>
                                        <p:cTn id="77" dur="500"/>
                                        <p:tgtEl>
                                          <p:spTgt spid="342"/>
                                        </p:tgtEl>
                                      </p:cBhvr>
                                    </p:animEffect>
                                    <p:set>
                                      <p:cBhvr>
                                        <p:cTn id="78" dur="1" fill="hold">
                                          <p:stCondLst>
                                            <p:cond delay="499"/>
                                          </p:stCondLst>
                                        </p:cTn>
                                        <p:tgtEl>
                                          <p:spTgt spid="342"/>
                                        </p:tgtEl>
                                        <p:attrNameLst>
                                          <p:attrName>style.visibility</p:attrName>
                                        </p:attrNameLst>
                                      </p:cBhvr>
                                      <p:to>
                                        <p:strVal val="hidden"/>
                                      </p:to>
                                    </p:set>
                                  </p:childTnLst>
                                </p:cTn>
                              </p:par>
                            </p:childTnLst>
                          </p:cTn>
                        </p:par>
                        <p:par>
                          <p:cTn id="79" fill="hold">
                            <p:stCondLst>
                              <p:cond delay="7500"/>
                            </p:stCondLst>
                            <p:childTnLst>
                              <p:par>
                                <p:cTn id="80" presetID="10" presetClass="entr" presetSubtype="0" fill="hold" grpId="0" nodeType="afterEffect">
                                  <p:stCondLst>
                                    <p:cond delay="2000"/>
                                  </p:stCondLst>
                                  <p:childTnLst>
                                    <p:set>
                                      <p:cBhvr>
                                        <p:cTn id="81" dur="1" fill="hold">
                                          <p:stCondLst>
                                            <p:cond delay="0"/>
                                          </p:stCondLst>
                                        </p:cTn>
                                        <p:tgtEl>
                                          <p:spTgt spid="311"/>
                                        </p:tgtEl>
                                        <p:attrNameLst>
                                          <p:attrName>style.visibility</p:attrName>
                                        </p:attrNameLst>
                                      </p:cBhvr>
                                      <p:to>
                                        <p:strVal val="visible"/>
                                      </p:to>
                                    </p:set>
                                    <p:animEffect transition="in" filter="fade">
                                      <p:cBhvr>
                                        <p:cTn id="82" dur="500"/>
                                        <p:tgtEl>
                                          <p:spTgt spid="31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19"/>
                                        </p:tgtEl>
                                        <p:attrNameLst>
                                          <p:attrName>style.visibility</p:attrName>
                                        </p:attrNameLst>
                                      </p:cBhvr>
                                      <p:to>
                                        <p:strVal val="visible"/>
                                      </p:to>
                                    </p:set>
                                    <p:animEffect transition="in" filter="fade">
                                      <p:cBhvr>
                                        <p:cTn id="85" dur="500"/>
                                        <p:tgtEl>
                                          <p:spTgt spid="31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20"/>
                                        </p:tgtEl>
                                        <p:attrNameLst>
                                          <p:attrName>style.visibility</p:attrName>
                                        </p:attrNameLst>
                                      </p:cBhvr>
                                      <p:to>
                                        <p:strVal val="visible"/>
                                      </p:to>
                                    </p:set>
                                    <p:animEffect transition="in" filter="fade">
                                      <p:cBhvr>
                                        <p:cTn id="88" dur="500"/>
                                        <p:tgtEl>
                                          <p:spTgt spid="32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32"/>
                                        </p:tgtEl>
                                        <p:attrNameLst>
                                          <p:attrName>style.visibility</p:attrName>
                                        </p:attrNameLst>
                                      </p:cBhvr>
                                      <p:to>
                                        <p:strVal val="visible"/>
                                      </p:to>
                                    </p:set>
                                    <p:animEffect transition="in" filter="fade">
                                      <p:cBhvr>
                                        <p:cTn id="91" dur="500"/>
                                        <p:tgtEl>
                                          <p:spTgt spid="33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33"/>
                                        </p:tgtEl>
                                        <p:attrNameLst>
                                          <p:attrName>style.visibility</p:attrName>
                                        </p:attrNameLst>
                                      </p:cBhvr>
                                      <p:to>
                                        <p:strVal val="visible"/>
                                      </p:to>
                                    </p:set>
                                    <p:animEffect transition="in" filter="fade">
                                      <p:cBhvr>
                                        <p:cTn id="94" dur="500"/>
                                        <p:tgtEl>
                                          <p:spTgt spid="33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31"/>
                                        </p:tgtEl>
                                        <p:attrNameLst>
                                          <p:attrName>style.visibility</p:attrName>
                                        </p:attrNameLst>
                                      </p:cBhvr>
                                      <p:to>
                                        <p:strVal val="visible"/>
                                      </p:to>
                                    </p:set>
                                    <p:animEffect transition="in" filter="fade">
                                      <p:cBhvr>
                                        <p:cTn id="97" dur="500"/>
                                        <p:tgtEl>
                                          <p:spTgt spid="331"/>
                                        </p:tgtEl>
                                      </p:cBhvr>
                                    </p:animEffect>
                                  </p:childTnLst>
                                </p:cTn>
                              </p:par>
                              <p:par>
                                <p:cTn id="98" presetID="10" presetClass="exit" presetSubtype="0" fill="hold" nodeType="withEffect">
                                  <p:stCondLst>
                                    <p:cond delay="0"/>
                                  </p:stCondLst>
                                  <p:childTnLst>
                                    <p:animEffect transition="out" filter="fade">
                                      <p:cBhvr>
                                        <p:cTn id="99" dur="500"/>
                                        <p:tgtEl>
                                          <p:spTgt spid="346"/>
                                        </p:tgtEl>
                                      </p:cBhvr>
                                    </p:animEffect>
                                    <p:set>
                                      <p:cBhvr>
                                        <p:cTn id="100" dur="1" fill="hold">
                                          <p:stCondLst>
                                            <p:cond delay="499"/>
                                          </p:stCondLst>
                                        </p:cTn>
                                        <p:tgtEl>
                                          <p:spTgt spid="346"/>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350"/>
                                        </p:tgtEl>
                                        <p:attrNameLst>
                                          <p:attrName>style.visibility</p:attrName>
                                        </p:attrNameLst>
                                      </p:cBhvr>
                                      <p:to>
                                        <p:strVal val="visible"/>
                                      </p:to>
                                    </p:set>
                                    <p:animEffect transition="in" filter="fade">
                                      <p:cBhvr>
                                        <p:cTn id="103"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309" grpId="0" animBg="1"/>
      <p:bldP spid="310" grpId="0" animBg="1"/>
      <p:bldP spid="311" grpId="0" animBg="1"/>
      <p:bldP spid="312" grpId="0" animBg="1"/>
      <p:bldP spid="313" grpId="0" animBg="1"/>
      <p:bldP spid="315" grpId="0" animBg="1"/>
      <p:bldP spid="316" grpId="0" animBg="1"/>
      <p:bldP spid="317" grpId="0" animBg="1"/>
      <p:bldP spid="318" grpId="0" animBg="1"/>
      <p:bldP spid="319" grpId="0" animBg="1"/>
      <p:bldP spid="320"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2C8CBC5-0362-9A2B-1A64-E0E4697C3631}"/>
              </a:ext>
            </a:extLst>
          </p:cNvPr>
          <p:cNvSpPr txBox="1"/>
          <p:nvPr/>
        </p:nvSpPr>
        <p:spPr>
          <a:xfrm>
            <a:off x="293739" y="1247296"/>
            <a:ext cx="11332203" cy="769441"/>
          </a:xfrm>
          <a:prstGeom prst="rect">
            <a:avLst/>
          </a:prstGeom>
          <a:noFill/>
        </p:spPr>
        <p:txBody>
          <a:bodyPr wrap="square">
            <a:spAutoFit/>
          </a:bodyPr>
          <a:lstStyle/>
          <a:p>
            <a:pPr algn="ctr"/>
            <a:r>
              <a:rPr lang="en-US" sz="2200" b="1" dirty="0"/>
              <a:t>What happens when “bases” and “exponents” </a:t>
            </a:r>
            <a:r>
              <a:rPr lang="en-US" sz="2200" b="1" i="1" dirty="0"/>
              <a:t>vary</a:t>
            </a:r>
            <a:r>
              <a:rPr lang="en-US" sz="2200" b="1" dirty="0"/>
              <a:t>? </a:t>
            </a:r>
            <a:r>
              <a:rPr lang="en-US" sz="2200" dirty="0"/>
              <a:t>... Here we systematically </a:t>
            </a:r>
          </a:p>
          <a:p>
            <a:pPr algn="ctr"/>
            <a:r>
              <a:rPr lang="en-US" sz="2200" dirty="0"/>
              <a:t>vary the values of bases and exponents to study how they behave.</a:t>
            </a:r>
          </a:p>
        </p:txBody>
      </p:sp>
      <p:cxnSp>
        <p:nvCxnSpPr>
          <p:cNvPr id="2" name="Straight Arrow Connector 1">
            <a:extLst>
              <a:ext uri="{FF2B5EF4-FFF2-40B4-BE49-F238E27FC236}">
                <a16:creationId xmlns:a16="http://schemas.microsoft.com/office/drawing/2014/main" id="{EFBDDAD1-D1A1-B9AB-8C63-3F9670C3C8AC}"/>
              </a:ext>
            </a:extLst>
          </p:cNvPr>
          <p:cNvCxnSpPr>
            <a:cxnSpLocks/>
          </p:cNvCxnSpPr>
          <p:nvPr/>
        </p:nvCxnSpPr>
        <p:spPr>
          <a:xfrm flipV="1">
            <a:off x="4472649" y="2157298"/>
            <a:ext cx="0" cy="3428998"/>
          </a:xfrm>
          <a:prstGeom prst="straightConnector1">
            <a:avLst/>
          </a:prstGeom>
          <a:ln>
            <a:solidFill>
              <a:srgbClr val="B9CDE5"/>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CDB1804-1F96-BB28-7649-2A4C4E23AC21}"/>
              </a:ext>
            </a:extLst>
          </p:cNvPr>
          <p:cNvSpPr txBox="1"/>
          <p:nvPr/>
        </p:nvSpPr>
        <p:spPr>
          <a:xfrm>
            <a:off x="4136313" y="2125164"/>
            <a:ext cx="340158" cy="3703130"/>
          </a:xfrm>
          <a:prstGeom prst="rect">
            <a:avLst/>
          </a:prstGeom>
          <a:noFill/>
        </p:spPr>
        <p:txBody>
          <a:bodyPr wrap="none" rtlCol="0">
            <a:spAutoFit/>
          </a:bodyPr>
          <a:lstStyle/>
          <a:p>
            <a:pPr algn="r">
              <a:lnSpc>
                <a:spcPct val="300000"/>
              </a:lnSpc>
              <a:spcAft>
                <a:spcPts val="600"/>
              </a:spcAft>
            </a:pPr>
            <a:r>
              <a:rPr lang="en-US" sz="1200" b="1" dirty="0">
                <a:solidFill>
                  <a:schemeClr val="accent1">
                    <a:lumMod val="40000"/>
                    <a:lumOff val="60000"/>
                  </a:schemeClr>
                </a:solidFill>
              </a:rPr>
              <a:t>+5</a:t>
            </a:r>
          </a:p>
          <a:p>
            <a:pPr algn="r">
              <a:lnSpc>
                <a:spcPct val="300000"/>
              </a:lnSpc>
              <a:spcAft>
                <a:spcPts val="600"/>
              </a:spcAft>
            </a:pPr>
            <a:r>
              <a:rPr lang="en-US" sz="1200" b="1" dirty="0">
                <a:solidFill>
                  <a:schemeClr val="accent1">
                    <a:lumMod val="40000"/>
                    <a:lumOff val="60000"/>
                  </a:schemeClr>
                </a:solidFill>
              </a:rPr>
              <a:t>+4</a:t>
            </a:r>
          </a:p>
          <a:p>
            <a:pPr algn="r">
              <a:lnSpc>
                <a:spcPct val="300000"/>
              </a:lnSpc>
              <a:spcAft>
                <a:spcPts val="600"/>
              </a:spcAft>
            </a:pPr>
            <a:r>
              <a:rPr lang="en-US" sz="1200" b="1" dirty="0">
                <a:solidFill>
                  <a:schemeClr val="accent1">
                    <a:lumMod val="40000"/>
                    <a:lumOff val="60000"/>
                  </a:schemeClr>
                </a:solidFill>
              </a:rPr>
              <a:t>+3</a:t>
            </a:r>
          </a:p>
          <a:p>
            <a:pPr algn="r">
              <a:lnSpc>
                <a:spcPct val="300000"/>
              </a:lnSpc>
              <a:spcAft>
                <a:spcPts val="600"/>
              </a:spcAft>
            </a:pPr>
            <a:r>
              <a:rPr lang="en-US" sz="1200" b="1" dirty="0">
                <a:solidFill>
                  <a:schemeClr val="accent1">
                    <a:lumMod val="40000"/>
                    <a:lumOff val="60000"/>
                  </a:schemeClr>
                </a:solidFill>
              </a:rPr>
              <a:t>+2</a:t>
            </a:r>
          </a:p>
          <a:p>
            <a:pPr algn="r">
              <a:lnSpc>
                <a:spcPct val="300000"/>
              </a:lnSpc>
              <a:spcAft>
                <a:spcPts val="600"/>
              </a:spcAft>
            </a:pPr>
            <a:r>
              <a:rPr lang="en-US" sz="1200" b="1" dirty="0">
                <a:solidFill>
                  <a:schemeClr val="accent1">
                    <a:lumMod val="40000"/>
                    <a:lumOff val="60000"/>
                  </a:schemeClr>
                </a:solidFill>
              </a:rPr>
              <a:t>+1</a:t>
            </a:r>
          </a:p>
          <a:p>
            <a:pPr algn="r">
              <a:lnSpc>
                <a:spcPct val="300000"/>
              </a:lnSpc>
              <a:spcAft>
                <a:spcPts val="600"/>
              </a:spcAft>
            </a:pPr>
            <a:r>
              <a:rPr lang="en-US" sz="1200" b="1" dirty="0">
                <a:solidFill>
                  <a:schemeClr val="accent1">
                    <a:lumMod val="40000"/>
                    <a:lumOff val="60000"/>
                  </a:schemeClr>
                </a:solidFill>
              </a:rPr>
              <a:t> </a:t>
            </a:r>
          </a:p>
        </p:txBody>
      </p:sp>
      <p:cxnSp>
        <p:nvCxnSpPr>
          <p:cNvPr id="4" name="Straight Arrow Connector 3">
            <a:extLst>
              <a:ext uri="{FF2B5EF4-FFF2-40B4-BE49-F238E27FC236}">
                <a16:creationId xmlns:a16="http://schemas.microsoft.com/office/drawing/2014/main" id="{86B28C7D-144E-9744-D0AE-B08C0F8B3C09}"/>
              </a:ext>
            </a:extLst>
          </p:cNvPr>
          <p:cNvCxnSpPr>
            <a:cxnSpLocks/>
          </p:cNvCxnSpPr>
          <p:nvPr/>
        </p:nvCxnSpPr>
        <p:spPr>
          <a:xfrm>
            <a:off x="4479001" y="5572261"/>
            <a:ext cx="3766192" cy="0"/>
          </a:xfrm>
          <a:prstGeom prst="straightConnector1">
            <a:avLst/>
          </a:prstGeom>
          <a:ln>
            <a:solidFill>
              <a:srgbClr val="B9CDE5"/>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4C470656-5019-1E30-428A-972C5527E55E}"/>
              </a:ext>
            </a:extLst>
          </p:cNvPr>
          <p:cNvCxnSpPr>
            <a:cxnSpLocks/>
          </p:cNvCxnSpPr>
          <p:nvPr/>
        </p:nvCxnSpPr>
        <p:spPr>
          <a:xfrm>
            <a:off x="5154141" y="2420582"/>
            <a:ext cx="0" cy="3165714"/>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3F82557-364A-57DD-10D1-8B970DC9CFED}"/>
              </a:ext>
            </a:extLst>
          </p:cNvPr>
          <p:cNvCxnSpPr>
            <a:cxnSpLocks/>
          </p:cNvCxnSpPr>
          <p:nvPr/>
        </p:nvCxnSpPr>
        <p:spPr>
          <a:xfrm>
            <a:off x="5848637" y="2420582"/>
            <a:ext cx="0" cy="3165714"/>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0FFB537-8448-1FA1-1CD9-0D3F5A6906DE}"/>
              </a:ext>
            </a:extLst>
          </p:cNvPr>
          <p:cNvCxnSpPr>
            <a:cxnSpLocks/>
          </p:cNvCxnSpPr>
          <p:nvPr/>
        </p:nvCxnSpPr>
        <p:spPr>
          <a:xfrm>
            <a:off x="6522385" y="2420582"/>
            <a:ext cx="0" cy="3151679"/>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EF24501-81EE-3A35-D5B0-EB1A5350ED2E}"/>
              </a:ext>
            </a:extLst>
          </p:cNvPr>
          <p:cNvCxnSpPr>
            <a:cxnSpLocks/>
          </p:cNvCxnSpPr>
          <p:nvPr/>
        </p:nvCxnSpPr>
        <p:spPr>
          <a:xfrm>
            <a:off x="7211621" y="2416710"/>
            <a:ext cx="0" cy="3155551"/>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3FFE21F-8F42-CBBE-2515-C8C9CC9E9987}"/>
              </a:ext>
            </a:extLst>
          </p:cNvPr>
          <p:cNvCxnSpPr>
            <a:cxnSpLocks/>
          </p:cNvCxnSpPr>
          <p:nvPr/>
        </p:nvCxnSpPr>
        <p:spPr>
          <a:xfrm>
            <a:off x="7908602" y="2416710"/>
            <a:ext cx="0" cy="3155551"/>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9692B06-7FB2-0726-D989-32D6809F8A68}"/>
              </a:ext>
            </a:extLst>
          </p:cNvPr>
          <p:cNvCxnSpPr>
            <a:cxnSpLocks/>
          </p:cNvCxnSpPr>
          <p:nvPr/>
        </p:nvCxnSpPr>
        <p:spPr>
          <a:xfrm>
            <a:off x="4466297" y="2420581"/>
            <a:ext cx="3442305"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4DD38CC-8937-3F16-F3AE-36CFD80B954D}"/>
              </a:ext>
            </a:extLst>
          </p:cNvPr>
          <p:cNvCxnSpPr>
            <a:cxnSpLocks/>
          </p:cNvCxnSpPr>
          <p:nvPr/>
        </p:nvCxnSpPr>
        <p:spPr>
          <a:xfrm>
            <a:off x="4479001" y="3045346"/>
            <a:ext cx="3435953"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BAE4E11-1905-2E19-2650-C0B29CF3A88C}"/>
              </a:ext>
            </a:extLst>
          </p:cNvPr>
          <p:cNvCxnSpPr>
            <a:cxnSpLocks/>
          </p:cNvCxnSpPr>
          <p:nvPr/>
        </p:nvCxnSpPr>
        <p:spPr>
          <a:xfrm>
            <a:off x="4479001" y="3680328"/>
            <a:ext cx="3435953"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253A325-329F-A6FE-D92E-6660BF67D63D}"/>
              </a:ext>
            </a:extLst>
          </p:cNvPr>
          <p:cNvCxnSpPr>
            <a:cxnSpLocks/>
          </p:cNvCxnSpPr>
          <p:nvPr/>
        </p:nvCxnSpPr>
        <p:spPr>
          <a:xfrm>
            <a:off x="4466297" y="4305093"/>
            <a:ext cx="3455009"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7044AA6-3C3C-9C2D-2835-B80B29212BB3}"/>
              </a:ext>
            </a:extLst>
          </p:cNvPr>
          <p:cNvCxnSpPr>
            <a:cxnSpLocks/>
          </p:cNvCxnSpPr>
          <p:nvPr/>
        </p:nvCxnSpPr>
        <p:spPr>
          <a:xfrm>
            <a:off x="4466297" y="4953090"/>
            <a:ext cx="3442305"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1F7F747-EA63-D736-B9ED-C3C18E0366DF}"/>
              </a:ext>
            </a:extLst>
          </p:cNvPr>
          <p:cNvSpPr txBox="1"/>
          <p:nvPr/>
        </p:nvSpPr>
        <p:spPr>
          <a:xfrm>
            <a:off x="4306392" y="5610704"/>
            <a:ext cx="3791423" cy="276999"/>
          </a:xfrm>
          <a:prstGeom prst="rect">
            <a:avLst/>
          </a:prstGeom>
          <a:noFill/>
        </p:spPr>
        <p:txBody>
          <a:bodyPr wrap="none" rtlCol="0">
            <a:spAutoFit/>
          </a:bodyPr>
          <a:lstStyle/>
          <a:p>
            <a:r>
              <a:rPr lang="en-US" sz="1200" b="1" dirty="0">
                <a:solidFill>
                  <a:srgbClr val="B9CDE5"/>
                </a:solidFill>
              </a:rPr>
              <a:t>0                +1                +2               +3                +4               +5</a:t>
            </a:r>
          </a:p>
        </p:txBody>
      </p:sp>
      <p:sp>
        <p:nvSpPr>
          <p:cNvPr id="21" name="TextBox 20">
            <a:extLst>
              <a:ext uri="{FF2B5EF4-FFF2-40B4-BE49-F238E27FC236}">
                <a16:creationId xmlns:a16="http://schemas.microsoft.com/office/drawing/2014/main" id="{4262FDC1-804A-A9E4-1FEE-517E9A1A324D}"/>
              </a:ext>
            </a:extLst>
          </p:cNvPr>
          <p:cNvSpPr txBox="1"/>
          <p:nvPr/>
        </p:nvSpPr>
        <p:spPr>
          <a:xfrm>
            <a:off x="4332518" y="4788799"/>
            <a:ext cx="3785011" cy="338554"/>
          </a:xfrm>
          <a:prstGeom prst="rect">
            <a:avLst/>
          </a:prstGeom>
          <a:noFill/>
        </p:spPr>
        <p:txBody>
          <a:bodyPr wrap="none" rtlCol="0">
            <a:spAutoFit/>
          </a:bodyPr>
          <a:lstStyle/>
          <a:p>
            <a:r>
              <a:rPr lang="en-US" sz="1600" dirty="0"/>
              <a:t>0             1          </a:t>
            </a:r>
            <a:r>
              <a:rPr lang="en-US" sz="1200" dirty="0"/>
              <a:t>  </a:t>
            </a:r>
            <a:r>
              <a:rPr lang="en-US" sz="1600" dirty="0"/>
              <a:t> 2           </a:t>
            </a:r>
            <a:r>
              <a:rPr lang="en-US" sz="1200" dirty="0"/>
              <a:t>  </a:t>
            </a:r>
            <a:r>
              <a:rPr lang="en-US" sz="1600" dirty="0"/>
              <a:t>3         </a:t>
            </a:r>
            <a:r>
              <a:rPr lang="en-US" sz="1400" dirty="0"/>
              <a:t>    </a:t>
            </a:r>
            <a:r>
              <a:rPr lang="en-US" sz="1600" dirty="0"/>
              <a:t>4             5</a:t>
            </a:r>
          </a:p>
        </p:txBody>
      </p:sp>
      <p:sp>
        <p:nvSpPr>
          <p:cNvPr id="24" name="TextBox 23">
            <a:extLst>
              <a:ext uri="{FF2B5EF4-FFF2-40B4-BE49-F238E27FC236}">
                <a16:creationId xmlns:a16="http://schemas.microsoft.com/office/drawing/2014/main" id="{C8E9027D-EB28-3DA6-63AA-7D62A57DAB80}"/>
              </a:ext>
            </a:extLst>
          </p:cNvPr>
          <p:cNvSpPr txBox="1"/>
          <p:nvPr/>
        </p:nvSpPr>
        <p:spPr>
          <a:xfrm>
            <a:off x="4339844" y="4129113"/>
            <a:ext cx="3834704" cy="338554"/>
          </a:xfrm>
          <a:prstGeom prst="rect">
            <a:avLst/>
          </a:prstGeom>
          <a:noFill/>
        </p:spPr>
        <p:txBody>
          <a:bodyPr wrap="none" rtlCol="0">
            <a:spAutoFit/>
          </a:bodyPr>
          <a:lstStyle/>
          <a:p>
            <a:r>
              <a:rPr lang="en-US" sz="1600" dirty="0"/>
              <a:t>0          </a:t>
            </a:r>
            <a:r>
              <a:rPr lang="en-US" sz="1400" dirty="0"/>
              <a:t>  </a:t>
            </a:r>
            <a:r>
              <a:rPr lang="en-US" sz="1600" dirty="0"/>
              <a:t> 1            </a:t>
            </a:r>
            <a:r>
              <a:rPr lang="en-US" sz="700" dirty="0"/>
              <a:t> </a:t>
            </a:r>
            <a:r>
              <a:rPr lang="en-US" sz="1600" dirty="0"/>
              <a:t>4           </a:t>
            </a:r>
            <a:r>
              <a:rPr lang="en-US" sz="1200" dirty="0"/>
              <a:t>  </a:t>
            </a:r>
            <a:r>
              <a:rPr lang="en-US" sz="1600" dirty="0"/>
              <a:t>9      </a:t>
            </a:r>
            <a:r>
              <a:rPr lang="en-US" sz="1400" dirty="0"/>
              <a:t>   </a:t>
            </a:r>
            <a:r>
              <a:rPr lang="en-US" sz="1600" dirty="0"/>
              <a:t>   16       </a:t>
            </a:r>
            <a:r>
              <a:rPr lang="en-US" sz="1400" dirty="0"/>
              <a:t>    </a:t>
            </a:r>
            <a:r>
              <a:rPr lang="en-US" sz="1600" dirty="0"/>
              <a:t>25</a:t>
            </a:r>
          </a:p>
        </p:txBody>
      </p:sp>
      <p:sp>
        <p:nvSpPr>
          <p:cNvPr id="25" name="TextBox 24">
            <a:extLst>
              <a:ext uri="{FF2B5EF4-FFF2-40B4-BE49-F238E27FC236}">
                <a16:creationId xmlns:a16="http://schemas.microsoft.com/office/drawing/2014/main" id="{F9FE3463-B78A-69BF-10F0-55566186D012}"/>
              </a:ext>
            </a:extLst>
          </p:cNvPr>
          <p:cNvSpPr txBox="1"/>
          <p:nvPr/>
        </p:nvSpPr>
        <p:spPr>
          <a:xfrm>
            <a:off x="4282175" y="3512358"/>
            <a:ext cx="4052713" cy="338554"/>
          </a:xfrm>
          <a:prstGeom prst="rect">
            <a:avLst/>
          </a:prstGeom>
          <a:noFill/>
        </p:spPr>
        <p:txBody>
          <a:bodyPr wrap="none" rtlCol="0">
            <a:spAutoFit/>
          </a:bodyPr>
          <a:lstStyle/>
          <a:p>
            <a:r>
              <a:rPr lang="en-US" sz="1600" dirty="0"/>
              <a:t> 0             1      </a:t>
            </a:r>
            <a:r>
              <a:rPr lang="en-US" sz="1400" dirty="0"/>
              <a:t>   </a:t>
            </a:r>
            <a:r>
              <a:rPr lang="en-US" sz="1600" dirty="0"/>
              <a:t>    8           27           64          125</a:t>
            </a:r>
          </a:p>
        </p:txBody>
      </p:sp>
      <p:sp>
        <p:nvSpPr>
          <p:cNvPr id="28" name="TextBox 27">
            <a:extLst>
              <a:ext uri="{FF2B5EF4-FFF2-40B4-BE49-F238E27FC236}">
                <a16:creationId xmlns:a16="http://schemas.microsoft.com/office/drawing/2014/main" id="{F5DC2D28-ED9F-FF30-1560-F1F5273DCA89}"/>
              </a:ext>
            </a:extLst>
          </p:cNvPr>
          <p:cNvSpPr txBox="1"/>
          <p:nvPr/>
        </p:nvSpPr>
        <p:spPr>
          <a:xfrm>
            <a:off x="4332518" y="2858119"/>
            <a:ext cx="3876382" cy="338554"/>
          </a:xfrm>
          <a:prstGeom prst="rect">
            <a:avLst/>
          </a:prstGeom>
          <a:noFill/>
        </p:spPr>
        <p:txBody>
          <a:bodyPr wrap="none" rtlCol="0">
            <a:spAutoFit/>
          </a:bodyPr>
          <a:lstStyle/>
          <a:p>
            <a:r>
              <a:rPr lang="en-US" sz="1600" dirty="0"/>
              <a:t>0             1      </a:t>
            </a:r>
            <a:r>
              <a:rPr lang="en-US" sz="1200" dirty="0"/>
              <a:t>  </a:t>
            </a:r>
            <a:r>
              <a:rPr lang="en-US" sz="1600" dirty="0"/>
              <a:t>    16          81          256        625</a:t>
            </a:r>
          </a:p>
        </p:txBody>
      </p:sp>
      <p:sp>
        <p:nvSpPr>
          <p:cNvPr id="29" name="TextBox 28">
            <a:extLst>
              <a:ext uri="{FF2B5EF4-FFF2-40B4-BE49-F238E27FC236}">
                <a16:creationId xmlns:a16="http://schemas.microsoft.com/office/drawing/2014/main" id="{28247AA3-E80D-393E-0BE7-BFAFB8BDC65B}"/>
              </a:ext>
            </a:extLst>
          </p:cNvPr>
          <p:cNvSpPr txBox="1"/>
          <p:nvPr/>
        </p:nvSpPr>
        <p:spPr>
          <a:xfrm>
            <a:off x="4339844" y="2252893"/>
            <a:ext cx="3932487" cy="338554"/>
          </a:xfrm>
          <a:prstGeom prst="rect">
            <a:avLst/>
          </a:prstGeom>
          <a:noFill/>
        </p:spPr>
        <p:txBody>
          <a:bodyPr wrap="none" rtlCol="0">
            <a:spAutoFit/>
          </a:bodyPr>
          <a:lstStyle/>
          <a:p>
            <a:r>
              <a:rPr lang="en-US" sz="1600" dirty="0"/>
              <a:t>0             1            32        243        1024      3125</a:t>
            </a:r>
          </a:p>
        </p:txBody>
      </p:sp>
      <p:sp>
        <p:nvSpPr>
          <p:cNvPr id="30" name="TextBox 29">
            <a:extLst>
              <a:ext uri="{FF2B5EF4-FFF2-40B4-BE49-F238E27FC236}">
                <a16:creationId xmlns:a16="http://schemas.microsoft.com/office/drawing/2014/main" id="{E8538BF0-407E-0B04-9D19-5D682F852DFD}"/>
              </a:ext>
            </a:extLst>
          </p:cNvPr>
          <p:cNvSpPr txBox="1"/>
          <p:nvPr/>
        </p:nvSpPr>
        <p:spPr>
          <a:xfrm>
            <a:off x="8245193" y="5509047"/>
            <a:ext cx="287258" cy="369332"/>
          </a:xfrm>
          <a:prstGeom prst="rect">
            <a:avLst/>
          </a:prstGeom>
          <a:noFill/>
        </p:spPr>
        <p:txBody>
          <a:bodyPr wrap="none" rtlCol="0">
            <a:spAutoFit/>
          </a:bodyPr>
          <a:lstStyle/>
          <a:p>
            <a:r>
              <a:rPr lang="en-US" i="1" dirty="0">
                <a:solidFill>
                  <a:schemeClr val="accent1">
                    <a:lumMod val="60000"/>
                    <a:lumOff val="40000"/>
                  </a:schemeClr>
                </a:solidFill>
                <a:latin typeface="Times"/>
                <a:cs typeface="Times"/>
              </a:rPr>
              <a:t>x</a:t>
            </a:r>
            <a:endParaRPr lang="en-US" dirty="0">
              <a:solidFill>
                <a:schemeClr val="accent1">
                  <a:lumMod val="60000"/>
                  <a:lumOff val="40000"/>
                </a:schemeClr>
              </a:solidFill>
            </a:endParaRPr>
          </a:p>
        </p:txBody>
      </p:sp>
      <p:sp>
        <p:nvSpPr>
          <p:cNvPr id="31" name="TextBox 30">
            <a:extLst>
              <a:ext uri="{FF2B5EF4-FFF2-40B4-BE49-F238E27FC236}">
                <a16:creationId xmlns:a16="http://schemas.microsoft.com/office/drawing/2014/main" id="{7C921C55-10AC-49C9-8541-215DE2681CA5}"/>
              </a:ext>
            </a:extLst>
          </p:cNvPr>
          <p:cNvSpPr txBox="1"/>
          <p:nvPr/>
        </p:nvSpPr>
        <p:spPr>
          <a:xfrm>
            <a:off x="4196215" y="2012071"/>
            <a:ext cx="287258" cy="369332"/>
          </a:xfrm>
          <a:prstGeom prst="rect">
            <a:avLst/>
          </a:prstGeom>
          <a:noFill/>
        </p:spPr>
        <p:txBody>
          <a:bodyPr wrap="none" rtlCol="0">
            <a:spAutoFit/>
          </a:bodyPr>
          <a:lstStyle/>
          <a:p>
            <a:r>
              <a:rPr lang="en-US" i="1" dirty="0">
                <a:solidFill>
                  <a:schemeClr val="accent1">
                    <a:lumMod val="60000"/>
                    <a:lumOff val="40000"/>
                  </a:schemeClr>
                </a:solidFill>
                <a:latin typeface="Times"/>
                <a:cs typeface="Times"/>
              </a:rPr>
              <a:t>y</a:t>
            </a:r>
            <a:endParaRPr lang="en-US" dirty="0">
              <a:solidFill>
                <a:schemeClr val="accent1">
                  <a:lumMod val="60000"/>
                  <a:lumOff val="40000"/>
                </a:schemeClr>
              </a:solidFill>
            </a:endParaRPr>
          </a:p>
        </p:txBody>
      </p:sp>
      <p:grpSp>
        <p:nvGrpSpPr>
          <p:cNvPr id="38" name="Group 37">
            <a:extLst>
              <a:ext uri="{FF2B5EF4-FFF2-40B4-BE49-F238E27FC236}">
                <a16:creationId xmlns:a16="http://schemas.microsoft.com/office/drawing/2014/main" id="{3D218274-6484-3A5B-A7AA-98173CA1C135}"/>
              </a:ext>
            </a:extLst>
          </p:cNvPr>
          <p:cNvGrpSpPr/>
          <p:nvPr/>
        </p:nvGrpSpPr>
        <p:grpSpPr>
          <a:xfrm>
            <a:off x="2509643" y="3116745"/>
            <a:ext cx="911857" cy="1288165"/>
            <a:chOff x="2509643" y="3116745"/>
            <a:chExt cx="911857" cy="1288165"/>
          </a:xfrm>
        </p:grpSpPr>
        <p:sp>
          <p:nvSpPr>
            <p:cNvPr id="35" name="TextBox 34">
              <a:extLst>
                <a:ext uri="{FF2B5EF4-FFF2-40B4-BE49-F238E27FC236}">
                  <a16:creationId xmlns:a16="http://schemas.microsoft.com/office/drawing/2014/main" id="{843348E2-2D3B-D2AA-4C4E-1346AE7D31B4}"/>
                </a:ext>
              </a:extLst>
            </p:cNvPr>
            <p:cNvSpPr txBox="1"/>
            <p:nvPr/>
          </p:nvSpPr>
          <p:spPr>
            <a:xfrm>
              <a:off x="2509643" y="3296914"/>
              <a:ext cx="607859" cy="1107996"/>
            </a:xfrm>
            <a:prstGeom prst="rect">
              <a:avLst/>
            </a:prstGeom>
            <a:noFill/>
          </p:spPr>
          <p:txBody>
            <a:bodyPr wrap="none" rtlCol="0">
              <a:spAutoFit/>
            </a:bodyPr>
            <a:lstStyle/>
            <a:p>
              <a:r>
                <a:rPr lang="en-US" sz="6600" i="1" dirty="0">
                  <a:solidFill>
                    <a:srgbClr val="FF0000"/>
                  </a:solidFill>
                  <a:latin typeface="Palatino" pitchFamily="2" charset="77"/>
                  <a:ea typeface="Palatino" pitchFamily="2" charset="77"/>
                </a:rPr>
                <a:t>x</a:t>
              </a:r>
              <a:endParaRPr lang="en-US" sz="6600" i="1" baseline="30000" dirty="0">
                <a:solidFill>
                  <a:srgbClr val="FF0000"/>
                </a:solidFill>
                <a:latin typeface="Palatino" pitchFamily="2" charset="77"/>
                <a:ea typeface="Palatino" pitchFamily="2" charset="77"/>
              </a:endParaRPr>
            </a:p>
          </p:txBody>
        </p:sp>
        <p:sp>
          <p:nvSpPr>
            <p:cNvPr id="36" name="TextBox 35">
              <a:extLst>
                <a:ext uri="{FF2B5EF4-FFF2-40B4-BE49-F238E27FC236}">
                  <a16:creationId xmlns:a16="http://schemas.microsoft.com/office/drawing/2014/main" id="{5EC8482E-6AFD-0B30-651F-451C44DC4EF1}"/>
                </a:ext>
              </a:extLst>
            </p:cNvPr>
            <p:cNvSpPr txBox="1"/>
            <p:nvPr/>
          </p:nvSpPr>
          <p:spPr>
            <a:xfrm>
              <a:off x="3006002" y="3116745"/>
              <a:ext cx="415498" cy="646331"/>
            </a:xfrm>
            <a:prstGeom prst="rect">
              <a:avLst/>
            </a:prstGeom>
            <a:noFill/>
          </p:spPr>
          <p:txBody>
            <a:bodyPr wrap="none" rtlCol="0">
              <a:spAutoFit/>
            </a:bodyPr>
            <a:lstStyle/>
            <a:p>
              <a:r>
                <a:rPr lang="en-US" sz="3600" i="1" dirty="0">
                  <a:solidFill>
                    <a:srgbClr val="FF0000"/>
                  </a:solidFill>
                  <a:latin typeface="Palatino" pitchFamily="2" charset="77"/>
                  <a:ea typeface="Palatino" pitchFamily="2" charset="77"/>
                </a:rPr>
                <a:t>y</a:t>
              </a:r>
              <a:endParaRPr lang="en-US" sz="3600" i="1" baseline="30000" dirty="0">
                <a:solidFill>
                  <a:srgbClr val="FF0000"/>
                </a:solidFill>
                <a:latin typeface="Palatino" pitchFamily="2" charset="77"/>
                <a:ea typeface="Palatino" pitchFamily="2" charset="77"/>
              </a:endParaRPr>
            </a:p>
          </p:txBody>
        </p:sp>
      </p:grpSp>
      <p:sp>
        <p:nvSpPr>
          <p:cNvPr id="22" name="TextBox 21">
            <a:extLst>
              <a:ext uri="{FF2B5EF4-FFF2-40B4-BE49-F238E27FC236}">
                <a16:creationId xmlns:a16="http://schemas.microsoft.com/office/drawing/2014/main" id="{E230C032-663C-2CB9-16C4-7EC1FE235E18}"/>
              </a:ext>
            </a:extLst>
          </p:cNvPr>
          <p:cNvSpPr txBox="1"/>
          <p:nvPr/>
        </p:nvSpPr>
        <p:spPr>
          <a:xfrm>
            <a:off x="4339844" y="5399008"/>
            <a:ext cx="3785011" cy="338554"/>
          </a:xfrm>
          <a:prstGeom prst="rect">
            <a:avLst/>
          </a:prstGeom>
          <a:noFill/>
        </p:spPr>
        <p:txBody>
          <a:bodyPr wrap="none" rtlCol="0">
            <a:spAutoFit/>
          </a:bodyPr>
          <a:lstStyle/>
          <a:p>
            <a:r>
              <a:rPr lang="en-US" sz="1600" dirty="0"/>
              <a:t>           </a:t>
            </a:r>
            <a:r>
              <a:rPr lang="en-US" sz="1400" dirty="0"/>
              <a:t>  </a:t>
            </a:r>
            <a:r>
              <a:rPr lang="en-US" sz="1600" dirty="0"/>
              <a:t>  1          </a:t>
            </a:r>
            <a:r>
              <a:rPr lang="en-US" sz="1200" dirty="0"/>
              <a:t>  </a:t>
            </a:r>
            <a:r>
              <a:rPr lang="en-US" sz="1600" dirty="0"/>
              <a:t> 1           </a:t>
            </a:r>
            <a:r>
              <a:rPr lang="en-US" sz="1200" dirty="0"/>
              <a:t>  </a:t>
            </a:r>
            <a:r>
              <a:rPr lang="en-US" sz="1600" dirty="0"/>
              <a:t>1         </a:t>
            </a:r>
            <a:r>
              <a:rPr lang="en-US" sz="1400" dirty="0"/>
              <a:t>    </a:t>
            </a:r>
            <a:r>
              <a:rPr lang="en-US" sz="1600" dirty="0"/>
              <a:t>1             1</a:t>
            </a:r>
          </a:p>
        </p:txBody>
      </p:sp>
      <p:sp>
        <p:nvSpPr>
          <p:cNvPr id="14" name="TextBox 13">
            <a:extLst>
              <a:ext uri="{FF2B5EF4-FFF2-40B4-BE49-F238E27FC236}">
                <a16:creationId xmlns:a16="http://schemas.microsoft.com/office/drawing/2014/main" id="{D2086BB5-4BA6-DDC3-40DC-079EFBBB4E1F}"/>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412433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8" grpId="0"/>
      <p:bldP spid="2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D5E7-8343-57AF-E2FD-FE4734069A3A}"/>
              </a:ext>
            </a:extLst>
          </p:cNvPr>
          <p:cNvSpPr>
            <a:spLocks noGrp="1"/>
          </p:cNvSpPr>
          <p:nvPr>
            <p:ph type="title"/>
          </p:nvPr>
        </p:nvSpPr>
        <p:spPr/>
        <p:txBody>
          <a:bodyPr/>
          <a:lstStyle/>
          <a:p>
            <a:r>
              <a:rPr lang="en-GB" dirty="0"/>
              <a:t>What terms/ language comes to mind when you talk about tasks designed with variation?</a:t>
            </a:r>
          </a:p>
        </p:txBody>
      </p:sp>
      <p:sp>
        <p:nvSpPr>
          <p:cNvPr id="4" name="TextBox 3">
            <a:extLst>
              <a:ext uri="{FF2B5EF4-FFF2-40B4-BE49-F238E27FC236}">
                <a16:creationId xmlns:a16="http://schemas.microsoft.com/office/drawing/2014/main" id="{63264378-9EF9-A188-AD98-EF2A665E32CD}"/>
              </a:ext>
            </a:extLst>
          </p:cNvPr>
          <p:cNvSpPr txBox="1"/>
          <p:nvPr/>
        </p:nvSpPr>
        <p:spPr>
          <a:xfrm>
            <a:off x="11659437" y="6420897"/>
            <a:ext cx="278005" cy="369332"/>
          </a:xfrm>
          <a:prstGeom prst="rect">
            <a:avLst/>
          </a:prstGeom>
          <a:noFill/>
        </p:spPr>
        <p:txBody>
          <a:bodyPr wrap="square" rtlCol="0">
            <a:spAutoFit/>
          </a:bodyPr>
          <a:lstStyle/>
          <a:p>
            <a:r>
              <a:rPr lang="en-GB" b="1" dirty="0"/>
              <a:t>L</a:t>
            </a:r>
          </a:p>
        </p:txBody>
      </p:sp>
      <p:pic>
        <p:nvPicPr>
          <p:cNvPr id="6" name="Picture 5" descr="A qr code on a white background&#10;&#10;Description automatically generated">
            <a:hlinkClick r:id="rId3"/>
            <a:extLst>
              <a:ext uri="{FF2B5EF4-FFF2-40B4-BE49-F238E27FC236}">
                <a16:creationId xmlns:a16="http://schemas.microsoft.com/office/drawing/2014/main" id="{E25C40D4-209E-BF25-B2EA-AE1084A9CA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6741" y="2131518"/>
            <a:ext cx="4289379" cy="4289379"/>
          </a:xfrm>
          <a:prstGeom prst="rect">
            <a:avLst/>
          </a:prstGeom>
        </p:spPr>
      </p:pic>
      <p:sp>
        <p:nvSpPr>
          <p:cNvPr id="3" name="TextBox 2">
            <a:extLst>
              <a:ext uri="{FF2B5EF4-FFF2-40B4-BE49-F238E27FC236}">
                <a16:creationId xmlns:a16="http://schemas.microsoft.com/office/drawing/2014/main" id="{D9C369BC-239B-FADF-FCBC-41D72C01C8FF}"/>
              </a:ext>
            </a:extLst>
          </p:cNvPr>
          <p:cNvSpPr txBox="1"/>
          <p:nvPr/>
        </p:nvSpPr>
        <p:spPr>
          <a:xfrm>
            <a:off x="294559" y="2057084"/>
            <a:ext cx="3204839" cy="2246769"/>
          </a:xfrm>
          <a:prstGeom prst="rect">
            <a:avLst/>
          </a:prstGeom>
          <a:noFill/>
        </p:spPr>
        <p:txBody>
          <a:bodyPr wrap="square" rtlCol="0">
            <a:spAutoFit/>
          </a:bodyPr>
          <a:lstStyle/>
          <a:p>
            <a:r>
              <a:rPr lang="en-GB" sz="2800" b="1" dirty="0"/>
              <a:t>1.</a:t>
            </a:r>
          </a:p>
          <a:p>
            <a:endParaRPr lang="en-GB" sz="2800" b="1" dirty="0"/>
          </a:p>
          <a:p>
            <a:r>
              <a:rPr lang="en-GB" sz="2800" b="1" dirty="0"/>
              <a:t>Join at menti.com</a:t>
            </a:r>
          </a:p>
          <a:p>
            <a:endParaRPr lang="en-GB" sz="2800" b="1" dirty="0"/>
          </a:p>
          <a:p>
            <a:r>
              <a:rPr lang="en-GB" sz="2800" b="1" dirty="0"/>
              <a:t>7150 4319</a:t>
            </a:r>
          </a:p>
        </p:txBody>
      </p:sp>
      <p:sp>
        <p:nvSpPr>
          <p:cNvPr id="5" name="TextBox 4">
            <a:extLst>
              <a:ext uri="{FF2B5EF4-FFF2-40B4-BE49-F238E27FC236}">
                <a16:creationId xmlns:a16="http://schemas.microsoft.com/office/drawing/2014/main" id="{5AAACE74-13B8-E00F-441E-59F877851038}"/>
              </a:ext>
            </a:extLst>
          </p:cNvPr>
          <p:cNvSpPr txBox="1"/>
          <p:nvPr/>
        </p:nvSpPr>
        <p:spPr>
          <a:xfrm>
            <a:off x="5459767" y="2131518"/>
            <a:ext cx="526974" cy="461665"/>
          </a:xfrm>
          <a:prstGeom prst="rect">
            <a:avLst/>
          </a:prstGeom>
          <a:noFill/>
        </p:spPr>
        <p:txBody>
          <a:bodyPr wrap="square" rtlCol="0">
            <a:spAutoFit/>
          </a:bodyPr>
          <a:lstStyle/>
          <a:p>
            <a:r>
              <a:rPr lang="en-GB" sz="2400" b="1" dirty="0"/>
              <a:t>2.</a:t>
            </a:r>
            <a:endParaRPr lang="en-GB" b="1" dirty="0"/>
          </a:p>
        </p:txBody>
      </p:sp>
    </p:spTree>
    <p:extLst>
      <p:ext uri="{BB962C8B-B14F-4D97-AF65-F5344CB8AC3E}">
        <p14:creationId xmlns:p14="http://schemas.microsoft.com/office/powerpoint/2010/main" val="1584716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2C8CBC5-0362-9A2B-1A64-E0E4697C3631}"/>
              </a:ext>
            </a:extLst>
          </p:cNvPr>
          <p:cNvSpPr txBox="1"/>
          <p:nvPr/>
        </p:nvSpPr>
        <p:spPr>
          <a:xfrm>
            <a:off x="293739" y="1247296"/>
            <a:ext cx="11332203" cy="769441"/>
          </a:xfrm>
          <a:prstGeom prst="rect">
            <a:avLst/>
          </a:prstGeom>
          <a:noFill/>
        </p:spPr>
        <p:txBody>
          <a:bodyPr wrap="square">
            <a:spAutoFit/>
          </a:bodyPr>
          <a:lstStyle/>
          <a:p>
            <a:pPr algn="ctr"/>
            <a:r>
              <a:rPr lang="en-US" sz="2200" b="1" dirty="0"/>
              <a:t>What happens when “bases” and “exponents” </a:t>
            </a:r>
            <a:r>
              <a:rPr lang="en-US" sz="2200" b="1" i="1" dirty="0"/>
              <a:t>vary</a:t>
            </a:r>
            <a:r>
              <a:rPr lang="en-US" sz="2200" b="1" dirty="0"/>
              <a:t>? </a:t>
            </a:r>
            <a:r>
              <a:rPr lang="en-US" sz="2200" dirty="0"/>
              <a:t>... Here we systematically </a:t>
            </a:r>
          </a:p>
          <a:p>
            <a:pPr algn="ctr"/>
            <a:r>
              <a:rPr lang="en-US" sz="2200" dirty="0"/>
              <a:t>vary the values of bases and exponents to study how they behave.</a:t>
            </a:r>
          </a:p>
        </p:txBody>
      </p:sp>
      <p:cxnSp>
        <p:nvCxnSpPr>
          <p:cNvPr id="2" name="Straight Arrow Connector 1">
            <a:extLst>
              <a:ext uri="{FF2B5EF4-FFF2-40B4-BE49-F238E27FC236}">
                <a16:creationId xmlns:a16="http://schemas.microsoft.com/office/drawing/2014/main" id="{EFBDDAD1-D1A1-B9AB-8C63-3F9670C3C8AC}"/>
              </a:ext>
            </a:extLst>
          </p:cNvPr>
          <p:cNvCxnSpPr>
            <a:cxnSpLocks/>
          </p:cNvCxnSpPr>
          <p:nvPr/>
        </p:nvCxnSpPr>
        <p:spPr>
          <a:xfrm flipV="1">
            <a:off x="4472649" y="2157298"/>
            <a:ext cx="0" cy="3428998"/>
          </a:xfrm>
          <a:prstGeom prst="straightConnector1">
            <a:avLst/>
          </a:prstGeom>
          <a:ln>
            <a:solidFill>
              <a:srgbClr val="B9CDE5"/>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CDB1804-1F96-BB28-7649-2A4C4E23AC21}"/>
              </a:ext>
            </a:extLst>
          </p:cNvPr>
          <p:cNvSpPr txBox="1"/>
          <p:nvPr/>
        </p:nvSpPr>
        <p:spPr>
          <a:xfrm>
            <a:off x="4128298" y="2125164"/>
            <a:ext cx="348173" cy="3705117"/>
          </a:xfrm>
          <a:prstGeom prst="rect">
            <a:avLst/>
          </a:prstGeom>
          <a:noFill/>
        </p:spPr>
        <p:txBody>
          <a:bodyPr wrap="none" rtlCol="0">
            <a:spAutoFit/>
          </a:bodyPr>
          <a:lstStyle/>
          <a:p>
            <a:pPr algn="r">
              <a:lnSpc>
                <a:spcPct val="300000"/>
              </a:lnSpc>
              <a:spcAft>
                <a:spcPts val="600"/>
              </a:spcAft>
            </a:pPr>
            <a:r>
              <a:rPr lang="en-US" sz="1200" b="1" dirty="0">
                <a:solidFill>
                  <a:schemeClr val="accent5"/>
                </a:solidFill>
              </a:rPr>
              <a:t>+5</a:t>
            </a:r>
          </a:p>
          <a:p>
            <a:pPr algn="r">
              <a:lnSpc>
                <a:spcPct val="300000"/>
              </a:lnSpc>
              <a:spcAft>
                <a:spcPts val="600"/>
              </a:spcAft>
            </a:pPr>
            <a:r>
              <a:rPr lang="en-US" sz="1200" b="1" dirty="0">
                <a:solidFill>
                  <a:schemeClr val="accent5"/>
                </a:solidFill>
              </a:rPr>
              <a:t>+4</a:t>
            </a:r>
          </a:p>
          <a:p>
            <a:pPr algn="r">
              <a:lnSpc>
                <a:spcPct val="300000"/>
              </a:lnSpc>
              <a:spcAft>
                <a:spcPts val="600"/>
              </a:spcAft>
            </a:pPr>
            <a:r>
              <a:rPr lang="en-US" sz="1200" b="1" dirty="0">
                <a:solidFill>
                  <a:schemeClr val="accent5"/>
                </a:solidFill>
              </a:rPr>
              <a:t>+3</a:t>
            </a:r>
          </a:p>
          <a:p>
            <a:pPr algn="r">
              <a:lnSpc>
                <a:spcPct val="300000"/>
              </a:lnSpc>
              <a:spcAft>
                <a:spcPts val="600"/>
              </a:spcAft>
            </a:pPr>
            <a:r>
              <a:rPr lang="en-US" sz="1200" b="1" dirty="0">
                <a:solidFill>
                  <a:schemeClr val="accent5"/>
                </a:solidFill>
              </a:rPr>
              <a:t>+2</a:t>
            </a:r>
          </a:p>
          <a:p>
            <a:pPr algn="r">
              <a:lnSpc>
                <a:spcPct val="300000"/>
              </a:lnSpc>
              <a:spcAft>
                <a:spcPts val="600"/>
              </a:spcAft>
            </a:pPr>
            <a:r>
              <a:rPr lang="en-US" sz="1200" b="1" dirty="0">
                <a:solidFill>
                  <a:schemeClr val="accent5"/>
                </a:solidFill>
              </a:rPr>
              <a:t>+1</a:t>
            </a:r>
          </a:p>
          <a:p>
            <a:pPr algn="r">
              <a:lnSpc>
                <a:spcPct val="300000"/>
              </a:lnSpc>
              <a:spcAft>
                <a:spcPts val="600"/>
              </a:spcAft>
            </a:pPr>
            <a:r>
              <a:rPr lang="en-US" sz="1200" b="1" dirty="0">
                <a:solidFill>
                  <a:schemeClr val="accent1">
                    <a:lumMod val="40000"/>
                    <a:lumOff val="60000"/>
                  </a:schemeClr>
                </a:solidFill>
              </a:rPr>
              <a:t> </a:t>
            </a:r>
          </a:p>
        </p:txBody>
      </p:sp>
      <p:cxnSp>
        <p:nvCxnSpPr>
          <p:cNvPr id="4" name="Straight Arrow Connector 3">
            <a:extLst>
              <a:ext uri="{FF2B5EF4-FFF2-40B4-BE49-F238E27FC236}">
                <a16:creationId xmlns:a16="http://schemas.microsoft.com/office/drawing/2014/main" id="{86B28C7D-144E-9744-D0AE-B08C0F8B3C09}"/>
              </a:ext>
            </a:extLst>
          </p:cNvPr>
          <p:cNvCxnSpPr>
            <a:cxnSpLocks/>
          </p:cNvCxnSpPr>
          <p:nvPr/>
        </p:nvCxnSpPr>
        <p:spPr>
          <a:xfrm>
            <a:off x="4479001" y="5572261"/>
            <a:ext cx="3766192" cy="0"/>
          </a:xfrm>
          <a:prstGeom prst="straightConnector1">
            <a:avLst/>
          </a:prstGeom>
          <a:ln>
            <a:solidFill>
              <a:srgbClr val="B9CDE5"/>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4C470656-5019-1E30-428A-972C5527E55E}"/>
              </a:ext>
            </a:extLst>
          </p:cNvPr>
          <p:cNvCxnSpPr>
            <a:cxnSpLocks/>
          </p:cNvCxnSpPr>
          <p:nvPr/>
        </p:nvCxnSpPr>
        <p:spPr>
          <a:xfrm>
            <a:off x="5154141" y="2420582"/>
            <a:ext cx="0" cy="3165714"/>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3F82557-364A-57DD-10D1-8B970DC9CFED}"/>
              </a:ext>
            </a:extLst>
          </p:cNvPr>
          <p:cNvCxnSpPr>
            <a:cxnSpLocks/>
          </p:cNvCxnSpPr>
          <p:nvPr/>
        </p:nvCxnSpPr>
        <p:spPr>
          <a:xfrm>
            <a:off x="5848637" y="2420582"/>
            <a:ext cx="0" cy="3165714"/>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0FFB537-8448-1FA1-1CD9-0D3F5A6906DE}"/>
              </a:ext>
            </a:extLst>
          </p:cNvPr>
          <p:cNvCxnSpPr>
            <a:cxnSpLocks/>
          </p:cNvCxnSpPr>
          <p:nvPr/>
        </p:nvCxnSpPr>
        <p:spPr>
          <a:xfrm>
            <a:off x="6522385" y="2420582"/>
            <a:ext cx="0" cy="3151679"/>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EF24501-81EE-3A35-D5B0-EB1A5350ED2E}"/>
              </a:ext>
            </a:extLst>
          </p:cNvPr>
          <p:cNvCxnSpPr>
            <a:cxnSpLocks/>
          </p:cNvCxnSpPr>
          <p:nvPr/>
        </p:nvCxnSpPr>
        <p:spPr>
          <a:xfrm>
            <a:off x="7211621" y="2416710"/>
            <a:ext cx="0" cy="3155551"/>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3FFE21F-8F42-CBBE-2515-C8C9CC9E9987}"/>
              </a:ext>
            </a:extLst>
          </p:cNvPr>
          <p:cNvCxnSpPr>
            <a:cxnSpLocks/>
          </p:cNvCxnSpPr>
          <p:nvPr/>
        </p:nvCxnSpPr>
        <p:spPr>
          <a:xfrm>
            <a:off x="7908602" y="2416710"/>
            <a:ext cx="0" cy="3155551"/>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9692B06-7FB2-0726-D989-32D6809F8A68}"/>
              </a:ext>
            </a:extLst>
          </p:cNvPr>
          <p:cNvCxnSpPr>
            <a:cxnSpLocks/>
          </p:cNvCxnSpPr>
          <p:nvPr/>
        </p:nvCxnSpPr>
        <p:spPr>
          <a:xfrm>
            <a:off x="4466297" y="2420581"/>
            <a:ext cx="3442305"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4DD38CC-8937-3F16-F3AE-36CFD80B954D}"/>
              </a:ext>
            </a:extLst>
          </p:cNvPr>
          <p:cNvCxnSpPr>
            <a:cxnSpLocks/>
          </p:cNvCxnSpPr>
          <p:nvPr/>
        </p:nvCxnSpPr>
        <p:spPr>
          <a:xfrm>
            <a:off x="4479001" y="3045346"/>
            <a:ext cx="3435953"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BAE4E11-1905-2E19-2650-C0B29CF3A88C}"/>
              </a:ext>
            </a:extLst>
          </p:cNvPr>
          <p:cNvCxnSpPr>
            <a:cxnSpLocks/>
          </p:cNvCxnSpPr>
          <p:nvPr/>
        </p:nvCxnSpPr>
        <p:spPr>
          <a:xfrm>
            <a:off x="4479001" y="3680328"/>
            <a:ext cx="3435953"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253A325-329F-A6FE-D92E-6660BF67D63D}"/>
              </a:ext>
            </a:extLst>
          </p:cNvPr>
          <p:cNvCxnSpPr>
            <a:cxnSpLocks/>
          </p:cNvCxnSpPr>
          <p:nvPr/>
        </p:nvCxnSpPr>
        <p:spPr>
          <a:xfrm>
            <a:off x="4466297" y="4305093"/>
            <a:ext cx="3455009"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7044AA6-3C3C-9C2D-2835-B80B29212BB3}"/>
              </a:ext>
            </a:extLst>
          </p:cNvPr>
          <p:cNvCxnSpPr>
            <a:cxnSpLocks/>
          </p:cNvCxnSpPr>
          <p:nvPr/>
        </p:nvCxnSpPr>
        <p:spPr>
          <a:xfrm>
            <a:off x="4466297" y="4953090"/>
            <a:ext cx="3442305"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1F7F747-EA63-D736-B9ED-C3C18E0366DF}"/>
              </a:ext>
            </a:extLst>
          </p:cNvPr>
          <p:cNvSpPr txBox="1"/>
          <p:nvPr/>
        </p:nvSpPr>
        <p:spPr>
          <a:xfrm>
            <a:off x="4306392" y="5610704"/>
            <a:ext cx="3584636" cy="276999"/>
          </a:xfrm>
          <a:prstGeom prst="rect">
            <a:avLst/>
          </a:prstGeom>
          <a:noFill/>
        </p:spPr>
        <p:txBody>
          <a:bodyPr wrap="none" rtlCol="0">
            <a:spAutoFit/>
          </a:bodyPr>
          <a:lstStyle/>
          <a:p>
            <a:r>
              <a:rPr lang="en-US" sz="1200" b="1" dirty="0">
                <a:solidFill>
                  <a:schemeClr val="accent5"/>
                </a:solidFill>
              </a:rPr>
              <a:t>0                +1                +2               +3                +4               +5</a:t>
            </a:r>
          </a:p>
        </p:txBody>
      </p:sp>
      <p:sp>
        <p:nvSpPr>
          <p:cNvPr id="21" name="TextBox 20">
            <a:extLst>
              <a:ext uri="{FF2B5EF4-FFF2-40B4-BE49-F238E27FC236}">
                <a16:creationId xmlns:a16="http://schemas.microsoft.com/office/drawing/2014/main" id="{4262FDC1-804A-A9E4-1FEE-517E9A1A324D}"/>
              </a:ext>
            </a:extLst>
          </p:cNvPr>
          <p:cNvSpPr txBox="1"/>
          <p:nvPr/>
        </p:nvSpPr>
        <p:spPr>
          <a:xfrm>
            <a:off x="4332518" y="4788799"/>
            <a:ext cx="3785011" cy="338554"/>
          </a:xfrm>
          <a:prstGeom prst="rect">
            <a:avLst/>
          </a:prstGeom>
          <a:noFill/>
        </p:spPr>
        <p:txBody>
          <a:bodyPr wrap="none" rtlCol="0">
            <a:spAutoFit/>
          </a:bodyPr>
          <a:lstStyle/>
          <a:p>
            <a:r>
              <a:rPr lang="en-US" sz="1600" dirty="0"/>
              <a:t>0             1          </a:t>
            </a:r>
            <a:r>
              <a:rPr lang="en-US" sz="1200" dirty="0"/>
              <a:t>  </a:t>
            </a:r>
            <a:r>
              <a:rPr lang="en-US" sz="1600" dirty="0"/>
              <a:t> 2           </a:t>
            </a:r>
            <a:r>
              <a:rPr lang="en-US" sz="1200" dirty="0"/>
              <a:t>  </a:t>
            </a:r>
            <a:r>
              <a:rPr lang="en-US" sz="1600" dirty="0"/>
              <a:t>3         </a:t>
            </a:r>
            <a:r>
              <a:rPr lang="en-US" sz="1400" dirty="0"/>
              <a:t>    </a:t>
            </a:r>
            <a:r>
              <a:rPr lang="en-US" sz="1600" dirty="0"/>
              <a:t>4             5</a:t>
            </a:r>
          </a:p>
        </p:txBody>
      </p:sp>
      <p:sp>
        <p:nvSpPr>
          <p:cNvPr id="24" name="TextBox 23">
            <a:extLst>
              <a:ext uri="{FF2B5EF4-FFF2-40B4-BE49-F238E27FC236}">
                <a16:creationId xmlns:a16="http://schemas.microsoft.com/office/drawing/2014/main" id="{C8E9027D-EB28-3DA6-63AA-7D62A57DAB80}"/>
              </a:ext>
            </a:extLst>
          </p:cNvPr>
          <p:cNvSpPr txBox="1"/>
          <p:nvPr/>
        </p:nvSpPr>
        <p:spPr>
          <a:xfrm>
            <a:off x="4339844" y="4129113"/>
            <a:ext cx="3834704" cy="338554"/>
          </a:xfrm>
          <a:prstGeom prst="rect">
            <a:avLst/>
          </a:prstGeom>
          <a:noFill/>
        </p:spPr>
        <p:txBody>
          <a:bodyPr wrap="none" rtlCol="0">
            <a:spAutoFit/>
          </a:bodyPr>
          <a:lstStyle/>
          <a:p>
            <a:r>
              <a:rPr lang="en-US" sz="1600" dirty="0"/>
              <a:t>0          </a:t>
            </a:r>
            <a:r>
              <a:rPr lang="en-US" sz="1400" dirty="0"/>
              <a:t>  </a:t>
            </a:r>
            <a:r>
              <a:rPr lang="en-US" sz="1600" dirty="0"/>
              <a:t> 1            </a:t>
            </a:r>
            <a:r>
              <a:rPr lang="en-US" sz="700" dirty="0"/>
              <a:t> </a:t>
            </a:r>
            <a:r>
              <a:rPr lang="en-US" sz="1600" dirty="0"/>
              <a:t>4           </a:t>
            </a:r>
            <a:r>
              <a:rPr lang="en-US" sz="1200" dirty="0"/>
              <a:t>  </a:t>
            </a:r>
            <a:r>
              <a:rPr lang="en-US" sz="1600" dirty="0"/>
              <a:t>9      </a:t>
            </a:r>
            <a:r>
              <a:rPr lang="en-US" sz="1400" dirty="0"/>
              <a:t>   </a:t>
            </a:r>
            <a:r>
              <a:rPr lang="en-US" sz="1600" dirty="0"/>
              <a:t>   16       </a:t>
            </a:r>
            <a:r>
              <a:rPr lang="en-US" sz="1400" dirty="0"/>
              <a:t>    </a:t>
            </a:r>
            <a:r>
              <a:rPr lang="en-US" sz="1600" dirty="0"/>
              <a:t>25</a:t>
            </a:r>
          </a:p>
        </p:txBody>
      </p:sp>
      <p:sp>
        <p:nvSpPr>
          <p:cNvPr id="25" name="TextBox 24">
            <a:extLst>
              <a:ext uri="{FF2B5EF4-FFF2-40B4-BE49-F238E27FC236}">
                <a16:creationId xmlns:a16="http://schemas.microsoft.com/office/drawing/2014/main" id="{F9FE3463-B78A-69BF-10F0-55566186D012}"/>
              </a:ext>
            </a:extLst>
          </p:cNvPr>
          <p:cNvSpPr txBox="1"/>
          <p:nvPr/>
        </p:nvSpPr>
        <p:spPr>
          <a:xfrm>
            <a:off x="4282175" y="3512358"/>
            <a:ext cx="4052713" cy="338554"/>
          </a:xfrm>
          <a:prstGeom prst="rect">
            <a:avLst/>
          </a:prstGeom>
          <a:noFill/>
        </p:spPr>
        <p:txBody>
          <a:bodyPr wrap="none" rtlCol="0">
            <a:spAutoFit/>
          </a:bodyPr>
          <a:lstStyle/>
          <a:p>
            <a:r>
              <a:rPr lang="en-US" sz="1600" dirty="0"/>
              <a:t> 0             1      </a:t>
            </a:r>
            <a:r>
              <a:rPr lang="en-US" sz="1400" dirty="0"/>
              <a:t>   </a:t>
            </a:r>
            <a:r>
              <a:rPr lang="en-US" sz="1600" dirty="0"/>
              <a:t>    8           27           64          125</a:t>
            </a:r>
          </a:p>
        </p:txBody>
      </p:sp>
      <p:sp>
        <p:nvSpPr>
          <p:cNvPr id="28" name="TextBox 27">
            <a:extLst>
              <a:ext uri="{FF2B5EF4-FFF2-40B4-BE49-F238E27FC236}">
                <a16:creationId xmlns:a16="http://schemas.microsoft.com/office/drawing/2014/main" id="{F5DC2D28-ED9F-FF30-1560-F1F5273DCA89}"/>
              </a:ext>
            </a:extLst>
          </p:cNvPr>
          <p:cNvSpPr txBox="1"/>
          <p:nvPr/>
        </p:nvSpPr>
        <p:spPr>
          <a:xfrm>
            <a:off x="4332518" y="2858119"/>
            <a:ext cx="3876382" cy="338554"/>
          </a:xfrm>
          <a:prstGeom prst="rect">
            <a:avLst/>
          </a:prstGeom>
          <a:noFill/>
        </p:spPr>
        <p:txBody>
          <a:bodyPr wrap="none" rtlCol="0">
            <a:spAutoFit/>
          </a:bodyPr>
          <a:lstStyle/>
          <a:p>
            <a:r>
              <a:rPr lang="en-US" sz="1600" dirty="0"/>
              <a:t>0             1      </a:t>
            </a:r>
            <a:r>
              <a:rPr lang="en-US" sz="1200" dirty="0"/>
              <a:t>  </a:t>
            </a:r>
            <a:r>
              <a:rPr lang="en-US" sz="1600" dirty="0"/>
              <a:t>    16          81          256        625</a:t>
            </a:r>
          </a:p>
        </p:txBody>
      </p:sp>
      <p:sp>
        <p:nvSpPr>
          <p:cNvPr id="29" name="TextBox 28">
            <a:extLst>
              <a:ext uri="{FF2B5EF4-FFF2-40B4-BE49-F238E27FC236}">
                <a16:creationId xmlns:a16="http://schemas.microsoft.com/office/drawing/2014/main" id="{28247AA3-E80D-393E-0BE7-BFAFB8BDC65B}"/>
              </a:ext>
            </a:extLst>
          </p:cNvPr>
          <p:cNvSpPr txBox="1"/>
          <p:nvPr/>
        </p:nvSpPr>
        <p:spPr>
          <a:xfrm>
            <a:off x="4339844" y="2252893"/>
            <a:ext cx="3932487" cy="338554"/>
          </a:xfrm>
          <a:prstGeom prst="rect">
            <a:avLst/>
          </a:prstGeom>
          <a:noFill/>
        </p:spPr>
        <p:txBody>
          <a:bodyPr wrap="none" rtlCol="0">
            <a:spAutoFit/>
          </a:bodyPr>
          <a:lstStyle/>
          <a:p>
            <a:r>
              <a:rPr lang="en-US" sz="1600" dirty="0"/>
              <a:t>0             1            32        243        1024      3125</a:t>
            </a:r>
          </a:p>
        </p:txBody>
      </p:sp>
      <p:sp>
        <p:nvSpPr>
          <p:cNvPr id="30" name="TextBox 29">
            <a:extLst>
              <a:ext uri="{FF2B5EF4-FFF2-40B4-BE49-F238E27FC236}">
                <a16:creationId xmlns:a16="http://schemas.microsoft.com/office/drawing/2014/main" id="{E8538BF0-407E-0B04-9D19-5D682F852DFD}"/>
              </a:ext>
            </a:extLst>
          </p:cNvPr>
          <p:cNvSpPr txBox="1"/>
          <p:nvPr/>
        </p:nvSpPr>
        <p:spPr>
          <a:xfrm>
            <a:off x="8245193" y="5509047"/>
            <a:ext cx="287258" cy="369332"/>
          </a:xfrm>
          <a:prstGeom prst="rect">
            <a:avLst/>
          </a:prstGeom>
          <a:noFill/>
        </p:spPr>
        <p:txBody>
          <a:bodyPr wrap="none" rtlCol="0">
            <a:spAutoFit/>
          </a:bodyPr>
          <a:lstStyle/>
          <a:p>
            <a:r>
              <a:rPr lang="en-US" i="1" dirty="0">
                <a:solidFill>
                  <a:schemeClr val="accent1">
                    <a:lumMod val="60000"/>
                    <a:lumOff val="40000"/>
                  </a:schemeClr>
                </a:solidFill>
                <a:latin typeface="Times"/>
                <a:cs typeface="Times"/>
              </a:rPr>
              <a:t>x</a:t>
            </a:r>
            <a:endParaRPr lang="en-US" dirty="0">
              <a:solidFill>
                <a:schemeClr val="accent1">
                  <a:lumMod val="60000"/>
                  <a:lumOff val="40000"/>
                </a:schemeClr>
              </a:solidFill>
            </a:endParaRPr>
          </a:p>
        </p:txBody>
      </p:sp>
      <p:sp>
        <p:nvSpPr>
          <p:cNvPr id="31" name="TextBox 30">
            <a:extLst>
              <a:ext uri="{FF2B5EF4-FFF2-40B4-BE49-F238E27FC236}">
                <a16:creationId xmlns:a16="http://schemas.microsoft.com/office/drawing/2014/main" id="{7C921C55-10AC-49C9-8541-215DE2681CA5}"/>
              </a:ext>
            </a:extLst>
          </p:cNvPr>
          <p:cNvSpPr txBox="1"/>
          <p:nvPr/>
        </p:nvSpPr>
        <p:spPr>
          <a:xfrm>
            <a:off x="4196215" y="2012071"/>
            <a:ext cx="287258" cy="369332"/>
          </a:xfrm>
          <a:prstGeom prst="rect">
            <a:avLst/>
          </a:prstGeom>
          <a:noFill/>
        </p:spPr>
        <p:txBody>
          <a:bodyPr wrap="none" rtlCol="0">
            <a:spAutoFit/>
          </a:bodyPr>
          <a:lstStyle/>
          <a:p>
            <a:r>
              <a:rPr lang="en-US" i="1" dirty="0">
                <a:solidFill>
                  <a:schemeClr val="accent1">
                    <a:lumMod val="60000"/>
                    <a:lumOff val="40000"/>
                  </a:schemeClr>
                </a:solidFill>
                <a:latin typeface="Times"/>
                <a:cs typeface="Times"/>
              </a:rPr>
              <a:t>y</a:t>
            </a:r>
            <a:endParaRPr lang="en-US" dirty="0">
              <a:solidFill>
                <a:schemeClr val="accent1">
                  <a:lumMod val="60000"/>
                  <a:lumOff val="40000"/>
                </a:schemeClr>
              </a:solidFill>
            </a:endParaRPr>
          </a:p>
        </p:txBody>
      </p:sp>
      <p:sp>
        <p:nvSpPr>
          <p:cNvPr id="22" name="TextBox 21">
            <a:extLst>
              <a:ext uri="{FF2B5EF4-FFF2-40B4-BE49-F238E27FC236}">
                <a16:creationId xmlns:a16="http://schemas.microsoft.com/office/drawing/2014/main" id="{E230C032-663C-2CB9-16C4-7EC1FE235E18}"/>
              </a:ext>
            </a:extLst>
          </p:cNvPr>
          <p:cNvSpPr txBox="1"/>
          <p:nvPr/>
        </p:nvSpPr>
        <p:spPr>
          <a:xfrm>
            <a:off x="4339844" y="5399008"/>
            <a:ext cx="3785011" cy="338554"/>
          </a:xfrm>
          <a:prstGeom prst="rect">
            <a:avLst/>
          </a:prstGeom>
          <a:noFill/>
        </p:spPr>
        <p:txBody>
          <a:bodyPr wrap="none" rtlCol="0">
            <a:spAutoFit/>
          </a:bodyPr>
          <a:lstStyle/>
          <a:p>
            <a:r>
              <a:rPr lang="en-US" sz="1600" dirty="0"/>
              <a:t>           </a:t>
            </a:r>
            <a:r>
              <a:rPr lang="en-US" sz="1400" dirty="0"/>
              <a:t>  </a:t>
            </a:r>
            <a:r>
              <a:rPr lang="en-US" sz="1600" dirty="0"/>
              <a:t>  1          </a:t>
            </a:r>
            <a:r>
              <a:rPr lang="en-US" sz="1200" dirty="0"/>
              <a:t>  </a:t>
            </a:r>
            <a:r>
              <a:rPr lang="en-US" sz="1600" dirty="0"/>
              <a:t> 1           </a:t>
            </a:r>
            <a:r>
              <a:rPr lang="en-US" sz="1200" dirty="0"/>
              <a:t>  </a:t>
            </a:r>
            <a:r>
              <a:rPr lang="en-US" sz="1600" dirty="0"/>
              <a:t>1         </a:t>
            </a:r>
            <a:r>
              <a:rPr lang="en-US" sz="1400" dirty="0"/>
              <a:t>    </a:t>
            </a:r>
            <a:r>
              <a:rPr lang="en-US" sz="1600" dirty="0"/>
              <a:t>1             1</a:t>
            </a:r>
          </a:p>
        </p:txBody>
      </p:sp>
      <p:pic>
        <p:nvPicPr>
          <p:cNvPr id="18" name="Picture 17" descr="A grid of numbers and equations&#10;&#10;Description automatically generated">
            <a:extLst>
              <a:ext uri="{FF2B5EF4-FFF2-40B4-BE49-F238E27FC236}">
                <a16:creationId xmlns:a16="http://schemas.microsoft.com/office/drawing/2014/main" id="{4506427D-6330-5AEF-E708-A5F60F643B7B}"/>
              </a:ext>
            </a:extLst>
          </p:cNvPr>
          <p:cNvPicPr>
            <a:picLocks noChangeAspect="1"/>
          </p:cNvPicPr>
          <p:nvPr/>
        </p:nvPicPr>
        <p:blipFill rotWithShape="1">
          <a:blip r:embed="rId3"/>
          <a:srcRect t="994" b="10320"/>
          <a:stretch/>
        </p:blipFill>
        <p:spPr>
          <a:xfrm>
            <a:off x="593633" y="2262005"/>
            <a:ext cx="2916459" cy="2691085"/>
          </a:xfrm>
          <a:prstGeom prst="rect">
            <a:avLst/>
          </a:prstGeom>
        </p:spPr>
      </p:pic>
      <p:pic>
        <p:nvPicPr>
          <p:cNvPr id="23" name="Picture 22" descr="A grid of numbers and symbols&#10;&#10;Description automatically generated">
            <a:extLst>
              <a:ext uri="{FF2B5EF4-FFF2-40B4-BE49-F238E27FC236}">
                <a16:creationId xmlns:a16="http://schemas.microsoft.com/office/drawing/2014/main" id="{F2B179C9-23BC-5560-40F8-864EE7C7B6C4}"/>
              </a:ext>
            </a:extLst>
          </p:cNvPr>
          <p:cNvPicPr>
            <a:picLocks noChangeAspect="1"/>
          </p:cNvPicPr>
          <p:nvPr/>
        </p:nvPicPr>
        <p:blipFill rotWithShape="1">
          <a:blip r:embed="rId4"/>
          <a:srcRect t="1017" b="10546"/>
          <a:stretch/>
        </p:blipFill>
        <p:spPr>
          <a:xfrm>
            <a:off x="8756453" y="2252894"/>
            <a:ext cx="3019851" cy="2793866"/>
          </a:xfrm>
          <a:prstGeom prst="rect">
            <a:avLst/>
          </a:prstGeom>
        </p:spPr>
      </p:pic>
      <p:cxnSp>
        <p:nvCxnSpPr>
          <p:cNvPr id="34" name="Straight Connector 33">
            <a:extLst>
              <a:ext uri="{FF2B5EF4-FFF2-40B4-BE49-F238E27FC236}">
                <a16:creationId xmlns:a16="http://schemas.microsoft.com/office/drawing/2014/main" id="{29BF2711-F896-4836-A6A8-152527088087}"/>
              </a:ext>
            </a:extLst>
          </p:cNvPr>
          <p:cNvCxnSpPr>
            <a:cxnSpLocks/>
          </p:cNvCxnSpPr>
          <p:nvPr/>
        </p:nvCxnSpPr>
        <p:spPr>
          <a:xfrm flipV="1">
            <a:off x="834468" y="2185260"/>
            <a:ext cx="2753390" cy="2520775"/>
          </a:xfrm>
          <a:prstGeom prst="line">
            <a:avLst/>
          </a:prstGeom>
          <a:ln w="38100">
            <a:solidFill>
              <a:srgbClr val="00B050">
                <a:alpha val="33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A91AB0-5044-4B91-5C2C-FB4C7F76E8F8}"/>
              </a:ext>
            </a:extLst>
          </p:cNvPr>
          <p:cNvCxnSpPr>
            <a:cxnSpLocks/>
          </p:cNvCxnSpPr>
          <p:nvPr/>
        </p:nvCxnSpPr>
        <p:spPr>
          <a:xfrm flipV="1">
            <a:off x="9015672" y="2249796"/>
            <a:ext cx="2753390" cy="2520775"/>
          </a:xfrm>
          <a:prstGeom prst="line">
            <a:avLst/>
          </a:prstGeom>
          <a:ln w="38100">
            <a:solidFill>
              <a:srgbClr val="00B050">
                <a:alpha val="33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404F7C8-B3AD-BCBD-3DC2-F3B997F9F346}"/>
              </a:ext>
            </a:extLst>
          </p:cNvPr>
          <p:cNvCxnSpPr>
            <a:cxnSpLocks/>
          </p:cNvCxnSpPr>
          <p:nvPr/>
        </p:nvCxnSpPr>
        <p:spPr>
          <a:xfrm flipV="1">
            <a:off x="4464228" y="2180554"/>
            <a:ext cx="3709945" cy="3391706"/>
          </a:xfrm>
          <a:prstGeom prst="line">
            <a:avLst/>
          </a:prstGeom>
          <a:ln w="38100">
            <a:solidFill>
              <a:srgbClr val="FF0000">
                <a:alpha val="33000"/>
              </a:srgbClr>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CBF23138-468D-7450-4CBB-F6EE484DFB9A}"/>
              </a:ext>
            </a:extLst>
          </p:cNvPr>
          <p:cNvGrpSpPr/>
          <p:nvPr/>
        </p:nvGrpSpPr>
        <p:grpSpPr>
          <a:xfrm>
            <a:off x="5795829" y="5610704"/>
            <a:ext cx="589518" cy="766630"/>
            <a:chOff x="2509643" y="3238170"/>
            <a:chExt cx="589518" cy="766630"/>
          </a:xfrm>
        </p:grpSpPr>
        <p:sp>
          <p:nvSpPr>
            <p:cNvPr id="44" name="TextBox 43">
              <a:extLst>
                <a:ext uri="{FF2B5EF4-FFF2-40B4-BE49-F238E27FC236}">
                  <a16:creationId xmlns:a16="http://schemas.microsoft.com/office/drawing/2014/main" id="{528CFCB9-2A45-3ACB-8277-A4CCD9EDAD46}"/>
                </a:ext>
              </a:extLst>
            </p:cNvPr>
            <p:cNvSpPr txBox="1"/>
            <p:nvPr/>
          </p:nvSpPr>
          <p:spPr>
            <a:xfrm>
              <a:off x="2509643" y="3296914"/>
              <a:ext cx="441146" cy="707886"/>
            </a:xfrm>
            <a:prstGeom prst="rect">
              <a:avLst/>
            </a:prstGeom>
            <a:noFill/>
          </p:spPr>
          <p:txBody>
            <a:bodyPr wrap="none" rtlCol="0">
              <a:spAutoFit/>
            </a:bodyPr>
            <a:lstStyle/>
            <a:p>
              <a:r>
                <a:rPr lang="en-US" sz="4000" i="1" dirty="0">
                  <a:solidFill>
                    <a:srgbClr val="FF0000"/>
                  </a:solidFill>
                  <a:latin typeface="Palatino" pitchFamily="2" charset="77"/>
                  <a:ea typeface="Palatino" pitchFamily="2" charset="77"/>
                </a:rPr>
                <a:t>x</a:t>
              </a:r>
              <a:endParaRPr lang="en-US" sz="4000" i="1" baseline="30000" dirty="0">
                <a:solidFill>
                  <a:srgbClr val="FF0000"/>
                </a:solidFill>
                <a:latin typeface="Palatino" pitchFamily="2" charset="77"/>
                <a:ea typeface="Palatino" pitchFamily="2" charset="77"/>
              </a:endParaRPr>
            </a:p>
          </p:txBody>
        </p:sp>
        <p:sp>
          <p:nvSpPr>
            <p:cNvPr id="45" name="TextBox 44">
              <a:extLst>
                <a:ext uri="{FF2B5EF4-FFF2-40B4-BE49-F238E27FC236}">
                  <a16:creationId xmlns:a16="http://schemas.microsoft.com/office/drawing/2014/main" id="{A7820D65-3C37-C2FC-2C5B-6C444DA0F09F}"/>
                </a:ext>
              </a:extLst>
            </p:cNvPr>
            <p:cNvSpPr txBox="1"/>
            <p:nvPr/>
          </p:nvSpPr>
          <p:spPr>
            <a:xfrm>
              <a:off x="2799079" y="3238170"/>
              <a:ext cx="300082" cy="369332"/>
            </a:xfrm>
            <a:prstGeom prst="rect">
              <a:avLst/>
            </a:prstGeom>
            <a:noFill/>
          </p:spPr>
          <p:txBody>
            <a:bodyPr wrap="none" rtlCol="0">
              <a:spAutoFit/>
            </a:bodyPr>
            <a:lstStyle/>
            <a:p>
              <a:r>
                <a:rPr lang="en-US" i="1" dirty="0">
                  <a:solidFill>
                    <a:srgbClr val="FF0000"/>
                  </a:solidFill>
                  <a:latin typeface="Palatino" pitchFamily="2" charset="77"/>
                  <a:ea typeface="Palatino" pitchFamily="2" charset="77"/>
                </a:rPr>
                <a:t>y</a:t>
              </a:r>
              <a:endParaRPr lang="en-US" i="1" baseline="30000" dirty="0">
                <a:solidFill>
                  <a:srgbClr val="FF0000"/>
                </a:solidFill>
                <a:latin typeface="Palatino" pitchFamily="2" charset="77"/>
                <a:ea typeface="Palatino" pitchFamily="2" charset="77"/>
              </a:endParaRPr>
            </a:p>
          </p:txBody>
        </p:sp>
      </p:grpSp>
      <p:sp>
        <p:nvSpPr>
          <p:cNvPr id="46" name="TextBox 45">
            <a:extLst>
              <a:ext uri="{FF2B5EF4-FFF2-40B4-BE49-F238E27FC236}">
                <a16:creationId xmlns:a16="http://schemas.microsoft.com/office/drawing/2014/main" id="{7F6B5E19-89E7-E0BA-C56F-3715919F8BA9}"/>
              </a:ext>
            </a:extLst>
          </p:cNvPr>
          <p:cNvSpPr txBox="1"/>
          <p:nvPr/>
        </p:nvSpPr>
        <p:spPr>
          <a:xfrm>
            <a:off x="1605588" y="1983910"/>
            <a:ext cx="1132041" cy="369332"/>
          </a:xfrm>
          <a:prstGeom prst="rect">
            <a:avLst/>
          </a:prstGeom>
          <a:noFill/>
        </p:spPr>
        <p:txBody>
          <a:bodyPr wrap="none" rtlCol="0">
            <a:spAutoFit/>
          </a:bodyPr>
          <a:lstStyle/>
          <a:p>
            <a:r>
              <a:rPr lang="en-US" dirty="0">
                <a:solidFill>
                  <a:srgbClr val="00B050"/>
                </a:solidFill>
              </a:rPr>
              <a:t>ADDITION</a:t>
            </a:r>
          </a:p>
        </p:txBody>
      </p:sp>
      <p:sp>
        <p:nvSpPr>
          <p:cNvPr id="47" name="TextBox 46">
            <a:extLst>
              <a:ext uri="{FF2B5EF4-FFF2-40B4-BE49-F238E27FC236}">
                <a16:creationId xmlns:a16="http://schemas.microsoft.com/office/drawing/2014/main" id="{B8128182-CA20-DEE4-7ED6-BAC354457752}"/>
              </a:ext>
            </a:extLst>
          </p:cNvPr>
          <p:cNvSpPr txBox="1"/>
          <p:nvPr/>
        </p:nvSpPr>
        <p:spPr>
          <a:xfrm>
            <a:off x="5305045" y="1996807"/>
            <a:ext cx="1854610" cy="369332"/>
          </a:xfrm>
          <a:prstGeom prst="rect">
            <a:avLst/>
          </a:prstGeom>
          <a:noFill/>
        </p:spPr>
        <p:txBody>
          <a:bodyPr wrap="none" rtlCol="0">
            <a:spAutoFit/>
          </a:bodyPr>
          <a:lstStyle/>
          <a:p>
            <a:pPr algn="ctr"/>
            <a:r>
              <a:rPr lang="en-US" dirty="0">
                <a:solidFill>
                  <a:srgbClr val="FF0000"/>
                </a:solidFill>
              </a:rPr>
              <a:t>EXPONENTIATION</a:t>
            </a:r>
          </a:p>
        </p:txBody>
      </p:sp>
      <p:sp>
        <p:nvSpPr>
          <p:cNvPr id="48" name="TextBox 47">
            <a:extLst>
              <a:ext uri="{FF2B5EF4-FFF2-40B4-BE49-F238E27FC236}">
                <a16:creationId xmlns:a16="http://schemas.microsoft.com/office/drawing/2014/main" id="{95E4AED6-05EC-B7B0-CCAF-A553FCF80CC2}"/>
              </a:ext>
            </a:extLst>
          </p:cNvPr>
          <p:cNvSpPr txBox="1"/>
          <p:nvPr/>
        </p:nvSpPr>
        <p:spPr>
          <a:xfrm>
            <a:off x="9384407" y="2024806"/>
            <a:ext cx="1763944" cy="369332"/>
          </a:xfrm>
          <a:prstGeom prst="rect">
            <a:avLst/>
          </a:prstGeom>
          <a:noFill/>
        </p:spPr>
        <p:txBody>
          <a:bodyPr wrap="none" rtlCol="0">
            <a:spAutoFit/>
          </a:bodyPr>
          <a:lstStyle/>
          <a:p>
            <a:pPr algn="ctr"/>
            <a:r>
              <a:rPr lang="en-US" dirty="0">
                <a:solidFill>
                  <a:srgbClr val="00B050"/>
                </a:solidFill>
              </a:rPr>
              <a:t>MULTIPLICATION</a:t>
            </a:r>
          </a:p>
        </p:txBody>
      </p:sp>
      <p:sp>
        <p:nvSpPr>
          <p:cNvPr id="49" name="TextBox 48">
            <a:extLst>
              <a:ext uri="{FF2B5EF4-FFF2-40B4-BE49-F238E27FC236}">
                <a16:creationId xmlns:a16="http://schemas.microsoft.com/office/drawing/2014/main" id="{DFA5F22F-C001-4651-DE59-48DBC7394B76}"/>
              </a:ext>
            </a:extLst>
          </p:cNvPr>
          <p:cNvSpPr txBox="1"/>
          <p:nvPr/>
        </p:nvSpPr>
        <p:spPr>
          <a:xfrm>
            <a:off x="2051862" y="4950381"/>
            <a:ext cx="931665" cy="353943"/>
          </a:xfrm>
          <a:prstGeom prst="rect">
            <a:avLst/>
          </a:prstGeom>
          <a:noFill/>
        </p:spPr>
        <p:txBody>
          <a:bodyPr wrap="none" rtlCol="0">
            <a:spAutoFit/>
          </a:bodyPr>
          <a:lstStyle/>
          <a:p>
            <a:r>
              <a:rPr lang="en-US" sz="1700" dirty="0">
                <a:solidFill>
                  <a:srgbClr val="00B050"/>
                </a:solidFill>
                <a:latin typeface="Times New Roman" panose="02020603050405020304" pitchFamily="18" charset="0"/>
                <a:cs typeface="Times New Roman" panose="02020603050405020304" pitchFamily="18" charset="0"/>
              </a:rPr>
              <a:t>= (</a:t>
            </a:r>
            <a:r>
              <a:rPr lang="en-US" sz="1700" i="1" dirty="0">
                <a:solidFill>
                  <a:srgbClr val="00B050"/>
                </a:solidFill>
                <a:latin typeface="Times New Roman" panose="02020603050405020304" pitchFamily="18" charset="0"/>
                <a:cs typeface="Times New Roman" panose="02020603050405020304" pitchFamily="18" charset="0"/>
              </a:rPr>
              <a:t>y</a:t>
            </a:r>
            <a:r>
              <a:rPr lang="en-US" sz="1700" dirty="0">
                <a:solidFill>
                  <a:srgbClr val="00B050"/>
                </a:solidFill>
                <a:latin typeface="Times New Roman" panose="02020603050405020304" pitchFamily="18" charset="0"/>
                <a:cs typeface="Times New Roman" panose="02020603050405020304" pitchFamily="18" charset="0"/>
              </a:rPr>
              <a:t> + </a:t>
            </a:r>
            <a:r>
              <a:rPr lang="en-US" sz="1700" i="1" dirty="0">
                <a:solidFill>
                  <a:srgbClr val="00B050"/>
                </a:solidFill>
                <a:latin typeface="Times New Roman" panose="02020603050405020304" pitchFamily="18" charset="0"/>
                <a:cs typeface="Times New Roman" panose="02020603050405020304" pitchFamily="18" charset="0"/>
              </a:rPr>
              <a:t>x</a:t>
            </a:r>
            <a:r>
              <a:rPr lang="en-US" sz="1700" dirty="0">
                <a:solidFill>
                  <a:srgbClr val="00B050"/>
                </a:solidFill>
                <a:latin typeface="Times New Roman" panose="02020603050405020304" pitchFamily="18" charset="0"/>
                <a:cs typeface="Times New Roman" panose="02020603050405020304" pitchFamily="18" charset="0"/>
              </a:rPr>
              <a:t>)</a:t>
            </a:r>
          </a:p>
        </p:txBody>
      </p:sp>
      <p:sp>
        <p:nvSpPr>
          <p:cNvPr id="50" name="TextBox 49">
            <a:extLst>
              <a:ext uri="{FF2B5EF4-FFF2-40B4-BE49-F238E27FC236}">
                <a16:creationId xmlns:a16="http://schemas.microsoft.com/office/drawing/2014/main" id="{820BFEAE-4573-D13B-AEA0-DF8DCAEB8C7A}"/>
              </a:ext>
            </a:extLst>
          </p:cNvPr>
          <p:cNvSpPr txBox="1"/>
          <p:nvPr/>
        </p:nvSpPr>
        <p:spPr>
          <a:xfrm>
            <a:off x="10415403" y="5032081"/>
            <a:ext cx="931665" cy="353943"/>
          </a:xfrm>
          <a:prstGeom prst="rect">
            <a:avLst/>
          </a:prstGeom>
          <a:noFill/>
        </p:spPr>
        <p:txBody>
          <a:bodyPr wrap="none" rtlCol="0">
            <a:spAutoFit/>
          </a:bodyPr>
          <a:lstStyle/>
          <a:p>
            <a:r>
              <a:rPr lang="en-US" sz="1700" dirty="0">
                <a:solidFill>
                  <a:srgbClr val="00B050"/>
                </a:solidFill>
                <a:latin typeface="Times New Roman" panose="02020603050405020304" pitchFamily="18" charset="0"/>
                <a:cs typeface="Times New Roman" panose="02020603050405020304" pitchFamily="18" charset="0"/>
              </a:rPr>
              <a:t>= (</a:t>
            </a:r>
            <a:r>
              <a:rPr lang="en-US" sz="1700" i="1" dirty="0">
                <a:solidFill>
                  <a:srgbClr val="00B050"/>
                </a:solidFill>
                <a:latin typeface="Times New Roman" panose="02020603050405020304" pitchFamily="18" charset="0"/>
                <a:cs typeface="Times New Roman" panose="02020603050405020304" pitchFamily="18" charset="0"/>
              </a:rPr>
              <a:t>y</a:t>
            </a:r>
            <a:r>
              <a:rPr lang="en-US" sz="1700" dirty="0">
                <a:solidFill>
                  <a:srgbClr val="00B050"/>
                </a:solidFill>
                <a:latin typeface="Times New Roman" panose="02020603050405020304" pitchFamily="18" charset="0"/>
                <a:cs typeface="Times New Roman" panose="02020603050405020304" pitchFamily="18" charset="0"/>
              </a:rPr>
              <a:t> × </a:t>
            </a:r>
            <a:r>
              <a:rPr lang="en-US" sz="1700" i="1" dirty="0">
                <a:solidFill>
                  <a:srgbClr val="00B050"/>
                </a:solidFill>
                <a:latin typeface="Times New Roman" panose="02020603050405020304" pitchFamily="18" charset="0"/>
                <a:cs typeface="Times New Roman" panose="02020603050405020304" pitchFamily="18" charset="0"/>
              </a:rPr>
              <a:t>x</a:t>
            </a:r>
            <a:r>
              <a:rPr lang="en-US" sz="1700" dirty="0">
                <a:solidFill>
                  <a:srgbClr val="00B050"/>
                </a:solidFill>
                <a:latin typeface="Times New Roman" panose="02020603050405020304" pitchFamily="18" charset="0"/>
                <a:cs typeface="Times New Roman" panose="02020603050405020304" pitchFamily="18" charset="0"/>
              </a:rPr>
              <a:t>)</a:t>
            </a:r>
          </a:p>
        </p:txBody>
      </p:sp>
      <p:grpSp>
        <p:nvGrpSpPr>
          <p:cNvPr id="51" name="Group 50">
            <a:extLst>
              <a:ext uri="{FF2B5EF4-FFF2-40B4-BE49-F238E27FC236}">
                <a16:creationId xmlns:a16="http://schemas.microsoft.com/office/drawing/2014/main" id="{3E8D5286-E024-7539-3942-038F7ECE88D4}"/>
              </a:ext>
            </a:extLst>
          </p:cNvPr>
          <p:cNvGrpSpPr/>
          <p:nvPr/>
        </p:nvGrpSpPr>
        <p:grpSpPr>
          <a:xfrm>
            <a:off x="6187449" y="5619975"/>
            <a:ext cx="1015722" cy="766630"/>
            <a:chOff x="2509643" y="3238170"/>
            <a:chExt cx="1015722" cy="766630"/>
          </a:xfrm>
        </p:grpSpPr>
        <p:sp>
          <p:nvSpPr>
            <p:cNvPr id="52" name="TextBox 51">
              <a:extLst>
                <a:ext uri="{FF2B5EF4-FFF2-40B4-BE49-F238E27FC236}">
                  <a16:creationId xmlns:a16="http://schemas.microsoft.com/office/drawing/2014/main" id="{423574B2-274C-21FA-84D1-659351B018EF}"/>
                </a:ext>
              </a:extLst>
            </p:cNvPr>
            <p:cNvSpPr txBox="1"/>
            <p:nvPr/>
          </p:nvSpPr>
          <p:spPr>
            <a:xfrm>
              <a:off x="2509643" y="3296914"/>
              <a:ext cx="851515" cy="707886"/>
            </a:xfrm>
            <a:prstGeom prst="rect">
              <a:avLst/>
            </a:prstGeom>
            <a:noFill/>
          </p:spPr>
          <p:txBody>
            <a:bodyPr wrap="none" rtlCol="0">
              <a:spAutoFit/>
            </a:bodyPr>
            <a:lstStyle/>
            <a:p>
              <a:r>
                <a:rPr lang="en-US" sz="4000" i="1" dirty="0">
                  <a:solidFill>
                    <a:srgbClr val="FF0000"/>
                  </a:solidFill>
                  <a:latin typeface="Palatino" pitchFamily="2" charset="77"/>
                  <a:ea typeface="Palatino" pitchFamily="2" charset="77"/>
                </a:rPr>
                <a:t>≠ y</a:t>
              </a:r>
              <a:endParaRPr lang="en-US" sz="4000" i="1" baseline="30000" dirty="0">
                <a:solidFill>
                  <a:srgbClr val="FF0000"/>
                </a:solidFill>
                <a:latin typeface="Palatino" pitchFamily="2" charset="77"/>
                <a:ea typeface="Palatino" pitchFamily="2" charset="77"/>
              </a:endParaRPr>
            </a:p>
          </p:txBody>
        </p:sp>
        <p:sp>
          <p:nvSpPr>
            <p:cNvPr id="53" name="TextBox 52">
              <a:extLst>
                <a:ext uri="{FF2B5EF4-FFF2-40B4-BE49-F238E27FC236}">
                  <a16:creationId xmlns:a16="http://schemas.microsoft.com/office/drawing/2014/main" id="{EAA4DB97-2FA8-F3A1-5D86-690D52CB7D69}"/>
                </a:ext>
              </a:extLst>
            </p:cNvPr>
            <p:cNvSpPr txBox="1"/>
            <p:nvPr/>
          </p:nvSpPr>
          <p:spPr>
            <a:xfrm>
              <a:off x="3225283" y="3238170"/>
              <a:ext cx="300082" cy="369332"/>
            </a:xfrm>
            <a:prstGeom prst="rect">
              <a:avLst/>
            </a:prstGeom>
            <a:noFill/>
          </p:spPr>
          <p:txBody>
            <a:bodyPr wrap="none" rtlCol="0">
              <a:spAutoFit/>
            </a:bodyPr>
            <a:lstStyle/>
            <a:p>
              <a:r>
                <a:rPr lang="en-US" i="1" dirty="0">
                  <a:solidFill>
                    <a:srgbClr val="FF0000"/>
                  </a:solidFill>
                  <a:latin typeface="Palatino" pitchFamily="2" charset="77"/>
                  <a:ea typeface="Palatino" pitchFamily="2" charset="77"/>
                </a:rPr>
                <a:t>x</a:t>
              </a:r>
              <a:endParaRPr lang="en-US" i="1" baseline="30000" dirty="0">
                <a:solidFill>
                  <a:srgbClr val="FF0000"/>
                </a:solidFill>
                <a:latin typeface="Palatino" pitchFamily="2" charset="77"/>
                <a:ea typeface="Palatino" pitchFamily="2" charset="77"/>
              </a:endParaRPr>
            </a:p>
          </p:txBody>
        </p:sp>
      </p:grpSp>
      <p:sp>
        <p:nvSpPr>
          <p:cNvPr id="54" name="TextBox 53">
            <a:extLst>
              <a:ext uri="{FF2B5EF4-FFF2-40B4-BE49-F238E27FC236}">
                <a16:creationId xmlns:a16="http://schemas.microsoft.com/office/drawing/2014/main" id="{6D3AD304-8E32-3AFE-141E-2D18687C01A7}"/>
              </a:ext>
            </a:extLst>
          </p:cNvPr>
          <p:cNvSpPr txBox="1"/>
          <p:nvPr/>
        </p:nvSpPr>
        <p:spPr>
          <a:xfrm>
            <a:off x="1355011" y="4941050"/>
            <a:ext cx="808235" cy="353943"/>
          </a:xfrm>
          <a:prstGeom prst="rect">
            <a:avLst/>
          </a:prstGeom>
          <a:noFill/>
        </p:spPr>
        <p:txBody>
          <a:bodyPr wrap="none" rtlCol="0">
            <a:spAutoFit/>
          </a:bodyPr>
          <a:lstStyle/>
          <a:p>
            <a:r>
              <a:rPr lang="en-US" sz="1700" dirty="0">
                <a:solidFill>
                  <a:srgbClr val="00B050"/>
                </a:solidFill>
                <a:latin typeface="Times New Roman" panose="02020603050405020304" pitchFamily="18" charset="0"/>
                <a:cs typeface="Times New Roman" panose="02020603050405020304" pitchFamily="18" charset="0"/>
              </a:rPr>
              <a:t> (</a:t>
            </a:r>
            <a:r>
              <a:rPr lang="en-US" sz="1700" i="1" dirty="0">
                <a:solidFill>
                  <a:srgbClr val="00B050"/>
                </a:solidFill>
                <a:latin typeface="Times New Roman" panose="02020603050405020304" pitchFamily="18" charset="0"/>
                <a:cs typeface="Times New Roman" panose="02020603050405020304" pitchFamily="18" charset="0"/>
              </a:rPr>
              <a:t>x</a:t>
            </a:r>
            <a:r>
              <a:rPr lang="en-US" sz="1700" dirty="0">
                <a:solidFill>
                  <a:srgbClr val="00B050"/>
                </a:solidFill>
                <a:latin typeface="Times New Roman" panose="02020603050405020304" pitchFamily="18" charset="0"/>
                <a:cs typeface="Times New Roman" panose="02020603050405020304" pitchFamily="18" charset="0"/>
              </a:rPr>
              <a:t> + </a:t>
            </a:r>
            <a:r>
              <a:rPr lang="en-US" sz="1700" i="1" dirty="0">
                <a:solidFill>
                  <a:srgbClr val="00B050"/>
                </a:solidFill>
                <a:latin typeface="Times New Roman" panose="02020603050405020304" pitchFamily="18" charset="0"/>
                <a:cs typeface="Times New Roman" panose="02020603050405020304" pitchFamily="18" charset="0"/>
              </a:rPr>
              <a:t>y</a:t>
            </a:r>
            <a:r>
              <a:rPr lang="en-US" sz="1700" dirty="0">
                <a:solidFill>
                  <a:srgbClr val="00B050"/>
                </a:solidFill>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23AEB44C-D952-272A-1DEB-BA93A3F55266}"/>
              </a:ext>
            </a:extLst>
          </p:cNvPr>
          <p:cNvSpPr txBox="1"/>
          <p:nvPr/>
        </p:nvSpPr>
        <p:spPr>
          <a:xfrm>
            <a:off x="9760729" y="5012310"/>
            <a:ext cx="753732" cy="353943"/>
          </a:xfrm>
          <a:prstGeom prst="rect">
            <a:avLst/>
          </a:prstGeom>
          <a:noFill/>
        </p:spPr>
        <p:txBody>
          <a:bodyPr wrap="none" rtlCol="0">
            <a:spAutoFit/>
          </a:bodyPr>
          <a:lstStyle/>
          <a:p>
            <a:r>
              <a:rPr lang="en-US" sz="1700" dirty="0">
                <a:solidFill>
                  <a:srgbClr val="00B050"/>
                </a:solidFill>
                <a:latin typeface="Times New Roman" panose="02020603050405020304" pitchFamily="18" charset="0"/>
                <a:cs typeface="Times New Roman" panose="02020603050405020304" pitchFamily="18" charset="0"/>
              </a:rPr>
              <a:t>(</a:t>
            </a:r>
            <a:r>
              <a:rPr lang="en-US" sz="1700" i="1" dirty="0">
                <a:solidFill>
                  <a:srgbClr val="00B050"/>
                </a:solidFill>
                <a:latin typeface="Times New Roman" panose="02020603050405020304" pitchFamily="18" charset="0"/>
                <a:cs typeface="Times New Roman" panose="02020603050405020304" pitchFamily="18" charset="0"/>
              </a:rPr>
              <a:t>x</a:t>
            </a:r>
            <a:r>
              <a:rPr lang="en-US" sz="1700" dirty="0">
                <a:solidFill>
                  <a:srgbClr val="00B050"/>
                </a:solidFill>
                <a:latin typeface="Times New Roman" panose="02020603050405020304" pitchFamily="18" charset="0"/>
                <a:cs typeface="Times New Roman" panose="02020603050405020304" pitchFamily="18" charset="0"/>
              </a:rPr>
              <a:t> × </a:t>
            </a:r>
            <a:r>
              <a:rPr lang="en-US" sz="1700" i="1" dirty="0">
                <a:solidFill>
                  <a:srgbClr val="00B050"/>
                </a:solidFill>
                <a:latin typeface="Times New Roman" panose="02020603050405020304" pitchFamily="18" charset="0"/>
                <a:cs typeface="Times New Roman" panose="02020603050405020304" pitchFamily="18" charset="0"/>
              </a:rPr>
              <a:t>y</a:t>
            </a:r>
            <a:r>
              <a:rPr lang="en-US" sz="1700" dirty="0">
                <a:solidFill>
                  <a:srgbClr val="00B05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C3C79B6B-8AA0-9277-9348-8AEDE89630EA}"/>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245925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20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20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down)">
                                      <p:cBhvr>
                                        <p:cTn id="49" dur="20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0" grpId="0"/>
      <p:bldP spid="54"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F0F6F-22B0-F0C7-153F-BC48D2CE7DCD}"/>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DE1465A2-067E-DFA9-D432-2DFC0B974AB6}"/>
              </a:ext>
            </a:extLst>
          </p:cNvPr>
          <p:cNvPicPr>
            <a:picLocks noChangeAspect="1"/>
          </p:cNvPicPr>
          <p:nvPr/>
        </p:nvPicPr>
        <p:blipFill>
          <a:blip r:embed="rId3"/>
          <a:stretch>
            <a:fillRect/>
          </a:stretch>
        </p:blipFill>
        <p:spPr>
          <a:xfrm>
            <a:off x="380800" y="3839211"/>
            <a:ext cx="3342126" cy="2876216"/>
          </a:xfrm>
          <a:prstGeom prst="rect">
            <a:avLst/>
          </a:prstGeom>
        </p:spPr>
      </p:pic>
      <p:pic>
        <p:nvPicPr>
          <p:cNvPr id="27" name="Picture 26" descr="A list of different features&#10;&#10;Description automatically generated with medium confidence">
            <a:extLst>
              <a:ext uri="{FF2B5EF4-FFF2-40B4-BE49-F238E27FC236}">
                <a16:creationId xmlns:a16="http://schemas.microsoft.com/office/drawing/2014/main" id="{473C833A-9091-0EF4-6DF6-C3E75A870BEC}"/>
              </a:ext>
            </a:extLst>
          </p:cNvPr>
          <p:cNvPicPr>
            <a:picLocks noChangeAspect="1"/>
          </p:cNvPicPr>
          <p:nvPr/>
        </p:nvPicPr>
        <p:blipFill>
          <a:blip r:embed="rId4">
            <a:duotone>
              <a:schemeClr val="accent1">
                <a:shade val="45000"/>
                <a:satMod val="135000"/>
              </a:schemeClr>
              <a:prstClr val="white"/>
            </a:duotone>
          </a:blip>
          <a:stretch>
            <a:fillRect/>
          </a:stretch>
        </p:blipFill>
        <p:spPr>
          <a:xfrm>
            <a:off x="195550" y="405604"/>
            <a:ext cx="11996450" cy="3023396"/>
          </a:xfrm>
          <a:prstGeom prst="rect">
            <a:avLst/>
          </a:prstGeom>
          <a:ln>
            <a:solidFill>
              <a:srgbClr val="0070C0"/>
            </a:solidFill>
          </a:ln>
        </p:spPr>
      </p:pic>
      <p:sp>
        <p:nvSpPr>
          <p:cNvPr id="2" name="TextBox 1">
            <a:extLst>
              <a:ext uri="{FF2B5EF4-FFF2-40B4-BE49-F238E27FC236}">
                <a16:creationId xmlns:a16="http://schemas.microsoft.com/office/drawing/2014/main" id="{6AAC44E1-3D4A-030B-564F-E2E9F44B05AB}"/>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41256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0A757474-50CC-C543-07A3-72723F90FE8A}"/>
              </a:ext>
            </a:extLst>
          </p:cNvPr>
          <p:cNvSpPr/>
          <p:nvPr/>
        </p:nvSpPr>
        <p:spPr>
          <a:xfrm>
            <a:off x="3441700" y="2311400"/>
            <a:ext cx="8089900" cy="3471562"/>
          </a:xfrm>
          <a:prstGeom prst="roundRect">
            <a:avLst/>
          </a:prstGeom>
          <a:solidFill>
            <a:srgbClr val="7030A0">
              <a:alpha val="129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ED89185-0C5E-8176-FB75-CDB0621F636A}"/>
              </a:ext>
            </a:extLst>
          </p:cNvPr>
          <p:cNvSpPr txBox="1"/>
          <p:nvPr/>
        </p:nvSpPr>
        <p:spPr>
          <a:xfrm>
            <a:off x="3214038" y="6157632"/>
            <a:ext cx="8545224" cy="461665"/>
          </a:xfrm>
          <a:prstGeom prst="rect">
            <a:avLst/>
          </a:prstGeom>
          <a:noFill/>
        </p:spPr>
        <p:txBody>
          <a:bodyPr wrap="none" rtlCol="0">
            <a:spAutoFit/>
          </a:bodyPr>
          <a:lstStyle/>
          <a:p>
            <a:r>
              <a:rPr lang="en-US" sz="2400" b="1" dirty="0">
                <a:solidFill>
                  <a:schemeClr val="accent5">
                    <a:lumMod val="60000"/>
                    <a:lumOff val="40000"/>
                  </a:schemeClr>
                </a:solidFill>
              </a:rPr>
              <a:t>Varied Relationships </a:t>
            </a:r>
            <a:r>
              <a:rPr lang="en-US" sz="2400" dirty="0">
                <a:solidFill>
                  <a:schemeClr val="accent5">
                    <a:lumMod val="60000"/>
                    <a:lumOff val="40000"/>
                  </a:schemeClr>
                </a:solidFill>
              </a:rPr>
              <a:t>afford the noticing of </a:t>
            </a:r>
            <a:r>
              <a:rPr lang="en-US" sz="2400" u="sng" dirty="0">
                <a:solidFill>
                  <a:schemeClr val="accent5">
                    <a:lumMod val="60000"/>
                    <a:lumOff val="40000"/>
                  </a:schemeClr>
                </a:solidFill>
              </a:rPr>
              <a:t>mathematical concepts</a:t>
            </a:r>
            <a:r>
              <a:rPr lang="en-US" sz="2400" dirty="0">
                <a:solidFill>
                  <a:schemeClr val="accent5">
                    <a:lumMod val="60000"/>
                    <a:lumOff val="40000"/>
                  </a:schemeClr>
                </a:solidFill>
              </a:rPr>
              <a:t>.</a:t>
            </a:r>
          </a:p>
        </p:txBody>
      </p:sp>
      <p:sp>
        <p:nvSpPr>
          <p:cNvPr id="37" name="TextBox 36">
            <a:extLst>
              <a:ext uri="{FF2B5EF4-FFF2-40B4-BE49-F238E27FC236}">
                <a16:creationId xmlns:a16="http://schemas.microsoft.com/office/drawing/2014/main" id="{E5CED038-0C1A-352F-946E-F003A1B12D64}"/>
              </a:ext>
            </a:extLst>
          </p:cNvPr>
          <p:cNvSpPr txBox="1"/>
          <p:nvPr/>
        </p:nvSpPr>
        <p:spPr>
          <a:xfrm>
            <a:off x="398521" y="6185719"/>
            <a:ext cx="1231556" cy="492443"/>
          </a:xfrm>
          <a:prstGeom prst="rect">
            <a:avLst/>
          </a:prstGeom>
          <a:noFill/>
        </p:spPr>
        <p:txBody>
          <a:bodyPr wrap="none" rtlCol="0">
            <a:spAutoFit/>
          </a:bodyPr>
          <a:lstStyle/>
          <a:p>
            <a:r>
              <a:rPr lang="en-US" sz="2600" b="1" dirty="0">
                <a:solidFill>
                  <a:schemeClr val="accent5">
                    <a:lumMod val="60000"/>
                    <a:lumOff val="40000"/>
                  </a:schemeClr>
                </a:solidFill>
              </a:rPr>
              <a:t>Level 3:</a:t>
            </a:r>
            <a:endParaRPr lang="en-US" sz="2600" dirty="0">
              <a:solidFill>
                <a:schemeClr val="accent5">
                  <a:lumMod val="60000"/>
                  <a:lumOff val="40000"/>
                </a:schemeClr>
              </a:solidFill>
            </a:endParaRPr>
          </a:p>
        </p:txBody>
      </p:sp>
      <p:sp>
        <p:nvSpPr>
          <p:cNvPr id="13" name="TextBox 12">
            <a:extLst>
              <a:ext uri="{FF2B5EF4-FFF2-40B4-BE49-F238E27FC236}">
                <a16:creationId xmlns:a16="http://schemas.microsoft.com/office/drawing/2014/main" id="{02C8CBC5-0362-9A2B-1A64-E0E4697C3631}"/>
              </a:ext>
            </a:extLst>
          </p:cNvPr>
          <p:cNvSpPr txBox="1"/>
          <p:nvPr/>
        </p:nvSpPr>
        <p:spPr>
          <a:xfrm>
            <a:off x="293739" y="1247296"/>
            <a:ext cx="11332203" cy="769441"/>
          </a:xfrm>
          <a:prstGeom prst="rect">
            <a:avLst/>
          </a:prstGeom>
          <a:noFill/>
        </p:spPr>
        <p:txBody>
          <a:bodyPr wrap="square">
            <a:spAutoFit/>
          </a:bodyPr>
          <a:lstStyle/>
          <a:p>
            <a:pPr algn="ctr"/>
            <a:r>
              <a:rPr lang="en-US" sz="2200" b="1" dirty="0"/>
              <a:t>Under what conditions do the patterns we just examined hold true? </a:t>
            </a:r>
            <a:r>
              <a:rPr lang="en-US" sz="2200" dirty="0"/>
              <a:t>... </a:t>
            </a:r>
            <a:br>
              <a:rPr lang="en-US" sz="2200" dirty="0"/>
            </a:br>
            <a:r>
              <a:rPr lang="en-US" sz="2200" dirty="0"/>
              <a:t>Here we look for features that can be generalized and used to extend the concept.</a:t>
            </a:r>
          </a:p>
        </p:txBody>
      </p:sp>
      <p:sp>
        <p:nvSpPr>
          <p:cNvPr id="19" name="Text Placeholder 5">
            <a:extLst>
              <a:ext uri="{FF2B5EF4-FFF2-40B4-BE49-F238E27FC236}">
                <a16:creationId xmlns:a16="http://schemas.microsoft.com/office/drawing/2014/main" id="{AC887F67-8E77-8441-1220-16A3A22B3A58}"/>
              </a:ext>
            </a:extLst>
          </p:cNvPr>
          <p:cNvSpPr txBox="1">
            <a:spLocks/>
          </p:cNvSpPr>
          <p:nvPr/>
        </p:nvSpPr>
        <p:spPr>
          <a:xfrm>
            <a:off x="738119" y="2946098"/>
            <a:ext cx="3527004" cy="1266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t>Critical </a:t>
            </a:r>
          </a:p>
          <a:p>
            <a:pPr marL="0" indent="0">
              <a:lnSpc>
                <a:spcPct val="100000"/>
              </a:lnSpc>
              <a:spcBef>
                <a:spcPts val="0"/>
              </a:spcBef>
              <a:buNone/>
            </a:pPr>
            <a:r>
              <a:rPr lang="en-US" b="1" dirty="0"/>
              <a:t>Discernments</a:t>
            </a:r>
          </a:p>
          <a:p>
            <a:pPr marL="0" indent="0">
              <a:lnSpc>
                <a:spcPct val="100000"/>
              </a:lnSpc>
              <a:spcBef>
                <a:spcPts val="0"/>
              </a:spcBef>
              <a:buNone/>
            </a:pPr>
            <a:r>
              <a:rPr lang="en-US" dirty="0"/>
              <a:t>in this part of</a:t>
            </a:r>
            <a:br>
              <a:rPr lang="en-US" dirty="0"/>
            </a:br>
            <a:r>
              <a:rPr lang="en-US" dirty="0"/>
              <a:t>the </a:t>
            </a:r>
            <a:r>
              <a:rPr lang="en-US" b="1" dirty="0">
                <a:solidFill>
                  <a:srgbClr val="7030A0"/>
                </a:solidFill>
              </a:rPr>
              <a:t>Ravel</a:t>
            </a:r>
          </a:p>
          <a:p>
            <a:pPr marL="0" indent="0">
              <a:buNone/>
            </a:pPr>
            <a:endParaRPr lang="en-US" b="1" dirty="0"/>
          </a:p>
        </p:txBody>
      </p:sp>
      <p:sp>
        <p:nvSpPr>
          <p:cNvPr id="20" name="Content Placeholder 4">
            <a:extLst>
              <a:ext uri="{FF2B5EF4-FFF2-40B4-BE49-F238E27FC236}">
                <a16:creationId xmlns:a16="http://schemas.microsoft.com/office/drawing/2014/main" id="{004E9251-2083-333B-EEFA-77D3030672FE}"/>
              </a:ext>
            </a:extLst>
          </p:cNvPr>
          <p:cNvSpPr txBox="1">
            <a:spLocks/>
          </p:cNvSpPr>
          <p:nvPr/>
        </p:nvSpPr>
        <p:spPr>
          <a:xfrm>
            <a:off x="3935506" y="2608202"/>
            <a:ext cx="7362555" cy="30963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2200" dirty="0">
                <a:latin typeface="Calibri" panose="020F0502020204030204" pitchFamily="34" charset="0"/>
                <a:cs typeface="Calibri" panose="020F0502020204030204" pitchFamily="34" charset="0"/>
              </a:rPr>
              <a:t>Equivalent expressions involving exponents can be written</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in different ways.</a:t>
            </a:r>
          </a:p>
          <a:p>
            <a:pPr>
              <a:lnSpc>
                <a:spcPct val="100000"/>
              </a:lnSpc>
              <a:spcAft>
                <a:spcPts val="1200"/>
              </a:spcAft>
            </a:pPr>
            <a:r>
              <a:rPr lang="en-US" sz="22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2</a:t>
            </a:r>
            <a:r>
              <a:rPr lang="en-US" sz="2400" baseline="30000" dirty="0">
                <a:latin typeface="Calibri" panose="020F0502020204030204" pitchFamily="34" charset="0"/>
                <a:cs typeface="Calibri" panose="020F0502020204030204" pitchFamily="34" charset="0"/>
              </a:rPr>
              <a:t>3</a:t>
            </a:r>
            <a:r>
              <a:rPr lang="en-US" sz="2400" dirty="0">
                <a:latin typeface="Calibri" panose="020F0502020204030204" pitchFamily="34" charset="0"/>
                <a:cs typeface="Calibri" panose="020F0502020204030204" pitchFamily="34" charset="0"/>
              </a:rPr>
              <a:t> </a:t>
            </a:r>
            <a:r>
              <a:rPr lang="en-US" sz="2400" dirty="0">
                <a:latin typeface="Times New Roman" panose="02020603050405020304" pitchFamily="18" charset="0"/>
                <a:cs typeface="Times New Roman" panose="02020603050405020304" pitchFamily="18" charset="0"/>
              </a:rPr>
              <a:t>× </a:t>
            </a:r>
            <a:r>
              <a:rPr lang="en-US" sz="2400" dirty="0">
                <a:latin typeface="Calibri" panose="020F0502020204030204" pitchFamily="34" charset="0"/>
                <a:cs typeface="Calibri" panose="020F0502020204030204" pitchFamily="34" charset="0"/>
              </a:rPr>
              <a:t>2</a:t>
            </a:r>
            <a:r>
              <a:rPr lang="en-US" sz="2400" baseline="30000" dirty="0">
                <a:latin typeface="Calibri" panose="020F0502020204030204" pitchFamily="34" charset="0"/>
                <a:cs typeface="Calibri" panose="020F0502020204030204" pitchFamily="34" charset="0"/>
              </a:rPr>
              <a:t>5</a:t>
            </a:r>
            <a:r>
              <a:rPr lang="en-US" sz="2400" dirty="0">
                <a:latin typeface="Calibri" panose="020F0502020204030204" pitchFamily="34" charset="0"/>
                <a:cs typeface="Calibri" panose="020F0502020204030204" pitchFamily="34" charset="0"/>
              </a:rPr>
              <a:t> = 2</a:t>
            </a:r>
            <a:r>
              <a:rPr lang="en-US" sz="2400" baseline="30000" dirty="0">
                <a:latin typeface="Calibri" panose="020F0502020204030204" pitchFamily="34" charset="0"/>
                <a:cs typeface="Calibri" panose="020F0502020204030204" pitchFamily="34" charset="0"/>
              </a:rPr>
              <a:t>8</a:t>
            </a:r>
            <a:r>
              <a:rPr lang="en-US" sz="2400" dirty="0">
                <a:latin typeface="Calibri" panose="020F0502020204030204" pitchFamily="34" charset="0"/>
                <a:cs typeface="Calibri" panose="020F0502020204030204" pitchFamily="34" charset="0"/>
              </a:rPr>
              <a:t> </a:t>
            </a:r>
            <a:endParaRPr lang="en-CA" sz="2400" baseline="30000" dirty="0">
              <a:solidFill>
                <a:srgbClr val="3F3F3F"/>
              </a:solidFill>
              <a:latin typeface="Times New Roman" panose="02020603050405020304" pitchFamily="18" charset="0"/>
              <a:cs typeface="Times New Roman" panose="02020603050405020304" pitchFamily="18" charset="0"/>
            </a:endParaRPr>
          </a:p>
          <a:p>
            <a:pPr>
              <a:lnSpc>
                <a:spcPct val="100000"/>
              </a:lnSpc>
              <a:spcAft>
                <a:spcPts val="1200"/>
              </a:spcAft>
            </a:pPr>
            <a:r>
              <a:rPr lang="en-CA" sz="2400" i="1" dirty="0">
                <a:solidFill>
                  <a:srgbClr val="3F3F3F"/>
                </a:solidFill>
                <a:latin typeface="Times New Roman" panose="02020603050405020304" pitchFamily="18" charset="0"/>
                <a:cs typeface="Times New Roman" panose="02020603050405020304" pitchFamily="18" charset="0"/>
              </a:rPr>
              <a:t> </a:t>
            </a:r>
            <a:r>
              <a:rPr lang="en-US" sz="2400" dirty="0">
                <a:latin typeface="Calibri" panose="020F0502020204030204" pitchFamily="34" charset="0"/>
                <a:cs typeface="Calibri" panose="020F0502020204030204" pitchFamily="34" charset="0"/>
              </a:rPr>
              <a:t>2</a:t>
            </a:r>
            <a:r>
              <a:rPr lang="en-US" sz="2400" baseline="30000" dirty="0">
                <a:latin typeface="Calibri" panose="020F0502020204030204" pitchFamily="34" charset="0"/>
                <a:cs typeface="Calibri" panose="020F0502020204030204" pitchFamily="34" charset="0"/>
              </a:rPr>
              <a:t>5</a:t>
            </a:r>
            <a:r>
              <a:rPr lang="en-US" sz="2400" dirty="0">
                <a:latin typeface="Calibri" panose="020F0502020204030204" pitchFamily="34" charset="0"/>
                <a:cs typeface="Calibri" panose="020F0502020204030204" pitchFamily="34" charset="0"/>
              </a:rPr>
              <a:t> </a:t>
            </a:r>
            <a:r>
              <a:rPr lang="en-US" sz="2400" dirty="0">
                <a:latin typeface="Times New Roman" panose="02020603050405020304" pitchFamily="18" charset="0"/>
                <a:cs typeface="Times New Roman" panose="02020603050405020304" pitchFamily="18" charset="0"/>
              </a:rPr>
              <a:t>÷ </a:t>
            </a:r>
            <a:r>
              <a:rPr lang="en-US" sz="2400" dirty="0">
                <a:latin typeface="Calibri" panose="020F0502020204030204" pitchFamily="34" charset="0"/>
                <a:cs typeface="Calibri" panose="020F0502020204030204" pitchFamily="34" charset="0"/>
              </a:rPr>
              <a:t>2</a:t>
            </a:r>
            <a:r>
              <a:rPr lang="en-US" sz="2400" baseline="30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 2</a:t>
            </a:r>
            <a:r>
              <a:rPr lang="en-US" sz="2400" baseline="30000" dirty="0">
                <a:latin typeface="Calibri" panose="020F0502020204030204" pitchFamily="34" charset="0"/>
                <a:cs typeface="Calibri" panose="020F0502020204030204" pitchFamily="34" charset="0"/>
              </a:rPr>
              <a:t>3</a:t>
            </a:r>
            <a:r>
              <a:rPr lang="en-US" sz="2400" dirty="0">
                <a:latin typeface="Calibri" panose="020F0502020204030204" pitchFamily="34" charset="0"/>
                <a:cs typeface="Calibri" panose="020F0502020204030204" pitchFamily="34" charset="0"/>
              </a:rPr>
              <a:t> </a:t>
            </a:r>
            <a:endParaRPr lang="en-CA" sz="2400" baseline="30000" dirty="0">
              <a:solidFill>
                <a:srgbClr val="3F3F3F"/>
              </a:solidFill>
              <a:latin typeface="Times New Roman" panose="02020603050405020304" pitchFamily="18" charset="0"/>
              <a:cs typeface="Times New Roman" panose="02020603050405020304" pitchFamily="18" charset="0"/>
            </a:endParaRPr>
          </a:p>
          <a:p>
            <a:pPr>
              <a:lnSpc>
                <a:spcPct val="100000"/>
              </a:lnSpc>
              <a:spcAft>
                <a:spcPts val="1200"/>
              </a:spcAft>
            </a:pPr>
            <a:r>
              <a:rPr lang="en-CA" sz="2400" dirty="0">
                <a:solidFill>
                  <a:srgbClr val="3F3F3F"/>
                </a:solidFill>
                <a:latin typeface="Times New Roman" panose="02020603050405020304" pitchFamily="18" charset="0"/>
                <a:cs typeface="Times New Roman" panose="02020603050405020304" pitchFamily="18" charset="0"/>
              </a:rPr>
              <a:t> (</a:t>
            </a:r>
            <a:r>
              <a:rPr lang="en-US" sz="2400" dirty="0">
                <a:latin typeface="Calibri" panose="020F0502020204030204" pitchFamily="34" charset="0"/>
                <a:cs typeface="Calibri" panose="020F0502020204030204" pitchFamily="34" charset="0"/>
              </a:rPr>
              <a:t>2</a:t>
            </a:r>
            <a:r>
              <a:rPr lang="en-US" sz="2400" baseline="30000" dirty="0">
                <a:latin typeface="Calibri" panose="020F0502020204030204" pitchFamily="34" charset="0"/>
                <a:cs typeface="Calibri" panose="020F0502020204030204" pitchFamily="34" charset="0"/>
              </a:rPr>
              <a:t>3</a:t>
            </a:r>
            <a:r>
              <a:rPr lang="en-US" sz="2400" dirty="0">
                <a:latin typeface="Calibri" panose="020F0502020204030204" pitchFamily="34" charset="0"/>
                <a:cs typeface="Calibri" panose="020F0502020204030204" pitchFamily="34" charset="0"/>
              </a:rPr>
              <a:t>)</a:t>
            </a:r>
            <a:r>
              <a:rPr lang="en-US" sz="2400" baseline="30000" dirty="0">
                <a:latin typeface="Calibri" panose="020F0502020204030204" pitchFamily="34" charset="0"/>
                <a:cs typeface="Calibri" panose="020F0502020204030204" pitchFamily="34" charset="0"/>
              </a:rPr>
              <a:t>4</a:t>
            </a:r>
            <a:r>
              <a:rPr lang="en-US" sz="2400" dirty="0">
                <a:latin typeface="Calibri" panose="020F0502020204030204" pitchFamily="34" charset="0"/>
                <a:cs typeface="Calibri" panose="020F0502020204030204" pitchFamily="34" charset="0"/>
              </a:rPr>
              <a:t> = 2</a:t>
            </a:r>
            <a:r>
              <a:rPr lang="en-US" sz="2400" baseline="30000" dirty="0">
                <a:latin typeface="Calibri" panose="020F0502020204030204" pitchFamily="34" charset="0"/>
                <a:cs typeface="Calibri" panose="020F0502020204030204" pitchFamily="34" charset="0"/>
              </a:rPr>
              <a:t>12</a:t>
            </a:r>
            <a:r>
              <a:rPr lang="en-US" sz="2200" dirty="0">
                <a:latin typeface="Calibri" panose="020F0502020204030204" pitchFamily="34" charset="0"/>
                <a:cs typeface="Calibri" panose="020F0502020204030204" pitchFamily="34" charset="0"/>
              </a:rPr>
              <a:t>  </a:t>
            </a:r>
            <a:endParaRPr lang="en-CA" sz="2000" baseline="30000" dirty="0">
              <a:solidFill>
                <a:srgbClr val="3F3F3F"/>
              </a:solidFill>
              <a:latin typeface="Times New Roman" panose="02020603050405020304" pitchFamily="18" charset="0"/>
              <a:cs typeface="Times New Roman" panose="02020603050405020304" pitchFamily="18" charset="0"/>
            </a:endParaRPr>
          </a:p>
        </p:txBody>
      </p:sp>
      <p:pic>
        <p:nvPicPr>
          <p:cNvPr id="39" name="Picture 38">
            <a:extLst>
              <a:ext uri="{FF2B5EF4-FFF2-40B4-BE49-F238E27FC236}">
                <a16:creationId xmlns:a16="http://schemas.microsoft.com/office/drawing/2014/main" id="{9D31FA70-B151-C418-F22E-64C58C595F84}"/>
              </a:ext>
            </a:extLst>
          </p:cNvPr>
          <p:cNvPicPr>
            <a:picLocks noChangeAspect="1"/>
          </p:cNvPicPr>
          <p:nvPr/>
        </p:nvPicPr>
        <p:blipFill>
          <a:blip r:embed="rId3"/>
          <a:stretch>
            <a:fillRect/>
          </a:stretch>
        </p:blipFill>
        <p:spPr>
          <a:xfrm>
            <a:off x="1773799" y="5287540"/>
            <a:ext cx="1455645" cy="1460180"/>
          </a:xfrm>
          <a:prstGeom prst="rect">
            <a:avLst/>
          </a:prstGeom>
        </p:spPr>
      </p:pic>
      <p:sp>
        <p:nvSpPr>
          <p:cNvPr id="6" name="Content Placeholder 4">
            <a:extLst>
              <a:ext uri="{FF2B5EF4-FFF2-40B4-BE49-F238E27FC236}">
                <a16:creationId xmlns:a16="http://schemas.microsoft.com/office/drawing/2014/main" id="{83CD37D7-0AE5-293F-281E-8D8D0C8B9F76}"/>
              </a:ext>
            </a:extLst>
          </p:cNvPr>
          <p:cNvSpPr txBox="1">
            <a:spLocks/>
          </p:cNvSpPr>
          <p:nvPr/>
        </p:nvSpPr>
        <p:spPr>
          <a:xfrm>
            <a:off x="5670533" y="3533810"/>
            <a:ext cx="4675867" cy="4892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dirty="0">
                <a:latin typeface="Calibri" panose="020F0502020204030204" pitchFamily="34" charset="0"/>
                <a:cs typeface="Calibri" panose="020F0502020204030204" pitchFamily="34" charset="0"/>
              </a:rPr>
              <a:t>… or, more generally,</a:t>
            </a:r>
            <a:r>
              <a:rPr lang="en-CA" sz="2400" i="1" dirty="0">
                <a:solidFill>
                  <a:srgbClr val="3F3F3F"/>
                </a:solidFill>
                <a:latin typeface="Times New Roman" panose="02020603050405020304" pitchFamily="18" charset="0"/>
                <a:cs typeface="Times New Roman" panose="02020603050405020304" pitchFamily="18" charset="0"/>
              </a:rPr>
              <a:t> </a:t>
            </a:r>
            <a:r>
              <a:rPr lang="en-CA" sz="2400" i="1" dirty="0" err="1">
                <a:solidFill>
                  <a:srgbClr val="3F3F3F"/>
                </a:solidFill>
                <a:latin typeface="Times New Roman" panose="02020603050405020304" pitchFamily="18" charset="0"/>
                <a:cs typeface="Times New Roman" panose="02020603050405020304" pitchFamily="18" charset="0"/>
              </a:rPr>
              <a:t>x</a:t>
            </a:r>
            <a:r>
              <a:rPr lang="en-CA" i="1" baseline="30000" dirty="0" err="1">
                <a:solidFill>
                  <a:srgbClr val="3F3F3F"/>
                </a:solidFill>
                <a:latin typeface="Times New Roman" panose="02020603050405020304" pitchFamily="18" charset="0"/>
                <a:cs typeface="Times New Roman" panose="02020603050405020304" pitchFamily="18" charset="0"/>
              </a:rPr>
              <a:t>a</a:t>
            </a:r>
            <a:r>
              <a:rPr lang="en-CA" sz="2400" dirty="0">
                <a:solidFill>
                  <a:srgbClr val="3F3F3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CA" sz="2400" dirty="0">
                <a:solidFill>
                  <a:srgbClr val="3F3F3F"/>
                </a:solidFill>
                <a:latin typeface="Times New Roman" panose="02020603050405020304" pitchFamily="18" charset="0"/>
                <a:cs typeface="Times New Roman" panose="02020603050405020304" pitchFamily="18" charset="0"/>
              </a:rPr>
              <a:t> </a:t>
            </a:r>
            <a:r>
              <a:rPr lang="en-CA" sz="2400" i="1" dirty="0" err="1">
                <a:solidFill>
                  <a:srgbClr val="3F3F3F"/>
                </a:solidFill>
                <a:latin typeface="Times New Roman" panose="02020603050405020304" pitchFamily="18" charset="0"/>
                <a:cs typeface="Times New Roman" panose="02020603050405020304" pitchFamily="18" charset="0"/>
              </a:rPr>
              <a:t>x</a:t>
            </a:r>
            <a:r>
              <a:rPr lang="en-CA" i="1" baseline="30000" dirty="0" err="1">
                <a:solidFill>
                  <a:srgbClr val="3F3F3F"/>
                </a:solidFill>
                <a:latin typeface="Times New Roman" panose="02020603050405020304" pitchFamily="18" charset="0"/>
                <a:cs typeface="Times New Roman" panose="02020603050405020304" pitchFamily="18" charset="0"/>
              </a:rPr>
              <a:t>b</a:t>
            </a:r>
            <a:r>
              <a:rPr lang="en-US" sz="2400" dirty="0">
                <a:solidFill>
                  <a:prstClr val="black"/>
                </a:solidFill>
                <a:latin typeface="Times New Roman" panose="02020603050405020304" pitchFamily="18" charset="0"/>
                <a:cs typeface="Times New Roman" panose="02020603050405020304" pitchFamily="18" charset="0"/>
              </a:rPr>
              <a:t>  =  </a:t>
            </a:r>
            <a:r>
              <a:rPr lang="en-CA" sz="2400" i="1" dirty="0" err="1">
                <a:solidFill>
                  <a:srgbClr val="3F3F3F"/>
                </a:solidFill>
                <a:latin typeface="Times New Roman" panose="02020603050405020304" pitchFamily="18" charset="0"/>
                <a:cs typeface="Times New Roman" panose="02020603050405020304" pitchFamily="18" charset="0"/>
              </a:rPr>
              <a:t>x</a:t>
            </a:r>
            <a:r>
              <a:rPr lang="en-CA" i="1" baseline="30000" dirty="0" err="1">
                <a:solidFill>
                  <a:srgbClr val="3F3F3F"/>
                </a:solidFill>
                <a:latin typeface="Times New Roman" panose="02020603050405020304" pitchFamily="18" charset="0"/>
                <a:cs typeface="Times New Roman" panose="02020603050405020304" pitchFamily="18" charset="0"/>
              </a:rPr>
              <a:t>a+b</a:t>
            </a:r>
            <a:endParaRPr lang="en-CA" sz="2400" baseline="30000" dirty="0">
              <a:solidFill>
                <a:srgbClr val="3F3F3F"/>
              </a:solidFill>
              <a:latin typeface="Times New Roman" panose="02020603050405020304" pitchFamily="18" charset="0"/>
              <a:cs typeface="Times New Roman" panose="02020603050405020304" pitchFamily="18" charset="0"/>
            </a:endParaRPr>
          </a:p>
        </p:txBody>
      </p:sp>
      <p:sp>
        <p:nvSpPr>
          <p:cNvPr id="7" name="Content Placeholder 4">
            <a:extLst>
              <a:ext uri="{FF2B5EF4-FFF2-40B4-BE49-F238E27FC236}">
                <a16:creationId xmlns:a16="http://schemas.microsoft.com/office/drawing/2014/main" id="{87D3EF6E-CABD-B99F-D1AA-E95A7ACA8076}"/>
              </a:ext>
            </a:extLst>
          </p:cNvPr>
          <p:cNvSpPr txBox="1">
            <a:spLocks/>
          </p:cNvSpPr>
          <p:nvPr/>
        </p:nvSpPr>
        <p:spPr>
          <a:xfrm>
            <a:off x="5524372" y="4859374"/>
            <a:ext cx="4675867" cy="528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2400" dirty="0">
                <a:solidFill>
                  <a:srgbClr val="3F3F3F"/>
                </a:solidFill>
                <a:latin typeface="Calibri" panose="020F0502020204030204" pitchFamily="34" charset="0"/>
                <a:cs typeface="Calibri" panose="020F0502020204030204" pitchFamily="34" charset="0"/>
              </a:rPr>
              <a:t>… or, more generally, </a:t>
            </a:r>
            <a:r>
              <a:rPr lang="en-CA" sz="2000" dirty="0">
                <a:solidFill>
                  <a:srgbClr val="3F3F3F"/>
                </a:solidFill>
                <a:latin typeface="Times New Roman" panose="02020603050405020304" pitchFamily="18" charset="0"/>
                <a:cs typeface="Times New Roman" panose="02020603050405020304" pitchFamily="18" charset="0"/>
              </a:rPr>
              <a:t>(</a:t>
            </a:r>
            <a:r>
              <a:rPr lang="en-CA" sz="2400" i="1" dirty="0" err="1">
                <a:solidFill>
                  <a:srgbClr val="3F3F3F"/>
                </a:solidFill>
                <a:latin typeface="Times New Roman" panose="02020603050405020304" pitchFamily="18" charset="0"/>
                <a:cs typeface="Times New Roman" panose="02020603050405020304" pitchFamily="18" charset="0"/>
              </a:rPr>
              <a:t>x</a:t>
            </a:r>
            <a:r>
              <a:rPr lang="en-CA" i="1" baseline="30000" dirty="0" err="1">
                <a:solidFill>
                  <a:srgbClr val="3F3F3F"/>
                </a:solidFill>
                <a:latin typeface="Times New Roman" panose="02020603050405020304" pitchFamily="18" charset="0"/>
                <a:cs typeface="Times New Roman" panose="02020603050405020304" pitchFamily="18" charset="0"/>
              </a:rPr>
              <a:t>a</a:t>
            </a:r>
            <a:r>
              <a:rPr lang="en-CA" sz="2000" dirty="0">
                <a:solidFill>
                  <a:srgbClr val="3F3F3F"/>
                </a:solidFill>
                <a:latin typeface="Times New Roman" panose="02020603050405020304" pitchFamily="18" charset="0"/>
                <a:cs typeface="Times New Roman" panose="02020603050405020304" pitchFamily="18" charset="0"/>
              </a:rPr>
              <a:t>)</a:t>
            </a:r>
            <a:r>
              <a:rPr lang="en-CA" i="1" baseline="30000" dirty="0">
                <a:solidFill>
                  <a:srgbClr val="3F3F3F"/>
                </a:solidFill>
                <a:latin typeface="Times New Roman" panose="02020603050405020304" pitchFamily="18" charset="0"/>
                <a:cs typeface="Times New Roman" panose="02020603050405020304" pitchFamily="18" charset="0"/>
              </a:rPr>
              <a:t>b</a:t>
            </a:r>
            <a:r>
              <a:rPr lang="en-US" sz="2400" dirty="0">
                <a:solidFill>
                  <a:prstClr val="black"/>
                </a:solidFill>
                <a:latin typeface="Times New Roman" panose="02020603050405020304" pitchFamily="18" charset="0"/>
                <a:cs typeface="Times New Roman" panose="02020603050405020304" pitchFamily="18" charset="0"/>
              </a:rPr>
              <a:t>  =  </a:t>
            </a:r>
            <a:r>
              <a:rPr lang="en-CA" sz="2400" i="1" dirty="0" err="1">
                <a:solidFill>
                  <a:srgbClr val="3F3F3F"/>
                </a:solidFill>
                <a:latin typeface="Times New Roman" panose="02020603050405020304" pitchFamily="18" charset="0"/>
                <a:cs typeface="Times New Roman" panose="02020603050405020304" pitchFamily="18" charset="0"/>
              </a:rPr>
              <a:t>x</a:t>
            </a:r>
            <a:r>
              <a:rPr lang="en-CA" i="1" baseline="30000" dirty="0" err="1">
                <a:solidFill>
                  <a:srgbClr val="3F3F3F"/>
                </a:solidFill>
                <a:latin typeface="Times New Roman" panose="02020603050405020304" pitchFamily="18" charset="0"/>
                <a:cs typeface="Times New Roman" panose="02020603050405020304" pitchFamily="18" charset="0"/>
              </a:rPr>
              <a:t>a</a:t>
            </a:r>
            <a:r>
              <a:rPr lang="en-US" baseline="30000" dirty="0">
                <a:latin typeface="Times New Roman" panose="02020603050405020304" pitchFamily="18" charset="0"/>
                <a:cs typeface="Times New Roman" panose="02020603050405020304" pitchFamily="18" charset="0"/>
              </a:rPr>
              <a:t>×</a:t>
            </a:r>
            <a:r>
              <a:rPr lang="en-CA" i="1" baseline="30000" dirty="0">
                <a:solidFill>
                  <a:srgbClr val="3F3F3F"/>
                </a:solidFill>
                <a:latin typeface="Times New Roman" panose="02020603050405020304" pitchFamily="18" charset="0"/>
                <a:cs typeface="Times New Roman" panose="02020603050405020304" pitchFamily="18" charset="0"/>
              </a:rPr>
              <a:t>b</a:t>
            </a:r>
            <a:r>
              <a:rPr lang="en-US" sz="2200" dirty="0">
                <a:latin typeface="Calibri" panose="020F0502020204030204" pitchFamily="34" charset="0"/>
                <a:cs typeface="Calibri" panose="020F0502020204030204" pitchFamily="34" charset="0"/>
              </a:rPr>
              <a:t>  </a:t>
            </a:r>
            <a:endParaRPr lang="en-CA" sz="2000" baseline="30000" dirty="0">
              <a:solidFill>
                <a:srgbClr val="3F3F3F"/>
              </a:solidFill>
              <a:latin typeface="Times New Roman" panose="02020603050405020304" pitchFamily="18" charset="0"/>
              <a:cs typeface="Times New Roman" panose="02020603050405020304" pitchFamily="18" charset="0"/>
            </a:endParaRPr>
          </a:p>
        </p:txBody>
      </p:sp>
      <p:sp>
        <p:nvSpPr>
          <p:cNvPr id="8" name="Content Placeholder 4">
            <a:extLst>
              <a:ext uri="{FF2B5EF4-FFF2-40B4-BE49-F238E27FC236}">
                <a16:creationId xmlns:a16="http://schemas.microsoft.com/office/drawing/2014/main" id="{304B3E59-5C6D-7804-F2E9-F16C2166D179}"/>
              </a:ext>
            </a:extLst>
          </p:cNvPr>
          <p:cNvSpPr txBox="1">
            <a:spLocks/>
          </p:cNvSpPr>
          <p:nvPr/>
        </p:nvSpPr>
        <p:spPr>
          <a:xfrm>
            <a:off x="5677733" y="4192067"/>
            <a:ext cx="5149367" cy="528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Calibri" panose="020F0502020204030204" pitchFamily="34" charset="0"/>
                <a:cs typeface="Calibri" panose="020F0502020204030204" pitchFamily="34" charset="0"/>
              </a:rPr>
              <a:t>… or, more generally,  </a:t>
            </a:r>
            <a:r>
              <a:rPr lang="en-CA" sz="2400" i="1" dirty="0" err="1">
                <a:solidFill>
                  <a:srgbClr val="3F3F3F"/>
                </a:solidFill>
                <a:latin typeface="Times New Roman" panose="02020603050405020304" pitchFamily="18" charset="0"/>
                <a:cs typeface="Times New Roman" panose="02020603050405020304" pitchFamily="18" charset="0"/>
              </a:rPr>
              <a:t>x</a:t>
            </a:r>
            <a:r>
              <a:rPr lang="en-CA" i="1" baseline="30000" dirty="0" err="1">
                <a:solidFill>
                  <a:srgbClr val="3F3F3F"/>
                </a:solidFill>
                <a:latin typeface="Times New Roman" panose="02020603050405020304" pitchFamily="18" charset="0"/>
                <a:cs typeface="Times New Roman" panose="02020603050405020304" pitchFamily="18" charset="0"/>
              </a:rPr>
              <a:t>a</a:t>
            </a:r>
            <a:r>
              <a:rPr lang="en-CA" sz="2400" i="1" dirty="0">
                <a:solidFill>
                  <a:srgbClr val="3F3F3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CA" sz="2400" i="1" dirty="0">
                <a:solidFill>
                  <a:srgbClr val="3F3F3F"/>
                </a:solidFill>
                <a:latin typeface="Times New Roman" panose="02020603050405020304" pitchFamily="18" charset="0"/>
                <a:cs typeface="Times New Roman" panose="02020603050405020304" pitchFamily="18" charset="0"/>
              </a:rPr>
              <a:t> </a:t>
            </a:r>
            <a:r>
              <a:rPr lang="en-CA" sz="2400" i="1" dirty="0" err="1">
                <a:solidFill>
                  <a:srgbClr val="3F3F3F"/>
                </a:solidFill>
                <a:latin typeface="Times New Roman" panose="02020603050405020304" pitchFamily="18" charset="0"/>
                <a:cs typeface="Times New Roman" panose="02020603050405020304" pitchFamily="18" charset="0"/>
              </a:rPr>
              <a:t>x</a:t>
            </a:r>
            <a:r>
              <a:rPr lang="en-CA" i="1" baseline="30000" dirty="0" err="1">
                <a:solidFill>
                  <a:srgbClr val="3F3F3F"/>
                </a:solidFill>
                <a:latin typeface="Times New Roman" panose="02020603050405020304" pitchFamily="18" charset="0"/>
                <a:cs typeface="Times New Roman" panose="02020603050405020304" pitchFamily="18" charset="0"/>
              </a:rPr>
              <a:t>b</a:t>
            </a:r>
            <a:r>
              <a:rPr lang="en-US" sz="2400" dirty="0">
                <a:solidFill>
                  <a:prstClr val="black"/>
                </a:solidFill>
                <a:latin typeface="Times New Roman" panose="02020603050405020304" pitchFamily="18" charset="0"/>
                <a:cs typeface="Times New Roman" panose="02020603050405020304" pitchFamily="18" charset="0"/>
              </a:rPr>
              <a:t>  =  </a:t>
            </a:r>
            <a:r>
              <a:rPr lang="en-CA" sz="2400" i="1" dirty="0" err="1">
                <a:solidFill>
                  <a:srgbClr val="3F3F3F"/>
                </a:solidFill>
                <a:latin typeface="Times New Roman" panose="02020603050405020304" pitchFamily="18" charset="0"/>
                <a:cs typeface="Times New Roman" panose="02020603050405020304" pitchFamily="18" charset="0"/>
              </a:rPr>
              <a:t>x</a:t>
            </a:r>
            <a:r>
              <a:rPr lang="en-CA" i="1" baseline="30000" dirty="0" err="1">
                <a:solidFill>
                  <a:srgbClr val="3F3F3F"/>
                </a:solidFill>
                <a:latin typeface="Times New Roman" panose="02020603050405020304" pitchFamily="18" charset="0"/>
                <a:cs typeface="Times New Roman" panose="02020603050405020304" pitchFamily="18" charset="0"/>
              </a:rPr>
              <a:t>a</a:t>
            </a:r>
            <a:r>
              <a:rPr lang="en-CA" i="1" baseline="30000" dirty="0">
                <a:solidFill>
                  <a:srgbClr val="3F3F3F"/>
                </a:solidFill>
                <a:latin typeface="Times New Roman" panose="02020603050405020304" pitchFamily="18" charset="0"/>
                <a:cs typeface="Times New Roman" panose="02020603050405020304" pitchFamily="18" charset="0"/>
              </a:rPr>
              <a:t>–b</a:t>
            </a:r>
          </a:p>
        </p:txBody>
      </p:sp>
      <p:sp>
        <p:nvSpPr>
          <p:cNvPr id="2" name="TextBox 1">
            <a:extLst>
              <a:ext uri="{FF2B5EF4-FFF2-40B4-BE49-F238E27FC236}">
                <a16:creationId xmlns:a16="http://schemas.microsoft.com/office/drawing/2014/main" id="{E8FA219B-10DB-AB9D-7AFB-CAFC45AFCF24}"/>
              </a:ext>
            </a:extLst>
          </p:cNvPr>
          <p:cNvSpPr txBox="1"/>
          <p:nvPr/>
        </p:nvSpPr>
        <p:spPr>
          <a:xfrm>
            <a:off x="11625942" y="6493496"/>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166097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fade">
                                      <p:cBhvr>
                                        <p:cTn id="18" dur="5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fade">
                                      <p:cBhvr>
                                        <p:cTn id="23" dur="500"/>
                                        <p:tgtEl>
                                          <p:spTgt spid="2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xEl>
                                              <p:pRg st="2" end="2"/>
                                            </p:txEl>
                                          </p:spTgt>
                                        </p:tgtEl>
                                        <p:attrNameLst>
                                          <p:attrName>style.visibility</p:attrName>
                                        </p:attrNameLst>
                                      </p:cBhvr>
                                      <p:to>
                                        <p:strVal val="visible"/>
                                      </p:to>
                                    </p:set>
                                    <p:animEffect transition="in" filter="fade">
                                      <p:cBhvr>
                                        <p:cTn id="28" dur="500"/>
                                        <p:tgtEl>
                                          <p:spTgt spid="2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xEl>
                                              <p:pRg st="3" end="3"/>
                                            </p:txEl>
                                          </p:spTgt>
                                        </p:tgtEl>
                                        <p:attrNameLst>
                                          <p:attrName>style.visibility</p:attrName>
                                        </p:attrNameLst>
                                      </p:cBhvr>
                                      <p:to>
                                        <p:strVal val="visible"/>
                                      </p:to>
                                    </p:set>
                                    <p:animEffect transition="in" filter="fade">
                                      <p:cBhvr>
                                        <p:cTn id="38" dur="500"/>
                                        <p:tgtEl>
                                          <p:spTgt spid="2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0" grpId="0" uiExpand="1" build="p"/>
      <p:bldP spid="6" grpId="0" uiExpand="1" build="p"/>
      <p:bldP spid="7" grpId="0" uiExpand="1" build="p"/>
      <p:bldP spid="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2C8CBC5-0362-9A2B-1A64-E0E4697C3631}"/>
              </a:ext>
            </a:extLst>
          </p:cNvPr>
          <p:cNvSpPr txBox="1"/>
          <p:nvPr/>
        </p:nvSpPr>
        <p:spPr>
          <a:xfrm>
            <a:off x="293739" y="1247296"/>
            <a:ext cx="11332203" cy="769441"/>
          </a:xfrm>
          <a:prstGeom prst="rect">
            <a:avLst/>
          </a:prstGeom>
          <a:noFill/>
        </p:spPr>
        <p:txBody>
          <a:bodyPr wrap="square">
            <a:spAutoFit/>
          </a:bodyPr>
          <a:lstStyle/>
          <a:p>
            <a:pPr algn="ctr"/>
            <a:r>
              <a:rPr lang="en-US" sz="2200" b="1" dirty="0"/>
              <a:t>Under what conditions do the patterns we just examined hold true? </a:t>
            </a:r>
            <a:r>
              <a:rPr lang="en-US" sz="2200" dirty="0"/>
              <a:t>... </a:t>
            </a:r>
            <a:br>
              <a:rPr lang="en-US" sz="2200" dirty="0"/>
            </a:br>
            <a:r>
              <a:rPr lang="en-US" sz="2200" dirty="0"/>
              <a:t>Here we look for features that can be generalized and used to extend the concept.</a:t>
            </a:r>
          </a:p>
        </p:txBody>
      </p:sp>
      <p:sp>
        <p:nvSpPr>
          <p:cNvPr id="20" name="Content Placeholder 2">
            <a:extLst>
              <a:ext uri="{FF2B5EF4-FFF2-40B4-BE49-F238E27FC236}">
                <a16:creationId xmlns:a16="http://schemas.microsoft.com/office/drawing/2014/main" id="{2A4DD9F7-9FC9-4559-875E-80E0A7B306FC}"/>
              </a:ext>
            </a:extLst>
          </p:cNvPr>
          <p:cNvSpPr txBox="1">
            <a:spLocks/>
          </p:cNvSpPr>
          <p:nvPr/>
        </p:nvSpPr>
        <p:spPr>
          <a:xfrm>
            <a:off x="591871" y="2240334"/>
            <a:ext cx="103820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5</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0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US" sz="2000" baseline="30000" dirty="0">
                <a:solidFill>
                  <a:prstClr val="black"/>
                </a:solidFill>
                <a:latin typeface="Calibri" panose="020F0502020204030204"/>
              </a:rPr>
              <a:t>–</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US" sz="2000" baseline="30000" dirty="0">
                <a:solidFill>
                  <a:prstClr val="black"/>
                </a:solidFill>
                <a:latin typeface="Calibri" panose="020F0502020204030204"/>
              </a:rPr>
              <a:t>–</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US" sz="2000" baseline="30000" dirty="0">
                <a:solidFill>
                  <a:prstClr val="black"/>
                </a:solidFill>
                <a:latin typeface="Calibri" panose="020F0502020204030204"/>
              </a:rPr>
              <a:t>–</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US" sz="2000" baseline="30000" dirty="0">
                <a:solidFill>
                  <a:prstClr val="black"/>
                </a:solidFill>
                <a:latin typeface="Calibri" panose="020F0502020204030204"/>
              </a:rPr>
              <a:t>–</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US" sz="2000" baseline="30000" dirty="0">
                <a:solidFill>
                  <a:prstClr val="black"/>
                </a:solidFill>
                <a:latin typeface="Calibri" panose="020F0502020204030204"/>
              </a:rPr>
              <a:t>–</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5</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E2626803-9D34-A2B3-9B40-6BF469A6AE87}"/>
              </a:ext>
            </a:extLst>
          </p:cNvPr>
          <p:cNvSpPr txBox="1">
            <a:spLocks/>
          </p:cNvSpPr>
          <p:nvPr/>
        </p:nvSpPr>
        <p:spPr>
          <a:xfrm>
            <a:off x="1125096" y="2254779"/>
            <a:ext cx="103820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32</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16</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8</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695141F0-EE23-F4C6-13F2-04D656CC0DFB}"/>
              </a:ext>
            </a:extLst>
          </p:cNvPr>
          <p:cNvSpPr txBox="1">
            <a:spLocks/>
          </p:cNvSpPr>
          <p:nvPr/>
        </p:nvSpPr>
        <p:spPr>
          <a:xfrm>
            <a:off x="1125096" y="4275648"/>
            <a:ext cx="1038206" cy="19488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2</a:t>
            </a:r>
          </a:p>
          <a:p>
            <a:pPr marL="0" marR="0" lvl="0" indent="0" algn="r" defTabSz="914400" rtl="0" eaLnBrk="1" fontAlgn="auto" latinLnBrk="0" hangingPunct="1">
              <a:lnSpc>
                <a:spcPct val="90000"/>
              </a:lnSpc>
              <a:spcBef>
                <a:spcPts val="500"/>
              </a:spcBef>
              <a:spcAft>
                <a:spcPts val="0"/>
              </a:spcAft>
              <a:buClrTx/>
              <a:buSzTx/>
              <a:buNone/>
              <a:tabLst/>
              <a:defRPr/>
            </a:pPr>
            <a:r>
              <a:rPr lang="en-US" sz="2000" baseline="30000" dirty="0">
                <a:solidFill>
                  <a:prstClr val="black"/>
                </a:solidFill>
                <a:latin typeface="Calibri" panose="020F0502020204030204"/>
              </a:rPr>
              <a:t>1</a:t>
            </a:r>
            <a:r>
              <a:rPr lang="en-US" sz="2000" dirty="0">
                <a:solidFill>
                  <a:prstClr val="black"/>
                </a:solidFill>
                <a:latin typeface="Calibri" panose="020F0502020204030204"/>
              </a:rPr>
              <a:t>/</a:t>
            </a:r>
            <a:r>
              <a:rPr lang="en-US" sz="2000" baseline="-25000" dirty="0">
                <a:solidFill>
                  <a:prstClr val="black"/>
                </a:solidFill>
                <a:latin typeface="Calibri" panose="020F0502020204030204"/>
              </a:rPr>
              <a:t>4</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90000"/>
              </a:lnSpc>
              <a:spcBef>
                <a:spcPts val="500"/>
              </a:spcBef>
              <a:spcAft>
                <a:spcPts val="0"/>
              </a:spcAft>
              <a:buClrTx/>
              <a:buSzTx/>
              <a:buNone/>
              <a:tabLst/>
              <a:defRPr/>
            </a:pPr>
            <a:r>
              <a:rPr lang="en-US" sz="2000" baseline="30000" dirty="0">
                <a:solidFill>
                  <a:prstClr val="black"/>
                </a:solidFill>
                <a:latin typeface="Calibri" panose="020F0502020204030204"/>
              </a:rPr>
              <a:t>1</a:t>
            </a:r>
            <a:r>
              <a:rPr lang="en-US" sz="2000" dirty="0">
                <a:solidFill>
                  <a:prstClr val="black"/>
                </a:solidFill>
                <a:latin typeface="Calibri" panose="020F0502020204030204"/>
              </a:rPr>
              <a:t>/</a:t>
            </a:r>
            <a:r>
              <a:rPr lang="en-US" sz="2000" baseline="-25000" dirty="0">
                <a:solidFill>
                  <a:prstClr val="black"/>
                </a:solidFill>
                <a:latin typeface="Calibri" panose="020F0502020204030204"/>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90000"/>
              </a:lnSpc>
              <a:spcBef>
                <a:spcPts val="500"/>
              </a:spcBef>
              <a:spcAft>
                <a:spcPts val="0"/>
              </a:spcAft>
              <a:buClrTx/>
              <a:buSzTx/>
              <a:buNone/>
              <a:tabLst/>
              <a:defRPr/>
            </a:pPr>
            <a:r>
              <a:rPr lang="en-US" sz="2000" baseline="30000" dirty="0">
                <a:solidFill>
                  <a:prstClr val="black"/>
                </a:solidFill>
                <a:latin typeface="Calibri" panose="020F0502020204030204"/>
              </a:rPr>
              <a:t>1</a:t>
            </a:r>
            <a:r>
              <a:rPr lang="en-US" sz="2000" dirty="0">
                <a:solidFill>
                  <a:prstClr val="black"/>
                </a:solidFill>
                <a:latin typeface="Calibri" panose="020F0502020204030204"/>
              </a:rPr>
              <a:t>/</a:t>
            </a:r>
            <a:r>
              <a:rPr lang="en-US" sz="2000" baseline="-25000" dirty="0">
                <a:solidFill>
                  <a:prstClr val="black"/>
                </a:solidFill>
                <a:latin typeface="Calibri" panose="020F0502020204030204"/>
              </a:rPr>
              <a:t>16</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90000"/>
              </a:lnSpc>
              <a:spcBef>
                <a:spcPts val="500"/>
              </a:spcBef>
              <a:spcAft>
                <a:spcPts val="0"/>
              </a:spcAft>
              <a:buClrTx/>
              <a:buSzTx/>
              <a:buNone/>
              <a:tabLst/>
              <a:defRPr/>
            </a:pPr>
            <a:r>
              <a:rPr lang="en-US" sz="2000" baseline="30000" dirty="0">
                <a:solidFill>
                  <a:prstClr val="black"/>
                </a:solidFill>
                <a:latin typeface="Calibri" panose="020F0502020204030204"/>
              </a:rPr>
              <a:t>1</a:t>
            </a:r>
            <a:r>
              <a:rPr lang="en-US" sz="2000" dirty="0">
                <a:solidFill>
                  <a:prstClr val="black"/>
                </a:solidFill>
                <a:latin typeface="Calibri" panose="020F0502020204030204"/>
              </a:rPr>
              <a:t>/</a:t>
            </a:r>
            <a:r>
              <a:rPr lang="en-US" sz="2000" baseline="-25000" dirty="0">
                <a:solidFill>
                  <a:prstClr val="black"/>
                </a:solidFill>
                <a:latin typeface="Calibri" panose="020F0502020204030204"/>
              </a:rPr>
              <a:t>32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tumblr_static_blocks.png">
            <a:extLst>
              <a:ext uri="{FF2B5EF4-FFF2-40B4-BE49-F238E27FC236}">
                <a16:creationId xmlns:a16="http://schemas.microsoft.com/office/drawing/2014/main" id="{4F42B8F9-026D-D198-BDFC-F221A2627BC7}"/>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130" t="4233" r="62650" b="64429"/>
          <a:stretch/>
        </p:blipFill>
        <p:spPr>
          <a:xfrm>
            <a:off x="4269612" y="2520828"/>
            <a:ext cx="5100118" cy="3160800"/>
          </a:xfrm>
          <a:prstGeom prst="rect">
            <a:avLst/>
          </a:prstGeom>
        </p:spPr>
      </p:pic>
      <p:sp>
        <p:nvSpPr>
          <p:cNvPr id="17" name="Rectangle 16">
            <a:extLst>
              <a:ext uri="{FF2B5EF4-FFF2-40B4-BE49-F238E27FC236}">
                <a16:creationId xmlns:a16="http://schemas.microsoft.com/office/drawing/2014/main" id="{6DDC2D5B-5B41-4B60-93A2-DB45CE2506FA}"/>
              </a:ext>
            </a:extLst>
          </p:cNvPr>
          <p:cNvSpPr/>
          <p:nvPr/>
        </p:nvSpPr>
        <p:spPr>
          <a:xfrm>
            <a:off x="4788962" y="3101282"/>
            <a:ext cx="4043310" cy="1999892"/>
          </a:xfrm>
          <a:prstGeom prst="rect">
            <a:avLst/>
          </a:prstGeom>
          <a:solidFill>
            <a:schemeClr val="accent5">
              <a:lumMod val="75000"/>
              <a:alpha val="10000"/>
            </a:schemeClr>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5EA1E0-7340-16C7-4576-499D6320B3E9}"/>
              </a:ext>
            </a:extLst>
          </p:cNvPr>
          <p:cNvSpPr/>
          <p:nvPr/>
        </p:nvSpPr>
        <p:spPr>
          <a:xfrm>
            <a:off x="4796162" y="3101282"/>
            <a:ext cx="2022238" cy="1999892"/>
          </a:xfrm>
          <a:prstGeom prst="rect">
            <a:avLst/>
          </a:prstGeom>
          <a:solidFill>
            <a:schemeClr val="accent5">
              <a:lumMod val="75000"/>
              <a:alpha val="10000"/>
            </a:schemeClr>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82048-8A56-79A8-67C4-E335EB1B5245}"/>
              </a:ext>
            </a:extLst>
          </p:cNvPr>
          <p:cNvSpPr/>
          <p:nvPr/>
        </p:nvSpPr>
        <p:spPr>
          <a:xfrm>
            <a:off x="4788962" y="3093861"/>
            <a:ext cx="2029438" cy="1024539"/>
          </a:xfrm>
          <a:prstGeom prst="rect">
            <a:avLst/>
          </a:prstGeom>
          <a:solidFill>
            <a:schemeClr val="accent5">
              <a:lumMod val="75000"/>
              <a:alpha val="10000"/>
            </a:schemeClr>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8ACA90-B662-5837-7E3D-B43C513EEFDE}"/>
              </a:ext>
            </a:extLst>
          </p:cNvPr>
          <p:cNvSpPr/>
          <p:nvPr/>
        </p:nvSpPr>
        <p:spPr>
          <a:xfrm>
            <a:off x="4796659" y="3101282"/>
            <a:ext cx="1006541" cy="1024539"/>
          </a:xfrm>
          <a:prstGeom prst="rect">
            <a:avLst/>
          </a:prstGeom>
          <a:solidFill>
            <a:schemeClr val="accent5">
              <a:lumMod val="75000"/>
              <a:alpha val="10000"/>
            </a:schemeClr>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BB43CBF-3EC8-2841-6939-ED8DFCA0211F}"/>
              </a:ext>
            </a:extLst>
          </p:cNvPr>
          <p:cNvSpPr/>
          <p:nvPr/>
        </p:nvSpPr>
        <p:spPr>
          <a:xfrm>
            <a:off x="4790044" y="3093861"/>
            <a:ext cx="1013156" cy="520539"/>
          </a:xfrm>
          <a:prstGeom prst="rect">
            <a:avLst/>
          </a:prstGeom>
          <a:solidFill>
            <a:schemeClr val="accent5">
              <a:lumMod val="75000"/>
              <a:alpha val="10000"/>
            </a:schemeClr>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2449FA4-2694-45DE-EFD0-0E27BD4051AD}"/>
              </a:ext>
            </a:extLst>
          </p:cNvPr>
          <p:cNvSpPr/>
          <p:nvPr/>
        </p:nvSpPr>
        <p:spPr>
          <a:xfrm>
            <a:off x="4812637" y="3125875"/>
            <a:ext cx="517439" cy="488525"/>
          </a:xfrm>
          <a:prstGeom prst="rect">
            <a:avLst/>
          </a:prstGeom>
          <a:solidFill>
            <a:schemeClr val="accent5">
              <a:lumMod val="75000"/>
              <a:alpha val="10000"/>
            </a:schemeClr>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813D1C-048A-304B-34C8-7CFF3845F226}"/>
              </a:ext>
            </a:extLst>
          </p:cNvPr>
          <p:cNvSpPr/>
          <p:nvPr/>
        </p:nvSpPr>
        <p:spPr>
          <a:xfrm>
            <a:off x="4820335" y="3110537"/>
            <a:ext cx="509742" cy="259064"/>
          </a:xfrm>
          <a:prstGeom prst="rect">
            <a:avLst/>
          </a:prstGeom>
          <a:solidFill>
            <a:schemeClr val="accent5">
              <a:lumMod val="75000"/>
              <a:alpha val="10000"/>
            </a:schemeClr>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ED84AD-D972-42B4-F150-B97B2531FD6F}"/>
              </a:ext>
            </a:extLst>
          </p:cNvPr>
          <p:cNvSpPr/>
          <p:nvPr/>
        </p:nvSpPr>
        <p:spPr>
          <a:xfrm>
            <a:off x="4813767" y="3120475"/>
            <a:ext cx="257110" cy="242713"/>
          </a:xfrm>
          <a:prstGeom prst="rect">
            <a:avLst/>
          </a:prstGeom>
          <a:solidFill>
            <a:schemeClr val="accent5">
              <a:lumMod val="75000"/>
              <a:alpha val="10000"/>
            </a:schemeClr>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3944F8D-A6A4-C598-0FF2-6E0F66763947}"/>
              </a:ext>
            </a:extLst>
          </p:cNvPr>
          <p:cNvSpPr/>
          <p:nvPr/>
        </p:nvSpPr>
        <p:spPr>
          <a:xfrm>
            <a:off x="4822167" y="3128875"/>
            <a:ext cx="257110" cy="125525"/>
          </a:xfrm>
          <a:prstGeom prst="rect">
            <a:avLst/>
          </a:prstGeom>
          <a:solidFill>
            <a:schemeClr val="accent5">
              <a:lumMod val="75000"/>
              <a:alpha val="10000"/>
            </a:schemeClr>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FCDFCFB-8D31-F4C3-48C6-709376F2D57E}"/>
              </a:ext>
            </a:extLst>
          </p:cNvPr>
          <p:cNvSpPr/>
          <p:nvPr/>
        </p:nvSpPr>
        <p:spPr>
          <a:xfrm>
            <a:off x="4821464" y="3120475"/>
            <a:ext cx="127012" cy="133925"/>
          </a:xfrm>
          <a:prstGeom prst="rect">
            <a:avLst/>
          </a:prstGeom>
          <a:solidFill>
            <a:schemeClr val="accent5">
              <a:lumMod val="75000"/>
              <a:alpha val="10000"/>
            </a:schemeClr>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E6D75A3-B3A9-AD78-050F-925672C8884E}"/>
              </a:ext>
            </a:extLst>
          </p:cNvPr>
          <p:cNvSpPr/>
          <p:nvPr/>
        </p:nvSpPr>
        <p:spPr>
          <a:xfrm>
            <a:off x="4807226" y="3106237"/>
            <a:ext cx="127011" cy="61200"/>
          </a:xfrm>
          <a:prstGeom prst="rect">
            <a:avLst/>
          </a:prstGeom>
          <a:solidFill>
            <a:srgbClr val="FFFF00"/>
          </a:solid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CBDDE1C-2E1F-6278-5879-B21AA4507EDC}"/>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295483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3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500"/>
                                        <p:tgtEl>
                                          <p:spTgt spid="7">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fade">
                                      <p:cBhvr>
                                        <p:cTn id="49" dur="500"/>
                                        <p:tgtEl>
                                          <p:spTgt spid="7">
                                            <p:txEl>
                                              <p:pRg st="4" end="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fade">
                                      <p:cBhvr>
                                        <p:cTn id="57" dur="500"/>
                                        <p:tgtEl>
                                          <p:spTgt spid="7">
                                            <p:txEl>
                                              <p:pRg st="5" end="5"/>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Effect transition="in" filter="fade">
                                      <p:cBhvr>
                                        <p:cTn id="65" dur="500"/>
                                        <p:tgtEl>
                                          <p:spTgt spid="9">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
                                            <p:txEl>
                                              <p:pRg st="1" end="1"/>
                                            </p:txEl>
                                          </p:spTgt>
                                        </p:tgtEl>
                                        <p:attrNameLst>
                                          <p:attrName>style.visibility</p:attrName>
                                        </p:attrNameLst>
                                      </p:cBhvr>
                                      <p:to>
                                        <p:strVal val="visible"/>
                                      </p:to>
                                    </p:set>
                                    <p:animEffect transition="in" filter="fade">
                                      <p:cBhvr>
                                        <p:cTn id="73" dur="500"/>
                                        <p:tgtEl>
                                          <p:spTgt spid="9">
                                            <p:txEl>
                                              <p:pRg st="1" end="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
                                            <p:txEl>
                                              <p:pRg st="2" end="2"/>
                                            </p:txEl>
                                          </p:spTgt>
                                        </p:tgtEl>
                                        <p:attrNameLst>
                                          <p:attrName>style.visibility</p:attrName>
                                        </p:attrNameLst>
                                      </p:cBhvr>
                                      <p:to>
                                        <p:strVal val="visible"/>
                                      </p:to>
                                    </p:set>
                                    <p:animEffect transition="in" filter="fade">
                                      <p:cBhvr>
                                        <p:cTn id="81" dur="500"/>
                                        <p:tgtEl>
                                          <p:spTgt spid="9">
                                            <p:txEl>
                                              <p:pRg st="2" end="2"/>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
                                            <p:txEl>
                                              <p:pRg st="3" end="3"/>
                                            </p:txEl>
                                          </p:spTgt>
                                        </p:tgtEl>
                                        <p:attrNameLst>
                                          <p:attrName>style.visibility</p:attrName>
                                        </p:attrNameLst>
                                      </p:cBhvr>
                                      <p:to>
                                        <p:strVal val="visible"/>
                                      </p:to>
                                    </p:set>
                                    <p:animEffect transition="in" filter="fade">
                                      <p:cBhvr>
                                        <p:cTn id="89" dur="500"/>
                                        <p:tgtEl>
                                          <p:spTgt spid="9">
                                            <p:txEl>
                                              <p:pRg st="3" end="3"/>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
                                            <p:txEl>
                                              <p:pRg st="4" end="4"/>
                                            </p:txEl>
                                          </p:spTgt>
                                        </p:tgtEl>
                                        <p:attrNameLst>
                                          <p:attrName>style.visibility</p:attrName>
                                        </p:attrNameLst>
                                      </p:cBhvr>
                                      <p:to>
                                        <p:strVal val="visible"/>
                                      </p:to>
                                    </p:set>
                                    <p:animEffect transition="in" filter="fade">
                                      <p:cBhvr>
                                        <p:cTn id="97" dur="500"/>
                                        <p:tgtEl>
                                          <p:spTgt spid="9">
                                            <p:txEl>
                                              <p:pRg st="4" end="4"/>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uiExpand="1" build="p"/>
      <p:bldP spid="9" grpId="0" uiExpand="1" build="p"/>
      <p:bldP spid="17" grpId="0" animBg="1"/>
      <p:bldP spid="18" grpId="0" animBg="1"/>
      <p:bldP spid="21" grpId="0" animBg="1"/>
      <p:bldP spid="22" grpId="0" animBg="1"/>
      <p:bldP spid="23" grpId="0" animBg="1"/>
      <p:bldP spid="24" grpId="0" animBg="1"/>
      <p:bldP spid="26" grpId="0" animBg="1"/>
      <p:bldP spid="29" grpId="0" animBg="1"/>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ED89185-0C5E-8176-FB75-CDB0621F636A}"/>
              </a:ext>
            </a:extLst>
          </p:cNvPr>
          <p:cNvSpPr txBox="1"/>
          <p:nvPr/>
        </p:nvSpPr>
        <p:spPr>
          <a:xfrm>
            <a:off x="3338178" y="6187715"/>
            <a:ext cx="261610" cy="461665"/>
          </a:xfrm>
          <a:prstGeom prst="rect">
            <a:avLst/>
          </a:prstGeom>
          <a:noFill/>
        </p:spPr>
        <p:txBody>
          <a:bodyPr wrap="none" rtlCol="0">
            <a:spAutoFit/>
          </a:bodyPr>
          <a:lstStyle/>
          <a:p>
            <a:r>
              <a:rPr lang="en-US" sz="2400" dirty="0">
                <a:solidFill>
                  <a:schemeClr val="accent5">
                    <a:lumMod val="60000"/>
                    <a:lumOff val="40000"/>
                  </a:schemeClr>
                </a:solidFill>
              </a:rPr>
              <a:t>.</a:t>
            </a:r>
          </a:p>
        </p:txBody>
      </p:sp>
      <p:sp>
        <p:nvSpPr>
          <p:cNvPr id="13" name="TextBox 12">
            <a:extLst>
              <a:ext uri="{FF2B5EF4-FFF2-40B4-BE49-F238E27FC236}">
                <a16:creationId xmlns:a16="http://schemas.microsoft.com/office/drawing/2014/main" id="{02C8CBC5-0362-9A2B-1A64-E0E4697C3631}"/>
              </a:ext>
            </a:extLst>
          </p:cNvPr>
          <p:cNvSpPr txBox="1"/>
          <p:nvPr/>
        </p:nvSpPr>
        <p:spPr>
          <a:xfrm>
            <a:off x="293739" y="1247296"/>
            <a:ext cx="11332203" cy="769441"/>
          </a:xfrm>
          <a:prstGeom prst="rect">
            <a:avLst/>
          </a:prstGeom>
          <a:noFill/>
        </p:spPr>
        <p:txBody>
          <a:bodyPr wrap="square">
            <a:spAutoFit/>
          </a:bodyPr>
          <a:lstStyle/>
          <a:p>
            <a:pPr algn="ctr"/>
            <a:r>
              <a:rPr lang="en-US" sz="2200" b="1" dirty="0"/>
              <a:t>Under what conditions do the patterns we just examined hold true? </a:t>
            </a:r>
            <a:r>
              <a:rPr lang="en-US" sz="2200" dirty="0"/>
              <a:t>... </a:t>
            </a:r>
            <a:br>
              <a:rPr lang="en-US" sz="2200" dirty="0"/>
            </a:br>
            <a:r>
              <a:rPr lang="en-US" sz="2200" dirty="0"/>
              <a:t>Here we look for features that can be generalized and used to extend the concept.</a:t>
            </a:r>
          </a:p>
        </p:txBody>
      </p:sp>
      <p:sp>
        <p:nvSpPr>
          <p:cNvPr id="19" name="Content Placeholder 3">
            <a:extLst>
              <a:ext uri="{FF2B5EF4-FFF2-40B4-BE49-F238E27FC236}">
                <a16:creationId xmlns:a16="http://schemas.microsoft.com/office/drawing/2014/main" id="{8ACDE931-7A2F-A270-1A4D-7FA2D1650CA1}"/>
              </a:ext>
            </a:extLst>
          </p:cNvPr>
          <p:cNvSpPr txBox="1">
            <a:spLocks/>
          </p:cNvSpPr>
          <p:nvPr/>
        </p:nvSpPr>
        <p:spPr>
          <a:xfrm>
            <a:off x="9828627" y="2148148"/>
            <a:ext cx="175094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3</a:t>
            </a:r>
            <a:r>
              <a:rPr lang="en-CA" sz="2000" dirty="0">
                <a:solidFill>
                  <a:srgbClr val="3F3F3F"/>
                </a:solidFill>
                <a:latin typeface="Calibri" panose="020F0502020204030204" pitchFamily="34" charset="0"/>
                <a:cs typeface="Calibri" panose="020F0502020204030204" pitchFamily="34" charset="0"/>
              </a:rPr>
              <a:t> ÷ 2</a:t>
            </a:r>
            <a:r>
              <a:rPr lang="en-CA" sz="2000" baseline="30000" dirty="0">
                <a:solidFill>
                  <a:srgbClr val="3F3F3F"/>
                </a:solidFill>
                <a:latin typeface="Calibri" panose="020F0502020204030204" pitchFamily="34" charset="0"/>
                <a:cs typeface="Calibri" panose="020F0502020204030204" pitchFamily="34" charset="0"/>
              </a:rPr>
              <a:t>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4</a:t>
            </a:r>
            <a:r>
              <a:rPr lang="en-CA" sz="2000" dirty="0">
                <a:solidFill>
                  <a:srgbClr val="3F3F3F"/>
                </a:solidFill>
                <a:latin typeface="Calibri" panose="020F0502020204030204" pitchFamily="34" charset="0"/>
                <a:cs typeface="Calibri" panose="020F0502020204030204" pitchFamily="34" charset="0"/>
              </a:rPr>
              <a:t> ÷ 2</a:t>
            </a:r>
            <a:r>
              <a:rPr lang="en-CA" sz="2000" baseline="30000" dirty="0">
                <a:solidFill>
                  <a:srgbClr val="3F3F3F"/>
                </a:solidFill>
                <a:latin typeface="Calibri" panose="020F0502020204030204" pitchFamily="34" charset="0"/>
                <a:cs typeface="Calibri" panose="020F0502020204030204" pitchFamily="34" charset="0"/>
              </a:rPr>
              <a:t>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5</a:t>
            </a:r>
            <a:r>
              <a:rPr lang="en-CA" sz="2000" dirty="0">
                <a:solidFill>
                  <a:srgbClr val="3F3F3F"/>
                </a:solidFill>
                <a:latin typeface="Calibri" panose="020F0502020204030204" pitchFamily="34" charset="0"/>
                <a:cs typeface="Calibri" panose="020F0502020204030204" pitchFamily="34" charset="0"/>
              </a:rPr>
              <a:t> ÷ 2</a:t>
            </a:r>
            <a:r>
              <a:rPr lang="en-CA" sz="2000" baseline="30000" dirty="0">
                <a:solidFill>
                  <a:srgbClr val="3F3F3F"/>
                </a:solidFill>
                <a:latin typeface="Calibri" panose="020F0502020204030204" pitchFamily="34" charset="0"/>
                <a:cs typeface="Calibri" panose="020F0502020204030204" pitchFamily="34" charset="0"/>
              </a:rPr>
              <a:t>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lang="en-CA" sz="2000" dirty="0">
                <a:solidFill>
                  <a:srgbClr val="3F3F3F"/>
                </a:solidFill>
                <a:latin typeface="Calibri" panose="020F0502020204030204" pitchFamily="34" charset="0"/>
                <a:cs typeface="Calibri" panose="020F0502020204030204" pitchFamily="34" charset="0"/>
              </a:rPr>
            </a:br>
            <a:endParaRPr lang="en-CA" sz="2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5</a:t>
            </a:r>
            <a:r>
              <a:rPr lang="en-CA" sz="2000" dirty="0">
                <a:solidFill>
                  <a:srgbClr val="3F3F3F"/>
                </a:solidFill>
                <a:latin typeface="Calibri" panose="020F0502020204030204" pitchFamily="34" charset="0"/>
                <a:cs typeface="Calibri" panose="020F0502020204030204" pitchFamily="34" charset="0"/>
              </a:rPr>
              <a:t> ÷ 2</a:t>
            </a:r>
            <a:r>
              <a:rPr lang="en-CA" sz="2000" baseline="30000" dirty="0">
                <a:solidFill>
                  <a:srgbClr val="3F3F3F"/>
                </a:solidFill>
                <a:latin typeface="Calibri" panose="020F0502020204030204" pitchFamily="34" charset="0"/>
                <a:cs typeface="Calibri" panose="020F0502020204030204" pitchFamily="34" charset="0"/>
              </a:rPr>
              <a:t>3</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5</a:t>
            </a:r>
            <a:r>
              <a:rPr lang="en-CA" sz="2000" dirty="0">
                <a:solidFill>
                  <a:srgbClr val="3F3F3F"/>
                </a:solidFill>
                <a:latin typeface="Calibri" panose="020F0502020204030204" pitchFamily="34" charset="0"/>
                <a:cs typeface="Calibri" panose="020F0502020204030204" pitchFamily="34" charset="0"/>
              </a:rPr>
              <a:t> ÷ 2</a:t>
            </a:r>
            <a:r>
              <a:rPr lang="en-CA" sz="2000" baseline="30000" dirty="0">
                <a:solidFill>
                  <a:srgbClr val="3F3F3F"/>
                </a:solidFill>
                <a:latin typeface="Calibri" panose="020F0502020204030204" pitchFamily="34" charset="0"/>
                <a:cs typeface="Calibri" panose="020F0502020204030204" pitchFamily="34" charset="0"/>
              </a:rPr>
              <a:t>4</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5</a:t>
            </a:r>
            <a:r>
              <a:rPr lang="en-CA" sz="2000" dirty="0">
                <a:solidFill>
                  <a:srgbClr val="3F3F3F"/>
                </a:solidFill>
                <a:latin typeface="Calibri" panose="020F0502020204030204" pitchFamily="34" charset="0"/>
                <a:cs typeface="Calibri" panose="020F0502020204030204" pitchFamily="34" charset="0"/>
              </a:rPr>
              <a:t> ÷ 2</a:t>
            </a:r>
            <a:r>
              <a:rPr lang="en-CA" sz="2000" baseline="30000" dirty="0">
                <a:solidFill>
                  <a:srgbClr val="3F3F3F"/>
                </a:solidFill>
                <a:latin typeface="Calibri" panose="020F0502020204030204" pitchFamily="34" charset="0"/>
                <a:cs typeface="Calibri" panose="020F0502020204030204" pitchFamily="34" charset="0"/>
              </a:rPr>
              <a:t>5</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5</a:t>
            </a:r>
            <a:r>
              <a:rPr lang="en-CA" sz="2000" dirty="0">
                <a:solidFill>
                  <a:srgbClr val="3F3F3F"/>
                </a:solidFill>
                <a:latin typeface="Calibri" panose="020F0502020204030204" pitchFamily="34" charset="0"/>
                <a:cs typeface="Calibri" panose="020F0502020204030204" pitchFamily="34" charset="0"/>
              </a:rPr>
              <a:t> ÷ 2</a:t>
            </a:r>
            <a:r>
              <a:rPr lang="en-CA" sz="2000" baseline="30000" dirty="0">
                <a:solidFill>
                  <a:srgbClr val="3F3F3F"/>
                </a:solidFill>
                <a:latin typeface="Calibri" panose="020F0502020204030204" pitchFamily="34" charset="0"/>
                <a:cs typeface="Calibri" panose="020F0502020204030204" pitchFamily="34" charset="0"/>
              </a:rPr>
              <a:t>6</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endParaRPr lang="en-CA" sz="2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5</a:t>
            </a:r>
            <a:r>
              <a:rPr lang="en-CA" sz="2000" dirty="0">
                <a:solidFill>
                  <a:srgbClr val="3F3F3F"/>
                </a:solidFill>
                <a:latin typeface="Calibri" panose="020F0502020204030204" pitchFamily="34" charset="0"/>
                <a:cs typeface="Calibri" panose="020F0502020204030204" pitchFamily="34" charset="0"/>
              </a:rPr>
              <a:t> ÷ 2</a:t>
            </a:r>
            <a:r>
              <a:rPr lang="en-CA" sz="2000" baseline="30000" dirty="0">
                <a:solidFill>
                  <a:srgbClr val="3F3F3F"/>
                </a:solidFill>
                <a:latin typeface="Calibri" panose="020F0502020204030204" pitchFamily="34" charset="0"/>
                <a:cs typeface="Calibri" panose="020F0502020204030204" pitchFamily="34" charset="0"/>
              </a:rPr>
              <a:t>7</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6</a:t>
            </a:r>
            <a:r>
              <a:rPr lang="en-CA" sz="2000" dirty="0">
                <a:solidFill>
                  <a:srgbClr val="3F3F3F"/>
                </a:solidFill>
                <a:latin typeface="Calibri" panose="020F0502020204030204" pitchFamily="34" charset="0"/>
                <a:cs typeface="Calibri" panose="020F0502020204030204" pitchFamily="34" charset="0"/>
              </a:rPr>
              <a:t> ÷ 2</a:t>
            </a:r>
            <a:r>
              <a:rPr lang="en-CA" sz="2000" baseline="30000" dirty="0">
                <a:solidFill>
                  <a:srgbClr val="3F3F3F"/>
                </a:solidFill>
                <a:latin typeface="Calibri" panose="020F0502020204030204" pitchFamily="34" charset="0"/>
                <a:cs typeface="Calibri" panose="020F0502020204030204" pitchFamily="34" charset="0"/>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7</a:t>
            </a:r>
            <a:r>
              <a:rPr lang="en-CA" sz="2000" dirty="0">
                <a:solidFill>
                  <a:srgbClr val="3F3F3F"/>
                </a:solidFill>
                <a:latin typeface="Calibri" panose="020F0502020204030204" pitchFamily="34" charset="0"/>
                <a:cs typeface="Calibri" panose="020F0502020204030204" pitchFamily="34" charset="0"/>
              </a:rPr>
              <a:t> ÷ 2</a:t>
            </a:r>
            <a:r>
              <a:rPr lang="en-CA" sz="2000" baseline="30000" dirty="0">
                <a:solidFill>
                  <a:srgbClr val="3F3F3F"/>
                </a:solidFill>
                <a:latin typeface="Calibri" panose="020F0502020204030204" pitchFamily="34" charset="0"/>
                <a:cs typeface="Calibri" panose="020F0502020204030204" pitchFamily="34" charset="0"/>
              </a:rPr>
              <a:t>9</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endParaRPr lang="en-US" sz="2000" dirty="0">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id="{2A4DD9F7-9FC9-4559-875E-80E0A7B306FC}"/>
              </a:ext>
            </a:extLst>
          </p:cNvPr>
          <p:cNvSpPr txBox="1">
            <a:spLocks/>
          </p:cNvSpPr>
          <p:nvPr/>
        </p:nvSpPr>
        <p:spPr>
          <a:xfrm>
            <a:off x="591871" y="2240334"/>
            <a:ext cx="103820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5</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0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US" sz="2000" baseline="30000" dirty="0">
                <a:solidFill>
                  <a:prstClr val="black"/>
                </a:solidFill>
                <a:latin typeface="Calibri" panose="020F0502020204030204"/>
              </a:rPr>
              <a:t>–</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US" sz="2000" baseline="30000" dirty="0">
                <a:solidFill>
                  <a:prstClr val="black"/>
                </a:solidFill>
                <a:latin typeface="Calibri" panose="020F0502020204030204"/>
              </a:rPr>
              <a:t>–</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US" sz="2000" baseline="30000" dirty="0">
                <a:solidFill>
                  <a:prstClr val="black"/>
                </a:solidFill>
                <a:latin typeface="Calibri" panose="020F0502020204030204"/>
              </a:rPr>
              <a:t>–</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US" sz="2000" baseline="30000" dirty="0">
                <a:solidFill>
                  <a:prstClr val="black"/>
                </a:solidFill>
                <a:latin typeface="Calibri" panose="020F0502020204030204"/>
              </a:rPr>
              <a:t>–</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US" sz="2000" baseline="30000" dirty="0">
                <a:solidFill>
                  <a:prstClr val="black"/>
                </a:solidFill>
                <a:latin typeface="Calibri" panose="020F0502020204030204"/>
              </a:rPr>
              <a:t>–</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5</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Content Placeholder 2">
            <a:extLst>
              <a:ext uri="{FF2B5EF4-FFF2-40B4-BE49-F238E27FC236}">
                <a16:creationId xmlns:a16="http://schemas.microsoft.com/office/drawing/2014/main" id="{A2FE5376-D6C6-BF65-F253-6433A7A80CD6}"/>
              </a:ext>
            </a:extLst>
          </p:cNvPr>
          <p:cNvSpPr txBox="1">
            <a:spLocks/>
          </p:cNvSpPr>
          <p:nvPr/>
        </p:nvSpPr>
        <p:spPr>
          <a:xfrm>
            <a:off x="3545491" y="2259188"/>
            <a:ext cx="120928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5</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0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US" sz="2000" baseline="30000" dirty="0">
                <a:solidFill>
                  <a:prstClr val="black"/>
                </a:solidFill>
                <a:latin typeface="Calibri" panose="020F0502020204030204"/>
              </a:rPr>
              <a:t>–</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–4</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US" sz="2000" baseline="30000" dirty="0">
                <a:solidFill>
                  <a:prstClr val="black"/>
                </a:solidFill>
                <a:latin typeface="Calibri" panose="020F0502020204030204"/>
              </a:rPr>
              <a:t>–</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5</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228600" marR="0" lvl="0" indent="-228600" algn="r"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3">
            <a:extLst>
              <a:ext uri="{FF2B5EF4-FFF2-40B4-BE49-F238E27FC236}">
                <a16:creationId xmlns:a16="http://schemas.microsoft.com/office/drawing/2014/main" id="{D7B0F50F-4D8A-F971-FBBC-A5C2B6B54587}"/>
              </a:ext>
            </a:extLst>
          </p:cNvPr>
          <p:cNvSpPr txBox="1">
            <a:spLocks/>
          </p:cNvSpPr>
          <p:nvPr/>
        </p:nvSpPr>
        <p:spPr>
          <a:xfrm>
            <a:off x="7131115" y="2148148"/>
            <a:ext cx="175094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3</a:t>
            </a:r>
            <a:r>
              <a:rPr lang="en-CA" sz="2000" dirty="0">
                <a:solidFill>
                  <a:srgbClr val="3F3F3F"/>
                </a:solidFill>
                <a:latin typeface="Calibri" panose="020F0502020204030204" pitchFamily="34" charset="0"/>
                <a:cs typeface="Calibri" panose="020F0502020204030204" pitchFamily="34" charset="0"/>
              </a:rPr>
              <a:t> </a:t>
            </a:r>
            <a:r>
              <a:rPr lang="en-US" sz="2000" dirty="0"/>
              <a:t>×</a:t>
            </a:r>
            <a:r>
              <a:rPr lang="en-CA" sz="2000" dirty="0">
                <a:solidFill>
                  <a:srgbClr val="3F3F3F"/>
                </a:solidFill>
                <a:latin typeface="Calibri" panose="020F0502020204030204" pitchFamily="34" charset="0"/>
                <a:cs typeface="Calibri" panose="020F0502020204030204" pitchFamily="34" charset="0"/>
              </a:rPr>
              <a:t> 2</a:t>
            </a:r>
            <a:r>
              <a:rPr lang="en-CA" sz="2000" baseline="30000" dirty="0">
                <a:solidFill>
                  <a:srgbClr val="3F3F3F"/>
                </a:solidFill>
                <a:latin typeface="Calibri" panose="020F0502020204030204" pitchFamily="34" charset="0"/>
                <a:cs typeface="Calibri" panose="020F0502020204030204" pitchFamily="34" charset="0"/>
              </a:rPr>
              <a:t>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4</a:t>
            </a:r>
            <a:r>
              <a:rPr lang="en-CA" sz="2000" dirty="0">
                <a:solidFill>
                  <a:srgbClr val="3F3F3F"/>
                </a:solidFill>
                <a:latin typeface="Calibri" panose="020F0502020204030204" pitchFamily="34" charset="0"/>
                <a:cs typeface="Calibri" panose="020F0502020204030204" pitchFamily="34" charset="0"/>
              </a:rPr>
              <a:t> </a:t>
            </a:r>
            <a:r>
              <a:rPr lang="en-US" sz="2000" dirty="0"/>
              <a:t>×</a:t>
            </a:r>
            <a:r>
              <a:rPr lang="en-CA" sz="2000" dirty="0">
                <a:solidFill>
                  <a:srgbClr val="3F3F3F"/>
                </a:solidFill>
                <a:latin typeface="Calibri" panose="020F0502020204030204" pitchFamily="34" charset="0"/>
                <a:cs typeface="Calibri" panose="020F0502020204030204" pitchFamily="34" charset="0"/>
              </a:rPr>
              <a:t> 2</a:t>
            </a:r>
            <a:r>
              <a:rPr lang="en-CA" sz="2000" baseline="30000" dirty="0">
                <a:solidFill>
                  <a:srgbClr val="3F3F3F"/>
                </a:solidFill>
                <a:latin typeface="Calibri" panose="020F0502020204030204" pitchFamily="34" charset="0"/>
                <a:cs typeface="Calibri" panose="020F0502020204030204" pitchFamily="34" charset="0"/>
              </a:rPr>
              <a:t>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5</a:t>
            </a:r>
            <a:r>
              <a:rPr lang="en-CA" sz="2000" dirty="0">
                <a:solidFill>
                  <a:srgbClr val="3F3F3F"/>
                </a:solidFill>
                <a:latin typeface="Calibri" panose="020F0502020204030204" pitchFamily="34" charset="0"/>
                <a:cs typeface="Calibri" panose="020F0502020204030204" pitchFamily="34" charset="0"/>
              </a:rPr>
              <a:t> </a:t>
            </a:r>
            <a:r>
              <a:rPr lang="en-US" sz="2000" dirty="0"/>
              <a:t>×</a:t>
            </a:r>
            <a:r>
              <a:rPr lang="en-CA" sz="2000" dirty="0">
                <a:solidFill>
                  <a:srgbClr val="3F3F3F"/>
                </a:solidFill>
                <a:latin typeface="Calibri" panose="020F0502020204030204" pitchFamily="34" charset="0"/>
                <a:cs typeface="Calibri" panose="020F0502020204030204" pitchFamily="34" charset="0"/>
              </a:rPr>
              <a:t> 2</a:t>
            </a:r>
            <a:r>
              <a:rPr lang="en-CA" sz="2000" baseline="30000" dirty="0">
                <a:solidFill>
                  <a:srgbClr val="3F3F3F"/>
                </a:solidFill>
                <a:latin typeface="Calibri" panose="020F0502020204030204" pitchFamily="34" charset="0"/>
                <a:cs typeface="Calibri" panose="020F0502020204030204" pitchFamily="34" charset="0"/>
              </a:rPr>
              <a:t>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lang="en-CA" sz="2000" dirty="0">
                <a:solidFill>
                  <a:srgbClr val="3F3F3F"/>
                </a:solidFill>
                <a:latin typeface="Calibri" panose="020F0502020204030204" pitchFamily="34" charset="0"/>
                <a:cs typeface="Calibri" panose="020F0502020204030204" pitchFamily="34" charset="0"/>
              </a:rPr>
            </a:br>
            <a:endParaRPr lang="en-CA" sz="2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5</a:t>
            </a:r>
            <a:r>
              <a:rPr lang="en-CA" sz="2000" dirty="0">
                <a:solidFill>
                  <a:srgbClr val="3F3F3F"/>
                </a:solidFill>
                <a:latin typeface="Calibri" panose="020F0502020204030204" pitchFamily="34" charset="0"/>
                <a:cs typeface="Calibri" panose="020F0502020204030204" pitchFamily="34" charset="0"/>
              </a:rPr>
              <a:t> </a:t>
            </a:r>
            <a:r>
              <a:rPr lang="en-US" sz="2000" dirty="0"/>
              <a:t>×</a:t>
            </a:r>
            <a:r>
              <a:rPr lang="en-CA" sz="2000" dirty="0">
                <a:solidFill>
                  <a:srgbClr val="3F3F3F"/>
                </a:solidFill>
                <a:latin typeface="Calibri" panose="020F0502020204030204" pitchFamily="34" charset="0"/>
                <a:cs typeface="Calibri" panose="020F0502020204030204" pitchFamily="34" charset="0"/>
              </a:rPr>
              <a:t> 2</a:t>
            </a:r>
            <a:r>
              <a:rPr lang="en-CA" sz="2000" baseline="30000" dirty="0">
                <a:solidFill>
                  <a:srgbClr val="3F3F3F"/>
                </a:solidFill>
                <a:latin typeface="Calibri" panose="020F0502020204030204" pitchFamily="34" charset="0"/>
                <a:cs typeface="Calibri" panose="020F0502020204030204" pitchFamily="34" charset="0"/>
              </a:rPr>
              <a:t>3</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5</a:t>
            </a:r>
            <a:r>
              <a:rPr lang="en-CA" sz="2000" dirty="0">
                <a:solidFill>
                  <a:srgbClr val="3F3F3F"/>
                </a:solidFill>
                <a:latin typeface="Calibri" panose="020F0502020204030204" pitchFamily="34" charset="0"/>
                <a:cs typeface="Calibri" panose="020F0502020204030204" pitchFamily="34" charset="0"/>
              </a:rPr>
              <a:t> </a:t>
            </a:r>
            <a:r>
              <a:rPr lang="en-US" sz="2000" dirty="0"/>
              <a:t>×</a:t>
            </a:r>
            <a:r>
              <a:rPr lang="en-CA" sz="2000" dirty="0">
                <a:solidFill>
                  <a:srgbClr val="3F3F3F"/>
                </a:solidFill>
                <a:latin typeface="Calibri" panose="020F0502020204030204" pitchFamily="34" charset="0"/>
                <a:cs typeface="Calibri" panose="020F0502020204030204" pitchFamily="34" charset="0"/>
              </a:rPr>
              <a:t> 2</a:t>
            </a:r>
            <a:r>
              <a:rPr lang="en-CA" sz="2000" baseline="30000" dirty="0">
                <a:solidFill>
                  <a:srgbClr val="3F3F3F"/>
                </a:solidFill>
                <a:latin typeface="Calibri" panose="020F0502020204030204" pitchFamily="34" charset="0"/>
                <a:cs typeface="Calibri" panose="020F0502020204030204" pitchFamily="34" charset="0"/>
              </a:rPr>
              <a:t>4</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5</a:t>
            </a:r>
            <a:r>
              <a:rPr lang="en-CA" sz="2000" dirty="0">
                <a:solidFill>
                  <a:srgbClr val="3F3F3F"/>
                </a:solidFill>
                <a:latin typeface="Calibri" panose="020F0502020204030204" pitchFamily="34" charset="0"/>
                <a:cs typeface="Calibri" panose="020F0502020204030204" pitchFamily="34" charset="0"/>
              </a:rPr>
              <a:t> </a:t>
            </a:r>
            <a:r>
              <a:rPr lang="en-US" sz="2000" dirty="0"/>
              <a:t>×</a:t>
            </a:r>
            <a:r>
              <a:rPr lang="en-CA" sz="2000" dirty="0">
                <a:solidFill>
                  <a:srgbClr val="3F3F3F"/>
                </a:solidFill>
                <a:latin typeface="Calibri" panose="020F0502020204030204" pitchFamily="34" charset="0"/>
                <a:cs typeface="Calibri" panose="020F0502020204030204" pitchFamily="34" charset="0"/>
              </a:rPr>
              <a:t> 2</a:t>
            </a:r>
            <a:r>
              <a:rPr lang="en-CA" sz="2000" baseline="30000" dirty="0">
                <a:solidFill>
                  <a:srgbClr val="3F3F3F"/>
                </a:solidFill>
                <a:latin typeface="Calibri" panose="020F0502020204030204" pitchFamily="34" charset="0"/>
                <a:cs typeface="Calibri" panose="020F0502020204030204" pitchFamily="34" charset="0"/>
              </a:rPr>
              <a:t>5</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5</a:t>
            </a:r>
            <a:r>
              <a:rPr lang="en-CA" sz="2000" dirty="0">
                <a:solidFill>
                  <a:srgbClr val="3F3F3F"/>
                </a:solidFill>
                <a:latin typeface="Calibri" panose="020F0502020204030204" pitchFamily="34" charset="0"/>
                <a:cs typeface="Calibri" panose="020F0502020204030204" pitchFamily="34" charset="0"/>
              </a:rPr>
              <a:t> </a:t>
            </a:r>
            <a:r>
              <a:rPr lang="en-US" sz="2000" dirty="0"/>
              <a:t>×</a:t>
            </a:r>
            <a:r>
              <a:rPr lang="en-CA" sz="2000" dirty="0">
                <a:solidFill>
                  <a:srgbClr val="3F3F3F"/>
                </a:solidFill>
                <a:latin typeface="Calibri" panose="020F0502020204030204" pitchFamily="34" charset="0"/>
                <a:cs typeface="Calibri" panose="020F0502020204030204" pitchFamily="34" charset="0"/>
              </a:rPr>
              <a:t> 2</a:t>
            </a:r>
            <a:r>
              <a:rPr lang="en-CA" sz="2000" baseline="30000" dirty="0">
                <a:solidFill>
                  <a:srgbClr val="3F3F3F"/>
                </a:solidFill>
                <a:latin typeface="Calibri" panose="020F0502020204030204" pitchFamily="34" charset="0"/>
                <a:cs typeface="Calibri" panose="020F0502020204030204" pitchFamily="34" charset="0"/>
              </a:rPr>
              <a:t>6</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endParaRPr lang="en-CA" sz="2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5</a:t>
            </a:r>
            <a:r>
              <a:rPr lang="en-CA" sz="2000" dirty="0">
                <a:solidFill>
                  <a:srgbClr val="3F3F3F"/>
                </a:solidFill>
                <a:latin typeface="Calibri" panose="020F0502020204030204" pitchFamily="34" charset="0"/>
                <a:cs typeface="Calibri" panose="020F0502020204030204" pitchFamily="34" charset="0"/>
              </a:rPr>
              <a:t> </a:t>
            </a:r>
            <a:r>
              <a:rPr lang="en-US" sz="2000" dirty="0"/>
              <a:t>×</a:t>
            </a:r>
            <a:r>
              <a:rPr lang="en-CA" sz="2000" dirty="0">
                <a:solidFill>
                  <a:srgbClr val="3F3F3F"/>
                </a:solidFill>
                <a:latin typeface="Calibri" panose="020F0502020204030204" pitchFamily="34" charset="0"/>
                <a:cs typeface="Calibri" panose="020F0502020204030204" pitchFamily="34" charset="0"/>
              </a:rPr>
              <a:t> 2</a:t>
            </a:r>
            <a:r>
              <a:rPr lang="en-CA" sz="2000" baseline="30000" dirty="0">
                <a:solidFill>
                  <a:srgbClr val="3F3F3F"/>
                </a:solidFill>
                <a:latin typeface="Calibri" panose="020F0502020204030204" pitchFamily="34" charset="0"/>
                <a:cs typeface="Calibri" panose="020F0502020204030204" pitchFamily="34" charset="0"/>
              </a:rPr>
              <a:t>7</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6</a:t>
            </a:r>
            <a:r>
              <a:rPr lang="en-CA" sz="2000" dirty="0">
                <a:solidFill>
                  <a:srgbClr val="3F3F3F"/>
                </a:solidFill>
                <a:latin typeface="Calibri" panose="020F0502020204030204" pitchFamily="34" charset="0"/>
                <a:cs typeface="Calibri" panose="020F0502020204030204" pitchFamily="34" charset="0"/>
              </a:rPr>
              <a:t> </a:t>
            </a:r>
            <a:r>
              <a:rPr lang="en-US" sz="2000" dirty="0"/>
              <a:t>×</a:t>
            </a:r>
            <a:r>
              <a:rPr lang="en-CA" sz="2000" dirty="0">
                <a:solidFill>
                  <a:srgbClr val="3F3F3F"/>
                </a:solidFill>
                <a:latin typeface="Calibri" panose="020F0502020204030204" pitchFamily="34" charset="0"/>
                <a:cs typeface="Calibri" panose="020F0502020204030204" pitchFamily="34" charset="0"/>
              </a:rPr>
              <a:t> 2</a:t>
            </a:r>
            <a:r>
              <a:rPr lang="en-CA" sz="2000" baseline="30000" dirty="0">
                <a:solidFill>
                  <a:srgbClr val="3F3F3F"/>
                </a:solidFill>
                <a:latin typeface="Calibri" panose="020F0502020204030204" pitchFamily="34" charset="0"/>
                <a:cs typeface="Calibri" panose="020F0502020204030204" pitchFamily="34" charset="0"/>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r>
              <a:rPr lang="en-CA" sz="2000" dirty="0">
                <a:solidFill>
                  <a:srgbClr val="3F3F3F"/>
                </a:solidFill>
                <a:latin typeface="Calibri" panose="020F0502020204030204" pitchFamily="34" charset="0"/>
                <a:cs typeface="Calibri" panose="020F0502020204030204" pitchFamily="34" charset="0"/>
              </a:rPr>
              <a:t>2</a:t>
            </a:r>
            <a:r>
              <a:rPr lang="en-CA" sz="2000" baseline="30000" dirty="0">
                <a:solidFill>
                  <a:srgbClr val="3F3F3F"/>
                </a:solidFill>
                <a:latin typeface="Calibri" panose="020F0502020204030204" pitchFamily="34" charset="0"/>
                <a:cs typeface="Calibri" panose="020F0502020204030204" pitchFamily="34" charset="0"/>
              </a:rPr>
              <a:t>7</a:t>
            </a:r>
            <a:r>
              <a:rPr lang="en-CA" sz="2000" dirty="0">
                <a:solidFill>
                  <a:srgbClr val="3F3F3F"/>
                </a:solidFill>
                <a:latin typeface="Calibri" panose="020F0502020204030204" pitchFamily="34" charset="0"/>
                <a:cs typeface="Calibri" panose="020F0502020204030204" pitchFamily="34" charset="0"/>
              </a:rPr>
              <a:t> </a:t>
            </a:r>
            <a:r>
              <a:rPr lang="en-US" sz="2000" dirty="0"/>
              <a:t>×</a:t>
            </a:r>
            <a:r>
              <a:rPr lang="en-CA" sz="2000" dirty="0">
                <a:solidFill>
                  <a:srgbClr val="3F3F3F"/>
                </a:solidFill>
                <a:latin typeface="Calibri" panose="020F0502020204030204" pitchFamily="34" charset="0"/>
                <a:cs typeface="Calibri" panose="020F0502020204030204" pitchFamily="34" charset="0"/>
              </a:rPr>
              <a:t> 2</a:t>
            </a:r>
            <a:r>
              <a:rPr lang="en-CA" sz="2000" baseline="30000" dirty="0">
                <a:solidFill>
                  <a:srgbClr val="3F3F3F"/>
                </a:solidFill>
                <a:latin typeface="Calibri" panose="020F0502020204030204" pitchFamily="34" charset="0"/>
                <a:cs typeface="Calibri" panose="020F0502020204030204" pitchFamily="34" charset="0"/>
              </a:rPr>
              <a:t>9</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CA" sz="2000" baseline="30000" dirty="0">
              <a:solidFill>
                <a:srgbClr val="3F3F3F"/>
              </a:solidFill>
              <a:latin typeface="Calibri" panose="020F0502020204030204" pitchFamily="34" charset="0"/>
              <a:cs typeface="Calibri" panose="020F0502020204030204" pitchFamily="34" charset="0"/>
            </a:endParaRPr>
          </a:p>
          <a:p>
            <a:pPr marL="0" indent="0">
              <a:spcBef>
                <a:spcPts val="500"/>
              </a:spcBef>
              <a:buNone/>
            </a:pPr>
            <a:endParaRPr lang="en-US" sz="2000" dirty="0">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E2626803-9D34-A2B3-9B40-6BF469A6AE87}"/>
              </a:ext>
            </a:extLst>
          </p:cNvPr>
          <p:cNvSpPr txBox="1">
            <a:spLocks/>
          </p:cNvSpPr>
          <p:nvPr/>
        </p:nvSpPr>
        <p:spPr>
          <a:xfrm>
            <a:off x="1125096" y="2254779"/>
            <a:ext cx="103820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32</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16</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8</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35AE24BF-2F21-3B19-4F1F-33FFBCDE0CB1}"/>
              </a:ext>
            </a:extLst>
          </p:cNvPr>
          <p:cNvSpPr txBox="1">
            <a:spLocks/>
          </p:cNvSpPr>
          <p:nvPr/>
        </p:nvSpPr>
        <p:spPr>
          <a:xfrm>
            <a:off x="4341564" y="2240334"/>
            <a:ext cx="103820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–32</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+16</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–8</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lvl="0" indent="0" algn="r">
              <a:spcBef>
                <a:spcPts val="500"/>
              </a:spcBef>
              <a:buNone/>
              <a:defRPr/>
            </a:pPr>
            <a:r>
              <a:rPr lang="en-US" sz="2000" dirty="0">
                <a:solidFill>
                  <a:prstClr val="black"/>
                </a:solidFill>
              </a:rPr>
              <a:t>+1</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2</a:t>
            </a:r>
          </a:p>
          <a:p>
            <a:pPr marL="0" lvl="0" indent="0" algn="r">
              <a:spcBef>
                <a:spcPts val="500"/>
              </a:spcBef>
              <a:buNone/>
              <a:defRPr/>
            </a:pPr>
            <a:r>
              <a:rPr lang="en-US" sz="2000" dirty="0">
                <a:solidFill>
                  <a:prstClr val="black"/>
                </a:solidFill>
              </a:rPr>
              <a:t>+</a:t>
            </a:r>
            <a:r>
              <a:rPr lang="en-US" sz="2000" baseline="30000" dirty="0">
                <a:solidFill>
                  <a:prstClr val="black"/>
                </a:solidFill>
                <a:latin typeface="Calibri" panose="020F0502020204030204"/>
              </a:rPr>
              <a:t>1</a:t>
            </a:r>
            <a:r>
              <a:rPr lang="en-US" sz="2000" dirty="0">
                <a:solidFill>
                  <a:prstClr val="black"/>
                </a:solidFill>
                <a:latin typeface="Calibri" panose="020F0502020204030204"/>
              </a:rPr>
              <a:t>/</a:t>
            </a:r>
            <a:r>
              <a:rPr lang="en-US" sz="2000" baseline="-25000" dirty="0">
                <a:solidFill>
                  <a:prstClr val="black"/>
                </a:solidFill>
                <a:latin typeface="Calibri" panose="020F0502020204030204"/>
              </a:rPr>
              <a:t>4</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lvl="0" indent="0" algn="r">
              <a:spcBef>
                <a:spcPts val="500"/>
              </a:spcBef>
              <a:buNone/>
              <a:defRPr/>
            </a:pPr>
            <a:r>
              <a:rPr lang="en-US" sz="2000" dirty="0">
                <a:solidFill>
                  <a:prstClr val="black"/>
                </a:solidFill>
              </a:rPr>
              <a:t>–</a:t>
            </a:r>
            <a:r>
              <a:rPr lang="en-US" sz="2000" baseline="30000" dirty="0">
                <a:solidFill>
                  <a:prstClr val="black"/>
                </a:solidFill>
                <a:latin typeface="Calibri" panose="020F0502020204030204"/>
              </a:rPr>
              <a:t>1</a:t>
            </a:r>
            <a:r>
              <a:rPr lang="en-US" sz="2000" dirty="0">
                <a:solidFill>
                  <a:prstClr val="black"/>
                </a:solidFill>
                <a:latin typeface="Calibri" panose="020F0502020204030204"/>
              </a:rPr>
              <a:t>/</a:t>
            </a:r>
            <a:r>
              <a:rPr lang="en-US" sz="2000" baseline="-25000" dirty="0">
                <a:solidFill>
                  <a:prstClr val="black"/>
                </a:solidFill>
                <a:latin typeface="Calibri" panose="020F0502020204030204"/>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lvl="0" indent="0" algn="r">
              <a:spcBef>
                <a:spcPts val="500"/>
              </a:spcBef>
              <a:buNone/>
              <a:defRPr/>
            </a:pPr>
            <a:r>
              <a:rPr lang="en-US" sz="2000" dirty="0">
                <a:solidFill>
                  <a:prstClr val="black"/>
                </a:solidFill>
              </a:rPr>
              <a:t>+</a:t>
            </a:r>
            <a:r>
              <a:rPr lang="en-US" sz="2000" baseline="30000" dirty="0">
                <a:solidFill>
                  <a:prstClr val="black"/>
                </a:solidFill>
                <a:latin typeface="Calibri" panose="020F0502020204030204"/>
              </a:rPr>
              <a:t>1</a:t>
            </a:r>
            <a:r>
              <a:rPr lang="en-US" sz="2000" dirty="0">
                <a:solidFill>
                  <a:prstClr val="black"/>
                </a:solidFill>
                <a:latin typeface="Calibri" panose="020F0502020204030204"/>
              </a:rPr>
              <a:t>/</a:t>
            </a:r>
            <a:r>
              <a:rPr lang="en-US" sz="2000" baseline="-25000" dirty="0">
                <a:solidFill>
                  <a:prstClr val="black"/>
                </a:solidFill>
                <a:latin typeface="Calibri" panose="020F0502020204030204"/>
              </a:rPr>
              <a:t>16</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lvl="0" indent="0" algn="r">
              <a:spcBef>
                <a:spcPts val="500"/>
              </a:spcBef>
              <a:buNone/>
              <a:defRPr/>
            </a:pPr>
            <a:r>
              <a:rPr lang="en-US" sz="2000" dirty="0">
                <a:solidFill>
                  <a:prstClr val="black"/>
                </a:solidFill>
              </a:rPr>
              <a:t>–</a:t>
            </a:r>
            <a:r>
              <a:rPr lang="en-US" sz="2000" baseline="30000" dirty="0">
                <a:solidFill>
                  <a:prstClr val="black"/>
                </a:solidFill>
                <a:latin typeface="Calibri" panose="020F0502020204030204"/>
              </a:rPr>
              <a:t>1</a:t>
            </a:r>
            <a:r>
              <a:rPr lang="en-US" sz="2000" dirty="0">
                <a:solidFill>
                  <a:prstClr val="black"/>
                </a:solidFill>
                <a:latin typeface="Calibri" panose="020F0502020204030204"/>
              </a:rPr>
              <a:t>/</a:t>
            </a:r>
            <a:r>
              <a:rPr lang="en-US" sz="2000" baseline="-25000" dirty="0">
                <a:solidFill>
                  <a:prstClr val="black"/>
                </a:solidFill>
                <a:latin typeface="Calibri" panose="020F0502020204030204"/>
              </a:rPr>
              <a:t>32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695141F0-EE23-F4C6-13F2-04D656CC0DFB}"/>
              </a:ext>
            </a:extLst>
          </p:cNvPr>
          <p:cNvSpPr txBox="1">
            <a:spLocks/>
          </p:cNvSpPr>
          <p:nvPr/>
        </p:nvSpPr>
        <p:spPr>
          <a:xfrm>
            <a:off x="1125096" y="4275648"/>
            <a:ext cx="1038206" cy="19488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500"/>
              </a:spcBef>
              <a:spcAft>
                <a:spcPts val="0"/>
              </a:spcAft>
              <a:buClrTx/>
              <a:buSzTx/>
              <a:buNone/>
              <a:tabLst/>
              <a:defRPr/>
            </a:pP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2</a:t>
            </a:r>
          </a:p>
          <a:p>
            <a:pPr marL="0" marR="0" lvl="0" indent="0" algn="r" defTabSz="914400" rtl="0" eaLnBrk="1" fontAlgn="auto" latinLnBrk="0" hangingPunct="1">
              <a:lnSpc>
                <a:spcPct val="90000"/>
              </a:lnSpc>
              <a:spcBef>
                <a:spcPts val="500"/>
              </a:spcBef>
              <a:spcAft>
                <a:spcPts val="0"/>
              </a:spcAft>
              <a:buClrTx/>
              <a:buSzTx/>
              <a:buNone/>
              <a:tabLst/>
              <a:defRPr/>
            </a:pPr>
            <a:r>
              <a:rPr lang="en-US" sz="2000" baseline="30000" dirty="0">
                <a:solidFill>
                  <a:prstClr val="black"/>
                </a:solidFill>
                <a:latin typeface="Calibri" panose="020F0502020204030204"/>
              </a:rPr>
              <a:t>1</a:t>
            </a:r>
            <a:r>
              <a:rPr lang="en-US" sz="2000" dirty="0">
                <a:solidFill>
                  <a:prstClr val="black"/>
                </a:solidFill>
                <a:latin typeface="Calibri" panose="020F0502020204030204"/>
              </a:rPr>
              <a:t>/</a:t>
            </a:r>
            <a:r>
              <a:rPr lang="en-US" sz="2000" baseline="-25000" dirty="0">
                <a:solidFill>
                  <a:prstClr val="black"/>
                </a:solidFill>
                <a:latin typeface="Calibri" panose="020F0502020204030204"/>
              </a:rPr>
              <a:t>4</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90000"/>
              </a:lnSpc>
              <a:spcBef>
                <a:spcPts val="500"/>
              </a:spcBef>
              <a:spcAft>
                <a:spcPts val="0"/>
              </a:spcAft>
              <a:buClrTx/>
              <a:buSzTx/>
              <a:buNone/>
              <a:tabLst/>
              <a:defRPr/>
            </a:pPr>
            <a:r>
              <a:rPr lang="en-US" sz="2000" baseline="30000" dirty="0">
                <a:solidFill>
                  <a:prstClr val="black"/>
                </a:solidFill>
                <a:latin typeface="Calibri" panose="020F0502020204030204"/>
              </a:rPr>
              <a:t>1</a:t>
            </a:r>
            <a:r>
              <a:rPr lang="en-US" sz="2000" dirty="0">
                <a:solidFill>
                  <a:prstClr val="black"/>
                </a:solidFill>
                <a:latin typeface="Calibri" panose="020F0502020204030204"/>
              </a:rPr>
              <a:t>/</a:t>
            </a:r>
            <a:r>
              <a:rPr lang="en-US" sz="2000" baseline="-25000" dirty="0">
                <a:solidFill>
                  <a:prstClr val="black"/>
                </a:solidFill>
                <a:latin typeface="Calibri" panose="020F0502020204030204"/>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90000"/>
              </a:lnSpc>
              <a:spcBef>
                <a:spcPts val="500"/>
              </a:spcBef>
              <a:spcAft>
                <a:spcPts val="0"/>
              </a:spcAft>
              <a:buClrTx/>
              <a:buSzTx/>
              <a:buNone/>
              <a:tabLst/>
              <a:defRPr/>
            </a:pPr>
            <a:r>
              <a:rPr lang="en-US" sz="2000" baseline="30000" dirty="0">
                <a:solidFill>
                  <a:prstClr val="black"/>
                </a:solidFill>
                <a:latin typeface="Calibri" panose="020F0502020204030204"/>
              </a:rPr>
              <a:t>1</a:t>
            </a:r>
            <a:r>
              <a:rPr lang="en-US" sz="2000" dirty="0">
                <a:solidFill>
                  <a:prstClr val="black"/>
                </a:solidFill>
                <a:latin typeface="Calibri" panose="020F0502020204030204"/>
              </a:rPr>
              <a:t>/</a:t>
            </a:r>
            <a:r>
              <a:rPr lang="en-US" sz="2000" baseline="-25000" dirty="0">
                <a:solidFill>
                  <a:prstClr val="black"/>
                </a:solidFill>
                <a:latin typeface="Calibri" panose="020F0502020204030204"/>
              </a:rPr>
              <a:t>16</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90000"/>
              </a:lnSpc>
              <a:spcBef>
                <a:spcPts val="500"/>
              </a:spcBef>
              <a:spcAft>
                <a:spcPts val="0"/>
              </a:spcAft>
              <a:buClrTx/>
              <a:buSzTx/>
              <a:buNone/>
              <a:tabLst/>
              <a:defRPr/>
            </a:pPr>
            <a:r>
              <a:rPr lang="en-US" sz="2000" baseline="30000" dirty="0">
                <a:solidFill>
                  <a:prstClr val="black"/>
                </a:solidFill>
                <a:latin typeface="Calibri" panose="020F0502020204030204"/>
              </a:rPr>
              <a:t>1</a:t>
            </a:r>
            <a:r>
              <a:rPr lang="en-US" sz="2000" dirty="0">
                <a:solidFill>
                  <a:prstClr val="black"/>
                </a:solidFill>
                <a:latin typeface="Calibri" panose="020F0502020204030204"/>
              </a:rPr>
              <a:t>/</a:t>
            </a:r>
            <a:r>
              <a:rPr lang="en-US" sz="2000" baseline="-25000" dirty="0">
                <a:solidFill>
                  <a:prstClr val="black"/>
                </a:solidFill>
                <a:latin typeface="Calibri" panose="020F0502020204030204"/>
              </a:rPr>
              <a:t>32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BA1442E6-10DF-0038-70CF-BBB3F7909962}"/>
              </a:ext>
            </a:extLst>
          </p:cNvPr>
          <p:cNvSpPr/>
          <p:nvPr/>
        </p:nvSpPr>
        <p:spPr>
          <a:xfrm>
            <a:off x="541344" y="2010890"/>
            <a:ext cx="5010958" cy="4155975"/>
          </a:xfrm>
          <a:prstGeom prst="roundRect">
            <a:avLst/>
          </a:prstGeom>
          <a:solidFill>
            <a:srgbClr val="7030A0">
              <a:alpha val="129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Level 2: </a:t>
            </a:r>
            <a:br>
              <a:rPr lang="en-US" dirty="0">
                <a:solidFill>
                  <a:srgbClr val="7030A0"/>
                </a:solidFill>
              </a:rPr>
            </a:br>
            <a:r>
              <a:rPr lang="en-US" b="1" dirty="0">
                <a:solidFill>
                  <a:srgbClr val="7030A0"/>
                </a:solidFill>
              </a:rPr>
              <a:t>Varied Values</a:t>
            </a:r>
          </a:p>
          <a:p>
            <a:pPr algn="ctr"/>
            <a:r>
              <a:rPr lang="en-US" dirty="0">
                <a:solidFill>
                  <a:srgbClr val="7030A0"/>
                </a:solidFill>
              </a:rPr>
              <a:t>afford noticing of</a:t>
            </a:r>
          </a:p>
          <a:p>
            <a:pPr algn="ctr"/>
            <a:r>
              <a:rPr lang="en-US" u="sng" dirty="0">
                <a:solidFill>
                  <a:srgbClr val="7030A0"/>
                </a:solidFill>
              </a:rPr>
              <a:t>patterned </a:t>
            </a:r>
          </a:p>
          <a:p>
            <a:pPr algn="ctr"/>
            <a:r>
              <a:rPr lang="en-US" u="sng" dirty="0">
                <a:solidFill>
                  <a:srgbClr val="7030A0"/>
                </a:solidFill>
              </a:rPr>
              <a:t>relationships</a:t>
            </a:r>
            <a:r>
              <a:rPr lang="en-US" dirty="0">
                <a:solidFill>
                  <a:srgbClr val="7030A0"/>
                </a:solidFill>
              </a:rPr>
              <a:t>.</a:t>
            </a:r>
          </a:p>
        </p:txBody>
      </p:sp>
      <p:sp>
        <p:nvSpPr>
          <p:cNvPr id="12" name="Rounded Rectangle 11">
            <a:extLst>
              <a:ext uri="{FF2B5EF4-FFF2-40B4-BE49-F238E27FC236}">
                <a16:creationId xmlns:a16="http://schemas.microsoft.com/office/drawing/2014/main" id="{7A7DD072-B245-F6DF-68FE-7714999F0875}"/>
              </a:ext>
            </a:extLst>
          </p:cNvPr>
          <p:cNvSpPr/>
          <p:nvPr/>
        </p:nvSpPr>
        <p:spPr>
          <a:xfrm>
            <a:off x="6443755" y="1966034"/>
            <a:ext cx="5010958" cy="4155975"/>
          </a:xfrm>
          <a:prstGeom prst="roundRect">
            <a:avLst/>
          </a:prstGeom>
          <a:solidFill>
            <a:srgbClr val="7030A0">
              <a:alpha val="129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Level 3: </a:t>
            </a:r>
            <a:br>
              <a:rPr lang="en-US" dirty="0">
                <a:solidFill>
                  <a:srgbClr val="7030A0"/>
                </a:solidFill>
              </a:rPr>
            </a:br>
            <a:r>
              <a:rPr lang="en-US" b="1" dirty="0">
                <a:solidFill>
                  <a:srgbClr val="7030A0"/>
                </a:solidFill>
              </a:rPr>
              <a:t>Varied Relationships</a:t>
            </a:r>
          </a:p>
          <a:p>
            <a:pPr algn="ctr"/>
            <a:r>
              <a:rPr lang="en-US" dirty="0">
                <a:solidFill>
                  <a:srgbClr val="7030A0"/>
                </a:solidFill>
              </a:rPr>
              <a:t>afford noticing of</a:t>
            </a:r>
          </a:p>
          <a:p>
            <a:pPr algn="ctr"/>
            <a:r>
              <a:rPr lang="en-US" u="sng" dirty="0">
                <a:solidFill>
                  <a:srgbClr val="7030A0"/>
                </a:solidFill>
              </a:rPr>
              <a:t>mathematical </a:t>
            </a:r>
          </a:p>
          <a:p>
            <a:pPr algn="ctr"/>
            <a:r>
              <a:rPr lang="en-US" u="sng" dirty="0">
                <a:solidFill>
                  <a:srgbClr val="7030A0"/>
                </a:solidFill>
              </a:rPr>
              <a:t>concepts</a:t>
            </a:r>
            <a:r>
              <a:rPr lang="en-US" dirty="0">
                <a:solidFill>
                  <a:srgbClr val="7030A0"/>
                </a:solidFill>
              </a:rPr>
              <a:t>.</a:t>
            </a:r>
          </a:p>
        </p:txBody>
      </p:sp>
      <p:sp>
        <p:nvSpPr>
          <p:cNvPr id="2" name="TextBox 1">
            <a:extLst>
              <a:ext uri="{FF2B5EF4-FFF2-40B4-BE49-F238E27FC236}">
                <a16:creationId xmlns:a16="http://schemas.microsoft.com/office/drawing/2014/main" id="{16DC0C8E-3406-9EE0-A597-61FB1C9A1D4F}"/>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331604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3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3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3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6" grpId="0"/>
      <p:bldP spid="8" grpId="0"/>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2C8CBC5-0362-9A2B-1A64-E0E4697C3631}"/>
              </a:ext>
            </a:extLst>
          </p:cNvPr>
          <p:cNvSpPr txBox="1"/>
          <p:nvPr/>
        </p:nvSpPr>
        <p:spPr>
          <a:xfrm>
            <a:off x="293739" y="1247296"/>
            <a:ext cx="11332203" cy="769441"/>
          </a:xfrm>
          <a:prstGeom prst="rect">
            <a:avLst/>
          </a:prstGeom>
          <a:noFill/>
        </p:spPr>
        <p:txBody>
          <a:bodyPr wrap="square">
            <a:spAutoFit/>
          </a:bodyPr>
          <a:lstStyle/>
          <a:p>
            <a:pPr algn="ctr"/>
            <a:r>
              <a:rPr lang="en-US" sz="2200" b="1" dirty="0"/>
              <a:t>Under what conditions do the patterns we just examined hold true? </a:t>
            </a:r>
            <a:r>
              <a:rPr lang="en-US" sz="2200" dirty="0"/>
              <a:t>... </a:t>
            </a:r>
            <a:br>
              <a:rPr lang="en-US" sz="2200" dirty="0"/>
            </a:br>
            <a:r>
              <a:rPr lang="en-US" sz="2200" dirty="0"/>
              <a:t>Here we look for features that can be generalized and used to extend the concept.</a:t>
            </a:r>
          </a:p>
        </p:txBody>
      </p:sp>
      <p:sp>
        <p:nvSpPr>
          <p:cNvPr id="2" name="Content Placeholder 7">
            <a:extLst>
              <a:ext uri="{FF2B5EF4-FFF2-40B4-BE49-F238E27FC236}">
                <a16:creationId xmlns:a16="http://schemas.microsoft.com/office/drawing/2014/main" id="{3514E389-79B1-DB01-D7C5-9CE2271767C8}"/>
              </a:ext>
            </a:extLst>
          </p:cNvPr>
          <p:cNvSpPr>
            <a:spLocks noGrp="1"/>
          </p:cNvSpPr>
          <p:nvPr>
            <p:ph idx="1"/>
          </p:nvPr>
        </p:nvSpPr>
        <p:spPr>
          <a:xfrm>
            <a:off x="2884402" y="2239445"/>
            <a:ext cx="11062412" cy="4351338"/>
          </a:xfrm>
        </p:spPr>
        <p:txBody>
          <a:bodyPr>
            <a:normAutofit/>
          </a:bodyPr>
          <a:lstStyle/>
          <a:p>
            <a:pPr marL="0" indent="0">
              <a:buNone/>
            </a:pPr>
            <a:r>
              <a:rPr lang="en-US" sz="2400" dirty="0"/>
              <a:t>2</a:t>
            </a:r>
            <a:r>
              <a:rPr lang="en-US" sz="2400" baseline="30000" dirty="0"/>
              <a:t>16  </a:t>
            </a:r>
            <a:r>
              <a:rPr lang="en-US" sz="2400" dirty="0"/>
              <a:t>= 2 × 2 × 2 × 2 × 2 × 2 × 2 × 2 × 2 × 2 × 2 × 2 × 2 × 2 × 2 × 2</a:t>
            </a:r>
          </a:p>
          <a:p>
            <a:pPr marL="0" indent="0">
              <a:buNone/>
              <a:tabLst>
                <a:tab pos="479425" algn="l"/>
              </a:tabLst>
            </a:pPr>
            <a:r>
              <a:rPr lang="en-US" sz="2400" dirty="0"/>
              <a:t>	= (2</a:t>
            </a:r>
            <a:r>
              <a:rPr lang="en-US" sz="2400" baseline="30000" dirty="0"/>
              <a:t>2</a:t>
            </a:r>
            <a:r>
              <a:rPr lang="en-US" sz="2400" dirty="0"/>
              <a:t>)</a:t>
            </a:r>
            <a:r>
              <a:rPr lang="en-US" sz="2400" baseline="30000" dirty="0"/>
              <a:t>8</a:t>
            </a:r>
          </a:p>
          <a:p>
            <a:pPr marL="0" indent="0">
              <a:buNone/>
              <a:tabLst>
                <a:tab pos="479425" algn="l"/>
              </a:tabLst>
            </a:pPr>
            <a:r>
              <a:rPr lang="en-US" sz="2400" dirty="0"/>
              <a:t>	= 4</a:t>
            </a:r>
            <a:r>
              <a:rPr lang="en-US" sz="2400" baseline="30000" dirty="0"/>
              <a:t>8</a:t>
            </a:r>
          </a:p>
          <a:p>
            <a:pPr marL="0" indent="0">
              <a:buNone/>
              <a:tabLst>
                <a:tab pos="479425" algn="l"/>
              </a:tabLst>
            </a:pPr>
            <a:r>
              <a:rPr lang="en-US" sz="2400" dirty="0"/>
              <a:t>	= 4 × 4 × 4 × 4 × 4 × 4 × 4 × 4 </a:t>
            </a:r>
          </a:p>
          <a:p>
            <a:pPr marL="0" indent="0">
              <a:buNone/>
              <a:tabLst>
                <a:tab pos="479425" algn="l"/>
              </a:tabLst>
            </a:pPr>
            <a:r>
              <a:rPr lang="en-US" sz="2400" dirty="0"/>
              <a:t>	= 16</a:t>
            </a:r>
            <a:r>
              <a:rPr lang="en-US" sz="2400" baseline="30000" dirty="0"/>
              <a:t>4</a:t>
            </a:r>
          </a:p>
          <a:p>
            <a:pPr marL="0" indent="0">
              <a:buNone/>
              <a:tabLst>
                <a:tab pos="479425" algn="l"/>
              </a:tabLst>
            </a:pPr>
            <a:r>
              <a:rPr lang="en-US" sz="2400" dirty="0"/>
              <a:t>	= 16 × 16 × 16 × 16</a:t>
            </a:r>
          </a:p>
          <a:p>
            <a:pPr marL="0" indent="0">
              <a:buNone/>
              <a:tabLst>
                <a:tab pos="479425" algn="l"/>
              </a:tabLst>
            </a:pPr>
            <a:r>
              <a:rPr lang="en-US" sz="2400" dirty="0"/>
              <a:t>	= 256</a:t>
            </a:r>
            <a:r>
              <a:rPr lang="en-US" sz="2400" baseline="30000" dirty="0"/>
              <a:t>2</a:t>
            </a:r>
          </a:p>
          <a:p>
            <a:pPr marL="0" indent="0">
              <a:buNone/>
              <a:tabLst>
                <a:tab pos="479425" algn="l"/>
              </a:tabLst>
            </a:pPr>
            <a:r>
              <a:rPr lang="en-US" sz="2400" dirty="0"/>
              <a:t>	= 65 356</a:t>
            </a:r>
          </a:p>
        </p:txBody>
      </p:sp>
      <p:grpSp>
        <p:nvGrpSpPr>
          <p:cNvPr id="21" name="Group 20">
            <a:extLst>
              <a:ext uri="{FF2B5EF4-FFF2-40B4-BE49-F238E27FC236}">
                <a16:creationId xmlns:a16="http://schemas.microsoft.com/office/drawing/2014/main" id="{FD105A83-DE2F-8D02-A81F-5C6D872CE63C}"/>
              </a:ext>
            </a:extLst>
          </p:cNvPr>
          <p:cNvGrpSpPr/>
          <p:nvPr/>
        </p:nvGrpSpPr>
        <p:grpSpPr>
          <a:xfrm>
            <a:off x="3633827" y="2272221"/>
            <a:ext cx="6818456" cy="332634"/>
            <a:chOff x="3633827" y="2272221"/>
            <a:chExt cx="6818456" cy="332634"/>
          </a:xfrm>
        </p:grpSpPr>
        <p:sp>
          <p:nvSpPr>
            <p:cNvPr id="4" name="Rectangle 3">
              <a:extLst>
                <a:ext uri="{FF2B5EF4-FFF2-40B4-BE49-F238E27FC236}">
                  <a16:creationId xmlns:a16="http://schemas.microsoft.com/office/drawing/2014/main" id="{E3800360-D7AC-557F-C340-3B6B1B755C06}"/>
                </a:ext>
              </a:extLst>
            </p:cNvPr>
            <p:cNvSpPr/>
            <p:nvPr/>
          </p:nvSpPr>
          <p:spPr>
            <a:xfrm>
              <a:off x="3633827" y="2288315"/>
              <a:ext cx="640080" cy="300446"/>
            </a:xfrm>
            <a:prstGeom prst="rect">
              <a:avLst/>
            </a:prstGeom>
            <a:solidFill>
              <a:srgbClr val="FFC00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93E9A1-24F0-0661-0DFE-57940EBBA518}"/>
                </a:ext>
              </a:extLst>
            </p:cNvPr>
            <p:cNvSpPr/>
            <p:nvPr/>
          </p:nvSpPr>
          <p:spPr>
            <a:xfrm>
              <a:off x="4506690" y="2272221"/>
              <a:ext cx="640080" cy="300446"/>
            </a:xfrm>
            <a:prstGeom prst="rect">
              <a:avLst/>
            </a:prstGeom>
            <a:solidFill>
              <a:srgbClr val="FFC00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4093EC-99C0-623C-F6FA-7DD99E8E0D36}"/>
                </a:ext>
              </a:extLst>
            </p:cNvPr>
            <p:cNvSpPr/>
            <p:nvPr/>
          </p:nvSpPr>
          <p:spPr>
            <a:xfrm>
              <a:off x="5373021" y="2291346"/>
              <a:ext cx="640080" cy="300446"/>
            </a:xfrm>
            <a:prstGeom prst="rect">
              <a:avLst/>
            </a:prstGeom>
            <a:solidFill>
              <a:srgbClr val="FFC00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B699D7-5A62-41EF-C5ED-179B09DCCC13}"/>
                </a:ext>
              </a:extLst>
            </p:cNvPr>
            <p:cNvSpPr/>
            <p:nvPr/>
          </p:nvSpPr>
          <p:spPr>
            <a:xfrm>
              <a:off x="6245884" y="2275252"/>
              <a:ext cx="640080" cy="300446"/>
            </a:xfrm>
            <a:prstGeom prst="rect">
              <a:avLst/>
            </a:prstGeom>
            <a:solidFill>
              <a:srgbClr val="FFC00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685B30-79D6-7A95-C6F6-0CABA020FEED}"/>
                </a:ext>
              </a:extLst>
            </p:cNvPr>
            <p:cNvSpPr/>
            <p:nvPr/>
          </p:nvSpPr>
          <p:spPr>
            <a:xfrm>
              <a:off x="7157720" y="2304409"/>
              <a:ext cx="640080" cy="300446"/>
            </a:xfrm>
            <a:prstGeom prst="rect">
              <a:avLst/>
            </a:prstGeom>
            <a:solidFill>
              <a:srgbClr val="FFC00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45EEBE-C13A-0F84-3329-65D569EBBF99}"/>
                </a:ext>
              </a:extLst>
            </p:cNvPr>
            <p:cNvSpPr/>
            <p:nvPr/>
          </p:nvSpPr>
          <p:spPr>
            <a:xfrm>
              <a:off x="8030583" y="2288315"/>
              <a:ext cx="640080" cy="300446"/>
            </a:xfrm>
            <a:prstGeom prst="rect">
              <a:avLst/>
            </a:prstGeom>
            <a:solidFill>
              <a:srgbClr val="FFC00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6E5075-B3D3-1BC4-4C31-0A201D745DAD}"/>
                </a:ext>
              </a:extLst>
            </p:cNvPr>
            <p:cNvSpPr/>
            <p:nvPr/>
          </p:nvSpPr>
          <p:spPr>
            <a:xfrm>
              <a:off x="8939340" y="2290280"/>
              <a:ext cx="640080" cy="300446"/>
            </a:xfrm>
            <a:prstGeom prst="rect">
              <a:avLst/>
            </a:prstGeom>
            <a:solidFill>
              <a:srgbClr val="FFC00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DEC742-494B-C288-CDCA-86CEA544D657}"/>
                </a:ext>
              </a:extLst>
            </p:cNvPr>
            <p:cNvSpPr/>
            <p:nvPr/>
          </p:nvSpPr>
          <p:spPr>
            <a:xfrm>
              <a:off x="9812203" y="2274186"/>
              <a:ext cx="640080" cy="300446"/>
            </a:xfrm>
            <a:prstGeom prst="rect">
              <a:avLst/>
            </a:prstGeom>
            <a:solidFill>
              <a:srgbClr val="FFC00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882623FD-A6C6-8F84-873F-A31350AE0C76}"/>
              </a:ext>
            </a:extLst>
          </p:cNvPr>
          <p:cNvGrpSpPr/>
          <p:nvPr/>
        </p:nvGrpSpPr>
        <p:grpSpPr>
          <a:xfrm>
            <a:off x="3659953" y="3639087"/>
            <a:ext cx="3271732" cy="337990"/>
            <a:chOff x="3659953" y="3639087"/>
            <a:chExt cx="3271732" cy="337990"/>
          </a:xfrm>
        </p:grpSpPr>
        <p:sp>
          <p:nvSpPr>
            <p:cNvPr id="12" name="Rectangle 11">
              <a:extLst>
                <a:ext uri="{FF2B5EF4-FFF2-40B4-BE49-F238E27FC236}">
                  <a16:creationId xmlns:a16="http://schemas.microsoft.com/office/drawing/2014/main" id="{E49CA6D2-C786-CB8D-F7EA-376308F5F049}"/>
                </a:ext>
              </a:extLst>
            </p:cNvPr>
            <p:cNvSpPr/>
            <p:nvPr/>
          </p:nvSpPr>
          <p:spPr>
            <a:xfrm>
              <a:off x="3659953" y="3676631"/>
              <a:ext cx="640080" cy="300446"/>
            </a:xfrm>
            <a:prstGeom prst="rect">
              <a:avLst/>
            </a:prstGeom>
            <a:solidFill>
              <a:srgbClr val="92D05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B8BA6A1-EBB7-13F2-F915-DA32E24B9556}"/>
                </a:ext>
              </a:extLst>
            </p:cNvPr>
            <p:cNvSpPr/>
            <p:nvPr/>
          </p:nvSpPr>
          <p:spPr>
            <a:xfrm>
              <a:off x="4532816" y="3660537"/>
              <a:ext cx="640080" cy="300446"/>
            </a:xfrm>
            <a:prstGeom prst="rect">
              <a:avLst/>
            </a:prstGeom>
            <a:solidFill>
              <a:srgbClr val="92D05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433101-3912-6225-71B7-2A5F9586C2D8}"/>
                </a:ext>
              </a:extLst>
            </p:cNvPr>
            <p:cNvSpPr/>
            <p:nvPr/>
          </p:nvSpPr>
          <p:spPr>
            <a:xfrm>
              <a:off x="5418742" y="3655181"/>
              <a:ext cx="640080" cy="300446"/>
            </a:xfrm>
            <a:prstGeom prst="rect">
              <a:avLst/>
            </a:prstGeom>
            <a:solidFill>
              <a:srgbClr val="92D05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521D8D-1149-DB6E-2E05-A4A7493E6C75}"/>
                </a:ext>
              </a:extLst>
            </p:cNvPr>
            <p:cNvSpPr/>
            <p:nvPr/>
          </p:nvSpPr>
          <p:spPr>
            <a:xfrm>
              <a:off x="6291605" y="3639087"/>
              <a:ext cx="640080" cy="300446"/>
            </a:xfrm>
            <a:prstGeom prst="rect">
              <a:avLst/>
            </a:prstGeom>
            <a:solidFill>
              <a:srgbClr val="92D05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8E4A370-92F8-A727-7F6C-09096EAD4FD0}"/>
              </a:ext>
            </a:extLst>
          </p:cNvPr>
          <p:cNvGrpSpPr/>
          <p:nvPr/>
        </p:nvGrpSpPr>
        <p:grpSpPr>
          <a:xfrm>
            <a:off x="3659951" y="4575722"/>
            <a:ext cx="2139791" cy="311016"/>
            <a:chOff x="3659951" y="4575722"/>
            <a:chExt cx="2139791" cy="311016"/>
          </a:xfrm>
        </p:grpSpPr>
        <p:sp>
          <p:nvSpPr>
            <p:cNvPr id="18" name="Rectangle 17">
              <a:extLst>
                <a:ext uri="{FF2B5EF4-FFF2-40B4-BE49-F238E27FC236}">
                  <a16:creationId xmlns:a16="http://schemas.microsoft.com/office/drawing/2014/main" id="{1484E706-6CEE-A048-3C73-4D6F067987AC}"/>
                </a:ext>
              </a:extLst>
            </p:cNvPr>
            <p:cNvSpPr/>
            <p:nvPr/>
          </p:nvSpPr>
          <p:spPr>
            <a:xfrm>
              <a:off x="3659951" y="4575722"/>
              <a:ext cx="977367" cy="300446"/>
            </a:xfrm>
            <a:prstGeom prst="rect">
              <a:avLst/>
            </a:prstGeom>
            <a:solidFill>
              <a:srgbClr val="00B0F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0876C38-619D-CF75-308D-FC15A173D1D3}"/>
                </a:ext>
              </a:extLst>
            </p:cNvPr>
            <p:cNvSpPr/>
            <p:nvPr/>
          </p:nvSpPr>
          <p:spPr>
            <a:xfrm>
              <a:off x="4822375" y="4586292"/>
              <a:ext cx="977367" cy="300446"/>
            </a:xfrm>
            <a:prstGeom prst="rect">
              <a:avLst/>
            </a:prstGeom>
            <a:solidFill>
              <a:srgbClr val="00B0F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6D8F41BE-B020-40C8-408F-EA08E49F747B}"/>
              </a:ext>
            </a:extLst>
          </p:cNvPr>
          <p:cNvSpPr txBox="1"/>
          <p:nvPr/>
        </p:nvSpPr>
        <p:spPr>
          <a:xfrm>
            <a:off x="2886655" y="2194403"/>
            <a:ext cx="548548" cy="461665"/>
          </a:xfrm>
          <a:prstGeom prst="rect">
            <a:avLst/>
          </a:prstGeom>
          <a:noFill/>
        </p:spPr>
        <p:txBody>
          <a:bodyPr wrap="none" rtlCol="0">
            <a:spAutoFit/>
          </a:bodyPr>
          <a:lstStyle/>
          <a:p>
            <a:r>
              <a:rPr lang="en-US" sz="2400" dirty="0"/>
              <a:t>2</a:t>
            </a:r>
            <a:r>
              <a:rPr lang="en-US" sz="2400" baseline="30000" dirty="0"/>
              <a:t>16</a:t>
            </a:r>
            <a:endParaRPr lang="en-US" sz="2400" dirty="0"/>
          </a:p>
        </p:txBody>
      </p:sp>
      <p:sp>
        <p:nvSpPr>
          <p:cNvPr id="23" name="TextBox 22">
            <a:extLst>
              <a:ext uri="{FF2B5EF4-FFF2-40B4-BE49-F238E27FC236}">
                <a16:creationId xmlns:a16="http://schemas.microsoft.com/office/drawing/2014/main" id="{19FEF6E6-8DD5-8C04-A2A5-064C870128E3}"/>
              </a:ext>
            </a:extLst>
          </p:cNvPr>
          <p:cNvSpPr txBox="1"/>
          <p:nvPr/>
        </p:nvSpPr>
        <p:spPr>
          <a:xfrm>
            <a:off x="4229127" y="2684811"/>
            <a:ext cx="1247457" cy="461665"/>
          </a:xfrm>
          <a:prstGeom prst="rect">
            <a:avLst/>
          </a:prstGeom>
          <a:noFill/>
        </p:spPr>
        <p:txBody>
          <a:bodyPr wrap="none" rtlCol="0">
            <a:spAutoFit/>
          </a:bodyPr>
          <a:lstStyle/>
          <a:p>
            <a:r>
              <a:rPr lang="en-US" sz="2400" dirty="0"/>
              <a:t>= ((2</a:t>
            </a:r>
            <a:r>
              <a:rPr lang="en-US" sz="2400" baseline="30000" dirty="0"/>
              <a:t>2</a:t>
            </a:r>
            <a:r>
              <a:rPr lang="en-US" sz="2400" dirty="0"/>
              <a:t>)</a:t>
            </a:r>
            <a:r>
              <a:rPr lang="en-US" sz="2400" baseline="30000" dirty="0"/>
              <a:t>2</a:t>
            </a:r>
            <a:r>
              <a:rPr lang="en-US" sz="2400" dirty="0"/>
              <a:t>)</a:t>
            </a:r>
            <a:r>
              <a:rPr lang="en-US" sz="2400" baseline="30000" dirty="0"/>
              <a:t>4</a:t>
            </a:r>
            <a:endParaRPr lang="en-US" sz="2400" dirty="0"/>
          </a:p>
        </p:txBody>
      </p:sp>
      <p:sp>
        <p:nvSpPr>
          <p:cNvPr id="26" name="TextBox 25">
            <a:extLst>
              <a:ext uri="{FF2B5EF4-FFF2-40B4-BE49-F238E27FC236}">
                <a16:creationId xmlns:a16="http://schemas.microsoft.com/office/drawing/2014/main" id="{6662C76C-F3B2-FAC5-E2A2-7BEE0D4DA553}"/>
              </a:ext>
            </a:extLst>
          </p:cNvPr>
          <p:cNvSpPr txBox="1"/>
          <p:nvPr/>
        </p:nvSpPr>
        <p:spPr>
          <a:xfrm>
            <a:off x="5435093" y="2683718"/>
            <a:ext cx="1584088" cy="461665"/>
          </a:xfrm>
          <a:prstGeom prst="rect">
            <a:avLst/>
          </a:prstGeom>
          <a:noFill/>
        </p:spPr>
        <p:txBody>
          <a:bodyPr wrap="none" rtlCol="0">
            <a:spAutoFit/>
          </a:bodyPr>
          <a:lstStyle/>
          <a:p>
            <a:r>
              <a:rPr lang="en-US" sz="2400" dirty="0"/>
              <a:t>= (((2</a:t>
            </a:r>
            <a:r>
              <a:rPr lang="en-US" sz="2400" baseline="30000" dirty="0"/>
              <a:t>2</a:t>
            </a:r>
            <a:r>
              <a:rPr lang="en-US" sz="2400" dirty="0"/>
              <a:t>)</a:t>
            </a:r>
            <a:r>
              <a:rPr lang="en-US" sz="2400" baseline="30000" dirty="0"/>
              <a:t>2</a:t>
            </a:r>
            <a:r>
              <a:rPr lang="en-US" sz="2400" dirty="0"/>
              <a:t>)</a:t>
            </a:r>
            <a:r>
              <a:rPr lang="en-US" sz="2400" baseline="30000" dirty="0"/>
              <a:t>2</a:t>
            </a:r>
            <a:r>
              <a:rPr lang="en-US" sz="2400" dirty="0"/>
              <a:t>)</a:t>
            </a:r>
            <a:r>
              <a:rPr lang="en-US" sz="2400" baseline="30000" dirty="0"/>
              <a:t>2</a:t>
            </a:r>
            <a:endParaRPr lang="en-US" sz="2400" dirty="0"/>
          </a:p>
        </p:txBody>
      </p:sp>
      <p:sp>
        <p:nvSpPr>
          <p:cNvPr id="30" name="TextBox 29">
            <a:extLst>
              <a:ext uri="{FF2B5EF4-FFF2-40B4-BE49-F238E27FC236}">
                <a16:creationId xmlns:a16="http://schemas.microsoft.com/office/drawing/2014/main" id="{A38D292D-D44D-49CC-DC6D-F3B48896A710}"/>
              </a:ext>
            </a:extLst>
          </p:cNvPr>
          <p:cNvSpPr txBox="1"/>
          <p:nvPr/>
        </p:nvSpPr>
        <p:spPr>
          <a:xfrm>
            <a:off x="3974214" y="3114372"/>
            <a:ext cx="957313" cy="461665"/>
          </a:xfrm>
          <a:prstGeom prst="rect">
            <a:avLst/>
          </a:prstGeom>
          <a:noFill/>
        </p:spPr>
        <p:txBody>
          <a:bodyPr wrap="none" rtlCol="0">
            <a:spAutoFit/>
          </a:bodyPr>
          <a:lstStyle/>
          <a:p>
            <a:r>
              <a:rPr lang="en-US" sz="2400" dirty="0"/>
              <a:t>= (4</a:t>
            </a:r>
            <a:r>
              <a:rPr lang="en-US" sz="2400" baseline="30000" dirty="0"/>
              <a:t>2</a:t>
            </a:r>
            <a:r>
              <a:rPr lang="en-US" sz="2400" dirty="0"/>
              <a:t>)</a:t>
            </a:r>
            <a:r>
              <a:rPr lang="en-US" sz="2400" baseline="30000" dirty="0"/>
              <a:t>4</a:t>
            </a:r>
            <a:endParaRPr lang="en-US" sz="2400" dirty="0"/>
          </a:p>
        </p:txBody>
      </p:sp>
      <p:sp>
        <p:nvSpPr>
          <p:cNvPr id="31" name="TextBox 30">
            <a:extLst>
              <a:ext uri="{FF2B5EF4-FFF2-40B4-BE49-F238E27FC236}">
                <a16:creationId xmlns:a16="http://schemas.microsoft.com/office/drawing/2014/main" id="{49C8A293-4D70-472A-234A-B1AA2FA7ADC1}"/>
              </a:ext>
            </a:extLst>
          </p:cNvPr>
          <p:cNvSpPr txBox="1"/>
          <p:nvPr/>
        </p:nvSpPr>
        <p:spPr>
          <a:xfrm>
            <a:off x="4145180" y="4017098"/>
            <a:ext cx="1112805" cy="461665"/>
          </a:xfrm>
          <a:prstGeom prst="rect">
            <a:avLst/>
          </a:prstGeom>
          <a:noFill/>
        </p:spPr>
        <p:txBody>
          <a:bodyPr wrap="none" rtlCol="0">
            <a:spAutoFit/>
          </a:bodyPr>
          <a:lstStyle/>
          <a:p>
            <a:r>
              <a:rPr lang="en-US" sz="2400" dirty="0"/>
              <a:t>= (16</a:t>
            </a:r>
            <a:r>
              <a:rPr lang="en-US" sz="2400" baseline="30000" dirty="0"/>
              <a:t>2</a:t>
            </a:r>
            <a:r>
              <a:rPr lang="en-US" sz="2400" dirty="0"/>
              <a:t>)</a:t>
            </a:r>
            <a:r>
              <a:rPr lang="en-US" sz="2400" baseline="30000" dirty="0"/>
              <a:t>2</a:t>
            </a:r>
            <a:endParaRPr lang="en-US" sz="2400" dirty="0"/>
          </a:p>
        </p:txBody>
      </p:sp>
      <p:sp>
        <p:nvSpPr>
          <p:cNvPr id="33" name="TextBox 32">
            <a:extLst>
              <a:ext uri="{FF2B5EF4-FFF2-40B4-BE49-F238E27FC236}">
                <a16:creationId xmlns:a16="http://schemas.microsoft.com/office/drawing/2014/main" id="{6FA448BC-B91F-B8C5-A6A2-D48F8008CEC9}"/>
              </a:ext>
            </a:extLst>
          </p:cNvPr>
          <p:cNvSpPr txBox="1"/>
          <p:nvPr/>
        </p:nvSpPr>
        <p:spPr>
          <a:xfrm>
            <a:off x="4890036" y="3114371"/>
            <a:ext cx="1247457" cy="461665"/>
          </a:xfrm>
          <a:prstGeom prst="rect">
            <a:avLst/>
          </a:prstGeom>
          <a:noFill/>
        </p:spPr>
        <p:txBody>
          <a:bodyPr wrap="none" rtlCol="0">
            <a:spAutoFit/>
          </a:bodyPr>
          <a:lstStyle/>
          <a:p>
            <a:r>
              <a:rPr lang="en-US" sz="2400" dirty="0"/>
              <a:t>= ((4</a:t>
            </a:r>
            <a:r>
              <a:rPr lang="en-US" sz="2400" baseline="30000" dirty="0"/>
              <a:t>2</a:t>
            </a:r>
            <a:r>
              <a:rPr lang="en-US" sz="2400" dirty="0"/>
              <a:t>)</a:t>
            </a:r>
            <a:r>
              <a:rPr lang="en-US" sz="2400" baseline="30000" dirty="0"/>
              <a:t>2</a:t>
            </a:r>
            <a:r>
              <a:rPr lang="en-US" sz="2400" dirty="0"/>
              <a:t>)</a:t>
            </a:r>
            <a:r>
              <a:rPr lang="en-US" sz="2400" baseline="30000" dirty="0"/>
              <a:t>2</a:t>
            </a:r>
            <a:endParaRPr lang="en-US" sz="2400" dirty="0"/>
          </a:p>
        </p:txBody>
      </p:sp>
      <p:sp>
        <p:nvSpPr>
          <p:cNvPr id="3" name="TextBox 2">
            <a:extLst>
              <a:ext uri="{FF2B5EF4-FFF2-40B4-BE49-F238E27FC236}">
                <a16:creationId xmlns:a16="http://schemas.microsoft.com/office/drawing/2014/main" id="{00F17C09-715B-E8C2-CF43-4977F1AD22F2}"/>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189241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3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xEl>
                                              <p:pRg st="4" end="4"/>
                                            </p:txEl>
                                          </p:spTgt>
                                        </p:tgtEl>
                                        <p:attrNameLst>
                                          <p:attrName>style.visibility</p:attrName>
                                        </p:attrNameLst>
                                      </p:cBhvr>
                                      <p:to>
                                        <p:strVal val="visible"/>
                                      </p:to>
                                    </p:set>
                                    <p:animEffect transition="in" filter="fade">
                                      <p:cBhvr>
                                        <p:cTn id="50" dur="500"/>
                                        <p:tgtEl>
                                          <p:spTgt spid="2">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Effect transition="in" filter="fade">
                                      <p:cBhvr>
                                        <p:cTn id="55" dur="500"/>
                                        <p:tgtEl>
                                          <p:spTgt spid="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
                                            <p:txEl>
                                              <p:pRg st="6" end="6"/>
                                            </p:txEl>
                                          </p:spTgt>
                                        </p:tgtEl>
                                        <p:attrNameLst>
                                          <p:attrName>style.visibility</p:attrName>
                                        </p:attrNameLst>
                                      </p:cBhvr>
                                      <p:to>
                                        <p:strVal val="visible"/>
                                      </p:to>
                                    </p:set>
                                    <p:animEffect transition="in" filter="fade">
                                      <p:cBhvr>
                                        <p:cTn id="80" dur="500"/>
                                        <p:tgtEl>
                                          <p:spTgt spid="2">
                                            <p:txEl>
                                              <p:pRg st="6" end="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
                                            <p:txEl>
                                              <p:pRg st="7" end="7"/>
                                            </p:txEl>
                                          </p:spTgt>
                                        </p:tgtEl>
                                        <p:attrNameLst>
                                          <p:attrName>style.visibility</p:attrName>
                                        </p:attrNameLst>
                                      </p:cBhvr>
                                      <p:to>
                                        <p:strVal val="visible"/>
                                      </p:to>
                                    </p:set>
                                    <p:animEffect transition="in" filter="fade">
                                      <p:cBhvr>
                                        <p:cTn id="8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2" grpId="0"/>
      <p:bldP spid="23" grpId="0"/>
      <p:bldP spid="26" grpId="0"/>
      <p:bldP spid="30" grpId="0"/>
      <p:bldP spid="31"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2C8CBC5-0362-9A2B-1A64-E0E4697C3631}"/>
              </a:ext>
            </a:extLst>
          </p:cNvPr>
          <p:cNvSpPr txBox="1"/>
          <p:nvPr/>
        </p:nvSpPr>
        <p:spPr>
          <a:xfrm>
            <a:off x="293739" y="1247296"/>
            <a:ext cx="11332203" cy="769441"/>
          </a:xfrm>
          <a:prstGeom prst="rect">
            <a:avLst/>
          </a:prstGeom>
          <a:noFill/>
        </p:spPr>
        <p:txBody>
          <a:bodyPr wrap="square">
            <a:spAutoFit/>
          </a:bodyPr>
          <a:lstStyle/>
          <a:p>
            <a:pPr algn="ctr"/>
            <a:r>
              <a:rPr lang="en-US" sz="2200" b="1" dirty="0"/>
              <a:t>How might exponential relationships be used to interpret and link other mathematical ideas? </a:t>
            </a:r>
            <a:r>
              <a:rPr lang="en-US" sz="2200" dirty="0"/>
              <a:t>... </a:t>
            </a:r>
            <a:br>
              <a:rPr lang="en-US" sz="2200" dirty="0"/>
            </a:br>
            <a:r>
              <a:rPr lang="en-US" sz="2200" dirty="0"/>
              <a:t>How might the concept be used to elaborate one’s webs of mathematical understanding?</a:t>
            </a:r>
          </a:p>
        </p:txBody>
      </p:sp>
      <p:sp>
        <p:nvSpPr>
          <p:cNvPr id="2" name="Title 1">
            <a:extLst>
              <a:ext uri="{FF2B5EF4-FFF2-40B4-BE49-F238E27FC236}">
                <a16:creationId xmlns:a16="http://schemas.microsoft.com/office/drawing/2014/main" id="{6FEB9F58-5A14-62FB-9639-481D683865F7}"/>
              </a:ext>
            </a:extLst>
          </p:cNvPr>
          <p:cNvSpPr>
            <a:spLocks noGrp="1"/>
          </p:cNvSpPr>
          <p:nvPr>
            <p:ph type="title"/>
          </p:nvPr>
        </p:nvSpPr>
        <p:spPr>
          <a:xfrm>
            <a:off x="652423" y="1993550"/>
            <a:ext cx="10515600" cy="1325563"/>
          </a:xfrm>
        </p:spPr>
        <p:txBody>
          <a:bodyPr>
            <a:normAutofit/>
          </a:bodyPr>
          <a:lstStyle/>
          <a:p>
            <a:pPr algn="ctr"/>
            <a:r>
              <a:rPr lang="en-US" sz="2400" dirty="0">
                <a:latin typeface="Palatino" pitchFamily="2" charset="77"/>
                <a:ea typeface="Palatino" pitchFamily="2" charset="77"/>
              </a:rPr>
              <a:t>E.g. </a:t>
            </a:r>
            <a:r>
              <a:rPr lang="en-US" sz="2400" b="1" dirty="0">
                <a:latin typeface="Palatino" pitchFamily="2" charset="77"/>
                <a:ea typeface="Palatino" pitchFamily="2" charset="77"/>
              </a:rPr>
              <a:t>Relating Exponents, Logs, and Radicals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7E50AF-68D2-A5DF-E212-D5871025F7B5}"/>
                  </a:ext>
                </a:extLst>
              </p:cNvPr>
              <p:cNvSpPr>
                <a:spLocks noGrp="1"/>
              </p:cNvSpPr>
              <p:nvPr>
                <p:ph idx="1"/>
              </p:nvPr>
            </p:nvSpPr>
            <p:spPr>
              <a:xfrm>
                <a:off x="7891094" y="2762991"/>
                <a:ext cx="2117942" cy="3147207"/>
              </a:xfrm>
            </p:spPr>
            <p:txBody>
              <a:bodyPr>
                <a:normAutofit/>
              </a:bodyPr>
              <a:lstStyle/>
              <a:p>
                <a:pPr marL="0" indent="0">
                  <a:lnSpc>
                    <a:spcPct val="200000"/>
                  </a:lnSpc>
                  <a:buNone/>
                </a:pPr>
                <a:r>
                  <a:rPr lang="en-US" sz="2400" dirty="0">
                    <a:latin typeface="Palatino" pitchFamily="2" charset="77"/>
                    <a:ea typeface="Palatino" pitchFamily="2" charset="77"/>
                    <a:cs typeface="Calibri" panose="020F0502020204030204" pitchFamily="34" charset="0"/>
                  </a:rPr>
                  <a:t>2</a:t>
                </a:r>
                <a:r>
                  <a:rPr lang="en-US" sz="2400" baseline="30000" dirty="0">
                    <a:latin typeface="Palatino" pitchFamily="2" charset="77"/>
                    <a:ea typeface="Palatino" pitchFamily="2" charset="77"/>
                    <a:cs typeface="Calibri" panose="020F0502020204030204" pitchFamily="34" charset="0"/>
                  </a:rPr>
                  <a:t>6</a:t>
                </a:r>
                <a:r>
                  <a:rPr lang="en-US" sz="2400" dirty="0">
                    <a:latin typeface="Palatino" pitchFamily="2" charset="77"/>
                    <a:ea typeface="Palatino" pitchFamily="2" charset="77"/>
                    <a:cs typeface="Calibri" panose="020F0502020204030204" pitchFamily="34" charset="0"/>
                  </a:rPr>
                  <a:t> = 64</a:t>
                </a:r>
              </a:p>
              <a:p>
                <a:pPr marL="0" indent="0">
                  <a:lnSpc>
                    <a:spcPct val="200000"/>
                  </a:lnSpc>
                  <a:buNone/>
                </a:pPr>
                <a14:m>
                  <m:oMathPara xmlns:m="http://schemas.openxmlformats.org/officeDocument/2006/math">
                    <m:oMathParaPr>
                      <m:jc m:val="left"/>
                    </m:oMathParaPr>
                    <m:oMath xmlns:m="http://schemas.openxmlformats.org/officeDocument/2006/math">
                      <m:rad>
                        <m:radPr>
                          <m:ctrlPr>
                            <a:rPr lang="en-US" sz="2400" i="1">
                              <a:latin typeface="Cambria Math" panose="02040503050406030204" pitchFamily="18" charset="0"/>
                            </a:rPr>
                          </m:ctrlPr>
                        </m:radPr>
                        <m:deg>
                          <m:r>
                            <m:rPr>
                              <m:brk m:alnAt="7"/>
                            </m:rPr>
                            <a:rPr lang="en-US" sz="2400" i="1">
                              <a:latin typeface="Cambria Math" panose="02040503050406030204" pitchFamily="18" charset="0"/>
                            </a:rPr>
                            <m:t>6</m:t>
                          </m:r>
                        </m:deg>
                        <m:e>
                          <m:r>
                            <a:rPr lang="en-US" sz="2400" i="1">
                              <a:latin typeface="Cambria Math" panose="02040503050406030204" pitchFamily="18" charset="0"/>
                            </a:rPr>
                            <m:t>64</m:t>
                          </m:r>
                        </m:e>
                      </m:rad>
                      <m:r>
                        <a:rPr lang="en-US" sz="2400" i="1">
                          <a:latin typeface="Cambria Math" panose="02040503050406030204" pitchFamily="18" charset="0"/>
                        </a:rPr>
                        <m:t>=2</m:t>
                      </m:r>
                    </m:oMath>
                  </m:oMathPara>
                </a14:m>
                <a:endParaRPr lang="en-US" sz="2400" dirty="0">
                  <a:latin typeface="Palatino" pitchFamily="2" charset="77"/>
                  <a:ea typeface="Palatino" pitchFamily="2" charset="77"/>
                  <a:cs typeface="Calibri" panose="020F0502020204030204" pitchFamily="34" charset="0"/>
                </a:endParaRPr>
              </a:p>
              <a:p>
                <a:pPr marL="0" indent="0">
                  <a:lnSpc>
                    <a:spcPct val="200000"/>
                  </a:lnSpc>
                  <a:buNone/>
                </a:pPr>
                <a:r>
                  <a:rPr lang="en-US" sz="2400" dirty="0">
                    <a:latin typeface="Palatino" pitchFamily="2" charset="77"/>
                    <a:ea typeface="Palatino" pitchFamily="2" charset="77"/>
                    <a:cs typeface="Calibri" panose="020F0502020204030204" pitchFamily="34" charset="0"/>
                  </a:rPr>
                  <a:t>log</a:t>
                </a:r>
                <a:r>
                  <a:rPr lang="en-US" sz="2400" baseline="-25000" dirty="0">
                    <a:latin typeface="Palatino" pitchFamily="2" charset="77"/>
                    <a:ea typeface="Palatino" pitchFamily="2" charset="77"/>
                    <a:cs typeface="Calibri" panose="020F0502020204030204" pitchFamily="34" charset="0"/>
                  </a:rPr>
                  <a:t>6</a:t>
                </a:r>
                <a:r>
                  <a:rPr lang="en-US" sz="2400" dirty="0">
                    <a:latin typeface="Palatino" pitchFamily="2" charset="77"/>
                    <a:ea typeface="Palatino" pitchFamily="2" charset="77"/>
                    <a:cs typeface="Calibri" panose="020F0502020204030204" pitchFamily="34" charset="0"/>
                  </a:rPr>
                  <a:t>64 = 2</a:t>
                </a:r>
              </a:p>
              <a:p>
                <a:pPr marL="0" indent="0">
                  <a:lnSpc>
                    <a:spcPct val="200000"/>
                  </a:lnSpc>
                  <a:buNone/>
                </a:pPr>
                <a:endParaRPr lang="en-US" sz="2400" dirty="0">
                  <a:latin typeface="Palatino" pitchFamily="2" charset="77"/>
                  <a:ea typeface="Palatino" pitchFamily="2" charset="77"/>
                  <a:cs typeface="Calibri" panose="020F0502020204030204" pitchFamily="34" charset="0"/>
                </a:endParaRPr>
              </a:p>
              <a:p>
                <a:pPr marL="0" indent="0">
                  <a:lnSpc>
                    <a:spcPct val="200000"/>
                  </a:lnSpc>
                  <a:buNone/>
                </a:pPr>
                <a:endParaRPr lang="en-US" sz="2400" dirty="0">
                  <a:latin typeface="Palatino" pitchFamily="2" charset="77"/>
                  <a:ea typeface="Palatino" pitchFamily="2" charset="77"/>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F57E50AF-68D2-A5DF-E212-D5871025F7B5}"/>
                  </a:ext>
                </a:extLst>
              </p:cNvPr>
              <p:cNvSpPr>
                <a:spLocks noGrp="1" noRot="1" noChangeAspect="1" noMove="1" noResize="1" noEditPoints="1" noAdjustHandles="1" noChangeArrowheads="1" noChangeShapeType="1" noTextEdit="1"/>
              </p:cNvSpPr>
              <p:nvPr>
                <p:ph idx="1"/>
              </p:nvPr>
            </p:nvSpPr>
            <p:spPr>
              <a:xfrm>
                <a:off x="7891094" y="2762991"/>
                <a:ext cx="2117942" cy="3147207"/>
              </a:xfrm>
              <a:blipFill>
                <a:blip r:embed="rId4"/>
                <a:stretch>
                  <a:fillRect l="-476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32C5440-7DA3-B851-7C8D-C7CF8A6C3777}"/>
              </a:ext>
            </a:extLst>
          </p:cNvPr>
          <p:cNvSpPr txBox="1"/>
          <p:nvPr/>
        </p:nvSpPr>
        <p:spPr>
          <a:xfrm>
            <a:off x="2207441" y="3140469"/>
            <a:ext cx="5029532" cy="1938992"/>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pitchFamily="2" charset="77"/>
                <a:ea typeface="Palatino" pitchFamily="2" charset="77"/>
                <a:cs typeface="Calibri" panose="020F0502020204030204" pitchFamily="34" charset="0"/>
              </a:rPr>
              <a:t>   2</a:t>
            </a:r>
            <a:r>
              <a:rPr kumimoji="0" lang="en-US" sz="2400" b="0" i="0" u="none" strike="noStrike" kern="1200" cap="none" spc="0" normalizeH="0" baseline="30000" noProof="0" dirty="0">
                <a:ln>
                  <a:noFill/>
                </a:ln>
                <a:solidFill>
                  <a:prstClr val="black"/>
                </a:solidFill>
                <a:effectLst/>
                <a:uLnTx/>
                <a:uFillTx/>
                <a:latin typeface="Palatino" pitchFamily="2" charset="77"/>
                <a:ea typeface="Palatino" pitchFamily="2" charset="77"/>
                <a:cs typeface="Calibri" panose="020F0502020204030204" pitchFamily="34" charset="0"/>
              </a:rPr>
              <a:t>6</a:t>
            </a:r>
            <a:r>
              <a:rPr kumimoji="0" lang="en-US" sz="2400" b="0" i="0" u="none" strike="noStrike" kern="1200" cap="none" spc="0" normalizeH="0" baseline="0" noProof="0" dirty="0">
                <a:ln>
                  <a:noFill/>
                </a:ln>
                <a:solidFill>
                  <a:prstClr val="black"/>
                </a:solidFill>
                <a:effectLst/>
                <a:uLnTx/>
                <a:uFillTx/>
                <a:latin typeface="Palatino" pitchFamily="2" charset="77"/>
                <a:ea typeface="Palatino" pitchFamily="2" charset="77"/>
                <a:cs typeface="Calibri" panose="020F0502020204030204" pitchFamily="34" charset="0"/>
              </a:rPr>
              <a:t> = ?	</a:t>
            </a:r>
            <a:r>
              <a:rPr lang="en-US" sz="2400" dirty="0">
                <a:solidFill>
                  <a:prstClr val="black"/>
                </a:solidFill>
                <a:latin typeface="Palatino" pitchFamily="2" charset="77"/>
                <a:ea typeface="Palatino" pitchFamily="2" charset="77"/>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Palatino" pitchFamily="2" charset="77"/>
                <a:ea typeface="Palatino" pitchFamily="2" charset="77"/>
                <a:cs typeface="Calibri" panose="020F0502020204030204" pitchFamily="34" charset="0"/>
              </a:rPr>
              <a:t>(missing total)</a:t>
            </a:r>
          </a:p>
          <a:p>
            <a:pPr marL="0" marR="0" lvl="0" indent="0" algn="l" defTabSz="914400" rtl="0" eaLnBrk="1" fontAlgn="auto" latinLnBrk="0" hangingPunct="1">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alatino" pitchFamily="2" charset="77"/>
              <a:ea typeface="Palatino" pitchFamily="2" charset="77"/>
              <a:cs typeface="Calibri" panose="020F050202020403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pitchFamily="2" charset="77"/>
                <a:ea typeface="Palatino" pitchFamily="2" charset="77"/>
                <a:cs typeface="Calibri" panose="020F0502020204030204" pitchFamily="34" charset="0"/>
              </a:rPr>
              <a:t>   2</a:t>
            </a:r>
            <a:r>
              <a:rPr kumimoji="0" lang="en-US" sz="2400" b="0" i="0" u="none" strike="noStrike" kern="1200" cap="none" spc="0" normalizeH="0" baseline="30000" noProof="0" dirty="0">
                <a:ln>
                  <a:noFill/>
                </a:ln>
                <a:solidFill>
                  <a:prstClr val="black"/>
                </a:solidFill>
                <a:effectLst/>
                <a:uLnTx/>
                <a:uFillTx/>
                <a:latin typeface="Palatino" pitchFamily="2" charset="77"/>
                <a:ea typeface="Palatino" pitchFamily="2" charset="77"/>
                <a:cs typeface="Calibri" panose="020F0502020204030204" pitchFamily="34" charset="0"/>
              </a:rPr>
              <a:t>?</a:t>
            </a:r>
            <a:r>
              <a:rPr kumimoji="0" lang="en-US" sz="2400" b="0" i="0" u="none" strike="noStrike" kern="1200" cap="none" spc="0" normalizeH="0" baseline="0" noProof="0" dirty="0">
                <a:ln>
                  <a:noFill/>
                </a:ln>
                <a:solidFill>
                  <a:prstClr val="black"/>
                </a:solidFill>
                <a:effectLst/>
                <a:uLnTx/>
                <a:uFillTx/>
                <a:latin typeface="Palatino" pitchFamily="2" charset="77"/>
                <a:ea typeface="Palatino" pitchFamily="2" charset="77"/>
                <a:cs typeface="Calibri" panose="020F0502020204030204" pitchFamily="34" charset="0"/>
              </a:rPr>
              <a:t> = 64 	   (missing exponent)</a:t>
            </a:r>
          </a:p>
          <a:p>
            <a:pPr marL="0" marR="0" lvl="0" indent="0" algn="l" defTabSz="914400" rtl="0" eaLnBrk="1" fontAlgn="auto" latinLnBrk="0" hangingPunct="1">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alatino" pitchFamily="2" charset="77"/>
              <a:ea typeface="Palatino" pitchFamily="2" charset="77"/>
              <a:cs typeface="Calibri" panose="020F050202020403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pitchFamily="2" charset="77"/>
                <a:ea typeface="Palatino" pitchFamily="2" charset="77"/>
                <a:cs typeface="Calibri" panose="020F0502020204030204" pitchFamily="34" charset="0"/>
              </a:rPr>
              <a:t>   ?</a:t>
            </a:r>
            <a:r>
              <a:rPr kumimoji="0" lang="en-US" sz="2400" b="0" i="0" u="none" strike="noStrike" kern="1200" cap="none" spc="0" normalizeH="0" baseline="30000" noProof="0" dirty="0">
                <a:ln>
                  <a:noFill/>
                </a:ln>
                <a:solidFill>
                  <a:prstClr val="black"/>
                </a:solidFill>
                <a:effectLst/>
                <a:uLnTx/>
                <a:uFillTx/>
                <a:latin typeface="Palatino" pitchFamily="2" charset="77"/>
                <a:ea typeface="Palatino" pitchFamily="2" charset="77"/>
                <a:cs typeface="Calibri" panose="020F0502020204030204" pitchFamily="34" charset="0"/>
              </a:rPr>
              <a:t>6</a:t>
            </a:r>
            <a:r>
              <a:rPr kumimoji="0" lang="en-US" sz="2400" b="0" i="0" u="none" strike="noStrike" kern="1200" cap="none" spc="0" normalizeH="0" baseline="0" noProof="0" dirty="0">
                <a:ln>
                  <a:noFill/>
                </a:ln>
                <a:solidFill>
                  <a:prstClr val="black"/>
                </a:solidFill>
                <a:effectLst/>
                <a:uLnTx/>
                <a:uFillTx/>
                <a:latin typeface="Palatino" pitchFamily="2" charset="77"/>
                <a:ea typeface="Palatino" pitchFamily="2" charset="77"/>
                <a:cs typeface="Calibri" panose="020F0502020204030204" pitchFamily="34" charset="0"/>
              </a:rPr>
              <a:t> = 64 	   (missing base)</a:t>
            </a:r>
          </a:p>
        </p:txBody>
      </p:sp>
      <p:sp>
        <p:nvSpPr>
          <p:cNvPr id="4" name="TextBox 3">
            <a:extLst>
              <a:ext uri="{FF2B5EF4-FFF2-40B4-BE49-F238E27FC236}">
                <a16:creationId xmlns:a16="http://schemas.microsoft.com/office/drawing/2014/main" id="{268837FD-0EC9-F855-E033-56917F68BD54}"/>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255110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F6A8-6B34-3642-12C6-DFB587D3571F}"/>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DE3BF101-2669-F8F9-324E-58E60D1622D6}"/>
              </a:ext>
            </a:extLst>
          </p:cNvPr>
          <p:cNvPicPr>
            <a:picLocks noChangeAspect="1"/>
          </p:cNvPicPr>
          <p:nvPr/>
        </p:nvPicPr>
        <p:blipFill>
          <a:blip r:embed="rId3"/>
          <a:stretch>
            <a:fillRect/>
          </a:stretch>
        </p:blipFill>
        <p:spPr>
          <a:xfrm>
            <a:off x="380800" y="3839211"/>
            <a:ext cx="3342126" cy="2876216"/>
          </a:xfrm>
          <a:prstGeom prst="rect">
            <a:avLst/>
          </a:prstGeom>
        </p:spPr>
      </p:pic>
      <p:pic>
        <p:nvPicPr>
          <p:cNvPr id="27" name="Picture 26" descr="A list of different features&#10;&#10;Description automatically generated with medium confidence">
            <a:extLst>
              <a:ext uri="{FF2B5EF4-FFF2-40B4-BE49-F238E27FC236}">
                <a16:creationId xmlns:a16="http://schemas.microsoft.com/office/drawing/2014/main" id="{2CF2801C-DB2B-D765-47D0-D6D5856E5B48}"/>
              </a:ext>
            </a:extLst>
          </p:cNvPr>
          <p:cNvPicPr>
            <a:picLocks noChangeAspect="1"/>
          </p:cNvPicPr>
          <p:nvPr/>
        </p:nvPicPr>
        <p:blipFill>
          <a:blip r:embed="rId4">
            <a:duotone>
              <a:schemeClr val="accent1">
                <a:shade val="45000"/>
                <a:satMod val="135000"/>
              </a:schemeClr>
              <a:prstClr val="white"/>
            </a:duotone>
          </a:blip>
          <a:stretch>
            <a:fillRect/>
          </a:stretch>
        </p:blipFill>
        <p:spPr>
          <a:xfrm>
            <a:off x="195550" y="142573"/>
            <a:ext cx="11996450" cy="3023396"/>
          </a:xfrm>
          <a:prstGeom prst="rect">
            <a:avLst/>
          </a:prstGeom>
          <a:ln>
            <a:solidFill>
              <a:srgbClr val="0070C0"/>
            </a:solidFill>
          </a:ln>
        </p:spPr>
      </p:pic>
      <p:sp>
        <p:nvSpPr>
          <p:cNvPr id="2" name="TextBox 1">
            <a:extLst>
              <a:ext uri="{FF2B5EF4-FFF2-40B4-BE49-F238E27FC236}">
                <a16:creationId xmlns:a16="http://schemas.microsoft.com/office/drawing/2014/main" id="{9427093E-5BA8-01A3-ED32-8002094601D2}"/>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405665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14842CE-15AA-29FE-F9D2-669F98C6FE5D}"/>
              </a:ext>
            </a:extLst>
          </p:cNvPr>
          <p:cNvSpPr/>
          <p:nvPr/>
        </p:nvSpPr>
        <p:spPr>
          <a:xfrm>
            <a:off x="3441700" y="2311400"/>
            <a:ext cx="7786404" cy="3471562"/>
          </a:xfrm>
          <a:prstGeom prst="roundRect">
            <a:avLst/>
          </a:prstGeom>
          <a:solidFill>
            <a:srgbClr val="7030A0">
              <a:alpha val="129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ED89185-0C5E-8176-FB75-CDB0621F636A}"/>
              </a:ext>
            </a:extLst>
          </p:cNvPr>
          <p:cNvSpPr txBox="1"/>
          <p:nvPr/>
        </p:nvSpPr>
        <p:spPr>
          <a:xfrm>
            <a:off x="3241937" y="6201107"/>
            <a:ext cx="8156079" cy="461665"/>
          </a:xfrm>
          <a:prstGeom prst="rect">
            <a:avLst/>
          </a:prstGeom>
          <a:noFill/>
        </p:spPr>
        <p:txBody>
          <a:bodyPr wrap="none" rtlCol="0">
            <a:spAutoFit/>
          </a:bodyPr>
          <a:lstStyle/>
          <a:p>
            <a:r>
              <a:rPr lang="en-US" sz="2400" b="1" dirty="0">
                <a:solidFill>
                  <a:schemeClr val="accent5">
                    <a:lumMod val="60000"/>
                    <a:lumOff val="40000"/>
                  </a:schemeClr>
                </a:solidFill>
              </a:rPr>
              <a:t>Varied Interpretations </a:t>
            </a:r>
            <a:r>
              <a:rPr lang="en-US" sz="2400" dirty="0">
                <a:solidFill>
                  <a:schemeClr val="accent5">
                    <a:lumMod val="60000"/>
                    <a:lumOff val="40000"/>
                  </a:schemeClr>
                </a:solidFill>
              </a:rPr>
              <a:t>afford the noticing of </a:t>
            </a:r>
            <a:r>
              <a:rPr lang="en-US" sz="2400" u="sng" dirty="0">
                <a:solidFill>
                  <a:schemeClr val="accent5">
                    <a:lumMod val="60000"/>
                    <a:lumOff val="40000"/>
                  </a:schemeClr>
                </a:solidFill>
              </a:rPr>
              <a:t>mathematics’ ravel</a:t>
            </a:r>
            <a:r>
              <a:rPr lang="en-US" sz="2400" dirty="0">
                <a:solidFill>
                  <a:schemeClr val="accent5">
                    <a:lumMod val="60000"/>
                    <a:lumOff val="40000"/>
                  </a:schemeClr>
                </a:solidFill>
              </a:rPr>
              <a:t>.</a:t>
            </a:r>
          </a:p>
        </p:txBody>
      </p:sp>
      <p:sp>
        <p:nvSpPr>
          <p:cNvPr id="37" name="TextBox 36">
            <a:extLst>
              <a:ext uri="{FF2B5EF4-FFF2-40B4-BE49-F238E27FC236}">
                <a16:creationId xmlns:a16="http://schemas.microsoft.com/office/drawing/2014/main" id="{E5CED038-0C1A-352F-946E-F003A1B12D64}"/>
              </a:ext>
            </a:extLst>
          </p:cNvPr>
          <p:cNvSpPr txBox="1"/>
          <p:nvPr/>
        </p:nvSpPr>
        <p:spPr>
          <a:xfrm>
            <a:off x="398521" y="6185719"/>
            <a:ext cx="1231556" cy="492443"/>
          </a:xfrm>
          <a:prstGeom prst="rect">
            <a:avLst/>
          </a:prstGeom>
          <a:noFill/>
        </p:spPr>
        <p:txBody>
          <a:bodyPr wrap="none" rtlCol="0">
            <a:spAutoFit/>
          </a:bodyPr>
          <a:lstStyle/>
          <a:p>
            <a:r>
              <a:rPr lang="en-US" sz="2600" b="1" dirty="0">
                <a:solidFill>
                  <a:schemeClr val="accent5">
                    <a:lumMod val="60000"/>
                    <a:lumOff val="40000"/>
                  </a:schemeClr>
                </a:solidFill>
              </a:rPr>
              <a:t>Level 4:</a:t>
            </a:r>
            <a:endParaRPr lang="en-US" sz="2600" dirty="0">
              <a:solidFill>
                <a:schemeClr val="accent5">
                  <a:lumMod val="60000"/>
                  <a:lumOff val="40000"/>
                </a:schemeClr>
              </a:solidFill>
            </a:endParaRPr>
          </a:p>
        </p:txBody>
      </p:sp>
      <p:sp>
        <p:nvSpPr>
          <p:cNvPr id="13" name="TextBox 12">
            <a:extLst>
              <a:ext uri="{FF2B5EF4-FFF2-40B4-BE49-F238E27FC236}">
                <a16:creationId xmlns:a16="http://schemas.microsoft.com/office/drawing/2014/main" id="{02C8CBC5-0362-9A2B-1A64-E0E4697C3631}"/>
              </a:ext>
            </a:extLst>
          </p:cNvPr>
          <p:cNvSpPr txBox="1"/>
          <p:nvPr/>
        </p:nvSpPr>
        <p:spPr>
          <a:xfrm>
            <a:off x="293739" y="1247296"/>
            <a:ext cx="11332203" cy="769441"/>
          </a:xfrm>
          <a:prstGeom prst="rect">
            <a:avLst/>
          </a:prstGeom>
          <a:noFill/>
        </p:spPr>
        <p:txBody>
          <a:bodyPr wrap="square">
            <a:spAutoFit/>
          </a:bodyPr>
          <a:lstStyle/>
          <a:p>
            <a:pPr algn="ctr"/>
            <a:r>
              <a:rPr lang="en-US" sz="2200" b="1" dirty="0"/>
              <a:t>How might exponential relationships be used to interpret and link other mathematical ideas? </a:t>
            </a:r>
            <a:r>
              <a:rPr lang="en-US" sz="2200" dirty="0"/>
              <a:t>... </a:t>
            </a:r>
            <a:br>
              <a:rPr lang="en-US" sz="2200" dirty="0"/>
            </a:br>
            <a:r>
              <a:rPr lang="en-US" sz="2200" dirty="0"/>
              <a:t>How might the concept be used to elaborate one’s webs of mathematical understanding?</a:t>
            </a:r>
          </a:p>
        </p:txBody>
      </p:sp>
      <p:pic>
        <p:nvPicPr>
          <p:cNvPr id="21" name="Picture 20">
            <a:extLst>
              <a:ext uri="{FF2B5EF4-FFF2-40B4-BE49-F238E27FC236}">
                <a16:creationId xmlns:a16="http://schemas.microsoft.com/office/drawing/2014/main" id="{F23CDB66-A16E-6CC4-14C7-3B4FC605046E}"/>
              </a:ext>
            </a:extLst>
          </p:cNvPr>
          <p:cNvPicPr>
            <a:picLocks noChangeAspect="1"/>
          </p:cNvPicPr>
          <p:nvPr/>
        </p:nvPicPr>
        <p:blipFill>
          <a:blip r:embed="rId3"/>
          <a:stretch>
            <a:fillRect/>
          </a:stretch>
        </p:blipFill>
        <p:spPr>
          <a:xfrm>
            <a:off x="1743466" y="5271162"/>
            <a:ext cx="1498471" cy="1479914"/>
          </a:xfrm>
          <a:prstGeom prst="rect">
            <a:avLst/>
          </a:prstGeom>
        </p:spPr>
      </p:pic>
      <p:sp>
        <p:nvSpPr>
          <p:cNvPr id="28" name="Text Placeholder 5">
            <a:extLst>
              <a:ext uri="{FF2B5EF4-FFF2-40B4-BE49-F238E27FC236}">
                <a16:creationId xmlns:a16="http://schemas.microsoft.com/office/drawing/2014/main" id="{DEDBA353-D298-363B-630E-F3E88AE32796}"/>
              </a:ext>
            </a:extLst>
          </p:cNvPr>
          <p:cNvSpPr txBox="1">
            <a:spLocks/>
          </p:cNvSpPr>
          <p:nvPr/>
        </p:nvSpPr>
        <p:spPr>
          <a:xfrm>
            <a:off x="788292" y="2992430"/>
            <a:ext cx="3527004" cy="1266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t>Critical </a:t>
            </a:r>
          </a:p>
          <a:p>
            <a:pPr marL="0" indent="0">
              <a:lnSpc>
                <a:spcPct val="100000"/>
              </a:lnSpc>
              <a:spcBef>
                <a:spcPts val="0"/>
              </a:spcBef>
              <a:buNone/>
            </a:pPr>
            <a:r>
              <a:rPr lang="en-US" b="1" dirty="0"/>
              <a:t>Discernments</a:t>
            </a:r>
          </a:p>
          <a:p>
            <a:pPr marL="0" indent="0">
              <a:lnSpc>
                <a:spcPct val="100000"/>
              </a:lnSpc>
              <a:spcBef>
                <a:spcPts val="0"/>
              </a:spcBef>
              <a:buNone/>
            </a:pPr>
            <a:r>
              <a:rPr lang="en-US" dirty="0"/>
              <a:t>in this part of</a:t>
            </a:r>
            <a:br>
              <a:rPr lang="en-US" dirty="0"/>
            </a:br>
            <a:r>
              <a:rPr lang="en-US" dirty="0"/>
              <a:t>the </a:t>
            </a:r>
            <a:r>
              <a:rPr lang="en-US" b="1" dirty="0">
                <a:solidFill>
                  <a:srgbClr val="7030A0"/>
                </a:solidFill>
              </a:rPr>
              <a:t>Ravel</a:t>
            </a:r>
          </a:p>
        </p:txBody>
      </p:sp>
      <p:sp>
        <p:nvSpPr>
          <p:cNvPr id="29" name="Content Placeholder 4">
            <a:extLst>
              <a:ext uri="{FF2B5EF4-FFF2-40B4-BE49-F238E27FC236}">
                <a16:creationId xmlns:a16="http://schemas.microsoft.com/office/drawing/2014/main" id="{8D9BCA14-73CE-854B-4906-3CF906C9A421}"/>
              </a:ext>
            </a:extLst>
          </p:cNvPr>
          <p:cNvSpPr txBox="1">
            <a:spLocks/>
          </p:cNvSpPr>
          <p:nvPr/>
        </p:nvSpPr>
        <p:spPr>
          <a:xfrm>
            <a:off x="3782404" y="2358100"/>
            <a:ext cx="7786404" cy="33464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t>Learners have likely already encountered instances of exponentiation when dealing with …</a:t>
            </a:r>
          </a:p>
          <a:p>
            <a:pPr>
              <a:lnSpc>
                <a:spcPct val="100000"/>
              </a:lnSpc>
            </a:pPr>
            <a:r>
              <a:rPr lang="en-US" sz="2400" dirty="0"/>
              <a:t>place value (across difference bases)</a:t>
            </a:r>
          </a:p>
          <a:p>
            <a:pPr>
              <a:lnSpc>
                <a:spcPct val="100000"/>
              </a:lnSpc>
            </a:pPr>
            <a:r>
              <a:rPr lang="en-US" sz="2400" dirty="0"/>
              <a:t>making combinations of items</a:t>
            </a:r>
          </a:p>
          <a:p>
            <a:pPr>
              <a:lnSpc>
                <a:spcPct val="100000"/>
              </a:lnSpc>
            </a:pPr>
            <a:r>
              <a:rPr lang="en-US" sz="2400" dirty="0">
                <a:latin typeface="Calibri" panose="020F0502020204030204" pitchFamily="34" charset="0"/>
                <a:cs typeface="Calibri" panose="020F0502020204030204" pitchFamily="34" charset="0"/>
              </a:rPr>
              <a:t>calculating areas and volumes</a:t>
            </a:r>
          </a:p>
          <a:p>
            <a:pPr>
              <a:lnSpc>
                <a:spcPct val="100000"/>
              </a:lnSpc>
            </a:pPr>
            <a:r>
              <a:rPr lang="en-US" sz="2400" dirty="0">
                <a:latin typeface="Calibri" panose="020F0502020204030204" pitchFamily="34" charset="0"/>
                <a:cs typeface="Calibri" panose="020F0502020204030204" pitchFamily="34" charset="0"/>
              </a:rPr>
              <a:t>squares, cubes, and some other growth patterns</a:t>
            </a:r>
          </a:p>
          <a:p>
            <a:pPr>
              <a:lnSpc>
                <a:spcPct val="100000"/>
              </a:lnSpc>
            </a:pPr>
            <a:r>
              <a:rPr lang="en-US" sz="2400" dirty="0">
                <a:latin typeface="Calibri" panose="020F0502020204030204" pitchFamily="34" charset="0"/>
                <a:cs typeface="Calibri" panose="020F0502020204030204" pitchFamily="34" charset="0"/>
              </a:rPr>
              <a:t>some recursive/compounding functions</a:t>
            </a:r>
            <a:endParaRPr lang="en-US" sz="22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A10E07C-E235-B4C3-B6F0-475E85AA006A}"/>
              </a:ext>
            </a:extLst>
          </p:cNvPr>
          <p:cNvSpPr txBox="1"/>
          <p:nvPr/>
        </p:nvSpPr>
        <p:spPr>
          <a:xfrm>
            <a:off x="11793479" y="6431939"/>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413539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fade">
                                      <p:cBhvr>
                                        <p:cTn id="10" dur="500"/>
                                        <p:tgtEl>
                                          <p:spTgt spid="2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xEl>
                                              <p:pRg st="1" end="1"/>
                                            </p:txEl>
                                          </p:spTgt>
                                        </p:tgtEl>
                                        <p:attrNameLst>
                                          <p:attrName>style.visibility</p:attrName>
                                        </p:attrNameLst>
                                      </p:cBhvr>
                                      <p:to>
                                        <p:strVal val="visible"/>
                                      </p:to>
                                    </p:set>
                                    <p:animEffect transition="in" filter="fade">
                                      <p:cBhvr>
                                        <p:cTn id="16" dur="500"/>
                                        <p:tgtEl>
                                          <p:spTgt spid="2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fade">
                                      <p:cBhvr>
                                        <p:cTn id="21" dur="500"/>
                                        <p:tgtEl>
                                          <p:spTgt spid="2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xEl>
                                              <p:pRg st="3" end="3"/>
                                            </p:txEl>
                                          </p:spTgt>
                                        </p:tgtEl>
                                        <p:attrNameLst>
                                          <p:attrName>style.visibility</p:attrName>
                                        </p:attrNameLst>
                                      </p:cBhvr>
                                      <p:to>
                                        <p:strVal val="visible"/>
                                      </p:to>
                                    </p:set>
                                    <p:animEffect transition="in" filter="fade">
                                      <p:cBhvr>
                                        <p:cTn id="26" dur="500"/>
                                        <p:tgtEl>
                                          <p:spTgt spid="2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xEl>
                                              <p:pRg st="4" end="4"/>
                                            </p:txEl>
                                          </p:spTgt>
                                        </p:tgtEl>
                                        <p:attrNameLst>
                                          <p:attrName>style.visibility</p:attrName>
                                        </p:attrNameLst>
                                      </p:cBhvr>
                                      <p:to>
                                        <p:strVal val="visible"/>
                                      </p:to>
                                    </p:set>
                                    <p:animEffect transition="in" filter="fade">
                                      <p:cBhvr>
                                        <p:cTn id="31" dur="500"/>
                                        <p:tgtEl>
                                          <p:spTgt spid="2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p:bldP spid="2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ED89185-0C5E-8176-FB75-CDB0621F636A}"/>
              </a:ext>
            </a:extLst>
          </p:cNvPr>
          <p:cNvSpPr txBox="1"/>
          <p:nvPr/>
        </p:nvSpPr>
        <p:spPr>
          <a:xfrm>
            <a:off x="3231041" y="6093640"/>
            <a:ext cx="8278485" cy="461665"/>
          </a:xfrm>
          <a:prstGeom prst="rect">
            <a:avLst/>
          </a:prstGeom>
          <a:noFill/>
        </p:spPr>
        <p:txBody>
          <a:bodyPr wrap="none" rtlCol="0">
            <a:spAutoFit/>
          </a:bodyPr>
          <a:lstStyle/>
          <a:p>
            <a:r>
              <a:rPr lang="en-US" sz="2400" b="1" dirty="0">
                <a:solidFill>
                  <a:schemeClr val="accent5">
                    <a:lumMod val="60000"/>
                    <a:lumOff val="40000"/>
                  </a:schemeClr>
                </a:solidFill>
              </a:rPr>
              <a:t>Varied Contexts </a:t>
            </a:r>
            <a:r>
              <a:rPr lang="en-US" sz="2400" dirty="0">
                <a:solidFill>
                  <a:schemeClr val="accent5">
                    <a:lumMod val="60000"/>
                    <a:lumOff val="40000"/>
                  </a:schemeClr>
                </a:solidFill>
              </a:rPr>
              <a:t>afford the noticing of </a:t>
            </a:r>
            <a:r>
              <a:rPr lang="en-US" sz="2400" u="sng" dirty="0">
                <a:solidFill>
                  <a:schemeClr val="accent5">
                    <a:lumMod val="60000"/>
                    <a:lumOff val="40000"/>
                  </a:schemeClr>
                </a:solidFill>
              </a:rPr>
              <a:t>applications &amp; encounters</a:t>
            </a:r>
            <a:r>
              <a:rPr lang="en-US" sz="2400" dirty="0">
                <a:solidFill>
                  <a:schemeClr val="accent5">
                    <a:lumMod val="60000"/>
                    <a:lumOff val="40000"/>
                  </a:schemeClr>
                </a:solidFill>
              </a:rPr>
              <a:t>.</a:t>
            </a:r>
          </a:p>
        </p:txBody>
      </p:sp>
      <p:sp>
        <p:nvSpPr>
          <p:cNvPr id="37" name="TextBox 36">
            <a:extLst>
              <a:ext uri="{FF2B5EF4-FFF2-40B4-BE49-F238E27FC236}">
                <a16:creationId xmlns:a16="http://schemas.microsoft.com/office/drawing/2014/main" id="{E5CED038-0C1A-352F-946E-F003A1B12D64}"/>
              </a:ext>
            </a:extLst>
          </p:cNvPr>
          <p:cNvSpPr txBox="1"/>
          <p:nvPr/>
        </p:nvSpPr>
        <p:spPr>
          <a:xfrm>
            <a:off x="402033" y="6100930"/>
            <a:ext cx="1231556" cy="492443"/>
          </a:xfrm>
          <a:prstGeom prst="rect">
            <a:avLst/>
          </a:prstGeom>
          <a:noFill/>
        </p:spPr>
        <p:txBody>
          <a:bodyPr wrap="none" rtlCol="0">
            <a:spAutoFit/>
          </a:bodyPr>
          <a:lstStyle/>
          <a:p>
            <a:r>
              <a:rPr lang="en-US" sz="2600" b="1" dirty="0">
                <a:solidFill>
                  <a:schemeClr val="accent5">
                    <a:lumMod val="60000"/>
                    <a:lumOff val="40000"/>
                  </a:schemeClr>
                </a:solidFill>
              </a:rPr>
              <a:t>Level 5:</a:t>
            </a:r>
            <a:endParaRPr lang="en-US" sz="2600" dirty="0">
              <a:solidFill>
                <a:schemeClr val="accent5">
                  <a:lumMod val="60000"/>
                  <a:lumOff val="40000"/>
                </a:schemeClr>
              </a:solidFill>
            </a:endParaRPr>
          </a:p>
        </p:txBody>
      </p:sp>
      <p:sp>
        <p:nvSpPr>
          <p:cNvPr id="13" name="TextBox 12">
            <a:extLst>
              <a:ext uri="{FF2B5EF4-FFF2-40B4-BE49-F238E27FC236}">
                <a16:creationId xmlns:a16="http://schemas.microsoft.com/office/drawing/2014/main" id="{02C8CBC5-0362-9A2B-1A64-E0E4697C3631}"/>
              </a:ext>
            </a:extLst>
          </p:cNvPr>
          <p:cNvSpPr txBox="1"/>
          <p:nvPr/>
        </p:nvSpPr>
        <p:spPr>
          <a:xfrm>
            <a:off x="293739" y="1247296"/>
            <a:ext cx="11332203" cy="769441"/>
          </a:xfrm>
          <a:prstGeom prst="rect">
            <a:avLst/>
          </a:prstGeom>
          <a:noFill/>
        </p:spPr>
        <p:txBody>
          <a:bodyPr wrap="square">
            <a:spAutoFit/>
          </a:bodyPr>
          <a:lstStyle/>
          <a:p>
            <a:pPr algn="ctr"/>
            <a:r>
              <a:rPr lang="en-US" sz="2200" b="1" dirty="0"/>
              <a:t>Where might we take this idea in the world? </a:t>
            </a:r>
            <a:r>
              <a:rPr lang="en-US" sz="2200" dirty="0"/>
              <a:t>... </a:t>
            </a:r>
            <a:br>
              <a:rPr lang="en-US" sz="2200" dirty="0"/>
            </a:br>
            <a:r>
              <a:rPr lang="en-US" sz="2200" dirty="0"/>
              <a:t>What might exponents help us interpret?</a:t>
            </a:r>
          </a:p>
        </p:txBody>
      </p:sp>
      <p:pic>
        <p:nvPicPr>
          <p:cNvPr id="4" name="Picture 3">
            <a:extLst>
              <a:ext uri="{FF2B5EF4-FFF2-40B4-BE49-F238E27FC236}">
                <a16:creationId xmlns:a16="http://schemas.microsoft.com/office/drawing/2014/main" id="{C4800318-6169-3392-D3EF-32179816C2E4}"/>
              </a:ext>
            </a:extLst>
          </p:cNvPr>
          <p:cNvPicPr>
            <a:picLocks noChangeAspect="1"/>
          </p:cNvPicPr>
          <p:nvPr/>
        </p:nvPicPr>
        <p:blipFill>
          <a:blip r:embed="rId3"/>
          <a:stretch>
            <a:fillRect/>
          </a:stretch>
        </p:blipFill>
        <p:spPr>
          <a:xfrm>
            <a:off x="1743465" y="5279490"/>
            <a:ext cx="1490065" cy="1476183"/>
          </a:xfrm>
          <a:prstGeom prst="rect">
            <a:avLst/>
          </a:prstGeom>
        </p:spPr>
      </p:pic>
      <p:sp>
        <p:nvSpPr>
          <p:cNvPr id="7" name="TextBox 6">
            <a:extLst>
              <a:ext uri="{FF2B5EF4-FFF2-40B4-BE49-F238E27FC236}">
                <a16:creationId xmlns:a16="http://schemas.microsoft.com/office/drawing/2014/main" id="{C9BDAC77-91F0-9E44-2738-138FE8DCA921}"/>
              </a:ext>
            </a:extLst>
          </p:cNvPr>
          <p:cNvSpPr txBox="1"/>
          <p:nvPr/>
        </p:nvSpPr>
        <p:spPr>
          <a:xfrm>
            <a:off x="1799769" y="2459310"/>
            <a:ext cx="637990" cy="369332"/>
          </a:xfrm>
          <a:prstGeom prst="rect">
            <a:avLst/>
          </a:prstGeom>
          <a:noFill/>
        </p:spPr>
        <p:txBody>
          <a:bodyPr wrap="none" rtlCol="0">
            <a:spAutoFit/>
          </a:bodyPr>
          <a:lstStyle/>
          <a:p>
            <a:r>
              <a:rPr lang="en-US" dirty="0"/>
              <a:t>2 + 4</a:t>
            </a:r>
          </a:p>
        </p:txBody>
      </p:sp>
      <p:sp>
        <p:nvSpPr>
          <p:cNvPr id="8" name="TextBox 7">
            <a:extLst>
              <a:ext uri="{FF2B5EF4-FFF2-40B4-BE49-F238E27FC236}">
                <a16:creationId xmlns:a16="http://schemas.microsoft.com/office/drawing/2014/main" id="{9B9A3F64-BC50-9B85-8117-F657802E4C67}"/>
              </a:ext>
            </a:extLst>
          </p:cNvPr>
          <p:cNvSpPr txBox="1"/>
          <p:nvPr/>
        </p:nvSpPr>
        <p:spPr>
          <a:xfrm>
            <a:off x="1807466" y="3471682"/>
            <a:ext cx="637990" cy="369332"/>
          </a:xfrm>
          <a:prstGeom prst="rect">
            <a:avLst/>
          </a:prstGeom>
          <a:noFill/>
        </p:spPr>
        <p:txBody>
          <a:bodyPr wrap="none" rtlCol="0">
            <a:spAutoFit/>
          </a:bodyPr>
          <a:lstStyle/>
          <a:p>
            <a:r>
              <a:rPr lang="en-US" dirty="0"/>
              <a:t>2 × 4</a:t>
            </a:r>
          </a:p>
        </p:txBody>
      </p:sp>
      <p:grpSp>
        <p:nvGrpSpPr>
          <p:cNvPr id="136" name="Group 135">
            <a:extLst>
              <a:ext uri="{FF2B5EF4-FFF2-40B4-BE49-F238E27FC236}">
                <a16:creationId xmlns:a16="http://schemas.microsoft.com/office/drawing/2014/main" id="{D67F2514-9361-8D8D-12C0-BFD970E65EB8}"/>
              </a:ext>
            </a:extLst>
          </p:cNvPr>
          <p:cNvGrpSpPr/>
          <p:nvPr/>
        </p:nvGrpSpPr>
        <p:grpSpPr>
          <a:xfrm>
            <a:off x="3162347" y="4694765"/>
            <a:ext cx="416998" cy="291906"/>
            <a:chOff x="3162347" y="4694765"/>
            <a:chExt cx="416998" cy="291906"/>
          </a:xfrm>
        </p:grpSpPr>
        <p:sp>
          <p:nvSpPr>
            <p:cNvPr id="12" name="Oval 11">
              <a:extLst>
                <a:ext uri="{FF2B5EF4-FFF2-40B4-BE49-F238E27FC236}">
                  <a16:creationId xmlns:a16="http://schemas.microsoft.com/office/drawing/2014/main" id="{743B7419-C112-C68D-8DC2-19AFA623500D}"/>
                </a:ext>
              </a:extLst>
            </p:cNvPr>
            <p:cNvSpPr/>
            <p:nvPr/>
          </p:nvSpPr>
          <p:spPr>
            <a:xfrm>
              <a:off x="3191210" y="4755752"/>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2226B9C-9EAF-3600-5E34-05678B7C5C49}"/>
                </a:ext>
              </a:extLst>
            </p:cNvPr>
            <p:cNvSpPr/>
            <p:nvPr/>
          </p:nvSpPr>
          <p:spPr>
            <a:xfrm>
              <a:off x="3386917" y="4755752"/>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7CF2A72-1ADD-E5FD-0A6A-56943A6473B2}"/>
                </a:ext>
              </a:extLst>
            </p:cNvPr>
            <p:cNvSpPr/>
            <p:nvPr/>
          </p:nvSpPr>
          <p:spPr>
            <a:xfrm>
              <a:off x="3162347" y="4694765"/>
              <a:ext cx="416998" cy="29190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7105D11A-378F-9636-58A3-2220F7DC2A66}"/>
              </a:ext>
            </a:extLst>
          </p:cNvPr>
          <p:cNvSpPr/>
          <p:nvPr/>
        </p:nvSpPr>
        <p:spPr>
          <a:xfrm>
            <a:off x="2655506" y="4619341"/>
            <a:ext cx="952702" cy="433132"/>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8F54004-7E63-6022-5745-D6E9AA6B4072}"/>
              </a:ext>
            </a:extLst>
          </p:cNvPr>
          <p:cNvGrpSpPr/>
          <p:nvPr/>
        </p:nvGrpSpPr>
        <p:grpSpPr>
          <a:xfrm>
            <a:off x="3635312" y="4617789"/>
            <a:ext cx="952702" cy="433132"/>
            <a:chOff x="3635312" y="4617789"/>
            <a:chExt cx="952702" cy="433132"/>
          </a:xfrm>
        </p:grpSpPr>
        <p:sp>
          <p:nvSpPr>
            <p:cNvPr id="17" name="Oval 16">
              <a:extLst>
                <a:ext uri="{FF2B5EF4-FFF2-40B4-BE49-F238E27FC236}">
                  <a16:creationId xmlns:a16="http://schemas.microsoft.com/office/drawing/2014/main" id="{5835AB21-C4C8-725B-D55E-127631F344B3}"/>
                </a:ext>
              </a:extLst>
            </p:cNvPr>
            <p:cNvSpPr/>
            <p:nvPr/>
          </p:nvSpPr>
          <p:spPr>
            <a:xfrm>
              <a:off x="3701123" y="4746130"/>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18BD5EB-C45B-B25E-D9D9-EF6500B4627D}"/>
                </a:ext>
              </a:extLst>
            </p:cNvPr>
            <p:cNvSpPr/>
            <p:nvPr/>
          </p:nvSpPr>
          <p:spPr>
            <a:xfrm>
              <a:off x="3896830" y="4746130"/>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C0B0AC1-5308-2BE0-72D0-C7A4524713D4}"/>
                </a:ext>
              </a:extLst>
            </p:cNvPr>
            <p:cNvSpPr/>
            <p:nvPr/>
          </p:nvSpPr>
          <p:spPr>
            <a:xfrm>
              <a:off x="3672260" y="4685143"/>
              <a:ext cx="416998" cy="29190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C2B1C59-7AAD-94AA-B97C-A12625CBD0B2}"/>
                </a:ext>
              </a:extLst>
            </p:cNvPr>
            <p:cNvSpPr/>
            <p:nvPr/>
          </p:nvSpPr>
          <p:spPr>
            <a:xfrm>
              <a:off x="4171016" y="4754200"/>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1604F4B-E125-2E73-5C4E-D42A6C7F5E4A}"/>
                </a:ext>
              </a:extLst>
            </p:cNvPr>
            <p:cNvSpPr/>
            <p:nvPr/>
          </p:nvSpPr>
          <p:spPr>
            <a:xfrm>
              <a:off x="4366723" y="4754200"/>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3BD6AC1-2876-F900-271A-2E3036C89D90}"/>
                </a:ext>
              </a:extLst>
            </p:cNvPr>
            <p:cNvSpPr/>
            <p:nvPr/>
          </p:nvSpPr>
          <p:spPr>
            <a:xfrm>
              <a:off x="4142153" y="4693213"/>
              <a:ext cx="416998" cy="29190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3305947-E523-06E3-B673-E40BAB5A581B}"/>
                </a:ext>
              </a:extLst>
            </p:cNvPr>
            <p:cNvSpPr/>
            <p:nvPr/>
          </p:nvSpPr>
          <p:spPr>
            <a:xfrm>
              <a:off x="3635312" y="4617789"/>
              <a:ext cx="952702" cy="433132"/>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Oval 27">
            <a:extLst>
              <a:ext uri="{FF2B5EF4-FFF2-40B4-BE49-F238E27FC236}">
                <a16:creationId xmlns:a16="http://schemas.microsoft.com/office/drawing/2014/main" id="{0F3D3D1E-5AEF-FD35-9C76-36B6731BE6D0}"/>
              </a:ext>
            </a:extLst>
          </p:cNvPr>
          <p:cNvSpPr/>
          <p:nvPr/>
        </p:nvSpPr>
        <p:spPr>
          <a:xfrm>
            <a:off x="2607573" y="4513498"/>
            <a:ext cx="2018925" cy="64466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BF9E139-B13A-9DB5-CB98-A52D1982808A}"/>
              </a:ext>
            </a:extLst>
          </p:cNvPr>
          <p:cNvSpPr/>
          <p:nvPr/>
        </p:nvSpPr>
        <p:spPr>
          <a:xfrm>
            <a:off x="4777190" y="4746280"/>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2881963-A91F-6781-9580-56F237202593}"/>
              </a:ext>
            </a:extLst>
          </p:cNvPr>
          <p:cNvSpPr/>
          <p:nvPr/>
        </p:nvSpPr>
        <p:spPr>
          <a:xfrm>
            <a:off x="4972897" y="4746280"/>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48E1292-995B-0D82-7D4E-2B7486568027}"/>
              </a:ext>
            </a:extLst>
          </p:cNvPr>
          <p:cNvSpPr/>
          <p:nvPr/>
        </p:nvSpPr>
        <p:spPr>
          <a:xfrm>
            <a:off x="4748327" y="4685293"/>
            <a:ext cx="416998" cy="29190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22B4DD7-584A-7491-B093-FB90612055B4}"/>
              </a:ext>
            </a:extLst>
          </p:cNvPr>
          <p:cNvSpPr/>
          <p:nvPr/>
        </p:nvSpPr>
        <p:spPr>
          <a:xfrm>
            <a:off x="5247083" y="4754350"/>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8AF41B3-2293-22A0-856A-A4AAF72D8F6C}"/>
              </a:ext>
            </a:extLst>
          </p:cNvPr>
          <p:cNvSpPr/>
          <p:nvPr/>
        </p:nvSpPr>
        <p:spPr>
          <a:xfrm>
            <a:off x="5442790" y="4754350"/>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6D0539C-CA1D-168A-3A54-95CB0C11006D}"/>
              </a:ext>
            </a:extLst>
          </p:cNvPr>
          <p:cNvSpPr/>
          <p:nvPr/>
        </p:nvSpPr>
        <p:spPr>
          <a:xfrm>
            <a:off x="5218220" y="4693363"/>
            <a:ext cx="416998" cy="29190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515FB5E-4BC1-13AF-94A5-9358BCA87283}"/>
              </a:ext>
            </a:extLst>
          </p:cNvPr>
          <p:cNvSpPr/>
          <p:nvPr/>
        </p:nvSpPr>
        <p:spPr>
          <a:xfrm>
            <a:off x="4711379" y="4617939"/>
            <a:ext cx="952702" cy="433132"/>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A5E0FEB-EBCC-4979-976F-E5AEBB27D625}"/>
              </a:ext>
            </a:extLst>
          </p:cNvPr>
          <p:cNvSpPr/>
          <p:nvPr/>
        </p:nvSpPr>
        <p:spPr>
          <a:xfrm>
            <a:off x="5756996" y="4744728"/>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3D0BEA7-6B35-A0DB-ECDD-851029878CBE}"/>
              </a:ext>
            </a:extLst>
          </p:cNvPr>
          <p:cNvSpPr/>
          <p:nvPr/>
        </p:nvSpPr>
        <p:spPr>
          <a:xfrm>
            <a:off x="5952703" y="4744728"/>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F75D2F2-F1F8-706D-09D3-E69CCE415A2C}"/>
              </a:ext>
            </a:extLst>
          </p:cNvPr>
          <p:cNvSpPr/>
          <p:nvPr/>
        </p:nvSpPr>
        <p:spPr>
          <a:xfrm>
            <a:off x="5728133" y="4683741"/>
            <a:ext cx="416998" cy="29190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162EC6A-4681-C99C-4C2C-E2E1900CB857}"/>
              </a:ext>
            </a:extLst>
          </p:cNvPr>
          <p:cNvSpPr/>
          <p:nvPr/>
        </p:nvSpPr>
        <p:spPr>
          <a:xfrm>
            <a:off x="6226889" y="4752798"/>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75B8FFA-6994-92C6-876A-890861928B06}"/>
              </a:ext>
            </a:extLst>
          </p:cNvPr>
          <p:cNvSpPr/>
          <p:nvPr/>
        </p:nvSpPr>
        <p:spPr>
          <a:xfrm>
            <a:off x="6422596" y="4752798"/>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C64A689-1626-4691-4E06-D4798CA23825}"/>
              </a:ext>
            </a:extLst>
          </p:cNvPr>
          <p:cNvSpPr/>
          <p:nvPr/>
        </p:nvSpPr>
        <p:spPr>
          <a:xfrm>
            <a:off x="6198026" y="4691811"/>
            <a:ext cx="416998" cy="29190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43FE791-84E7-CB88-C5A0-147DF557720E}"/>
              </a:ext>
            </a:extLst>
          </p:cNvPr>
          <p:cNvSpPr/>
          <p:nvPr/>
        </p:nvSpPr>
        <p:spPr>
          <a:xfrm>
            <a:off x="5691185" y="4616387"/>
            <a:ext cx="952702" cy="433132"/>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230022-F361-3B0C-CB2F-426CADC46497}"/>
              </a:ext>
            </a:extLst>
          </p:cNvPr>
          <p:cNvSpPr/>
          <p:nvPr/>
        </p:nvSpPr>
        <p:spPr>
          <a:xfrm>
            <a:off x="4663446" y="4512096"/>
            <a:ext cx="2018925" cy="64466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D18D8D3-6DEB-29D2-1820-3AB2A8A8FCB5}"/>
              </a:ext>
            </a:extLst>
          </p:cNvPr>
          <p:cNvSpPr/>
          <p:nvPr/>
        </p:nvSpPr>
        <p:spPr>
          <a:xfrm>
            <a:off x="2567381" y="4340305"/>
            <a:ext cx="4142317" cy="988103"/>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21599348-B11F-C2CD-E774-F53F963462E4}"/>
              </a:ext>
            </a:extLst>
          </p:cNvPr>
          <p:cNvGrpSpPr/>
          <p:nvPr/>
        </p:nvGrpSpPr>
        <p:grpSpPr>
          <a:xfrm>
            <a:off x="3906463" y="3382797"/>
            <a:ext cx="291906" cy="416998"/>
            <a:chOff x="3906463" y="3382797"/>
            <a:chExt cx="291906" cy="416998"/>
          </a:xfrm>
        </p:grpSpPr>
        <p:sp>
          <p:nvSpPr>
            <p:cNvPr id="46" name="Oval 45">
              <a:extLst>
                <a:ext uri="{FF2B5EF4-FFF2-40B4-BE49-F238E27FC236}">
                  <a16:creationId xmlns:a16="http://schemas.microsoft.com/office/drawing/2014/main" id="{597880BC-6A31-3D69-A0B1-1E69CFB8FF04}"/>
                </a:ext>
              </a:extLst>
            </p:cNvPr>
            <p:cNvSpPr/>
            <p:nvPr/>
          </p:nvSpPr>
          <p:spPr>
            <a:xfrm rot="16200000">
              <a:off x="3971230" y="3604780"/>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73C5C51-AAAB-7399-2357-6DE29A5A0916}"/>
                </a:ext>
              </a:extLst>
            </p:cNvPr>
            <p:cNvSpPr/>
            <p:nvPr/>
          </p:nvSpPr>
          <p:spPr>
            <a:xfrm rot="16200000">
              <a:off x="3970037" y="3417725"/>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60EC17D-F8C2-4530-6FC4-265A17582A24}"/>
                </a:ext>
              </a:extLst>
            </p:cNvPr>
            <p:cNvSpPr/>
            <p:nvPr/>
          </p:nvSpPr>
          <p:spPr>
            <a:xfrm rot="16200000">
              <a:off x="3843917" y="3445343"/>
              <a:ext cx="416998" cy="29190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F85549BC-75CA-5698-920C-17B5A0AC2B1A}"/>
              </a:ext>
            </a:extLst>
          </p:cNvPr>
          <p:cNvGrpSpPr/>
          <p:nvPr/>
        </p:nvGrpSpPr>
        <p:grpSpPr>
          <a:xfrm>
            <a:off x="3843139" y="2454819"/>
            <a:ext cx="416998" cy="291906"/>
            <a:chOff x="3843139" y="2454819"/>
            <a:chExt cx="416998" cy="291906"/>
          </a:xfrm>
        </p:grpSpPr>
        <p:sp>
          <p:nvSpPr>
            <p:cNvPr id="50" name="Oval 49">
              <a:extLst>
                <a:ext uri="{FF2B5EF4-FFF2-40B4-BE49-F238E27FC236}">
                  <a16:creationId xmlns:a16="http://schemas.microsoft.com/office/drawing/2014/main" id="{280B8770-FD4C-FB74-A42B-5048E29EF473}"/>
                </a:ext>
              </a:extLst>
            </p:cNvPr>
            <p:cNvSpPr/>
            <p:nvPr/>
          </p:nvSpPr>
          <p:spPr>
            <a:xfrm>
              <a:off x="3872002" y="2515806"/>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CBDC7CA-C071-418F-0C26-9234A30E9D32}"/>
                </a:ext>
              </a:extLst>
            </p:cNvPr>
            <p:cNvSpPr/>
            <p:nvPr/>
          </p:nvSpPr>
          <p:spPr>
            <a:xfrm>
              <a:off x="4067709" y="2515806"/>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5347CD2-4C14-C616-C67C-27AD9BDC5D64}"/>
                </a:ext>
              </a:extLst>
            </p:cNvPr>
            <p:cNvSpPr/>
            <p:nvPr/>
          </p:nvSpPr>
          <p:spPr>
            <a:xfrm>
              <a:off x="3843139" y="2454819"/>
              <a:ext cx="416998" cy="29190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B5F4B158-0FEB-84DB-0174-7ED7E9AD9D04}"/>
              </a:ext>
            </a:extLst>
          </p:cNvPr>
          <p:cNvGrpSpPr/>
          <p:nvPr/>
        </p:nvGrpSpPr>
        <p:grpSpPr>
          <a:xfrm>
            <a:off x="4316104" y="2387465"/>
            <a:ext cx="900945" cy="433132"/>
            <a:chOff x="4316104" y="2387465"/>
            <a:chExt cx="900945" cy="433132"/>
          </a:xfrm>
        </p:grpSpPr>
        <p:sp>
          <p:nvSpPr>
            <p:cNvPr id="53" name="Oval 52">
              <a:extLst>
                <a:ext uri="{FF2B5EF4-FFF2-40B4-BE49-F238E27FC236}">
                  <a16:creationId xmlns:a16="http://schemas.microsoft.com/office/drawing/2014/main" id="{78E4189A-36E0-D5DF-6010-C501B245E9A6}"/>
                </a:ext>
              </a:extLst>
            </p:cNvPr>
            <p:cNvSpPr/>
            <p:nvPr/>
          </p:nvSpPr>
          <p:spPr>
            <a:xfrm>
              <a:off x="4381915" y="2506184"/>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CDD2B7E-0117-786F-2DEB-2C8A62A8FD2F}"/>
                </a:ext>
              </a:extLst>
            </p:cNvPr>
            <p:cNvSpPr/>
            <p:nvPr/>
          </p:nvSpPr>
          <p:spPr>
            <a:xfrm>
              <a:off x="4577622" y="2506184"/>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2F2FB29-18FC-57E2-A347-526C7D065471}"/>
                </a:ext>
              </a:extLst>
            </p:cNvPr>
            <p:cNvSpPr/>
            <p:nvPr/>
          </p:nvSpPr>
          <p:spPr>
            <a:xfrm>
              <a:off x="4784461" y="2514254"/>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B88661D-5D01-EBBC-BCDF-76A11873B31D}"/>
                </a:ext>
              </a:extLst>
            </p:cNvPr>
            <p:cNvSpPr/>
            <p:nvPr/>
          </p:nvSpPr>
          <p:spPr>
            <a:xfrm>
              <a:off x="4980168" y="2514254"/>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78E3218-3F42-AED8-BD37-DA001B3800B3}"/>
                </a:ext>
              </a:extLst>
            </p:cNvPr>
            <p:cNvSpPr/>
            <p:nvPr/>
          </p:nvSpPr>
          <p:spPr>
            <a:xfrm>
              <a:off x="4316104" y="2387465"/>
              <a:ext cx="900945" cy="433132"/>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BCD34E3-303C-A68E-73F0-68779A81085C}"/>
              </a:ext>
            </a:extLst>
          </p:cNvPr>
          <p:cNvSpPr txBox="1"/>
          <p:nvPr/>
        </p:nvSpPr>
        <p:spPr>
          <a:xfrm>
            <a:off x="6867820" y="2442950"/>
            <a:ext cx="3874501" cy="523220"/>
          </a:xfrm>
          <a:prstGeom prst="rect">
            <a:avLst/>
          </a:prstGeom>
          <a:noFill/>
        </p:spPr>
        <p:txBody>
          <a:bodyPr wrap="square" rtlCol="0">
            <a:spAutoFit/>
          </a:bodyPr>
          <a:lstStyle/>
          <a:p>
            <a:r>
              <a:rPr lang="en-US" sz="1400" dirty="0"/>
              <a:t>• combining of sets or lengths</a:t>
            </a:r>
          </a:p>
          <a:p>
            <a:r>
              <a:rPr lang="en-US" sz="1400" dirty="0"/>
              <a:t>• can be consistently represented as a </a:t>
            </a:r>
            <a:r>
              <a:rPr lang="en-US" sz="1400" b="1" u="sng" dirty="0"/>
              <a:t>linear</a:t>
            </a:r>
            <a:r>
              <a:rPr lang="en-US" sz="1400" dirty="0"/>
              <a:t> event</a:t>
            </a:r>
          </a:p>
        </p:txBody>
      </p:sp>
      <p:sp>
        <p:nvSpPr>
          <p:cNvPr id="59" name="TextBox 58">
            <a:extLst>
              <a:ext uri="{FF2B5EF4-FFF2-40B4-BE49-F238E27FC236}">
                <a16:creationId xmlns:a16="http://schemas.microsoft.com/office/drawing/2014/main" id="{D6CB7D24-611A-5D65-8454-0FE473C242C0}"/>
              </a:ext>
            </a:extLst>
          </p:cNvPr>
          <p:cNvSpPr txBox="1"/>
          <p:nvPr/>
        </p:nvSpPr>
        <p:spPr>
          <a:xfrm>
            <a:off x="6897532" y="3274846"/>
            <a:ext cx="4404990" cy="738664"/>
          </a:xfrm>
          <a:prstGeom prst="rect">
            <a:avLst/>
          </a:prstGeom>
          <a:noFill/>
        </p:spPr>
        <p:txBody>
          <a:bodyPr wrap="square" rtlCol="0">
            <a:spAutoFit/>
          </a:bodyPr>
          <a:lstStyle/>
          <a:p>
            <a:pPr marL="115888" indent="-115888"/>
            <a:r>
              <a:rPr lang="en-US" sz="1400" dirty="0"/>
              <a:t>• sets of sets or array/area generated by crossing dimensions </a:t>
            </a:r>
          </a:p>
          <a:p>
            <a:pPr marL="115888" indent="-115888"/>
            <a:r>
              <a:rPr lang="en-US" sz="1400" dirty="0"/>
              <a:t>• can typically be represented an </a:t>
            </a:r>
            <a:r>
              <a:rPr lang="en-US" sz="1400" b="1" u="sng" dirty="0"/>
              <a:t>area-making</a:t>
            </a:r>
            <a:r>
              <a:rPr lang="en-US" sz="1400" b="1" dirty="0"/>
              <a:t> </a:t>
            </a:r>
            <a:r>
              <a:rPr lang="en-US" sz="1400" dirty="0"/>
              <a:t>event</a:t>
            </a:r>
          </a:p>
        </p:txBody>
      </p:sp>
      <p:grpSp>
        <p:nvGrpSpPr>
          <p:cNvPr id="131" name="Group 130">
            <a:extLst>
              <a:ext uri="{FF2B5EF4-FFF2-40B4-BE49-F238E27FC236}">
                <a16:creationId xmlns:a16="http://schemas.microsoft.com/office/drawing/2014/main" id="{C7FEF46D-90EA-9219-F7A3-189D5A3A9A59}"/>
              </a:ext>
            </a:extLst>
          </p:cNvPr>
          <p:cNvGrpSpPr/>
          <p:nvPr/>
        </p:nvGrpSpPr>
        <p:grpSpPr>
          <a:xfrm>
            <a:off x="4265608" y="3387522"/>
            <a:ext cx="291906" cy="416998"/>
            <a:chOff x="4265608" y="3387522"/>
            <a:chExt cx="291906" cy="416998"/>
          </a:xfrm>
        </p:grpSpPr>
        <p:sp>
          <p:nvSpPr>
            <p:cNvPr id="60" name="Oval 59">
              <a:extLst>
                <a:ext uri="{FF2B5EF4-FFF2-40B4-BE49-F238E27FC236}">
                  <a16:creationId xmlns:a16="http://schemas.microsoft.com/office/drawing/2014/main" id="{83D507E9-64ED-13AC-416C-A6264C2E45A6}"/>
                </a:ext>
              </a:extLst>
            </p:cNvPr>
            <p:cNvSpPr/>
            <p:nvPr/>
          </p:nvSpPr>
          <p:spPr>
            <a:xfrm rot="16200000">
              <a:off x="4330375" y="3609505"/>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AE27F4E-827F-9E6D-3C04-F19D32504BDC}"/>
                </a:ext>
              </a:extLst>
            </p:cNvPr>
            <p:cNvSpPr/>
            <p:nvPr/>
          </p:nvSpPr>
          <p:spPr>
            <a:xfrm rot="16200000">
              <a:off x="4329182" y="3422450"/>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6AF0378-D846-887F-EDE3-96B11721A7DC}"/>
                </a:ext>
              </a:extLst>
            </p:cNvPr>
            <p:cNvSpPr/>
            <p:nvPr/>
          </p:nvSpPr>
          <p:spPr>
            <a:xfrm rot="16200000">
              <a:off x="4203062" y="3450068"/>
              <a:ext cx="416998" cy="29190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1D1BE7D1-A912-8667-3270-CAC870D97757}"/>
              </a:ext>
            </a:extLst>
          </p:cNvPr>
          <p:cNvGrpSpPr/>
          <p:nvPr/>
        </p:nvGrpSpPr>
        <p:grpSpPr>
          <a:xfrm>
            <a:off x="4647406" y="3396862"/>
            <a:ext cx="291906" cy="416998"/>
            <a:chOff x="4647406" y="3396862"/>
            <a:chExt cx="291906" cy="416998"/>
          </a:xfrm>
        </p:grpSpPr>
        <p:sp>
          <p:nvSpPr>
            <p:cNvPr id="63" name="Oval 62">
              <a:extLst>
                <a:ext uri="{FF2B5EF4-FFF2-40B4-BE49-F238E27FC236}">
                  <a16:creationId xmlns:a16="http://schemas.microsoft.com/office/drawing/2014/main" id="{D8FDF853-66B0-D883-F989-A6214A694291}"/>
                </a:ext>
              </a:extLst>
            </p:cNvPr>
            <p:cNvSpPr/>
            <p:nvPr/>
          </p:nvSpPr>
          <p:spPr>
            <a:xfrm rot="16200000">
              <a:off x="4712173" y="3618845"/>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9F4937D-27A6-7F7E-50CA-CC16A2DE3D32}"/>
                </a:ext>
              </a:extLst>
            </p:cNvPr>
            <p:cNvSpPr/>
            <p:nvPr/>
          </p:nvSpPr>
          <p:spPr>
            <a:xfrm rot="16200000">
              <a:off x="4710980" y="3431790"/>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1FB464A-FEE9-3531-97A8-17683DAB5145}"/>
                </a:ext>
              </a:extLst>
            </p:cNvPr>
            <p:cNvSpPr/>
            <p:nvPr/>
          </p:nvSpPr>
          <p:spPr>
            <a:xfrm rot="16200000">
              <a:off x="4584860" y="3459408"/>
              <a:ext cx="416998" cy="29190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2DC77426-3793-DC1A-96A5-1859BF1A2760}"/>
              </a:ext>
            </a:extLst>
          </p:cNvPr>
          <p:cNvGrpSpPr/>
          <p:nvPr/>
        </p:nvGrpSpPr>
        <p:grpSpPr>
          <a:xfrm>
            <a:off x="5006551" y="3401587"/>
            <a:ext cx="291906" cy="416998"/>
            <a:chOff x="5006551" y="3401587"/>
            <a:chExt cx="291906" cy="416998"/>
          </a:xfrm>
        </p:grpSpPr>
        <p:sp>
          <p:nvSpPr>
            <p:cNvPr id="66" name="Oval 65">
              <a:extLst>
                <a:ext uri="{FF2B5EF4-FFF2-40B4-BE49-F238E27FC236}">
                  <a16:creationId xmlns:a16="http://schemas.microsoft.com/office/drawing/2014/main" id="{B9635F10-0E4B-8778-234F-4EB1240AEBEC}"/>
                </a:ext>
              </a:extLst>
            </p:cNvPr>
            <p:cNvSpPr/>
            <p:nvPr/>
          </p:nvSpPr>
          <p:spPr>
            <a:xfrm rot="16200000">
              <a:off x="5071318" y="3623570"/>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FACC920C-390A-E1F3-FA6B-3B3DDE8B7532}"/>
                </a:ext>
              </a:extLst>
            </p:cNvPr>
            <p:cNvSpPr/>
            <p:nvPr/>
          </p:nvSpPr>
          <p:spPr>
            <a:xfrm rot="16200000">
              <a:off x="5070125" y="3436515"/>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57C35A6-691A-D6A5-0158-04C7B1E514DC}"/>
                </a:ext>
              </a:extLst>
            </p:cNvPr>
            <p:cNvSpPr/>
            <p:nvPr/>
          </p:nvSpPr>
          <p:spPr>
            <a:xfrm rot="16200000">
              <a:off x="4944005" y="3464133"/>
              <a:ext cx="416998" cy="29190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9" name="Straight Arrow Connector 68">
            <a:extLst>
              <a:ext uri="{FF2B5EF4-FFF2-40B4-BE49-F238E27FC236}">
                <a16:creationId xmlns:a16="http://schemas.microsoft.com/office/drawing/2014/main" id="{2D83360E-F7F2-908D-5671-B828BDCE3FAB}"/>
              </a:ext>
            </a:extLst>
          </p:cNvPr>
          <p:cNvCxnSpPr/>
          <p:nvPr/>
        </p:nvCxnSpPr>
        <p:spPr>
          <a:xfrm flipV="1">
            <a:off x="3872002" y="2891207"/>
            <a:ext cx="444102" cy="797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B5ABB88B-D74C-21C4-D261-A44C0B06B981}"/>
              </a:ext>
            </a:extLst>
          </p:cNvPr>
          <p:cNvCxnSpPr/>
          <p:nvPr/>
        </p:nvCxnSpPr>
        <p:spPr>
          <a:xfrm>
            <a:off x="3912260" y="3961490"/>
            <a:ext cx="1339800" cy="100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EF5C2783-F96B-E295-B6B0-B2CBF82309C8}"/>
              </a:ext>
            </a:extLst>
          </p:cNvPr>
          <p:cNvCxnSpPr/>
          <p:nvPr/>
        </p:nvCxnSpPr>
        <p:spPr>
          <a:xfrm flipV="1">
            <a:off x="3705404" y="3325858"/>
            <a:ext cx="0" cy="48186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1C76AD9A-7A82-BB3F-6477-D62A2B16538A}"/>
              </a:ext>
            </a:extLst>
          </p:cNvPr>
          <p:cNvCxnSpPr/>
          <p:nvPr/>
        </p:nvCxnSpPr>
        <p:spPr>
          <a:xfrm>
            <a:off x="4381915" y="2909250"/>
            <a:ext cx="829887"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29A18935-1B21-78AC-6FC3-2B8A256CC3EE}"/>
              </a:ext>
            </a:extLst>
          </p:cNvPr>
          <p:cNvCxnSpPr/>
          <p:nvPr/>
        </p:nvCxnSpPr>
        <p:spPr>
          <a:xfrm flipV="1">
            <a:off x="4633911" y="5576568"/>
            <a:ext cx="1057274" cy="35902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0E530E55-73BC-FFA7-5F38-2ABA3393F2B0}"/>
              </a:ext>
            </a:extLst>
          </p:cNvPr>
          <p:cNvCxnSpPr/>
          <p:nvPr/>
        </p:nvCxnSpPr>
        <p:spPr>
          <a:xfrm flipH="1" flipV="1">
            <a:off x="3620099" y="5576568"/>
            <a:ext cx="1043348" cy="35902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6239C243-35D3-1B94-CE25-35828DEE2D0B}"/>
              </a:ext>
            </a:extLst>
          </p:cNvPr>
          <p:cNvCxnSpPr/>
          <p:nvPr/>
        </p:nvCxnSpPr>
        <p:spPr>
          <a:xfrm flipV="1">
            <a:off x="5733969" y="5433515"/>
            <a:ext cx="470232" cy="14305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90B549F4-9044-5CDA-BD07-0651E590415B}"/>
              </a:ext>
            </a:extLst>
          </p:cNvPr>
          <p:cNvCxnSpPr/>
          <p:nvPr/>
        </p:nvCxnSpPr>
        <p:spPr>
          <a:xfrm flipH="1" flipV="1">
            <a:off x="5165554" y="5467916"/>
            <a:ext cx="443351" cy="10865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9DB27AC1-344D-3535-5DB1-370D04AE465B}"/>
              </a:ext>
            </a:extLst>
          </p:cNvPr>
          <p:cNvCxnSpPr/>
          <p:nvPr/>
        </p:nvCxnSpPr>
        <p:spPr>
          <a:xfrm flipH="1" flipV="1">
            <a:off x="5900871" y="5354642"/>
            <a:ext cx="263283"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5F35AAF1-C800-1A99-AA16-AC7089AF6418}"/>
              </a:ext>
            </a:extLst>
          </p:cNvPr>
          <p:cNvCxnSpPr/>
          <p:nvPr/>
        </p:nvCxnSpPr>
        <p:spPr>
          <a:xfrm flipV="1">
            <a:off x="6205327" y="5334952"/>
            <a:ext cx="249916"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83F9B888-E4BF-C8A3-430D-7385B39F2DBC}"/>
              </a:ext>
            </a:extLst>
          </p:cNvPr>
          <p:cNvCxnSpPr/>
          <p:nvPr/>
        </p:nvCxnSpPr>
        <p:spPr>
          <a:xfrm flipV="1">
            <a:off x="6425707" y="5246234"/>
            <a:ext cx="160454"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FB31A7E2-72E7-A3EC-5475-1A591A6DEE3A}"/>
              </a:ext>
            </a:extLst>
          </p:cNvPr>
          <p:cNvCxnSpPr/>
          <p:nvPr/>
        </p:nvCxnSpPr>
        <p:spPr>
          <a:xfrm flipV="1">
            <a:off x="5968321" y="5261058"/>
            <a:ext cx="160454"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0DA3072A-8D79-D4D9-9B41-025CB868126C}"/>
              </a:ext>
            </a:extLst>
          </p:cNvPr>
          <p:cNvCxnSpPr/>
          <p:nvPr/>
        </p:nvCxnSpPr>
        <p:spPr>
          <a:xfrm flipH="1" flipV="1">
            <a:off x="6203399" y="5260804"/>
            <a:ext cx="187653"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D52958F0-96EF-2FAB-DF9B-61BBB27B5F32}"/>
              </a:ext>
            </a:extLst>
          </p:cNvPr>
          <p:cNvCxnSpPr/>
          <p:nvPr/>
        </p:nvCxnSpPr>
        <p:spPr>
          <a:xfrm flipH="1" flipV="1">
            <a:off x="5774140" y="5285473"/>
            <a:ext cx="187653"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DB987431-323E-FB86-F865-63831EA74034}"/>
              </a:ext>
            </a:extLst>
          </p:cNvPr>
          <p:cNvCxnSpPr/>
          <p:nvPr/>
        </p:nvCxnSpPr>
        <p:spPr>
          <a:xfrm flipH="1" flipV="1">
            <a:off x="4937650" y="5379198"/>
            <a:ext cx="263283"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F30509F2-CAA5-13DE-6D49-577E9B157B73}"/>
              </a:ext>
            </a:extLst>
          </p:cNvPr>
          <p:cNvCxnSpPr/>
          <p:nvPr/>
        </p:nvCxnSpPr>
        <p:spPr>
          <a:xfrm flipV="1">
            <a:off x="5242106" y="5359508"/>
            <a:ext cx="249916"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B83E9A89-5660-669A-FDDD-98E355189D18}"/>
              </a:ext>
            </a:extLst>
          </p:cNvPr>
          <p:cNvCxnSpPr/>
          <p:nvPr/>
        </p:nvCxnSpPr>
        <p:spPr>
          <a:xfrm flipV="1">
            <a:off x="5462486" y="5270790"/>
            <a:ext cx="160454"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1B6ACC30-C987-4676-C3A3-E4CF04450883}"/>
              </a:ext>
            </a:extLst>
          </p:cNvPr>
          <p:cNvCxnSpPr/>
          <p:nvPr/>
        </p:nvCxnSpPr>
        <p:spPr>
          <a:xfrm flipV="1">
            <a:off x="5005100" y="5285614"/>
            <a:ext cx="160454"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B41844FF-0C47-35F9-6D1B-03AC8053C175}"/>
              </a:ext>
            </a:extLst>
          </p:cNvPr>
          <p:cNvCxnSpPr/>
          <p:nvPr/>
        </p:nvCxnSpPr>
        <p:spPr>
          <a:xfrm flipH="1" flipV="1">
            <a:off x="5240178" y="5285360"/>
            <a:ext cx="187653"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FFD282F8-BFFA-6AB3-D59E-183E40375512}"/>
              </a:ext>
            </a:extLst>
          </p:cNvPr>
          <p:cNvCxnSpPr/>
          <p:nvPr/>
        </p:nvCxnSpPr>
        <p:spPr>
          <a:xfrm flipH="1" flipV="1">
            <a:off x="4810919" y="5310029"/>
            <a:ext cx="187653"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B45596E7-9C76-F9A5-2888-EC7F6FEAD1A4}"/>
              </a:ext>
            </a:extLst>
          </p:cNvPr>
          <p:cNvCxnSpPr/>
          <p:nvPr/>
        </p:nvCxnSpPr>
        <p:spPr>
          <a:xfrm flipV="1">
            <a:off x="3724832" y="5448226"/>
            <a:ext cx="470232" cy="14305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0256C90D-E3E5-7D92-A74A-C2F8F7196096}"/>
              </a:ext>
            </a:extLst>
          </p:cNvPr>
          <p:cNvCxnSpPr/>
          <p:nvPr/>
        </p:nvCxnSpPr>
        <p:spPr>
          <a:xfrm flipH="1" flipV="1">
            <a:off x="3156417" y="5482627"/>
            <a:ext cx="443351" cy="10865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FE328A14-E61D-CF8E-48D2-9E9E96CAE40F}"/>
              </a:ext>
            </a:extLst>
          </p:cNvPr>
          <p:cNvCxnSpPr/>
          <p:nvPr/>
        </p:nvCxnSpPr>
        <p:spPr>
          <a:xfrm flipH="1" flipV="1">
            <a:off x="3891734" y="5369353"/>
            <a:ext cx="263283"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BA7A88D0-70C1-ACB9-05BB-28174CA96F2C}"/>
              </a:ext>
            </a:extLst>
          </p:cNvPr>
          <p:cNvCxnSpPr/>
          <p:nvPr/>
        </p:nvCxnSpPr>
        <p:spPr>
          <a:xfrm flipV="1">
            <a:off x="4196190" y="5349663"/>
            <a:ext cx="249916"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EAD13613-4019-D9A3-4BD0-853AB6712566}"/>
              </a:ext>
            </a:extLst>
          </p:cNvPr>
          <p:cNvCxnSpPr/>
          <p:nvPr/>
        </p:nvCxnSpPr>
        <p:spPr>
          <a:xfrm flipV="1">
            <a:off x="4416570" y="5260945"/>
            <a:ext cx="160454"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555F0734-6D9D-0883-B807-4C9DC4B55913}"/>
              </a:ext>
            </a:extLst>
          </p:cNvPr>
          <p:cNvCxnSpPr/>
          <p:nvPr/>
        </p:nvCxnSpPr>
        <p:spPr>
          <a:xfrm flipV="1">
            <a:off x="3959184" y="5275769"/>
            <a:ext cx="160454"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29F09320-A011-FA2B-A1C0-23562661F35B}"/>
              </a:ext>
            </a:extLst>
          </p:cNvPr>
          <p:cNvCxnSpPr/>
          <p:nvPr/>
        </p:nvCxnSpPr>
        <p:spPr>
          <a:xfrm flipH="1" flipV="1">
            <a:off x="4194262" y="5275515"/>
            <a:ext cx="187653"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B2EBABA3-BB04-ACFA-7E90-2593C8FED726}"/>
              </a:ext>
            </a:extLst>
          </p:cNvPr>
          <p:cNvCxnSpPr/>
          <p:nvPr/>
        </p:nvCxnSpPr>
        <p:spPr>
          <a:xfrm flipH="1" flipV="1">
            <a:off x="3765003" y="5300184"/>
            <a:ext cx="187653"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F5EB767E-D34F-EA75-CC76-BD480FBFCA83}"/>
              </a:ext>
            </a:extLst>
          </p:cNvPr>
          <p:cNvCxnSpPr/>
          <p:nvPr/>
        </p:nvCxnSpPr>
        <p:spPr>
          <a:xfrm flipV="1">
            <a:off x="3232969" y="5374219"/>
            <a:ext cx="249916"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1575AB4F-B7E1-DD1E-0A44-1A249C151811}"/>
              </a:ext>
            </a:extLst>
          </p:cNvPr>
          <p:cNvCxnSpPr/>
          <p:nvPr/>
        </p:nvCxnSpPr>
        <p:spPr>
          <a:xfrm flipV="1">
            <a:off x="3453349" y="5285501"/>
            <a:ext cx="160454"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09BFCEF1-F36A-64A4-72D9-F3350C95A30F}"/>
              </a:ext>
            </a:extLst>
          </p:cNvPr>
          <p:cNvCxnSpPr/>
          <p:nvPr/>
        </p:nvCxnSpPr>
        <p:spPr>
          <a:xfrm flipH="1" flipV="1">
            <a:off x="3231041" y="5300071"/>
            <a:ext cx="187653"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35" name="Group 134">
            <a:extLst>
              <a:ext uri="{FF2B5EF4-FFF2-40B4-BE49-F238E27FC236}">
                <a16:creationId xmlns:a16="http://schemas.microsoft.com/office/drawing/2014/main" id="{BEFC32EB-0E98-B0B8-B15E-931457D23382}"/>
              </a:ext>
            </a:extLst>
          </p:cNvPr>
          <p:cNvGrpSpPr/>
          <p:nvPr/>
        </p:nvGrpSpPr>
        <p:grpSpPr>
          <a:xfrm>
            <a:off x="2692454" y="4686695"/>
            <a:ext cx="416998" cy="291906"/>
            <a:chOff x="2692454" y="4686695"/>
            <a:chExt cx="416998" cy="291906"/>
          </a:xfrm>
        </p:grpSpPr>
        <p:sp>
          <p:nvSpPr>
            <p:cNvPr id="9" name="Oval 8">
              <a:extLst>
                <a:ext uri="{FF2B5EF4-FFF2-40B4-BE49-F238E27FC236}">
                  <a16:creationId xmlns:a16="http://schemas.microsoft.com/office/drawing/2014/main" id="{ABF30E35-26AF-6685-4726-8F91D1A65AED}"/>
                </a:ext>
              </a:extLst>
            </p:cNvPr>
            <p:cNvSpPr/>
            <p:nvPr/>
          </p:nvSpPr>
          <p:spPr>
            <a:xfrm>
              <a:off x="2721317" y="4747682"/>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4E53B2-C02A-F8DF-9FDE-3B147975C062}"/>
                </a:ext>
              </a:extLst>
            </p:cNvPr>
            <p:cNvSpPr/>
            <p:nvPr/>
          </p:nvSpPr>
          <p:spPr>
            <a:xfrm>
              <a:off x="2917024" y="4747682"/>
              <a:ext cx="163565" cy="163565"/>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2A8F720-C0AC-FFE7-DC50-45FD225A5B4E}"/>
                </a:ext>
              </a:extLst>
            </p:cNvPr>
            <p:cNvSpPr/>
            <p:nvPr/>
          </p:nvSpPr>
          <p:spPr>
            <a:xfrm>
              <a:off x="2692454" y="4686695"/>
              <a:ext cx="416998" cy="29190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7" name="Straight Arrow Connector 96">
            <a:extLst>
              <a:ext uri="{FF2B5EF4-FFF2-40B4-BE49-F238E27FC236}">
                <a16:creationId xmlns:a16="http://schemas.microsoft.com/office/drawing/2014/main" id="{6B3DECC5-3410-AE41-2920-E80B780BC795}"/>
              </a:ext>
            </a:extLst>
          </p:cNvPr>
          <p:cNvCxnSpPr/>
          <p:nvPr/>
        </p:nvCxnSpPr>
        <p:spPr>
          <a:xfrm flipH="1" flipV="1">
            <a:off x="2928513" y="5393909"/>
            <a:ext cx="263283"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E58DB33A-B890-8222-FBB8-4A8B0BC184CA}"/>
              </a:ext>
            </a:extLst>
          </p:cNvPr>
          <p:cNvCxnSpPr/>
          <p:nvPr/>
        </p:nvCxnSpPr>
        <p:spPr>
          <a:xfrm flipV="1">
            <a:off x="2995963" y="5313025"/>
            <a:ext cx="160454"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6115547A-B84B-56CE-E308-04351F55CE2A}"/>
              </a:ext>
            </a:extLst>
          </p:cNvPr>
          <p:cNvCxnSpPr/>
          <p:nvPr/>
        </p:nvCxnSpPr>
        <p:spPr>
          <a:xfrm flipH="1" flipV="1">
            <a:off x="2801782" y="5324740"/>
            <a:ext cx="187653" cy="887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7B8B7B32-2DC0-109D-EA4B-8956E40F74A4}"/>
              </a:ext>
            </a:extLst>
          </p:cNvPr>
          <p:cNvSpPr txBox="1"/>
          <p:nvPr/>
        </p:nvSpPr>
        <p:spPr>
          <a:xfrm>
            <a:off x="1795194" y="4641844"/>
            <a:ext cx="380232" cy="369332"/>
          </a:xfrm>
          <a:prstGeom prst="rect">
            <a:avLst/>
          </a:prstGeom>
          <a:noFill/>
        </p:spPr>
        <p:txBody>
          <a:bodyPr wrap="none" rtlCol="0">
            <a:spAutoFit/>
          </a:bodyPr>
          <a:lstStyle/>
          <a:p>
            <a:r>
              <a:rPr lang="en-US" dirty="0">
                <a:solidFill>
                  <a:srgbClr val="000000"/>
                </a:solidFill>
              </a:rPr>
              <a:t>2</a:t>
            </a:r>
            <a:r>
              <a:rPr lang="en-US" baseline="30000" dirty="0">
                <a:solidFill>
                  <a:srgbClr val="000000"/>
                </a:solidFill>
              </a:rPr>
              <a:t>4</a:t>
            </a:r>
          </a:p>
        </p:txBody>
      </p:sp>
      <p:cxnSp>
        <p:nvCxnSpPr>
          <p:cNvPr id="110" name="Straight Connector 109">
            <a:extLst>
              <a:ext uri="{FF2B5EF4-FFF2-40B4-BE49-F238E27FC236}">
                <a16:creationId xmlns:a16="http://schemas.microsoft.com/office/drawing/2014/main" id="{EE806CDC-685F-1642-D865-99BC2D1E551C}"/>
              </a:ext>
            </a:extLst>
          </p:cNvPr>
          <p:cNvCxnSpPr>
            <a:cxnSpLocks/>
          </p:cNvCxnSpPr>
          <p:nvPr/>
        </p:nvCxnSpPr>
        <p:spPr>
          <a:xfrm>
            <a:off x="1852324" y="4146627"/>
            <a:ext cx="899885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4777650B-B74C-FD36-92BD-0EDE9EDB2CF3}"/>
              </a:ext>
            </a:extLst>
          </p:cNvPr>
          <p:cNvCxnSpPr>
            <a:cxnSpLocks/>
          </p:cNvCxnSpPr>
          <p:nvPr/>
        </p:nvCxnSpPr>
        <p:spPr>
          <a:xfrm>
            <a:off x="1852324" y="3122650"/>
            <a:ext cx="899885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AAFDFAC4-CFDD-C6E5-748C-BAEFDA237F28}"/>
              </a:ext>
            </a:extLst>
          </p:cNvPr>
          <p:cNvCxnSpPr>
            <a:cxnSpLocks/>
          </p:cNvCxnSpPr>
          <p:nvPr/>
        </p:nvCxnSpPr>
        <p:spPr>
          <a:xfrm>
            <a:off x="1839358" y="2255290"/>
            <a:ext cx="901182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4BBD29DB-E3DF-E66B-EF31-04A89D37F5CB}"/>
              </a:ext>
            </a:extLst>
          </p:cNvPr>
          <p:cNvSpPr/>
          <p:nvPr/>
        </p:nvSpPr>
        <p:spPr>
          <a:xfrm>
            <a:off x="2058474" y="5141370"/>
            <a:ext cx="107757" cy="78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AE2120A7-48B4-AEB5-0514-CBCD65C61683}"/>
              </a:ext>
            </a:extLst>
          </p:cNvPr>
          <p:cNvSpPr txBox="1"/>
          <p:nvPr/>
        </p:nvSpPr>
        <p:spPr>
          <a:xfrm>
            <a:off x="6924241" y="4400461"/>
            <a:ext cx="3559479" cy="954107"/>
          </a:xfrm>
          <a:prstGeom prst="rect">
            <a:avLst/>
          </a:prstGeom>
          <a:noFill/>
        </p:spPr>
        <p:txBody>
          <a:bodyPr wrap="square" rtlCol="0">
            <a:spAutoFit/>
          </a:bodyPr>
          <a:lstStyle/>
          <a:p>
            <a:pPr marL="115888" indent="-115888"/>
            <a:r>
              <a:rPr lang="en-US" sz="1400" dirty="0"/>
              <a:t>• sets of sets of sets (etc.) or multidimensional form</a:t>
            </a:r>
          </a:p>
          <a:p>
            <a:pPr marL="115888" indent="-115888"/>
            <a:r>
              <a:rPr lang="en-US" sz="1400" dirty="0"/>
              <a:t>• representable in a </a:t>
            </a:r>
            <a:r>
              <a:rPr lang="en-US" sz="1400" b="1" u="sng" dirty="0"/>
              <a:t>fractal-</a:t>
            </a:r>
            <a:r>
              <a:rPr lang="en-US" sz="1400" b="1" u="sng" dirty="0" err="1"/>
              <a:t>esque</a:t>
            </a:r>
            <a:r>
              <a:rPr lang="en-US" sz="1400" dirty="0"/>
              <a:t>, recursively generated, nested and/or branching image</a:t>
            </a:r>
          </a:p>
        </p:txBody>
      </p:sp>
      <p:sp>
        <p:nvSpPr>
          <p:cNvPr id="2" name="TextBox 1">
            <a:extLst>
              <a:ext uri="{FF2B5EF4-FFF2-40B4-BE49-F238E27FC236}">
                <a16:creationId xmlns:a16="http://schemas.microsoft.com/office/drawing/2014/main" id="{274E1B25-7CF4-6513-C8C6-737E449C7CA1}"/>
              </a:ext>
            </a:extLst>
          </p:cNvPr>
          <p:cNvSpPr txBox="1"/>
          <p:nvPr/>
        </p:nvSpPr>
        <p:spPr>
          <a:xfrm>
            <a:off x="11786161" y="6439373"/>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154292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wipe(left)">
                                      <p:cBhvr>
                                        <p:cTn id="12" dur="500"/>
                                        <p:tgtEl>
                                          <p:spTgt spid="1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wipe(left)">
                                      <p:cBhvr>
                                        <p:cTn id="18" dur="500"/>
                                        <p:tgtEl>
                                          <p:spTgt spid="1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fade">
                                      <p:cBhvr>
                                        <p:cTn id="23" dur="500"/>
                                        <p:tgtEl>
                                          <p:spTgt spid="128"/>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500"/>
                                        <p:tgtEl>
                                          <p:spTgt spid="1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500"/>
                                        <p:tgtEl>
                                          <p:spTgt spid="7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8">
                                            <p:txEl>
                                              <p:pRg st="0" end="0"/>
                                            </p:txEl>
                                          </p:spTgt>
                                        </p:tgtEl>
                                        <p:attrNameLst>
                                          <p:attrName>style.visibility</p:attrName>
                                        </p:attrNameLst>
                                      </p:cBhvr>
                                      <p:to>
                                        <p:strVal val="visible"/>
                                      </p:to>
                                    </p:set>
                                    <p:animEffect transition="in" filter="fade">
                                      <p:cBhvr>
                                        <p:cTn id="39" dur="500"/>
                                        <p:tgtEl>
                                          <p:spTgt spid="5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8">
                                            <p:txEl>
                                              <p:pRg st="1" end="1"/>
                                            </p:txEl>
                                          </p:spTgt>
                                        </p:tgtEl>
                                        <p:attrNameLst>
                                          <p:attrName>style.visibility</p:attrName>
                                        </p:attrNameLst>
                                      </p:cBhvr>
                                      <p:to>
                                        <p:strVal val="visible"/>
                                      </p:to>
                                    </p:set>
                                    <p:animEffect transition="in" filter="fade">
                                      <p:cBhvr>
                                        <p:cTn id="44" dur="500"/>
                                        <p:tgtEl>
                                          <p:spTgt spid="58">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par>
                                <p:cTn id="50" presetID="22" presetClass="entr" presetSubtype="8" fill="hold"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left)">
                                      <p:cBhvr>
                                        <p:cTn id="52" dur="500"/>
                                        <p:tgtEl>
                                          <p:spTgt spid="1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500"/>
                                        <p:tgtEl>
                                          <p:spTgt spid="130"/>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31"/>
                                        </p:tgtEl>
                                        <p:attrNameLst>
                                          <p:attrName>style.visibility</p:attrName>
                                        </p:attrNameLst>
                                      </p:cBhvr>
                                      <p:to>
                                        <p:strVal val="visible"/>
                                      </p:to>
                                    </p:set>
                                    <p:animEffect transition="in" filter="fade">
                                      <p:cBhvr>
                                        <p:cTn id="61" dur="500"/>
                                        <p:tgtEl>
                                          <p:spTgt spid="131"/>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132"/>
                                        </p:tgtEl>
                                        <p:attrNameLst>
                                          <p:attrName>style.visibility</p:attrName>
                                        </p:attrNameLst>
                                      </p:cBhvr>
                                      <p:to>
                                        <p:strVal val="visible"/>
                                      </p:to>
                                    </p:set>
                                    <p:animEffect transition="in" filter="fade">
                                      <p:cBhvr>
                                        <p:cTn id="65" dur="500"/>
                                        <p:tgtEl>
                                          <p:spTgt spid="132"/>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133"/>
                                        </p:tgtEl>
                                        <p:attrNameLst>
                                          <p:attrName>style.visibility</p:attrName>
                                        </p:attrNameLst>
                                      </p:cBhvr>
                                      <p:to>
                                        <p:strVal val="visible"/>
                                      </p:to>
                                    </p:set>
                                    <p:animEffect transition="in" filter="fade">
                                      <p:cBhvr>
                                        <p:cTn id="69" dur="500"/>
                                        <p:tgtEl>
                                          <p:spTgt spid="13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wipe(down)">
                                      <p:cBhvr>
                                        <p:cTn id="74" dur="500"/>
                                        <p:tgtEl>
                                          <p:spTgt spid="71"/>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9">
                                            <p:txEl>
                                              <p:pRg st="0" end="0"/>
                                            </p:txEl>
                                          </p:spTgt>
                                        </p:tgtEl>
                                        <p:attrNameLst>
                                          <p:attrName>style.visibility</p:attrName>
                                        </p:attrNameLst>
                                      </p:cBhvr>
                                      <p:to>
                                        <p:strVal val="visible"/>
                                      </p:to>
                                    </p:set>
                                    <p:animEffect transition="in" filter="fade">
                                      <p:cBhvr>
                                        <p:cTn id="81" dur="500"/>
                                        <p:tgtEl>
                                          <p:spTgt spid="59">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9">
                                            <p:txEl>
                                              <p:pRg st="1" end="1"/>
                                            </p:txEl>
                                          </p:spTgt>
                                        </p:tgtEl>
                                        <p:attrNameLst>
                                          <p:attrName>style.visibility</p:attrName>
                                        </p:attrNameLst>
                                      </p:cBhvr>
                                      <p:to>
                                        <p:strVal val="visible"/>
                                      </p:to>
                                    </p:set>
                                    <p:animEffect transition="in" filter="fade">
                                      <p:cBhvr>
                                        <p:cTn id="86" dur="500"/>
                                        <p:tgtEl>
                                          <p:spTgt spid="59">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3"/>
                                        </p:tgtEl>
                                        <p:attrNameLst>
                                          <p:attrName>style.visibility</p:attrName>
                                        </p:attrNameLst>
                                      </p:cBhvr>
                                      <p:to>
                                        <p:strVal val="visible"/>
                                      </p:to>
                                    </p:set>
                                    <p:animEffect transition="in" filter="fade">
                                      <p:cBhvr>
                                        <p:cTn id="91" dur="500"/>
                                        <p:tgtEl>
                                          <p:spTgt spid="10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35"/>
                                        </p:tgtEl>
                                        <p:attrNameLst>
                                          <p:attrName>style.visibility</p:attrName>
                                        </p:attrNameLst>
                                      </p:cBhvr>
                                      <p:to>
                                        <p:strVal val="visible"/>
                                      </p:to>
                                    </p:set>
                                    <p:animEffect transition="in" filter="fade">
                                      <p:cBhvr>
                                        <p:cTn id="96" dur="500"/>
                                        <p:tgtEl>
                                          <p:spTgt spid="13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36"/>
                                        </p:tgtEl>
                                        <p:attrNameLst>
                                          <p:attrName>style.visibility</p:attrName>
                                        </p:attrNameLst>
                                      </p:cBhvr>
                                      <p:to>
                                        <p:strVal val="visible"/>
                                      </p:to>
                                    </p:set>
                                    <p:animEffect transition="in" filter="fade">
                                      <p:cBhvr>
                                        <p:cTn id="101" dur="500"/>
                                        <p:tgtEl>
                                          <p:spTgt spid="136"/>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500"/>
                                        <p:tgtEl>
                                          <p:spTgt spid="1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37"/>
                                        </p:tgtEl>
                                        <p:attrNameLst>
                                          <p:attrName>style.visibility</p:attrName>
                                        </p:attrNameLst>
                                      </p:cBhvr>
                                      <p:to>
                                        <p:strVal val="visible"/>
                                      </p:to>
                                    </p:set>
                                    <p:animEffect transition="in" filter="fade">
                                      <p:cBhvr>
                                        <p:cTn id="110" dur="500"/>
                                        <p:tgtEl>
                                          <p:spTgt spid="137"/>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500"/>
                                        <p:tgtEl>
                                          <p:spTgt spid="2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500"/>
                                        <p:tgtEl>
                                          <p:spTgt spid="3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fade">
                                      <p:cBhvr>
                                        <p:cTn id="125" dur="500"/>
                                        <p:tgtEl>
                                          <p:spTgt spid="3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500"/>
                                        <p:tgtEl>
                                          <p:spTgt spid="3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500"/>
                                        <p:tgtEl>
                                          <p:spTgt spid="3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fade">
                                      <p:cBhvr>
                                        <p:cTn id="134" dur="500"/>
                                        <p:tgtEl>
                                          <p:spTgt spid="3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fade">
                                      <p:cBhvr>
                                        <p:cTn id="140" dur="500"/>
                                        <p:tgtEl>
                                          <p:spTgt spid="3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500"/>
                                        <p:tgtEl>
                                          <p:spTgt spid="39"/>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500"/>
                                        <p:tgtEl>
                                          <p:spTgt spid="4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Effect transition="in" filter="fade">
                                      <p:cBhvr>
                                        <p:cTn id="155" dur="500"/>
                                        <p:tgtEl>
                                          <p:spTgt spid="4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3"/>
                                        </p:tgtEl>
                                        <p:attrNameLst>
                                          <p:attrName>style.visibility</p:attrName>
                                        </p:attrNameLst>
                                      </p:cBhvr>
                                      <p:to>
                                        <p:strVal val="visible"/>
                                      </p:to>
                                    </p:set>
                                    <p:animEffect transition="in" filter="fade">
                                      <p:cBhvr>
                                        <p:cTn id="158" dur="500"/>
                                        <p:tgtEl>
                                          <p:spTgt spid="43"/>
                                        </p:tgtEl>
                                      </p:cBhvr>
                                    </p:animEffect>
                                  </p:childTnLst>
                                </p:cTn>
                              </p:par>
                            </p:childTnLst>
                          </p:cTn>
                        </p:par>
                        <p:par>
                          <p:cTn id="159" fill="hold">
                            <p:stCondLst>
                              <p:cond delay="500"/>
                            </p:stCondLst>
                            <p:childTnLst>
                              <p:par>
                                <p:cTn id="160" presetID="10" presetClass="entr" presetSubtype="0" fill="hold" grpId="0" nodeType="afterEffect">
                                  <p:stCondLst>
                                    <p:cond delay="0"/>
                                  </p:stCondLst>
                                  <p:childTnLst>
                                    <p:set>
                                      <p:cBhvr>
                                        <p:cTn id="161" dur="1" fill="hold">
                                          <p:stCondLst>
                                            <p:cond delay="0"/>
                                          </p:stCondLst>
                                        </p:cTn>
                                        <p:tgtEl>
                                          <p:spTgt spid="44"/>
                                        </p:tgtEl>
                                        <p:attrNameLst>
                                          <p:attrName>style.visibility</p:attrName>
                                        </p:attrNameLst>
                                      </p:cBhvr>
                                      <p:to>
                                        <p:strVal val="visible"/>
                                      </p:to>
                                    </p:set>
                                    <p:animEffect transition="in" filter="fade">
                                      <p:cBhvr>
                                        <p:cTn id="162" dur="500"/>
                                        <p:tgtEl>
                                          <p:spTgt spid="44"/>
                                        </p:tgtEl>
                                      </p:cBhvr>
                                    </p:animEffect>
                                  </p:childTnLst>
                                </p:cTn>
                              </p:par>
                            </p:childTnLst>
                          </p:cTn>
                        </p:par>
                        <p:par>
                          <p:cTn id="163" fill="hold">
                            <p:stCondLst>
                              <p:cond delay="1000"/>
                            </p:stCondLst>
                            <p:childTnLst>
                              <p:par>
                                <p:cTn id="164" presetID="10" presetClass="entr" presetSubtype="0" fill="hold" grpId="0" nodeType="after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fade">
                                      <p:cBhvr>
                                        <p:cTn id="166" dur="500"/>
                                        <p:tgtEl>
                                          <p:spTgt spid="45"/>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4" fill="hold" nodeType="clickEffect">
                                  <p:stCondLst>
                                    <p:cond delay="0"/>
                                  </p:stCondLst>
                                  <p:childTnLst>
                                    <p:set>
                                      <p:cBhvr>
                                        <p:cTn id="170" dur="1" fill="hold">
                                          <p:stCondLst>
                                            <p:cond delay="0"/>
                                          </p:stCondLst>
                                        </p:cTn>
                                        <p:tgtEl>
                                          <p:spTgt spid="74"/>
                                        </p:tgtEl>
                                        <p:attrNameLst>
                                          <p:attrName>style.visibility</p:attrName>
                                        </p:attrNameLst>
                                      </p:cBhvr>
                                      <p:to>
                                        <p:strVal val="visible"/>
                                      </p:to>
                                    </p:set>
                                    <p:animEffect transition="in" filter="wipe(down)">
                                      <p:cBhvr>
                                        <p:cTn id="171" dur="500"/>
                                        <p:tgtEl>
                                          <p:spTgt spid="74"/>
                                        </p:tgtEl>
                                      </p:cBhvr>
                                    </p:animEffect>
                                  </p:childTnLst>
                                </p:cTn>
                              </p:par>
                              <p:par>
                                <p:cTn id="172" presetID="22" presetClass="entr" presetSubtype="4" fill="hold" nodeType="withEffect">
                                  <p:stCondLst>
                                    <p:cond delay="0"/>
                                  </p:stCondLst>
                                  <p:childTnLst>
                                    <p:set>
                                      <p:cBhvr>
                                        <p:cTn id="173" dur="1" fill="hold">
                                          <p:stCondLst>
                                            <p:cond delay="0"/>
                                          </p:stCondLst>
                                        </p:cTn>
                                        <p:tgtEl>
                                          <p:spTgt spid="73"/>
                                        </p:tgtEl>
                                        <p:attrNameLst>
                                          <p:attrName>style.visibility</p:attrName>
                                        </p:attrNameLst>
                                      </p:cBhvr>
                                      <p:to>
                                        <p:strVal val="visible"/>
                                      </p:to>
                                    </p:set>
                                    <p:animEffect transition="in" filter="wipe(down)">
                                      <p:cBhvr>
                                        <p:cTn id="174" dur="500"/>
                                        <p:tgtEl>
                                          <p:spTgt spid="73"/>
                                        </p:tgtEl>
                                      </p:cBhvr>
                                    </p:animEffect>
                                  </p:childTnLst>
                                </p:cTn>
                              </p:par>
                            </p:childTnLst>
                          </p:cTn>
                        </p:par>
                        <p:par>
                          <p:cTn id="175" fill="hold">
                            <p:stCondLst>
                              <p:cond delay="500"/>
                            </p:stCondLst>
                            <p:childTnLst>
                              <p:par>
                                <p:cTn id="176" presetID="22" presetClass="entr" presetSubtype="4" fill="hold" nodeType="afterEffect">
                                  <p:stCondLst>
                                    <p:cond delay="0"/>
                                  </p:stCondLst>
                                  <p:childTnLst>
                                    <p:set>
                                      <p:cBhvr>
                                        <p:cTn id="177" dur="1" fill="hold">
                                          <p:stCondLst>
                                            <p:cond delay="0"/>
                                          </p:stCondLst>
                                        </p:cTn>
                                        <p:tgtEl>
                                          <p:spTgt spid="90"/>
                                        </p:tgtEl>
                                        <p:attrNameLst>
                                          <p:attrName>style.visibility</p:attrName>
                                        </p:attrNameLst>
                                      </p:cBhvr>
                                      <p:to>
                                        <p:strVal val="visible"/>
                                      </p:to>
                                    </p:set>
                                    <p:animEffect transition="in" filter="wipe(down)">
                                      <p:cBhvr>
                                        <p:cTn id="178" dur="500"/>
                                        <p:tgtEl>
                                          <p:spTgt spid="90"/>
                                        </p:tgtEl>
                                      </p:cBhvr>
                                    </p:animEffect>
                                  </p:childTnLst>
                                </p:cTn>
                              </p:par>
                              <p:par>
                                <p:cTn id="179" presetID="22" presetClass="entr" presetSubtype="4" fill="hold" nodeType="withEffect">
                                  <p:stCondLst>
                                    <p:cond delay="0"/>
                                  </p:stCondLst>
                                  <p:childTnLst>
                                    <p:set>
                                      <p:cBhvr>
                                        <p:cTn id="180" dur="1" fill="hold">
                                          <p:stCondLst>
                                            <p:cond delay="0"/>
                                          </p:stCondLst>
                                        </p:cTn>
                                        <p:tgtEl>
                                          <p:spTgt spid="89"/>
                                        </p:tgtEl>
                                        <p:attrNameLst>
                                          <p:attrName>style.visibility</p:attrName>
                                        </p:attrNameLst>
                                      </p:cBhvr>
                                      <p:to>
                                        <p:strVal val="visible"/>
                                      </p:to>
                                    </p:set>
                                    <p:animEffect transition="in" filter="wipe(down)">
                                      <p:cBhvr>
                                        <p:cTn id="181" dur="500"/>
                                        <p:tgtEl>
                                          <p:spTgt spid="89"/>
                                        </p:tgtEl>
                                      </p:cBhvr>
                                    </p:animEffect>
                                  </p:childTnLst>
                                </p:cTn>
                              </p:par>
                              <p:par>
                                <p:cTn id="182" presetID="22" presetClass="entr" presetSubtype="4" fill="hold" nodeType="withEffect">
                                  <p:stCondLst>
                                    <p:cond delay="0"/>
                                  </p:stCondLst>
                                  <p:childTnLst>
                                    <p:set>
                                      <p:cBhvr>
                                        <p:cTn id="183" dur="1" fill="hold">
                                          <p:stCondLst>
                                            <p:cond delay="0"/>
                                          </p:stCondLst>
                                        </p:cTn>
                                        <p:tgtEl>
                                          <p:spTgt spid="76"/>
                                        </p:tgtEl>
                                        <p:attrNameLst>
                                          <p:attrName>style.visibility</p:attrName>
                                        </p:attrNameLst>
                                      </p:cBhvr>
                                      <p:to>
                                        <p:strVal val="visible"/>
                                      </p:to>
                                    </p:set>
                                    <p:animEffect transition="in" filter="wipe(down)">
                                      <p:cBhvr>
                                        <p:cTn id="184" dur="500"/>
                                        <p:tgtEl>
                                          <p:spTgt spid="76"/>
                                        </p:tgtEl>
                                      </p:cBhvr>
                                    </p:animEffect>
                                  </p:childTnLst>
                                </p:cTn>
                              </p:par>
                              <p:par>
                                <p:cTn id="185" presetID="22" presetClass="entr" presetSubtype="4" fill="hold" nodeType="withEffect">
                                  <p:stCondLst>
                                    <p:cond delay="0"/>
                                  </p:stCondLst>
                                  <p:childTnLst>
                                    <p:set>
                                      <p:cBhvr>
                                        <p:cTn id="186" dur="1" fill="hold">
                                          <p:stCondLst>
                                            <p:cond delay="0"/>
                                          </p:stCondLst>
                                        </p:cTn>
                                        <p:tgtEl>
                                          <p:spTgt spid="75"/>
                                        </p:tgtEl>
                                        <p:attrNameLst>
                                          <p:attrName>style.visibility</p:attrName>
                                        </p:attrNameLst>
                                      </p:cBhvr>
                                      <p:to>
                                        <p:strVal val="visible"/>
                                      </p:to>
                                    </p:set>
                                    <p:animEffect transition="in" filter="wipe(down)">
                                      <p:cBhvr>
                                        <p:cTn id="187" dur="500"/>
                                        <p:tgtEl>
                                          <p:spTgt spid="75"/>
                                        </p:tgtEl>
                                      </p:cBhvr>
                                    </p:animEffect>
                                  </p:childTnLst>
                                </p:cTn>
                              </p:par>
                            </p:childTnLst>
                          </p:cTn>
                        </p:par>
                        <p:par>
                          <p:cTn id="188" fill="hold">
                            <p:stCondLst>
                              <p:cond delay="1000"/>
                            </p:stCondLst>
                            <p:childTnLst>
                              <p:par>
                                <p:cTn id="189" presetID="22" presetClass="entr" presetSubtype="4" fill="hold"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wipe(down)">
                                      <p:cBhvr>
                                        <p:cTn id="191" dur="500"/>
                                        <p:tgtEl>
                                          <p:spTgt spid="77"/>
                                        </p:tgtEl>
                                      </p:cBhvr>
                                    </p:animEffect>
                                  </p:childTnLst>
                                </p:cTn>
                              </p:par>
                              <p:par>
                                <p:cTn id="192" presetID="22" presetClass="entr" presetSubtype="4" fill="hold" nodeType="withEffect">
                                  <p:stCondLst>
                                    <p:cond delay="0"/>
                                  </p:stCondLst>
                                  <p:childTnLst>
                                    <p:set>
                                      <p:cBhvr>
                                        <p:cTn id="193" dur="1" fill="hold">
                                          <p:stCondLst>
                                            <p:cond delay="0"/>
                                          </p:stCondLst>
                                        </p:cTn>
                                        <p:tgtEl>
                                          <p:spTgt spid="78"/>
                                        </p:tgtEl>
                                        <p:attrNameLst>
                                          <p:attrName>style.visibility</p:attrName>
                                        </p:attrNameLst>
                                      </p:cBhvr>
                                      <p:to>
                                        <p:strVal val="visible"/>
                                      </p:to>
                                    </p:set>
                                    <p:animEffect transition="in" filter="wipe(down)">
                                      <p:cBhvr>
                                        <p:cTn id="194" dur="500"/>
                                        <p:tgtEl>
                                          <p:spTgt spid="78"/>
                                        </p:tgtEl>
                                      </p:cBhvr>
                                    </p:animEffect>
                                  </p:childTnLst>
                                </p:cTn>
                              </p:par>
                              <p:par>
                                <p:cTn id="195" presetID="22" presetClass="entr" presetSubtype="4" fill="hold" nodeType="withEffect">
                                  <p:stCondLst>
                                    <p:cond delay="0"/>
                                  </p:stCondLst>
                                  <p:childTnLst>
                                    <p:set>
                                      <p:cBhvr>
                                        <p:cTn id="196" dur="1" fill="hold">
                                          <p:stCondLst>
                                            <p:cond delay="0"/>
                                          </p:stCondLst>
                                        </p:cTn>
                                        <p:tgtEl>
                                          <p:spTgt spid="79"/>
                                        </p:tgtEl>
                                        <p:attrNameLst>
                                          <p:attrName>style.visibility</p:attrName>
                                        </p:attrNameLst>
                                      </p:cBhvr>
                                      <p:to>
                                        <p:strVal val="visible"/>
                                      </p:to>
                                    </p:set>
                                    <p:animEffect transition="in" filter="wipe(down)">
                                      <p:cBhvr>
                                        <p:cTn id="197" dur="500"/>
                                        <p:tgtEl>
                                          <p:spTgt spid="79"/>
                                        </p:tgtEl>
                                      </p:cBhvr>
                                    </p:animEffect>
                                  </p:childTnLst>
                                </p:cTn>
                              </p:par>
                              <p:par>
                                <p:cTn id="198" presetID="22" presetClass="entr" presetSubtype="4" fill="hold" nodeType="withEffect">
                                  <p:stCondLst>
                                    <p:cond delay="0"/>
                                  </p:stCondLst>
                                  <p:childTnLst>
                                    <p:set>
                                      <p:cBhvr>
                                        <p:cTn id="199" dur="1" fill="hold">
                                          <p:stCondLst>
                                            <p:cond delay="0"/>
                                          </p:stCondLst>
                                        </p:cTn>
                                        <p:tgtEl>
                                          <p:spTgt spid="80"/>
                                        </p:tgtEl>
                                        <p:attrNameLst>
                                          <p:attrName>style.visibility</p:attrName>
                                        </p:attrNameLst>
                                      </p:cBhvr>
                                      <p:to>
                                        <p:strVal val="visible"/>
                                      </p:to>
                                    </p:set>
                                    <p:animEffect transition="in" filter="wipe(down)">
                                      <p:cBhvr>
                                        <p:cTn id="200" dur="500"/>
                                        <p:tgtEl>
                                          <p:spTgt spid="80"/>
                                        </p:tgtEl>
                                      </p:cBhvr>
                                    </p:animEffect>
                                  </p:childTnLst>
                                </p:cTn>
                              </p:par>
                              <p:par>
                                <p:cTn id="201" presetID="22" presetClass="entr" presetSubtype="4" fill="hold" nodeType="withEffect">
                                  <p:stCondLst>
                                    <p:cond delay="0"/>
                                  </p:stCondLst>
                                  <p:childTnLst>
                                    <p:set>
                                      <p:cBhvr>
                                        <p:cTn id="202" dur="1" fill="hold">
                                          <p:stCondLst>
                                            <p:cond delay="0"/>
                                          </p:stCondLst>
                                        </p:cTn>
                                        <p:tgtEl>
                                          <p:spTgt spid="81"/>
                                        </p:tgtEl>
                                        <p:attrNameLst>
                                          <p:attrName>style.visibility</p:attrName>
                                        </p:attrNameLst>
                                      </p:cBhvr>
                                      <p:to>
                                        <p:strVal val="visible"/>
                                      </p:to>
                                    </p:set>
                                    <p:animEffect transition="in" filter="wipe(down)">
                                      <p:cBhvr>
                                        <p:cTn id="203" dur="500"/>
                                        <p:tgtEl>
                                          <p:spTgt spid="81"/>
                                        </p:tgtEl>
                                      </p:cBhvr>
                                    </p:animEffect>
                                  </p:childTnLst>
                                </p:cTn>
                              </p:par>
                              <p:par>
                                <p:cTn id="204" presetID="22" presetClass="entr" presetSubtype="4" fill="hold" nodeType="withEffect">
                                  <p:stCondLst>
                                    <p:cond delay="0"/>
                                  </p:stCondLst>
                                  <p:childTnLst>
                                    <p:set>
                                      <p:cBhvr>
                                        <p:cTn id="205" dur="1" fill="hold">
                                          <p:stCondLst>
                                            <p:cond delay="0"/>
                                          </p:stCondLst>
                                        </p:cTn>
                                        <p:tgtEl>
                                          <p:spTgt spid="82"/>
                                        </p:tgtEl>
                                        <p:attrNameLst>
                                          <p:attrName>style.visibility</p:attrName>
                                        </p:attrNameLst>
                                      </p:cBhvr>
                                      <p:to>
                                        <p:strVal val="visible"/>
                                      </p:to>
                                    </p:set>
                                    <p:animEffect transition="in" filter="wipe(down)">
                                      <p:cBhvr>
                                        <p:cTn id="206" dur="500"/>
                                        <p:tgtEl>
                                          <p:spTgt spid="82"/>
                                        </p:tgtEl>
                                      </p:cBhvr>
                                    </p:animEffect>
                                  </p:childTnLst>
                                </p:cTn>
                              </p:par>
                              <p:par>
                                <p:cTn id="207" presetID="22" presetClass="entr" presetSubtype="4" fill="hold" nodeType="withEffect">
                                  <p:stCondLst>
                                    <p:cond delay="0"/>
                                  </p:stCondLst>
                                  <p:childTnLst>
                                    <p:set>
                                      <p:cBhvr>
                                        <p:cTn id="208" dur="1" fill="hold">
                                          <p:stCondLst>
                                            <p:cond delay="0"/>
                                          </p:stCondLst>
                                        </p:cTn>
                                        <p:tgtEl>
                                          <p:spTgt spid="83"/>
                                        </p:tgtEl>
                                        <p:attrNameLst>
                                          <p:attrName>style.visibility</p:attrName>
                                        </p:attrNameLst>
                                      </p:cBhvr>
                                      <p:to>
                                        <p:strVal val="visible"/>
                                      </p:to>
                                    </p:set>
                                    <p:animEffect transition="in" filter="wipe(down)">
                                      <p:cBhvr>
                                        <p:cTn id="209" dur="500"/>
                                        <p:tgtEl>
                                          <p:spTgt spid="83"/>
                                        </p:tgtEl>
                                      </p:cBhvr>
                                    </p:animEffect>
                                  </p:childTnLst>
                                </p:cTn>
                              </p:par>
                              <p:par>
                                <p:cTn id="210" presetID="22" presetClass="entr" presetSubtype="4" fill="hold" nodeType="withEffect">
                                  <p:stCondLst>
                                    <p:cond delay="0"/>
                                  </p:stCondLst>
                                  <p:childTnLst>
                                    <p:set>
                                      <p:cBhvr>
                                        <p:cTn id="211" dur="1" fill="hold">
                                          <p:stCondLst>
                                            <p:cond delay="0"/>
                                          </p:stCondLst>
                                        </p:cTn>
                                        <p:tgtEl>
                                          <p:spTgt spid="84"/>
                                        </p:tgtEl>
                                        <p:attrNameLst>
                                          <p:attrName>style.visibility</p:attrName>
                                        </p:attrNameLst>
                                      </p:cBhvr>
                                      <p:to>
                                        <p:strVal val="visible"/>
                                      </p:to>
                                    </p:set>
                                    <p:animEffect transition="in" filter="wipe(down)">
                                      <p:cBhvr>
                                        <p:cTn id="212" dur="500"/>
                                        <p:tgtEl>
                                          <p:spTgt spid="84"/>
                                        </p:tgtEl>
                                      </p:cBhvr>
                                    </p:animEffect>
                                  </p:childTnLst>
                                </p:cTn>
                              </p:par>
                              <p:par>
                                <p:cTn id="213" presetID="22" presetClass="entr" presetSubtype="4" fill="hold" nodeType="withEffect">
                                  <p:stCondLst>
                                    <p:cond delay="0"/>
                                  </p:stCondLst>
                                  <p:childTnLst>
                                    <p:set>
                                      <p:cBhvr>
                                        <p:cTn id="214" dur="1" fill="hold">
                                          <p:stCondLst>
                                            <p:cond delay="0"/>
                                          </p:stCondLst>
                                        </p:cTn>
                                        <p:tgtEl>
                                          <p:spTgt spid="85"/>
                                        </p:tgtEl>
                                        <p:attrNameLst>
                                          <p:attrName>style.visibility</p:attrName>
                                        </p:attrNameLst>
                                      </p:cBhvr>
                                      <p:to>
                                        <p:strVal val="visible"/>
                                      </p:to>
                                    </p:set>
                                    <p:animEffect transition="in" filter="wipe(down)">
                                      <p:cBhvr>
                                        <p:cTn id="215" dur="500"/>
                                        <p:tgtEl>
                                          <p:spTgt spid="85"/>
                                        </p:tgtEl>
                                      </p:cBhvr>
                                    </p:animEffect>
                                  </p:childTnLst>
                                </p:cTn>
                              </p:par>
                              <p:par>
                                <p:cTn id="216" presetID="22" presetClass="entr" presetSubtype="4" fill="hold" nodeType="withEffect">
                                  <p:stCondLst>
                                    <p:cond delay="0"/>
                                  </p:stCondLst>
                                  <p:childTnLst>
                                    <p:set>
                                      <p:cBhvr>
                                        <p:cTn id="217" dur="1" fill="hold">
                                          <p:stCondLst>
                                            <p:cond delay="0"/>
                                          </p:stCondLst>
                                        </p:cTn>
                                        <p:tgtEl>
                                          <p:spTgt spid="86"/>
                                        </p:tgtEl>
                                        <p:attrNameLst>
                                          <p:attrName>style.visibility</p:attrName>
                                        </p:attrNameLst>
                                      </p:cBhvr>
                                      <p:to>
                                        <p:strVal val="visible"/>
                                      </p:to>
                                    </p:set>
                                    <p:animEffect transition="in" filter="wipe(down)">
                                      <p:cBhvr>
                                        <p:cTn id="218" dur="500"/>
                                        <p:tgtEl>
                                          <p:spTgt spid="86"/>
                                        </p:tgtEl>
                                      </p:cBhvr>
                                    </p:animEffect>
                                  </p:childTnLst>
                                </p:cTn>
                              </p:par>
                              <p:par>
                                <p:cTn id="219" presetID="22" presetClass="entr" presetSubtype="4" fill="hold" nodeType="withEffect">
                                  <p:stCondLst>
                                    <p:cond delay="0"/>
                                  </p:stCondLst>
                                  <p:childTnLst>
                                    <p:set>
                                      <p:cBhvr>
                                        <p:cTn id="220" dur="1" fill="hold">
                                          <p:stCondLst>
                                            <p:cond delay="0"/>
                                          </p:stCondLst>
                                        </p:cTn>
                                        <p:tgtEl>
                                          <p:spTgt spid="87"/>
                                        </p:tgtEl>
                                        <p:attrNameLst>
                                          <p:attrName>style.visibility</p:attrName>
                                        </p:attrNameLst>
                                      </p:cBhvr>
                                      <p:to>
                                        <p:strVal val="visible"/>
                                      </p:to>
                                    </p:set>
                                    <p:animEffect transition="in" filter="wipe(down)">
                                      <p:cBhvr>
                                        <p:cTn id="221" dur="500"/>
                                        <p:tgtEl>
                                          <p:spTgt spid="87"/>
                                        </p:tgtEl>
                                      </p:cBhvr>
                                    </p:animEffect>
                                  </p:childTnLst>
                                </p:cTn>
                              </p:par>
                              <p:par>
                                <p:cTn id="222" presetID="22" presetClass="entr" presetSubtype="4" fill="hold" nodeType="withEffect">
                                  <p:stCondLst>
                                    <p:cond delay="0"/>
                                  </p:stCondLst>
                                  <p:childTnLst>
                                    <p:set>
                                      <p:cBhvr>
                                        <p:cTn id="223" dur="1" fill="hold">
                                          <p:stCondLst>
                                            <p:cond delay="0"/>
                                          </p:stCondLst>
                                        </p:cTn>
                                        <p:tgtEl>
                                          <p:spTgt spid="88"/>
                                        </p:tgtEl>
                                        <p:attrNameLst>
                                          <p:attrName>style.visibility</p:attrName>
                                        </p:attrNameLst>
                                      </p:cBhvr>
                                      <p:to>
                                        <p:strVal val="visible"/>
                                      </p:to>
                                    </p:set>
                                    <p:animEffect transition="in" filter="wipe(down)">
                                      <p:cBhvr>
                                        <p:cTn id="224" dur="500"/>
                                        <p:tgtEl>
                                          <p:spTgt spid="88"/>
                                        </p:tgtEl>
                                      </p:cBhvr>
                                    </p:animEffect>
                                  </p:childTnLst>
                                </p:cTn>
                              </p:par>
                              <p:par>
                                <p:cTn id="225" presetID="22" presetClass="entr" presetSubtype="4" fill="hold" nodeType="withEffect">
                                  <p:stCondLst>
                                    <p:cond delay="0"/>
                                  </p:stCondLst>
                                  <p:childTnLst>
                                    <p:set>
                                      <p:cBhvr>
                                        <p:cTn id="226" dur="1" fill="hold">
                                          <p:stCondLst>
                                            <p:cond delay="0"/>
                                          </p:stCondLst>
                                        </p:cTn>
                                        <p:tgtEl>
                                          <p:spTgt spid="91"/>
                                        </p:tgtEl>
                                        <p:attrNameLst>
                                          <p:attrName>style.visibility</p:attrName>
                                        </p:attrNameLst>
                                      </p:cBhvr>
                                      <p:to>
                                        <p:strVal val="visible"/>
                                      </p:to>
                                    </p:set>
                                    <p:animEffect transition="in" filter="wipe(down)">
                                      <p:cBhvr>
                                        <p:cTn id="227" dur="500"/>
                                        <p:tgtEl>
                                          <p:spTgt spid="91"/>
                                        </p:tgtEl>
                                      </p:cBhvr>
                                    </p:animEffect>
                                  </p:childTnLst>
                                </p:cTn>
                              </p:par>
                              <p:par>
                                <p:cTn id="228" presetID="22" presetClass="entr" presetSubtype="4" fill="hold" nodeType="withEffect">
                                  <p:stCondLst>
                                    <p:cond delay="0"/>
                                  </p:stCondLst>
                                  <p:childTnLst>
                                    <p:set>
                                      <p:cBhvr>
                                        <p:cTn id="229" dur="1" fill="hold">
                                          <p:stCondLst>
                                            <p:cond delay="0"/>
                                          </p:stCondLst>
                                        </p:cTn>
                                        <p:tgtEl>
                                          <p:spTgt spid="92"/>
                                        </p:tgtEl>
                                        <p:attrNameLst>
                                          <p:attrName>style.visibility</p:attrName>
                                        </p:attrNameLst>
                                      </p:cBhvr>
                                      <p:to>
                                        <p:strVal val="visible"/>
                                      </p:to>
                                    </p:set>
                                    <p:animEffect transition="in" filter="wipe(down)">
                                      <p:cBhvr>
                                        <p:cTn id="230" dur="500"/>
                                        <p:tgtEl>
                                          <p:spTgt spid="92"/>
                                        </p:tgtEl>
                                      </p:cBhvr>
                                    </p:animEffect>
                                  </p:childTnLst>
                                </p:cTn>
                              </p:par>
                              <p:par>
                                <p:cTn id="231" presetID="22" presetClass="entr" presetSubtype="4" fill="hold" nodeType="withEffect">
                                  <p:stCondLst>
                                    <p:cond delay="0"/>
                                  </p:stCondLst>
                                  <p:childTnLst>
                                    <p:set>
                                      <p:cBhvr>
                                        <p:cTn id="232" dur="1" fill="hold">
                                          <p:stCondLst>
                                            <p:cond delay="0"/>
                                          </p:stCondLst>
                                        </p:cTn>
                                        <p:tgtEl>
                                          <p:spTgt spid="93"/>
                                        </p:tgtEl>
                                        <p:attrNameLst>
                                          <p:attrName>style.visibility</p:attrName>
                                        </p:attrNameLst>
                                      </p:cBhvr>
                                      <p:to>
                                        <p:strVal val="visible"/>
                                      </p:to>
                                    </p:set>
                                    <p:animEffect transition="in" filter="wipe(down)">
                                      <p:cBhvr>
                                        <p:cTn id="233" dur="500"/>
                                        <p:tgtEl>
                                          <p:spTgt spid="93"/>
                                        </p:tgtEl>
                                      </p:cBhvr>
                                    </p:animEffect>
                                  </p:childTnLst>
                                </p:cTn>
                              </p:par>
                              <p:par>
                                <p:cTn id="234" presetID="22" presetClass="entr" presetSubtype="4" fill="hold" nodeType="withEffect">
                                  <p:stCondLst>
                                    <p:cond delay="0"/>
                                  </p:stCondLst>
                                  <p:childTnLst>
                                    <p:set>
                                      <p:cBhvr>
                                        <p:cTn id="235" dur="1" fill="hold">
                                          <p:stCondLst>
                                            <p:cond delay="0"/>
                                          </p:stCondLst>
                                        </p:cTn>
                                        <p:tgtEl>
                                          <p:spTgt spid="94"/>
                                        </p:tgtEl>
                                        <p:attrNameLst>
                                          <p:attrName>style.visibility</p:attrName>
                                        </p:attrNameLst>
                                      </p:cBhvr>
                                      <p:to>
                                        <p:strVal val="visible"/>
                                      </p:to>
                                    </p:set>
                                    <p:animEffect transition="in" filter="wipe(down)">
                                      <p:cBhvr>
                                        <p:cTn id="236" dur="500"/>
                                        <p:tgtEl>
                                          <p:spTgt spid="94"/>
                                        </p:tgtEl>
                                      </p:cBhvr>
                                    </p:animEffect>
                                  </p:childTnLst>
                                </p:cTn>
                              </p:par>
                              <p:par>
                                <p:cTn id="237" presetID="22" presetClass="entr" presetSubtype="4" fill="hold" nodeType="withEffect">
                                  <p:stCondLst>
                                    <p:cond delay="0"/>
                                  </p:stCondLst>
                                  <p:childTnLst>
                                    <p:set>
                                      <p:cBhvr>
                                        <p:cTn id="238" dur="1" fill="hold">
                                          <p:stCondLst>
                                            <p:cond delay="0"/>
                                          </p:stCondLst>
                                        </p:cTn>
                                        <p:tgtEl>
                                          <p:spTgt spid="95"/>
                                        </p:tgtEl>
                                        <p:attrNameLst>
                                          <p:attrName>style.visibility</p:attrName>
                                        </p:attrNameLst>
                                      </p:cBhvr>
                                      <p:to>
                                        <p:strVal val="visible"/>
                                      </p:to>
                                    </p:set>
                                    <p:animEffect transition="in" filter="wipe(down)">
                                      <p:cBhvr>
                                        <p:cTn id="239" dur="500"/>
                                        <p:tgtEl>
                                          <p:spTgt spid="95"/>
                                        </p:tgtEl>
                                      </p:cBhvr>
                                    </p:animEffect>
                                  </p:childTnLst>
                                </p:cTn>
                              </p:par>
                              <p:par>
                                <p:cTn id="240" presetID="22" presetClass="entr" presetSubtype="4" fill="hold" nodeType="withEffect">
                                  <p:stCondLst>
                                    <p:cond delay="0"/>
                                  </p:stCondLst>
                                  <p:childTnLst>
                                    <p:set>
                                      <p:cBhvr>
                                        <p:cTn id="241" dur="1" fill="hold">
                                          <p:stCondLst>
                                            <p:cond delay="0"/>
                                          </p:stCondLst>
                                        </p:cTn>
                                        <p:tgtEl>
                                          <p:spTgt spid="96"/>
                                        </p:tgtEl>
                                        <p:attrNameLst>
                                          <p:attrName>style.visibility</p:attrName>
                                        </p:attrNameLst>
                                      </p:cBhvr>
                                      <p:to>
                                        <p:strVal val="visible"/>
                                      </p:to>
                                    </p:set>
                                    <p:animEffect transition="in" filter="wipe(down)">
                                      <p:cBhvr>
                                        <p:cTn id="242" dur="500"/>
                                        <p:tgtEl>
                                          <p:spTgt spid="96"/>
                                        </p:tgtEl>
                                      </p:cBhvr>
                                    </p:animEffect>
                                  </p:childTnLst>
                                </p:cTn>
                              </p:par>
                              <p:par>
                                <p:cTn id="243" presetID="22" presetClass="entr" presetSubtype="4" fill="hold" nodeType="withEffect">
                                  <p:stCondLst>
                                    <p:cond delay="0"/>
                                  </p:stCondLst>
                                  <p:childTnLst>
                                    <p:set>
                                      <p:cBhvr>
                                        <p:cTn id="244" dur="1" fill="hold">
                                          <p:stCondLst>
                                            <p:cond delay="0"/>
                                          </p:stCondLst>
                                        </p:cTn>
                                        <p:tgtEl>
                                          <p:spTgt spid="98"/>
                                        </p:tgtEl>
                                        <p:attrNameLst>
                                          <p:attrName>style.visibility</p:attrName>
                                        </p:attrNameLst>
                                      </p:cBhvr>
                                      <p:to>
                                        <p:strVal val="visible"/>
                                      </p:to>
                                    </p:set>
                                    <p:animEffect transition="in" filter="wipe(down)">
                                      <p:cBhvr>
                                        <p:cTn id="245" dur="500"/>
                                        <p:tgtEl>
                                          <p:spTgt spid="98"/>
                                        </p:tgtEl>
                                      </p:cBhvr>
                                    </p:animEffect>
                                  </p:childTnLst>
                                </p:cTn>
                              </p:par>
                              <p:par>
                                <p:cTn id="246" presetID="22" presetClass="entr" presetSubtype="4" fill="hold" nodeType="withEffect">
                                  <p:stCondLst>
                                    <p:cond delay="0"/>
                                  </p:stCondLst>
                                  <p:childTnLst>
                                    <p:set>
                                      <p:cBhvr>
                                        <p:cTn id="247" dur="1" fill="hold">
                                          <p:stCondLst>
                                            <p:cond delay="0"/>
                                          </p:stCondLst>
                                        </p:cTn>
                                        <p:tgtEl>
                                          <p:spTgt spid="99"/>
                                        </p:tgtEl>
                                        <p:attrNameLst>
                                          <p:attrName>style.visibility</p:attrName>
                                        </p:attrNameLst>
                                      </p:cBhvr>
                                      <p:to>
                                        <p:strVal val="visible"/>
                                      </p:to>
                                    </p:set>
                                    <p:animEffect transition="in" filter="wipe(down)">
                                      <p:cBhvr>
                                        <p:cTn id="248" dur="500"/>
                                        <p:tgtEl>
                                          <p:spTgt spid="99"/>
                                        </p:tgtEl>
                                      </p:cBhvr>
                                    </p:animEffect>
                                  </p:childTnLst>
                                </p:cTn>
                              </p:par>
                              <p:par>
                                <p:cTn id="249" presetID="22" presetClass="entr" presetSubtype="4" fill="hold" nodeType="withEffect">
                                  <p:stCondLst>
                                    <p:cond delay="0"/>
                                  </p:stCondLst>
                                  <p:childTnLst>
                                    <p:set>
                                      <p:cBhvr>
                                        <p:cTn id="250" dur="1" fill="hold">
                                          <p:stCondLst>
                                            <p:cond delay="0"/>
                                          </p:stCondLst>
                                        </p:cTn>
                                        <p:tgtEl>
                                          <p:spTgt spid="101"/>
                                        </p:tgtEl>
                                        <p:attrNameLst>
                                          <p:attrName>style.visibility</p:attrName>
                                        </p:attrNameLst>
                                      </p:cBhvr>
                                      <p:to>
                                        <p:strVal val="visible"/>
                                      </p:to>
                                    </p:set>
                                    <p:animEffect transition="in" filter="wipe(down)">
                                      <p:cBhvr>
                                        <p:cTn id="251" dur="500"/>
                                        <p:tgtEl>
                                          <p:spTgt spid="101"/>
                                        </p:tgtEl>
                                      </p:cBhvr>
                                    </p:animEffect>
                                  </p:childTnLst>
                                </p:cTn>
                              </p:par>
                              <p:par>
                                <p:cTn id="252" presetID="22" presetClass="entr" presetSubtype="4" fill="hold" nodeType="withEffect">
                                  <p:stCondLst>
                                    <p:cond delay="0"/>
                                  </p:stCondLst>
                                  <p:childTnLst>
                                    <p:set>
                                      <p:cBhvr>
                                        <p:cTn id="253" dur="1" fill="hold">
                                          <p:stCondLst>
                                            <p:cond delay="0"/>
                                          </p:stCondLst>
                                        </p:cTn>
                                        <p:tgtEl>
                                          <p:spTgt spid="100"/>
                                        </p:tgtEl>
                                        <p:attrNameLst>
                                          <p:attrName>style.visibility</p:attrName>
                                        </p:attrNameLst>
                                      </p:cBhvr>
                                      <p:to>
                                        <p:strVal val="visible"/>
                                      </p:to>
                                    </p:set>
                                    <p:animEffect transition="in" filter="wipe(down)">
                                      <p:cBhvr>
                                        <p:cTn id="254" dur="500"/>
                                        <p:tgtEl>
                                          <p:spTgt spid="100"/>
                                        </p:tgtEl>
                                      </p:cBhvr>
                                    </p:animEffect>
                                  </p:childTnLst>
                                </p:cTn>
                              </p:par>
                              <p:par>
                                <p:cTn id="255" presetID="22" presetClass="entr" presetSubtype="4" fill="hold" nodeType="withEffect">
                                  <p:stCondLst>
                                    <p:cond delay="0"/>
                                  </p:stCondLst>
                                  <p:childTnLst>
                                    <p:set>
                                      <p:cBhvr>
                                        <p:cTn id="256" dur="1" fill="hold">
                                          <p:stCondLst>
                                            <p:cond delay="0"/>
                                          </p:stCondLst>
                                        </p:cTn>
                                        <p:tgtEl>
                                          <p:spTgt spid="102"/>
                                        </p:tgtEl>
                                        <p:attrNameLst>
                                          <p:attrName>style.visibility</p:attrName>
                                        </p:attrNameLst>
                                      </p:cBhvr>
                                      <p:to>
                                        <p:strVal val="visible"/>
                                      </p:to>
                                    </p:set>
                                    <p:animEffect transition="in" filter="wipe(down)">
                                      <p:cBhvr>
                                        <p:cTn id="257" dur="500"/>
                                        <p:tgtEl>
                                          <p:spTgt spid="102"/>
                                        </p:tgtEl>
                                      </p:cBhvr>
                                    </p:animEffect>
                                  </p:childTnLst>
                                </p:cTn>
                              </p:par>
                              <p:par>
                                <p:cTn id="258" presetID="22" presetClass="entr" presetSubtype="4" fill="hold" grpId="0" nodeType="withEffect">
                                  <p:stCondLst>
                                    <p:cond delay="0"/>
                                  </p:stCondLst>
                                  <p:childTnLst>
                                    <p:set>
                                      <p:cBhvr>
                                        <p:cTn id="259" dur="1" fill="hold">
                                          <p:stCondLst>
                                            <p:cond delay="0"/>
                                          </p:stCondLst>
                                        </p:cTn>
                                        <p:tgtEl>
                                          <p:spTgt spid="116"/>
                                        </p:tgtEl>
                                        <p:attrNameLst>
                                          <p:attrName>style.visibility</p:attrName>
                                        </p:attrNameLst>
                                      </p:cBhvr>
                                      <p:to>
                                        <p:strVal val="visible"/>
                                      </p:to>
                                    </p:set>
                                    <p:animEffect transition="in" filter="wipe(down)">
                                      <p:cBhvr>
                                        <p:cTn id="260" dur="500"/>
                                        <p:tgtEl>
                                          <p:spTgt spid="116"/>
                                        </p:tgtEl>
                                      </p:cBhvr>
                                    </p:animEffect>
                                  </p:childTnLst>
                                </p:cTn>
                              </p:par>
                              <p:par>
                                <p:cTn id="261" presetID="10" presetClass="entr" presetSubtype="0" fill="hold" nodeType="withEffect">
                                  <p:stCondLst>
                                    <p:cond delay="0"/>
                                  </p:stCondLst>
                                  <p:childTnLst>
                                    <p:set>
                                      <p:cBhvr>
                                        <p:cTn id="262" dur="1" fill="hold">
                                          <p:stCondLst>
                                            <p:cond delay="0"/>
                                          </p:stCondLst>
                                        </p:cTn>
                                        <p:tgtEl>
                                          <p:spTgt spid="97"/>
                                        </p:tgtEl>
                                        <p:attrNameLst>
                                          <p:attrName>style.visibility</p:attrName>
                                        </p:attrNameLst>
                                      </p:cBhvr>
                                      <p:to>
                                        <p:strVal val="visible"/>
                                      </p:to>
                                    </p:set>
                                    <p:animEffect transition="in" filter="fade">
                                      <p:cBhvr>
                                        <p:cTn id="263" dur="500"/>
                                        <p:tgtEl>
                                          <p:spTgt spid="97"/>
                                        </p:tgtEl>
                                      </p:cBhvr>
                                    </p:animEffect>
                                  </p:childTnLst>
                                </p:cTn>
                              </p:par>
                              <p:par>
                                <p:cTn id="264" presetID="10" presetClass="entr" presetSubtype="0" fill="hold" nodeType="withEffect">
                                  <p:stCondLst>
                                    <p:cond delay="0"/>
                                  </p:stCondLst>
                                  <p:childTnLst>
                                    <p:set>
                                      <p:cBhvr>
                                        <p:cTn id="265" dur="1" fill="hold">
                                          <p:stCondLst>
                                            <p:cond delay="0"/>
                                          </p:stCondLst>
                                        </p:cTn>
                                        <p:tgtEl>
                                          <p:spTgt spid="102"/>
                                        </p:tgtEl>
                                        <p:attrNameLst>
                                          <p:attrName>style.visibility</p:attrName>
                                        </p:attrNameLst>
                                      </p:cBhvr>
                                      <p:to>
                                        <p:strVal val="visible"/>
                                      </p:to>
                                    </p:set>
                                    <p:animEffect transition="in" filter="fade">
                                      <p:cBhvr>
                                        <p:cTn id="266" dur="500"/>
                                        <p:tgtEl>
                                          <p:spTgt spid="102"/>
                                        </p:tgtEl>
                                      </p:cBhvr>
                                    </p:animEffect>
                                  </p:childTnLst>
                                </p:cTn>
                              </p:par>
                              <p:par>
                                <p:cTn id="267" presetID="10" presetClass="entr" presetSubtype="0" fill="hold" nodeType="withEffect">
                                  <p:stCondLst>
                                    <p:cond delay="0"/>
                                  </p:stCondLst>
                                  <p:childTnLst>
                                    <p:set>
                                      <p:cBhvr>
                                        <p:cTn id="268" dur="1" fill="hold">
                                          <p:stCondLst>
                                            <p:cond delay="0"/>
                                          </p:stCondLst>
                                        </p:cTn>
                                        <p:tgtEl>
                                          <p:spTgt spid="102"/>
                                        </p:tgtEl>
                                        <p:attrNameLst>
                                          <p:attrName>style.visibility</p:attrName>
                                        </p:attrNameLst>
                                      </p:cBhvr>
                                      <p:to>
                                        <p:strVal val="visible"/>
                                      </p:to>
                                    </p:set>
                                    <p:animEffect transition="in" filter="fade">
                                      <p:cBhvr>
                                        <p:cTn id="269" dur="500"/>
                                        <p:tgtEl>
                                          <p:spTgt spid="102"/>
                                        </p:tgtEl>
                                      </p:cBhvr>
                                    </p:animEffect>
                                  </p:childTnLst>
                                </p:cTn>
                              </p:par>
                            </p:childTnLst>
                          </p:cTn>
                        </p:par>
                      </p:childTnLst>
                    </p:cTn>
                  </p:par>
                  <p:par>
                    <p:cTn id="270" fill="hold">
                      <p:stCondLst>
                        <p:cond delay="indefinite"/>
                      </p:stCondLst>
                      <p:childTnLst>
                        <p:par>
                          <p:cTn id="271" fill="hold">
                            <p:stCondLst>
                              <p:cond delay="0"/>
                            </p:stCondLst>
                            <p:childTnLst>
                              <p:par>
                                <p:cTn id="272" presetID="10" presetClass="entr" presetSubtype="0" fill="hold" grpId="0" nodeType="clickEffect">
                                  <p:stCondLst>
                                    <p:cond delay="0"/>
                                  </p:stCondLst>
                                  <p:childTnLst>
                                    <p:set>
                                      <p:cBhvr>
                                        <p:cTn id="273" dur="1" fill="hold">
                                          <p:stCondLst>
                                            <p:cond delay="0"/>
                                          </p:stCondLst>
                                        </p:cTn>
                                        <p:tgtEl>
                                          <p:spTgt spid="123">
                                            <p:txEl>
                                              <p:pRg st="0" end="0"/>
                                            </p:txEl>
                                          </p:spTgt>
                                        </p:tgtEl>
                                        <p:attrNameLst>
                                          <p:attrName>style.visibility</p:attrName>
                                        </p:attrNameLst>
                                      </p:cBhvr>
                                      <p:to>
                                        <p:strVal val="visible"/>
                                      </p:to>
                                    </p:set>
                                    <p:animEffect transition="in" filter="fade">
                                      <p:cBhvr>
                                        <p:cTn id="274" dur="500"/>
                                        <p:tgtEl>
                                          <p:spTgt spid="123">
                                            <p:txEl>
                                              <p:pRg st="0" end="0"/>
                                            </p:txEl>
                                          </p:spTgt>
                                        </p:tgtEl>
                                      </p:cBhvr>
                                    </p:animEffect>
                                  </p:childTnLst>
                                </p:cTn>
                              </p:par>
                            </p:childTnLst>
                          </p:cTn>
                        </p:par>
                      </p:childTnLst>
                    </p:cTn>
                  </p:par>
                  <p:par>
                    <p:cTn id="275" fill="hold">
                      <p:stCondLst>
                        <p:cond delay="indefinite"/>
                      </p:stCondLst>
                      <p:childTnLst>
                        <p:par>
                          <p:cTn id="276" fill="hold">
                            <p:stCondLst>
                              <p:cond delay="0"/>
                            </p:stCondLst>
                            <p:childTnLst>
                              <p:par>
                                <p:cTn id="277" presetID="10" presetClass="entr" presetSubtype="0" fill="hold" grpId="0" nodeType="clickEffect">
                                  <p:stCondLst>
                                    <p:cond delay="0"/>
                                  </p:stCondLst>
                                  <p:childTnLst>
                                    <p:set>
                                      <p:cBhvr>
                                        <p:cTn id="278" dur="1" fill="hold">
                                          <p:stCondLst>
                                            <p:cond delay="0"/>
                                          </p:stCondLst>
                                        </p:cTn>
                                        <p:tgtEl>
                                          <p:spTgt spid="123">
                                            <p:txEl>
                                              <p:pRg st="1" end="1"/>
                                            </p:txEl>
                                          </p:spTgt>
                                        </p:tgtEl>
                                        <p:attrNameLst>
                                          <p:attrName>style.visibility</p:attrName>
                                        </p:attrNameLst>
                                      </p:cBhvr>
                                      <p:to>
                                        <p:strVal val="visible"/>
                                      </p:to>
                                    </p:set>
                                    <p:animEffect transition="in" filter="fade">
                                      <p:cBhvr>
                                        <p:cTn id="279" dur="500"/>
                                        <p:tgtEl>
                                          <p:spTgt spid="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p:bldP spid="1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P spid="42" grpId="0" animBg="1"/>
      <p:bldP spid="43" grpId="0" animBg="1"/>
      <p:bldP spid="44" grpId="0" animBg="1"/>
      <p:bldP spid="45" grpId="0" animBg="1"/>
      <p:bldP spid="58" grpId="0" uiExpand="1" build="p"/>
      <p:bldP spid="59" grpId="0" uiExpand="1" build="p"/>
      <p:bldP spid="103" grpId="0"/>
      <p:bldP spid="116" grpId="0" animBg="1"/>
      <p:bldP spid="1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38A3D3-C823-C90C-57C7-A8CB51601C0F}"/>
              </a:ext>
            </a:extLst>
          </p:cNvPr>
          <p:cNvPicPr>
            <a:picLocks noChangeAspect="1"/>
          </p:cNvPicPr>
          <p:nvPr/>
        </p:nvPicPr>
        <p:blipFill>
          <a:blip r:embed="rId2"/>
          <a:stretch>
            <a:fillRect/>
          </a:stretch>
        </p:blipFill>
        <p:spPr>
          <a:xfrm>
            <a:off x="0" y="-1"/>
            <a:ext cx="12192000" cy="6912865"/>
          </a:xfrm>
          <a:prstGeom prst="rect">
            <a:avLst/>
          </a:prstGeom>
        </p:spPr>
      </p:pic>
    </p:spTree>
    <p:extLst>
      <p:ext uri="{BB962C8B-B14F-4D97-AF65-F5344CB8AC3E}">
        <p14:creationId xmlns:p14="http://schemas.microsoft.com/office/powerpoint/2010/main" val="2623867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2C8CBC5-0362-9A2B-1A64-E0E4697C3631}"/>
              </a:ext>
            </a:extLst>
          </p:cNvPr>
          <p:cNvSpPr txBox="1"/>
          <p:nvPr/>
        </p:nvSpPr>
        <p:spPr>
          <a:xfrm>
            <a:off x="293739" y="1247296"/>
            <a:ext cx="11332203" cy="769441"/>
          </a:xfrm>
          <a:prstGeom prst="rect">
            <a:avLst/>
          </a:prstGeom>
          <a:noFill/>
        </p:spPr>
        <p:txBody>
          <a:bodyPr wrap="square">
            <a:spAutoFit/>
          </a:bodyPr>
          <a:lstStyle/>
          <a:p>
            <a:pPr algn="ctr"/>
            <a:r>
              <a:rPr lang="en-US" sz="2200" b="1" dirty="0"/>
              <a:t>Where might we take this idea in the world? </a:t>
            </a:r>
            <a:r>
              <a:rPr lang="en-US" sz="2200" dirty="0"/>
              <a:t>... </a:t>
            </a:r>
            <a:br>
              <a:rPr lang="en-US" sz="2200" dirty="0"/>
            </a:br>
            <a:r>
              <a:rPr lang="en-US" sz="2200" dirty="0"/>
              <a:t>What might exponents help us interpret?</a:t>
            </a:r>
          </a:p>
        </p:txBody>
      </p:sp>
      <p:pic>
        <p:nvPicPr>
          <p:cNvPr id="22" name="Picture 3">
            <a:extLst>
              <a:ext uri="{FF2B5EF4-FFF2-40B4-BE49-F238E27FC236}">
                <a16:creationId xmlns:a16="http://schemas.microsoft.com/office/drawing/2014/main" id="{AB62DA7F-F221-6C33-71C9-9DD6DEFAA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589" y="2259190"/>
            <a:ext cx="4443413" cy="3554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3">
            <a:extLst>
              <a:ext uri="{FF2B5EF4-FFF2-40B4-BE49-F238E27FC236}">
                <a16:creationId xmlns:a16="http://schemas.microsoft.com/office/drawing/2014/main" id="{364C03AD-95AF-347D-26CF-024F9928C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588" y="2259189"/>
            <a:ext cx="4443413" cy="3554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3">
            <a:extLst>
              <a:ext uri="{FF2B5EF4-FFF2-40B4-BE49-F238E27FC236}">
                <a16:creationId xmlns:a16="http://schemas.microsoft.com/office/drawing/2014/main" id="{44A1E9FE-9E33-B001-7994-29AF9652BB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587" y="2259188"/>
            <a:ext cx="4443413" cy="3554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E3B45C9B-45EF-0CE1-D843-84FF238ACC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887" y="2259188"/>
            <a:ext cx="4443413" cy="3554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 name="Picture 3">
            <a:extLst>
              <a:ext uri="{FF2B5EF4-FFF2-40B4-BE49-F238E27FC236}">
                <a16:creationId xmlns:a16="http://schemas.microsoft.com/office/drawing/2014/main" id="{D95C25B0-DC55-4B8D-2D21-57DA756339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9187" y="2259188"/>
            <a:ext cx="4443413" cy="3554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 name="Picture 3">
            <a:extLst>
              <a:ext uri="{FF2B5EF4-FFF2-40B4-BE49-F238E27FC236}">
                <a16:creationId xmlns:a16="http://schemas.microsoft.com/office/drawing/2014/main" id="{C5DDB9DA-6612-E7DA-169D-56563383F8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1887" y="2259188"/>
            <a:ext cx="4443413" cy="3554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4">
            <a:extLst>
              <a:ext uri="{FF2B5EF4-FFF2-40B4-BE49-F238E27FC236}">
                <a16:creationId xmlns:a16="http://schemas.microsoft.com/office/drawing/2014/main" id="{B4FE5C2A-3179-E040-9C2C-7806E1171A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4900" y="2256719"/>
            <a:ext cx="4505161" cy="3556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 name="Picture 3">
            <a:extLst>
              <a:ext uri="{FF2B5EF4-FFF2-40B4-BE49-F238E27FC236}">
                <a16:creationId xmlns:a16="http://schemas.microsoft.com/office/drawing/2014/main" id="{516FFC31-BAB3-30AA-DC8F-3D2C9BF149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1887" y="2259188"/>
            <a:ext cx="4443413" cy="3554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94C56F6F-DB8D-B114-049F-6185A40C246F}"/>
              </a:ext>
            </a:extLst>
          </p:cNvPr>
          <p:cNvSpPr txBox="1"/>
          <p:nvPr/>
        </p:nvSpPr>
        <p:spPr>
          <a:xfrm>
            <a:off x="4092352" y="2732104"/>
            <a:ext cx="3638341" cy="2677656"/>
          </a:xfrm>
          <a:prstGeom prst="rect">
            <a:avLst/>
          </a:prstGeom>
          <a:noFill/>
        </p:spPr>
        <p:txBody>
          <a:bodyPr wrap="square" rtlCol="0">
            <a:spAutoFit/>
          </a:bodyPr>
          <a:lstStyle/>
          <a:p>
            <a:pPr algn="ctr"/>
            <a:r>
              <a:rPr lang="en-US" sz="2400" dirty="0">
                <a:solidFill>
                  <a:schemeClr val="bg1"/>
                </a:solidFill>
              </a:rPr>
              <a:t>Virtually all of the crises currently faced by the planet – pandemics, population growth, species decline, climate change, catastrophic weather, etc. – involve exponential change.</a:t>
            </a:r>
          </a:p>
        </p:txBody>
      </p:sp>
      <p:sp>
        <p:nvSpPr>
          <p:cNvPr id="2" name="TextBox 1">
            <a:extLst>
              <a:ext uri="{FF2B5EF4-FFF2-40B4-BE49-F238E27FC236}">
                <a16:creationId xmlns:a16="http://schemas.microsoft.com/office/drawing/2014/main" id="{9579C0BE-51D4-1B4E-D558-9E7269853F31}"/>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368478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500"/>
                                        <p:tgtEl>
                                          <p:spTgt spid="10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500"/>
                                        <p:tgtEl>
                                          <p:spTgt spid="10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iterate type="wd">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80C45-FD13-C59C-6FEE-E9F4696BA3AC}"/>
              </a:ext>
            </a:extLst>
          </p:cNvPr>
          <p:cNvSpPr txBox="1"/>
          <p:nvPr/>
        </p:nvSpPr>
        <p:spPr>
          <a:xfrm>
            <a:off x="2699212" y="1131448"/>
            <a:ext cx="6793576" cy="584775"/>
          </a:xfrm>
          <a:prstGeom prst="rect">
            <a:avLst/>
          </a:prstGeom>
          <a:noFill/>
        </p:spPr>
        <p:txBody>
          <a:bodyPr wrap="square">
            <a:spAutoFit/>
          </a:bodyPr>
          <a:lstStyle/>
          <a:p>
            <a:r>
              <a:rPr lang="en-GB" sz="3200" dirty="0">
                <a:hlinkClick r:id="rId2"/>
              </a:rPr>
              <a:t>https://www.structuringinquiry.com/</a:t>
            </a:r>
            <a:r>
              <a:rPr lang="en-GB" sz="3200" dirty="0"/>
              <a:t> </a:t>
            </a:r>
          </a:p>
        </p:txBody>
      </p:sp>
      <p:pic>
        <p:nvPicPr>
          <p:cNvPr id="2" name="Picture 1">
            <a:extLst>
              <a:ext uri="{FF2B5EF4-FFF2-40B4-BE49-F238E27FC236}">
                <a16:creationId xmlns:a16="http://schemas.microsoft.com/office/drawing/2014/main" id="{5AB0F3B4-D2E8-91BA-F32E-E4213BB741FD}"/>
              </a:ext>
            </a:extLst>
          </p:cNvPr>
          <p:cNvPicPr>
            <a:picLocks noChangeAspect="1"/>
          </p:cNvPicPr>
          <p:nvPr/>
        </p:nvPicPr>
        <p:blipFill>
          <a:blip r:embed="rId3"/>
          <a:stretch>
            <a:fillRect/>
          </a:stretch>
        </p:blipFill>
        <p:spPr>
          <a:xfrm>
            <a:off x="4036935" y="1897872"/>
            <a:ext cx="3828680" cy="3828680"/>
          </a:xfrm>
          <a:prstGeom prst="rect">
            <a:avLst/>
          </a:prstGeom>
        </p:spPr>
      </p:pic>
    </p:spTree>
    <p:extLst>
      <p:ext uri="{BB962C8B-B14F-4D97-AF65-F5344CB8AC3E}">
        <p14:creationId xmlns:p14="http://schemas.microsoft.com/office/powerpoint/2010/main" val="2459720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2654-E525-D98C-E62D-2ADE1F27B103}"/>
              </a:ext>
            </a:extLst>
          </p:cNvPr>
          <p:cNvSpPr>
            <a:spLocks noGrp="1"/>
          </p:cNvSpPr>
          <p:nvPr>
            <p:ph type="title"/>
          </p:nvPr>
        </p:nvSpPr>
        <p:spPr/>
        <p:txBody>
          <a:bodyPr/>
          <a:lstStyle/>
          <a:p>
            <a:r>
              <a:rPr lang="en-GB" dirty="0"/>
              <a:t>Reflections on a variety of variation</a:t>
            </a:r>
          </a:p>
        </p:txBody>
      </p:sp>
      <p:sp>
        <p:nvSpPr>
          <p:cNvPr id="4" name="TextBox 3">
            <a:extLst>
              <a:ext uri="{FF2B5EF4-FFF2-40B4-BE49-F238E27FC236}">
                <a16:creationId xmlns:a16="http://schemas.microsoft.com/office/drawing/2014/main" id="{60466486-97CC-B835-8164-223481A5F539}"/>
              </a:ext>
            </a:extLst>
          </p:cNvPr>
          <p:cNvSpPr txBox="1"/>
          <p:nvPr/>
        </p:nvSpPr>
        <p:spPr>
          <a:xfrm>
            <a:off x="11659437" y="6420897"/>
            <a:ext cx="278005" cy="369332"/>
          </a:xfrm>
          <a:prstGeom prst="rect">
            <a:avLst/>
          </a:prstGeom>
          <a:noFill/>
        </p:spPr>
        <p:txBody>
          <a:bodyPr wrap="square" rtlCol="0">
            <a:spAutoFit/>
          </a:bodyPr>
          <a:lstStyle/>
          <a:p>
            <a:r>
              <a:rPr lang="en-GB" b="1" dirty="0"/>
              <a:t>J</a:t>
            </a:r>
          </a:p>
        </p:txBody>
      </p:sp>
      <p:sp>
        <p:nvSpPr>
          <p:cNvPr id="6" name="TextBox 5">
            <a:extLst>
              <a:ext uri="{FF2B5EF4-FFF2-40B4-BE49-F238E27FC236}">
                <a16:creationId xmlns:a16="http://schemas.microsoft.com/office/drawing/2014/main" id="{17C5075A-1A8B-A15A-F746-DC590F52123F}"/>
              </a:ext>
            </a:extLst>
          </p:cNvPr>
          <p:cNvSpPr txBox="1"/>
          <p:nvPr/>
        </p:nvSpPr>
        <p:spPr>
          <a:xfrm>
            <a:off x="940526" y="1690688"/>
            <a:ext cx="9875520" cy="2831544"/>
          </a:xfrm>
          <a:prstGeom prst="rect">
            <a:avLst/>
          </a:prstGeom>
          <a:noFill/>
        </p:spPr>
        <p:txBody>
          <a:bodyPr wrap="square" rtlCol="0">
            <a:spAutoFit/>
          </a:bodyPr>
          <a:lstStyle/>
          <a:p>
            <a:pPr marL="457200" indent="-457200">
              <a:buFont typeface="Arial" panose="020B0604020202020204" pitchFamily="34" charset="0"/>
              <a:buChar char="•"/>
            </a:pPr>
            <a:r>
              <a:rPr lang="en-GB" sz="3200" b="1" dirty="0"/>
              <a:t>How do your experiences during the session relate to your contribution to the </a:t>
            </a:r>
            <a:r>
              <a:rPr lang="en-GB" sz="3200" b="1" dirty="0" err="1"/>
              <a:t>Mentimeter</a:t>
            </a:r>
            <a:r>
              <a:rPr lang="en-GB" sz="3200" b="1" dirty="0"/>
              <a:t> at the beginning?</a:t>
            </a:r>
          </a:p>
          <a:p>
            <a:pPr marL="457200" indent="-457200">
              <a:buFont typeface="Arial" panose="020B0604020202020204" pitchFamily="34" charset="0"/>
              <a:buChar char="•"/>
            </a:pPr>
            <a:endParaRPr lang="en-GB" sz="3200" b="1" dirty="0"/>
          </a:p>
          <a:p>
            <a:pPr marL="457200" indent="-457200">
              <a:buFont typeface="Arial" panose="020B0604020202020204" pitchFamily="34" charset="0"/>
              <a:buChar char="•"/>
            </a:pPr>
            <a:r>
              <a:rPr lang="en-GB" sz="3200" b="1" dirty="0"/>
              <a:t>What struck you?</a:t>
            </a:r>
          </a:p>
          <a:p>
            <a:endParaRPr lang="en-GB" dirty="0"/>
          </a:p>
        </p:txBody>
      </p:sp>
      <p:sp>
        <p:nvSpPr>
          <p:cNvPr id="3" name="Oval 2">
            <a:hlinkClick r:id="rId3"/>
            <a:extLst>
              <a:ext uri="{FF2B5EF4-FFF2-40B4-BE49-F238E27FC236}">
                <a16:creationId xmlns:a16="http://schemas.microsoft.com/office/drawing/2014/main" id="{2EFF2AE7-5EA7-38E9-8EF6-271BB20F0EFF}"/>
              </a:ext>
            </a:extLst>
          </p:cNvPr>
          <p:cNvSpPr/>
          <p:nvPr/>
        </p:nvSpPr>
        <p:spPr>
          <a:xfrm>
            <a:off x="11165840" y="5791200"/>
            <a:ext cx="493597" cy="50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3965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7313-7DDB-6F37-5636-F895A1AF6197}"/>
              </a:ext>
            </a:extLst>
          </p:cNvPr>
          <p:cNvSpPr>
            <a:spLocks noGrp="1"/>
          </p:cNvSpPr>
          <p:nvPr>
            <p:ph type="title"/>
          </p:nvPr>
        </p:nvSpPr>
        <p:spPr/>
        <p:txBody>
          <a:bodyPr/>
          <a:lstStyle/>
          <a:p>
            <a:r>
              <a:rPr lang="en-GB" dirty="0"/>
              <a:t>What next?</a:t>
            </a:r>
          </a:p>
        </p:txBody>
      </p:sp>
      <p:sp>
        <p:nvSpPr>
          <p:cNvPr id="3" name="TextBox 2">
            <a:extLst>
              <a:ext uri="{FF2B5EF4-FFF2-40B4-BE49-F238E27FC236}">
                <a16:creationId xmlns:a16="http://schemas.microsoft.com/office/drawing/2014/main" id="{62BE03DB-5247-CEB3-D307-DD2630A58418}"/>
              </a:ext>
            </a:extLst>
          </p:cNvPr>
          <p:cNvSpPr txBox="1"/>
          <p:nvPr/>
        </p:nvSpPr>
        <p:spPr>
          <a:xfrm>
            <a:off x="862149" y="2103120"/>
            <a:ext cx="2529121" cy="646331"/>
          </a:xfrm>
          <a:prstGeom prst="rect">
            <a:avLst/>
          </a:prstGeom>
          <a:noFill/>
        </p:spPr>
        <p:txBody>
          <a:bodyPr wrap="square" rtlCol="0">
            <a:spAutoFit/>
          </a:bodyPr>
          <a:lstStyle/>
          <a:p>
            <a:r>
              <a:rPr lang="en-GB" b="1" dirty="0"/>
              <a:t>Slides on </a:t>
            </a:r>
            <a:r>
              <a:rPr lang="en-GB" b="1" dirty="0" err="1"/>
              <a:t>pmtheta</a:t>
            </a:r>
            <a:endParaRPr lang="en-GB" b="1" dirty="0"/>
          </a:p>
          <a:p>
            <a:endParaRPr lang="en-GB" dirty="0"/>
          </a:p>
        </p:txBody>
      </p:sp>
      <p:sp>
        <p:nvSpPr>
          <p:cNvPr id="4" name="TextBox 3">
            <a:extLst>
              <a:ext uri="{FF2B5EF4-FFF2-40B4-BE49-F238E27FC236}">
                <a16:creationId xmlns:a16="http://schemas.microsoft.com/office/drawing/2014/main" id="{228CF2DE-44DE-B16D-36F1-CE5B138C4D37}"/>
              </a:ext>
            </a:extLst>
          </p:cNvPr>
          <p:cNvSpPr txBox="1"/>
          <p:nvPr/>
        </p:nvSpPr>
        <p:spPr>
          <a:xfrm>
            <a:off x="11659437" y="6420897"/>
            <a:ext cx="278005" cy="369332"/>
          </a:xfrm>
          <a:prstGeom prst="rect">
            <a:avLst/>
          </a:prstGeom>
          <a:noFill/>
        </p:spPr>
        <p:txBody>
          <a:bodyPr wrap="square" rtlCol="0">
            <a:spAutoFit/>
          </a:bodyPr>
          <a:lstStyle/>
          <a:p>
            <a:r>
              <a:rPr lang="en-GB" b="1" dirty="0"/>
              <a:t>L</a:t>
            </a:r>
          </a:p>
        </p:txBody>
      </p:sp>
      <p:sp>
        <p:nvSpPr>
          <p:cNvPr id="5" name="TextBox 4">
            <a:extLst>
              <a:ext uri="{FF2B5EF4-FFF2-40B4-BE49-F238E27FC236}">
                <a16:creationId xmlns:a16="http://schemas.microsoft.com/office/drawing/2014/main" id="{6268DDA6-5DA5-80F1-48B9-C93BF1C70065}"/>
              </a:ext>
            </a:extLst>
          </p:cNvPr>
          <p:cNvSpPr txBox="1"/>
          <p:nvPr/>
        </p:nvSpPr>
        <p:spPr>
          <a:xfrm>
            <a:off x="405953" y="5545183"/>
            <a:ext cx="3878664" cy="923330"/>
          </a:xfrm>
          <a:prstGeom prst="rect">
            <a:avLst/>
          </a:prstGeom>
          <a:noFill/>
        </p:spPr>
        <p:txBody>
          <a:bodyPr wrap="square" rtlCol="0">
            <a:spAutoFit/>
          </a:bodyPr>
          <a:lstStyle/>
          <a:p>
            <a:r>
              <a:rPr lang="en-GB" dirty="0">
                <a:hlinkClick r:id="rId2"/>
              </a:rPr>
              <a:t>lauriejacques@smartpd.co.uk</a:t>
            </a:r>
            <a:endParaRPr lang="en-GB" dirty="0"/>
          </a:p>
          <a:p>
            <a:r>
              <a:rPr lang="en-GB" dirty="0">
                <a:hlinkClick r:id="rId3"/>
              </a:rPr>
              <a:t>john.mason@open.ac.uk</a:t>
            </a:r>
          </a:p>
          <a:p>
            <a:r>
              <a:rPr lang="en-GB" dirty="0">
                <a:hlinkClick r:id="rId3"/>
              </a:rPr>
              <a:t>annewatson1089@gmail.com</a:t>
            </a:r>
            <a:endParaRPr lang="en-GB" dirty="0"/>
          </a:p>
        </p:txBody>
      </p:sp>
      <p:pic>
        <p:nvPicPr>
          <p:cNvPr id="7" name="Picture 6" descr="A qr code on a white background&#10;&#10;Description automatically generated">
            <a:extLst>
              <a:ext uri="{FF2B5EF4-FFF2-40B4-BE49-F238E27FC236}">
                <a16:creationId xmlns:a16="http://schemas.microsoft.com/office/drawing/2014/main" id="{9F94AF09-7E28-9AF6-07AF-9740AC155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535" y="2568421"/>
            <a:ext cx="2616138" cy="2616138"/>
          </a:xfrm>
          <a:prstGeom prst="rect">
            <a:avLst/>
          </a:prstGeom>
        </p:spPr>
      </p:pic>
      <p:sp>
        <p:nvSpPr>
          <p:cNvPr id="8" name="TextBox 7">
            <a:extLst>
              <a:ext uri="{FF2B5EF4-FFF2-40B4-BE49-F238E27FC236}">
                <a16:creationId xmlns:a16="http://schemas.microsoft.com/office/drawing/2014/main" id="{131B4CCB-6082-0FD2-B50F-661087F152EB}"/>
              </a:ext>
            </a:extLst>
          </p:cNvPr>
          <p:cNvSpPr txBox="1"/>
          <p:nvPr/>
        </p:nvSpPr>
        <p:spPr>
          <a:xfrm>
            <a:off x="5495278" y="2254928"/>
            <a:ext cx="6312023" cy="1384995"/>
          </a:xfrm>
          <a:prstGeom prst="rect">
            <a:avLst/>
          </a:prstGeom>
          <a:noFill/>
        </p:spPr>
        <p:txBody>
          <a:bodyPr wrap="square" rtlCol="0">
            <a:spAutoFit/>
          </a:bodyPr>
          <a:lstStyle/>
          <a:p>
            <a:r>
              <a:rPr lang="en-GB" sz="2800" b="1" dirty="0"/>
              <a:t>Continue conversation on X (Twitter)</a:t>
            </a:r>
          </a:p>
          <a:p>
            <a:endParaRPr lang="en-GB" sz="2800" b="1" dirty="0"/>
          </a:p>
          <a:p>
            <a:r>
              <a:rPr lang="en-GB" sz="2800" b="1" dirty="0"/>
              <a:t>@smartjacques #jointconf24</a:t>
            </a:r>
          </a:p>
        </p:txBody>
      </p:sp>
    </p:spTree>
    <p:extLst>
      <p:ext uri="{BB962C8B-B14F-4D97-AF65-F5344CB8AC3E}">
        <p14:creationId xmlns:p14="http://schemas.microsoft.com/office/powerpoint/2010/main" val="6207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11EB-7876-2305-BDB4-2B96142C9D3C}"/>
              </a:ext>
            </a:extLst>
          </p:cNvPr>
          <p:cNvSpPr>
            <a:spLocks noGrp="1"/>
          </p:cNvSpPr>
          <p:nvPr>
            <p:ph type="title"/>
          </p:nvPr>
        </p:nvSpPr>
        <p:spPr/>
        <p:txBody>
          <a:bodyPr/>
          <a:lstStyle/>
          <a:p>
            <a:r>
              <a:rPr lang="en-GB" dirty="0"/>
              <a:t>Explore a variety of variation</a:t>
            </a:r>
          </a:p>
        </p:txBody>
      </p:sp>
      <p:sp>
        <p:nvSpPr>
          <p:cNvPr id="3" name="TextBox 2">
            <a:extLst>
              <a:ext uri="{FF2B5EF4-FFF2-40B4-BE49-F238E27FC236}">
                <a16:creationId xmlns:a16="http://schemas.microsoft.com/office/drawing/2014/main" id="{807213AD-DD15-FFE8-5E5C-A16C97A9C24A}"/>
              </a:ext>
            </a:extLst>
          </p:cNvPr>
          <p:cNvSpPr txBox="1"/>
          <p:nvPr/>
        </p:nvSpPr>
        <p:spPr>
          <a:xfrm>
            <a:off x="838200" y="1999622"/>
            <a:ext cx="10515600" cy="4122282"/>
          </a:xfrm>
          <a:prstGeom prst="rect">
            <a:avLst/>
          </a:prstGeom>
          <a:noFill/>
        </p:spPr>
        <p:txBody>
          <a:bodyPr wrap="square" rtlCol="0">
            <a:spAutoFit/>
          </a:bodyPr>
          <a:lstStyle/>
          <a:p>
            <a:pPr marL="457200" indent="-457200">
              <a:lnSpc>
                <a:spcPct val="107000"/>
              </a:lnSpc>
              <a:spcAft>
                <a:spcPts val="800"/>
              </a:spcAft>
              <a:buFont typeface="Arial" panose="020B0604020202020204" pitchFamily="34" charset="0"/>
              <a:buChar char="•"/>
            </a:pPr>
            <a:r>
              <a:rPr lang="en-GB" sz="3200" b="1" kern="100" dirty="0">
                <a:effectLst/>
                <a:latin typeface="Calibri" panose="020F0502020204030204" pitchFamily="34" charset="0"/>
                <a:ea typeface="Calibri" panose="020F0502020204030204" pitchFamily="34" charset="0"/>
                <a:cs typeface="Calibri" panose="020F0502020204030204" pitchFamily="34" charset="0"/>
              </a:rPr>
              <a:t>How would you describe how variation is used in the design of this task? </a:t>
            </a:r>
            <a:endParaRPr lang="en-GB"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GB" sz="3200" b="1" kern="100" dirty="0">
                <a:effectLst/>
                <a:latin typeface="Calibri" panose="020F0502020204030204" pitchFamily="34" charset="0"/>
                <a:ea typeface="Calibri" panose="020F0502020204030204" pitchFamily="34" charset="0"/>
                <a:cs typeface="Calibri" panose="020F0502020204030204" pitchFamily="34" charset="0"/>
              </a:rPr>
              <a:t>What is varied? What is kept invariant? </a:t>
            </a:r>
            <a:endParaRPr lang="en-GB"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GB" sz="3200" b="1" kern="100" dirty="0">
                <a:effectLst/>
                <a:latin typeface="Calibri" panose="020F0502020204030204" pitchFamily="34" charset="0"/>
                <a:ea typeface="Calibri" panose="020F0502020204030204" pitchFamily="34" charset="0"/>
                <a:cs typeface="Calibri" panose="020F0502020204030204" pitchFamily="34" charset="0"/>
              </a:rPr>
              <a:t>What is the purpose of the variation/ invariance? </a:t>
            </a:r>
            <a:endParaRPr lang="en-GB"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GB" sz="3200" b="1" kern="100" dirty="0">
                <a:effectLst/>
                <a:latin typeface="Calibri" panose="020F0502020204030204" pitchFamily="34" charset="0"/>
                <a:ea typeface="Calibri" panose="020F0502020204030204" pitchFamily="34" charset="0"/>
                <a:cs typeface="Calibri" panose="020F0502020204030204" pitchFamily="34" charset="0"/>
              </a:rPr>
              <a:t>To what does the variation/ invariance point attention?</a:t>
            </a:r>
            <a:endParaRPr lang="en-GB"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3200" b="1" dirty="0">
                <a:effectLst/>
                <a:latin typeface="Calibri" panose="020F0502020204030204" pitchFamily="34" charset="0"/>
                <a:ea typeface="Calibri" panose="020F0502020204030204" pitchFamily="34" charset="0"/>
              </a:rPr>
              <a:t>What is done with the variation? … By the pupils? By the teachers?</a:t>
            </a:r>
            <a:endParaRPr lang="en-GB" sz="3200" b="1" dirty="0"/>
          </a:p>
        </p:txBody>
      </p:sp>
      <p:sp>
        <p:nvSpPr>
          <p:cNvPr id="4" name="TextBox 3">
            <a:extLst>
              <a:ext uri="{FF2B5EF4-FFF2-40B4-BE49-F238E27FC236}">
                <a16:creationId xmlns:a16="http://schemas.microsoft.com/office/drawing/2014/main" id="{C0FE3A42-51D0-1A16-BA02-15A37DC2CDFC}"/>
              </a:ext>
            </a:extLst>
          </p:cNvPr>
          <p:cNvSpPr txBox="1"/>
          <p:nvPr/>
        </p:nvSpPr>
        <p:spPr>
          <a:xfrm>
            <a:off x="11659437" y="6420897"/>
            <a:ext cx="278005" cy="369332"/>
          </a:xfrm>
          <a:prstGeom prst="rect">
            <a:avLst/>
          </a:prstGeom>
          <a:noFill/>
        </p:spPr>
        <p:txBody>
          <a:bodyPr wrap="square" rtlCol="0">
            <a:spAutoFit/>
          </a:bodyPr>
          <a:lstStyle/>
          <a:p>
            <a:r>
              <a:rPr lang="en-GB" b="1" dirty="0"/>
              <a:t>J</a:t>
            </a:r>
          </a:p>
        </p:txBody>
      </p:sp>
    </p:spTree>
    <p:extLst>
      <p:ext uri="{BB962C8B-B14F-4D97-AF65-F5344CB8AC3E}">
        <p14:creationId xmlns:p14="http://schemas.microsoft.com/office/powerpoint/2010/main" val="8705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9E33-C54A-680D-EDB1-FBC468D931C4}"/>
              </a:ext>
            </a:extLst>
          </p:cNvPr>
          <p:cNvSpPr>
            <a:spLocks noGrp="1"/>
          </p:cNvSpPr>
          <p:nvPr>
            <p:ph type="title"/>
          </p:nvPr>
        </p:nvSpPr>
        <p:spPr>
          <a:xfrm>
            <a:off x="838200" y="365126"/>
            <a:ext cx="10515600" cy="627652"/>
          </a:xfrm>
        </p:spPr>
        <p:txBody>
          <a:bodyPr>
            <a:normAutofit fontScale="90000"/>
          </a:bodyPr>
          <a:lstStyle/>
          <a:p>
            <a:r>
              <a:rPr lang="en-GB" dirty="0"/>
              <a:t>What did we notice?</a:t>
            </a:r>
          </a:p>
        </p:txBody>
      </p:sp>
      <p:sp>
        <p:nvSpPr>
          <p:cNvPr id="3" name="TextBox 2">
            <a:extLst>
              <a:ext uri="{FF2B5EF4-FFF2-40B4-BE49-F238E27FC236}">
                <a16:creationId xmlns:a16="http://schemas.microsoft.com/office/drawing/2014/main" id="{2EFE49FB-B172-2DF0-4E0F-8C4AFC172AE9}"/>
              </a:ext>
            </a:extLst>
          </p:cNvPr>
          <p:cNvSpPr txBox="1"/>
          <p:nvPr/>
        </p:nvSpPr>
        <p:spPr>
          <a:xfrm>
            <a:off x="11659437" y="6420897"/>
            <a:ext cx="278005" cy="369332"/>
          </a:xfrm>
          <a:prstGeom prst="rect">
            <a:avLst/>
          </a:prstGeom>
          <a:noFill/>
        </p:spPr>
        <p:txBody>
          <a:bodyPr wrap="square" rtlCol="0">
            <a:spAutoFit/>
          </a:bodyPr>
          <a:lstStyle/>
          <a:p>
            <a:r>
              <a:rPr lang="en-GB" b="1" dirty="0"/>
              <a:t>J</a:t>
            </a:r>
          </a:p>
        </p:txBody>
      </p:sp>
      <p:sp>
        <p:nvSpPr>
          <p:cNvPr id="5" name="TextBox 4">
            <a:extLst>
              <a:ext uri="{FF2B5EF4-FFF2-40B4-BE49-F238E27FC236}">
                <a16:creationId xmlns:a16="http://schemas.microsoft.com/office/drawing/2014/main" id="{74CEB990-D1A8-515F-4A95-A24719B60E26}"/>
              </a:ext>
            </a:extLst>
          </p:cNvPr>
          <p:cNvSpPr txBox="1"/>
          <p:nvPr/>
        </p:nvSpPr>
        <p:spPr>
          <a:xfrm>
            <a:off x="1018903" y="1423851"/>
            <a:ext cx="10334897" cy="1477328"/>
          </a:xfrm>
          <a:prstGeom prst="rect">
            <a:avLst/>
          </a:prstGeom>
          <a:noFill/>
        </p:spPr>
        <p:txBody>
          <a:bodyPr wrap="square" rtlCol="0">
            <a:spAutoFit/>
          </a:bodyPr>
          <a:lstStyle/>
          <a:p>
            <a:r>
              <a:rPr lang="en-GB" dirty="0"/>
              <a:t>Mason, J. (2019). Evolution of a Task Domain. Digital Experiences in Mathematics Education. p1-21. http://link.springer.com/article/10.1007/s40751-018-0046-3</a:t>
            </a:r>
          </a:p>
          <a:p>
            <a:endParaRPr lang="en-GB" dirty="0"/>
          </a:p>
          <a:p>
            <a:r>
              <a:rPr lang="en-GB" dirty="0"/>
              <a:t>Mason J. (2008). Making Use of Children’s Powers to Produce Algebraic Thinking. In J. Kaput, D. </a:t>
            </a:r>
            <a:r>
              <a:rPr lang="en-GB" dirty="0" err="1"/>
              <a:t>Carraher</a:t>
            </a:r>
            <a:r>
              <a:rPr lang="en-GB" dirty="0"/>
              <a:t> &amp; M. Blanton (Eds.) Algebra in the Early Grades. Lawrence Erlbaum. New York. p57-94.</a:t>
            </a:r>
          </a:p>
        </p:txBody>
      </p:sp>
    </p:spTree>
    <p:extLst>
      <p:ext uri="{BB962C8B-B14F-4D97-AF65-F5344CB8AC3E}">
        <p14:creationId xmlns:p14="http://schemas.microsoft.com/office/powerpoint/2010/main" val="409365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9E33-C54A-680D-EDB1-FBC468D931C4}"/>
              </a:ext>
            </a:extLst>
          </p:cNvPr>
          <p:cNvSpPr>
            <a:spLocks noGrp="1"/>
          </p:cNvSpPr>
          <p:nvPr>
            <p:ph type="title"/>
          </p:nvPr>
        </p:nvSpPr>
        <p:spPr>
          <a:xfrm>
            <a:off x="838200" y="365126"/>
            <a:ext cx="10515600" cy="627652"/>
          </a:xfrm>
        </p:spPr>
        <p:txBody>
          <a:bodyPr>
            <a:normAutofit fontScale="90000"/>
          </a:bodyPr>
          <a:lstStyle/>
          <a:p>
            <a:r>
              <a:rPr lang="en-GB" dirty="0"/>
              <a:t>What did we notice?</a:t>
            </a:r>
          </a:p>
        </p:txBody>
      </p:sp>
      <p:sp>
        <p:nvSpPr>
          <p:cNvPr id="3" name="TextBox 2">
            <a:extLst>
              <a:ext uri="{FF2B5EF4-FFF2-40B4-BE49-F238E27FC236}">
                <a16:creationId xmlns:a16="http://schemas.microsoft.com/office/drawing/2014/main" id="{2EFE49FB-B172-2DF0-4E0F-8C4AFC172AE9}"/>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
        <p:nvSpPr>
          <p:cNvPr id="5" name="TextBox 4">
            <a:extLst>
              <a:ext uri="{FF2B5EF4-FFF2-40B4-BE49-F238E27FC236}">
                <a16:creationId xmlns:a16="http://schemas.microsoft.com/office/drawing/2014/main" id="{74CEB990-D1A8-515F-4A95-A24719B60E26}"/>
              </a:ext>
            </a:extLst>
          </p:cNvPr>
          <p:cNvSpPr txBox="1"/>
          <p:nvPr/>
        </p:nvSpPr>
        <p:spPr>
          <a:xfrm>
            <a:off x="1018903" y="1423851"/>
            <a:ext cx="10334897" cy="3754874"/>
          </a:xfrm>
          <a:prstGeom prst="rect">
            <a:avLst/>
          </a:prstGeom>
          <a:noFill/>
        </p:spPr>
        <p:txBody>
          <a:bodyPr wrap="square" rtlCol="0">
            <a:spAutoFit/>
          </a:bodyPr>
          <a:lstStyle/>
          <a:p>
            <a:r>
              <a:rPr lang="en-GB" sz="2000" dirty="0">
                <a:latin typeface="Arial" panose="020B0604020202020204" pitchFamily="34" charset="0"/>
                <a:ea typeface="Calibri" panose="020F0502020204030204" pitchFamily="34" charset="0"/>
              </a:rPr>
              <a:t>Jacques, L. (2023). Primary Teachers’ Design Principles and Pedagogical Practices for Promoting Mathematical Learning from Procedural Variation Tasks. Unpublished doctoral thesis, UCL.</a:t>
            </a:r>
          </a:p>
          <a:p>
            <a:pPr algn="just"/>
            <a:endParaRPr lang="en-GB" sz="2000" dirty="0">
              <a:latin typeface="Arial" panose="020B0604020202020204" pitchFamily="34" charset="0"/>
              <a:ea typeface="Calibri" panose="020F0502020204030204" pitchFamily="34" charset="0"/>
            </a:endParaRPr>
          </a:p>
          <a:p>
            <a:pPr algn="just"/>
            <a:r>
              <a:rPr lang="en-US" sz="2000" dirty="0"/>
              <a:t>Watson, A. (2017). Pedagogy of Variations: Synthesis of Various Notions of Variation. In R. Huang &amp; Y. Li (Eds.), Teaching and Learning Mathematics through Variation. Mathematics Teaching and Learning (pp. 85-103). Rotterdam: Sense Publishers. </a:t>
            </a:r>
          </a:p>
          <a:p>
            <a:pPr algn="just"/>
            <a:r>
              <a:rPr lang="en-US" sz="2000" b="1" dirty="0"/>
              <a:t>contact </a:t>
            </a:r>
            <a:r>
              <a:rPr lang="en-US" sz="2000" b="1" dirty="0">
                <a:hlinkClick r:id="rId3"/>
              </a:rPr>
              <a:t>annewatson1089@gmail.com</a:t>
            </a:r>
            <a:r>
              <a:rPr lang="en-US" sz="2000" b="1" dirty="0"/>
              <a:t> if you need a copy.</a:t>
            </a:r>
          </a:p>
          <a:p>
            <a:pPr algn="just"/>
            <a:endParaRPr lang="en-US" sz="2000" dirty="0"/>
          </a:p>
          <a:p>
            <a:pPr algn="just"/>
            <a:r>
              <a:rPr lang="en-US" sz="2000" dirty="0"/>
              <a:t>Watson, A. (2014) Enacting variation theory in the design of task sequences, ppt presented at </a:t>
            </a:r>
            <a:r>
              <a:rPr lang="en-US" sz="2000" dirty="0" err="1"/>
              <a:t>EARLi</a:t>
            </a:r>
            <a:r>
              <a:rPr lang="en-US" sz="2000" dirty="0"/>
              <a:t> SIG9. </a:t>
            </a:r>
            <a:r>
              <a:rPr lang="en-US" sz="2000" b="1" dirty="0"/>
              <a:t>see pmtheta.com home page</a:t>
            </a:r>
            <a:r>
              <a:rPr lang="en-US" sz="2000" dirty="0"/>
              <a:t>.</a:t>
            </a:r>
          </a:p>
          <a:p>
            <a:pPr algn="just"/>
            <a:endParaRPr lang="en-US" dirty="0"/>
          </a:p>
        </p:txBody>
      </p:sp>
    </p:spTree>
    <p:extLst>
      <p:ext uri="{BB962C8B-B14F-4D97-AF65-F5344CB8AC3E}">
        <p14:creationId xmlns:p14="http://schemas.microsoft.com/office/powerpoint/2010/main" val="280454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9E33-C54A-680D-EDB1-FBC468D931C4}"/>
              </a:ext>
            </a:extLst>
          </p:cNvPr>
          <p:cNvSpPr>
            <a:spLocks noGrp="1"/>
          </p:cNvSpPr>
          <p:nvPr>
            <p:ph type="title"/>
          </p:nvPr>
        </p:nvSpPr>
        <p:spPr>
          <a:xfrm>
            <a:off x="838200" y="365126"/>
            <a:ext cx="10515600" cy="627652"/>
          </a:xfrm>
        </p:spPr>
        <p:txBody>
          <a:bodyPr>
            <a:normAutofit fontScale="90000"/>
          </a:bodyPr>
          <a:lstStyle/>
          <a:p>
            <a:r>
              <a:rPr lang="en-GB" dirty="0"/>
              <a:t>What did we notice?</a:t>
            </a:r>
          </a:p>
        </p:txBody>
      </p:sp>
      <p:sp>
        <p:nvSpPr>
          <p:cNvPr id="3" name="TextBox 2">
            <a:extLst>
              <a:ext uri="{FF2B5EF4-FFF2-40B4-BE49-F238E27FC236}">
                <a16:creationId xmlns:a16="http://schemas.microsoft.com/office/drawing/2014/main" id="{2EFE49FB-B172-2DF0-4E0F-8C4AFC172AE9}"/>
              </a:ext>
            </a:extLst>
          </p:cNvPr>
          <p:cNvSpPr txBox="1"/>
          <p:nvPr/>
        </p:nvSpPr>
        <p:spPr>
          <a:xfrm>
            <a:off x="11659437" y="6420897"/>
            <a:ext cx="278005" cy="369332"/>
          </a:xfrm>
          <a:prstGeom prst="rect">
            <a:avLst/>
          </a:prstGeom>
          <a:noFill/>
        </p:spPr>
        <p:txBody>
          <a:bodyPr wrap="square" rtlCol="0">
            <a:spAutoFit/>
          </a:bodyPr>
          <a:lstStyle/>
          <a:p>
            <a:r>
              <a:rPr lang="en-GB" b="1" dirty="0"/>
              <a:t>L</a:t>
            </a:r>
          </a:p>
        </p:txBody>
      </p:sp>
      <p:sp>
        <p:nvSpPr>
          <p:cNvPr id="4" name="TextBox 3">
            <a:extLst>
              <a:ext uri="{FF2B5EF4-FFF2-40B4-BE49-F238E27FC236}">
                <a16:creationId xmlns:a16="http://schemas.microsoft.com/office/drawing/2014/main" id="{B315CEA5-3EA2-7C66-0644-AC0458FF05B3}"/>
              </a:ext>
            </a:extLst>
          </p:cNvPr>
          <p:cNvSpPr txBox="1"/>
          <p:nvPr/>
        </p:nvSpPr>
        <p:spPr>
          <a:xfrm>
            <a:off x="838200" y="1076006"/>
            <a:ext cx="11099242" cy="5293757"/>
          </a:xfrm>
          <a:prstGeom prst="rect">
            <a:avLst/>
          </a:prstGeom>
          <a:noFill/>
        </p:spPr>
        <p:txBody>
          <a:bodyPr wrap="square" rtlCol="0">
            <a:spAutoFit/>
          </a:bodyPr>
          <a:lstStyle/>
          <a:p>
            <a:pPr marL="457200" indent="-457200">
              <a:spcBef>
                <a:spcPts val="1200"/>
              </a:spcBef>
            </a:pPr>
            <a:r>
              <a:rPr lang="en-US" sz="1800" dirty="0" err="1">
                <a:effectLst/>
                <a:latin typeface="Arial" panose="020B0604020202020204" pitchFamily="34" charset="0"/>
                <a:ea typeface="Calibri" panose="020F0502020204030204" pitchFamily="34" charset="0"/>
              </a:rPr>
              <a:t>Ekdahl</a:t>
            </a:r>
            <a:r>
              <a:rPr lang="en-US" sz="1800" dirty="0">
                <a:effectLst/>
                <a:latin typeface="Arial" panose="020B0604020202020204" pitchFamily="34" charset="0"/>
                <a:ea typeface="Calibri" panose="020F0502020204030204" pitchFamily="34" charset="0"/>
              </a:rPr>
              <a:t>, A.-L., Venkat, H., Runesson, U., &amp; Askew, M. (2018). Weaving in connections: Studying changes in early grades additive relations teaching. </a:t>
            </a:r>
            <a:r>
              <a:rPr lang="en-US" sz="1800" i="1" dirty="0">
                <a:effectLst/>
                <a:latin typeface="Arial" panose="020B0604020202020204" pitchFamily="34" charset="0"/>
                <a:ea typeface="Calibri" panose="020F0502020204030204" pitchFamily="34" charset="0"/>
              </a:rPr>
              <a:t>South African Journal of Childhood Education (SAJCE), 8</a:t>
            </a:r>
            <a:r>
              <a:rPr lang="en-US" sz="1800" dirty="0">
                <a:effectLst/>
                <a:latin typeface="Arial" panose="020B0604020202020204" pitchFamily="34" charset="0"/>
                <a:ea typeface="Calibri" panose="020F0502020204030204" pitchFamily="34" charset="0"/>
              </a:rPr>
              <a:t>(1). doi:10.4102/sajce.v8i1.540</a:t>
            </a:r>
            <a:endParaRPr lang="en-GB" sz="1800" dirty="0">
              <a:effectLst/>
              <a:latin typeface="Calibri" panose="020F0502020204030204" pitchFamily="34" charset="0"/>
              <a:ea typeface="Calibri" panose="020F0502020204030204" pitchFamily="34" charset="0"/>
            </a:endParaRPr>
          </a:p>
          <a:p>
            <a:pPr marL="457200" indent="-457200">
              <a:spcBef>
                <a:spcPts val="1200"/>
              </a:spcBef>
            </a:pPr>
            <a:r>
              <a:rPr lang="en-US" sz="1800" dirty="0">
                <a:effectLst/>
                <a:latin typeface="Arial" panose="020B0604020202020204" pitchFamily="34" charset="0"/>
                <a:ea typeface="Calibri" panose="020F0502020204030204" pitchFamily="34" charset="0"/>
              </a:rPr>
              <a:t>Gu, F., Huang, R., &amp; Gu, L. (2017). Theory and development of teaching through variation in mathematics in China. In R. Huang &amp; Y. Li (Eds.), </a:t>
            </a:r>
            <a:r>
              <a:rPr lang="en-US" sz="1800" i="1" dirty="0">
                <a:effectLst/>
                <a:latin typeface="Arial" panose="020B0604020202020204" pitchFamily="34" charset="0"/>
                <a:ea typeface="Calibri" panose="020F0502020204030204" pitchFamily="34" charset="0"/>
              </a:rPr>
              <a:t>Teaching and learning mathematics through variation: Confucian heritage meets western theories</a:t>
            </a:r>
            <a:r>
              <a:rPr lang="en-US" sz="1800" dirty="0">
                <a:effectLst/>
                <a:latin typeface="Arial" panose="020B0604020202020204" pitchFamily="34" charset="0"/>
                <a:ea typeface="Calibri" panose="020F0502020204030204" pitchFamily="34" charset="0"/>
              </a:rPr>
              <a:t> (pp. 13-41). Rotterdam: Sense Publishers.</a:t>
            </a:r>
          </a:p>
          <a:p>
            <a:pPr marL="457200" indent="-457200">
              <a:spcBef>
                <a:spcPts val="1200"/>
              </a:spcBef>
            </a:pPr>
            <a:r>
              <a:rPr lang="en-GB" dirty="0">
                <a:latin typeface="Arial" panose="020B0604020202020204" pitchFamily="34" charset="0"/>
                <a:ea typeface="Calibri" panose="020F0502020204030204" pitchFamily="34" charset="0"/>
              </a:rPr>
              <a:t>Jacques, L. (2023). Same structure, different values - designing one-problem-multiple-changes procedural variation tasks. Mathematics Teaching, (289), 43-45.</a:t>
            </a:r>
          </a:p>
          <a:p>
            <a:pPr marL="457200" indent="-457200">
              <a:spcBef>
                <a:spcPts val="1200"/>
              </a:spcBef>
            </a:pPr>
            <a:r>
              <a:rPr lang="en-US" sz="1800" dirty="0">
                <a:effectLst/>
                <a:latin typeface="Arial" panose="020B0604020202020204" pitchFamily="34" charset="0"/>
                <a:ea typeface="Calibri" panose="020F0502020204030204" pitchFamily="34" charset="0"/>
              </a:rPr>
              <a:t>Pang, M. F., Bao, J., &amp; Ki, W. W. (2017). ‘Bianshi’ and the Variation Theory of Learning. In R. Huang &amp; Y. Li (Eds.), </a:t>
            </a:r>
            <a:r>
              <a:rPr lang="en-US" sz="1800" i="1" dirty="0">
                <a:effectLst/>
                <a:latin typeface="Arial" panose="020B0604020202020204" pitchFamily="34" charset="0"/>
                <a:ea typeface="Calibri" panose="020F0502020204030204" pitchFamily="34" charset="0"/>
              </a:rPr>
              <a:t>Teaching and Learning Mathematics through Variation: Confucian Heritage Meets Western Theories</a:t>
            </a:r>
            <a:r>
              <a:rPr lang="en-US" sz="1800" dirty="0">
                <a:effectLst/>
                <a:latin typeface="Arial" panose="020B0604020202020204" pitchFamily="34" charset="0"/>
                <a:ea typeface="Calibri" panose="020F0502020204030204" pitchFamily="34" charset="0"/>
              </a:rPr>
              <a:t> (pp. 43-67). Rotterdam: Sense Publishers.</a:t>
            </a:r>
          </a:p>
          <a:p>
            <a:pPr marL="457200" indent="-457200">
              <a:spcBef>
                <a:spcPts val="1200"/>
              </a:spcBef>
            </a:pPr>
            <a:r>
              <a:rPr lang="en-US" sz="1800" dirty="0">
                <a:effectLst/>
                <a:latin typeface="Arial" panose="020B0604020202020204" pitchFamily="34" charset="0"/>
                <a:ea typeface="Calibri" panose="020F0502020204030204" pitchFamily="34" charset="0"/>
              </a:rPr>
              <a:t>Sun, X. H. (2013). </a:t>
            </a:r>
            <a:r>
              <a:rPr lang="en-US" sz="1800" i="1" dirty="0">
                <a:effectLst/>
                <a:latin typeface="Arial" panose="020B0604020202020204" pitchFamily="34" charset="0"/>
                <a:ea typeface="Calibri" panose="020F0502020204030204" pitchFamily="34" charset="0"/>
              </a:rPr>
              <a:t>The fundamental idea of mathematical tasks design in China: the origin and development.</a:t>
            </a:r>
            <a:r>
              <a:rPr lang="en-US" sz="1800" dirty="0">
                <a:effectLst/>
                <a:latin typeface="Arial" panose="020B0604020202020204" pitchFamily="34" charset="0"/>
                <a:ea typeface="Calibri" panose="020F0502020204030204" pitchFamily="34" charset="0"/>
              </a:rPr>
              <a:t> Paper presented at the </a:t>
            </a:r>
            <a:r>
              <a:rPr lang="en-US" sz="1800" dirty="0" err="1">
                <a:effectLst/>
                <a:latin typeface="Arial" panose="020B0604020202020204" pitchFamily="34" charset="0"/>
                <a:ea typeface="Calibri" panose="020F0502020204030204" pitchFamily="34" charset="0"/>
              </a:rPr>
              <a:t>The</a:t>
            </a:r>
            <a:r>
              <a:rPr lang="en-US" sz="1800" dirty="0">
                <a:effectLst/>
                <a:latin typeface="Arial" panose="020B0604020202020204" pitchFamily="34" charset="0"/>
                <a:ea typeface="Calibri" panose="020F0502020204030204" pitchFamily="34" charset="0"/>
              </a:rPr>
              <a:t> International Commission on Mathematical Instruction Study 22: Task design in mathematics education, Oxford, UK</a:t>
            </a:r>
          </a:p>
          <a:p>
            <a:pPr marL="457200" indent="-457200">
              <a:spcBef>
                <a:spcPts val="1200"/>
              </a:spcBef>
            </a:pPr>
            <a:r>
              <a:rPr lang="en-US" sz="1800" dirty="0">
                <a:effectLst/>
                <a:latin typeface="Arial" panose="020B0604020202020204" pitchFamily="34" charset="0"/>
                <a:ea typeface="Calibri" panose="020F0502020204030204" pitchFamily="34" charset="0"/>
              </a:rPr>
              <a:t>Yang, Y., &amp; Ricks, T. (2012b). How crucial incidents analysis support Chinese lesson study. </a:t>
            </a:r>
            <a:r>
              <a:rPr lang="en-US" sz="1800" i="1" dirty="0">
                <a:effectLst/>
                <a:latin typeface="Arial" panose="020B0604020202020204" pitchFamily="34" charset="0"/>
                <a:ea typeface="Calibri" panose="020F0502020204030204" pitchFamily="34" charset="0"/>
              </a:rPr>
              <a:t>International Journal for Lesson and Learning Studies, 1</a:t>
            </a:r>
            <a:r>
              <a:rPr lang="en-US" sz="1800" dirty="0">
                <a:effectLst/>
                <a:latin typeface="Arial" panose="020B0604020202020204" pitchFamily="34" charset="0"/>
                <a:ea typeface="Calibri" panose="020F0502020204030204" pitchFamily="34" charset="0"/>
              </a:rPr>
              <a:t>(1), 41-48.</a:t>
            </a:r>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4576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8D3D8DA-A580-35F4-FA01-11355D126E06}"/>
              </a:ext>
            </a:extLst>
          </p:cNvPr>
          <p:cNvGrpSpPr/>
          <p:nvPr/>
        </p:nvGrpSpPr>
        <p:grpSpPr>
          <a:xfrm>
            <a:off x="262073" y="1744528"/>
            <a:ext cx="8365443" cy="646331"/>
            <a:chOff x="213188" y="358514"/>
            <a:chExt cx="8365443" cy="646331"/>
          </a:xfrm>
        </p:grpSpPr>
        <p:sp>
          <p:nvSpPr>
            <p:cNvPr id="5" name="TextBox 4">
              <a:extLst>
                <a:ext uri="{FF2B5EF4-FFF2-40B4-BE49-F238E27FC236}">
                  <a16:creationId xmlns:a16="http://schemas.microsoft.com/office/drawing/2014/main" id="{8D95F1B4-F58F-05BB-AF55-AB92953EA8DB}"/>
                </a:ext>
              </a:extLst>
            </p:cNvPr>
            <p:cNvSpPr txBox="1"/>
            <p:nvPr/>
          </p:nvSpPr>
          <p:spPr>
            <a:xfrm>
              <a:off x="213188" y="420070"/>
              <a:ext cx="184731" cy="584775"/>
            </a:xfrm>
            <a:prstGeom prst="rect">
              <a:avLst/>
            </a:prstGeom>
            <a:noFill/>
          </p:spPr>
          <p:txBody>
            <a:bodyPr wrap="none" rtlCol="0">
              <a:spAutoFit/>
            </a:bodyPr>
            <a:lstStyle/>
            <a:p>
              <a:endParaRPr lang="en-US" sz="3200" b="1" dirty="0">
                <a:solidFill>
                  <a:schemeClr val="accent1">
                    <a:lumMod val="75000"/>
                  </a:schemeClr>
                </a:solidFill>
              </a:endParaRPr>
            </a:p>
          </p:txBody>
        </p:sp>
        <p:sp>
          <p:nvSpPr>
            <p:cNvPr id="7" name="TextBox 6">
              <a:extLst>
                <a:ext uri="{FF2B5EF4-FFF2-40B4-BE49-F238E27FC236}">
                  <a16:creationId xmlns:a16="http://schemas.microsoft.com/office/drawing/2014/main" id="{F712361A-24E7-AEA4-3955-EA47F64E413C}"/>
                </a:ext>
              </a:extLst>
            </p:cNvPr>
            <p:cNvSpPr txBox="1"/>
            <p:nvPr/>
          </p:nvSpPr>
          <p:spPr>
            <a:xfrm>
              <a:off x="2051863" y="358514"/>
              <a:ext cx="6526768" cy="646331"/>
            </a:xfrm>
            <a:prstGeom prst="rect">
              <a:avLst/>
            </a:prstGeom>
            <a:noFill/>
          </p:spPr>
          <p:txBody>
            <a:bodyPr wrap="square" rtlCol="0">
              <a:spAutoFit/>
            </a:bodyPr>
            <a:lstStyle/>
            <a:p>
              <a:r>
                <a:rPr lang="en-US" sz="3600" dirty="0">
                  <a:solidFill>
                    <a:schemeClr val="tx1">
                      <a:lumMod val="95000"/>
                      <a:lumOff val="5000"/>
                    </a:schemeClr>
                  </a:solidFill>
                  <a:latin typeface="ADLaM Display" panose="020F0502020204030204" pitchFamily="34" charset="0"/>
                  <a:cs typeface="ADLaM Display" panose="020F0502020204030204" pitchFamily="34" charset="0"/>
                </a:rPr>
                <a:t>Types of Variation in a </a:t>
              </a:r>
              <a:r>
                <a:rPr lang="en-US" sz="3600" dirty="0">
                  <a:solidFill>
                    <a:srgbClr val="7030A0"/>
                  </a:solidFill>
                  <a:latin typeface="ADLaM Display" panose="020F0502020204030204" pitchFamily="34" charset="0"/>
                  <a:cs typeface="ADLaM Display" panose="020F0502020204030204" pitchFamily="34" charset="0"/>
                </a:rPr>
                <a:t>Ravel</a:t>
              </a:r>
            </a:p>
          </p:txBody>
        </p:sp>
      </p:grpSp>
      <p:sp>
        <p:nvSpPr>
          <p:cNvPr id="8" name="TextBox 7">
            <a:extLst>
              <a:ext uri="{FF2B5EF4-FFF2-40B4-BE49-F238E27FC236}">
                <a16:creationId xmlns:a16="http://schemas.microsoft.com/office/drawing/2014/main" id="{A87663FD-63BE-DC88-EDC6-A3798F6E1E84}"/>
              </a:ext>
            </a:extLst>
          </p:cNvPr>
          <p:cNvSpPr txBox="1"/>
          <p:nvPr/>
        </p:nvSpPr>
        <p:spPr>
          <a:xfrm>
            <a:off x="1985210" y="3429000"/>
            <a:ext cx="7976937" cy="1938992"/>
          </a:xfrm>
          <a:prstGeom prst="rect">
            <a:avLst/>
          </a:prstGeom>
          <a:noFill/>
        </p:spPr>
        <p:txBody>
          <a:bodyPr wrap="square" rtlCol="0">
            <a:spAutoFit/>
          </a:bodyPr>
          <a:lstStyle/>
          <a:p>
            <a:r>
              <a:rPr lang="en-GB" sz="4000" dirty="0"/>
              <a:t>Thanks to: </a:t>
            </a:r>
          </a:p>
          <a:p>
            <a:r>
              <a:rPr lang="en-GB" sz="4000" dirty="0"/>
              <a:t>	Brent Davis and Martina Metz</a:t>
            </a:r>
          </a:p>
          <a:p>
            <a:r>
              <a:rPr lang="en-GB" sz="4000" dirty="0"/>
              <a:t>		University of Calgary</a:t>
            </a:r>
          </a:p>
        </p:txBody>
      </p:sp>
      <p:sp>
        <p:nvSpPr>
          <p:cNvPr id="2" name="TextBox 1">
            <a:extLst>
              <a:ext uri="{FF2B5EF4-FFF2-40B4-BE49-F238E27FC236}">
                <a16:creationId xmlns:a16="http://schemas.microsoft.com/office/drawing/2014/main" id="{05C0F1B1-E55A-00ED-58BA-D8EA0892B621}"/>
              </a:ext>
            </a:extLst>
          </p:cNvPr>
          <p:cNvSpPr txBox="1"/>
          <p:nvPr/>
        </p:nvSpPr>
        <p:spPr>
          <a:xfrm>
            <a:off x="11659437" y="6420897"/>
            <a:ext cx="278005" cy="369332"/>
          </a:xfrm>
          <a:prstGeom prst="rect">
            <a:avLst/>
          </a:prstGeom>
          <a:noFill/>
        </p:spPr>
        <p:txBody>
          <a:bodyPr wrap="square" rtlCol="0">
            <a:spAutoFit/>
          </a:bodyPr>
          <a:lstStyle/>
          <a:p>
            <a:r>
              <a:rPr lang="en-GB" b="1" dirty="0"/>
              <a:t>A</a:t>
            </a:r>
          </a:p>
        </p:txBody>
      </p:sp>
    </p:spTree>
    <p:extLst>
      <p:ext uri="{BB962C8B-B14F-4D97-AF65-F5344CB8AC3E}">
        <p14:creationId xmlns:p14="http://schemas.microsoft.com/office/powerpoint/2010/main" val="179337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75F9B-D7D5-447A-B32F-FF59FD28C1A0}"/>
            </a:ext>
          </a:extLst>
        </p:cNvPr>
        <p:cNvGrpSpPr/>
        <p:nvPr/>
      </p:nvGrpSpPr>
      <p:grpSpPr>
        <a:xfrm>
          <a:off x="0" y="0"/>
          <a:ext cx="0" cy="0"/>
          <a:chOff x="0" y="0"/>
          <a:chExt cx="0" cy="0"/>
        </a:xfrm>
      </p:grpSpPr>
      <p:sp>
        <p:nvSpPr>
          <p:cNvPr id="10" name="Oval 9">
            <a:extLst>
              <a:ext uri="{FF2B5EF4-FFF2-40B4-BE49-F238E27FC236}">
                <a16:creationId xmlns:a16="http://schemas.microsoft.com/office/drawing/2014/main" id="{B4CDC9CA-273E-A1C1-CF42-C8603E55D675}"/>
              </a:ext>
            </a:extLst>
          </p:cNvPr>
          <p:cNvSpPr/>
          <p:nvPr/>
        </p:nvSpPr>
        <p:spPr>
          <a:xfrm>
            <a:off x="1910656" y="1390258"/>
            <a:ext cx="5147733" cy="5147733"/>
          </a:xfrm>
          <a:prstGeom prst="ellipse">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0ACA0F3-C116-D013-80A2-FA9A76AA6073}"/>
              </a:ext>
            </a:extLst>
          </p:cNvPr>
          <p:cNvSpPr/>
          <p:nvPr/>
        </p:nvSpPr>
        <p:spPr>
          <a:xfrm>
            <a:off x="2356898" y="2257972"/>
            <a:ext cx="4240782" cy="4240782"/>
          </a:xfrm>
          <a:prstGeom prst="ellipse">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740FC54-BBDE-3371-D00F-C0BADD2E33D2}"/>
              </a:ext>
            </a:extLst>
          </p:cNvPr>
          <p:cNvSpPr/>
          <p:nvPr/>
        </p:nvSpPr>
        <p:spPr>
          <a:xfrm>
            <a:off x="2854980" y="3190714"/>
            <a:ext cx="3308039" cy="3308039"/>
          </a:xfrm>
          <a:prstGeom prst="ellipse">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C390331-2525-F9CB-9A55-20CFE669EE07}"/>
              </a:ext>
            </a:extLst>
          </p:cNvPr>
          <p:cNvSpPr/>
          <p:nvPr/>
        </p:nvSpPr>
        <p:spPr>
          <a:xfrm>
            <a:off x="3284700" y="4096644"/>
            <a:ext cx="2385177" cy="2385177"/>
          </a:xfrm>
          <a:prstGeom prst="ellipse">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EE6A2F7-6666-2DC1-BC12-89F82635A871}"/>
              </a:ext>
            </a:extLst>
          </p:cNvPr>
          <p:cNvSpPr/>
          <p:nvPr/>
        </p:nvSpPr>
        <p:spPr>
          <a:xfrm>
            <a:off x="3686260" y="4899765"/>
            <a:ext cx="1582056" cy="1582056"/>
          </a:xfrm>
          <a:prstGeom prst="ellipse">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01530B4-1FCA-5177-06D5-0CD801CD90AF}"/>
              </a:ext>
            </a:extLst>
          </p:cNvPr>
          <p:cNvSpPr txBox="1"/>
          <p:nvPr/>
        </p:nvSpPr>
        <p:spPr>
          <a:xfrm>
            <a:off x="3787858" y="5119902"/>
            <a:ext cx="1393330" cy="689741"/>
          </a:xfrm>
          <a:prstGeom prst="rect">
            <a:avLst/>
          </a:prstGeom>
          <a:noFill/>
        </p:spPr>
        <p:txBody>
          <a:bodyPr wrap="none" rtlCol="0">
            <a:spAutoFit/>
          </a:bodyPr>
          <a:lstStyle/>
          <a:p>
            <a:pPr algn="ctr">
              <a:lnSpc>
                <a:spcPts val="2280"/>
              </a:lnSpc>
            </a:pPr>
            <a:r>
              <a:rPr lang="en-US" sz="2400" b="1" dirty="0"/>
              <a:t>Varied</a:t>
            </a:r>
            <a:br>
              <a:rPr lang="en-US" sz="2400" b="1" dirty="0"/>
            </a:br>
            <a:r>
              <a:rPr lang="en-US" sz="2400" b="1" dirty="0"/>
              <a:t>Examples</a:t>
            </a:r>
          </a:p>
        </p:txBody>
      </p:sp>
      <p:sp>
        <p:nvSpPr>
          <p:cNvPr id="15" name="TextBox 14">
            <a:extLst>
              <a:ext uri="{FF2B5EF4-FFF2-40B4-BE49-F238E27FC236}">
                <a16:creationId xmlns:a16="http://schemas.microsoft.com/office/drawing/2014/main" id="{8DCE6026-6E10-4469-847D-FEFA8FC4B809}"/>
              </a:ext>
            </a:extLst>
          </p:cNvPr>
          <p:cNvSpPr txBox="1"/>
          <p:nvPr/>
        </p:nvSpPr>
        <p:spPr>
          <a:xfrm>
            <a:off x="3943143" y="4256290"/>
            <a:ext cx="1022075" cy="689741"/>
          </a:xfrm>
          <a:prstGeom prst="rect">
            <a:avLst/>
          </a:prstGeom>
          <a:noFill/>
        </p:spPr>
        <p:txBody>
          <a:bodyPr wrap="none" rtlCol="0">
            <a:spAutoFit/>
          </a:bodyPr>
          <a:lstStyle/>
          <a:p>
            <a:pPr algn="ctr">
              <a:lnSpc>
                <a:spcPts val="2280"/>
              </a:lnSpc>
            </a:pPr>
            <a:r>
              <a:rPr lang="en-US" sz="2400" b="1" dirty="0"/>
              <a:t>Varied</a:t>
            </a:r>
            <a:br>
              <a:rPr lang="en-US" sz="2400" b="1" dirty="0"/>
            </a:br>
            <a:r>
              <a:rPr lang="en-US" sz="2400" b="1" dirty="0"/>
              <a:t>Values</a:t>
            </a:r>
          </a:p>
        </p:txBody>
      </p:sp>
      <p:sp>
        <p:nvSpPr>
          <p:cNvPr id="16" name="TextBox 15">
            <a:extLst>
              <a:ext uri="{FF2B5EF4-FFF2-40B4-BE49-F238E27FC236}">
                <a16:creationId xmlns:a16="http://schemas.microsoft.com/office/drawing/2014/main" id="{2630F6A3-1DAC-07E5-E051-1088524DEC0B}"/>
              </a:ext>
            </a:extLst>
          </p:cNvPr>
          <p:cNvSpPr txBox="1"/>
          <p:nvPr/>
        </p:nvSpPr>
        <p:spPr>
          <a:xfrm>
            <a:off x="3535803" y="3379993"/>
            <a:ext cx="1897443" cy="689741"/>
          </a:xfrm>
          <a:prstGeom prst="rect">
            <a:avLst/>
          </a:prstGeom>
          <a:noFill/>
        </p:spPr>
        <p:txBody>
          <a:bodyPr wrap="none" rtlCol="0">
            <a:spAutoFit/>
          </a:bodyPr>
          <a:lstStyle/>
          <a:p>
            <a:pPr algn="ctr">
              <a:lnSpc>
                <a:spcPts val="2280"/>
              </a:lnSpc>
            </a:pPr>
            <a:r>
              <a:rPr lang="en-US" sz="2400" b="1" dirty="0"/>
              <a:t>Varied</a:t>
            </a:r>
            <a:br>
              <a:rPr lang="en-US" sz="2400" b="1" dirty="0"/>
            </a:br>
            <a:r>
              <a:rPr lang="en-US" sz="2400" b="1" dirty="0"/>
              <a:t>Relationships</a:t>
            </a:r>
          </a:p>
        </p:txBody>
      </p:sp>
      <p:sp>
        <p:nvSpPr>
          <p:cNvPr id="17" name="TextBox 16">
            <a:extLst>
              <a:ext uri="{FF2B5EF4-FFF2-40B4-BE49-F238E27FC236}">
                <a16:creationId xmlns:a16="http://schemas.microsoft.com/office/drawing/2014/main" id="{80887A35-9599-09C0-7F0A-F73523882BFF}"/>
              </a:ext>
            </a:extLst>
          </p:cNvPr>
          <p:cNvSpPr txBox="1"/>
          <p:nvPr/>
        </p:nvSpPr>
        <p:spPr>
          <a:xfrm>
            <a:off x="3429042" y="2415107"/>
            <a:ext cx="2110964" cy="689741"/>
          </a:xfrm>
          <a:prstGeom prst="rect">
            <a:avLst/>
          </a:prstGeom>
          <a:noFill/>
        </p:spPr>
        <p:txBody>
          <a:bodyPr wrap="none" rtlCol="0">
            <a:spAutoFit/>
          </a:bodyPr>
          <a:lstStyle/>
          <a:p>
            <a:pPr algn="ctr">
              <a:lnSpc>
                <a:spcPts val="2280"/>
              </a:lnSpc>
            </a:pPr>
            <a:r>
              <a:rPr lang="en-US" sz="2400" b="1" dirty="0"/>
              <a:t>Varied</a:t>
            </a:r>
            <a:br>
              <a:rPr lang="en-US" sz="2400" b="1" dirty="0"/>
            </a:br>
            <a:r>
              <a:rPr lang="en-US" sz="2400" b="1" dirty="0"/>
              <a:t>Interpretations</a:t>
            </a:r>
          </a:p>
        </p:txBody>
      </p:sp>
      <p:sp>
        <p:nvSpPr>
          <p:cNvPr id="18" name="TextBox 17">
            <a:extLst>
              <a:ext uri="{FF2B5EF4-FFF2-40B4-BE49-F238E27FC236}">
                <a16:creationId xmlns:a16="http://schemas.microsoft.com/office/drawing/2014/main" id="{9333B116-2DAD-AF32-BDD5-CD9E27A38017}"/>
              </a:ext>
            </a:extLst>
          </p:cNvPr>
          <p:cNvSpPr txBox="1"/>
          <p:nvPr/>
        </p:nvSpPr>
        <p:spPr>
          <a:xfrm>
            <a:off x="3897051" y="1551298"/>
            <a:ext cx="1301703" cy="689741"/>
          </a:xfrm>
          <a:prstGeom prst="rect">
            <a:avLst/>
          </a:prstGeom>
          <a:noFill/>
        </p:spPr>
        <p:txBody>
          <a:bodyPr wrap="none" rtlCol="0">
            <a:spAutoFit/>
          </a:bodyPr>
          <a:lstStyle/>
          <a:p>
            <a:pPr algn="ctr">
              <a:lnSpc>
                <a:spcPts val="2280"/>
              </a:lnSpc>
            </a:pPr>
            <a:r>
              <a:rPr lang="en-US" sz="2400" b="1" dirty="0"/>
              <a:t>Varied</a:t>
            </a:r>
            <a:br>
              <a:rPr lang="en-US" sz="2400" b="1" dirty="0"/>
            </a:br>
            <a:r>
              <a:rPr lang="en-US" sz="2400" b="1" dirty="0"/>
              <a:t>Contexts</a:t>
            </a:r>
          </a:p>
        </p:txBody>
      </p:sp>
      <p:sp>
        <p:nvSpPr>
          <p:cNvPr id="4" name="TextBox 3">
            <a:extLst>
              <a:ext uri="{FF2B5EF4-FFF2-40B4-BE49-F238E27FC236}">
                <a16:creationId xmlns:a16="http://schemas.microsoft.com/office/drawing/2014/main" id="{2B62BB6C-A36B-1016-FFA2-929AE3397B89}"/>
              </a:ext>
            </a:extLst>
          </p:cNvPr>
          <p:cNvSpPr txBox="1"/>
          <p:nvPr/>
        </p:nvSpPr>
        <p:spPr>
          <a:xfrm>
            <a:off x="2051863" y="358514"/>
            <a:ext cx="6526768" cy="646331"/>
          </a:xfrm>
          <a:prstGeom prst="rect">
            <a:avLst/>
          </a:prstGeom>
          <a:noFill/>
        </p:spPr>
        <p:txBody>
          <a:bodyPr wrap="square" rtlCol="0">
            <a:spAutoFit/>
          </a:bodyPr>
          <a:lstStyle/>
          <a:p>
            <a:r>
              <a:rPr lang="en-US" sz="3600" dirty="0">
                <a:solidFill>
                  <a:schemeClr val="tx1">
                    <a:lumMod val="95000"/>
                    <a:lumOff val="5000"/>
                  </a:schemeClr>
                </a:solidFill>
                <a:latin typeface="ADLaM Display" panose="020F0502020204030204" pitchFamily="34" charset="0"/>
                <a:cs typeface="ADLaM Display" panose="020F0502020204030204" pitchFamily="34" charset="0"/>
              </a:rPr>
              <a:t>Types of Variation in a </a:t>
            </a:r>
            <a:r>
              <a:rPr lang="en-US" sz="3600" dirty="0">
                <a:solidFill>
                  <a:srgbClr val="7030A0"/>
                </a:solidFill>
                <a:latin typeface="ADLaM Display" panose="020F0502020204030204" pitchFamily="34" charset="0"/>
                <a:cs typeface="ADLaM Display" panose="020F0502020204030204" pitchFamily="34" charset="0"/>
              </a:rPr>
              <a:t>Ravel</a:t>
            </a:r>
          </a:p>
        </p:txBody>
      </p:sp>
    </p:spTree>
    <p:extLst>
      <p:ext uri="{BB962C8B-B14F-4D97-AF65-F5344CB8AC3E}">
        <p14:creationId xmlns:p14="http://schemas.microsoft.com/office/powerpoint/2010/main" val="98678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3302</TotalTime>
  <Words>2887</Words>
  <Application>Microsoft Office PowerPoint</Application>
  <PresentationFormat>Widescreen</PresentationFormat>
  <Paragraphs>496</Paragraphs>
  <Slides>33</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ADLaM Display</vt:lpstr>
      <vt:lpstr>Aptos</vt:lpstr>
      <vt:lpstr>Aptos Display</vt:lpstr>
      <vt:lpstr>Arial</vt:lpstr>
      <vt:lpstr>Calibri</vt:lpstr>
      <vt:lpstr>Cambria Math</vt:lpstr>
      <vt:lpstr>Palatino</vt:lpstr>
      <vt:lpstr>Times</vt:lpstr>
      <vt:lpstr>Times New Roman</vt:lpstr>
      <vt:lpstr>Wingdings</vt:lpstr>
      <vt:lpstr>Office Theme</vt:lpstr>
      <vt:lpstr>A variety of variation</vt:lpstr>
      <vt:lpstr>What terms/ language comes to mind when you talk about tasks designed with variation?</vt:lpstr>
      <vt:lpstr>PowerPoint Presentation</vt:lpstr>
      <vt:lpstr>Explore a variety of variation</vt:lpstr>
      <vt:lpstr>What did we notice?</vt:lpstr>
      <vt:lpstr>What did we notice?</vt:lpstr>
      <vt:lpstr>What did we notice?</vt:lpstr>
      <vt:lpstr>PowerPoint Presentation</vt:lpstr>
      <vt:lpstr>PowerPoint Presentation</vt:lpstr>
      <vt:lpstr>PowerPoint Presentation</vt:lpstr>
      <vt:lpstr>Exponents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E.g. Relating Exponents, Logs, and Radicals</vt:lpstr>
      <vt:lpstr>PowerPoint Presentation</vt:lpstr>
      <vt:lpstr>PowerPoint Presentation</vt:lpstr>
      <vt:lpstr>PowerPoint Presentation</vt:lpstr>
      <vt:lpstr>PowerPoint Presentation</vt:lpstr>
      <vt:lpstr>PowerPoint Presentation</vt:lpstr>
      <vt:lpstr>Reflections on a variety of variation</vt:lpstr>
      <vt:lpstr>What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variety of variation</dc:title>
  <dc:creator>Laurie Jacques</dc:creator>
  <cp:lastModifiedBy>Laurie Jacques</cp:lastModifiedBy>
  <cp:revision>3</cp:revision>
  <dcterms:created xsi:type="dcterms:W3CDTF">2024-03-22T10:25:36Z</dcterms:created>
  <dcterms:modified xsi:type="dcterms:W3CDTF">2024-04-05T07:43:12Z</dcterms:modified>
</cp:coreProperties>
</file>