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</p:sldMasterIdLst>
  <p:notesMasterIdLst>
    <p:notesMasterId r:id="rId63"/>
  </p:notesMasterIdLst>
  <p:sldIdLst>
    <p:sldId id="256" r:id="rId4"/>
    <p:sldId id="258" r:id="rId5"/>
    <p:sldId id="261" r:id="rId6"/>
    <p:sldId id="259" r:id="rId7"/>
    <p:sldId id="260" r:id="rId8"/>
    <p:sldId id="507" r:id="rId9"/>
    <p:sldId id="521" r:id="rId10"/>
    <p:sldId id="517" r:id="rId11"/>
    <p:sldId id="262" r:id="rId12"/>
    <p:sldId id="486" r:id="rId13"/>
    <p:sldId id="494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514" r:id="rId22"/>
    <p:sldId id="498" r:id="rId23"/>
    <p:sldId id="508" r:id="rId24"/>
    <p:sldId id="509" r:id="rId25"/>
    <p:sldId id="510" r:id="rId26"/>
    <p:sldId id="511" r:id="rId27"/>
    <p:sldId id="513" r:id="rId28"/>
    <p:sldId id="500" r:id="rId29"/>
    <p:sldId id="296" r:id="rId30"/>
    <p:sldId id="300" r:id="rId31"/>
    <p:sldId id="299" r:id="rId32"/>
    <p:sldId id="297" r:id="rId33"/>
    <p:sldId id="306" r:id="rId34"/>
    <p:sldId id="446" r:id="rId35"/>
    <p:sldId id="496" r:id="rId36"/>
    <p:sldId id="483" r:id="rId37"/>
    <p:sldId id="522" r:id="rId38"/>
    <p:sldId id="478" r:id="rId39"/>
    <p:sldId id="479" r:id="rId40"/>
    <p:sldId id="410" r:id="rId41"/>
    <p:sldId id="411" r:id="rId42"/>
    <p:sldId id="524" r:id="rId43"/>
    <p:sldId id="430" r:id="rId44"/>
    <p:sldId id="426" r:id="rId45"/>
    <p:sldId id="423" r:id="rId46"/>
    <p:sldId id="427" r:id="rId47"/>
    <p:sldId id="428" r:id="rId48"/>
    <p:sldId id="429" r:id="rId49"/>
    <p:sldId id="505" r:id="rId50"/>
    <p:sldId id="515" r:id="rId51"/>
    <p:sldId id="506" r:id="rId52"/>
    <p:sldId id="475" r:id="rId53"/>
    <p:sldId id="523" r:id="rId54"/>
    <p:sldId id="485" r:id="rId55"/>
    <p:sldId id="497" r:id="rId56"/>
    <p:sldId id="504" r:id="rId57"/>
    <p:sldId id="519" r:id="rId58"/>
    <p:sldId id="518" r:id="rId59"/>
    <p:sldId id="395" r:id="rId60"/>
    <p:sldId id="503" r:id="rId61"/>
    <p:sldId id="5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7C1482-4C16-2A4D-91C6-88B0AF66F13E}">
          <p14:sldIdLst>
            <p14:sldId id="256"/>
            <p14:sldId id="258"/>
            <p14:sldId id="261"/>
            <p14:sldId id="259"/>
            <p14:sldId id="260"/>
          </p14:sldIdLst>
        </p14:section>
        <p14:section name="A Expressing Generality" id="{419ABF4B-1F24-6F42-8AFD-318E82253B23}">
          <p14:sldIdLst>
            <p14:sldId id="507"/>
            <p14:sldId id="521"/>
            <p14:sldId id="517"/>
            <p14:sldId id="262"/>
            <p14:sldId id="486"/>
            <p14:sldId id="494"/>
            <p14:sldId id="487"/>
          </p14:sldIdLst>
        </p14:section>
        <p14:section name="B: Concept Development" id="{0DC079FD-0FA1-2B47-A380-BF088168C12F}">
          <p14:sldIdLst>
            <p14:sldId id="488"/>
            <p14:sldId id="489"/>
            <p14:sldId id="490"/>
            <p14:sldId id="491"/>
            <p14:sldId id="492"/>
            <p14:sldId id="493"/>
            <p14:sldId id="514"/>
            <p14:sldId id="498"/>
            <p14:sldId id="508"/>
            <p14:sldId id="509"/>
            <p14:sldId id="510"/>
            <p14:sldId id="511"/>
            <p14:sldId id="513"/>
            <p14:sldId id="500"/>
            <p14:sldId id="296"/>
            <p14:sldId id="300"/>
            <p14:sldId id="299"/>
            <p14:sldId id="297"/>
            <p14:sldId id="306"/>
            <p14:sldId id="446"/>
          </p14:sldIdLst>
        </p14:section>
        <p14:section name="C: Methods &amp; Facility" id="{74CF0761-7BEA-AC40-8E24-6B02C4885F18}">
          <p14:sldIdLst>
            <p14:sldId id="496"/>
            <p14:sldId id="483"/>
            <p14:sldId id="522"/>
            <p14:sldId id="478"/>
            <p14:sldId id="479"/>
            <p14:sldId id="410"/>
            <p14:sldId id="411"/>
            <p14:sldId id="524"/>
            <p14:sldId id="430"/>
            <p14:sldId id="426"/>
            <p14:sldId id="423"/>
            <p14:sldId id="427"/>
            <p14:sldId id="428"/>
            <p14:sldId id="429"/>
            <p14:sldId id="505"/>
            <p14:sldId id="515"/>
            <p14:sldId id="506"/>
            <p14:sldId id="475"/>
          </p14:sldIdLst>
        </p14:section>
        <p14:section name="D: Eg Spaces and Awarenesses" id="{100E0226-8AF7-3349-9403-13919A91E9EC}">
          <p14:sldIdLst>
            <p14:sldId id="523"/>
            <p14:sldId id="485"/>
            <p14:sldId id="497"/>
            <p14:sldId id="504"/>
            <p14:sldId id="519"/>
          </p14:sldIdLst>
        </p14:section>
        <p14:section name="Reflections" id="{FE671E7B-18CF-4748-9DA6-4F256C7450AD}">
          <p14:sldIdLst>
            <p14:sldId id="518"/>
            <p14:sldId id="395"/>
            <p14:sldId id="503"/>
            <p14:sldId id="5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8"/>
    <a:srgbClr val="FFF8E9"/>
    <a:srgbClr val="FFF8E8"/>
    <a:srgbClr val="F4F2F2"/>
    <a:srgbClr val="D0CFCE"/>
    <a:srgbClr val="3301FF"/>
    <a:srgbClr val="C2D9FF"/>
    <a:srgbClr val="946A3A"/>
    <a:srgbClr val="67FFFF"/>
    <a:srgbClr val="FFF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/>
    <p:restoredTop sz="94716"/>
  </p:normalViewPr>
  <p:slideViewPr>
    <p:cSldViewPr snapToGrid="0" snapToObjects="1">
      <p:cViewPr varScale="1">
        <p:scale>
          <a:sx n="78" d="100"/>
          <a:sy n="78" d="100"/>
        </p:scale>
        <p:origin x="1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9" Type="http://schemas.openxmlformats.org/officeDocument/2006/relationships/image" Target="../media/image47.emf"/><Relationship Id="rId21" Type="http://schemas.openxmlformats.org/officeDocument/2006/relationships/image" Target="../media/image29.emf"/><Relationship Id="rId34" Type="http://schemas.openxmlformats.org/officeDocument/2006/relationships/image" Target="../media/image42.emf"/><Relationship Id="rId42" Type="http://schemas.openxmlformats.org/officeDocument/2006/relationships/image" Target="../media/image50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29" Type="http://schemas.openxmlformats.org/officeDocument/2006/relationships/image" Target="../media/image37.emf"/><Relationship Id="rId41" Type="http://schemas.openxmlformats.org/officeDocument/2006/relationships/image" Target="../media/image49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24" Type="http://schemas.openxmlformats.org/officeDocument/2006/relationships/image" Target="../media/image32.emf"/><Relationship Id="rId32" Type="http://schemas.openxmlformats.org/officeDocument/2006/relationships/image" Target="../media/image40.emf"/><Relationship Id="rId37" Type="http://schemas.openxmlformats.org/officeDocument/2006/relationships/image" Target="../media/image45.emf"/><Relationship Id="rId40" Type="http://schemas.openxmlformats.org/officeDocument/2006/relationships/image" Target="../media/image48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28" Type="http://schemas.openxmlformats.org/officeDocument/2006/relationships/image" Target="../media/image36.emf"/><Relationship Id="rId36" Type="http://schemas.openxmlformats.org/officeDocument/2006/relationships/image" Target="../media/image44.emf"/><Relationship Id="rId10" Type="http://schemas.openxmlformats.org/officeDocument/2006/relationships/image" Target="../media/image18.emf"/><Relationship Id="rId19" Type="http://schemas.openxmlformats.org/officeDocument/2006/relationships/image" Target="../media/image27.emf"/><Relationship Id="rId31" Type="http://schemas.openxmlformats.org/officeDocument/2006/relationships/image" Target="../media/image39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Relationship Id="rId22" Type="http://schemas.openxmlformats.org/officeDocument/2006/relationships/image" Target="../media/image30.emf"/><Relationship Id="rId27" Type="http://schemas.openxmlformats.org/officeDocument/2006/relationships/image" Target="../media/image35.emf"/><Relationship Id="rId30" Type="http://schemas.openxmlformats.org/officeDocument/2006/relationships/image" Target="../media/image38.emf"/><Relationship Id="rId35" Type="http://schemas.openxmlformats.org/officeDocument/2006/relationships/image" Target="../media/image43.emf"/><Relationship Id="rId43" Type="http://schemas.openxmlformats.org/officeDocument/2006/relationships/image" Target="../media/image51.emf"/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33" Type="http://schemas.openxmlformats.org/officeDocument/2006/relationships/image" Target="../media/image41.emf"/><Relationship Id="rId38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8461-FE37-E94F-BFC2-0EEE7DD8F02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F7E3-02B0-4B49-B4D8-43E8E58E0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8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odd number is one more than twice some number (to the right and-or up) in this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8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Two readings of 5 – (5 – 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Notice the use of absolute-reference-based actions in order to work with relative-reference-based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Ways of initiating</a:t>
            </a:r>
            <a:r>
              <a:rPr lang="en-GB" baseline="0"/>
              <a:t> activity through presentation of a task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halkboard" charset="0"/>
              </a:rPr>
              <a:t>Tracking Arithmetic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28124-601B-104A-A708-4F6006A619B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3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halkboard" charset="0"/>
              </a:rPr>
              <a:t>Tracking Arithmetic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D13B-6FDC-5348-896B-B23382814A9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Mathematical context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What probaby matters most is not eh context, but whether students ‘think’ they can solve the problem!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E725C433-D1CE-8448-8EB8-3A028A018B01}" type="slidenum">
              <a:rPr lang="en-US" sz="1200" b="0">
                <a:latin typeface="Lucida Grande" charset="0"/>
              </a:rPr>
              <a:pPr/>
              <a:t>38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1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3BA1268-1E09-4C45-97A3-CF734B00112E}" type="slidenum">
              <a:rPr lang="en-US" sz="1200" b="0">
                <a:latin typeface="Lucida Grande" charset="0"/>
              </a:rPr>
              <a:pPr/>
              <a:t>39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58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3BA1268-1E09-4C45-97A3-CF734B00112E}" type="slidenum">
              <a:rPr lang="en-US" sz="1200" b="0">
                <a:latin typeface="Lucida Grande" charset="0"/>
              </a:rPr>
              <a:pPr/>
              <a:t>40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4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Applies to Pascal’s triangle; Leibniz’s triangle, multiplication</a:t>
            </a:r>
            <a:r>
              <a:rPr lang="en-GB" baseline="0" dirty="0"/>
              <a:t> and other tables</a:t>
            </a:r>
          </a:p>
          <a:p>
            <a:r>
              <a:rPr lang="en-GB" baseline="0" dirty="0"/>
              <a:t>Example of Chinese Pudian </a:t>
            </a:r>
            <a:r>
              <a:rPr lang="is-IS" baseline="0" dirty="0"/>
              <a:t>… foretaste of Pascal’s triangle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28 of the Rhind Mathematical Papyrus Gillings p182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Using various objects to create the repeating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5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28 of the Rhind Mathematical Papyrus Gillings p182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9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Remainders?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75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Remainders?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1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(2 + 2) x 2 and (2 + 2x2);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93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Ambiguity: angle and angle measure. Do angles have direction?</a:t>
            </a:r>
          </a:p>
          <a:p>
            <a:r>
              <a:rPr lang="en-GB" dirty="0"/>
              <a:t>Isaac Walton “the </a:t>
            </a:r>
            <a:r>
              <a:rPr lang="en-GB" dirty="0" err="1"/>
              <a:t>Compleat</a:t>
            </a:r>
            <a:r>
              <a:rPr lang="en-GB"/>
              <a:t> Angler”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6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Geoff Faux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4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Principles for retaining, decreasing or increasing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7E3-02B0-4B49-B4D8-43E8E58E0C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0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 Diagrams!</a:t>
            </a:r>
            <a:r>
              <a:rPr lang="en-GB" baseline="0"/>
              <a:t>  </a:t>
            </a:r>
            <a:r>
              <a:rPr lang="en-GB"/>
              <a:t>No Hands!</a:t>
            </a:r>
          </a:p>
          <a:p>
            <a:r>
              <a:rPr lang="en-GB"/>
              <a:t>Is “to the right” needed for general </a:t>
            </a:r>
            <a:r>
              <a:rPr lang="en-GB" i="1"/>
              <a:t>a</a:t>
            </a:r>
            <a:r>
              <a:rPr lang="en-GB" i="0"/>
              <a:t>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 Diagrams!</a:t>
            </a:r>
          </a:p>
          <a:p>
            <a:r>
              <a:rPr lang="en-GB"/>
              <a:t>No Hands!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 Diagrams!</a:t>
            </a:r>
          </a:p>
          <a:p>
            <a:r>
              <a:rPr lang="en-GB"/>
              <a:t>No Hands!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F44C3-DDEF-4F4F-AC44-1BF28DFF0FB1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78FE-6985-B94E-91F3-B65B219E6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F7C58-7F19-644C-A723-69689FFA7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F3B9-C097-1049-8188-F11805A7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A4F8-BDF8-2942-AB19-9979FE81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6ECA0-A562-F04A-A6D8-F9AA64E1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1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C6B0-C6E8-5148-B3EE-2F42B1A1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B382-07EB-AF4A-9B7A-D4ED7D7E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C7B6-E21B-3346-B108-8231DDE7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DC2E-83B3-544B-AEEB-1D2E4E30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3FF8-D618-E74F-A7F7-4A46F6E7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AC4E8-F012-2845-971B-EE7D94886D92}"/>
              </a:ext>
            </a:extLst>
          </p:cNvPr>
          <p:cNvSpPr txBox="1"/>
          <p:nvPr userDrawn="1"/>
        </p:nvSpPr>
        <p:spPr>
          <a:xfrm>
            <a:off x="628650" y="6582975"/>
            <a:ext cx="1740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B: Concept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E207D-B2BB-894A-A5A3-9363B25854AB}"/>
              </a:ext>
            </a:extLst>
          </p:cNvPr>
          <p:cNvSpPr txBox="1"/>
          <p:nvPr userDrawn="1"/>
        </p:nvSpPr>
        <p:spPr>
          <a:xfrm>
            <a:off x="57162" y="654408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6C53041-1E2B-6949-9B6A-A39BF04C0974}" type="slidenum">
              <a:rPr lang="en-GB" sz="1200" smtClean="0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291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FC7B-68FE-554E-A46D-4C249EE2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7DAF6-B23C-7947-83D4-1429EC9E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FC16A-7FAB-8B4F-B199-C91A97A4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49B2-CC6F-194D-8211-8446763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88F44-8A7B-9045-AB4D-27B44DC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5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0212-E7A3-E947-B32A-BE28EE2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6718-DE18-E947-9874-98794882D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92A69-5D5E-B74B-AB20-407906622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B33A4-5752-6A4C-8A3B-9D36B90A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0CE94-8AE4-8543-A613-BFB361FC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D5211-9FBC-F240-8615-6E243F63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00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DF2C-F5DC-E440-B1F4-E4E54CAA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CE39E-3932-E646-BB40-F5251014F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E3FBE-BE59-244A-90B6-A2AF099CD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130DC-3659-024B-824B-3F91EB7C5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13609-659E-8C4B-8800-346CD8DA4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A6E49-01B1-6948-B79A-9D364EED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9F6F7-1014-6445-8E50-92377E69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CFFD8-397A-D74D-88DF-A72BA0D4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0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31D0-451D-C04D-9DB2-6A4EB207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229B8-B1A7-F04C-9035-02DB8F70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E54C5-EACB-EB4F-B74E-83F8848B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E31D6-6268-EF4E-93B7-03AC62EA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1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E971B-FF19-354C-A733-4CEBA34C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A9299-5AC7-C448-821D-270FA6CE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F251-8102-8A45-B01E-F556450F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9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532B-7199-9C4F-B47C-3CBBCA9E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7330-2784-1D49-A746-8E3AC8DD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CE730-2922-1F4D-8397-0CEE2F3BB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9EFD2-DB12-E64D-AD05-B11946B0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6F895-BEF0-6443-B72D-7199EA5A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4275E-BED4-E94D-BE1B-BE9BED46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0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9352"/>
          </a:xfrm>
        </p:spPr>
        <p:txBody>
          <a:bodyPr anchor="t">
            <a:normAutofit/>
          </a:bodyPr>
          <a:lstStyle>
            <a:lvl1pPr>
              <a:defRPr sz="2400" b="0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4351338"/>
          </a:xfrm>
        </p:spPr>
        <p:txBody>
          <a:bodyPr anchor="t"/>
          <a:lstStyle>
            <a:lvl1pPr marL="180000" indent="-36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720000" indent="-36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 sz="22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80000" indent="-360000">
              <a:spcBef>
                <a:spcPts val="300"/>
              </a:spcBef>
              <a:defRPr/>
            </a:lvl3pPr>
            <a:lvl4pPr marL="180000" indent="-360000">
              <a:spcBef>
                <a:spcPts val="300"/>
              </a:spcBef>
              <a:defRPr/>
            </a:lvl4pPr>
            <a:lvl5pPr marL="180000" indent="-360000"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47BE7-C4A8-FB4A-B159-49BC2CDACCE6}"/>
              </a:ext>
            </a:extLst>
          </p:cNvPr>
          <p:cNvSpPr txBox="1"/>
          <p:nvPr userDrawn="1"/>
        </p:nvSpPr>
        <p:spPr>
          <a:xfrm>
            <a:off x="-1" y="6611779"/>
            <a:ext cx="44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2AEC3A5-F2CF-5741-A67C-FCEEFE9CEDD1}" type="slidenum">
              <a:rPr lang="en-US" sz="12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US" sz="12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AB43-29D1-1C49-87D0-18E79DAB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9A0D9-4EB7-6545-B417-D1E110F7F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EE5D6-D46C-0C48-8A6D-FCE81899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F146-D496-D249-98C8-7BF9FB50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70E91-6514-2242-A70D-E9CCB600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F9040-E0A7-3E46-B797-AD6CC3B1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7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D0E5-AC8F-1042-863D-9F9A0BED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DBADD-CB0A-F344-9C80-83053C9BD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1981A-8A56-364F-BF6F-68A49709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B108-E5C7-D74C-B5F7-FE15D925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7397-2E94-6A48-A04A-29BBA5E9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1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1E34A-E37E-7E45-B67B-03DB5955F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CD0A1-B216-8242-9904-33D8E3E8A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B29F-7B93-2A47-8669-E61E0628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79A65-738A-DE4C-916B-49A2E69E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D83F7-DE78-5D4D-AD33-89B26EAB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12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8DFC-FE39-8643-886D-40672135A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850BA-F8AB-CA47-99E7-CD24DE24D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1C70-1607-D449-B2DD-FEE88E98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6E32C-E23A-984F-8B34-5E43B0A8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B238A-AC8A-2E45-B579-F8AC8B78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1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C2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430C-02E4-934F-8D85-7BCD6461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5C95-EE67-244E-BDEE-FDE6E73C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53006-F43A-E64A-8E26-57EAFF5B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492E7-39DB-1A49-9F68-4F7E77BE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71D93-D823-7240-B379-29DA07A7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37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D97E-B14B-F440-BEAF-535C505B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3629-3C5D-D542-AADF-77DA42B0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1258E-15C7-934F-B5C0-6DAB7517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BD9E3-3702-3E49-80BF-39940425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B047F-AD10-1E41-A57D-F1F9D4B6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9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F58A-698F-204C-8156-B98F4D0E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B241E-88F6-C148-85FF-E86826FB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17F45-0C49-DA4B-BCB2-D2923922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E7BA9-F86B-DC49-A1B2-719C65A2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DF337-1AFD-FC47-BBD4-8A4AFF7D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FBEA-D410-BD43-A583-E84F662F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9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8074-6AA8-E747-BF38-1E8C0D6A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5597B-49C5-C848-900D-B6B76C42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B9117-968E-DF49-AF97-D43786766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41650-8951-A649-95E1-C563AE060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93B0B-FD12-944C-BC75-53DD0AE19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57F73-256A-A94C-A643-E453F1E3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4251D-C741-544A-A27E-8B4FFA6A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47E9D-4636-0146-9C8A-5DB13622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70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9456-2B97-1B4B-BFAA-340C053D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25B47-B05B-4D44-87DC-C45D6D5B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C6472-F0CF-E94A-A76C-F7B7BDB4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3BB3C-16D9-A749-A4FF-4EBF27C7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52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E17DB-879D-6D4D-96FF-BE8061E6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84380-AB53-6043-ACE8-2239728D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744D5-B248-4D4C-81E9-D9C55D4C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8F02-6EB9-5846-B36E-8C049DA1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2A327-25CE-5C4C-8C11-A569C04C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66246-E7E2-DD44-96E9-609E235B8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4D756-0F89-2946-8710-030363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0817-2964-4E4B-B54D-3A7980ED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1296F-A434-6E48-A5AA-534B8A77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6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AB4-0D20-A44C-8911-DD3DBB15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EC55C-2BE3-104E-A0E5-898E95886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744E-994D-C049-9E14-1704FF09E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EB0F9-979A-8648-BA8B-B8EF0CE1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7E90-B4E2-704F-BB03-5141F7F8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5E5D3-569E-7C47-92FB-D292057B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53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7D5D-79A9-E04A-A5EF-1300D51F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B1824-DE5C-1343-87FB-1CAE85820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F371C-21E8-9544-AD91-921593D5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FAD2-B6E0-3E4D-9446-2C2935A9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EE3F-26AE-6443-A75C-FB532489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15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964F7-A2A9-034E-B4AC-9181F098D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E7341-75DB-0D4C-8A23-EB1CC0E1B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BA099-1A4B-4D47-B115-D37FD00C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F62C6-358B-8A4F-8DFE-0CD4CC6C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FDFFC-9066-AF4F-8A0B-CBE0E78A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4157C-FD76-364F-983B-6C627ED5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139D-F957-864E-BC67-F34451E8F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95CA1-BD3E-414E-921B-53A57FCA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EDCBE-CF50-4A4A-A3C4-33F7A672D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963C-B960-AC4A-A9D2-199EFCDC8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E12C-7641-5F4F-8BC3-AACAF37DAA28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5A10-7F6F-9140-B6A9-AA94D437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DF48-7980-E940-9060-620206A14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file:////var/folders/vt/3qbfgt6n3b74v80dn1frxyf80000gn/T/com.microsoft.Powerpoint/converted_emf.emf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9.bin"/><Relationship Id="rId21" Type="http://schemas.openxmlformats.org/officeDocument/2006/relationships/image" Target="../media/image14.emf"/><Relationship Id="rId42" Type="http://schemas.openxmlformats.org/officeDocument/2006/relationships/oleObject" Target="../embeddings/oleObject17.bin"/><Relationship Id="rId47" Type="http://schemas.openxmlformats.org/officeDocument/2006/relationships/image" Target="../media/image27.emf"/><Relationship Id="rId63" Type="http://schemas.openxmlformats.org/officeDocument/2006/relationships/oleObject" Target="../embeddings/oleObject29.bin"/><Relationship Id="rId68" Type="http://schemas.openxmlformats.org/officeDocument/2006/relationships/image" Target="../media/image36.emf"/><Relationship Id="rId84" Type="http://schemas.openxmlformats.org/officeDocument/2006/relationships/image" Target="../media/image44.emf"/><Relationship Id="rId89" Type="http://schemas.openxmlformats.org/officeDocument/2006/relationships/oleObject" Target="../embeddings/oleObject42.bin"/><Relationship Id="rId16" Type="http://schemas.openxmlformats.org/officeDocument/2006/relationships/oleObject" Target="../embeddings/oleObject4.bin"/><Relationship Id="rId11" Type="http://schemas.openxmlformats.org/officeDocument/2006/relationships/image" Target="../media/image9.emf"/><Relationship Id="rId32" Type="http://schemas.openxmlformats.org/officeDocument/2006/relationships/oleObject" Target="../embeddings/oleObject12.bin"/><Relationship Id="rId37" Type="http://schemas.openxmlformats.org/officeDocument/2006/relationships/image" Target="../media/image22.emf"/><Relationship Id="rId53" Type="http://schemas.openxmlformats.org/officeDocument/2006/relationships/oleObject" Target="../embeddings/oleObject23.bin"/><Relationship Id="rId58" Type="http://schemas.openxmlformats.org/officeDocument/2006/relationships/image" Target="../media/image31.emf"/><Relationship Id="rId74" Type="http://schemas.openxmlformats.org/officeDocument/2006/relationships/image" Target="../media/image39.emf"/><Relationship Id="rId79" Type="http://schemas.openxmlformats.org/officeDocument/2006/relationships/oleObject" Target="../embeddings/oleObject37.bin"/><Relationship Id="rId5" Type="http://schemas.openxmlformats.org/officeDocument/2006/relationships/image" Target="../media/image54.png"/><Relationship Id="rId90" Type="http://schemas.openxmlformats.org/officeDocument/2006/relationships/image" Target="../media/image47.emf"/><Relationship Id="rId95" Type="http://schemas.openxmlformats.org/officeDocument/2006/relationships/oleObject" Target="../embeddings/oleObject45.bin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17.emf"/><Relationship Id="rId43" Type="http://schemas.openxmlformats.org/officeDocument/2006/relationships/image" Target="../media/image25.emf"/><Relationship Id="rId48" Type="http://schemas.openxmlformats.org/officeDocument/2006/relationships/oleObject" Target="../embeddings/oleObject20.bin"/><Relationship Id="rId64" Type="http://schemas.openxmlformats.org/officeDocument/2006/relationships/image" Target="../media/image34.emf"/><Relationship Id="rId69" Type="http://schemas.openxmlformats.org/officeDocument/2006/relationships/oleObject" Target="../embeddings/oleObject32.bin"/><Relationship Id="rId80" Type="http://schemas.openxmlformats.org/officeDocument/2006/relationships/image" Target="../media/image42.emf"/><Relationship Id="rId85" Type="http://schemas.openxmlformats.org/officeDocument/2006/relationships/oleObject" Target="../embeddings/oleObject40.bin"/><Relationship Id="rId3" Type="http://schemas.openxmlformats.org/officeDocument/2006/relationships/image" Target="../media/image52.e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38" Type="http://schemas.openxmlformats.org/officeDocument/2006/relationships/oleObject" Target="../embeddings/oleObject15.bin"/><Relationship Id="rId46" Type="http://schemas.openxmlformats.org/officeDocument/2006/relationships/oleObject" Target="../embeddings/oleObject19.bin"/><Relationship Id="rId59" Type="http://schemas.openxmlformats.org/officeDocument/2006/relationships/oleObject" Target="../embeddings/oleObject27.bin"/><Relationship Id="rId67" Type="http://schemas.openxmlformats.org/officeDocument/2006/relationships/oleObject" Target="../embeddings/oleObject31.bin"/><Relationship Id="rId20" Type="http://schemas.openxmlformats.org/officeDocument/2006/relationships/oleObject" Target="../embeddings/oleObject6.bin"/><Relationship Id="rId41" Type="http://schemas.openxmlformats.org/officeDocument/2006/relationships/image" Target="../media/image24.emf"/><Relationship Id="rId54" Type="http://schemas.openxmlformats.org/officeDocument/2006/relationships/oleObject" Target="../embeddings/oleObject24.bin"/><Relationship Id="rId62" Type="http://schemas.openxmlformats.org/officeDocument/2006/relationships/image" Target="../media/image33.emf"/><Relationship Id="rId70" Type="http://schemas.openxmlformats.org/officeDocument/2006/relationships/image" Target="../media/image37.emf"/><Relationship Id="rId75" Type="http://schemas.openxmlformats.org/officeDocument/2006/relationships/oleObject" Target="../embeddings/oleObject35.bin"/><Relationship Id="rId83" Type="http://schemas.openxmlformats.org/officeDocument/2006/relationships/oleObject" Target="../embeddings/oleObject39.bin"/><Relationship Id="rId88" Type="http://schemas.openxmlformats.org/officeDocument/2006/relationships/image" Target="../media/image46.emf"/><Relationship Id="rId91" Type="http://schemas.openxmlformats.org/officeDocument/2006/relationships/oleObject" Target="../embeddings/oleObject43.bin"/><Relationship Id="rId96" Type="http://schemas.openxmlformats.org/officeDocument/2006/relationships/image" Target="../media/image5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oleObject" Target="../embeddings/oleObject10.bin"/><Relationship Id="rId36" Type="http://schemas.openxmlformats.org/officeDocument/2006/relationships/oleObject" Target="../embeddings/oleObject14.bin"/><Relationship Id="rId49" Type="http://schemas.openxmlformats.org/officeDocument/2006/relationships/image" Target="../media/image28.emf"/><Relationship Id="rId57" Type="http://schemas.openxmlformats.org/officeDocument/2006/relationships/oleObject" Target="../embeddings/oleObject26.bin"/><Relationship Id="rId10" Type="http://schemas.openxmlformats.org/officeDocument/2006/relationships/oleObject" Target="../embeddings/oleObject1.bin"/><Relationship Id="rId31" Type="http://schemas.openxmlformats.org/officeDocument/2006/relationships/image" Target="../media/image19.emf"/><Relationship Id="rId44" Type="http://schemas.openxmlformats.org/officeDocument/2006/relationships/oleObject" Target="../embeddings/oleObject18.bin"/><Relationship Id="rId52" Type="http://schemas.openxmlformats.org/officeDocument/2006/relationships/oleObject" Target="../embeddings/oleObject22.bin"/><Relationship Id="rId60" Type="http://schemas.openxmlformats.org/officeDocument/2006/relationships/image" Target="../media/image32.emf"/><Relationship Id="rId65" Type="http://schemas.openxmlformats.org/officeDocument/2006/relationships/oleObject" Target="../embeddings/oleObject30.bin"/><Relationship Id="rId73" Type="http://schemas.openxmlformats.org/officeDocument/2006/relationships/oleObject" Target="../embeddings/oleObject34.bin"/><Relationship Id="rId78" Type="http://schemas.openxmlformats.org/officeDocument/2006/relationships/image" Target="../media/image41.emf"/><Relationship Id="rId81" Type="http://schemas.openxmlformats.org/officeDocument/2006/relationships/oleObject" Target="../embeddings/oleObject38.bin"/><Relationship Id="rId86" Type="http://schemas.openxmlformats.org/officeDocument/2006/relationships/image" Target="../media/image45.emf"/><Relationship Id="rId94" Type="http://schemas.openxmlformats.org/officeDocument/2006/relationships/image" Target="../media/image49.emf"/><Relationship Id="rId99" Type="http://schemas.openxmlformats.org/officeDocument/2006/relationships/image" Target="file:////var/folders/vt/3qbfgt6n3b74v80dn1frxyf80000gn/T/com.microsoft.Powerpoint/converted_emf.emf" TargetMode="External"/><Relationship Id="rId4" Type="http://schemas.openxmlformats.org/officeDocument/2006/relationships/image" Target="../media/image53.emf"/><Relationship Id="rId9" Type="http://schemas.openxmlformats.org/officeDocument/2006/relationships/image" Target="../media/image58.png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5.bin"/><Relationship Id="rId39" Type="http://schemas.openxmlformats.org/officeDocument/2006/relationships/image" Target="../media/image23.emf"/><Relationship Id="rId34" Type="http://schemas.openxmlformats.org/officeDocument/2006/relationships/oleObject" Target="../embeddings/oleObject13.bin"/><Relationship Id="rId50" Type="http://schemas.openxmlformats.org/officeDocument/2006/relationships/oleObject" Target="../embeddings/oleObject21.bin"/><Relationship Id="rId55" Type="http://schemas.openxmlformats.org/officeDocument/2006/relationships/oleObject" Target="../embeddings/oleObject25.bin"/><Relationship Id="rId76" Type="http://schemas.openxmlformats.org/officeDocument/2006/relationships/image" Target="../media/image40.emf"/><Relationship Id="rId97" Type="http://schemas.openxmlformats.org/officeDocument/2006/relationships/oleObject" Target="../embeddings/oleObject46.bin"/><Relationship Id="rId7" Type="http://schemas.openxmlformats.org/officeDocument/2006/relationships/image" Target="../media/image56.png"/><Relationship Id="rId71" Type="http://schemas.openxmlformats.org/officeDocument/2006/relationships/oleObject" Target="../embeddings/oleObject33.bin"/><Relationship Id="rId9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8.emf"/><Relationship Id="rId24" Type="http://schemas.openxmlformats.org/officeDocument/2006/relationships/oleObject" Target="../embeddings/oleObject8.bin"/><Relationship Id="rId40" Type="http://schemas.openxmlformats.org/officeDocument/2006/relationships/oleObject" Target="../embeddings/oleObject16.bin"/><Relationship Id="rId45" Type="http://schemas.openxmlformats.org/officeDocument/2006/relationships/image" Target="../media/image26.emf"/><Relationship Id="rId66" Type="http://schemas.openxmlformats.org/officeDocument/2006/relationships/image" Target="../media/image35.emf"/><Relationship Id="rId87" Type="http://schemas.openxmlformats.org/officeDocument/2006/relationships/oleObject" Target="../embeddings/oleObject41.bin"/><Relationship Id="rId61" Type="http://schemas.openxmlformats.org/officeDocument/2006/relationships/oleObject" Target="../embeddings/oleObject28.bin"/><Relationship Id="rId82" Type="http://schemas.openxmlformats.org/officeDocument/2006/relationships/image" Target="../media/image43.emf"/><Relationship Id="rId19" Type="http://schemas.openxmlformats.org/officeDocument/2006/relationships/image" Target="../media/image13.emf"/><Relationship Id="rId14" Type="http://schemas.openxmlformats.org/officeDocument/2006/relationships/oleObject" Target="../embeddings/oleObject3.bin"/><Relationship Id="rId30" Type="http://schemas.openxmlformats.org/officeDocument/2006/relationships/oleObject" Target="../embeddings/oleObject11.bin"/><Relationship Id="rId35" Type="http://schemas.openxmlformats.org/officeDocument/2006/relationships/image" Target="../media/image21.emf"/><Relationship Id="rId56" Type="http://schemas.openxmlformats.org/officeDocument/2006/relationships/image" Target="../media/image30.emf"/><Relationship Id="rId77" Type="http://schemas.openxmlformats.org/officeDocument/2006/relationships/oleObject" Target="../embeddings/oleObject36.bin"/><Relationship Id="rId8" Type="http://schemas.openxmlformats.org/officeDocument/2006/relationships/image" Target="../media/image57.png"/><Relationship Id="rId51" Type="http://schemas.openxmlformats.org/officeDocument/2006/relationships/image" Target="../media/image29.emf"/><Relationship Id="rId72" Type="http://schemas.openxmlformats.org/officeDocument/2006/relationships/image" Target="../media/image38.emf"/><Relationship Id="rId93" Type="http://schemas.openxmlformats.org/officeDocument/2006/relationships/oleObject" Target="../embeddings/oleObject44.bin"/><Relationship Id="rId98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8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5.e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7.emf"/><Relationship Id="rId5" Type="http://schemas.openxmlformats.org/officeDocument/2006/relationships/image" Target="../media/image74.emf"/><Relationship Id="rId15" Type="http://schemas.openxmlformats.org/officeDocument/2006/relationships/image" Target="../media/image79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6.emf"/><Relationship Id="rId14" Type="http://schemas.openxmlformats.org/officeDocument/2006/relationships/oleObject" Target="../embeddings/oleObject5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9.emf"/><Relationship Id="rId4" Type="http://schemas.openxmlformats.org/officeDocument/2006/relationships/oleObject" Target="../embeddings/oleObject5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29619"/>
            <a:ext cx="7772400" cy="14803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Thinkers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31277" y="4176468"/>
            <a:ext cx="6858000" cy="1655762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ATM</a:t>
            </a:r>
          </a:p>
          <a:p>
            <a:r>
              <a:rPr lang="en-US" dirty="0">
                <a:latin typeface="Chalkboard" panose="03050602040202020205" pitchFamily="66" charset="77"/>
              </a:rPr>
              <a:t>London</a:t>
            </a:r>
            <a:br>
              <a:rPr lang="en-US" dirty="0">
                <a:latin typeface="Chalkboard" panose="03050602040202020205" pitchFamily="66" charset="77"/>
              </a:rPr>
            </a:br>
            <a:r>
              <a:rPr lang="en-US" dirty="0">
                <a:latin typeface="Chalkboard" panose="03050602040202020205" pitchFamily="66" charset="77"/>
              </a:rPr>
              <a:t>June 2019</a:t>
            </a:r>
            <a:br>
              <a:rPr lang="en-US" dirty="0">
                <a:latin typeface="Chalkboard" panose="03050602040202020205" pitchFamily="66" charset="77"/>
              </a:rPr>
            </a:br>
            <a:r>
              <a:rPr lang="en-US" dirty="0">
                <a:latin typeface="Chalkboard" panose="03050602040202020205" pitchFamily="66" charset="77"/>
              </a:rPr>
              <a:t>John Mason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02FFB-176F-9448-867D-613BA05E307A}"/>
              </a:ext>
            </a:extLst>
          </p:cNvPr>
          <p:cNvPicPr>
            <a:picLocks noChangeAspect="1"/>
          </p:cNvPicPr>
          <p:nvPr/>
        </p:nvPicPr>
        <p:blipFill>
          <a:blip r:link="rId6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A1F5-A987-5C47-B534-9F1E9097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C263-015D-324B-8B53-A1A7F34C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49869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Write down a number which leaves a remainder of </a:t>
            </a:r>
          </a:p>
          <a:p>
            <a:pPr lvl="1"/>
            <a:r>
              <a:rPr lang="en-GB" dirty="0"/>
              <a:t>3 when divided by 5</a:t>
            </a:r>
          </a:p>
          <a:p>
            <a:pPr lvl="1"/>
            <a:r>
              <a:rPr lang="en-GB" dirty="0"/>
              <a:t>and another</a:t>
            </a:r>
          </a:p>
          <a:p>
            <a:pPr lvl="1"/>
            <a:r>
              <a:rPr lang="en-GB" dirty="0"/>
              <a:t>and another</a:t>
            </a:r>
          </a:p>
          <a:p>
            <a:r>
              <a:rPr lang="en-GB" dirty="0"/>
              <a:t> Tell someone else how to do this without doing any mental division</a:t>
            </a:r>
          </a:p>
          <a:p>
            <a:r>
              <a:rPr lang="en-GB" dirty="0"/>
              <a:t> Write down a number which leaves a remainder of</a:t>
            </a:r>
          </a:p>
          <a:p>
            <a:pPr lvl="1"/>
            <a:r>
              <a:rPr lang="en-GB" dirty="0"/>
              <a:t>17 when divided by 37</a:t>
            </a:r>
          </a:p>
          <a:p>
            <a:r>
              <a:rPr lang="en-GB" dirty="0"/>
              <a:t> Write down an expression for all numbers leaving a remainder of </a:t>
            </a:r>
            <a:r>
              <a:rPr lang="en-GB" i="1" dirty="0"/>
              <a:t>r </a:t>
            </a:r>
            <a:r>
              <a:rPr lang="en-GB" dirty="0"/>
              <a:t>when divided by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r>
              <a:rPr lang="en-GB" dirty="0"/>
              <a:t> Write down a number which leaves a remainder of</a:t>
            </a:r>
          </a:p>
          <a:p>
            <a:pPr lvl="1"/>
            <a:r>
              <a:rPr lang="en-GB" dirty="0"/>
              <a:t>5 when divided by -7</a:t>
            </a:r>
          </a:p>
          <a:p>
            <a:pPr lvl="1"/>
            <a:r>
              <a:rPr lang="en-GB" dirty="0"/>
              <a:t>and another …</a:t>
            </a:r>
          </a:p>
          <a:p>
            <a:pPr lvl="1"/>
            <a:r>
              <a:rPr lang="en-GB" dirty="0"/>
              <a:t>-5 when divided by -7</a:t>
            </a:r>
          </a:p>
          <a:p>
            <a:pPr lvl="1"/>
            <a:r>
              <a:rPr lang="en-GB" dirty="0"/>
              <a:t>and another …</a:t>
            </a:r>
          </a:p>
        </p:txBody>
      </p:sp>
    </p:spTree>
    <p:extLst>
      <p:ext uri="{BB962C8B-B14F-4D97-AF65-F5344CB8AC3E}">
        <p14:creationId xmlns:p14="http://schemas.microsoft.com/office/powerpoint/2010/main" val="16544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1A18-3DEC-0141-B4E4-E0B004E2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Repeating Frieze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7E24-5B63-A54B-8941-621E09E6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7771"/>
            <a:ext cx="7886700" cy="1211013"/>
          </a:xfrm>
        </p:spPr>
        <p:txBody>
          <a:bodyPr/>
          <a:lstStyle/>
          <a:p>
            <a:r>
              <a:rPr lang="en-GB" dirty="0"/>
              <a:t>What colour is the 37</a:t>
            </a:r>
            <a:r>
              <a:rPr lang="en-GB" baseline="30000" dirty="0"/>
              <a:t>th</a:t>
            </a:r>
            <a:r>
              <a:rPr lang="en-GB" dirty="0"/>
              <a:t> cell?</a:t>
            </a:r>
          </a:p>
          <a:p>
            <a:r>
              <a:rPr lang="en-GB" dirty="0"/>
              <a:t>Someone is thinking of a cell number     . Tell them how to work out the colour of their cell.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F262DF-6B13-6D49-B466-1190AD188A5E}"/>
              </a:ext>
            </a:extLst>
          </p:cNvPr>
          <p:cNvSpPr txBox="1">
            <a:spLocks/>
          </p:cNvSpPr>
          <p:nvPr/>
        </p:nvSpPr>
        <p:spPr>
          <a:xfrm>
            <a:off x="628650" y="3903132"/>
            <a:ext cx="7886700" cy="1211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Where is the 37</a:t>
            </a:r>
            <a:r>
              <a:rPr lang="en-GB" baseline="30000" dirty="0"/>
              <a:t>th</a:t>
            </a:r>
            <a:r>
              <a:rPr lang="en-GB" dirty="0"/>
              <a:t> blue cell?</a:t>
            </a:r>
          </a:p>
          <a:p>
            <a:r>
              <a:rPr lang="en-GB" dirty="0"/>
              <a:t>Someone is thinking of a number    .. Tell them how to work out the position of the     -</a:t>
            </a:r>
            <a:r>
              <a:rPr lang="en-GB" dirty="0" err="1"/>
              <a:t>th</a:t>
            </a:r>
            <a:r>
              <a:rPr lang="en-GB" dirty="0"/>
              <a:t> blue cell.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76EEE-67A9-A943-9A5E-4573E98A4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26" y="2392525"/>
            <a:ext cx="446035" cy="461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657B6D-8CB8-4549-A093-BD30EE0A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03" y="4277886"/>
            <a:ext cx="446035" cy="4615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CCC4B0-F100-8640-80EF-7D58D83D968F}"/>
              </a:ext>
            </a:extLst>
          </p:cNvPr>
          <p:cNvSpPr/>
          <p:nvPr/>
        </p:nvSpPr>
        <p:spPr>
          <a:xfrm>
            <a:off x="628650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C6EF3-E7F7-8249-BB04-C1F056690AF1}"/>
              </a:ext>
            </a:extLst>
          </p:cNvPr>
          <p:cNvSpPr/>
          <p:nvPr/>
        </p:nvSpPr>
        <p:spPr>
          <a:xfrm>
            <a:off x="1109273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90862-A078-6F40-B5C2-6AF0B0EF7517}"/>
              </a:ext>
            </a:extLst>
          </p:cNvPr>
          <p:cNvSpPr/>
          <p:nvPr/>
        </p:nvSpPr>
        <p:spPr>
          <a:xfrm>
            <a:off x="1589896" y="1124262"/>
            <a:ext cx="450642" cy="450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E5A78-C389-4B49-AC29-89DC7FF5FD4B}"/>
              </a:ext>
            </a:extLst>
          </p:cNvPr>
          <p:cNvSpPr/>
          <p:nvPr/>
        </p:nvSpPr>
        <p:spPr>
          <a:xfrm>
            <a:off x="2070519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F1E88-47A3-9B4C-BFA3-971DB79C9B42}"/>
              </a:ext>
            </a:extLst>
          </p:cNvPr>
          <p:cNvSpPr/>
          <p:nvPr/>
        </p:nvSpPr>
        <p:spPr>
          <a:xfrm>
            <a:off x="2551142" y="1124262"/>
            <a:ext cx="450642" cy="450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14617-ADE0-8848-9EE0-DD859F881BE8}"/>
              </a:ext>
            </a:extLst>
          </p:cNvPr>
          <p:cNvSpPr/>
          <p:nvPr/>
        </p:nvSpPr>
        <p:spPr>
          <a:xfrm>
            <a:off x="3031765" y="1124262"/>
            <a:ext cx="450642" cy="450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F103B-B846-D241-8AFE-05E6E560F117}"/>
              </a:ext>
            </a:extLst>
          </p:cNvPr>
          <p:cNvSpPr/>
          <p:nvPr/>
        </p:nvSpPr>
        <p:spPr>
          <a:xfrm>
            <a:off x="3512388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8BC2A-8A0A-6E42-A5B9-8E8CB1692BBE}"/>
              </a:ext>
            </a:extLst>
          </p:cNvPr>
          <p:cNvSpPr/>
          <p:nvPr/>
        </p:nvSpPr>
        <p:spPr>
          <a:xfrm>
            <a:off x="3993011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D9DB77-C933-1840-9AF1-E820E50F0364}"/>
              </a:ext>
            </a:extLst>
          </p:cNvPr>
          <p:cNvSpPr/>
          <p:nvPr/>
        </p:nvSpPr>
        <p:spPr>
          <a:xfrm>
            <a:off x="4473634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26A8E1-2BFC-DC4E-B3E1-274EDB3DE299}"/>
              </a:ext>
            </a:extLst>
          </p:cNvPr>
          <p:cNvSpPr/>
          <p:nvPr/>
        </p:nvSpPr>
        <p:spPr>
          <a:xfrm>
            <a:off x="4954257" y="1124262"/>
            <a:ext cx="450642" cy="450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E61038-4665-7E46-8212-91AF9765B230}"/>
              </a:ext>
            </a:extLst>
          </p:cNvPr>
          <p:cNvSpPr/>
          <p:nvPr/>
        </p:nvSpPr>
        <p:spPr>
          <a:xfrm>
            <a:off x="5434880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604564-3104-F547-9DA0-A163F6BDAD2F}"/>
              </a:ext>
            </a:extLst>
          </p:cNvPr>
          <p:cNvSpPr/>
          <p:nvPr/>
        </p:nvSpPr>
        <p:spPr>
          <a:xfrm>
            <a:off x="5915503" y="1124262"/>
            <a:ext cx="450642" cy="450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B170B4-9343-044F-B83B-A3A436C84DEE}"/>
              </a:ext>
            </a:extLst>
          </p:cNvPr>
          <p:cNvSpPr/>
          <p:nvPr/>
        </p:nvSpPr>
        <p:spPr>
          <a:xfrm>
            <a:off x="6396126" y="1124262"/>
            <a:ext cx="450642" cy="450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131144-73A0-434F-B1ED-FF16073D85B0}"/>
              </a:ext>
            </a:extLst>
          </p:cNvPr>
          <p:cNvSpPr/>
          <p:nvPr/>
        </p:nvSpPr>
        <p:spPr>
          <a:xfrm>
            <a:off x="6876749" y="1124262"/>
            <a:ext cx="450642" cy="450642"/>
          </a:xfrm>
          <a:prstGeom prst="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745BEF-D0B1-7B4D-834B-E6AFEEAD4E5E}"/>
              </a:ext>
            </a:extLst>
          </p:cNvPr>
          <p:cNvCxnSpPr/>
          <p:nvPr/>
        </p:nvCxnSpPr>
        <p:spPr>
          <a:xfrm>
            <a:off x="7327391" y="1124262"/>
            <a:ext cx="4047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6C8877-2054-8A49-9567-75A4F9D7E086}"/>
              </a:ext>
            </a:extLst>
          </p:cNvPr>
          <p:cNvCxnSpPr/>
          <p:nvPr/>
        </p:nvCxnSpPr>
        <p:spPr>
          <a:xfrm>
            <a:off x="7327391" y="1574904"/>
            <a:ext cx="4047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8ACF5F9-E5C3-4D46-BFA6-854335E6F61A}"/>
              </a:ext>
            </a:extLst>
          </p:cNvPr>
          <p:cNvSpPr txBox="1"/>
          <p:nvPr/>
        </p:nvSpPr>
        <p:spPr>
          <a:xfrm>
            <a:off x="7407975" y="1002369"/>
            <a:ext cx="40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F05154E-8196-A44F-B8AE-736AA468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21" y="4696016"/>
            <a:ext cx="446035" cy="461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CE82C3-4392-0B4C-877B-FFCB2EA237AC}"/>
              </a:ext>
            </a:extLst>
          </p:cNvPr>
          <p:cNvSpPr/>
          <p:nvPr/>
        </p:nvSpPr>
        <p:spPr>
          <a:xfrm>
            <a:off x="1589896" y="3228784"/>
            <a:ext cx="2373134" cy="442866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That is the ‘Doing’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9A3AABB-A612-BC4E-BF3C-2AC7C3F8B997}"/>
              </a:ext>
            </a:extLst>
          </p:cNvPr>
          <p:cNvSpPr/>
          <p:nvPr/>
        </p:nvSpPr>
        <p:spPr>
          <a:xfrm>
            <a:off x="3737709" y="3482808"/>
            <a:ext cx="3332562" cy="4428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might be an “Undoing?  </a:t>
            </a:r>
          </a:p>
        </p:txBody>
      </p:sp>
    </p:spTree>
    <p:extLst>
      <p:ext uri="{BB962C8B-B14F-4D97-AF65-F5344CB8AC3E}">
        <p14:creationId xmlns:p14="http://schemas.microsoft.com/office/powerpoint/2010/main" val="20470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494E-0888-6D48-9680-6362E621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from Two</a:t>
            </a:r>
          </a:p>
        </p:txBody>
      </p:sp>
    </p:spTree>
    <p:extLst>
      <p:ext uri="{BB962C8B-B14F-4D97-AF65-F5344CB8AC3E}">
        <p14:creationId xmlns:p14="http://schemas.microsoft.com/office/powerpoint/2010/main" val="128006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AC96-A2F1-934E-BCAF-E59E04DBE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halkboard" panose="03050602040202020205" pitchFamily="66" charset="77"/>
              </a:rPr>
              <a:t>B:</a:t>
            </a:r>
            <a:br>
              <a:rPr lang="en-GB" dirty="0">
                <a:latin typeface="Chalkboard" panose="03050602040202020205" pitchFamily="66" charset="77"/>
              </a:rPr>
            </a:br>
            <a:r>
              <a:rPr lang="en-GB" dirty="0">
                <a:latin typeface="Chalkboard" panose="03050602040202020205" pitchFamily="66" charset="77"/>
              </a:rPr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268908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281B-5524-424B-9F65-C6F64DFD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23361-5176-2640-8E7E-F1AA92FE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mathematical dictation</a:t>
            </a:r>
          </a:p>
          <a:p>
            <a:pPr lvl="1"/>
            <a:r>
              <a:rPr lang="en-GB" dirty="0"/>
              <a:t>(2 + 2) x 2 and 2 + (2 x 2)</a:t>
            </a:r>
          </a:p>
          <a:p>
            <a:r>
              <a:rPr lang="en-GB" dirty="0"/>
              <a:t>How many different answers can you get by inserting parentheses?</a:t>
            </a:r>
          </a:p>
          <a:p>
            <a:pPr lvl="1"/>
            <a:r>
              <a:rPr lang="en-GB" dirty="0"/>
              <a:t>2 + 3 – 4 – 1</a:t>
            </a:r>
          </a:p>
          <a:p>
            <a:pPr lvl="1"/>
            <a:r>
              <a:rPr lang="en-GB" dirty="0"/>
              <a:t>36 ÷ 3 ÷ 2 x 3</a:t>
            </a:r>
          </a:p>
          <a:p>
            <a:r>
              <a:rPr lang="en-GB" dirty="0"/>
              <a:t>Make up your own sequence using four operations so as to have a maximal number of different </a:t>
            </a:r>
            <a:r>
              <a:rPr lang="en-GB" dirty="0" err="1"/>
              <a:t>parsings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6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A97A-5644-754C-82CC-4ED9C124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EADF-D757-0C47-B8B1-8FE5295C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4388"/>
            <a:ext cx="7886700" cy="139481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is an angle?</a:t>
            </a:r>
          </a:p>
          <a:p>
            <a:pPr lvl="1"/>
            <a:r>
              <a:rPr lang="en-GB" dirty="0"/>
              <a:t>Why is someone who fishes called an </a:t>
            </a:r>
            <a:r>
              <a:rPr lang="en-GB" i="1" dirty="0"/>
              <a:t>angler</a:t>
            </a:r>
            <a:r>
              <a:rPr lang="en-GB" dirty="0"/>
              <a:t>?</a:t>
            </a:r>
          </a:p>
          <a:p>
            <a:r>
              <a:rPr lang="en-GB" dirty="0"/>
              <a:t>What can vary and still the measure of an angle stays the same?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5ECFEE-0A3F-0345-A99E-8D737C2CA1DF}"/>
              </a:ext>
            </a:extLst>
          </p:cNvPr>
          <p:cNvGrpSpPr/>
          <p:nvPr/>
        </p:nvGrpSpPr>
        <p:grpSpPr>
          <a:xfrm>
            <a:off x="3447190" y="4555553"/>
            <a:ext cx="2363870" cy="2233534"/>
            <a:chOff x="5901694" y="3732551"/>
            <a:chExt cx="2363870" cy="22335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934673-B889-5A47-8CBC-419C5BFC9452}"/>
                </a:ext>
              </a:extLst>
            </p:cNvPr>
            <p:cNvCxnSpPr/>
            <p:nvPr/>
          </p:nvCxnSpPr>
          <p:spPr>
            <a:xfrm flipV="1">
              <a:off x="5901694" y="3732551"/>
              <a:ext cx="2088063" cy="21136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C2F9AC-75E6-0C42-9E4D-4E5AE0F5C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694" y="3852472"/>
              <a:ext cx="2363870" cy="1112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CF5DA7-C97E-A64B-9AC6-CA68E204837B}"/>
                </a:ext>
              </a:extLst>
            </p:cNvPr>
            <p:cNvCxnSpPr>
              <a:cxnSpLocks/>
            </p:cNvCxnSpPr>
            <p:nvPr/>
          </p:nvCxnSpPr>
          <p:spPr>
            <a:xfrm>
              <a:off x="6129447" y="4376582"/>
              <a:ext cx="1530527" cy="1169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CC22D3-2DF4-9B48-B483-E95A9BE03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1080" y="3732551"/>
              <a:ext cx="1" cy="223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B2CF19C-A780-944D-AE7E-E61FBD890243}"/>
              </a:ext>
            </a:extLst>
          </p:cNvPr>
          <p:cNvSpPr txBox="1">
            <a:spLocks/>
          </p:cNvSpPr>
          <p:nvPr/>
        </p:nvSpPr>
        <p:spPr>
          <a:xfrm>
            <a:off x="628650" y="4069665"/>
            <a:ext cx="7886700" cy="64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 sz="22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 many angles can you discern?</a:t>
            </a:r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FF1BAD-9036-024B-BEFB-DBE9FBCC79E1}"/>
              </a:ext>
            </a:extLst>
          </p:cNvPr>
          <p:cNvGrpSpPr/>
          <p:nvPr/>
        </p:nvGrpSpPr>
        <p:grpSpPr>
          <a:xfrm>
            <a:off x="6179073" y="4488230"/>
            <a:ext cx="2363870" cy="2233534"/>
            <a:chOff x="4142681" y="4555766"/>
            <a:chExt cx="2363870" cy="22335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104E76-2BD4-8246-AA32-8E0CBE00FAA1}"/>
                </a:ext>
              </a:extLst>
            </p:cNvPr>
            <p:cNvCxnSpPr/>
            <p:nvPr/>
          </p:nvCxnSpPr>
          <p:spPr>
            <a:xfrm flipV="1">
              <a:off x="4142681" y="4615727"/>
              <a:ext cx="2088063" cy="21136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725C727-EF91-4441-8E5F-205EE7E1A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2681" y="4735648"/>
              <a:ext cx="2363870" cy="1112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760190-0726-194F-A0BD-74C068322B96}"/>
                </a:ext>
              </a:extLst>
            </p:cNvPr>
            <p:cNvCxnSpPr>
              <a:cxnSpLocks/>
            </p:cNvCxnSpPr>
            <p:nvPr/>
          </p:nvCxnSpPr>
          <p:spPr>
            <a:xfrm>
              <a:off x="4370434" y="5259758"/>
              <a:ext cx="1802135" cy="13250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D014A8-A255-644F-94BC-1A902525D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0001" y="4555766"/>
              <a:ext cx="1" cy="223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79D96B-7FF9-6B48-A1BE-6F98EF36815B}"/>
              </a:ext>
            </a:extLst>
          </p:cNvPr>
          <p:cNvGrpSpPr/>
          <p:nvPr/>
        </p:nvGrpSpPr>
        <p:grpSpPr>
          <a:xfrm>
            <a:off x="2767692" y="2054368"/>
            <a:ext cx="1896257" cy="1948722"/>
            <a:chOff x="2473224" y="1992376"/>
            <a:chExt cx="1896257" cy="19487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0E24AC-8CEE-974E-89D0-04F71D92D6D8}"/>
                </a:ext>
              </a:extLst>
            </p:cNvPr>
            <p:cNvCxnSpPr/>
            <p:nvPr/>
          </p:nvCxnSpPr>
          <p:spPr>
            <a:xfrm flipV="1">
              <a:off x="2750543" y="2247209"/>
              <a:ext cx="254833" cy="15439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54CC03-533A-FF49-9939-A619E1D150FE}"/>
                </a:ext>
              </a:extLst>
            </p:cNvPr>
            <p:cNvCxnSpPr/>
            <p:nvPr/>
          </p:nvCxnSpPr>
          <p:spPr>
            <a:xfrm flipV="1">
              <a:off x="2750543" y="1992376"/>
              <a:ext cx="1618938" cy="1813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6978C4D-7630-A44A-A308-5D628B815FE1}"/>
                </a:ext>
              </a:extLst>
            </p:cNvPr>
            <p:cNvSpPr/>
            <p:nvPr/>
          </p:nvSpPr>
          <p:spPr>
            <a:xfrm>
              <a:off x="2473224" y="3131629"/>
              <a:ext cx="809469" cy="809469"/>
            </a:xfrm>
            <a:prstGeom prst="arc">
              <a:avLst>
                <a:gd name="adj1" fmla="val 16200000"/>
                <a:gd name="adj2" fmla="val 1946773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B7C6800-8277-794E-ADB2-08D601EB778D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>
              <a:off x="2854794" y="3131629"/>
              <a:ext cx="231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EDE31B-88A3-DE4F-832B-02BA69221EC0}"/>
              </a:ext>
            </a:extLst>
          </p:cNvPr>
          <p:cNvGrpSpPr/>
          <p:nvPr/>
        </p:nvGrpSpPr>
        <p:grpSpPr>
          <a:xfrm>
            <a:off x="5022463" y="2339830"/>
            <a:ext cx="1948722" cy="1896257"/>
            <a:chOff x="4727995" y="2277838"/>
            <a:chExt cx="1948722" cy="18962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C59792-2D72-AE41-8FB0-000259679B89}"/>
                </a:ext>
              </a:extLst>
            </p:cNvPr>
            <p:cNvGrpSpPr/>
            <p:nvPr/>
          </p:nvGrpSpPr>
          <p:grpSpPr>
            <a:xfrm rot="16780438">
              <a:off x="4754227" y="2251606"/>
              <a:ext cx="1896257" cy="1948722"/>
              <a:chOff x="2271009" y="2728210"/>
              <a:chExt cx="1896257" cy="194872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9695531-5287-9F40-AFB5-1A0D51F697B9}"/>
                  </a:ext>
                </a:extLst>
              </p:cNvPr>
              <p:cNvCxnSpPr/>
              <p:nvPr/>
            </p:nvCxnSpPr>
            <p:spPr>
              <a:xfrm flipV="1">
                <a:off x="2548328" y="2983043"/>
                <a:ext cx="254833" cy="1543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1BDE132-5C69-3148-9965-2CF29C030646}"/>
                  </a:ext>
                </a:extLst>
              </p:cNvPr>
              <p:cNvCxnSpPr/>
              <p:nvPr/>
            </p:nvCxnSpPr>
            <p:spPr>
              <a:xfrm flipV="1">
                <a:off x="2548328" y="2728210"/>
                <a:ext cx="1618938" cy="1813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ABC48E45-7534-D443-882C-E9345299EEC2}"/>
                  </a:ext>
                </a:extLst>
              </p:cNvPr>
              <p:cNvSpPr/>
              <p:nvPr/>
            </p:nvSpPr>
            <p:spPr>
              <a:xfrm>
                <a:off x="2271009" y="3867463"/>
                <a:ext cx="809469" cy="809469"/>
              </a:xfrm>
              <a:prstGeom prst="arc">
                <a:avLst>
                  <a:gd name="adj1" fmla="val 16200000"/>
                  <a:gd name="adj2" fmla="val 1946773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EC126E-7E0D-B340-9881-A799ACD15EF8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5871990" y="3493161"/>
              <a:ext cx="124021" cy="818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BA74079-9AA3-464A-8DCD-EF3C6361F4A9}"/>
              </a:ext>
            </a:extLst>
          </p:cNvPr>
          <p:cNvGrpSpPr/>
          <p:nvPr/>
        </p:nvGrpSpPr>
        <p:grpSpPr>
          <a:xfrm>
            <a:off x="6891530" y="2194793"/>
            <a:ext cx="1017707" cy="1165420"/>
            <a:chOff x="6891530" y="2194793"/>
            <a:chExt cx="1017707" cy="11654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DE33CA-AE51-3145-BC0F-A5831BC4122C}"/>
                </a:ext>
              </a:extLst>
            </p:cNvPr>
            <p:cNvGrpSpPr/>
            <p:nvPr/>
          </p:nvGrpSpPr>
          <p:grpSpPr>
            <a:xfrm rot="12830944">
              <a:off x="6891530" y="2194793"/>
              <a:ext cx="1017707" cy="1165420"/>
              <a:chOff x="2271009" y="2728210"/>
              <a:chExt cx="1896257" cy="194872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0FA3C68-E3DD-0B40-82F3-BC3ABEF88A62}"/>
                  </a:ext>
                </a:extLst>
              </p:cNvPr>
              <p:cNvCxnSpPr/>
              <p:nvPr/>
            </p:nvCxnSpPr>
            <p:spPr>
              <a:xfrm flipV="1">
                <a:off x="2548328" y="2983043"/>
                <a:ext cx="254833" cy="15439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849139D-2F27-884D-A101-5B3A295AE975}"/>
                  </a:ext>
                </a:extLst>
              </p:cNvPr>
              <p:cNvCxnSpPr/>
              <p:nvPr/>
            </p:nvCxnSpPr>
            <p:spPr>
              <a:xfrm flipV="1">
                <a:off x="2548328" y="2728210"/>
                <a:ext cx="1618938" cy="1813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E3C00F9B-2A7E-004A-A8BB-23CFA9AAFC70}"/>
                  </a:ext>
                </a:extLst>
              </p:cNvPr>
              <p:cNvSpPr/>
              <p:nvPr/>
            </p:nvSpPr>
            <p:spPr>
              <a:xfrm>
                <a:off x="2271009" y="3867463"/>
                <a:ext cx="809469" cy="809469"/>
              </a:xfrm>
              <a:prstGeom prst="arc">
                <a:avLst>
                  <a:gd name="adj1" fmla="val 16200000"/>
                  <a:gd name="adj2" fmla="val 1946773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189DD5C-467D-194A-A52E-13C359D45B3A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>
              <a:off x="7697517" y="2858047"/>
              <a:ext cx="14290" cy="208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8716DD-1469-E945-9E5F-ABEA8B5A6720}"/>
              </a:ext>
            </a:extLst>
          </p:cNvPr>
          <p:cNvGrpSpPr/>
          <p:nvPr/>
        </p:nvGrpSpPr>
        <p:grpSpPr>
          <a:xfrm>
            <a:off x="676580" y="4620117"/>
            <a:ext cx="2363870" cy="1693889"/>
            <a:chOff x="5901694" y="3852472"/>
            <a:chExt cx="2363870" cy="1693889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302F6E-4D10-5641-A4D6-A0830A2413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694" y="3852472"/>
              <a:ext cx="2363870" cy="1112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C647D8-743F-0D4A-8E35-B6487AEBA3D9}"/>
                </a:ext>
              </a:extLst>
            </p:cNvPr>
            <p:cNvCxnSpPr>
              <a:cxnSpLocks/>
            </p:cNvCxnSpPr>
            <p:nvPr/>
          </p:nvCxnSpPr>
          <p:spPr>
            <a:xfrm>
              <a:off x="6129447" y="4376582"/>
              <a:ext cx="1530527" cy="1169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2D4494-0160-E74E-B1E8-A610C6B3522D}"/>
              </a:ext>
            </a:extLst>
          </p:cNvPr>
          <p:cNvSpPr/>
          <p:nvPr/>
        </p:nvSpPr>
        <p:spPr>
          <a:xfrm>
            <a:off x="6724590" y="3461982"/>
            <a:ext cx="2070160" cy="94172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Note: don’t immediately look for equality</a:t>
            </a:r>
          </a:p>
        </p:txBody>
      </p:sp>
    </p:spTree>
    <p:extLst>
      <p:ext uri="{BB962C8B-B14F-4D97-AF65-F5344CB8AC3E}">
        <p14:creationId xmlns:p14="http://schemas.microsoft.com/office/powerpoint/2010/main" val="1802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B4FA-686C-5843-A8AF-E739920F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69E5-7740-0B4A-90FE-1493057BB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61" y="849716"/>
            <a:ext cx="8320478" cy="4941483"/>
          </a:xfrm>
        </p:spPr>
        <p:txBody>
          <a:bodyPr>
            <a:noAutofit/>
          </a:bodyPr>
          <a:lstStyle/>
          <a:p>
            <a:pPr marL="360000" indent="-288000"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Imagine a straight line. Move it around to get a sense of its freedom. Fix it in some non-horizontal direction.</a:t>
            </a:r>
          </a:p>
          <a:p>
            <a:pPr marL="360000" indent="-288000"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Imagine a second straight line crossing the first.</a:t>
            </a:r>
          </a:p>
          <a:p>
            <a:pPr marL="360000" indent="-288000"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Imagine an acetate copy of this second line being translated without rotation (remaining parallel).</a:t>
            </a:r>
          </a:p>
          <a:p>
            <a:pPr marL="900000" lvl="1" indent="-28800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Bring it back to its original position and mark one of the angles it makes with the first line.</a:t>
            </a:r>
          </a:p>
          <a:p>
            <a:pPr marL="900000" lvl="1" indent="-28800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Now follow that angle as the line is translated (remains parallel). What can you say about your marked angle?</a:t>
            </a:r>
          </a:p>
          <a:p>
            <a:pPr marL="360000" indent="-288000"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Go back to two lines crossing</a:t>
            </a:r>
          </a:p>
          <a:p>
            <a:pPr marL="900000" lvl="1" indent="-28800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Mark one of the angles</a:t>
            </a:r>
          </a:p>
          <a:p>
            <a:pPr marL="900000" lvl="1" indent="-28800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Rotate one of your lines about the point of intersection</a:t>
            </a:r>
          </a:p>
          <a:p>
            <a:pPr marL="900000" lvl="1" indent="-28800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What changes as your marked angle changes?</a:t>
            </a:r>
          </a:p>
        </p:txBody>
      </p:sp>
    </p:spTree>
    <p:extLst>
      <p:ext uri="{BB962C8B-B14F-4D97-AF65-F5344CB8AC3E}">
        <p14:creationId xmlns:p14="http://schemas.microsoft.com/office/powerpoint/2010/main" val="24778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BC85-B42E-604E-A266-002FEBBF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7B49-44BC-0346-990C-215F8216B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Construct a diagram using two sets, each consisting of three parallel lines. How many angles are there? </a:t>
            </a:r>
          </a:p>
          <a:p>
            <a:pPr lvl="1"/>
            <a:r>
              <a:rPr lang="en-GB" dirty="0"/>
              <a:t>Generalise!</a:t>
            </a:r>
          </a:p>
          <a:p>
            <a:r>
              <a:rPr lang="en-GB" dirty="0"/>
              <a:t>How many different sizes of angle are there?</a:t>
            </a:r>
          </a:p>
          <a:p>
            <a:r>
              <a:rPr lang="en-GB" dirty="0"/>
              <a:t>Construct a diagram using 6 lines</a:t>
            </a:r>
          </a:p>
          <a:p>
            <a:pPr lvl="1"/>
            <a:r>
              <a:rPr lang="en-GB" dirty="0"/>
              <a:t>label as few angles as possible so that the sizes of all the other angles can be determined</a:t>
            </a:r>
          </a:p>
          <a:p>
            <a:pPr lvl="1"/>
            <a:r>
              <a:rPr lang="en-GB" dirty="0"/>
              <a:t>so that there are as many different sizes of angle as possible</a:t>
            </a:r>
          </a:p>
        </p:txBody>
      </p:sp>
    </p:spTree>
    <p:extLst>
      <p:ext uri="{BB962C8B-B14F-4D97-AF65-F5344CB8AC3E}">
        <p14:creationId xmlns:p14="http://schemas.microsoft.com/office/powerpoint/2010/main" val="15652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EECB-CA23-0843-8FBB-204550FA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Seven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C3A7-C419-974E-ACF9-D775AC73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478090"/>
          </a:xfrm>
        </p:spPr>
        <p:txBody>
          <a:bodyPr>
            <a:normAutofit/>
          </a:bodyPr>
          <a:lstStyle/>
          <a:p>
            <a:r>
              <a:rPr lang="en-GB" dirty="0"/>
              <a:t>Using ONLY the red intersection points, </a:t>
            </a:r>
            <a:br>
              <a:rPr lang="en-GB" dirty="0"/>
            </a:br>
            <a:r>
              <a:rPr lang="en-GB" dirty="0"/>
              <a:t>how many differently shaped</a:t>
            </a:r>
          </a:p>
          <a:p>
            <a:pPr lvl="1"/>
            <a:r>
              <a:rPr lang="en-GB" dirty="0"/>
              <a:t>triangles?</a:t>
            </a:r>
          </a:p>
          <a:p>
            <a:pPr lvl="1"/>
            <a:r>
              <a:rPr lang="en-GB" dirty="0"/>
              <a:t>quadrilaterals?</a:t>
            </a:r>
          </a:p>
          <a:p>
            <a:pPr lvl="1"/>
            <a:r>
              <a:rPr lang="en-GB" dirty="0"/>
              <a:t>sized angles?</a:t>
            </a:r>
          </a:p>
          <a:p>
            <a:pPr lvl="1"/>
            <a:r>
              <a:rPr lang="en-GB" dirty="0"/>
              <a:t>… ?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DA8AE-F90D-5F46-BD02-5017890CC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52" y="2353455"/>
            <a:ext cx="4381898" cy="40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7F44-0DE1-484B-8DF9-3EC0A0B3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Factor</a:t>
            </a:r>
            <a:r>
              <a:rPr lang="en-GB"/>
              <a:t> </a:t>
            </a:r>
            <a:r>
              <a:rPr lang="en-GB" sz="2400"/>
              <a:t>Lattices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9931-BFD6-E04E-9B8E-07C26FE8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05" y="870165"/>
            <a:ext cx="3595795" cy="43172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sz="2000" dirty="0"/>
              <a:t>Say what You See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BFE3B-E31F-564A-BB67-AC17AC325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95" y="881802"/>
            <a:ext cx="2362200" cy="341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CB36D3-1FDF-AA42-86D8-15CD7AE2C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90" y="857265"/>
            <a:ext cx="2362200" cy="34163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D5DF69-ED6A-2147-A95D-2005D35B8580}"/>
              </a:ext>
            </a:extLst>
          </p:cNvPr>
          <p:cNvSpPr txBox="1">
            <a:spLocks/>
          </p:cNvSpPr>
          <p:nvPr/>
        </p:nvSpPr>
        <p:spPr>
          <a:xfrm>
            <a:off x="179613" y="1709528"/>
            <a:ext cx="3840827" cy="741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 sz="22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2000" dirty="0"/>
              <a:t>What other numbers would have the same structure?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605718-8B76-664E-92A9-800E5E6355A4}"/>
              </a:ext>
            </a:extLst>
          </p:cNvPr>
          <p:cNvSpPr txBox="1">
            <a:spLocks/>
          </p:cNvSpPr>
          <p:nvPr/>
        </p:nvSpPr>
        <p:spPr>
          <a:xfrm>
            <a:off x="121573" y="2599886"/>
            <a:ext cx="3840827" cy="9745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 sz="22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2000" dirty="0"/>
              <a:t>What numbers would have these structures?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6061A6-9E13-E245-9771-9028F3632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307" y="3574475"/>
            <a:ext cx="914400" cy="294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F8EF20-E738-7848-9327-2B8B843FD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598" y="3532914"/>
            <a:ext cx="1485900" cy="2946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DA7AAF-18AA-5447-8FAE-4616394C0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6" y="4117114"/>
            <a:ext cx="495300" cy="2362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71F74F-9332-E543-ADD9-93BF3D4C9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916" y="3580825"/>
            <a:ext cx="2159000" cy="2933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34FDED-CFF0-1C4E-A31F-E114D7C23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412" y="3574475"/>
            <a:ext cx="508000" cy="29337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ACAC720B-22B3-2842-9F6C-CC0A6A1DA65B}"/>
              </a:ext>
            </a:extLst>
          </p:cNvPr>
          <p:cNvGrpSpPr/>
          <p:nvPr/>
        </p:nvGrpSpPr>
        <p:grpSpPr>
          <a:xfrm>
            <a:off x="374650" y="4112914"/>
            <a:ext cx="359208" cy="2322143"/>
            <a:chOff x="374650" y="4112914"/>
            <a:chExt cx="359208" cy="2322143"/>
          </a:xfrm>
        </p:grpSpPr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5EB660FE-E28C-C244-931B-AAA717B3EB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6543682"/>
                </p:ext>
              </p:extLst>
            </p:nvPr>
          </p:nvGraphicFramePr>
          <p:xfrm>
            <a:off x="385537" y="5525936"/>
            <a:ext cx="252701" cy="353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5" r:id="rId10" imgW="127000" imgH="177800" progId="Equation.DSMT4">
                    <p:embed/>
                  </p:oleObj>
                </mc:Choice>
                <mc:Fallback>
                  <p:oleObj r:id="rId10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85537" y="5525936"/>
                          <a:ext cx="252701" cy="353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FB6E9C53-21F5-1C4E-902F-4F29C8AE2A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3661210"/>
                </p:ext>
              </p:extLst>
            </p:nvPr>
          </p:nvGraphicFramePr>
          <p:xfrm>
            <a:off x="374650" y="4786313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" r:id="rId12" imgW="177800" imgH="241300" progId="Equation.DSMT4">
                    <p:embed/>
                  </p:oleObj>
                </mc:Choice>
                <mc:Fallback>
                  <p:oleObj r:id="rId12" imgW="177800" imgH="2413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5EB660FE-E28C-C244-931B-AAA717B3EB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74650" y="4786313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E89F3A20-3101-AF42-9E49-908BD1C68C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0351786"/>
                </p:ext>
              </p:extLst>
            </p:nvPr>
          </p:nvGraphicFramePr>
          <p:xfrm>
            <a:off x="379845" y="4112914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7" r:id="rId14" imgW="177800" imgH="241300" progId="Equation.DSMT4">
                    <p:embed/>
                  </p:oleObj>
                </mc:Choice>
                <mc:Fallback>
                  <p:oleObj r:id="rId14" imgW="177800" imgH="24130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FB6E9C53-21F5-1C4E-902F-4F29C8AE2A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79845" y="4112914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1E3663EA-960D-B046-880B-212ADB5866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9671331"/>
                </p:ext>
              </p:extLst>
            </p:nvPr>
          </p:nvGraphicFramePr>
          <p:xfrm>
            <a:off x="390931" y="6162213"/>
            <a:ext cx="167904" cy="27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8" r:id="rId16" imgW="101600" imgH="165100" progId="Equation.DSMT4">
                    <p:embed/>
                  </p:oleObj>
                </mc:Choice>
                <mc:Fallback>
                  <p:oleObj r:id="rId16" imgW="1016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90931" y="6162213"/>
                          <a:ext cx="167904" cy="272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FE7806C-828E-7545-8591-E76949B1667F}"/>
              </a:ext>
            </a:extLst>
          </p:cNvPr>
          <p:cNvGrpSpPr/>
          <p:nvPr/>
        </p:nvGrpSpPr>
        <p:grpSpPr>
          <a:xfrm>
            <a:off x="1148461" y="3461256"/>
            <a:ext cx="373967" cy="3003641"/>
            <a:chOff x="1148461" y="3461256"/>
            <a:chExt cx="373967" cy="3003641"/>
          </a:xfrm>
        </p:grpSpPr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0D2AE2D6-61EA-7149-88F7-DF56175E32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035581"/>
                </p:ext>
              </p:extLst>
            </p:nvPr>
          </p:nvGraphicFramePr>
          <p:xfrm>
            <a:off x="1174107" y="5525936"/>
            <a:ext cx="252701" cy="353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9" r:id="rId18" imgW="127000" imgH="177800" progId="Equation.DSMT4">
                    <p:embed/>
                  </p:oleObj>
                </mc:Choice>
                <mc:Fallback>
                  <p:oleObj r:id="rId18" imgW="127000" imgH="1778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5EB660FE-E28C-C244-931B-AAA717B3EB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74107" y="5525936"/>
                          <a:ext cx="252701" cy="353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8B90398C-A99D-0B40-98E0-BD929E932A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034894"/>
                </p:ext>
              </p:extLst>
            </p:nvPr>
          </p:nvGraphicFramePr>
          <p:xfrm>
            <a:off x="1163220" y="4786313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0" r:id="rId20" imgW="177800" imgH="241300" progId="Equation.DSMT4">
                    <p:embed/>
                  </p:oleObj>
                </mc:Choice>
                <mc:Fallback>
                  <p:oleObj r:id="rId20" imgW="177800" imgH="24130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FB6E9C53-21F5-1C4E-902F-4F29C8AE2A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163220" y="4786313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DE9F3F21-564A-7345-887E-D8F44082EA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080737"/>
                </p:ext>
              </p:extLst>
            </p:nvPr>
          </p:nvGraphicFramePr>
          <p:xfrm>
            <a:off x="1168415" y="4112914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1" r:id="rId22" imgW="177800" imgH="241300" progId="Equation.DSMT4">
                    <p:embed/>
                  </p:oleObj>
                </mc:Choice>
                <mc:Fallback>
                  <p:oleObj r:id="rId22" imgW="177800" imgH="24130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E89F3A20-3101-AF42-9E49-908BD1C68C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168415" y="4112914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4C48CCA4-D464-6547-BB83-0790C0B9FA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212645"/>
                </p:ext>
              </p:extLst>
            </p:nvPr>
          </p:nvGraphicFramePr>
          <p:xfrm>
            <a:off x="1148461" y="3461256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2" r:id="rId24" imgW="177800" imgH="241300" progId="Equation.DSMT4">
                    <p:embed/>
                  </p:oleObj>
                </mc:Choice>
                <mc:Fallback>
                  <p:oleObj r:id="rId24" imgW="177800" imgH="24130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DE9F3F21-564A-7345-887E-D8F44082EA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148461" y="3461256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id="{683E904E-9179-F94F-9715-CF0C790B84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5122531"/>
                </p:ext>
              </p:extLst>
            </p:nvPr>
          </p:nvGraphicFramePr>
          <p:xfrm>
            <a:off x="1163913" y="6192053"/>
            <a:ext cx="167904" cy="27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3" r:id="rId26" imgW="101600" imgH="165100" progId="Equation.DSMT4">
                    <p:embed/>
                  </p:oleObj>
                </mc:Choice>
                <mc:Fallback>
                  <p:oleObj r:id="rId26" imgW="101600" imgH="16510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1E3663EA-960D-B046-880B-212ADB5866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163913" y="6192053"/>
                          <a:ext cx="167904" cy="272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A4EE157-ADC4-2F48-AF80-697F147AE147}"/>
              </a:ext>
            </a:extLst>
          </p:cNvPr>
          <p:cNvGrpSpPr/>
          <p:nvPr/>
        </p:nvGrpSpPr>
        <p:grpSpPr>
          <a:xfrm>
            <a:off x="3281312" y="3430588"/>
            <a:ext cx="1614538" cy="3004469"/>
            <a:chOff x="3281312" y="3430588"/>
            <a:chExt cx="1614538" cy="3004469"/>
          </a:xfrm>
        </p:grpSpPr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8F5ED245-5CBD-744C-802C-C5AB2BC0CE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539796"/>
                </p:ext>
              </p:extLst>
            </p:nvPr>
          </p:nvGraphicFramePr>
          <p:xfrm>
            <a:off x="3925188" y="6162213"/>
            <a:ext cx="167904" cy="27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4" r:id="rId28" imgW="101600" imgH="165100" progId="Equation.DSMT4">
                    <p:embed/>
                  </p:oleObj>
                </mc:Choice>
                <mc:Fallback>
                  <p:oleObj r:id="rId28" imgW="101600" imgH="165100" progId="Equation.DSMT4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EA10AB9E-1E69-5148-ACE8-D3C79F316A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925188" y="6162213"/>
                          <a:ext cx="167904" cy="272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A980E595-244D-FE4A-A597-A33D171382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187284"/>
                </p:ext>
              </p:extLst>
            </p:nvPr>
          </p:nvGraphicFramePr>
          <p:xfrm>
            <a:off x="3598488" y="5525554"/>
            <a:ext cx="252701" cy="353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5" r:id="rId30" imgW="127000" imgH="177800" progId="Equation.DSMT4">
                    <p:embed/>
                  </p:oleObj>
                </mc:Choice>
                <mc:Fallback>
                  <p:oleObj r:id="rId30" imgW="127000" imgH="1778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5EB660FE-E28C-C244-931B-AAA717B3EB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598488" y="5525554"/>
                          <a:ext cx="252701" cy="353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4D02B1FF-AE6B-0D4E-84A2-DD0A12542E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9324487"/>
                </p:ext>
              </p:extLst>
            </p:nvPr>
          </p:nvGraphicFramePr>
          <p:xfrm>
            <a:off x="3281312" y="4773779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6" r:id="rId32" imgW="177800" imgH="241300" progId="Equation.DSMT4">
                    <p:embed/>
                  </p:oleObj>
                </mc:Choice>
                <mc:Fallback>
                  <p:oleObj r:id="rId32" imgW="177800" imgH="24130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FB6E9C53-21F5-1C4E-902F-4F29C8AE2A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281312" y="4773779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1A38920D-3B74-B44B-86A0-F778F6C9C1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1229725"/>
                </p:ext>
              </p:extLst>
            </p:nvPr>
          </p:nvGraphicFramePr>
          <p:xfrm>
            <a:off x="4242831" y="5521143"/>
            <a:ext cx="227012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7" r:id="rId34" imgW="114300" imgH="177800" progId="Equation.DSMT4">
                    <p:embed/>
                  </p:oleObj>
                </mc:Choice>
                <mc:Fallback>
                  <p:oleObj r:id="rId34" imgW="114300" imgH="177800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id="{96A9D488-6038-A944-B8ED-E0ABD77EE4D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242831" y="5521143"/>
                          <a:ext cx="227012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F22C1A8E-3607-8D4F-823F-E0CA80A51B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9687855"/>
                </p:ext>
              </p:extLst>
            </p:nvPr>
          </p:nvGraphicFramePr>
          <p:xfrm>
            <a:off x="3903385" y="4879786"/>
            <a:ext cx="3794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8" r:id="rId36" imgW="190500" imgH="177800" progId="Equation.DSMT4">
                    <p:embed/>
                  </p:oleObj>
                </mc:Choice>
                <mc:Fallback>
                  <p:oleObj r:id="rId36" imgW="190500" imgH="177800" progId="Equation.DSMT4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id="{1EA0A8EC-0CF2-5040-AF73-F12871DE04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3903385" y="4879786"/>
                          <a:ext cx="379413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>
              <a:extLst>
                <a:ext uri="{FF2B5EF4-FFF2-40B4-BE49-F238E27FC236}">
                  <a16:creationId xmlns:a16="http://schemas.microsoft.com/office/drawing/2014/main" id="{075CCFA3-BC9E-314F-AEF3-15EE1B4A09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6801057"/>
                </p:ext>
              </p:extLst>
            </p:nvPr>
          </p:nvGraphicFramePr>
          <p:xfrm>
            <a:off x="4567238" y="4722813"/>
            <a:ext cx="3286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9" r:id="rId38" imgW="165100" imgH="241300" progId="Equation.DSMT4">
                    <p:embed/>
                  </p:oleObj>
                </mc:Choice>
                <mc:Fallback>
                  <p:oleObj r:id="rId38" imgW="165100" imgH="24130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8B90398C-A99D-0B40-98E0-BD929E932A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4567238" y="4722813"/>
                          <a:ext cx="328612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519C116E-F927-8748-9189-40B8F5AFF0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3523638"/>
                </p:ext>
              </p:extLst>
            </p:nvPr>
          </p:nvGraphicFramePr>
          <p:xfrm>
            <a:off x="3552404" y="4111327"/>
            <a:ext cx="5064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0" r:id="rId40" imgW="254000" imgH="241300" progId="Equation.DSMT4">
                    <p:embed/>
                  </p:oleObj>
                </mc:Choice>
                <mc:Fallback>
                  <p:oleObj r:id="rId40" imgW="254000" imgH="24130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AE05D0EF-F534-E841-A212-A432C93FC9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3552404" y="4111327"/>
                          <a:ext cx="506412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0DC2DACD-21D8-024C-8E7F-2C07D4E58C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5610992"/>
                </p:ext>
              </p:extLst>
            </p:nvPr>
          </p:nvGraphicFramePr>
          <p:xfrm>
            <a:off x="4245262" y="4076690"/>
            <a:ext cx="5064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1" r:id="rId42" imgW="254000" imgH="241300" progId="Equation.DSMT4">
                    <p:embed/>
                  </p:oleObj>
                </mc:Choice>
                <mc:Fallback>
                  <p:oleObj r:id="rId42" imgW="254000" imgH="241300" progId="Equation.DSMT4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id="{519C116E-F927-8748-9189-40B8F5AFF0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4245262" y="4076690"/>
                          <a:ext cx="506412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813F3860-DEDD-B449-90EE-F92BEED3AD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6603635"/>
                </p:ext>
              </p:extLst>
            </p:nvPr>
          </p:nvGraphicFramePr>
          <p:xfrm>
            <a:off x="3903663" y="3430588"/>
            <a:ext cx="6080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2" r:id="rId44" imgW="304800" imgH="241300" progId="Equation.DSMT4">
                    <p:embed/>
                  </p:oleObj>
                </mc:Choice>
                <mc:Fallback>
                  <p:oleObj r:id="rId44" imgW="304800" imgH="24130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0DC2DACD-21D8-024C-8E7F-2C07D4E58C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3903663" y="3430588"/>
                          <a:ext cx="608012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96DA7D-78A6-4048-BE9A-3B1A63E6ECAC}"/>
              </a:ext>
            </a:extLst>
          </p:cNvPr>
          <p:cNvGrpSpPr/>
          <p:nvPr/>
        </p:nvGrpSpPr>
        <p:grpSpPr>
          <a:xfrm>
            <a:off x="1895704" y="3449484"/>
            <a:ext cx="1101496" cy="3029830"/>
            <a:chOff x="1895704" y="3449484"/>
            <a:chExt cx="1101496" cy="3029830"/>
          </a:xfrm>
        </p:grpSpPr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76DDF637-12E2-6641-A4F6-F1E919E529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761303"/>
                </p:ext>
              </p:extLst>
            </p:nvPr>
          </p:nvGraphicFramePr>
          <p:xfrm>
            <a:off x="1906591" y="5546543"/>
            <a:ext cx="252701" cy="353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3" r:id="rId46" imgW="127000" imgH="177800" progId="Equation.DSMT4">
                    <p:embed/>
                  </p:oleObj>
                </mc:Choice>
                <mc:Fallback>
                  <p:oleObj r:id="rId46" imgW="127000" imgH="17780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0D2AE2D6-61EA-7149-88F7-DF56175E32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1906591" y="5546543"/>
                          <a:ext cx="252701" cy="353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DAD1804F-BB00-6C4F-A097-A598C35DD8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415182"/>
                </p:ext>
              </p:extLst>
            </p:nvPr>
          </p:nvGraphicFramePr>
          <p:xfrm>
            <a:off x="1895704" y="4806920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4" r:id="rId48" imgW="177800" imgH="241300" progId="Equation.DSMT4">
                    <p:embed/>
                  </p:oleObj>
                </mc:Choice>
                <mc:Fallback>
                  <p:oleObj r:id="rId48" imgW="177800" imgH="24130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8B90398C-A99D-0B40-98E0-BD929E932A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1895704" y="4806920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DC70E571-6ECB-A246-890C-001CF84FA9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1587962"/>
                </p:ext>
              </p:extLst>
            </p:nvPr>
          </p:nvGraphicFramePr>
          <p:xfrm>
            <a:off x="1900899" y="4133521"/>
            <a:ext cx="3540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5" r:id="rId50" imgW="177800" imgH="241300" progId="Equation.DSMT4">
                    <p:embed/>
                  </p:oleObj>
                </mc:Choice>
                <mc:Fallback>
                  <p:oleObj r:id="rId50" imgW="177800" imgH="24130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DE9F3F21-564A-7345-887E-D8F44082EA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1900899" y="4133521"/>
                          <a:ext cx="354013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96A9D488-6038-A944-B8ED-E0ABD77EE4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4098414"/>
                </p:ext>
              </p:extLst>
            </p:nvPr>
          </p:nvGraphicFramePr>
          <p:xfrm>
            <a:off x="2586038" y="5546725"/>
            <a:ext cx="227012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6" r:id="rId52" imgW="114300" imgH="177800" progId="Equation.DSMT4">
                    <p:embed/>
                  </p:oleObj>
                </mc:Choice>
                <mc:Fallback>
                  <p:oleObj r:id="rId52" imgW="114300" imgH="17780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76DDF637-12E2-6641-A4F6-F1E919E529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586038" y="5546725"/>
                          <a:ext cx="227012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1EA0A8EC-0CF2-5040-AF73-F12871DE04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08852"/>
                </p:ext>
              </p:extLst>
            </p:nvPr>
          </p:nvGraphicFramePr>
          <p:xfrm>
            <a:off x="2549525" y="4868863"/>
            <a:ext cx="3794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7" r:id="rId53" imgW="190500" imgH="177800" progId="Equation.DSMT4">
                    <p:embed/>
                  </p:oleObj>
                </mc:Choice>
                <mc:Fallback>
                  <p:oleObj r:id="rId53" imgW="190500" imgH="17780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DAD1804F-BB00-6C4F-A097-A598C35DD8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2549525" y="4868863"/>
                          <a:ext cx="379413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AE05D0EF-F534-E841-A212-A432C93FC9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5008556"/>
                </p:ext>
              </p:extLst>
            </p:nvPr>
          </p:nvGraphicFramePr>
          <p:xfrm>
            <a:off x="2490788" y="4133850"/>
            <a:ext cx="5064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8" r:id="rId54" imgW="254000" imgH="241300" progId="Equation.DSMT4">
                    <p:embed/>
                  </p:oleObj>
                </mc:Choice>
                <mc:Fallback>
                  <p:oleObj r:id="rId54" imgW="254000" imgH="241300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DC70E571-6ECB-A246-890C-001CF84FA9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2490788" y="4133850"/>
                          <a:ext cx="506412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EA10AB9E-1E69-5148-ACE8-D3C79F316A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0093958"/>
                </p:ext>
              </p:extLst>
            </p:nvPr>
          </p:nvGraphicFramePr>
          <p:xfrm>
            <a:off x="2222112" y="6206470"/>
            <a:ext cx="167904" cy="27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9" r:id="rId55" imgW="101600" imgH="165100" progId="Equation.DSMT4">
                    <p:embed/>
                  </p:oleObj>
                </mc:Choice>
                <mc:Fallback>
                  <p:oleObj r:id="rId55" imgW="101600" imgH="165100" progId="Equation.DSMT4">
                    <p:embed/>
                    <p:pic>
                      <p:nvPicPr>
                        <p:cNvPr id="43" name="Object 42">
                          <a:extLst>
                            <a:ext uri="{FF2B5EF4-FFF2-40B4-BE49-F238E27FC236}">
                              <a16:creationId xmlns:a16="http://schemas.microsoft.com/office/drawing/2014/main" id="{683E904E-9179-F94F-9715-CF0C790B84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6"/>
                        <a:stretch>
                          <a:fillRect/>
                        </a:stretch>
                      </p:blipFill>
                      <p:spPr>
                        <a:xfrm>
                          <a:off x="2222112" y="6206470"/>
                          <a:ext cx="167904" cy="272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>
              <a:extLst>
                <a:ext uri="{FF2B5EF4-FFF2-40B4-BE49-F238E27FC236}">
                  <a16:creationId xmlns:a16="http://schemas.microsoft.com/office/drawing/2014/main" id="{EF0EAA31-F0CE-9E4F-9E0F-87E05F10BA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9105724"/>
                </p:ext>
              </p:extLst>
            </p:nvPr>
          </p:nvGraphicFramePr>
          <p:xfrm>
            <a:off x="2262153" y="3449484"/>
            <a:ext cx="5064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0" r:id="rId57" imgW="254000" imgH="241300" progId="Equation.DSMT4">
                    <p:embed/>
                  </p:oleObj>
                </mc:Choice>
                <mc:Fallback>
                  <p:oleObj r:id="rId57" imgW="254000" imgH="24130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AE05D0EF-F534-E841-A212-A432C93FC9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8"/>
                        <a:stretch>
                          <a:fillRect/>
                        </a:stretch>
                      </p:blipFill>
                      <p:spPr>
                        <a:xfrm>
                          <a:off x="2262153" y="3449484"/>
                          <a:ext cx="506412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3A29F6D-ED91-D047-9A63-B7B0CB87965F}"/>
              </a:ext>
            </a:extLst>
          </p:cNvPr>
          <p:cNvGrpSpPr/>
          <p:nvPr/>
        </p:nvGrpSpPr>
        <p:grpSpPr>
          <a:xfrm>
            <a:off x="5062538" y="3460750"/>
            <a:ext cx="2321199" cy="3030895"/>
            <a:chOff x="5062538" y="3460750"/>
            <a:chExt cx="2321199" cy="3030895"/>
          </a:xfrm>
        </p:grpSpPr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1DF4F1A1-FB01-F349-8E62-4BD6589445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39537"/>
                </p:ext>
              </p:extLst>
            </p:nvPr>
          </p:nvGraphicFramePr>
          <p:xfrm>
            <a:off x="6100510" y="6218801"/>
            <a:ext cx="167904" cy="27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1" r:id="rId59" imgW="101600" imgH="165100" progId="Equation.DSMT4">
                    <p:embed/>
                  </p:oleObj>
                </mc:Choice>
                <mc:Fallback>
                  <p:oleObj r:id="rId59" imgW="101600" imgH="165100" progId="Equation.DSMT4">
                    <p:embed/>
                    <p:pic>
                      <p:nvPicPr>
                        <p:cNvPr id="45" name="Object 44">
                          <a:extLst>
                            <a:ext uri="{FF2B5EF4-FFF2-40B4-BE49-F238E27FC236}">
                              <a16:creationId xmlns:a16="http://schemas.microsoft.com/office/drawing/2014/main" id="{8F5ED245-5CBD-744C-802C-C5AB2BC0CE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0"/>
                        <a:stretch>
                          <a:fillRect/>
                        </a:stretch>
                      </p:blipFill>
                      <p:spPr>
                        <a:xfrm>
                          <a:off x="6100510" y="6218801"/>
                          <a:ext cx="167904" cy="272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E97253E3-85E5-D843-A7D0-48431489DB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1805202"/>
                </p:ext>
              </p:extLst>
            </p:nvPr>
          </p:nvGraphicFramePr>
          <p:xfrm>
            <a:off x="5062538" y="4797425"/>
            <a:ext cx="354012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2" r:id="rId61" imgW="177800" imgH="241300" progId="Equation.DSMT4">
                    <p:embed/>
                  </p:oleObj>
                </mc:Choice>
                <mc:Fallback>
                  <p:oleObj r:id="rId61" imgW="177800" imgH="241300" progId="Equation.DSMT4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A980E595-244D-FE4A-A597-A33D1713820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2"/>
                        <a:stretch>
                          <a:fillRect/>
                        </a:stretch>
                      </p:blipFill>
                      <p:spPr>
                        <a:xfrm>
                          <a:off x="5062538" y="4797425"/>
                          <a:ext cx="354012" cy="481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F185B836-6A26-E045-8B19-79B82B33D2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6418759"/>
                </p:ext>
              </p:extLst>
            </p:nvPr>
          </p:nvGraphicFramePr>
          <p:xfrm>
            <a:off x="5707063" y="4919663"/>
            <a:ext cx="379412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3" r:id="rId63" imgW="190500" imgH="177800" progId="Equation.DSMT4">
                    <p:embed/>
                  </p:oleObj>
                </mc:Choice>
                <mc:Fallback>
                  <p:oleObj r:id="rId63" imgW="190500" imgH="17780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1A38920D-3B74-B44B-86A0-F778F6C9C1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4"/>
                        <a:stretch>
                          <a:fillRect/>
                        </a:stretch>
                      </p:blipFill>
                      <p:spPr>
                        <a:xfrm>
                          <a:off x="5707063" y="4919663"/>
                          <a:ext cx="379412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61F2F533-69F5-B04E-9AC1-18DC450E1B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4058590"/>
                </p:ext>
              </p:extLst>
            </p:nvPr>
          </p:nvGraphicFramePr>
          <p:xfrm>
            <a:off x="6338888" y="4916488"/>
            <a:ext cx="37941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4" r:id="rId65" imgW="190500" imgH="177800" progId="Equation.DSMT4">
                    <p:embed/>
                  </p:oleObj>
                </mc:Choice>
                <mc:Fallback>
                  <p:oleObj r:id="rId65" imgW="190500" imgH="17780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F185B836-6A26-E045-8B19-79B82B33D2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6"/>
                        <a:stretch>
                          <a:fillRect/>
                        </a:stretch>
                      </p:blipFill>
                      <p:spPr>
                        <a:xfrm>
                          <a:off x="6338888" y="4916488"/>
                          <a:ext cx="379412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>
              <a:extLst>
                <a:ext uri="{FF2B5EF4-FFF2-40B4-BE49-F238E27FC236}">
                  <a16:creationId xmlns:a16="http://schemas.microsoft.com/office/drawing/2014/main" id="{163F9C74-9ED7-4B45-BECE-9D896FA527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3591455"/>
                </p:ext>
              </p:extLst>
            </p:nvPr>
          </p:nvGraphicFramePr>
          <p:xfrm>
            <a:off x="5426075" y="5556250"/>
            <a:ext cx="252413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5" r:id="rId67" imgW="127000" imgH="177800" progId="Equation.DSMT4">
                    <p:embed/>
                  </p:oleObj>
                </mc:Choice>
                <mc:Fallback>
                  <p:oleObj r:id="rId67" imgW="127000" imgH="177800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E97253E3-85E5-D843-A7D0-48431489DB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8"/>
                        <a:stretch>
                          <a:fillRect/>
                        </a:stretch>
                      </p:blipFill>
                      <p:spPr>
                        <a:xfrm>
                          <a:off x="5426075" y="5556250"/>
                          <a:ext cx="252413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>
              <a:extLst>
                <a:ext uri="{FF2B5EF4-FFF2-40B4-BE49-F238E27FC236}">
                  <a16:creationId xmlns:a16="http://schemas.microsoft.com/office/drawing/2014/main" id="{7A6FDB06-5BC4-F241-B84A-1D25D62495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3263974"/>
                </p:ext>
              </p:extLst>
            </p:nvPr>
          </p:nvGraphicFramePr>
          <p:xfrm>
            <a:off x="6094413" y="5551488"/>
            <a:ext cx="22860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6" r:id="rId69" imgW="114300" imgH="177800" progId="Equation.DSMT4">
                    <p:embed/>
                  </p:oleObj>
                </mc:Choice>
                <mc:Fallback>
                  <p:oleObj r:id="rId69" imgW="114300" imgH="17780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F185B836-6A26-E045-8B19-79B82B33D2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0"/>
                        <a:stretch>
                          <a:fillRect/>
                        </a:stretch>
                      </p:blipFill>
                      <p:spPr>
                        <a:xfrm>
                          <a:off x="6094413" y="5551488"/>
                          <a:ext cx="22860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>
              <a:extLst>
                <a:ext uri="{FF2B5EF4-FFF2-40B4-BE49-F238E27FC236}">
                  <a16:creationId xmlns:a16="http://schemas.microsoft.com/office/drawing/2014/main" id="{089804D7-6304-5E42-B727-43EB3D4462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459471"/>
                </p:ext>
              </p:extLst>
            </p:nvPr>
          </p:nvGraphicFramePr>
          <p:xfrm>
            <a:off x="6664262" y="5547239"/>
            <a:ext cx="227012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7" r:id="rId71" imgW="114300" imgH="127000" progId="Equation.DSMT4">
                    <p:embed/>
                  </p:oleObj>
                </mc:Choice>
                <mc:Fallback>
                  <p:oleObj r:id="rId71" imgW="114300" imgH="12700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61F2F533-69F5-B04E-9AC1-18DC450E1B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2"/>
                        <a:stretch>
                          <a:fillRect/>
                        </a:stretch>
                      </p:blipFill>
                      <p:spPr>
                        <a:xfrm>
                          <a:off x="6664262" y="5547239"/>
                          <a:ext cx="227012" cy="252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>
              <a:extLst>
                <a:ext uri="{FF2B5EF4-FFF2-40B4-BE49-F238E27FC236}">
                  <a16:creationId xmlns:a16="http://schemas.microsoft.com/office/drawing/2014/main" id="{6EC67CB0-3056-FD45-B368-942AAFBF6F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187488"/>
                </p:ext>
              </p:extLst>
            </p:nvPr>
          </p:nvGraphicFramePr>
          <p:xfrm>
            <a:off x="7029724" y="4889311"/>
            <a:ext cx="35401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8" r:id="rId73" imgW="177800" imgH="177800" progId="Equation.DSMT4">
                    <p:embed/>
                  </p:oleObj>
                </mc:Choice>
                <mc:Fallback>
                  <p:oleObj r:id="rId73" imgW="177800" imgH="17780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61F2F533-69F5-B04E-9AC1-18DC450E1B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4"/>
                        <a:stretch>
                          <a:fillRect/>
                        </a:stretch>
                      </p:blipFill>
                      <p:spPr>
                        <a:xfrm>
                          <a:off x="7029724" y="4889311"/>
                          <a:ext cx="354013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>
              <a:extLst>
                <a:ext uri="{FF2B5EF4-FFF2-40B4-BE49-F238E27FC236}">
                  <a16:creationId xmlns:a16="http://schemas.microsoft.com/office/drawing/2014/main" id="{BC54EE8C-E1B4-A841-88B1-E3F5ADEA63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7850690"/>
                </p:ext>
              </p:extLst>
            </p:nvPr>
          </p:nvGraphicFramePr>
          <p:xfrm>
            <a:off x="5380038" y="4122738"/>
            <a:ext cx="504825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9" r:id="rId75" imgW="254000" imgH="241300" progId="Equation.DSMT4">
                    <p:embed/>
                  </p:oleObj>
                </mc:Choice>
                <mc:Fallback>
                  <p:oleObj r:id="rId75" imgW="254000" imgH="241300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E97253E3-85E5-D843-A7D0-48431489DB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6"/>
                        <a:stretch>
                          <a:fillRect/>
                        </a:stretch>
                      </p:blipFill>
                      <p:spPr>
                        <a:xfrm>
                          <a:off x="5380038" y="4122738"/>
                          <a:ext cx="504825" cy="481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>
              <a:extLst>
                <a:ext uri="{FF2B5EF4-FFF2-40B4-BE49-F238E27FC236}">
                  <a16:creationId xmlns:a16="http://schemas.microsoft.com/office/drawing/2014/main" id="{EDE79788-697A-9A4D-BE45-00119D3E55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369767"/>
                </p:ext>
              </p:extLst>
            </p:nvPr>
          </p:nvGraphicFramePr>
          <p:xfrm>
            <a:off x="6037109" y="4117551"/>
            <a:ext cx="48101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0" r:id="rId77" imgW="241300" imgH="241300" progId="Equation.DSMT4">
                    <p:embed/>
                  </p:oleObj>
                </mc:Choice>
                <mc:Fallback>
                  <p:oleObj r:id="rId77" imgW="241300" imgH="24130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61F2F533-69F5-B04E-9AC1-18DC450E1B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6037109" y="4117551"/>
                          <a:ext cx="481013" cy="477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>
              <a:extLst>
                <a:ext uri="{FF2B5EF4-FFF2-40B4-BE49-F238E27FC236}">
                  <a16:creationId xmlns:a16="http://schemas.microsoft.com/office/drawing/2014/main" id="{40DE51EB-DC6F-9442-BB44-B8094E821A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2535817"/>
                </p:ext>
              </p:extLst>
            </p:nvPr>
          </p:nvGraphicFramePr>
          <p:xfrm>
            <a:off x="6722057" y="4251325"/>
            <a:ext cx="5048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1" r:id="rId79" imgW="254000" imgH="177800" progId="Equation.DSMT4">
                    <p:embed/>
                  </p:oleObj>
                </mc:Choice>
                <mc:Fallback>
                  <p:oleObj r:id="rId79" imgW="254000" imgH="177800" progId="Equation.DSMT4">
                    <p:embed/>
                    <p:pic>
                      <p:nvPicPr>
                        <p:cNvPr id="66" name="Object 65">
                          <a:extLst>
                            <a:ext uri="{FF2B5EF4-FFF2-40B4-BE49-F238E27FC236}">
                              <a16:creationId xmlns:a16="http://schemas.microsoft.com/office/drawing/2014/main" id="{6EC67CB0-3056-FD45-B368-942AAFBF6F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0"/>
                        <a:stretch>
                          <a:fillRect/>
                        </a:stretch>
                      </p:blipFill>
                      <p:spPr>
                        <a:xfrm>
                          <a:off x="6722057" y="4251325"/>
                          <a:ext cx="50482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>
              <a:extLst>
                <a:ext uri="{FF2B5EF4-FFF2-40B4-BE49-F238E27FC236}">
                  <a16:creationId xmlns:a16="http://schemas.microsoft.com/office/drawing/2014/main" id="{3D0FC118-C108-B04A-88C4-C150F49694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2111767"/>
                </p:ext>
              </p:extLst>
            </p:nvPr>
          </p:nvGraphicFramePr>
          <p:xfrm>
            <a:off x="6007100" y="3460750"/>
            <a:ext cx="630238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2" r:id="rId81" imgW="317500" imgH="241300" progId="Equation.DSMT4">
                    <p:embed/>
                  </p:oleObj>
                </mc:Choice>
                <mc:Fallback>
                  <p:oleObj r:id="rId81" imgW="317500" imgH="241300" progId="Equation.DSMT4">
                    <p:embed/>
                    <p:pic>
                      <p:nvPicPr>
                        <p:cNvPr id="67" name="Object 66">
                          <a:extLst>
                            <a:ext uri="{FF2B5EF4-FFF2-40B4-BE49-F238E27FC236}">
                              <a16:creationId xmlns:a16="http://schemas.microsoft.com/office/drawing/2014/main" id="{BC54EE8C-E1B4-A841-88B1-E3F5ADEA630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2"/>
                        <a:stretch>
                          <a:fillRect/>
                        </a:stretch>
                      </p:blipFill>
                      <p:spPr>
                        <a:xfrm>
                          <a:off x="6007100" y="3460750"/>
                          <a:ext cx="630238" cy="481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E98DC6-E0D3-7B4D-8CED-B1BC6AF957AD}"/>
              </a:ext>
            </a:extLst>
          </p:cNvPr>
          <p:cNvGrpSpPr/>
          <p:nvPr/>
        </p:nvGrpSpPr>
        <p:grpSpPr>
          <a:xfrm>
            <a:off x="6871283" y="849982"/>
            <a:ext cx="2148162" cy="3323175"/>
            <a:chOff x="6597749" y="-1588"/>
            <a:chExt cx="2148162" cy="3323175"/>
          </a:xfrm>
        </p:grpSpPr>
        <p:graphicFrame>
          <p:nvGraphicFramePr>
            <p:cNvPr id="73" name="Object 72">
              <a:extLst>
                <a:ext uri="{FF2B5EF4-FFF2-40B4-BE49-F238E27FC236}">
                  <a16:creationId xmlns:a16="http://schemas.microsoft.com/office/drawing/2014/main" id="{D39D0ECB-A027-3445-901E-8CA37E8D70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562573"/>
                </p:ext>
              </p:extLst>
            </p:nvPr>
          </p:nvGraphicFramePr>
          <p:xfrm>
            <a:off x="7526184" y="3048743"/>
            <a:ext cx="167904" cy="27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3" r:id="rId83" imgW="101600" imgH="165100" progId="Equation.DSMT4">
                    <p:embed/>
                  </p:oleObj>
                </mc:Choice>
                <mc:Fallback>
                  <p:oleObj r:id="rId83" imgW="101600" imgH="165100" progId="Equation.DSMT4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id="{1DF4F1A1-FB01-F349-8E62-4BD6589445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4"/>
                        <a:stretch>
                          <a:fillRect/>
                        </a:stretch>
                      </p:blipFill>
                      <p:spPr>
                        <a:xfrm>
                          <a:off x="7526184" y="3048743"/>
                          <a:ext cx="167904" cy="272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>
              <a:extLst>
                <a:ext uri="{FF2B5EF4-FFF2-40B4-BE49-F238E27FC236}">
                  <a16:creationId xmlns:a16="http://schemas.microsoft.com/office/drawing/2014/main" id="{94F859CA-32E5-5242-A76F-0FB5775A12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5399332"/>
                </p:ext>
              </p:extLst>
            </p:nvPr>
          </p:nvGraphicFramePr>
          <p:xfrm>
            <a:off x="6599337" y="1076505"/>
            <a:ext cx="379412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4" r:id="rId85" imgW="190500" imgH="177800" progId="Equation.DSMT4">
                    <p:embed/>
                  </p:oleObj>
                </mc:Choice>
                <mc:Fallback>
                  <p:oleObj r:id="rId85" imgW="190500" imgH="17780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F185B836-6A26-E045-8B19-79B82B33D2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6"/>
                        <a:stretch>
                          <a:fillRect/>
                        </a:stretch>
                      </p:blipFill>
                      <p:spPr>
                        <a:xfrm>
                          <a:off x="6599337" y="1076505"/>
                          <a:ext cx="379412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5">
              <a:extLst>
                <a:ext uri="{FF2B5EF4-FFF2-40B4-BE49-F238E27FC236}">
                  <a16:creationId xmlns:a16="http://schemas.microsoft.com/office/drawing/2014/main" id="{89F6545C-558D-B34E-8921-012E914424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0262153"/>
                </p:ext>
              </p:extLst>
            </p:nvPr>
          </p:nvGraphicFramePr>
          <p:xfrm>
            <a:off x="7485162" y="1073330"/>
            <a:ext cx="37941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" r:id="rId87" imgW="190500" imgH="177800" progId="Equation.DSMT4">
                    <p:embed/>
                  </p:oleObj>
                </mc:Choice>
                <mc:Fallback>
                  <p:oleObj r:id="rId87" imgW="190500" imgH="17780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61F2F533-69F5-B04E-9AC1-18DC450E1B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8"/>
                        <a:stretch>
                          <a:fillRect/>
                        </a:stretch>
                      </p:blipFill>
                      <p:spPr>
                        <a:xfrm>
                          <a:off x="7485162" y="1073330"/>
                          <a:ext cx="379412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>
              <a:extLst>
                <a:ext uri="{FF2B5EF4-FFF2-40B4-BE49-F238E27FC236}">
                  <a16:creationId xmlns:a16="http://schemas.microsoft.com/office/drawing/2014/main" id="{50229FF8-52C6-DB4F-93C5-C01056DEF1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6863052"/>
                </p:ext>
              </p:extLst>
            </p:nvPr>
          </p:nvGraphicFramePr>
          <p:xfrm>
            <a:off x="6597749" y="2094092"/>
            <a:ext cx="252413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6" r:id="rId89" imgW="127000" imgH="177800" progId="Equation.DSMT4">
                    <p:embed/>
                  </p:oleObj>
                </mc:Choice>
                <mc:Fallback>
                  <p:oleObj r:id="rId89" imgW="127000" imgH="177800" progId="Equation.DSMT4">
                    <p:embed/>
                    <p:pic>
                      <p:nvPicPr>
                        <p:cNvPr id="63" name="Object 62">
                          <a:extLst>
                            <a:ext uri="{FF2B5EF4-FFF2-40B4-BE49-F238E27FC236}">
                              <a16:creationId xmlns:a16="http://schemas.microsoft.com/office/drawing/2014/main" id="{163F9C74-9ED7-4B45-BECE-9D896FA527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0"/>
                        <a:stretch>
                          <a:fillRect/>
                        </a:stretch>
                      </p:blipFill>
                      <p:spPr>
                        <a:xfrm>
                          <a:off x="6597749" y="2094092"/>
                          <a:ext cx="252413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77">
              <a:extLst>
                <a:ext uri="{FF2B5EF4-FFF2-40B4-BE49-F238E27FC236}">
                  <a16:creationId xmlns:a16="http://schemas.microsoft.com/office/drawing/2014/main" id="{006188BC-88A4-3D44-9B28-6A6F394A2B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514725"/>
                </p:ext>
              </p:extLst>
            </p:nvPr>
          </p:nvGraphicFramePr>
          <p:xfrm>
            <a:off x="7481987" y="2089330"/>
            <a:ext cx="22860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7" r:id="rId91" imgW="114300" imgH="177800" progId="Equation.DSMT4">
                    <p:embed/>
                  </p:oleObj>
                </mc:Choice>
                <mc:Fallback>
                  <p:oleObj r:id="rId91" imgW="114300" imgH="177800" progId="Equation.DSMT4">
                    <p:embed/>
                    <p:pic>
                      <p:nvPicPr>
                        <p:cNvPr id="64" name="Object 63">
                          <a:extLst>
                            <a:ext uri="{FF2B5EF4-FFF2-40B4-BE49-F238E27FC236}">
                              <a16:creationId xmlns:a16="http://schemas.microsoft.com/office/drawing/2014/main" id="{7A6FDB06-5BC4-F241-B84A-1D25D62495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2"/>
                        <a:stretch>
                          <a:fillRect/>
                        </a:stretch>
                      </p:blipFill>
                      <p:spPr>
                        <a:xfrm>
                          <a:off x="7481987" y="2089330"/>
                          <a:ext cx="22860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>
              <a:extLst>
                <a:ext uri="{FF2B5EF4-FFF2-40B4-BE49-F238E27FC236}">
                  <a16:creationId xmlns:a16="http://schemas.microsoft.com/office/drawing/2014/main" id="{4D2DDE00-9FD0-DB4B-9F03-A4B50ACDC4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15045"/>
                </p:ext>
              </p:extLst>
            </p:nvPr>
          </p:nvGraphicFramePr>
          <p:xfrm>
            <a:off x="8394736" y="2097781"/>
            <a:ext cx="227012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8" r:id="rId93" imgW="114300" imgH="127000" progId="Equation.DSMT4">
                    <p:embed/>
                  </p:oleObj>
                </mc:Choice>
                <mc:Fallback>
                  <p:oleObj r:id="rId93" imgW="114300" imgH="127000" progId="Equation.DSMT4">
                    <p:embed/>
                    <p:pic>
                      <p:nvPicPr>
                        <p:cNvPr id="65" name="Object 64">
                          <a:extLst>
                            <a:ext uri="{FF2B5EF4-FFF2-40B4-BE49-F238E27FC236}">
                              <a16:creationId xmlns:a16="http://schemas.microsoft.com/office/drawing/2014/main" id="{089804D7-6304-5E42-B727-43EB3D4462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4"/>
                        <a:stretch>
                          <a:fillRect/>
                        </a:stretch>
                      </p:blipFill>
                      <p:spPr>
                        <a:xfrm>
                          <a:off x="8394736" y="2097781"/>
                          <a:ext cx="227012" cy="252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>
              <a:extLst>
                <a:ext uri="{FF2B5EF4-FFF2-40B4-BE49-F238E27FC236}">
                  <a16:creationId xmlns:a16="http://schemas.microsoft.com/office/drawing/2014/main" id="{B4C0E807-BFB1-184A-8BC6-C85BDA9674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801629"/>
                </p:ext>
              </p:extLst>
            </p:nvPr>
          </p:nvGraphicFramePr>
          <p:xfrm>
            <a:off x="8391898" y="1071553"/>
            <a:ext cx="35401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9" r:id="rId95" imgW="177800" imgH="177800" progId="Equation.DSMT4">
                    <p:embed/>
                  </p:oleObj>
                </mc:Choice>
                <mc:Fallback>
                  <p:oleObj r:id="rId95" imgW="177800" imgH="177800" progId="Equation.DSMT4">
                    <p:embed/>
                    <p:pic>
                      <p:nvPicPr>
                        <p:cNvPr id="66" name="Object 65">
                          <a:extLst>
                            <a:ext uri="{FF2B5EF4-FFF2-40B4-BE49-F238E27FC236}">
                              <a16:creationId xmlns:a16="http://schemas.microsoft.com/office/drawing/2014/main" id="{6EC67CB0-3056-FD45-B368-942AAFBF6F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6"/>
                        <a:stretch>
                          <a:fillRect/>
                        </a:stretch>
                      </p:blipFill>
                      <p:spPr>
                        <a:xfrm>
                          <a:off x="8391898" y="1071553"/>
                          <a:ext cx="354013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>
              <a:extLst>
                <a:ext uri="{FF2B5EF4-FFF2-40B4-BE49-F238E27FC236}">
                  <a16:creationId xmlns:a16="http://schemas.microsoft.com/office/drawing/2014/main" id="{D6B5727D-843E-6848-8551-616961A3CE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0815855"/>
                </p:ext>
              </p:extLst>
            </p:nvPr>
          </p:nvGraphicFramePr>
          <p:xfrm>
            <a:off x="7545388" y="-1588"/>
            <a:ext cx="5048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0" r:id="rId97" imgW="254000" imgH="177800" progId="Equation.DSMT4">
                    <p:embed/>
                  </p:oleObj>
                </mc:Choice>
                <mc:Fallback>
                  <p:oleObj r:id="rId97" imgW="254000" imgH="177800" progId="Equation.DSMT4">
                    <p:embed/>
                    <p:pic>
                      <p:nvPicPr>
                        <p:cNvPr id="70" name="Object 69">
                          <a:extLst>
                            <a:ext uri="{FF2B5EF4-FFF2-40B4-BE49-F238E27FC236}">
                              <a16:creationId xmlns:a16="http://schemas.microsoft.com/office/drawing/2014/main" id="{3D0FC118-C108-B04A-88C4-C150F496943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8"/>
                        <a:stretch>
                          <a:fillRect/>
                        </a:stretch>
                      </p:blipFill>
                      <p:spPr>
                        <a:xfrm>
                          <a:off x="7545388" y="-1588"/>
                          <a:ext cx="504825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AADDA19F-00CD-3148-9927-EB79EE583C17}"/>
              </a:ext>
            </a:extLst>
          </p:cNvPr>
          <p:cNvPicPr>
            <a:picLocks noChangeAspect="1"/>
          </p:cNvPicPr>
          <p:nvPr/>
        </p:nvPicPr>
        <p:blipFill>
          <a:blip r:link="rId99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02778A84-70A9-BC4F-930F-F9BE235AFD9B}"/>
              </a:ext>
            </a:extLst>
          </p:cNvPr>
          <p:cNvSpPr txBox="1">
            <a:spLocks/>
          </p:cNvSpPr>
          <p:nvPr/>
        </p:nvSpPr>
        <p:spPr>
          <a:xfrm>
            <a:off x="268753" y="1238585"/>
            <a:ext cx="3595795" cy="426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 sz="22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36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/>
              <a:t>Look for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846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uiExpand="1" build="p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2AA5-48BE-B04E-AB15-0BD6752C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D7903-CE73-9B4E-A3F0-781C5BAB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sharpen and develop our personal powers to think mathematically</a:t>
            </a:r>
          </a:p>
          <a:p>
            <a:r>
              <a:rPr lang="en-US" dirty="0"/>
              <a:t>To work on ways of recognizing, invoking and developing learner’s powers to think mathematically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859C-CA92-3548-8BDB-F1F064E7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or Less (Perimeter &amp; Area)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2F965-F9DD-E741-A0FD-99E09F48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9" y="1153076"/>
            <a:ext cx="8349521" cy="52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4E6D-9E38-BA4C-9131-10005291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or Less: Factoring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48B15-3CC6-4843-B2EB-B514DEF83884}"/>
              </a:ext>
            </a:extLst>
          </p:cNvPr>
          <p:cNvSpPr/>
          <p:nvPr/>
        </p:nvSpPr>
        <p:spPr>
          <a:xfrm>
            <a:off x="1587606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08017-B517-0D42-A520-276AF355B432}"/>
              </a:ext>
            </a:extLst>
          </p:cNvPr>
          <p:cNvSpPr/>
          <p:nvPr/>
        </p:nvSpPr>
        <p:spPr>
          <a:xfrm>
            <a:off x="3896854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EFFE-0C17-0E43-8CE7-C7050C65B375}"/>
              </a:ext>
            </a:extLst>
          </p:cNvPr>
          <p:cNvSpPr/>
          <p:nvPr/>
        </p:nvSpPr>
        <p:spPr>
          <a:xfrm>
            <a:off x="6206102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B44C5-2BD6-9443-AF65-C02AA997B46D}"/>
              </a:ext>
            </a:extLst>
          </p:cNvPr>
          <p:cNvSpPr/>
          <p:nvPr/>
        </p:nvSpPr>
        <p:spPr>
          <a:xfrm>
            <a:off x="1587606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3300A-DF03-3347-A74E-78404608882E}"/>
              </a:ext>
            </a:extLst>
          </p:cNvPr>
          <p:cNvSpPr/>
          <p:nvPr/>
        </p:nvSpPr>
        <p:spPr>
          <a:xfrm>
            <a:off x="3896854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07932-DB25-D041-9F06-0432A8523190}"/>
              </a:ext>
            </a:extLst>
          </p:cNvPr>
          <p:cNvSpPr/>
          <p:nvPr/>
        </p:nvSpPr>
        <p:spPr>
          <a:xfrm>
            <a:off x="6206102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4B36A6-F16E-044A-B1E9-7169C9E30B01}"/>
              </a:ext>
            </a:extLst>
          </p:cNvPr>
          <p:cNvSpPr/>
          <p:nvPr/>
        </p:nvSpPr>
        <p:spPr>
          <a:xfrm>
            <a:off x="1587606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004DA-720C-4B49-AB45-7138B5DA62E6}"/>
              </a:ext>
            </a:extLst>
          </p:cNvPr>
          <p:cNvSpPr/>
          <p:nvPr/>
        </p:nvSpPr>
        <p:spPr>
          <a:xfrm>
            <a:off x="3896854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97CB6-AB6F-6544-923F-0221E52E906E}"/>
              </a:ext>
            </a:extLst>
          </p:cNvPr>
          <p:cNvSpPr/>
          <p:nvPr/>
        </p:nvSpPr>
        <p:spPr>
          <a:xfrm>
            <a:off x="6206102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174BD-A832-D24D-9194-DDA4603BA959}"/>
              </a:ext>
            </a:extLst>
          </p:cNvPr>
          <p:cNvSpPr txBox="1"/>
          <p:nvPr/>
        </p:nvSpPr>
        <p:spPr>
          <a:xfrm>
            <a:off x="628650" y="269670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8A224-42D3-F048-AE7B-83028C204880}"/>
              </a:ext>
            </a:extLst>
          </p:cNvPr>
          <p:cNvSpPr txBox="1"/>
          <p:nvPr/>
        </p:nvSpPr>
        <p:spPr>
          <a:xfrm>
            <a:off x="628650" y="4008574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F9B0E-6F87-0841-8C6E-7AA3D2BED6B6}"/>
              </a:ext>
            </a:extLst>
          </p:cNvPr>
          <p:cNvSpPr txBox="1"/>
          <p:nvPr/>
        </p:nvSpPr>
        <p:spPr>
          <a:xfrm>
            <a:off x="628650" y="5320442"/>
            <a:ext cx="95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Fewer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7F141-D202-4E4A-8F1C-42BCB0A16DD0}"/>
              </a:ext>
            </a:extLst>
          </p:cNvPr>
          <p:cNvSpPr txBox="1"/>
          <p:nvPr/>
        </p:nvSpPr>
        <p:spPr>
          <a:xfrm>
            <a:off x="2189620" y="1784948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37D48-FCC0-0845-BA11-31037DD7C928}"/>
              </a:ext>
            </a:extLst>
          </p:cNvPr>
          <p:cNvSpPr txBox="1"/>
          <p:nvPr/>
        </p:nvSpPr>
        <p:spPr>
          <a:xfrm>
            <a:off x="4452373" y="179696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5474C-2AD5-6846-B526-D202AC309D15}"/>
              </a:ext>
            </a:extLst>
          </p:cNvPr>
          <p:cNvSpPr txBox="1"/>
          <p:nvPr/>
        </p:nvSpPr>
        <p:spPr>
          <a:xfrm>
            <a:off x="6839111" y="1835128"/>
            <a:ext cx="95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Fewer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E58A2B-7451-4F4A-8B42-4C38B1E72AA7}"/>
              </a:ext>
            </a:extLst>
          </p:cNvPr>
          <p:cNvCxnSpPr>
            <a:cxnSpLocks/>
          </p:cNvCxnSpPr>
          <p:nvPr/>
        </p:nvCxnSpPr>
        <p:spPr>
          <a:xfrm flipH="1" flipV="1">
            <a:off x="628650" y="1472339"/>
            <a:ext cx="958956" cy="867907"/>
          </a:xfrm>
          <a:prstGeom prst="line">
            <a:avLst/>
          </a:prstGeom>
          <a:ln w="28575">
            <a:solidFill>
              <a:srgbClr val="33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A5B89F-806D-7241-A05C-8817453DA2FF}"/>
              </a:ext>
            </a:extLst>
          </p:cNvPr>
          <p:cNvSpPr txBox="1"/>
          <p:nvPr/>
        </p:nvSpPr>
        <p:spPr>
          <a:xfrm>
            <a:off x="1108128" y="1025141"/>
            <a:ext cx="137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Distinct prime divisors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1D168-8822-7D46-9687-35479B00C767}"/>
              </a:ext>
            </a:extLst>
          </p:cNvPr>
          <p:cNvSpPr txBox="1"/>
          <p:nvPr/>
        </p:nvSpPr>
        <p:spPr>
          <a:xfrm>
            <a:off x="137545" y="1845906"/>
            <a:ext cx="137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Number of factors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562D0A-D33D-3D49-B6CF-58B7EC3AAFE7}"/>
              </a:ext>
            </a:extLst>
          </p:cNvPr>
          <p:cNvSpPr txBox="1"/>
          <p:nvPr/>
        </p:nvSpPr>
        <p:spPr>
          <a:xfrm>
            <a:off x="4633992" y="3946582"/>
            <a:ext cx="582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036769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4E6D-9E38-BA4C-9131-10005291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or Less: Perimeter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48B15-3CC6-4843-B2EB-B514DEF83884}"/>
              </a:ext>
            </a:extLst>
          </p:cNvPr>
          <p:cNvSpPr/>
          <p:nvPr/>
        </p:nvSpPr>
        <p:spPr>
          <a:xfrm>
            <a:off x="1587606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08017-B517-0D42-A520-276AF355B432}"/>
              </a:ext>
            </a:extLst>
          </p:cNvPr>
          <p:cNvSpPr/>
          <p:nvPr/>
        </p:nvSpPr>
        <p:spPr>
          <a:xfrm>
            <a:off x="3896854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EFFE-0C17-0E43-8CE7-C7050C65B375}"/>
              </a:ext>
            </a:extLst>
          </p:cNvPr>
          <p:cNvSpPr/>
          <p:nvPr/>
        </p:nvSpPr>
        <p:spPr>
          <a:xfrm>
            <a:off x="6206102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B44C5-2BD6-9443-AF65-C02AA997B46D}"/>
              </a:ext>
            </a:extLst>
          </p:cNvPr>
          <p:cNvSpPr/>
          <p:nvPr/>
        </p:nvSpPr>
        <p:spPr>
          <a:xfrm>
            <a:off x="1587606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3300A-DF03-3347-A74E-78404608882E}"/>
              </a:ext>
            </a:extLst>
          </p:cNvPr>
          <p:cNvSpPr/>
          <p:nvPr/>
        </p:nvSpPr>
        <p:spPr>
          <a:xfrm>
            <a:off x="3896854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07932-DB25-D041-9F06-0432A8523190}"/>
              </a:ext>
            </a:extLst>
          </p:cNvPr>
          <p:cNvSpPr/>
          <p:nvPr/>
        </p:nvSpPr>
        <p:spPr>
          <a:xfrm>
            <a:off x="6206102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4B36A6-F16E-044A-B1E9-7169C9E30B01}"/>
              </a:ext>
            </a:extLst>
          </p:cNvPr>
          <p:cNvSpPr/>
          <p:nvPr/>
        </p:nvSpPr>
        <p:spPr>
          <a:xfrm>
            <a:off x="1587606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004DA-720C-4B49-AB45-7138B5DA62E6}"/>
              </a:ext>
            </a:extLst>
          </p:cNvPr>
          <p:cNvSpPr/>
          <p:nvPr/>
        </p:nvSpPr>
        <p:spPr>
          <a:xfrm>
            <a:off x="3896854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97CB6-AB6F-6544-923F-0221E52E906E}"/>
              </a:ext>
            </a:extLst>
          </p:cNvPr>
          <p:cNvSpPr/>
          <p:nvPr/>
        </p:nvSpPr>
        <p:spPr>
          <a:xfrm>
            <a:off x="6206102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174BD-A832-D24D-9194-DDA4603BA959}"/>
              </a:ext>
            </a:extLst>
          </p:cNvPr>
          <p:cNvSpPr txBox="1"/>
          <p:nvPr/>
        </p:nvSpPr>
        <p:spPr>
          <a:xfrm>
            <a:off x="628650" y="269670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8A224-42D3-F048-AE7B-83028C204880}"/>
              </a:ext>
            </a:extLst>
          </p:cNvPr>
          <p:cNvSpPr txBox="1"/>
          <p:nvPr/>
        </p:nvSpPr>
        <p:spPr>
          <a:xfrm>
            <a:off x="628650" y="4008574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F9B0E-6F87-0841-8C6E-7AA3D2BED6B6}"/>
              </a:ext>
            </a:extLst>
          </p:cNvPr>
          <p:cNvSpPr txBox="1"/>
          <p:nvPr/>
        </p:nvSpPr>
        <p:spPr>
          <a:xfrm>
            <a:off x="628650" y="5320442"/>
            <a:ext cx="95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Less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7F141-D202-4E4A-8F1C-42BCB0A16DD0}"/>
              </a:ext>
            </a:extLst>
          </p:cNvPr>
          <p:cNvSpPr txBox="1"/>
          <p:nvPr/>
        </p:nvSpPr>
        <p:spPr>
          <a:xfrm>
            <a:off x="2189620" y="1784948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37D48-FCC0-0845-BA11-31037DD7C928}"/>
              </a:ext>
            </a:extLst>
          </p:cNvPr>
          <p:cNvSpPr txBox="1"/>
          <p:nvPr/>
        </p:nvSpPr>
        <p:spPr>
          <a:xfrm>
            <a:off x="4452373" y="179696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5474C-2AD5-6846-B526-D202AC309D15}"/>
              </a:ext>
            </a:extLst>
          </p:cNvPr>
          <p:cNvSpPr txBox="1"/>
          <p:nvPr/>
        </p:nvSpPr>
        <p:spPr>
          <a:xfrm>
            <a:off x="6839111" y="1835128"/>
            <a:ext cx="95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Less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E58A2B-7451-4F4A-8B42-4C38B1E72AA7}"/>
              </a:ext>
            </a:extLst>
          </p:cNvPr>
          <p:cNvCxnSpPr>
            <a:cxnSpLocks/>
          </p:cNvCxnSpPr>
          <p:nvPr/>
        </p:nvCxnSpPr>
        <p:spPr>
          <a:xfrm flipH="1" flipV="1">
            <a:off x="628650" y="1472339"/>
            <a:ext cx="958956" cy="867907"/>
          </a:xfrm>
          <a:prstGeom prst="line">
            <a:avLst/>
          </a:prstGeom>
          <a:ln w="28575">
            <a:solidFill>
              <a:srgbClr val="33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A5B89F-806D-7241-A05C-8817453DA2FF}"/>
              </a:ext>
            </a:extLst>
          </p:cNvPr>
          <p:cNvSpPr txBox="1"/>
          <p:nvPr/>
        </p:nvSpPr>
        <p:spPr>
          <a:xfrm>
            <a:off x="1034996" y="1459068"/>
            <a:ext cx="137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Radius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1D168-8822-7D46-9687-35479B00C767}"/>
              </a:ext>
            </a:extLst>
          </p:cNvPr>
          <p:cNvSpPr txBox="1"/>
          <p:nvPr/>
        </p:nvSpPr>
        <p:spPr>
          <a:xfrm>
            <a:off x="349103" y="1886477"/>
            <a:ext cx="137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Angle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5CB8F1-552D-CD4C-B704-2F367D9895B3}"/>
              </a:ext>
            </a:extLst>
          </p:cNvPr>
          <p:cNvSpPr txBox="1"/>
          <p:nvPr/>
        </p:nvSpPr>
        <p:spPr>
          <a:xfrm>
            <a:off x="4973988" y="3847265"/>
            <a:ext cx="1322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Perimeter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6+π/3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08B42B-370F-A046-982A-C681CE36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64" y="3754274"/>
            <a:ext cx="1036022" cy="8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3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4E6D-9E38-BA4C-9131-10005291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or Less: Thread Count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48B15-3CC6-4843-B2EB-B514DEF83884}"/>
              </a:ext>
            </a:extLst>
          </p:cNvPr>
          <p:cNvSpPr/>
          <p:nvPr/>
        </p:nvSpPr>
        <p:spPr>
          <a:xfrm>
            <a:off x="1587606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08017-B517-0D42-A520-276AF355B432}"/>
              </a:ext>
            </a:extLst>
          </p:cNvPr>
          <p:cNvSpPr/>
          <p:nvPr/>
        </p:nvSpPr>
        <p:spPr>
          <a:xfrm>
            <a:off x="3896854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EFFE-0C17-0E43-8CE7-C7050C65B375}"/>
              </a:ext>
            </a:extLst>
          </p:cNvPr>
          <p:cNvSpPr/>
          <p:nvPr/>
        </p:nvSpPr>
        <p:spPr>
          <a:xfrm>
            <a:off x="6206102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B44C5-2BD6-9443-AF65-C02AA997B46D}"/>
              </a:ext>
            </a:extLst>
          </p:cNvPr>
          <p:cNvSpPr/>
          <p:nvPr/>
        </p:nvSpPr>
        <p:spPr>
          <a:xfrm>
            <a:off x="1587606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3300A-DF03-3347-A74E-78404608882E}"/>
              </a:ext>
            </a:extLst>
          </p:cNvPr>
          <p:cNvSpPr/>
          <p:nvPr/>
        </p:nvSpPr>
        <p:spPr>
          <a:xfrm>
            <a:off x="3896854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07932-DB25-D041-9F06-0432A8523190}"/>
              </a:ext>
            </a:extLst>
          </p:cNvPr>
          <p:cNvSpPr/>
          <p:nvPr/>
        </p:nvSpPr>
        <p:spPr>
          <a:xfrm>
            <a:off x="6206102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4B36A6-F16E-044A-B1E9-7169C9E30B01}"/>
              </a:ext>
            </a:extLst>
          </p:cNvPr>
          <p:cNvSpPr/>
          <p:nvPr/>
        </p:nvSpPr>
        <p:spPr>
          <a:xfrm>
            <a:off x="1587606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004DA-720C-4B49-AB45-7138B5DA62E6}"/>
              </a:ext>
            </a:extLst>
          </p:cNvPr>
          <p:cNvSpPr/>
          <p:nvPr/>
        </p:nvSpPr>
        <p:spPr>
          <a:xfrm>
            <a:off x="3896854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97CB6-AB6F-6544-923F-0221E52E906E}"/>
              </a:ext>
            </a:extLst>
          </p:cNvPr>
          <p:cNvSpPr/>
          <p:nvPr/>
        </p:nvSpPr>
        <p:spPr>
          <a:xfrm>
            <a:off x="6206102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174BD-A832-D24D-9194-DDA4603BA959}"/>
              </a:ext>
            </a:extLst>
          </p:cNvPr>
          <p:cNvSpPr txBox="1"/>
          <p:nvPr/>
        </p:nvSpPr>
        <p:spPr>
          <a:xfrm>
            <a:off x="628650" y="269670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8A224-42D3-F048-AE7B-83028C204880}"/>
              </a:ext>
            </a:extLst>
          </p:cNvPr>
          <p:cNvSpPr txBox="1"/>
          <p:nvPr/>
        </p:nvSpPr>
        <p:spPr>
          <a:xfrm>
            <a:off x="628650" y="4008574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F9B0E-6F87-0841-8C6E-7AA3D2BED6B6}"/>
              </a:ext>
            </a:extLst>
          </p:cNvPr>
          <p:cNvSpPr txBox="1"/>
          <p:nvPr/>
        </p:nvSpPr>
        <p:spPr>
          <a:xfrm>
            <a:off x="628650" y="5320442"/>
            <a:ext cx="95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Fewer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7F141-D202-4E4A-8F1C-42BCB0A16DD0}"/>
              </a:ext>
            </a:extLst>
          </p:cNvPr>
          <p:cNvSpPr txBox="1"/>
          <p:nvPr/>
        </p:nvSpPr>
        <p:spPr>
          <a:xfrm>
            <a:off x="2189620" y="1784948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37D48-FCC0-0845-BA11-31037DD7C928}"/>
              </a:ext>
            </a:extLst>
          </p:cNvPr>
          <p:cNvSpPr txBox="1"/>
          <p:nvPr/>
        </p:nvSpPr>
        <p:spPr>
          <a:xfrm>
            <a:off x="4452373" y="179696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5474C-2AD5-6846-B526-D202AC309D15}"/>
              </a:ext>
            </a:extLst>
          </p:cNvPr>
          <p:cNvSpPr txBox="1"/>
          <p:nvPr/>
        </p:nvSpPr>
        <p:spPr>
          <a:xfrm>
            <a:off x="6839111" y="1835128"/>
            <a:ext cx="95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Fewer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E58A2B-7451-4F4A-8B42-4C38B1E72AA7}"/>
              </a:ext>
            </a:extLst>
          </p:cNvPr>
          <p:cNvCxnSpPr>
            <a:cxnSpLocks/>
          </p:cNvCxnSpPr>
          <p:nvPr/>
        </p:nvCxnSpPr>
        <p:spPr>
          <a:xfrm flipH="1" flipV="1">
            <a:off x="628650" y="1472339"/>
            <a:ext cx="958956" cy="867907"/>
          </a:xfrm>
          <a:prstGeom prst="line">
            <a:avLst/>
          </a:prstGeom>
          <a:ln w="28575">
            <a:solidFill>
              <a:srgbClr val="33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A5B89F-806D-7241-A05C-8817453DA2FF}"/>
              </a:ext>
            </a:extLst>
          </p:cNvPr>
          <p:cNvSpPr txBox="1"/>
          <p:nvPr/>
        </p:nvSpPr>
        <p:spPr>
          <a:xfrm>
            <a:off x="1034996" y="1459068"/>
            <a:ext cx="137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Pins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1D168-8822-7D46-9687-35479B00C767}"/>
              </a:ext>
            </a:extLst>
          </p:cNvPr>
          <p:cNvSpPr txBox="1"/>
          <p:nvPr/>
        </p:nvSpPr>
        <p:spPr>
          <a:xfrm>
            <a:off x="5145541" y="3746964"/>
            <a:ext cx="107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24 links between pins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FC9DCF-B1C3-D549-9C37-2F02A3454E05}"/>
              </a:ext>
            </a:extLst>
          </p:cNvPr>
          <p:cNvSpPr txBox="1"/>
          <p:nvPr/>
        </p:nvSpPr>
        <p:spPr>
          <a:xfrm>
            <a:off x="268818" y="1933500"/>
            <a:ext cx="137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Columns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408D55-E473-C546-819C-D6D7E159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10" y="3593877"/>
            <a:ext cx="1323655" cy="11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4E6D-9E38-BA4C-9131-10005291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or Less: Fractional Parts of … always 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48B15-3CC6-4843-B2EB-B514DEF83884}"/>
              </a:ext>
            </a:extLst>
          </p:cNvPr>
          <p:cNvSpPr/>
          <p:nvPr/>
        </p:nvSpPr>
        <p:spPr>
          <a:xfrm>
            <a:off x="1587606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08017-B517-0D42-A520-276AF355B432}"/>
              </a:ext>
            </a:extLst>
          </p:cNvPr>
          <p:cNvSpPr/>
          <p:nvPr/>
        </p:nvSpPr>
        <p:spPr>
          <a:xfrm>
            <a:off x="3896854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EFFE-0C17-0E43-8CE7-C7050C65B375}"/>
              </a:ext>
            </a:extLst>
          </p:cNvPr>
          <p:cNvSpPr/>
          <p:nvPr/>
        </p:nvSpPr>
        <p:spPr>
          <a:xfrm>
            <a:off x="6206102" y="2340245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B44C5-2BD6-9443-AF65-C02AA997B46D}"/>
              </a:ext>
            </a:extLst>
          </p:cNvPr>
          <p:cNvSpPr/>
          <p:nvPr/>
        </p:nvSpPr>
        <p:spPr>
          <a:xfrm>
            <a:off x="1587606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3300A-DF03-3347-A74E-78404608882E}"/>
              </a:ext>
            </a:extLst>
          </p:cNvPr>
          <p:cNvSpPr/>
          <p:nvPr/>
        </p:nvSpPr>
        <p:spPr>
          <a:xfrm>
            <a:off x="3896854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07932-DB25-D041-9F06-0432A8523190}"/>
              </a:ext>
            </a:extLst>
          </p:cNvPr>
          <p:cNvSpPr/>
          <p:nvPr/>
        </p:nvSpPr>
        <p:spPr>
          <a:xfrm>
            <a:off x="6206102" y="3564611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4B36A6-F16E-044A-B1E9-7169C9E30B01}"/>
              </a:ext>
            </a:extLst>
          </p:cNvPr>
          <p:cNvSpPr/>
          <p:nvPr/>
        </p:nvSpPr>
        <p:spPr>
          <a:xfrm>
            <a:off x="1587606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004DA-720C-4B49-AB45-7138B5DA62E6}"/>
              </a:ext>
            </a:extLst>
          </p:cNvPr>
          <p:cNvSpPr/>
          <p:nvPr/>
        </p:nvSpPr>
        <p:spPr>
          <a:xfrm>
            <a:off x="3896854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97CB6-AB6F-6544-923F-0221E52E906E}"/>
              </a:ext>
            </a:extLst>
          </p:cNvPr>
          <p:cNvSpPr/>
          <p:nvPr/>
        </p:nvSpPr>
        <p:spPr>
          <a:xfrm>
            <a:off x="6206102" y="4788977"/>
            <a:ext cx="2309248" cy="1224366"/>
          </a:xfrm>
          <a:prstGeom prst="rect">
            <a:avLst/>
          </a:prstGeom>
          <a:noFill/>
          <a:ln w="28575"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174BD-A832-D24D-9194-DDA4603BA959}"/>
              </a:ext>
            </a:extLst>
          </p:cNvPr>
          <p:cNvSpPr txBox="1"/>
          <p:nvPr/>
        </p:nvSpPr>
        <p:spPr>
          <a:xfrm>
            <a:off x="628650" y="269670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8A224-42D3-F048-AE7B-83028C204880}"/>
              </a:ext>
            </a:extLst>
          </p:cNvPr>
          <p:cNvSpPr txBox="1"/>
          <p:nvPr/>
        </p:nvSpPr>
        <p:spPr>
          <a:xfrm>
            <a:off x="628650" y="4008574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F9B0E-6F87-0841-8C6E-7AA3D2BED6B6}"/>
              </a:ext>
            </a:extLst>
          </p:cNvPr>
          <p:cNvSpPr txBox="1"/>
          <p:nvPr/>
        </p:nvSpPr>
        <p:spPr>
          <a:xfrm>
            <a:off x="628650" y="5320442"/>
            <a:ext cx="95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Less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7F141-D202-4E4A-8F1C-42BCB0A16DD0}"/>
              </a:ext>
            </a:extLst>
          </p:cNvPr>
          <p:cNvSpPr txBox="1"/>
          <p:nvPr/>
        </p:nvSpPr>
        <p:spPr>
          <a:xfrm>
            <a:off x="2189620" y="1784948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37D48-FCC0-0845-BA11-31037DD7C928}"/>
              </a:ext>
            </a:extLst>
          </p:cNvPr>
          <p:cNvSpPr txBox="1"/>
          <p:nvPr/>
        </p:nvSpPr>
        <p:spPr>
          <a:xfrm>
            <a:off x="4452373" y="1796966"/>
            <a:ext cx="8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Same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5474C-2AD5-6846-B526-D202AC309D15}"/>
              </a:ext>
            </a:extLst>
          </p:cNvPr>
          <p:cNvSpPr txBox="1"/>
          <p:nvPr/>
        </p:nvSpPr>
        <p:spPr>
          <a:xfrm>
            <a:off x="6839111" y="1835128"/>
            <a:ext cx="95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3301FF"/>
                </a:solidFill>
                <a:latin typeface="Chalkboard" charset="0"/>
                <a:ea typeface="Chalkboard" charset="0"/>
                <a:cs typeface="Chalkboard" charset="0"/>
              </a:rPr>
              <a:t>Less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E58A2B-7451-4F4A-8B42-4C38B1E72AA7}"/>
              </a:ext>
            </a:extLst>
          </p:cNvPr>
          <p:cNvCxnSpPr>
            <a:cxnSpLocks/>
          </p:cNvCxnSpPr>
          <p:nvPr/>
        </p:nvCxnSpPr>
        <p:spPr>
          <a:xfrm flipH="1" flipV="1">
            <a:off x="628650" y="1472339"/>
            <a:ext cx="958956" cy="867907"/>
          </a:xfrm>
          <a:prstGeom prst="line">
            <a:avLst/>
          </a:prstGeom>
          <a:ln w="28575">
            <a:solidFill>
              <a:srgbClr val="33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A5B89F-806D-7241-A05C-8817453DA2FF}"/>
              </a:ext>
            </a:extLst>
          </p:cNvPr>
          <p:cNvSpPr txBox="1"/>
          <p:nvPr/>
        </p:nvSpPr>
        <p:spPr>
          <a:xfrm>
            <a:off x="1034996" y="1459068"/>
            <a:ext cx="137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Whole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1D168-8822-7D46-9687-35479B00C767}"/>
              </a:ext>
            </a:extLst>
          </p:cNvPr>
          <p:cNvSpPr txBox="1"/>
          <p:nvPr/>
        </p:nvSpPr>
        <p:spPr>
          <a:xfrm>
            <a:off x="4452373" y="3976739"/>
            <a:ext cx="153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of 20 =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8B0C24-7F60-914B-B3E2-53C5E278BEC3}"/>
              </a:ext>
            </a:extLst>
          </p:cNvPr>
          <p:cNvSpPr txBox="1"/>
          <p:nvPr/>
        </p:nvSpPr>
        <p:spPr>
          <a:xfrm>
            <a:off x="0" y="1841456"/>
            <a:ext cx="137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Fractional part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276258-5E2C-0447-90B9-6BD5AE199B1E}"/>
              </a:ext>
            </a:extLst>
          </p:cNvPr>
          <p:cNvGrpSpPr/>
          <p:nvPr/>
        </p:nvGrpSpPr>
        <p:grpSpPr>
          <a:xfrm>
            <a:off x="4287103" y="3875027"/>
            <a:ext cx="330540" cy="707886"/>
            <a:chOff x="4287103" y="3875027"/>
            <a:chExt cx="330540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DA9C8B-A48F-6946-BA73-598EEDB62762}"/>
                </a:ext>
              </a:extLst>
            </p:cNvPr>
            <p:cNvSpPr txBox="1"/>
            <p:nvPr/>
          </p:nvSpPr>
          <p:spPr>
            <a:xfrm>
              <a:off x="4287103" y="3875027"/>
              <a:ext cx="3305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</a:p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4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6DEB13-9564-D644-89E3-F010EA610466}"/>
                </a:ext>
              </a:extLst>
            </p:cNvPr>
            <p:cNvCxnSpPr>
              <a:stCxn id="21" idx="1"/>
            </p:cNvCxnSpPr>
            <p:nvPr/>
          </p:nvCxnSpPr>
          <p:spPr>
            <a:xfrm>
              <a:off x="4287103" y="4228970"/>
              <a:ext cx="2848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0C40511-60C8-FF4E-BDC9-A5D0CC11F167}"/>
              </a:ext>
            </a:extLst>
          </p:cNvPr>
          <p:cNvSpPr txBox="1"/>
          <p:nvPr/>
        </p:nvSpPr>
        <p:spPr>
          <a:xfrm>
            <a:off x="5221280" y="2799453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BEDE03-0FC5-734B-B339-2034DCC56573}"/>
              </a:ext>
            </a:extLst>
          </p:cNvPr>
          <p:cNvSpPr txBox="1"/>
          <p:nvPr/>
        </p:nvSpPr>
        <p:spPr>
          <a:xfrm>
            <a:off x="7476840" y="2752373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61E9-A477-1F4C-AF81-D8507D202BD2}"/>
              </a:ext>
            </a:extLst>
          </p:cNvPr>
          <p:cNvSpPr txBox="1"/>
          <p:nvPr/>
        </p:nvSpPr>
        <p:spPr>
          <a:xfrm>
            <a:off x="9478400" y="2705293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FC2251-FCBA-804A-BFBC-22FE5DE8C46F}"/>
              </a:ext>
            </a:extLst>
          </p:cNvPr>
          <p:cNvSpPr txBox="1"/>
          <p:nvPr/>
        </p:nvSpPr>
        <p:spPr>
          <a:xfrm>
            <a:off x="2892951" y="2775417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BA9849-17F1-3F46-BB0F-212D91DD3A19}"/>
              </a:ext>
            </a:extLst>
          </p:cNvPr>
          <p:cNvSpPr txBox="1"/>
          <p:nvPr/>
        </p:nvSpPr>
        <p:spPr>
          <a:xfrm>
            <a:off x="7476840" y="3971226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007290-B2D1-674C-AFBD-8EDEB56877EF}"/>
              </a:ext>
            </a:extLst>
          </p:cNvPr>
          <p:cNvSpPr txBox="1"/>
          <p:nvPr/>
        </p:nvSpPr>
        <p:spPr>
          <a:xfrm>
            <a:off x="2892951" y="3994270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EDB884-F5F0-4142-8D70-502CF0E8BEAE}"/>
              </a:ext>
            </a:extLst>
          </p:cNvPr>
          <p:cNvSpPr txBox="1"/>
          <p:nvPr/>
        </p:nvSpPr>
        <p:spPr>
          <a:xfrm>
            <a:off x="7476840" y="5190079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D0FC3E-0684-CD40-86B3-0C6C2EC02CB8}"/>
              </a:ext>
            </a:extLst>
          </p:cNvPr>
          <p:cNvSpPr txBox="1"/>
          <p:nvPr/>
        </p:nvSpPr>
        <p:spPr>
          <a:xfrm>
            <a:off x="2892951" y="5213123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476C43-50DF-E14F-B4C1-CBC6A7B25C03}"/>
              </a:ext>
            </a:extLst>
          </p:cNvPr>
          <p:cNvSpPr txBox="1"/>
          <p:nvPr/>
        </p:nvSpPr>
        <p:spPr>
          <a:xfrm>
            <a:off x="5221280" y="5123019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15</a:t>
            </a:r>
          </a:p>
        </p:txBody>
      </p:sp>
    </p:spTree>
    <p:extLst>
      <p:ext uri="{BB962C8B-B14F-4D97-AF65-F5344CB8AC3E}">
        <p14:creationId xmlns:p14="http://schemas.microsoft.com/office/powerpoint/2010/main" val="1752728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96EDE4DA-54AC-A242-B145-0423F43FFC77}"/>
              </a:ext>
            </a:extLst>
          </p:cNvPr>
          <p:cNvSpPr txBox="1"/>
          <p:nvPr/>
        </p:nvSpPr>
        <p:spPr>
          <a:xfrm>
            <a:off x="4942451" y="1895479"/>
            <a:ext cx="5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39288-BC1A-0443-8769-C39C9312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Quadrilaterals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A0AB9-60B2-6941-88DE-FA955B9B6F9A}"/>
              </a:ext>
            </a:extLst>
          </p:cNvPr>
          <p:cNvSpPr txBox="1"/>
          <p:nvPr/>
        </p:nvSpPr>
        <p:spPr>
          <a:xfrm>
            <a:off x="533264" y="1858929"/>
            <a:ext cx="154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One pair of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sides parallel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87F5F-53D4-E54C-8BA7-F3E31142928E}"/>
              </a:ext>
            </a:extLst>
          </p:cNvPr>
          <p:cNvSpPr txBox="1"/>
          <p:nvPr/>
        </p:nvSpPr>
        <p:spPr>
          <a:xfrm>
            <a:off x="495659" y="2687780"/>
            <a:ext cx="1619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One pair of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sides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perpendicular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91DA4-971B-8642-A8A5-D29E571EE27A}"/>
              </a:ext>
            </a:extLst>
          </p:cNvPr>
          <p:cNvSpPr txBox="1"/>
          <p:nvPr/>
        </p:nvSpPr>
        <p:spPr>
          <a:xfrm>
            <a:off x="560975" y="3675740"/>
            <a:ext cx="154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Two pairs of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sides parallel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98A2C-89BC-9A42-A2C8-49290F8618D6}"/>
              </a:ext>
            </a:extLst>
          </p:cNvPr>
          <p:cNvSpPr txBox="1"/>
          <p:nvPr/>
        </p:nvSpPr>
        <p:spPr>
          <a:xfrm>
            <a:off x="509514" y="4520856"/>
            <a:ext cx="1619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Two pairs of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sides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perpendicular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2057C-E487-EE45-9CC5-180392A87DF8}"/>
              </a:ext>
            </a:extLst>
          </p:cNvPr>
          <p:cNvSpPr txBox="1"/>
          <p:nvPr/>
        </p:nvSpPr>
        <p:spPr>
          <a:xfrm>
            <a:off x="2614998" y="950291"/>
            <a:ext cx="147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One pair of 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angles equal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25BB8-344D-BA4D-81D5-9F8B6287DC74}"/>
              </a:ext>
            </a:extLst>
          </p:cNvPr>
          <p:cNvSpPr txBox="1"/>
          <p:nvPr/>
        </p:nvSpPr>
        <p:spPr>
          <a:xfrm>
            <a:off x="4497214" y="958314"/>
            <a:ext cx="156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Two pairs of 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angles equal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08309-E9C9-A140-BBB9-8022E9D5302C}"/>
              </a:ext>
            </a:extLst>
          </p:cNvPr>
          <p:cNvSpPr txBox="1"/>
          <p:nvPr/>
        </p:nvSpPr>
        <p:spPr>
          <a:xfrm>
            <a:off x="644944" y="1083816"/>
            <a:ext cx="116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(exactly)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D1C9A-A46C-514C-931C-E726DFE9FEAF}"/>
              </a:ext>
            </a:extLst>
          </p:cNvPr>
          <p:cNvSpPr/>
          <p:nvPr/>
        </p:nvSpPr>
        <p:spPr>
          <a:xfrm>
            <a:off x="2369127" y="82697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57084-D6D0-A544-8B0F-4DF6CF59F1E7}"/>
              </a:ext>
            </a:extLst>
          </p:cNvPr>
          <p:cNvSpPr/>
          <p:nvPr/>
        </p:nvSpPr>
        <p:spPr>
          <a:xfrm>
            <a:off x="4337940" y="82697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2B0384-06C0-C241-9BD1-030BA3BA10CC}"/>
              </a:ext>
            </a:extLst>
          </p:cNvPr>
          <p:cNvSpPr/>
          <p:nvPr/>
        </p:nvSpPr>
        <p:spPr>
          <a:xfrm>
            <a:off x="2369127" y="174122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C5729-5432-1A49-A27F-745D36CCEEA8}"/>
              </a:ext>
            </a:extLst>
          </p:cNvPr>
          <p:cNvSpPr/>
          <p:nvPr/>
        </p:nvSpPr>
        <p:spPr>
          <a:xfrm>
            <a:off x="4337940" y="174122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D32312-8A5E-CE4F-BFC4-DE8F6DE90BFD}"/>
              </a:ext>
            </a:extLst>
          </p:cNvPr>
          <p:cNvSpPr/>
          <p:nvPr/>
        </p:nvSpPr>
        <p:spPr>
          <a:xfrm>
            <a:off x="2369127" y="265546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DD4D9-CA5E-8D4B-9280-8D58EC2A7051}"/>
              </a:ext>
            </a:extLst>
          </p:cNvPr>
          <p:cNvSpPr/>
          <p:nvPr/>
        </p:nvSpPr>
        <p:spPr>
          <a:xfrm>
            <a:off x="4337940" y="265546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454199-872C-224E-9792-E30C500BB4DB}"/>
              </a:ext>
            </a:extLst>
          </p:cNvPr>
          <p:cNvSpPr/>
          <p:nvPr/>
        </p:nvSpPr>
        <p:spPr>
          <a:xfrm>
            <a:off x="2369127" y="356971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7BFEE5-30FD-FD47-99D4-AF0C313AAB6B}"/>
              </a:ext>
            </a:extLst>
          </p:cNvPr>
          <p:cNvSpPr/>
          <p:nvPr/>
        </p:nvSpPr>
        <p:spPr>
          <a:xfrm>
            <a:off x="4337940" y="356971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BE21F1-E59D-814A-8843-5F61A6CF3E43}"/>
              </a:ext>
            </a:extLst>
          </p:cNvPr>
          <p:cNvSpPr/>
          <p:nvPr/>
        </p:nvSpPr>
        <p:spPr>
          <a:xfrm>
            <a:off x="2369127" y="448395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D84131-C88A-AC49-8288-6CB667D7814A}"/>
              </a:ext>
            </a:extLst>
          </p:cNvPr>
          <p:cNvSpPr/>
          <p:nvPr/>
        </p:nvSpPr>
        <p:spPr>
          <a:xfrm>
            <a:off x="4337940" y="448395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9AA500-83CC-AD42-A8B2-84ACF5556C08}"/>
              </a:ext>
            </a:extLst>
          </p:cNvPr>
          <p:cNvSpPr/>
          <p:nvPr/>
        </p:nvSpPr>
        <p:spPr>
          <a:xfrm>
            <a:off x="404176" y="174122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91671F-22B7-424F-9C17-5D61D1B1A87C}"/>
              </a:ext>
            </a:extLst>
          </p:cNvPr>
          <p:cNvSpPr/>
          <p:nvPr/>
        </p:nvSpPr>
        <p:spPr>
          <a:xfrm>
            <a:off x="400314" y="265546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295508-609F-EB41-8FEF-9A5A64FBF7A7}"/>
              </a:ext>
            </a:extLst>
          </p:cNvPr>
          <p:cNvSpPr/>
          <p:nvPr/>
        </p:nvSpPr>
        <p:spPr>
          <a:xfrm>
            <a:off x="396452" y="356971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F202BD-8929-E541-9933-23919E7958E2}"/>
              </a:ext>
            </a:extLst>
          </p:cNvPr>
          <p:cNvSpPr/>
          <p:nvPr/>
        </p:nvSpPr>
        <p:spPr>
          <a:xfrm>
            <a:off x="392590" y="4483956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A2BD7F-33F5-8143-8D70-988998E7D385}"/>
              </a:ext>
            </a:extLst>
          </p:cNvPr>
          <p:cNvSpPr txBox="1"/>
          <p:nvPr/>
        </p:nvSpPr>
        <p:spPr>
          <a:xfrm>
            <a:off x="3097414" y="3754582"/>
            <a:ext cx="5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4D68DC-3A05-D64E-BEB7-0399F7D40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88" y="1793764"/>
            <a:ext cx="994307" cy="8091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7443341-384F-3D42-B4E8-6D9D1DAA3E59}"/>
              </a:ext>
            </a:extLst>
          </p:cNvPr>
          <p:cNvSpPr txBox="1"/>
          <p:nvPr/>
        </p:nvSpPr>
        <p:spPr>
          <a:xfrm>
            <a:off x="509514" y="5435101"/>
            <a:ext cx="1619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Two pairs of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opposite sides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perpendicular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F6EEE0-473C-8E4C-9165-8B897D9D24AC}"/>
              </a:ext>
            </a:extLst>
          </p:cNvPr>
          <p:cNvSpPr/>
          <p:nvPr/>
        </p:nvSpPr>
        <p:spPr>
          <a:xfrm>
            <a:off x="2369127" y="539820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E87CD7-7FCE-BB4F-9309-28566C33B21A}"/>
              </a:ext>
            </a:extLst>
          </p:cNvPr>
          <p:cNvSpPr/>
          <p:nvPr/>
        </p:nvSpPr>
        <p:spPr>
          <a:xfrm>
            <a:off x="4337940" y="539820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D0B258-B9A4-2B45-AFED-3FF5F7BC73D3}"/>
              </a:ext>
            </a:extLst>
          </p:cNvPr>
          <p:cNvSpPr/>
          <p:nvPr/>
        </p:nvSpPr>
        <p:spPr>
          <a:xfrm>
            <a:off x="392590" y="5398201"/>
            <a:ext cx="19688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D1C5D0A-1E58-6647-89CA-7C6799BC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14" y="3648030"/>
            <a:ext cx="1394988" cy="7990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FA6EB1-7DBB-9D48-9639-EB763CA23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4562275"/>
            <a:ext cx="857827" cy="7461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F9297F-4A67-244B-B273-706421DF2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808" y="4615591"/>
            <a:ext cx="1051036" cy="7338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B54585-02E4-724A-9450-8A7C69082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849" y="2702432"/>
            <a:ext cx="794094" cy="81852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800CEBB-FAAC-A140-A93A-3C1E9E0A5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961" y="5455808"/>
            <a:ext cx="839661" cy="7726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A8BE2D8-830C-5A47-A520-0F0C6A931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5140" y="5428098"/>
            <a:ext cx="996405" cy="85663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823DDF8-B799-DF4E-9CBB-FC60BE8616C6}"/>
              </a:ext>
            </a:extLst>
          </p:cNvPr>
          <p:cNvSpPr txBox="1"/>
          <p:nvPr/>
        </p:nvSpPr>
        <p:spPr>
          <a:xfrm>
            <a:off x="4903784" y="4662103"/>
            <a:ext cx="5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755F1A-FE1C-FA45-8199-D2312AA7018E}"/>
              </a:ext>
            </a:extLst>
          </p:cNvPr>
          <p:cNvSpPr txBox="1"/>
          <p:nvPr/>
        </p:nvSpPr>
        <p:spPr>
          <a:xfrm>
            <a:off x="5026324" y="2824743"/>
            <a:ext cx="5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55F9AE6-A070-BD47-8337-E84755ACAD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675913" y="2610171"/>
            <a:ext cx="651398" cy="1084112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640E5D2-6C40-D14C-8E5E-663AA97D24BA}"/>
              </a:ext>
            </a:extLst>
          </p:cNvPr>
          <p:cNvSpPr/>
          <p:nvPr/>
        </p:nvSpPr>
        <p:spPr>
          <a:xfrm>
            <a:off x="6627701" y="1849307"/>
            <a:ext cx="1887649" cy="6465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 perpendiculars!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9780316-B916-EE4B-B1C8-8FA1C803CAEC}"/>
              </a:ext>
            </a:extLst>
          </p:cNvPr>
          <p:cNvSpPr/>
          <p:nvPr/>
        </p:nvSpPr>
        <p:spPr>
          <a:xfrm>
            <a:off x="6627701" y="2773072"/>
            <a:ext cx="1887649" cy="6465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 parallels!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7A8A11-CD77-C743-A91A-CB0CC47A1E9A}"/>
              </a:ext>
            </a:extLst>
          </p:cNvPr>
          <p:cNvSpPr txBox="1"/>
          <p:nvPr/>
        </p:nvSpPr>
        <p:spPr>
          <a:xfrm>
            <a:off x="3137321" y="1924192"/>
            <a:ext cx="5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15CC08B-3704-5946-BCCC-F67FC4380811}"/>
              </a:ext>
            </a:extLst>
          </p:cNvPr>
          <p:cNvSpPr/>
          <p:nvPr/>
        </p:nvSpPr>
        <p:spPr>
          <a:xfrm>
            <a:off x="6627701" y="3692821"/>
            <a:ext cx="1887649" cy="6465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 perpendiculars!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FF9D457-F6FD-AB47-AC17-EFA25BFFBC27}"/>
              </a:ext>
            </a:extLst>
          </p:cNvPr>
          <p:cNvSpPr/>
          <p:nvPr/>
        </p:nvSpPr>
        <p:spPr>
          <a:xfrm>
            <a:off x="6627701" y="4631222"/>
            <a:ext cx="1887649" cy="6465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 parallels!</a:t>
            </a:r>
          </a:p>
        </p:txBody>
      </p:sp>
    </p:spTree>
    <p:extLst>
      <p:ext uri="{BB962C8B-B14F-4D97-AF65-F5344CB8AC3E}">
        <p14:creationId xmlns:p14="http://schemas.microsoft.com/office/powerpoint/2010/main" val="8062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7" grpId="0"/>
      <p:bldP spid="45" grpId="0"/>
      <p:bldP spid="46" grpId="0"/>
      <p:bldP spid="50" grpId="0" animBg="1"/>
      <p:bldP spid="51" grpId="0" animBg="1"/>
      <p:bldP spid="52" grpId="1"/>
      <p:bldP spid="53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92DB-FB21-3949-99B7-C60BBCA8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Movements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45BF6-7EA3-1646-A344-31350896B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550" y="6063521"/>
            <a:ext cx="1358900" cy="469900"/>
          </a:xfrm>
          <a:prstGeom prst="rect">
            <a:avLst/>
          </a:prstGeom>
        </p:spPr>
      </p:pic>
      <p:pic>
        <p:nvPicPr>
          <p:cNvPr id="6" name="NumberLine Movements">
            <a:hlinkClick r:id="" action="ppaction://media"/>
            <a:extLst>
              <a:ext uri="{FF2B5EF4-FFF2-40B4-BE49-F238E27FC236}">
                <a16:creationId xmlns:a16="http://schemas.microsoft.com/office/drawing/2014/main" id="{7BC68303-6747-7644-B5CC-2D13D3EC22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398424"/>
            <a:ext cx="9144000" cy="3257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9E7FF-E772-B74C-A3B4-D69A3981082A}"/>
              </a:ext>
            </a:extLst>
          </p:cNvPr>
          <p:cNvSpPr txBox="1"/>
          <p:nvPr/>
        </p:nvSpPr>
        <p:spPr>
          <a:xfrm>
            <a:off x="6108700" y="285750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TFFBTFF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7751C-DCF0-9945-9829-9EBE76EB0D8D}"/>
              </a:ext>
            </a:extLst>
          </p:cNvPr>
          <p:cNvSpPr txBox="1"/>
          <p:nvPr/>
        </p:nvSpPr>
        <p:spPr>
          <a:xfrm>
            <a:off x="6236627" y="3340100"/>
            <a:ext cx="123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TF TFF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79F868-96B2-1B42-9F79-E8F8D8757DFA}"/>
              </a:ext>
            </a:extLst>
          </p:cNvPr>
          <p:cNvSpPr txBox="1"/>
          <p:nvPr/>
        </p:nvSpPr>
        <p:spPr>
          <a:xfrm>
            <a:off x="6489700" y="390765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BFF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39E56E5-2CDD-9F41-88E4-B0F3D2B4A730}"/>
              </a:ext>
            </a:extLst>
          </p:cNvPr>
          <p:cNvSpPr/>
          <p:nvPr/>
        </p:nvSpPr>
        <p:spPr>
          <a:xfrm rot="5400000">
            <a:off x="6572250" y="3546627"/>
            <a:ext cx="203200" cy="5969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51B7C-BC76-D149-BB3C-0755ED9983A7}"/>
              </a:ext>
            </a:extLst>
          </p:cNvPr>
          <p:cNvSpPr txBox="1"/>
          <p:nvPr/>
        </p:nvSpPr>
        <p:spPr>
          <a:xfrm>
            <a:off x="6855706" y="442384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F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778F07F-BDB9-AC4E-9A34-002CA4D79868}"/>
              </a:ext>
            </a:extLst>
          </p:cNvPr>
          <p:cNvSpPr/>
          <p:nvPr/>
        </p:nvSpPr>
        <p:spPr>
          <a:xfrm rot="5400000">
            <a:off x="6666813" y="3132043"/>
            <a:ext cx="204573" cy="406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1E1FEEA-E484-7A47-97CD-BA009DF8C300}"/>
              </a:ext>
            </a:extLst>
          </p:cNvPr>
          <p:cNvSpPr/>
          <p:nvPr/>
        </p:nvSpPr>
        <p:spPr>
          <a:xfrm rot="5400000">
            <a:off x="6654112" y="4186095"/>
            <a:ext cx="204573" cy="406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(T1)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2736527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translating the acetate number-line by 7 to the right: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31640" y="3717032"/>
            <a:ext cx="4896544" cy="136815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baseline="-25000" dirty="0">
                <a:solidFill>
                  <a:srgbClr val="631908"/>
                </a:solidFill>
              </a:rPr>
              <a:t>7</a:t>
            </a:r>
            <a:r>
              <a:rPr lang="en-GB" sz="2400" b="0" dirty="0">
                <a:solidFill>
                  <a:srgbClr val="631908"/>
                </a:solidFill>
              </a:rPr>
              <a:t> translates by 7 to the right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baseline="-25000" dirty="0">
                <a:solidFill>
                  <a:srgbClr val="631908"/>
                </a:solidFill>
              </a:rPr>
              <a:t>7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139952" y="4725144"/>
            <a:ext cx="2808312" cy="1368152"/>
          </a:xfrm>
          <a:prstGeom prst="roundRect">
            <a:avLst/>
          </a:prstGeom>
          <a:solidFill>
            <a:srgbClr val="FFB5C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i="1" baseline="-25000" dirty="0">
                <a:solidFill>
                  <a:srgbClr val="631908"/>
                </a:solidFill>
              </a:rPr>
              <a:t>t</a:t>
            </a:r>
            <a:r>
              <a:rPr lang="en-GB" sz="2400" b="0" dirty="0">
                <a:solidFill>
                  <a:srgbClr val="631908"/>
                </a:solidFill>
              </a:rPr>
              <a:t> translates by </a:t>
            </a:r>
            <a:r>
              <a:rPr lang="en-GB" sz="2400" b="0" i="1" dirty="0">
                <a:solidFill>
                  <a:srgbClr val="631908"/>
                </a:solidFill>
              </a:rPr>
              <a:t>t</a:t>
            </a:r>
            <a:endParaRPr lang="en-GB" sz="2400" b="0" dirty="0">
              <a:solidFill>
                <a:srgbClr val="631908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i="1" baseline="-25000" dirty="0">
                <a:solidFill>
                  <a:srgbClr val="631908"/>
                </a:solidFill>
              </a:rPr>
              <a:t>t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3119" y="4500712"/>
            <a:ext cx="954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+ 7</a:t>
            </a:r>
            <a:endParaRPr lang="en-GB" sz="2400"/>
          </a:p>
        </p:txBody>
      </p:sp>
      <p:sp>
        <p:nvSpPr>
          <p:cNvPr id="7" name="Rectangle 6"/>
          <p:cNvSpPr/>
          <p:nvPr/>
        </p:nvSpPr>
        <p:spPr>
          <a:xfrm>
            <a:off x="5071951" y="5521481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+ </a:t>
            </a:r>
            <a:r>
              <a:rPr lang="en-GB" sz="2400" b="0" i="1" dirty="0">
                <a:solidFill>
                  <a:srgbClr val="631908"/>
                </a:solidFill>
              </a:rPr>
              <a:t>t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269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(T2)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2736527"/>
          </a:xfrm>
        </p:spPr>
        <p:txBody>
          <a:bodyPr>
            <a:normAutofit fontScale="92500"/>
          </a:bodyPr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translating the acetate number-line by 7 to the right;</a:t>
            </a:r>
          </a:p>
          <a:p>
            <a:r>
              <a:rPr lang="en-GB" dirty="0"/>
              <a:t>Now translate the acetate number-line to the left by 4;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11560" y="4725144"/>
            <a:ext cx="5976664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T</a:t>
            </a:r>
            <a:r>
              <a:rPr lang="en-GB" sz="2400" b="0" baseline="-25000" dirty="0">
                <a:solidFill>
                  <a:srgbClr val="631908"/>
                </a:solidFill>
              </a:rPr>
              <a:t>-4</a:t>
            </a:r>
            <a:r>
              <a:rPr lang="en-GB" sz="2400" b="0" dirty="0">
                <a:solidFill>
                  <a:srgbClr val="631908"/>
                </a:solidFill>
              </a:rPr>
              <a:t> o T</a:t>
            </a:r>
            <a:r>
              <a:rPr lang="en-GB" sz="2400" b="0" baseline="-25000" dirty="0">
                <a:solidFill>
                  <a:srgbClr val="631908"/>
                </a:solidFill>
              </a:rPr>
              <a:t>7</a:t>
            </a:r>
            <a:r>
              <a:rPr lang="en-GB" sz="2400" b="0" dirty="0">
                <a:solidFill>
                  <a:srgbClr val="631908"/>
                </a:solidFill>
              </a:rPr>
              <a:t> translates by 7 and then by -4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07704" y="5229200"/>
            <a:ext cx="3024336" cy="648072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FF00"/>
                </a:solidFill>
              </a:rPr>
              <a:t>Does order matter?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923928" y="5733256"/>
            <a:ext cx="3600400" cy="576064"/>
          </a:xfrm>
          <a:prstGeom prst="roundRect">
            <a:avLst/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800000"/>
                </a:solidFill>
              </a:rPr>
              <a:t>T</a:t>
            </a:r>
            <a:r>
              <a:rPr lang="en-GB" sz="2400" b="0" i="1" baseline="-25000" dirty="0">
                <a:solidFill>
                  <a:srgbClr val="800000"/>
                </a:solidFill>
              </a:rPr>
              <a:t>s</a:t>
            </a:r>
            <a:r>
              <a:rPr lang="en-GB" sz="2400" b="0" dirty="0">
                <a:solidFill>
                  <a:srgbClr val="800000"/>
                </a:solidFill>
              </a:rPr>
              <a:t> T</a:t>
            </a:r>
            <a:r>
              <a:rPr lang="en-GB" sz="2400" b="0" i="1" baseline="-25000" dirty="0">
                <a:solidFill>
                  <a:srgbClr val="800000"/>
                </a:solidFill>
              </a:rPr>
              <a:t>t</a:t>
            </a:r>
            <a:r>
              <a:rPr lang="en-GB" sz="2400" b="0" dirty="0">
                <a:solidFill>
                  <a:srgbClr val="800000"/>
                </a:solidFill>
              </a:rPr>
              <a:t> = T</a:t>
            </a:r>
            <a:r>
              <a:rPr lang="en-GB" sz="2400" b="0" i="1" baseline="-25000" dirty="0">
                <a:solidFill>
                  <a:srgbClr val="800000"/>
                </a:solidFill>
              </a:rPr>
              <a:t>t</a:t>
            </a:r>
            <a:r>
              <a:rPr lang="en-GB" sz="2400" b="0" dirty="0">
                <a:solidFill>
                  <a:srgbClr val="800000"/>
                </a:solidFill>
              </a:rPr>
              <a:t> T</a:t>
            </a:r>
            <a:r>
              <a:rPr lang="en-GB" sz="2400" b="0" i="1" baseline="-25000" dirty="0">
                <a:solidFill>
                  <a:srgbClr val="800000"/>
                </a:solidFill>
              </a:rPr>
              <a:t>s</a:t>
            </a:r>
            <a:r>
              <a:rPr lang="en-GB" sz="2400" b="0" dirty="0">
                <a:solidFill>
                  <a:srgbClr val="800000"/>
                </a:solidFill>
              </a:rPr>
              <a:t> = T</a:t>
            </a:r>
            <a:r>
              <a:rPr lang="en-GB" sz="2400" b="0" i="1" baseline="-25000" dirty="0">
                <a:solidFill>
                  <a:srgbClr val="800000"/>
                </a:solidFill>
              </a:rPr>
              <a:t>s</a:t>
            </a:r>
            <a:r>
              <a:rPr lang="en-GB" sz="2400" b="0" dirty="0">
                <a:solidFill>
                  <a:srgbClr val="800000"/>
                </a:solidFill>
              </a:rPr>
              <a:t> </a:t>
            </a:r>
            <a:r>
              <a:rPr lang="en-GB" sz="2400" b="0" baseline="-25000" dirty="0">
                <a:solidFill>
                  <a:srgbClr val="800000"/>
                </a:solidFill>
              </a:rPr>
              <a:t>+ </a:t>
            </a:r>
            <a:r>
              <a:rPr lang="en-GB" sz="2400" b="0" i="1" baseline="-25000" dirty="0">
                <a:solidFill>
                  <a:srgbClr val="800000"/>
                </a:solidFill>
              </a:rPr>
              <a:t>t</a:t>
            </a:r>
            <a:endParaRPr lang="en-GB" sz="2400" b="0" baseline="-25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(R1)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353"/>
            <a:ext cx="8064500" cy="4752975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rotating the acetate number-line through 180° about the point 0: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31640" y="4292872"/>
            <a:ext cx="2952328" cy="12961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R</a:t>
            </a:r>
            <a:r>
              <a:rPr lang="en-GB" sz="2400" b="0" baseline="-25000" dirty="0">
                <a:solidFill>
                  <a:srgbClr val="631908"/>
                </a:solidFill>
              </a:rPr>
              <a:t>0</a:t>
            </a:r>
            <a:r>
              <a:rPr lang="en-GB" sz="2400" b="0" dirty="0">
                <a:solidFill>
                  <a:srgbClr val="631908"/>
                </a:solidFill>
              </a:rPr>
              <a:t> rotates about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R</a:t>
            </a:r>
            <a:r>
              <a:rPr lang="en-GB" sz="2400" b="0" baseline="-25000" dirty="0">
                <a:solidFill>
                  <a:srgbClr val="631908"/>
                </a:solidFill>
              </a:rPr>
              <a:t>0 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 –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endParaRPr lang="en-GB" sz="2400" b="0" dirty="0">
              <a:solidFill>
                <a:srgbClr val="631908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0" y="908720"/>
            <a:ext cx="9144000" cy="648072"/>
            <a:chOff x="0" y="908720"/>
            <a:chExt cx="9144000" cy="648072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0" y="1411320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140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1740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5341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8941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22541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26142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29742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3343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6943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0543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4144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7744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345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4945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8545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62146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65746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69347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72947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76547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80148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83748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87349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9959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880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80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081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81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281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482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83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683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563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164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764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358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758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158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557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-5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957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356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756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-8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156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-9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557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53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279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0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45326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549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-12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rot="5400000">
              <a:off x="9322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441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1C85-C934-2E45-A3B8-D2354CC4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3FEF-F4CB-4649-A5BF-9878A8B6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&amp; Prompts for Mathematical Thinking</a:t>
            </a:r>
          </a:p>
          <a:p>
            <a:pPr lvl="1"/>
            <a:r>
              <a:rPr lang="en-US" dirty="0"/>
              <a:t>Was developed for ATM from a list of Questions used by </a:t>
            </a:r>
            <a:r>
              <a:rPr lang="en-US" dirty="0" err="1"/>
              <a:t>Zigfryd</a:t>
            </a:r>
            <a:r>
              <a:rPr lang="en-US" dirty="0"/>
              <a:t> </a:t>
            </a:r>
            <a:r>
              <a:rPr lang="en-US" dirty="0" err="1"/>
              <a:t>Derzlag</a:t>
            </a:r>
            <a:r>
              <a:rPr lang="en-US" dirty="0"/>
              <a:t> obtained by Anne Watson</a:t>
            </a:r>
          </a:p>
          <a:p>
            <a:pPr lvl="1"/>
            <a:r>
              <a:rPr lang="en-US" dirty="0"/>
              <a:t>We have never been able to establish contact with him</a:t>
            </a:r>
          </a:p>
          <a:p>
            <a:pPr lvl="1"/>
            <a:r>
              <a:rPr lang="en-US" dirty="0"/>
              <a:t>Core of Q&amp;P are cells of a table formed from mathematical actions and mathematical statements</a:t>
            </a:r>
          </a:p>
          <a:p>
            <a:r>
              <a:rPr lang="en-US" dirty="0"/>
              <a:t>Thinkers</a:t>
            </a:r>
          </a:p>
          <a:p>
            <a:pPr lvl="1"/>
            <a:r>
              <a:rPr lang="en-US" dirty="0"/>
              <a:t>Arose from use of Q&amp;P by Chris Bills working with teachers</a:t>
            </a:r>
          </a:p>
          <a:p>
            <a:pPr lvl="1"/>
            <a:r>
              <a:rPr lang="en-US" dirty="0"/>
              <a:t>It is essentially an expansion of one pair of facing pages of Q&amp;P!</a:t>
            </a:r>
          </a:p>
        </p:txBody>
      </p:sp>
    </p:spTree>
    <p:extLst>
      <p:ext uri="{BB962C8B-B14F-4D97-AF65-F5344CB8AC3E}">
        <p14:creationId xmlns:p14="http://schemas.microsoft.com/office/powerpoint/2010/main" val="5138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(R2)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56569"/>
            <a:ext cx="8064500" cy="4752975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rotating the acetate number-line through 180° about the point 5: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755576" y="4293096"/>
            <a:ext cx="3168352" cy="12961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R</a:t>
            </a:r>
            <a:r>
              <a:rPr lang="en-GB" sz="2400" b="0" baseline="-25000" dirty="0">
                <a:solidFill>
                  <a:srgbClr val="631908"/>
                </a:solidFill>
              </a:rPr>
              <a:t>5</a:t>
            </a:r>
            <a:r>
              <a:rPr lang="en-GB" sz="2400" b="0" dirty="0">
                <a:solidFill>
                  <a:srgbClr val="631908"/>
                </a:solidFill>
              </a:rPr>
              <a:t> rotates about 5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R</a:t>
            </a:r>
            <a:r>
              <a:rPr lang="en-GB" sz="2400" b="0" baseline="-25000" dirty="0">
                <a:solidFill>
                  <a:srgbClr val="631908"/>
                </a:solidFill>
              </a:rPr>
              <a:t>5 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60032" y="4293096"/>
            <a:ext cx="3168352" cy="12961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Notation: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R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rotates about 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R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baseline="-25000" dirty="0">
                <a:solidFill>
                  <a:srgbClr val="631908"/>
                </a:solidFill>
              </a:rPr>
              <a:t> 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9712" y="5085184"/>
            <a:ext cx="184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5 – 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– 5)</a:t>
            </a:r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6069806" y="5085184"/>
            <a:ext cx="1828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– 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 – 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691680" y="5517232"/>
            <a:ext cx="5544616" cy="648072"/>
          </a:xfrm>
          <a:prstGeom prst="roundRect">
            <a:avLst/>
          </a:prstGeom>
          <a:solidFill>
            <a:srgbClr val="C2D9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3301FF"/>
                </a:solidFill>
                <a:effectLst/>
                <a:latin typeface="Chalkboard" charset="0"/>
              </a:rPr>
              <a:t>Expressing relationships in general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44008" y="5949280"/>
            <a:ext cx="3240360" cy="648072"/>
          </a:xfrm>
          <a:prstGeom prst="roundRect">
            <a:avLst/>
          </a:prstGeom>
          <a:solidFill>
            <a:srgbClr val="946A3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charset="0"/>
              </a:rPr>
              <a:t>Tracking Arithmetic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908720"/>
            <a:ext cx="9144000" cy="648072"/>
            <a:chOff x="0" y="908720"/>
            <a:chExt cx="9144000" cy="648072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0" y="1411320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140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1740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5341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8941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22541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26142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29742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3343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6943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0543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4144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7744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345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4945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8545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62146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65746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69347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72947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76547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80148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83748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87349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9959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880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80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081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81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281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482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83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683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563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164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764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358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758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158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557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-5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957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356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756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-8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156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-9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557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53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279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0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45326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549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-12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rot="5400000">
              <a:off x="9322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16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animBg="1" autoUpdateAnimBg="0"/>
      <p:bldP spid="6" grpId="0" build="p" animBg="1"/>
      <p:bldP spid="7" grpId="0"/>
      <p:bldP spid="8" grpId="0"/>
      <p:bldP spid="5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Imagine a Number-Line (R3a)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064500" cy="3168575"/>
          </a:xfrm>
        </p:spPr>
        <p:txBody>
          <a:bodyPr/>
          <a:lstStyle/>
          <a:p>
            <a:r>
              <a:rPr lang="en-GB" dirty="0"/>
              <a:t>Imagine a copy on acetate, sitting on top</a:t>
            </a:r>
          </a:p>
          <a:p>
            <a:r>
              <a:rPr lang="en-GB" dirty="0"/>
              <a:t>Imagine rotating the acetate number-line through 180° about the point 5;</a:t>
            </a:r>
          </a:p>
          <a:p>
            <a:r>
              <a:rPr lang="en-GB" dirty="0"/>
              <a:t>Now rotate that about the point where 2 </a:t>
            </a:r>
            <a:r>
              <a:rPr lang="en-GB" dirty="0">
                <a:solidFill>
                  <a:srgbClr val="00FFFF"/>
                </a:solidFill>
              </a:rPr>
              <a:t>now is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Where does 3 end up?</a:t>
            </a:r>
          </a:p>
          <a:p>
            <a:pPr lvl="1"/>
            <a:r>
              <a:rPr lang="en-GB" dirty="0"/>
              <a:t>Where does -2 end up?</a:t>
            </a:r>
          </a:p>
          <a:p>
            <a:pPr lvl="1"/>
            <a:r>
              <a:rPr lang="en-GB" dirty="0"/>
              <a:t>Generalise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860032" y="3429000"/>
            <a:ext cx="3672408" cy="949761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Q</a:t>
            </a:r>
            <a:r>
              <a:rPr lang="en-GB" sz="2400" b="0" baseline="-25000" dirty="0">
                <a:solidFill>
                  <a:srgbClr val="631908"/>
                </a:solidFill>
              </a:rPr>
              <a:t>5</a:t>
            </a:r>
            <a:r>
              <a:rPr lang="en-GB" sz="2400" b="0" dirty="0">
                <a:solidFill>
                  <a:srgbClr val="631908"/>
                </a:solidFill>
              </a:rPr>
              <a:t> rotates about where</a:t>
            </a:r>
            <a:br>
              <a:rPr lang="en-GB" sz="2400" b="0" dirty="0">
                <a:solidFill>
                  <a:srgbClr val="631908"/>
                </a:solidFill>
              </a:rPr>
            </a:br>
            <a:r>
              <a:rPr lang="en-GB" sz="2400" b="0" dirty="0">
                <a:solidFill>
                  <a:srgbClr val="631908"/>
                </a:solidFill>
              </a:rPr>
              <a:t> 5 currently is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283968" y="4509120"/>
            <a:ext cx="4464496" cy="223224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Q</a:t>
            </a:r>
            <a:r>
              <a:rPr lang="en-GB" sz="2400" b="0" i="1" baseline="-25000" dirty="0">
                <a:solidFill>
                  <a:srgbClr val="631908"/>
                </a:solidFill>
              </a:rPr>
              <a:t>b</a:t>
            </a:r>
            <a:r>
              <a:rPr lang="en-GB" sz="2400" b="0" dirty="0">
                <a:solidFill>
                  <a:srgbClr val="631908"/>
                </a:solidFill>
              </a:rPr>
              <a:t>(Q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)) =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            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11560" y="4869160"/>
            <a:ext cx="3384376" cy="57606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631908"/>
                </a:solidFill>
              </a:rPr>
              <a:t>Q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 R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 = 2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–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0709" y="5021701"/>
            <a:ext cx="1947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= R</a:t>
            </a:r>
            <a:r>
              <a:rPr lang="en-GB" sz="2400" b="0" baseline="-25000" dirty="0">
                <a:solidFill>
                  <a:srgbClr val="631908"/>
                </a:solidFill>
              </a:rPr>
              <a:t>2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baseline="-25000" dirty="0">
                <a:solidFill>
                  <a:srgbClr val="631908"/>
                </a:solidFill>
              </a:rPr>
              <a:t>–</a:t>
            </a:r>
            <a:r>
              <a:rPr lang="en-GB" sz="2400" b="0" i="1" baseline="-25000" dirty="0">
                <a:solidFill>
                  <a:srgbClr val="631908"/>
                </a:solidFill>
              </a:rPr>
              <a:t>b</a:t>
            </a:r>
            <a:r>
              <a:rPr lang="en-GB" sz="2400" b="0" dirty="0">
                <a:solidFill>
                  <a:srgbClr val="631908"/>
                </a:solidFill>
              </a:rPr>
              <a:t>(R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)) </a:t>
            </a:r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5580112" y="5445224"/>
            <a:ext cx="311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= 2(2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–</a:t>
            </a:r>
            <a:r>
              <a:rPr lang="en-GB" sz="2400" b="0" i="1" dirty="0">
                <a:solidFill>
                  <a:srgbClr val="631908"/>
                </a:solidFill>
              </a:rPr>
              <a:t>b</a:t>
            </a:r>
            <a:r>
              <a:rPr lang="en-GB" sz="2400" b="0" dirty="0">
                <a:solidFill>
                  <a:srgbClr val="631908"/>
                </a:solidFill>
              </a:rPr>
              <a:t>) - (2</a:t>
            </a:r>
            <a:r>
              <a:rPr lang="en-GB" sz="2400" b="0" i="1" dirty="0">
                <a:solidFill>
                  <a:srgbClr val="631908"/>
                </a:solidFill>
              </a:rPr>
              <a:t>a</a:t>
            </a:r>
            <a:r>
              <a:rPr lang="en-GB" sz="2400" b="0" dirty="0">
                <a:solidFill>
                  <a:srgbClr val="631908"/>
                </a:solidFill>
              </a:rPr>
              <a:t> –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</a:t>
            </a:r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5580112" y="587727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= 2</a:t>
            </a:r>
            <a:r>
              <a:rPr lang="en-GB" sz="2400" b="0" i="1" dirty="0">
                <a:solidFill>
                  <a:srgbClr val="631908"/>
                </a:solidFill>
              </a:rPr>
              <a:t>(a – b</a:t>
            </a:r>
            <a:r>
              <a:rPr lang="en-GB" sz="2400" b="0" dirty="0">
                <a:solidFill>
                  <a:srgbClr val="631908"/>
                </a:solidFill>
              </a:rPr>
              <a:t>) + 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endParaRPr lang="en-GB" sz="2400"/>
          </a:p>
        </p:txBody>
      </p:sp>
      <p:sp>
        <p:nvSpPr>
          <p:cNvPr id="10" name="Rectangle 9"/>
          <p:cNvSpPr/>
          <p:nvPr/>
        </p:nvSpPr>
        <p:spPr>
          <a:xfrm>
            <a:off x="5580112" y="6262772"/>
            <a:ext cx="163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631908"/>
                </a:solidFill>
              </a:rPr>
              <a:t> = T</a:t>
            </a:r>
            <a:r>
              <a:rPr lang="en-GB" sz="2400" b="0" baseline="-25000" dirty="0">
                <a:solidFill>
                  <a:srgbClr val="631908"/>
                </a:solidFill>
              </a:rPr>
              <a:t>2(</a:t>
            </a:r>
            <a:r>
              <a:rPr lang="en-GB" sz="2400" b="0" i="1" baseline="-25000" dirty="0">
                <a:solidFill>
                  <a:srgbClr val="631908"/>
                </a:solidFill>
              </a:rPr>
              <a:t>a</a:t>
            </a:r>
            <a:r>
              <a:rPr lang="en-GB" sz="2400" b="0" baseline="-25000" dirty="0">
                <a:solidFill>
                  <a:srgbClr val="631908"/>
                </a:solidFill>
              </a:rPr>
              <a:t>–</a:t>
            </a:r>
            <a:r>
              <a:rPr lang="en-GB" sz="2400" b="0" i="1" baseline="-25000" dirty="0">
                <a:solidFill>
                  <a:srgbClr val="631908"/>
                </a:solidFill>
              </a:rPr>
              <a:t>b</a:t>
            </a:r>
            <a:r>
              <a:rPr lang="en-GB" sz="2400" b="0" baseline="-25000" dirty="0">
                <a:solidFill>
                  <a:srgbClr val="631908"/>
                </a:solidFill>
              </a:rPr>
              <a:t>)</a:t>
            </a:r>
            <a:r>
              <a:rPr lang="en-GB" sz="2400" b="0" dirty="0">
                <a:solidFill>
                  <a:srgbClr val="631908"/>
                </a:solidFill>
              </a:rPr>
              <a:t>(</a:t>
            </a:r>
            <a:r>
              <a:rPr lang="en-GB" sz="2400" b="0" i="1" dirty="0">
                <a:solidFill>
                  <a:srgbClr val="631908"/>
                </a:solidFill>
              </a:rPr>
              <a:t>x</a:t>
            </a:r>
            <a:r>
              <a:rPr lang="en-GB" sz="2400" b="0" dirty="0">
                <a:solidFill>
                  <a:srgbClr val="631908"/>
                </a:solidFill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908720"/>
            <a:ext cx="9144000" cy="648072"/>
            <a:chOff x="0" y="908720"/>
            <a:chExt cx="9144000" cy="648072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0" y="1411320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140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1740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5341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8941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22541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26142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29742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3343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6943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0543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4144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7744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345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4945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8545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62146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65746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69347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729474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765478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801482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837486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8734908" y="1399220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9959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880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80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081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81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281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4826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830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6834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563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164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764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358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758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158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5577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-5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9573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3569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7565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-8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15616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-9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557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53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27984" y="9087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0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45326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5496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-12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rot="5400000">
              <a:off x="93228" y="1392808"/>
              <a:ext cx="315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5897667" y="4581128"/>
            <a:ext cx="1770677" cy="576064"/>
            <a:chOff x="5897667" y="4581128"/>
            <a:chExt cx="1770677" cy="576064"/>
          </a:xfrm>
        </p:grpSpPr>
        <p:sp>
          <p:nvSpPr>
            <p:cNvPr id="63" name="Rectangle 62"/>
            <p:cNvSpPr/>
            <p:nvPr/>
          </p:nvSpPr>
          <p:spPr>
            <a:xfrm>
              <a:off x="5897667" y="4581128"/>
              <a:ext cx="17706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0" dirty="0">
                  <a:solidFill>
                    <a:srgbClr val="631908"/>
                  </a:solidFill>
                </a:rPr>
                <a:t> R</a:t>
              </a:r>
              <a:r>
                <a:rPr lang="en-GB" sz="2400" b="0" baseline="-25000" dirty="0">
                  <a:solidFill>
                    <a:srgbClr val="631908"/>
                  </a:solidFill>
                </a:rPr>
                <a:t>R (b)</a:t>
              </a:r>
              <a:r>
                <a:rPr lang="en-GB" sz="2400" b="0" dirty="0">
                  <a:solidFill>
                    <a:srgbClr val="631908"/>
                  </a:solidFill>
                </a:rPr>
                <a:t>(R</a:t>
              </a:r>
              <a:r>
                <a:rPr lang="en-GB" sz="2400" b="0" i="1" baseline="-25000" dirty="0">
                  <a:solidFill>
                    <a:srgbClr val="631908"/>
                  </a:solidFill>
                </a:rPr>
                <a:t>a</a:t>
              </a:r>
              <a:r>
                <a:rPr lang="en-GB" sz="2400" b="0" dirty="0">
                  <a:solidFill>
                    <a:srgbClr val="631908"/>
                  </a:solidFill>
                </a:rPr>
                <a:t>(</a:t>
              </a:r>
              <a:r>
                <a:rPr lang="en-GB" sz="2400" b="0" i="1" dirty="0">
                  <a:solidFill>
                    <a:srgbClr val="631908"/>
                  </a:solidFill>
                </a:rPr>
                <a:t>x</a:t>
              </a:r>
              <a:r>
                <a:rPr lang="en-GB" sz="2400" b="0" dirty="0">
                  <a:solidFill>
                    <a:srgbClr val="631908"/>
                  </a:solidFill>
                </a:rPr>
                <a:t>)) </a:t>
              </a:r>
              <a:endParaRPr lang="en-GB" sz="24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35867" y="4818638"/>
              <a:ext cx="4243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dirty="0">
                  <a:solidFill>
                    <a:srgbClr val="631908"/>
                  </a:solidFill>
                </a:rPr>
                <a:t> </a:t>
              </a:r>
              <a:r>
                <a:rPr lang="en-GB" sz="1600" b="0" i="1" dirty="0">
                  <a:solidFill>
                    <a:srgbClr val="631908"/>
                  </a:solidFill>
                </a:rPr>
                <a:t>a</a:t>
              </a:r>
              <a:endParaRPr lang="en-GB" sz="1600" i="1"/>
            </a:p>
          </p:txBody>
        </p:sp>
      </p:grpSp>
      <p:sp>
        <p:nvSpPr>
          <p:cNvPr id="66" name="Rounded Rectangular Callout 65"/>
          <p:cNvSpPr/>
          <p:nvPr/>
        </p:nvSpPr>
        <p:spPr bwMode="auto">
          <a:xfrm>
            <a:off x="1115616" y="5949280"/>
            <a:ext cx="3096344" cy="720080"/>
          </a:xfrm>
          <a:prstGeom prst="wedgeRoundRectCallout">
            <a:avLst>
              <a:gd name="adj1" fmla="val 100074"/>
              <a:gd name="adj2" fmla="val 21886"/>
              <a:gd name="adj3" fmla="val 16667"/>
            </a:avLst>
          </a:prstGeom>
          <a:solidFill>
            <a:srgbClr val="FFB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halkboard" charset="0"/>
              </a:rPr>
              <a:t>Any resonances?</a:t>
            </a:r>
          </a:p>
        </p:txBody>
      </p:sp>
    </p:spTree>
    <p:extLst>
      <p:ext uri="{BB962C8B-B14F-4D97-AF65-F5344CB8AC3E}">
        <p14:creationId xmlns:p14="http://schemas.microsoft.com/office/powerpoint/2010/main" val="18038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Square Deductions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838200"/>
          </a:xfrm>
        </p:spPr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Each of the inner quadrilaterals is a square.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191000" y="2057400"/>
          <a:ext cx="47101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Document" r:id="rId3" imgW="3048000" imgH="2959100" progId="Word.Document.12">
                  <p:link updateAutomatic="1"/>
                </p:oleObj>
              </mc:Choice>
              <mc:Fallback>
                <p:oleObj name="Document" r:id="rId3" imgW="3048000" imgH="2959100" progId="Word.Document.12">
                  <p:link updateAutomatic="1"/>
                  <p:pic>
                    <p:nvPicPr>
                      <p:cNvPr id="63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47101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1412776"/>
            <a:ext cx="2520280" cy="144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2"/>
              <a:buChar char="v"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Can the outer quadrilateral </a:t>
            </a:r>
            <a:br>
              <a:rPr lang="en-US" sz="2400" b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be square?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393305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140968"/>
            <a:ext cx="35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284984"/>
            <a:ext cx="687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a+b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5271591"/>
            <a:ext cx="86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2a+b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6" y="5013176"/>
            <a:ext cx="86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3a+b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270892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4a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8642" y="2060848"/>
            <a:ext cx="882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4a–b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1556792"/>
            <a:ext cx="229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4(4a–b) = a+2b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768056"/>
            <a:ext cx="210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7a+b = 5a+2b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4336008"/>
            <a:ext cx="231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To be a square: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4288" y="1527175"/>
            <a:ext cx="13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15a = 6b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5200104"/>
            <a:ext cx="153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So 2a = b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5704160"/>
            <a:ext cx="977900" cy="965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2636912"/>
            <a:ext cx="2931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 dirty="0">
                <a:solidFill>
                  <a:srgbClr val="FF0000"/>
                </a:solidFill>
              </a:rPr>
              <a:t>Acknowledge ignorance:</a:t>
            </a:r>
          </a:p>
          <a:p>
            <a:pPr algn="ctr"/>
            <a:r>
              <a:rPr lang="en-GB" sz="2000" b="0" dirty="0">
                <a:solidFill>
                  <a:srgbClr val="FF0000"/>
                </a:solidFill>
              </a:rPr>
              <a:t>denote size of edge of </a:t>
            </a:r>
            <a:br>
              <a:rPr lang="en-GB" sz="2000" b="0" dirty="0">
                <a:solidFill>
                  <a:srgbClr val="FF0000"/>
                </a:solidFill>
              </a:rPr>
            </a:br>
            <a:r>
              <a:rPr lang="en-GB" sz="2000" b="0" dirty="0">
                <a:solidFill>
                  <a:srgbClr val="FF0000"/>
                </a:solidFill>
              </a:rPr>
              <a:t>smallest square by a;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990" y="3645024"/>
            <a:ext cx="3319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0" dirty="0">
                <a:solidFill>
                  <a:srgbClr val="FF0000"/>
                </a:solidFill>
              </a:rPr>
              <a:t>Adjacent square edge by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DB0BC-3A6C-2940-BE58-68B590179016}"/>
              </a:ext>
            </a:extLst>
          </p:cNvPr>
          <p:cNvSpPr txBox="1"/>
          <p:nvPr/>
        </p:nvSpPr>
        <p:spPr>
          <a:xfrm>
            <a:off x="8179666" y="3221394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6CF03-B553-6D43-8C9F-3CF8B599EF92}"/>
              </a:ext>
            </a:extLst>
          </p:cNvPr>
          <p:cNvSpPr txBox="1"/>
          <p:nvPr/>
        </p:nvSpPr>
        <p:spPr>
          <a:xfrm>
            <a:off x="7770639" y="513854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4A8AB7-74AF-724A-A090-DB52DC1EDDA6}"/>
              </a:ext>
            </a:extLst>
          </p:cNvPr>
          <p:cNvSpPr txBox="1"/>
          <p:nvPr/>
        </p:nvSpPr>
        <p:spPr>
          <a:xfrm>
            <a:off x="5407371" y="495162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36BB26-A00A-FA43-BCDE-2362432520A2}"/>
              </a:ext>
            </a:extLst>
          </p:cNvPr>
          <p:cNvSpPr txBox="1"/>
          <p:nvPr/>
        </p:nvSpPr>
        <p:spPr>
          <a:xfrm>
            <a:off x="5075349" y="268478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0DC678-1B18-D14C-9428-665D24A57E70}"/>
              </a:ext>
            </a:extLst>
          </p:cNvPr>
          <p:cNvSpPr txBox="1"/>
          <p:nvPr/>
        </p:nvSpPr>
        <p:spPr>
          <a:xfrm>
            <a:off x="6245561" y="217493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10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1" build="allAtOnce"/>
      <p:bldP spid="6" grpId="0"/>
      <p:bldP spid="11" grpId="0"/>
      <p:bldP spid="11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F3BE92-BF7B-DA4E-973F-43E15E221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halkboard" panose="03050602040202020205" pitchFamily="66" charset="77"/>
              </a:rPr>
              <a:t>C: </a:t>
            </a:r>
            <a:br>
              <a:rPr lang="en-GB" dirty="0">
                <a:latin typeface="Chalkboard" panose="03050602040202020205" pitchFamily="66" charset="77"/>
              </a:rPr>
            </a:br>
            <a:r>
              <a:rPr lang="en-GB" dirty="0">
                <a:latin typeface="Chalkboard" panose="03050602040202020205" pitchFamily="66" charset="77"/>
              </a:rPr>
              <a:t>Methods &amp; Facility </a:t>
            </a:r>
          </a:p>
        </p:txBody>
      </p:sp>
    </p:spTree>
    <p:extLst>
      <p:ext uri="{BB962C8B-B14F-4D97-AF65-F5344CB8AC3E}">
        <p14:creationId xmlns:p14="http://schemas.microsoft.com/office/powerpoint/2010/main" val="4194548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Multi-Level Initiating of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440160"/>
          </a:xfrm>
        </p:spPr>
        <p:txBody>
          <a:bodyPr/>
          <a:lstStyle/>
          <a:p>
            <a:r>
              <a:rPr lang="en-GB" dirty="0"/>
              <a:t>In how many different ways can a unit fraction be expressed as the difference of two unit fractions?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3984" y="2060848"/>
            <a:ext cx="2016224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0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18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16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Notice that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81500" y="3073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7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1500" y="3073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26192" y="1844824"/>
          <a:ext cx="4578056" cy="8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8" name="Equation" r:id="rId6" imgW="2171700" imgH="393700" progId="Equation.DSMT4">
                  <p:embed/>
                </p:oleObj>
              </mc:Choice>
              <mc:Fallback>
                <p:oleObj name="Equation" r:id="rId6" imgW="2171700" imgH="3937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6192" y="1844824"/>
                        <a:ext cx="4578056" cy="82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2924944"/>
            <a:ext cx="2016224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0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18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16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Notice that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043608" y="3356992"/>
          <a:ext cx="1384861" cy="87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" name="Equation" r:id="rId8" imgW="622300" imgH="393700" progId="Equation.DSMT4">
                  <p:embed/>
                </p:oleObj>
              </mc:Choice>
              <mc:Fallback>
                <p:oleObj name="Equation" r:id="rId8" imgW="622300" imgH="3937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3608" y="3356992"/>
                        <a:ext cx="1384861" cy="87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071436" y="4365104"/>
          <a:ext cx="1340324" cy="83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0" name="Equation" r:id="rId10" imgW="635000" imgH="393700" progId="Equation.DSMT4">
                  <p:embed/>
                </p:oleObj>
              </mc:Choice>
              <mc:Fallback>
                <p:oleObj name="Equation" r:id="rId10" imgW="635000" imgH="3937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1436" y="4365104"/>
                        <a:ext cx="1340324" cy="83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098907" y="5337444"/>
          <a:ext cx="2176949" cy="7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1" name="Equation" r:id="rId12" imgW="1206500" imgH="393700" progId="Equation.DSMT4">
                  <p:embed/>
                </p:oleObj>
              </mc:Choice>
              <mc:Fallback>
                <p:oleObj name="Equation" r:id="rId12" imgW="1206500" imgH="3937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8907" y="5337444"/>
                        <a:ext cx="2176949" cy="710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123242" y="3356992"/>
          <a:ext cx="1345255" cy="73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" name="Equation" r:id="rId14" imgW="723900" imgH="393700" progId="Equation.DSMT4">
                  <p:embed/>
                </p:oleObj>
              </mc:Choice>
              <mc:Fallback>
                <p:oleObj name="Equation" r:id="rId14" imgW="723900" imgH="3937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23242" y="3356992"/>
                        <a:ext cx="1345255" cy="73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134026" y="4304646"/>
          <a:ext cx="4614438" cy="8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" name="Equation" r:id="rId16" imgW="2260600" imgH="393700" progId="Equation.DSMT4">
                  <p:embed/>
                </p:oleObj>
              </mc:Choice>
              <mc:Fallback>
                <p:oleObj name="Equation" r:id="rId16" imgW="2260600" imgH="3937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34026" y="4304646"/>
                        <a:ext cx="4614438" cy="80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7DB4E4-1F12-6A40-BDA5-8B04A0B52160}"/>
              </a:ext>
            </a:extLst>
          </p:cNvPr>
          <p:cNvSpPr/>
          <p:nvPr/>
        </p:nvSpPr>
        <p:spPr bwMode="auto">
          <a:xfrm>
            <a:off x="5112060" y="5594454"/>
            <a:ext cx="3384376" cy="89986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Purposeful Practise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  <a:latin typeface="Chalkboard" pitchFamily="-111" charset="0"/>
              </a:rPr>
              <a:t>(recent ATM publication)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D91F-503F-984E-967E-0F4B1A5E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Arithmetic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78DA4-B115-CF4A-B5C4-ADC93186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45" y="1013460"/>
            <a:ext cx="3162300" cy="556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1CEF6-A5A4-3E4D-958B-C0C1443C5F94}"/>
              </a:ext>
            </a:extLst>
          </p:cNvPr>
          <p:cNvSpPr txBox="1"/>
          <p:nvPr/>
        </p:nvSpPr>
        <p:spPr>
          <a:xfrm>
            <a:off x="6384175" y="2044931"/>
            <a:ext cx="2327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Emu tracks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3DA32-B051-6948-97E2-71FA493D1266}"/>
              </a:ext>
            </a:extLst>
          </p:cNvPr>
          <p:cNvSpPr txBox="1"/>
          <p:nvPr/>
        </p:nvSpPr>
        <p:spPr>
          <a:xfrm>
            <a:off x="6492239" y="2747356"/>
            <a:ext cx="2111433" cy="104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Construct a story for what happened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029C5-6B47-AD4C-9BE9-107897714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5" y="927908"/>
            <a:ext cx="5537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Clubbing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3886200" y="32004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/>
              <a:t>47</a:t>
            </a:r>
            <a:r>
              <a:rPr lang="en-US" sz="2400" b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0" dirty="0"/>
              <a:t>total</a:t>
            </a:r>
            <a:endParaRPr lang="en-US" sz="2400" b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24400" y="4267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002060"/>
                </a:solidFill>
              </a:rPr>
              <a:t>47–31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4267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002060"/>
                </a:solidFill>
              </a:rPr>
              <a:t>47–29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10800000" flipV="1">
            <a:off x="4343402" y="4648201"/>
            <a:ext cx="4032250" cy="1759674"/>
            <a:chOff x="5070166" y="-3575757"/>
            <a:chExt cx="4161379" cy="9388878"/>
          </a:xfrm>
        </p:grpSpPr>
        <p:sp>
          <p:nvSpPr>
            <p:cNvPr id="59415" name="TextBox 11"/>
            <p:cNvSpPr txBox="1">
              <a:spLocks noChangeArrowheads="1"/>
            </p:cNvSpPr>
            <p:nvPr/>
          </p:nvSpPr>
          <p:spPr bwMode="auto">
            <a:xfrm>
              <a:off x="5070166" y="2036140"/>
              <a:ext cx="2514848" cy="37769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31–(47–29)</a:t>
              </a:r>
            </a:p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29–(47–31)</a:t>
              </a:r>
            </a:p>
          </p:txBody>
        </p:sp>
        <p:cxnSp>
          <p:nvCxnSpPr>
            <p:cNvPr id="87067" name="Straight Arrow Connector 13"/>
            <p:cNvCxnSpPr>
              <a:cxnSpLocks noChangeShapeType="1"/>
              <a:stCxn id="59415" idx="0"/>
            </p:cNvCxnSpPr>
            <p:nvPr/>
          </p:nvCxnSpPr>
          <p:spPr bwMode="auto">
            <a:xfrm rot="10800000" flipH="1">
              <a:off x="6327590" y="-3575757"/>
              <a:ext cx="2903955" cy="56118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" y="3810000"/>
            <a:ext cx="4114800" cy="1524000"/>
            <a:chOff x="457200" y="3810000"/>
            <a:chExt cx="4114800" cy="1524000"/>
          </a:xfrm>
        </p:grpSpPr>
        <p:sp>
          <p:nvSpPr>
            <p:cNvPr id="87062" name="Oval 3"/>
            <p:cNvSpPr>
              <a:spLocks noChangeArrowheads="1"/>
            </p:cNvSpPr>
            <p:nvPr/>
          </p:nvSpPr>
          <p:spPr bwMode="auto">
            <a:xfrm>
              <a:off x="2133600" y="3810000"/>
              <a:ext cx="2438400" cy="1524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57200" y="4267200"/>
              <a:ext cx="1371600" cy="461665"/>
              <a:chOff x="457200" y="4267200"/>
              <a:chExt cx="1371600" cy="461665"/>
            </a:xfrm>
          </p:grpSpPr>
          <p:sp>
            <p:nvSpPr>
              <p:cNvPr id="87064" name="TextBox 6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0" dirty="0"/>
                  <a:t>31</a:t>
                </a:r>
                <a:endParaRPr lang="en-US" sz="2400" b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59414" name="TextBox 21"/>
              <p:cNvSpPr txBox="1">
                <a:spLocks noChangeArrowheads="1"/>
              </p:cNvSpPr>
              <p:nvPr/>
            </p:nvSpPr>
            <p:spPr bwMode="auto">
              <a:xfrm>
                <a:off x="457200" y="4267200"/>
                <a:ext cx="9253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0" dirty="0">
                    <a:solidFill>
                      <a:srgbClr val="3400FF"/>
                    </a:solidFill>
                  </a:rPr>
                  <a:t>poets</a:t>
                </a:r>
                <a:endParaRPr lang="en-US" sz="2400" b="0" dirty="0">
                  <a:solidFill>
                    <a:srgbClr val="34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44938" y="3810000"/>
            <a:ext cx="4458554" cy="1524000"/>
            <a:chOff x="3581400" y="3810000"/>
            <a:chExt cx="4458555" cy="1524000"/>
          </a:xfrm>
        </p:grpSpPr>
        <p:sp>
          <p:nvSpPr>
            <p:cNvPr id="87059" name="Oval 4"/>
            <p:cNvSpPr>
              <a:spLocks noChangeArrowheads="1"/>
            </p:cNvSpPr>
            <p:nvPr/>
          </p:nvSpPr>
          <p:spPr bwMode="auto">
            <a:xfrm>
              <a:off x="3581400" y="3810000"/>
              <a:ext cx="2438400" cy="1524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7060" name="TextBox 8"/>
            <p:cNvSpPr txBox="1">
              <a:spLocks noChangeArrowheads="1"/>
            </p:cNvSpPr>
            <p:nvPr/>
          </p:nvSpPr>
          <p:spPr bwMode="auto">
            <a:xfrm>
              <a:off x="60960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29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9410" name="TextBox 22"/>
            <p:cNvSpPr txBox="1">
              <a:spLocks noChangeArrowheads="1"/>
            </p:cNvSpPr>
            <p:nvPr/>
          </p:nvSpPr>
          <p:spPr bwMode="auto">
            <a:xfrm>
              <a:off x="6553201" y="4338638"/>
              <a:ext cx="14867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3400FF"/>
                  </a:solidFill>
                </a:rPr>
                <a:t>painters</a:t>
              </a:r>
              <a:endParaRPr lang="en-US" sz="2400" b="0" dirty="0">
                <a:solidFill>
                  <a:srgbClr val="34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7050" name="Rounded Rectangular Callout 32"/>
          <p:cNvSpPr>
            <a:spLocks noChangeArrowheads="1"/>
          </p:cNvSpPr>
          <p:nvPr/>
        </p:nvSpPr>
        <p:spPr bwMode="auto">
          <a:xfrm>
            <a:off x="762000" y="914400"/>
            <a:ext cx="7467600" cy="1371600"/>
          </a:xfrm>
          <a:prstGeom prst="wedgeRoundRectCallout">
            <a:avLst>
              <a:gd name="adj1" fmla="val -20833"/>
              <a:gd name="adj2" fmla="val 50111"/>
              <a:gd name="adj3" fmla="val 16667"/>
            </a:avLst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 dirty="0"/>
              <a:t>In a certain club there are 47 people altogether, of whom 31 are poets and 29 are painters. </a:t>
            </a:r>
            <a:br>
              <a:rPr lang="en-US" sz="2000" b="0" dirty="0"/>
            </a:br>
            <a:r>
              <a:rPr lang="en-US" sz="2000" b="0" dirty="0"/>
              <a:t>How many are both? (Everyone is in at least one!)</a:t>
            </a:r>
          </a:p>
        </p:txBody>
      </p:sp>
      <p:sp>
        <p:nvSpPr>
          <p:cNvPr id="19" name="Cloud Callout 18"/>
          <p:cNvSpPr>
            <a:spLocks noChangeArrowheads="1"/>
          </p:cNvSpPr>
          <p:nvPr/>
        </p:nvSpPr>
        <p:spPr bwMode="auto">
          <a:xfrm>
            <a:off x="304800" y="2514600"/>
            <a:ext cx="3691136" cy="1143000"/>
          </a:xfrm>
          <a:prstGeom prst="cloudCallout">
            <a:avLst>
              <a:gd name="adj1" fmla="val 26333"/>
              <a:gd name="adj2" fmla="val 905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 dirty="0"/>
              <a:t>How many poets are </a:t>
            </a:r>
            <a:r>
              <a:rPr lang="en-US" sz="2000" b="0" u="sng" dirty="0"/>
              <a:t>not</a:t>
            </a:r>
            <a:r>
              <a:rPr lang="en-US" sz="2000" b="0" dirty="0"/>
              <a:t> painters?</a:t>
            </a:r>
          </a:p>
        </p:txBody>
      </p:sp>
      <p:sp>
        <p:nvSpPr>
          <p:cNvPr id="20" name="Cloud Callout 19"/>
          <p:cNvSpPr>
            <a:spLocks noChangeArrowheads="1"/>
          </p:cNvSpPr>
          <p:nvPr/>
        </p:nvSpPr>
        <p:spPr bwMode="auto">
          <a:xfrm>
            <a:off x="5029200" y="2362200"/>
            <a:ext cx="3935288" cy="1066800"/>
          </a:xfrm>
          <a:prstGeom prst="cloudCallout">
            <a:avLst>
              <a:gd name="adj1" fmla="val -50352"/>
              <a:gd name="adj2" fmla="val 11416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 dirty="0"/>
              <a:t>How many painters are </a:t>
            </a:r>
            <a:r>
              <a:rPr lang="en-US" sz="2000" b="0" u="sng" dirty="0"/>
              <a:t>not</a:t>
            </a:r>
            <a:r>
              <a:rPr lang="en-US" sz="2000" b="0" dirty="0"/>
              <a:t> poets?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 rot="10800000" flipV="1">
            <a:off x="679450" y="4648201"/>
            <a:ext cx="3511549" cy="1588323"/>
            <a:chOff x="3990928" y="-4388386"/>
            <a:chExt cx="3514984" cy="8077029"/>
          </a:xfrm>
        </p:grpSpPr>
        <p:sp>
          <p:nvSpPr>
            <p:cNvPr id="59406" name="TextBox 11"/>
            <p:cNvSpPr txBox="1">
              <a:spLocks noChangeArrowheads="1"/>
            </p:cNvSpPr>
            <p:nvPr/>
          </p:nvSpPr>
          <p:spPr bwMode="auto">
            <a:xfrm>
              <a:off x="4992030" y="1653981"/>
              <a:ext cx="2513882" cy="2034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31 + 29 – 47</a:t>
              </a:r>
            </a:p>
          </p:txBody>
        </p:sp>
        <p:cxnSp>
          <p:nvCxnSpPr>
            <p:cNvPr id="87058" name="Straight Arrow Connector 13"/>
            <p:cNvCxnSpPr>
              <a:cxnSpLocks noChangeShapeType="1"/>
              <a:stCxn id="59406" idx="0"/>
            </p:cNvCxnSpPr>
            <p:nvPr/>
          </p:nvCxnSpPr>
          <p:spPr bwMode="auto">
            <a:xfrm rot="10800000">
              <a:off x="3990928" y="-4388386"/>
              <a:ext cx="2258044" cy="60423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810000" y="5715000"/>
            <a:ext cx="1532468" cy="762000"/>
            <a:chOff x="3810000" y="5715000"/>
            <a:chExt cx="1532468" cy="762000"/>
          </a:xfrm>
        </p:grpSpPr>
        <p:sp>
          <p:nvSpPr>
            <p:cNvPr id="25" name="Rounded Rectangular Callout 24"/>
            <p:cNvSpPr/>
            <p:nvPr/>
          </p:nvSpPr>
          <p:spPr bwMode="auto">
            <a:xfrm>
              <a:off x="3810000" y="5715000"/>
              <a:ext cx="1524000" cy="762000"/>
            </a:xfrm>
            <a:prstGeom prst="wedgeRoundRectCallout">
              <a:avLst>
                <a:gd name="adj1" fmla="val 82148"/>
                <a:gd name="adj2" fmla="val -18142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Tracking Arithmetic</a:t>
              </a:r>
            </a:p>
          </p:txBody>
        </p:sp>
        <p:sp>
          <p:nvSpPr>
            <p:cNvPr id="28" name="Rounded Rectangular Callout 27"/>
            <p:cNvSpPr/>
            <p:nvPr/>
          </p:nvSpPr>
          <p:spPr bwMode="auto">
            <a:xfrm>
              <a:off x="3818468" y="5715000"/>
              <a:ext cx="1524000" cy="762000"/>
            </a:xfrm>
            <a:prstGeom prst="wedgeRoundRectCallout">
              <a:avLst>
                <a:gd name="adj1" fmla="val -90011"/>
                <a:gd name="adj2" fmla="val -10279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Tracking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0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10" grpId="0"/>
      <p:bldP spid="11" grpId="0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Oval 15"/>
          <p:cNvSpPr>
            <a:spLocks noChangeArrowheads="1"/>
          </p:cNvSpPr>
          <p:nvPr/>
        </p:nvSpPr>
        <p:spPr bwMode="auto">
          <a:xfrm>
            <a:off x="2209800" y="3581400"/>
            <a:ext cx="2438400" cy="15240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9092" name="Oval 16"/>
          <p:cNvSpPr>
            <a:spLocks noChangeArrowheads="1"/>
          </p:cNvSpPr>
          <p:nvPr/>
        </p:nvSpPr>
        <p:spPr bwMode="auto">
          <a:xfrm>
            <a:off x="3657600" y="3581400"/>
            <a:ext cx="2438400" cy="15240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9093" name="Oval 17"/>
          <p:cNvSpPr>
            <a:spLocks noChangeArrowheads="1"/>
          </p:cNvSpPr>
          <p:nvPr/>
        </p:nvSpPr>
        <p:spPr bwMode="auto">
          <a:xfrm>
            <a:off x="2971800" y="2819400"/>
            <a:ext cx="2438400" cy="15240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9126" name="TextBox 20"/>
          <p:cNvSpPr txBox="1">
            <a:spLocks noChangeArrowheads="1"/>
          </p:cNvSpPr>
          <p:nvPr/>
        </p:nvSpPr>
        <p:spPr bwMode="auto">
          <a:xfrm>
            <a:off x="3218478" y="2335079"/>
            <a:ext cx="2209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15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3400FF"/>
                </a:solidFill>
              </a:rPr>
              <a:t>musicians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B50C6-F6E1-3D42-A1E6-8007C2FEF071}"/>
              </a:ext>
            </a:extLst>
          </p:cNvPr>
          <p:cNvGrpSpPr/>
          <p:nvPr/>
        </p:nvGrpSpPr>
        <p:grpSpPr>
          <a:xfrm>
            <a:off x="783956" y="4114801"/>
            <a:ext cx="1292031" cy="461899"/>
            <a:chOff x="381001" y="4114801"/>
            <a:chExt cx="1292031" cy="461899"/>
          </a:xfrm>
        </p:grpSpPr>
        <p:sp>
          <p:nvSpPr>
            <p:cNvPr id="89124" name="TextBox 18"/>
            <p:cNvSpPr txBox="1">
              <a:spLocks noChangeArrowheads="1"/>
            </p:cNvSpPr>
            <p:nvPr/>
          </p:nvSpPr>
          <p:spPr bwMode="auto">
            <a:xfrm>
              <a:off x="381001" y="4114801"/>
              <a:ext cx="533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002060"/>
                  </a:solidFill>
                </a:rPr>
                <a:t>14</a:t>
              </a:r>
            </a:p>
          </p:txBody>
        </p:sp>
        <p:sp>
          <p:nvSpPr>
            <p:cNvPr id="89127" name="TextBox 23"/>
            <p:cNvSpPr txBox="1">
              <a:spLocks noChangeArrowheads="1"/>
            </p:cNvSpPr>
            <p:nvPr/>
          </p:nvSpPr>
          <p:spPr bwMode="auto">
            <a:xfrm>
              <a:off x="747714" y="4115035"/>
              <a:ext cx="9253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3400FF"/>
                  </a:solidFill>
                </a:rPr>
                <a:t>poets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C25EAE-2B2A-2146-AE1A-94896DA50D0D}"/>
              </a:ext>
            </a:extLst>
          </p:cNvPr>
          <p:cNvGrpSpPr/>
          <p:nvPr/>
        </p:nvGrpSpPr>
        <p:grpSpPr>
          <a:xfrm>
            <a:off x="6108622" y="4035614"/>
            <a:ext cx="1657235" cy="493307"/>
            <a:chOff x="6248104" y="4159598"/>
            <a:chExt cx="1657235" cy="493307"/>
          </a:xfrm>
        </p:grpSpPr>
        <p:sp>
          <p:nvSpPr>
            <p:cNvPr id="89125" name="TextBox 19"/>
            <p:cNvSpPr txBox="1">
              <a:spLocks noChangeArrowheads="1"/>
            </p:cNvSpPr>
            <p:nvPr/>
          </p:nvSpPr>
          <p:spPr bwMode="auto">
            <a:xfrm>
              <a:off x="6248104" y="4191240"/>
              <a:ext cx="533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00279F"/>
                  </a:solidFill>
                </a:rPr>
                <a:t>11</a:t>
              </a:r>
            </a:p>
          </p:txBody>
        </p:sp>
        <p:sp>
          <p:nvSpPr>
            <p:cNvPr id="89128" name="TextBox 24"/>
            <p:cNvSpPr txBox="1">
              <a:spLocks noChangeArrowheads="1"/>
            </p:cNvSpPr>
            <p:nvPr/>
          </p:nvSpPr>
          <p:spPr bwMode="auto">
            <a:xfrm>
              <a:off x="6603701" y="4159598"/>
              <a:ext cx="13016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3400FF"/>
                  </a:solidFill>
                </a:rPr>
                <a:t>painters</a:t>
              </a:r>
            </a:p>
          </p:txBody>
        </p:sp>
      </p:grpSp>
      <p:sp>
        <p:nvSpPr>
          <p:cNvPr id="89095" name="TextBox 25"/>
          <p:cNvSpPr txBox="1">
            <a:spLocks noChangeArrowheads="1"/>
          </p:cNvSpPr>
          <p:nvPr/>
        </p:nvSpPr>
        <p:spPr bwMode="auto">
          <a:xfrm>
            <a:off x="2070317" y="2663528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28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FF0000"/>
                </a:solidFill>
              </a:rPr>
              <a:t>total</a:t>
            </a:r>
          </a:p>
        </p:txBody>
      </p:sp>
      <p:sp>
        <p:nvSpPr>
          <p:cNvPr id="89096" name="TextBox 26"/>
          <p:cNvSpPr txBox="1">
            <a:spLocks noChangeArrowheads="1"/>
          </p:cNvSpPr>
          <p:nvPr/>
        </p:nvSpPr>
        <p:spPr bwMode="auto">
          <a:xfrm>
            <a:off x="5335299" y="297309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>
                <a:solidFill>
                  <a:srgbClr val="002060"/>
                </a:solidFill>
              </a:rPr>
              <a:t>23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46A3A"/>
                </a:solidFill>
              </a:rPr>
              <a:t>painters or musicians</a:t>
            </a:r>
            <a:endParaRPr lang="en-US" sz="2400" b="0" dirty="0">
              <a:solidFill>
                <a:srgbClr val="946A3A"/>
              </a:solidFill>
            </a:endParaRPr>
          </a:p>
        </p:txBody>
      </p:sp>
      <p:sp>
        <p:nvSpPr>
          <p:cNvPr id="89097" name="TextBox 27"/>
          <p:cNvSpPr txBox="1">
            <a:spLocks noChangeArrowheads="1"/>
          </p:cNvSpPr>
          <p:nvPr/>
        </p:nvSpPr>
        <p:spPr bwMode="auto">
          <a:xfrm>
            <a:off x="954439" y="3035083"/>
            <a:ext cx="20284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>
                <a:solidFill>
                  <a:srgbClr val="002060"/>
                </a:solidFill>
              </a:rPr>
              <a:t>21</a:t>
            </a:r>
            <a:r>
              <a:rPr lang="en-US" sz="2400" b="0" dirty="0"/>
              <a:t> </a:t>
            </a:r>
            <a:r>
              <a:rPr lang="en-US" sz="2400" dirty="0">
                <a:solidFill>
                  <a:srgbClr val="946A3A"/>
                </a:solidFill>
              </a:rPr>
              <a:t>musicians or poets</a:t>
            </a:r>
            <a:endParaRPr lang="en-US" sz="2400" b="0" dirty="0">
              <a:solidFill>
                <a:srgbClr val="946A3A"/>
              </a:solidFill>
            </a:endParaRPr>
          </a:p>
        </p:txBody>
      </p:sp>
      <p:sp>
        <p:nvSpPr>
          <p:cNvPr id="89098" name="TextBox 28"/>
          <p:cNvSpPr txBox="1">
            <a:spLocks noChangeArrowheads="1"/>
          </p:cNvSpPr>
          <p:nvPr/>
        </p:nvSpPr>
        <p:spPr bwMode="auto">
          <a:xfrm>
            <a:off x="2743200" y="51054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22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946A3A"/>
                </a:solidFill>
              </a:rPr>
              <a:t>poets or painters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80240" y="4469653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/>
              <a:t>28–23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660822" y="446946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/>
              <a:t>28–21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57600" y="3048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/>
              <a:t>28–22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52400" y="3600450"/>
            <a:ext cx="4529138" cy="2119015"/>
            <a:chOff x="152400" y="3600428"/>
            <a:chExt cx="4529733" cy="2118739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370461" y="3600428"/>
              <a:ext cx="3311672" cy="1657134"/>
              <a:chOff x="1370461" y="3600428"/>
              <a:chExt cx="3311672" cy="1657134"/>
            </a:xfrm>
          </p:grpSpPr>
          <p:sp>
            <p:nvSpPr>
              <p:cNvPr id="89122" name="Freeform 33"/>
              <p:cNvSpPr>
                <a:spLocks noChangeArrowheads="1"/>
              </p:cNvSpPr>
              <p:nvPr/>
            </p:nvSpPr>
            <p:spPr bwMode="auto">
              <a:xfrm>
                <a:off x="2950757" y="3600428"/>
                <a:ext cx="1731376" cy="741796"/>
              </a:xfrm>
              <a:custGeom>
                <a:avLst/>
                <a:gdLst>
                  <a:gd name="T0" fmla="*/ 45229 w 1731376"/>
                  <a:gd name="T1" fmla="*/ 57896 h 741796"/>
                  <a:gd name="T2" fmla="*/ 501140 w 1731376"/>
                  <a:gd name="T3" fmla="*/ 3618 h 741796"/>
                  <a:gd name="T4" fmla="*/ 989616 w 1731376"/>
                  <a:gd name="T5" fmla="*/ 68751 h 741796"/>
                  <a:gd name="T6" fmla="*/ 1380397 w 1731376"/>
                  <a:gd name="T7" fmla="*/ 220729 h 741796"/>
                  <a:gd name="T8" fmla="*/ 1684338 w 1731376"/>
                  <a:gd name="T9" fmla="*/ 654952 h 741796"/>
                  <a:gd name="T10" fmla="*/ 1098167 w 1731376"/>
                  <a:gd name="T11" fmla="*/ 741796 h 741796"/>
                  <a:gd name="T12" fmla="*/ 674821 w 1731376"/>
                  <a:gd name="T13" fmla="*/ 654952 h 741796"/>
                  <a:gd name="T14" fmla="*/ 436010 w 1731376"/>
                  <a:gd name="T15" fmla="*/ 546396 h 741796"/>
                  <a:gd name="T16" fmla="*/ 229765 w 1731376"/>
                  <a:gd name="T17" fmla="*/ 350996 h 741796"/>
                  <a:gd name="T18" fmla="*/ 45229 w 1731376"/>
                  <a:gd name="T19" fmla="*/ 57896 h 7417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31376"/>
                  <a:gd name="T31" fmla="*/ 0 h 741796"/>
                  <a:gd name="T32" fmla="*/ 1731376 w 1731376"/>
                  <a:gd name="T33" fmla="*/ 741796 h 7417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31376" h="741796">
                    <a:moveTo>
                      <a:pt x="45229" y="57896"/>
                    </a:moveTo>
                    <a:cubicBezTo>
                      <a:pt x="90458" y="0"/>
                      <a:pt x="343742" y="1809"/>
                      <a:pt x="501140" y="3618"/>
                    </a:cubicBezTo>
                    <a:cubicBezTo>
                      <a:pt x="658538" y="5427"/>
                      <a:pt x="843073" y="32566"/>
                      <a:pt x="989616" y="68751"/>
                    </a:cubicBezTo>
                    <a:cubicBezTo>
                      <a:pt x="1136159" y="104936"/>
                      <a:pt x="1264610" y="123029"/>
                      <a:pt x="1380397" y="220729"/>
                    </a:cubicBezTo>
                    <a:cubicBezTo>
                      <a:pt x="1496184" y="318429"/>
                      <a:pt x="1731376" y="568108"/>
                      <a:pt x="1684338" y="654952"/>
                    </a:cubicBezTo>
                    <a:cubicBezTo>
                      <a:pt x="1637300" y="741796"/>
                      <a:pt x="1266420" y="741796"/>
                      <a:pt x="1098167" y="741796"/>
                    </a:cubicBezTo>
                    <a:cubicBezTo>
                      <a:pt x="929914" y="741796"/>
                      <a:pt x="785180" y="687519"/>
                      <a:pt x="674821" y="654952"/>
                    </a:cubicBezTo>
                    <a:cubicBezTo>
                      <a:pt x="564462" y="622385"/>
                      <a:pt x="510186" y="597055"/>
                      <a:pt x="436010" y="546396"/>
                    </a:cubicBezTo>
                    <a:cubicBezTo>
                      <a:pt x="361834" y="495737"/>
                      <a:pt x="296704" y="434222"/>
                      <a:pt x="229765" y="350996"/>
                    </a:cubicBezTo>
                    <a:cubicBezTo>
                      <a:pt x="162826" y="267770"/>
                      <a:pt x="0" y="115792"/>
                      <a:pt x="45229" y="57896"/>
                    </a:cubicBezTo>
                    <a:close/>
                  </a:path>
                </a:pathLst>
              </a:custGeom>
              <a:solidFill>
                <a:schemeClr val="accent1">
                  <a:alpha val="65097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89123" name="Straight Arrow Connector 35"/>
              <p:cNvCxnSpPr>
                <a:cxnSpLocks noChangeShapeType="1"/>
              </p:cNvCxnSpPr>
              <p:nvPr/>
            </p:nvCxnSpPr>
            <p:spPr bwMode="auto">
              <a:xfrm flipV="1">
                <a:off x="1370461" y="4038601"/>
                <a:ext cx="2210940" cy="121896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152400" y="5257562"/>
              <a:ext cx="1524200" cy="461605"/>
            </a:xfrm>
            <a:prstGeom prst="rect">
              <a:avLst/>
            </a:prstGeom>
            <a:solidFill>
              <a:srgbClr val="66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2060"/>
                  </a:solidFill>
                </a:rPr>
                <a:t>14+15–21</a:t>
              </a:r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3668713" y="3590925"/>
            <a:ext cx="4865687" cy="1976140"/>
            <a:chOff x="3668998" y="3591381"/>
            <a:chExt cx="4865402" cy="1975386"/>
          </a:xfrm>
        </p:grpSpPr>
        <p:sp>
          <p:nvSpPr>
            <p:cNvPr id="89117" name="Freeform 38"/>
            <p:cNvSpPr>
              <a:spLocks noChangeArrowheads="1"/>
            </p:cNvSpPr>
            <p:nvPr/>
          </p:nvSpPr>
          <p:spPr bwMode="auto">
            <a:xfrm>
              <a:off x="3668998" y="3591381"/>
              <a:ext cx="1731376" cy="765317"/>
            </a:xfrm>
            <a:custGeom>
              <a:avLst/>
              <a:gdLst>
                <a:gd name="T0" fmla="*/ 510186 w 1731376"/>
                <a:gd name="T1" fmla="*/ 132076 h 765317"/>
                <a:gd name="T2" fmla="*/ 890112 w 1731376"/>
                <a:gd name="T3" fmla="*/ 23520 h 765317"/>
                <a:gd name="T4" fmla="*/ 1280892 w 1731376"/>
                <a:gd name="T5" fmla="*/ 1809 h 765317"/>
                <a:gd name="T6" fmla="*/ 1563123 w 1731376"/>
                <a:gd name="T7" fmla="*/ 34376 h 765317"/>
                <a:gd name="T8" fmla="*/ 1725948 w 1731376"/>
                <a:gd name="T9" fmla="*/ 88654 h 765317"/>
                <a:gd name="T10" fmla="*/ 1530558 w 1731376"/>
                <a:gd name="T11" fmla="*/ 425176 h 765317"/>
                <a:gd name="T12" fmla="*/ 1226617 w 1731376"/>
                <a:gd name="T13" fmla="*/ 598865 h 765317"/>
                <a:gd name="T14" fmla="*/ 911822 w 1731376"/>
                <a:gd name="T15" fmla="*/ 696565 h 765317"/>
                <a:gd name="T16" fmla="*/ 510186 w 1731376"/>
                <a:gd name="T17" fmla="*/ 761699 h 765317"/>
                <a:gd name="T18" fmla="*/ 119405 w 1731376"/>
                <a:gd name="T19" fmla="*/ 718276 h 765317"/>
                <a:gd name="T20" fmla="*/ 0 w 1731376"/>
                <a:gd name="T21" fmla="*/ 685710 h 765317"/>
                <a:gd name="T22" fmla="*/ 119405 w 1731376"/>
                <a:gd name="T23" fmla="*/ 446887 h 765317"/>
                <a:gd name="T24" fmla="*/ 510186 w 1731376"/>
                <a:gd name="T25" fmla="*/ 132076 h 7653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1376"/>
                <a:gd name="T40" fmla="*/ 0 h 765317"/>
                <a:gd name="T41" fmla="*/ 1731376 w 1731376"/>
                <a:gd name="T42" fmla="*/ 765317 h 7653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1376" h="765317">
                  <a:moveTo>
                    <a:pt x="510186" y="132076"/>
                  </a:moveTo>
                  <a:cubicBezTo>
                    <a:pt x="638637" y="61515"/>
                    <a:pt x="761661" y="45231"/>
                    <a:pt x="890112" y="23520"/>
                  </a:cubicBezTo>
                  <a:cubicBezTo>
                    <a:pt x="1018563" y="1809"/>
                    <a:pt x="1168724" y="0"/>
                    <a:pt x="1280892" y="1809"/>
                  </a:cubicBezTo>
                  <a:cubicBezTo>
                    <a:pt x="1393060" y="3618"/>
                    <a:pt x="1488947" y="19902"/>
                    <a:pt x="1563123" y="34376"/>
                  </a:cubicBezTo>
                  <a:cubicBezTo>
                    <a:pt x="1637299" y="48850"/>
                    <a:pt x="1731376" y="23521"/>
                    <a:pt x="1725948" y="88654"/>
                  </a:cubicBezTo>
                  <a:cubicBezTo>
                    <a:pt x="1720521" y="153787"/>
                    <a:pt x="1613780" y="340141"/>
                    <a:pt x="1530558" y="425176"/>
                  </a:cubicBezTo>
                  <a:cubicBezTo>
                    <a:pt x="1447336" y="510211"/>
                    <a:pt x="1329740" y="553634"/>
                    <a:pt x="1226617" y="598865"/>
                  </a:cubicBezTo>
                  <a:cubicBezTo>
                    <a:pt x="1123494" y="644096"/>
                    <a:pt x="1031227" y="669426"/>
                    <a:pt x="911822" y="696565"/>
                  </a:cubicBezTo>
                  <a:cubicBezTo>
                    <a:pt x="792417" y="723704"/>
                    <a:pt x="642255" y="758081"/>
                    <a:pt x="510186" y="761699"/>
                  </a:cubicBezTo>
                  <a:cubicBezTo>
                    <a:pt x="378117" y="765317"/>
                    <a:pt x="204436" y="730941"/>
                    <a:pt x="119405" y="718276"/>
                  </a:cubicBezTo>
                  <a:cubicBezTo>
                    <a:pt x="34374" y="705611"/>
                    <a:pt x="0" y="730941"/>
                    <a:pt x="0" y="685710"/>
                  </a:cubicBezTo>
                  <a:cubicBezTo>
                    <a:pt x="0" y="640479"/>
                    <a:pt x="37992" y="539159"/>
                    <a:pt x="119405" y="446887"/>
                  </a:cubicBezTo>
                  <a:cubicBezTo>
                    <a:pt x="200818" y="354615"/>
                    <a:pt x="381735" y="202637"/>
                    <a:pt x="510186" y="132076"/>
                  </a:cubicBezTo>
                  <a:close/>
                </a:path>
              </a:pathLst>
            </a:custGeom>
            <a:solidFill>
              <a:srgbClr val="CCFFCC">
                <a:alpha val="49019"/>
              </a:srgbClr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89118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4800601" y="3886200"/>
              <a:ext cx="2057399" cy="12190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5" name="TextBox 44"/>
            <p:cNvSpPr txBox="1"/>
            <p:nvPr/>
          </p:nvSpPr>
          <p:spPr>
            <a:xfrm>
              <a:off x="7010489" y="5105278"/>
              <a:ext cx="1523911" cy="461489"/>
            </a:xfrm>
            <a:prstGeom prst="rect">
              <a:avLst/>
            </a:prstGeom>
            <a:solidFill>
              <a:srgbClr val="66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2060"/>
                  </a:solidFill>
                </a:rPr>
                <a:t>11+15–23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581400" y="3746500"/>
            <a:ext cx="1524000" cy="2273003"/>
            <a:chOff x="3581400" y="3746177"/>
            <a:chExt cx="1524000" cy="2273326"/>
          </a:xfrm>
        </p:grpSpPr>
        <p:cxnSp>
          <p:nvCxnSpPr>
            <p:cNvPr id="89107" name="Straight Arrow Connector 59"/>
            <p:cNvCxnSpPr>
              <a:cxnSpLocks noChangeShapeType="1"/>
              <a:stCxn id="48" idx="0"/>
            </p:cNvCxnSpPr>
            <p:nvPr/>
          </p:nvCxnSpPr>
          <p:spPr bwMode="auto">
            <a:xfrm flipH="1" flipV="1">
              <a:off x="4267200" y="4567536"/>
              <a:ext cx="76200" cy="9902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8" name="TextBox 47"/>
            <p:cNvSpPr txBox="1"/>
            <p:nvPr/>
          </p:nvSpPr>
          <p:spPr>
            <a:xfrm>
              <a:off x="3581400" y="5557772"/>
              <a:ext cx="1524000" cy="461731"/>
            </a:xfrm>
            <a:prstGeom prst="rect">
              <a:avLst/>
            </a:prstGeom>
            <a:solidFill>
              <a:srgbClr val="66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2060"/>
                  </a:solidFill>
                </a:rPr>
                <a:t>14+11–22</a:t>
              </a: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662363" y="3746177"/>
              <a:ext cx="965200" cy="1206671"/>
            </a:xfrm>
            <a:custGeom>
              <a:avLst/>
              <a:gdLst>
                <a:gd name="connsiteX0" fmla="*/ 482778 w 965556"/>
                <a:gd name="connsiteY0" fmla="*/ 1857 h 1206823"/>
                <a:gd name="connsiteX1" fmla="*/ 716740 w 965556"/>
                <a:gd name="connsiteY1" fmla="*/ 146676 h 1206823"/>
                <a:gd name="connsiteX2" fmla="*/ 894996 w 965556"/>
                <a:gd name="connsiteY2" fmla="*/ 347194 h 1206823"/>
                <a:gd name="connsiteX3" fmla="*/ 961842 w 965556"/>
                <a:gd name="connsiteY3" fmla="*/ 569992 h 1206823"/>
                <a:gd name="connsiteX4" fmla="*/ 917278 w 965556"/>
                <a:gd name="connsiteY4" fmla="*/ 815069 h 1206823"/>
                <a:gd name="connsiteX5" fmla="*/ 694458 w 965556"/>
                <a:gd name="connsiteY5" fmla="*/ 1093567 h 1206823"/>
                <a:gd name="connsiteX6" fmla="*/ 505060 w 965556"/>
                <a:gd name="connsiteY6" fmla="*/ 1204966 h 1206823"/>
                <a:gd name="connsiteX7" fmla="*/ 271098 w 965556"/>
                <a:gd name="connsiteY7" fmla="*/ 1082427 h 1206823"/>
                <a:gd name="connsiteX8" fmla="*/ 70560 w 965556"/>
                <a:gd name="connsiteY8" fmla="*/ 870769 h 1206823"/>
                <a:gd name="connsiteX9" fmla="*/ 3714 w 965556"/>
                <a:gd name="connsiteY9" fmla="*/ 547712 h 1206823"/>
                <a:gd name="connsiteX10" fmla="*/ 92842 w 965556"/>
                <a:gd name="connsiteY10" fmla="*/ 313774 h 1206823"/>
                <a:gd name="connsiteX11" fmla="*/ 293380 w 965556"/>
                <a:gd name="connsiteY11" fmla="*/ 135536 h 1206823"/>
                <a:gd name="connsiteX12" fmla="*/ 482778 w 965556"/>
                <a:gd name="connsiteY12" fmla="*/ 1857 h 12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5556" h="1206823">
                  <a:moveTo>
                    <a:pt x="482778" y="1857"/>
                  </a:moveTo>
                  <a:cubicBezTo>
                    <a:pt x="553338" y="3714"/>
                    <a:pt x="648037" y="89120"/>
                    <a:pt x="716740" y="146676"/>
                  </a:cubicBezTo>
                  <a:cubicBezTo>
                    <a:pt x="785443" y="204232"/>
                    <a:pt x="854146" y="276641"/>
                    <a:pt x="894996" y="347194"/>
                  </a:cubicBezTo>
                  <a:cubicBezTo>
                    <a:pt x="935846" y="417747"/>
                    <a:pt x="958128" y="492013"/>
                    <a:pt x="961842" y="569992"/>
                  </a:cubicBezTo>
                  <a:cubicBezTo>
                    <a:pt x="965556" y="647971"/>
                    <a:pt x="961842" y="727807"/>
                    <a:pt x="917278" y="815069"/>
                  </a:cubicBezTo>
                  <a:cubicBezTo>
                    <a:pt x="872714" y="902331"/>
                    <a:pt x="763161" y="1028584"/>
                    <a:pt x="694458" y="1093567"/>
                  </a:cubicBezTo>
                  <a:cubicBezTo>
                    <a:pt x="625755" y="1158550"/>
                    <a:pt x="575620" y="1206823"/>
                    <a:pt x="505060" y="1204966"/>
                  </a:cubicBezTo>
                  <a:cubicBezTo>
                    <a:pt x="434500" y="1203109"/>
                    <a:pt x="343515" y="1138126"/>
                    <a:pt x="271098" y="1082427"/>
                  </a:cubicBezTo>
                  <a:cubicBezTo>
                    <a:pt x="198681" y="1026728"/>
                    <a:pt x="115124" y="959888"/>
                    <a:pt x="70560" y="870769"/>
                  </a:cubicBezTo>
                  <a:cubicBezTo>
                    <a:pt x="25996" y="781650"/>
                    <a:pt x="0" y="640544"/>
                    <a:pt x="3714" y="547712"/>
                  </a:cubicBezTo>
                  <a:cubicBezTo>
                    <a:pt x="7428" y="454880"/>
                    <a:pt x="44564" y="382470"/>
                    <a:pt x="92842" y="313774"/>
                  </a:cubicBezTo>
                  <a:cubicBezTo>
                    <a:pt x="141120" y="245078"/>
                    <a:pt x="228391" y="185665"/>
                    <a:pt x="293380" y="135536"/>
                  </a:cubicBezTo>
                  <a:cubicBezTo>
                    <a:pt x="358369" y="85407"/>
                    <a:pt x="412218" y="0"/>
                    <a:pt x="482778" y="1857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97C26A-AE3F-0542-A65C-04AFBD65C179}"/>
              </a:ext>
            </a:extLst>
          </p:cNvPr>
          <p:cNvSpPr/>
          <p:nvPr/>
        </p:nvSpPr>
        <p:spPr>
          <a:xfrm>
            <a:off x="803176" y="67733"/>
            <a:ext cx="7731224" cy="1989572"/>
          </a:xfrm>
          <a:prstGeom prst="roundRect">
            <a:avLst/>
          </a:prstGeom>
          <a:solidFill>
            <a:srgbClr val="F4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In a certain club there are 28 people.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There are 14 poets, 11 painters and 15 musicians.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There are 22 who are either poets or painters or both.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There are 23 who are either painters or musicians or both.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There are 21 who are either musicians or poets or both.</a:t>
            </a:r>
          </a:p>
          <a:p>
            <a:r>
              <a:rPr lang="en-GB" sz="2000" dirty="0">
                <a:solidFill>
                  <a:schemeClr val="tx1"/>
                </a:solidFill>
              </a:rPr>
              <a:t>How many people are all three: poet, painter and musician?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4CFCC-17FF-C249-B186-3D50F261C9E0}"/>
              </a:ext>
            </a:extLst>
          </p:cNvPr>
          <p:cNvSpPr txBox="1"/>
          <p:nvPr/>
        </p:nvSpPr>
        <p:spPr>
          <a:xfrm>
            <a:off x="4760930" y="6054572"/>
            <a:ext cx="375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ea typeface="Chalkboard" charset="0"/>
                <a:cs typeface="Chalkboard" charset="0"/>
              </a:rPr>
              <a:t> – (28 – (28–22)–(28–23)–(28–21))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D32EC3-F6EB-E140-8ECF-704ACDF0A13A}"/>
              </a:ext>
            </a:extLst>
          </p:cNvPr>
          <p:cNvGrpSpPr/>
          <p:nvPr/>
        </p:nvGrpSpPr>
        <p:grpSpPr>
          <a:xfrm>
            <a:off x="327599" y="6063417"/>
            <a:ext cx="4596130" cy="400110"/>
            <a:chOff x="51936" y="2173308"/>
            <a:chExt cx="4596130" cy="40011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7877EE-D53C-EE40-8488-B8F45B036A9A}"/>
                </a:ext>
              </a:extLst>
            </p:cNvPr>
            <p:cNvSpPr/>
            <p:nvPr/>
          </p:nvSpPr>
          <p:spPr>
            <a:xfrm>
              <a:off x="3151092" y="2211371"/>
              <a:ext cx="1317351" cy="341478"/>
            </a:xfrm>
            <a:prstGeom prst="rect">
              <a:avLst/>
            </a:prstGeom>
            <a:solidFill>
              <a:srgbClr val="6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85A3A4-BB23-1F41-8558-C8AFB230FC3D}"/>
                </a:ext>
              </a:extLst>
            </p:cNvPr>
            <p:cNvSpPr/>
            <p:nvPr/>
          </p:nvSpPr>
          <p:spPr>
            <a:xfrm>
              <a:off x="1691325" y="2198565"/>
              <a:ext cx="1134635" cy="325182"/>
            </a:xfrm>
            <a:prstGeom prst="rect">
              <a:avLst/>
            </a:prstGeom>
            <a:solidFill>
              <a:srgbClr val="6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F1D93A-BA03-6046-9634-3232547057A1}"/>
                </a:ext>
              </a:extLst>
            </p:cNvPr>
            <p:cNvSpPr/>
            <p:nvPr/>
          </p:nvSpPr>
          <p:spPr>
            <a:xfrm>
              <a:off x="231558" y="2185759"/>
              <a:ext cx="1134635" cy="325182"/>
            </a:xfrm>
            <a:prstGeom prst="rect">
              <a:avLst/>
            </a:prstGeom>
            <a:solidFill>
              <a:srgbClr val="6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DB5F5A4-16D6-8948-BEA6-1898BAA2605F}"/>
                </a:ext>
              </a:extLst>
            </p:cNvPr>
            <p:cNvSpPr txBox="1"/>
            <p:nvPr/>
          </p:nvSpPr>
          <p:spPr>
            <a:xfrm>
              <a:off x="51936" y="2173308"/>
              <a:ext cx="4596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ea typeface="Chalkboard" charset="0"/>
                  <a:cs typeface="Chalkboard" charset="0"/>
                </a:rPr>
                <a:t>(14+11–22) + (11 + 15 –23) + (14 + 15 –21)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106F1D-40A5-8C4F-ABC5-C8FDF7498564}"/>
              </a:ext>
            </a:extLst>
          </p:cNvPr>
          <p:cNvGrpSpPr/>
          <p:nvPr/>
        </p:nvGrpSpPr>
        <p:grpSpPr>
          <a:xfrm>
            <a:off x="307380" y="6477931"/>
            <a:ext cx="8382000" cy="408519"/>
            <a:chOff x="152400" y="6586417"/>
            <a:chExt cx="8382000" cy="40851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3DE6DE-ED70-2642-BE56-91B88E6D894F}"/>
                </a:ext>
              </a:extLst>
            </p:cNvPr>
            <p:cNvCxnSpPr/>
            <p:nvPr/>
          </p:nvCxnSpPr>
          <p:spPr>
            <a:xfrm flipH="1">
              <a:off x="152400" y="6586417"/>
              <a:ext cx="838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6828AB-E75B-B141-8AB0-07C1E575B252}"/>
                </a:ext>
              </a:extLst>
            </p:cNvPr>
            <p:cNvSpPr txBox="1"/>
            <p:nvPr/>
          </p:nvSpPr>
          <p:spPr>
            <a:xfrm>
              <a:off x="3815964" y="659482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ea typeface="Chalkboard" charset="0"/>
                  <a:cs typeface="Chalkboard" charset="0"/>
                </a:rPr>
                <a:t>2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5B343A-97EF-7D41-9E92-23D47FF80ACA}"/>
              </a:ext>
            </a:extLst>
          </p:cNvPr>
          <p:cNvSpPr/>
          <p:nvPr/>
        </p:nvSpPr>
        <p:spPr>
          <a:xfrm>
            <a:off x="6111840" y="2008009"/>
            <a:ext cx="2954661" cy="51680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both painter &amp; musician?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0A9B892-7107-8D43-961C-698BDB595C27}"/>
              </a:ext>
            </a:extLst>
          </p:cNvPr>
          <p:cNvSpPr/>
          <p:nvPr/>
        </p:nvSpPr>
        <p:spPr>
          <a:xfrm>
            <a:off x="6375319" y="2025844"/>
            <a:ext cx="2314061" cy="53893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both poet &amp; painter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A7059ED-40FA-574C-B466-B73EF41A1D25}"/>
              </a:ext>
            </a:extLst>
          </p:cNvPr>
          <p:cNvSpPr/>
          <p:nvPr/>
        </p:nvSpPr>
        <p:spPr>
          <a:xfrm>
            <a:off x="6375319" y="2024312"/>
            <a:ext cx="2591020" cy="53893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both poet &amp; musician?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BC735DE-9975-D74F-BB23-39AB899C83AC}"/>
              </a:ext>
            </a:extLst>
          </p:cNvPr>
          <p:cNvSpPr/>
          <p:nvPr/>
        </p:nvSpPr>
        <p:spPr>
          <a:xfrm>
            <a:off x="6857902" y="2610313"/>
            <a:ext cx="2208599" cy="54607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only a painter?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438068B2-9C4B-5443-98D4-F9A2B274250B}"/>
              </a:ext>
            </a:extLst>
          </p:cNvPr>
          <p:cNvSpPr/>
          <p:nvPr/>
        </p:nvSpPr>
        <p:spPr>
          <a:xfrm>
            <a:off x="6917412" y="2623231"/>
            <a:ext cx="2208501" cy="54607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only a poet?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B980270-7183-AB46-862E-D10D235B7AE0}"/>
              </a:ext>
            </a:extLst>
          </p:cNvPr>
          <p:cNvSpPr/>
          <p:nvPr/>
        </p:nvSpPr>
        <p:spPr>
          <a:xfrm>
            <a:off x="6945926" y="2636151"/>
            <a:ext cx="2208501" cy="54607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only a musician?</a:t>
            </a:r>
          </a:p>
        </p:txBody>
      </p:sp>
    </p:spTree>
    <p:extLst>
      <p:ext uri="{BB962C8B-B14F-4D97-AF65-F5344CB8AC3E}">
        <p14:creationId xmlns:p14="http://schemas.microsoft.com/office/powerpoint/2010/main" val="29302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 animBg="1"/>
      <p:bldP spid="89093" grpId="0" animBg="1"/>
      <p:bldP spid="89126" grpId="0"/>
      <p:bldP spid="89095" grpId="0"/>
      <p:bldP spid="89096" grpId="0"/>
      <p:bldP spid="89097" grpId="0"/>
      <p:bldP spid="89098" grpId="0"/>
      <p:bldP spid="30" grpId="0"/>
      <p:bldP spid="31" grpId="0"/>
      <p:bldP spid="32" grpId="0"/>
      <p:bldP spid="14" grpId="0"/>
      <p:bldP spid="22" grpId="0" animBg="1"/>
      <p:bldP spid="22" grpId="1" animBg="1"/>
      <p:bldP spid="58" grpId="0" animBg="1"/>
      <p:bldP spid="58" grpId="1" animBg="1"/>
      <p:bldP spid="59" grpId="0" animBg="1"/>
      <p:bldP spid="59" grpId="1" animBg="1"/>
      <p:bldP spid="23" grpId="0" animBg="1"/>
      <p:bldP spid="23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of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79" y="836613"/>
            <a:ext cx="5256213" cy="1223962"/>
          </a:xfrm>
        </p:spPr>
        <p:txBody>
          <a:bodyPr/>
          <a:lstStyle/>
          <a:p>
            <a:pPr>
              <a:defRPr/>
            </a:pPr>
            <a:r>
              <a:rPr lang="en-GB" sz="2800"/>
              <a:t>Write down four numbers in a 2 by 2 grid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43657" y="1845295"/>
            <a:ext cx="5256213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Add together the products along the rows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3657" y="2853357"/>
            <a:ext cx="5616575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Add together the products down the columns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57" y="3861420"/>
            <a:ext cx="5543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Calculate the difference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35697" y="5516563"/>
            <a:ext cx="6120680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sz="2800" b="0" dirty="0">
                <a:effectLst/>
              </a:rPr>
              <a:t>Now choose positive numbers </a:t>
            </a:r>
            <a:br>
              <a:rPr lang="en-GB" sz="2800" b="0" dirty="0">
                <a:effectLst/>
              </a:rPr>
            </a:br>
            <a:r>
              <a:rPr lang="en-GB" sz="2800" b="0" dirty="0">
                <a:effectLst/>
              </a:rPr>
              <a:t>so that the difference is 11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3350" y="4437063"/>
            <a:ext cx="4681538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FF"/>
                </a:solidFill>
                <a:effectLst/>
              </a:rPr>
              <a:t>That is the ‘doing’</a:t>
            </a:r>
            <a:br>
              <a:rPr lang="en-GB" sz="2400" b="0">
                <a:solidFill>
                  <a:srgbClr val="0000FF"/>
                </a:solidFill>
                <a:effectLst/>
              </a:rPr>
            </a:br>
            <a:r>
              <a:rPr lang="en-GB" sz="2400" b="0">
                <a:solidFill>
                  <a:srgbClr val="0000FF"/>
                </a:solidFill>
                <a:effectLst/>
              </a:rPr>
              <a:t>What is an undoing?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9169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70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171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05588" y="2205038"/>
            <a:ext cx="22574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28</a:t>
            </a:r>
            <a:r>
              <a:rPr lang="en-GB" b="0" dirty="0">
                <a:solidFill>
                  <a:srgbClr val="000000"/>
                </a:solidFill>
              </a:rPr>
              <a:t> + </a:t>
            </a:r>
            <a:r>
              <a:rPr lang="en-GB" b="0" dirty="0">
                <a:solidFill>
                  <a:srgbClr val="FF0000"/>
                </a:solidFill>
              </a:rPr>
              <a:t>15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5588" y="2997200"/>
            <a:ext cx="21859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20</a:t>
            </a:r>
            <a:r>
              <a:rPr lang="en-GB" b="0" dirty="0">
                <a:solidFill>
                  <a:srgbClr val="000000"/>
                </a:solidFill>
              </a:rPr>
              <a:t> +</a:t>
            </a:r>
            <a:r>
              <a:rPr lang="en-GB" b="0" dirty="0">
                <a:solidFill>
                  <a:srgbClr val="FF0000"/>
                </a:solidFill>
              </a:rPr>
              <a:t> 21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5588" y="3644900"/>
            <a:ext cx="2076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43</a:t>
            </a:r>
            <a:r>
              <a:rPr lang="en-GB" b="0" dirty="0">
                <a:solidFill>
                  <a:srgbClr val="000000"/>
                </a:solidFill>
              </a:rPr>
              <a:t> –</a:t>
            </a:r>
            <a:r>
              <a:rPr lang="en-GB" b="0" dirty="0">
                <a:solidFill>
                  <a:srgbClr val="FF0000"/>
                </a:solidFill>
              </a:rPr>
              <a:t> 41</a:t>
            </a:r>
            <a:r>
              <a:rPr lang="en-GB" b="0" dirty="0">
                <a:solidFill>
                  <a:srgbClr val="000000"/>
                </a:solidFill>
              </a:rPr>
              <a:t> =</a:t>
            </a:r>
            <a:r>
              <a:rPr lang="en-GB" b="0" dirty="0">
                <a:solidFill>
                  <a:schemeClr val="accent3">
                    <a:lumMod val="75000"/>
                  </a:schemeClr>
                </a:solidFill>
              </a:rPr>
              <a:t>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765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1" grpId="0"/>
      <p:bldP spid="32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513"/>
            <a:ext cx="4608512" cy="792162"/>
          </a:xfrm>
        </p:spPr>
        <p:txBody>
          <a:bodyPr/>
          <a:lstStyle/>
          <a:p>
            <a:pPr>
              <a:defRPr/>
            </a:pPr>
            <a:r>
              <a:rPr lang="en-GB"/>
              <a:t>Tracking Arithmetic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827" y="1557338"/>
            <a:ext cx="1870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4x7 + 5x3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827" y="2114550"/>
            <a:ext cx="1870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4x5 + 7x3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979364" y="2709863"/>
            <a:ext cx="2160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492945" y="2781300"/>
            <a:ext cx="31813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4x(7–5) + (5–7)x3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4020" y="3843338"/>
            <a:ext cx="28082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(4–3) x (7–5)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116335" y="4652963"/>
            <a:ext cx="7704137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chemeClr val="accent4">
                    <a:lumMod val="10000"/>
                  </a:schemeClr>
                </a:solidFill>
                <a:effectLst/>
              </a:rPr>
              <a:t>So in how many essentially different ways can 11 be the difference?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116335" y="5516563"/>
            <a:ext cx="7704137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chemeClr val="accent4">
                    <a:lumMod val="10000"/>
                  </a:schemeClr>
                </a:solidFill>
                <a:effectLst/>
              </a:rPr>
              <a:t>So in how many essentially different ways can </a:t>
            </a:r>
            <a:r>
              <a:rPr lang="en-GB" sz="2800" b="0" i="1">
                <a:solidFill>
                  <a:schemeClr val="accent4">
                    <a:lumMod val="10000"/>
                  </a:schemeClr>
                </a:solidFill>
                <a:effectLst/>
              </a:rPr>
              <a:t>n</a:t>
            </a:r>
            <a:r>
              <a:rPr lang="en-GB" sz="2800" b="0">
                <a:solidFill>
                  <a:schemeClr val="accent4">
                    <a:lumMod val="10000"/>
                  </a:schemeClr>
                </a:solidFill>
                <a:effectLst/>
              </a:rPr>
              <a:t> be the difference?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4020" y="3357563"/>
            <a:ext cx="3656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4x(7–5) – (7–5)x3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7</a:t>
            </a:r>
          </a:p>
        </p:txBody>
      </p:sp>
      <p:cxnSp>
        <p:nvCxnSpPr>
          <p:cNvPr id="27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0D02-3FC6-1148-9199-46EDE084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Throat Clearing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6C47-C0FE-B046-BC89-0DC7F8E83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get from today will be largely what you notice about how you </a:t>
            </a:r>
          </a:p>
          <a:p>
            <a:pPr lvl="1"/>
            <a:r>
              <a:rPr lang="en-US" dirty="0"/>
              <a:t>Draw upon your powers</a:t>
            </a:r>
          </a:p>
          <a:p>
            <a:pPr lvl="1"/>
            <a:r>
              <a:rPr lang="en-US" dirty="0"/>
              <a:t>Exploit mathematical themes</a:t>
            </a:r>
          </a:p>
          <a:p>
            <a:r>
              <a:rPr lang="en-US" dirty="0"/>
              <a:t>Conjecturing Atmosphere</a:t>
            </a:r>
          </a:p>
          <a:p>
            <a:pPr lvl="1"/>
            <a:r>
              <a:rPr lang="en-US" dirty="0"/>
              <a:t>Everything said today, particularly by me, is a conjecture to be tested in your experience</a:t>
            </a:r>
          </a:p>
          <a:p>
            <a:pPr lvl="1"/>
            <a:r>
              <a:rPr lang="en-US" dirty="0"/>
              <a:t>Where you are certain, listen particularly to others, and ask non-leading questions</a:t>
            </a:r>
          </a:p>
          <a:p>
            <a:pPr lvl="1"/>
            <a:r>
              <a:rPr lang="en-US" dirty="0"/>
              <a:t>Where you are uncertain, take the opportunity to express that uncertainty</a:t>
            </a:r>
          </a:p>
          <a:p>
            <a:pPr lvl="1"/>
            <a:r>
              <a:rPr lang="en-US" dirty="0"/>
              <a:t>REMEMBER that you may be mistaken!</a:t>
            </a:r>
          </a:p>
        </p:txBody>
      </p:sp>
    </p:spTree>
    <p:extLst>
      <p:ext uri="{BB962C8B-B14F-4D97-AF65-F5344CB8AC3E}">
        <p14:creationId xmlns:p14="http://schemas.microsoft.com/office/powerpoint/2010/main" val="41702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Extended 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052513"/>
            <a:ext cx="5404088" cy="4007168"/>
          </a:xfrm>
        </p:spPr>
        <p:txBody>
          <a:bodyPr/>
          <a:lstStyle/>
          <a:p>
            <a:pPr>
              <a:defRPr/>
            </a:pPr>
            <a:r>
              <a:rPr lang="en-GB" dirty="0"/>
              <a:t>Take your initial grid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dirty="0"/>
              <a:t>Add some number to both of the main diagonal entries</a:t>
            </a: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dirty="0"/>
              <a:t>Subtract some number from both of the off diagonal entries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Why is the ‘result’ the same for all three grids?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659563" y="63849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659563" y="121634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135813" y="119729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35813" y="63849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7</a:t>
            </a:r>
          </a:p>
        </p:txBody>
      </p:sp>
      <p:cxnSp>
        <p:nvCxnSpPr>
          <p:cNvPr id="27" name="Straight Connector 13"/>
          <p:cNvCxnSpPr>
            <a:cxnSpLocks noChangeShapeType="1"/>
          </p:cNvCxnSpPr>
          <p:nvPr/>
        </p:nvCxnSpPr>
        <p:spPr bwMode="auto">
          <a:xfrm flipH="1">
            <a:off x="6588125" y="128647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71608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88125" y="71049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9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F102B0-4E47-4B45-93E0-5F31CED3FBB5}"/>
              </a:ext>
            </a:extLst>
          </p:cNvPr>
          <p:cNvGrpSpPr/>
          <p:nvPr/>
        </p:nvGrpSpPr>
        <p:grpSpPr>
          <a:xfrm>
            <a:off x="6573837" y="2008053"/>
            <a:ext cx="1008063" cy="1223962"/>
            <a:chOff x="6573837" y="2526213"/>
            <a:chExt cx="1008063" cy="122396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B09738-997F-644A-9B25-90EFD008C340}"/>
                </a:ext>
              </a:extLst>
            </p:cNvPr>
            <p:cNvSpPr txBox="1"/>
            <p:nvPr/>
          </p:nvSpPr>
          <p:spPr bwMode="auto">
            <a:xfrm>
              <a:off x="6630035" y="25262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9C8912-A43B-194F-B64B-74EC3F3B32C9}"/>
                </a:ext>
              </a:extLst>
            </p:cNvPr>
            <p:cNvSpPr txBox="1"/>
            <p:nvPr/>
          </p:nvSpPr>
          <p:spPr bwMode="auto">
            <a:xfrm>
              <a:off x="6645275" y="3104063"/>
              <a:ext cx="447675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1979B4-DF1F-0048-9F41-42051E40BAD6}"/>
                </a:ext>
              </a:extLst>
            </p:cNvPr>
            <p:cNvSpPr txBox="1"/>
            <p:nvPr/>
          </p:nvSpPr>
          <p:spPr bwMode="auto">
            <a:xfrm>
              <a:off x="7121525" y="30850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8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D1F2EE-6739-CE46-ADC4-A5A39FC55BFC}"/>
                </a:ext>
              </a:extLst>
            </p:cNvPr>
            <p:cNvSpPr txBox="1"/>
            <p:nvPr/>
          </p:nvSpPr>
          <p:spPr bwMode="auto">
            <a:xfrm>
              <a:off x="7121525" y="2526213"/>
              <a:ext cx="446087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7</a:t>
              </a:r>
            </a:p>
          </p:txBody>
        </p:sp>
        <p:cxnSp>
          <p:nvCxnSpPr>
            <p:cNvPr id="34" name="Straight Connector 13">
              <a:extLst>
                <a:ext uri="{FF2B5EF4-FFF2-40B4-BE49-F238E27FC236}">
                  <a16:creationId xmlns:a16="http://schemas.microsoft.com/office/drawing/2014/main" id="{8F8A4742-3629-1348-A566-DAF3D3BF8E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3837" y="3174193"/>
              <a:ext cx="1008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Straight Connector 17">
              <a:extLst>
                <a:ext uri="{FF2B5EF4-FFF2-40B4-BE49-F238E27FC236}">
                  <a16:creationId xmlns:a16="http://schemas.microsoft.com/office/drawing/2014/main" id="{30B8C343-914F-734B-B3E7-B4B2039D56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72478" y="2603807"/>
              <a:ext cx="5391" cy="1125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C23FF046-1321-5648-BA04-9651B4547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7" y="2598211"/>
              <a:ext cx="1008063" cy="1151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9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C2DB43-6BAA-BB47-B206-AB87713982E0}"/>
              </a:ext>
            </a:extLst>
          </p:cNvPr>
          <p:cNvGrpSpPr/>
          <p:nvPr/>
        </p:nvGrpSpPr>
        <p:grpSpPr>
          <a:xfrm>
            <a:off x="6559549" y="3423333"/>
            <a:ext cx="1008063" cy="1224181"/>
            <a:chOff x="6559549" y="4215813"/>
            <a:chExt cx="1008063" cy="12241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46F9BD-3C19-3647-882A-6A6BC29A9227}"/>
                </a:ext>
              </a:extLst>
            </p:cNvPr>
            <p:cNvSpPr txBox="1"/>
            <p:nvPr/>
          </p:nvSpPr>
          <p:spPr bwMode="auto">
            <a:xfrm>
              <a:off x="6630987" y="42158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9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45BB59-EF91-8645-9F4F-1C820B0D46D6}"/>
                </a:ext>
              </a:extLst>
            </p:cNvPr>
            <p:cNvSpPr txBox="1"/>
            <p:nvPr/>
          </p:nvSpPr>
          <p:spPr bwMode="auto">
            <a:xfrm>
              <a:off x="6585267" y="479366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661333-3BAE-2341-81BF-DC7CF8B6C145}"/>
                </a:ext>
              </a:extLst>
            </p:cNvPr>
            <p:cNvSpPr txBox="1"/>
            <p:nvPr/>
          </p:nvSpPr>
          <p:spPr bwMode="auto">
            <a:xfrm>
              <a:off x="7107237" y="47746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8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7A6400-964B-7B45-8C0F-B6EBF2B57685}"/>
                </a:ext>
              </a:extLst>
            </p:cNvPr>
            <p:cNvSpPr txBox="1"/>
            <p:nvPr/>
          </p:nvSpPr>
          <p:spPr bwMode="auto">
            <a:xfrm>
              <a:off x="7107237" y="42158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2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cxnSp>
          <p:nvCxnSpPr>
            <p:cNvPr id="41" name="Straight Connector 13">
              <a:extLst>
                <a:ext uri="{FF2B5EF4-FFF2-40B4-BE49-F238E27FC236}">
                  <a16:creationId xmlns:a16="http://schemas.microsoft.com/office/drawing/2014/main" id="{10C6D3BF-DDBB-5141-B511-BECC29A622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9549" y="4863793"/>
              <a:ext cx="1008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8076E7D4-FA2E-524B-A6FE-C9F92F42A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8190" y="4293407"/>
              <a:ext cx="5391" cy="1125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B4B121AE-5446-0243-A409-9D960F3E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49" y="4287811"/>
              <a:ext cx="1008063" cy="1151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9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0DAAF3-A7C1-F24B-97E1-CD428864F3C0}"/>
              </a:ext>
            </a:extLst>
          </p:cNvPr>
          <p:cNvSpPr txBox="1"/>
          <p:nvPr/>
        </p:nvSpPr>
        <p:spPr>
          <a:xfrm>
            <a:off x="339090" y="5196840"/>
            <a:ext cx="5214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Reading around the grid in both directions: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77BB9C-2429-9446-A5EB-266F3CE79AA6}"/>
              </a:ext>
            </a:extLst>
          </p:cNvPr>
          <p:cNvSpPr txBox="1"/>
          <p:nvPr/>
        </p:nvSpPr>
        <p:spPr>
          <a:xfrm>
            <a:off x="669260" y="5686454"/>
            <a:ext cx="235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45 x 37 – 47 x 35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B9C5E2-0C27-2B4D-9107-5A5CB0E0F718}"/>
              </a:ext>
            </a:extLst>
          </p:cNvPr>
          <p:cNvSpPr txBox="1"/>
          <p:nvPr/>
        </p:nvSpPr>
        <p:spPr>
          <a:xfrm>
            <a:off x="3339194" y="5686454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95 x 87 – 97 x 85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6C4E51-5D93-A247-B790-898BF94B291E}"/>
              </a:ext>
            </a:extLst>
          </p:cNvPr>
          <p:cNvSpPr txBox="1"/>
          <p:nvPr/>
        </p:nvSpPr>
        <p:spPr>
          <a:xfrm>
            <a:off x="6123985" y="5686454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90 x 82 – 92 x 80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00C-C5AF-7945-87FF-2CE79EC9DE52}"/>
              </a:ext>
            </a:extLst>
          </p:cNvPr>
          <p:cNvSpPr txBox="1"/>
          <p:nvPr/>
        </p:nvSpPr>
        <p:spPr>
          <a:xfrm>
            <a:off x="1676400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A2A11B-7670-F649-8341-F0FAB275F47D}"/>
              </a:ext>
            </a:extLst>
          </p:cNvPr>
          <p:cNvSpPr txBox="1"/>
          <p:nvPr/>
        </p:nvSpPr>
        <p:spPr>
          <a:xfrm>
            <a:off x="4358640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7286B4-F42E-3E4A-8A51-79BB900E914D}"/>
              </a:ext>
            </a:extLst>
          </p:cNvPr>
          <p:cNvSpPr txBox="1"/>
          <p:nvPr/>
        </p:nvSpPr>
        <p:spPr>
          <a:xfrm>
            <a:off x="7135813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9514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44" grpId="0"/>
      <p:bldP spid="45" grpId="0"/>
      <p:bldP spid="46" grpId="0"/>
      <p:bldP spid="7" grpId="0"/>
      <p:bldP spid="47" grpId="0"/>
      <p:bldP spid="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Varied Multiplication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4381500" cy="12319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46660"/>
            <a:ext cx="4318000" cy="622300"/>
          </a:xfrm>
          <a:prstGeom prst="rect">
            <a:avLst/>
          </a:prstGeom>
          <a:solidFill>
            <a:srgbClr val="FFFFE4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84984"/>
            <a:ext cx="8603186" cy="2880320"/>
          </a:xfrm>
          <a:prstGeom prst="rect">
            <a:avLst/>
          </a:prstGeom>
          <a:solidFill>
            <a:srgbClr val="FFFFE4"/>
          </a:solidFill>
        </p:spPr>
      </p:pic>
      <p:sp>
        <p:nvSpPr>
          <p:cNvPr id="8" name="Rectangle 7"/>
          <p:cNvSpPr/>
          <p:nvPr/>
        </p:nvSpPr>
        <p:spPr bwMode="auto">
          <a:xfrm>
            <a:off x="683568" y="1775298"/>
            <a:ext cx="4608512" cy="723716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5576" y="2476056"/>
            <a:ext cx="4608512" cy="648072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5516" y="3188372"/>
            <a:ext cx="8712968" cy="545284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520" y="3717032"/>
            <a:ext cx="8712968" cy="432048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520" y="4149079"/>
            <a:ext cx="8712968" cy="556901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520" y="4653136"/>
            <a:ext cx="8712968" cy="504056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1520" y="5102895"/>
            <a:ext cx="8712968" cy="574322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1520" y="5661248"/>
            <a:ext cx="8712968" cy="520680"/>
          </a:xfrm>
          <a:prstGeom prst="rect">
            <a:avLst/>
          </a:prstGeom>
          <a:solidFill>
            <a:srgbClr val="FFF8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ADBF3E-F6B8-8246-9CE0-D5B7F59DC23C}"/>
              </a:ext>
            </a:extLst>
          </p:cNvPr>
          <p:cNvGrpSpPr/>
          <p:nvPr/>
        </p:nvGrpSpPr>
        <p:grpSpPr>
          <a:xfrm>
            <a:off x="7016750" y="5004792"/>
            <a:ext cx="1028700" cy="1168400"/>
            <a:chOff x="7016750" y="5157192"/>
            <a:chExt cx="1028700" cy="1168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7AEF57-D9CB-C74B-B0A7-DEE5548C1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6750" y="5157192"/>
              <a:ext cx="1028700" cy="1168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3F2EDC-4D21-134F-B2F3-653D6E5336D3}"/>
                </a:ext>
              </a:extLst>
            </p:cNvPr>
            <p:cNvSpPr txBox="1"/>
            <p:nvPr/>
          </p:nvSpPr>
          <p:spPr>
            <a:xfrm>
              <a:off x="7111660" y="5245169"/>
              <a:ext cx="388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FC5874-C90D-F243-A7D2-41D715C08EAE}"/>
                </a:ext>
              </a:extLst>
            </p:cNvPr>
            <p:cNvSpPr txBox="1"/>
            <p:nvPr/>
          </p:nvSpPr>
          <p:spPr>
            <a:xfrm>
              <a:off x="7566073" y="5229200"/>
              <a:ext cx="388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6F1F1A-C0C1-E540-B636-5CFD6F26FAAD}"/>
                </a:ext>
              </a:extLst>
            </p:cNvPr>
            <p:cNvSpPr txBox="1"/>
            <p:nvPr/>
          </p:nvSpPr>
          <p:spPr>
            <a:xfrm>
              <a:off x="7111660" y="5768389"/>
              <a:ext cx="388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>
                  <a:latin typeface="Chalkboard" charset="0"/>
                  <a:ea typeface="Chalkboard" charset="0"/>
                  <a:cs typeface="Chalkboard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973FB4-C601-7545-A32B-CCFBE0C1EA46}"/>
                </a:ext>
              </a:extLst>
            </p:cNvPr>
            <p:cNvSpPr txBox="1"/>
            <p:nvPr/>
          </p:nvSpPr>
          <p:spPr>
            <a:xfrm>
              <a:off x="7566073" y="5752420"/>
              <a:ext cx="388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>
                  <a:latin typeface="Chalkboard" charset="0"/>
                  <a:ea typeface="Chalkboard" charset="0"/>
                  <a:cs typeface="Chalkboard" charset="0"/>
                </a:rPr>
                <a:t>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C1F8603-0261-5A46-AA99-B800B90682BD}"/>
              </a:ext>
            </a:extLst>
          </p:cNvPr>
          <p:cNvSpPr txBox="1"/>
          <p:nvPr/>
        </p:nvSpPr>
        <p:spPr>
          <a:xfrm>
            <a:off x="5209084" y="1082511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= 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59D964-A89B-4549-84C8-4243FCFC4899}"/>
              </a:ext>
            </a:extLst>
          </p:cNvPr>
          <p:cNvSpPr txBox="1"/>
          <p:nvPr/>
        </p:nvSpPr>
        <p:spPr>
          <a:xfrm>
            <a:off x="5209083" y="1643687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= 60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F9C58-BABB-8B4F-BEA6-04F6C613E4B8}"/>
              </a:ext>
            </a:extLst>
          </p:cNvPr>
          <p:cNvSpPr txBox="1"/>
          <p:nvPr/>
        </p:nvSpPr>
        <p:spPr>
          <a:xfrm>
            <a:off x="5209082" y="2356644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= 60</a:t>
            </a:r>
          </a:p>
        </p:txBody>
      </p:sp>
    </p:spTree>
    <p:extLst>
      <p:ext uri="{BB962C8B-B14F-4D97-AF65-F5344CB8AC3E}">
        <p14:creationId xmlns:p14="http://schemas.microsoft.com/office/powerpoint/2010/main" val="15134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/>
      <p:bldP spid="24" grpId="1"/>
      <p:bldP spid="25" grpId="0"/>
      <p:bldP spid="2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Think Of A Number (ThOANs)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104456" cy="4392488"/>
          </a:xfrm>
        </p:spPr>
        <p:txBody>
          <a:bodyPr/>
          <a:lstStyle/>
          <a:p>
            <a:r>
              <a:rPr lang="en-GB" dirty="0"/>
              <a:t>Think of a number</a:t>
            </a:r>
          </a:p>
          <a:p>
            <a:r>
              <a:rPr lang="en-GB" dirty="0"/>
              <a:t>Add 2</a:t>
            </a:r>
          </a:p>
          <a:p>
            <a:r>
              <a:rPr lang="en-GB" dirty="0"/>
              <a:t>Multiply by 3</a:t>
            </a:r>
          </a:p>
          <a:p>
            <a:r>
              <a:rPr lang="en-GB" dirty="0"/>
              <a:t>Subtract 4</a:t>
            </a:r>
          </a:p>
          <a:p>
            <a:r>
              <a:rPr lang="en-GB" dirty="0"/>
              <a:t>Multiply by 2</a:t>
            </a:r>
          </a:p>
          <a:p>
            <a:r>
              <a:rPr lang="en-GB" dirty="0"/>
              <a:t>Add 2</a:t>
            </a:r>
          </a:p>
          <a:p>
            <a:r>
              <a:rPr lang="en-GB" dirty="0"/>
              <a:t>Divide by 6</a:t>
            </a:r>
          </a:p>
          <a:p>
            <a:r>
              <a:rPr lang="en-GB" dirty="0"/>
              <a:t>Subtract the number you first thought of</a:t>
            </a:r>
          </a:p>
          <a:p>
            <a:r>
              <a:rPr lang="en-GB" dirty="0"/>
              <a:t>Your answer is 1</a:t>
            </a:r>
          </a:p>
          <a:p>
            <a:r>
              <a:rPr lang="en-GB" dirty="0">
                <a:solidFill>
                  <a:srgbClr val="FF0000"/>
                </a:solidFill>
              </a:rPr>
              <a:t>and so is everyone else’s!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156682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56956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0196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45282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8742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  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338893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+ 6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389298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   + 1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43970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1</a:t>
            </a:r>
          </a:p>
        </p:txBody>
      </p:sp>
      <p:pic>
        <p:nvPicPr>
          <p:cNvPr id="12" name="Picture 11" descr="smiley-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710994" cy="72008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5148064" y="11939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20207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24499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28848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7530" y="3400621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0072" y="391280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5148064" y="166073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5508104" y="206042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5508104" y="2492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5" name="Cloud Callout 34"/>
          <p:cNvSpPr/>
          <p:nvPr/>
        </p:nvSpPr>
        <p:spPr bwMode="auto">
          <a:xfrm>
            <a:off x="5508104" y="2912829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5508104" y="34290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7" name="Cloud Callout 36"/>
          <p:cNvSpPr/>
          <p:nvPr/>
        </p:nvSpPr>
        <p:spPr bwMode="auto">
          <a:xfrm>
            <a:off x="5220072" y="396784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of a number between 0 and 10</a:t>
            </a:r>
          </a:p>
          <a:p>
            <a:r>
              <a:rPr lang="en-GB" dirty="0"/>
              <a:t>Add six</a:t>
            </a:r>
          </a:p>
          <a:p>
            <a:r>
              <a:rPr lang="en-GB" dirty="0"/>
              <a:t>Multiply by the number you first thought of</a:t>
            </a:r>
          </a:p>
          <a:p>
            <a:r>
              <a:rPr lang="en-GB" dirty="0"/>
              <a:t>Add 4</a:t>
            </a:r>
          </a:p>
          <a:p>
            <a:r>
              <a:rPr lang="en-GB" dirty="0"/>
              <a:t>Subtract twice the number you first thought of</a:t>
            </a:r>
          </a:p>
          <a:p>
            <a:r>
              <a:rPr lang="en-GB" dirty="0"/>
              <a:t>Take the positive square root</a:t>
            </a:r>
          </a:p>
          <a:p>
            <a:r>
              <a:rPr lang="en-GB" dirty="0"/>
              <a:t>subtract the number you first thought of</a:t>
            </a:r>
          </a:p>
          <a:p>
            <a:r>
              <a:rPr lang="en-GB" dirty="0"/>
              <a:t>You (and everybody else) are left with 2! </a:t>
            </a:r>
          </a:p>
        </p:txBody>
      </p:sp>
    </p:spTree>
    <p:extLst>
      <p:ext uri="{BB962C8B-B14F-4D97-AF65-F5344CB8AC3E}">
        <p14:creationId xmlns:p14="http://schemas.microsoft.com/office/powerpoint/2010/main" val="11380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Tracking Arithmetic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1052736"/>
            <a:ext cx="3240360" cy="3240360"/>
            <a:chOff x="539552" y="1052736"/>
            <a:chExt cx="3240360" cy="32403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66174" y="2996952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514246" y="2996952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62318" y="2996952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192796" y="2348880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840868" y="2348880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88940" y="2348880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810390" y="2996952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519418" y="1700808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167490" y="1700808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39552" y="364502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187624" y="364502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7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35696" y="364502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483768" y="364502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31840" y="364502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8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840868" y="1052736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87624" y="2348880"/>
            <a:ext cx="1944216" cy="648072"/>
            <a:chOff x="179512" y="5582615"/>
            <a:chExt cx="1944216" cy="648072"/>
          </a:xfrm>
        </p:grpSpPr>
        <p:sp>
          <p:nvSpPr>
            <p:cNvPr id="61" name="Rectangle 60"/>
            <p:cNvSpPr/>
            <p:nvPr/>
          </p:nvSpPr>
          <p:spPr bwMode="auto">
            <a:xfrm>
              <a:off x="179512" y="5582615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21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827584" y="5582615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16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475656" y="5582615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1002" y="2996952"/>
            <a:ext cx="2592288" cy="648072"/>
            <a:chOff x="-147110" y="6230687"/>
            <a:chExt cx="2592288" cy="648072"/>
          </a:xfrm>
        </p:grpSpPr>
        <p:sp>
          <p:nvSpPr>
            <p:cNvPr id="53" name="Rectangle 52"/>
            <p:cNvSpPr/>
            <p:nvPr/>
          </p:nvSpPr>
          <p:spPr bwMode="auto">
            <a:xfrm>
              <a:off x="-147110" y="6230687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00962" y="6230687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11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149034" y="6230687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5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797106" y="6230687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9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14246" y="1700808"/>
            <a:ext cx="1296144" cy="648072"/>
            <a:chOff x="506134" y="4934543"/>
            <a:chExt cx="1296144" cy="648072"/>
          </a:xfrm>
        </p:grpSpPr>
        <p:sp>
          <p:nvSpPr>
            <p:cNvPr id="65" name="Rectangle 64"/>
            <p:cNvSpPr/>
            <p:nvPr/>
          </p:nvSpPr>
          <p:spPr bwMode="auto">
            <a:xfrm>
              <a:off x="506134" y="4934543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37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154206" y="4934543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30</a:t>
              </a:r>
            </a:p>
          </p:txBody>
        </p:sp>
      </p:grpSp>
      <p:sp>
        <p:nvSpPr>
          <p:cNvPr id="67" name="Rectangle 66"/>
          <p:cNvSpPr/>
          <p:nvPr/>
        </p:nvSpPr>
        <p:spPr bwMode="auto">
          <a:xfrm>
            <a:off x="1835696" y="1052736"/>
            <a:ext cx="648072" cy="64807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67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55976" y="1196752"/>
            <a:ext cx="4320480" cy="4320480"/>
            <a:chOff x="4932040" y="980728"/>
            <a:chExt cx="3240360" cy="324036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525866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90673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55480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58528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23335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88142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20287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911906" y="1628800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559978" y="1628800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2040" y="3573016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580112" y="3573016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7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228184" y="3573016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4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876256" y="3573016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1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524328" y="3573016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8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233356" y="980728"/>
              <a:ext cx="648072" cy="64807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084168" y="2996952"/>
            <a:ext cx="288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en-GB" sz="2000" b="0" dirty="0">
                <a:solidFill>
                  <a:srgbClr val="000000"/>
                </a:solidFill>
              </a:rPr>
            </a:b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25168" y="2132856"/>
            <a:ext cx="1002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3+</a:t>
            </a:r>
            <a:r>
              <a:rPr lang="en-GB" sz="2000" dirty="0">
                <a:solidFill>
                  <a:srgbClr val="FF0000"/>
                </a:solidFill>
              </a:rPr>
              <a:t>3</a:t>
            </a:r>
            <a:r>
              <a:rPr lang="en-GB" sz="2000" b="0" dirty="0">
                <a:solidFill>
                  <a:srgbClr val="000000"/>
                </a:solidFill>
              </a:rPr>
              <a:t>x7</a:t>
            </a:r>
            <a:br>
              <a:rPr lang="en-GB" sz="2000" b="0" dirty="0">
                <a:solidFill>
                  <a:srgbClr val="000000"/>
                </a:solidFill>
              </a:rPr>
            </a:br>
            <a:r>
              <a:rPr lang="en-GB" sz="2000" b="0" dirty="0">
                <a:solidFill>
                  <a:srgbClr val="000000"/>
                </a:solidFill>
              </a:rPr>
              <a:t>+</a:t>
            </a:r>
            <a:r>
              <a:rPr lang="en-GB" sz="2000" dirty="0">
                <a:solidFill>
                  <a:srgbClr val="FF0000"/>
                </a:solidFill>
              </a:rPr>
              <a:t>3</a:t>
            </a:r>
            <a:r>
              <a:rPr lang="en-GB" sz="2000" b="0" dirty="0">
                <a:solidFill>
                  <a:srgbClr val="000000"/>
                </a:solidFill>
              </a:rPr>
              <a:t>x4+1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61104" y="2132856"/>
            <a:ext cx="1002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7+</a:t>
            </a:r>
            <a:r>
              <a:rPr lang="en-GB" sz="2000" dirty="0">
                <a:solidFill>
                  <a:srgbClr val="FF0000"/>
                </a:solidFill>
              </a:rPr>
              <a:t>3</a:t>
            </a:r>
            <a:r>
              <a:rPr lang="en-GB" sz="2000" b="0" dirty="0">
                <a:solidFill>
                  <a:srgbClr val="000000"/>
                </a:solidFill>
              </a:rPr>
              <a:t>x4</a:t>
            </a:r>
            <a:br>
              <a:rPr lang="en-GB" sz="2000" b="0" dirty="0">
                <a:solidFill>
                  <a:srgbClr val="000000"/>
                </a:solidFill>
              </a:rPr>
            </a:br>
            <a:r>
              <a:rPr lang="en-GB" sz="2000" b="0" dirty="0">
                <a:solidFill>
                  <a:srgbClr val="000000"/>
                </a:solidFill>
              </a:rPr>
              <a:t>+</a:t>
            </a:r>
            <a:r>
              <a:rPr lang="en-GB" sz="2000" dirty="0">
                <a:solidFill>
                  <a:srgbClr val="FF0000"/>
                </a:solidFill>
              </a:rPr>
              <a:t>3</a:t>
            </a:r>
            <a:r>
              <a:rPr lang="en-GB" sz="2000" b="0" dirty="0">
                <a:solidFill>
                  <a:srgbClr val="000000"/>
                </a:solidFill>
              </a:rPr>
              <a:t>x1+8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29058" y="1124746"/>
            <a:ext cx="9156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3+</a:t>
            </a:r>
            <a:r>
              <a:rPr lang="en-GB" sz="2000" dirty="0">
                <a:solidFill>
                  <a:srgbClr val="FF0000"/>
                </a:solidFill>
              </a:rPr>
              <a:t>4</a:t>
            </a:r>
            <a:r>
              <a:rPr lang="en-GB" sz="2000" b="0" dirty="0">
                <a:solidFill>
                  <a:srgbClr val="000000"/>
                </a:solidFill>
              </a:rPr>
              <a:t>x7</a:t>
            </a:r>
            <a:br>
              <a:rPr lang="en-GB" sz="2000" b="0" dirty="0">
                <a:solidFill>
                  <a:srgbClr val="000000"/>
                </a:solidFill>
              </a:rPr>
            </a:br>
            <a:r>
              <a:rPr lang="en-GB" sz="2000" b="0" dirty="0">
                <a:solidFill>
                  <a:srgbClr val="000000"/>
                </a:solidFill>
              </a:rPr>
              <a:t>+</a:t>
            </a:r>
            <a:r>
              <a:rPr lang="en-GB" sz="2000" dirty="0">
                <a:solidFill>
                  <a:srgbClr val="FF0000"/>
                </a:solidFill>
              </a:rPr>
              <a:t>6</a:t>
            </a:r>
            <a:r>
              <a:rPr lang="en-GB" sz="2000" b="0" dirty="0">
                <a:solidFill>
                  <a:srgbClr val="000000"/>
                </a:solidFill>
              </a:rPr>
              <a:t>x4+</a:t>
            </a:r>
            <a:br>
              <a:rPr lang="en-GB" sz="2000" b="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FF0000"/>
                </a:solidFill>
              </a:rPr>
              <a:t>4</a:t>
            </a:r>
            <a:r>
              <a:rPr lang="en-GB" sz="2000" b="0" dirty="0">
                <a:solidFill>
                  <a:srgbClr val="000000"/>
                </a:solidFill>
              </a:rPr>
              <a:t>x1+8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024" y="3913893"/>
            <a:ext cx="700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3+7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2120" y="3933057"/>
            <a:ext cx="700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7+4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8226" y="393305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4+1</a:t>
            </a:r>
          </a:p>
        </p:txBody>
      </p:sp>
      <p:sp>
        <p:nvSpPr>
          <p:cNvPr id="8" name="Rectangle 7"/>
          <p:cNvSpPr/>
          <p:nvPr/>
        </p:nvSpPr>
        <p:spPr>
          <a:xfrm>
            <a:off x="7380312" y="3933057"/>
            <a:ext cx="640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1+8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72" y="2996953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3+</a:t>
            </a:r>
            <a:r>
              <a:rPr lang="en-GB" sz="2000" dirty="0">
                <a:solidFill>
                  <a:srgbClr val="FF0000"/>
                </a:solidFill>
              </a:rPr>
              <a:t>2</a:t>
            </a:r>
            <a:r>
              <a:rPr lang="en-GB" sz="2000" b="0" dirty="0">
                <a:solidFill>
                  <a:srgbClr val="000000"/>
                </a:solidFill>
              </a:rPr>
              <a:t>x7</a:t>
            </a:r>
          </a:p>
          <a:p>
            <a:r>
              <a:rPr lang="en-GB" sz="2000" b="0" dirty="0">
                <a:solidFill>
                  <a:srgbClr val="000000"/>
                </a:solidFill>
              </a:rPr>
              <a:t>+4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084168" y="3009147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7+</a:t>
            </a:r>
            <a:r>
              <a:rPr lang="en-GB" sz="2000" dirty="0">
                <a:solidFill>
                  <a:srgbClr val="FF0000"/>
                </a:solidFill>
              </a:rPr>
              <a:t>2</a:t>
            </a:r>
            <a:r>
              <a:rPr lang="en-GB" sz="2000" b="0" dirty="0">
                <a:solidFill>
                  <a:srgbClr val="000000"/>
                </a:solidFill>
              </a:rPr>
              <a:t>x4</a:t>
            </a:r>
          </a:p>
          <a:p>
            <a:r>
              <a:rPr lang="en-GB" sz="2000" b="0" dirty="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020272" y="2996953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4+</a:t>
            </a:r>
            <a:r>
              <a:rPr lang="en-GB" sz="2000" dirty="0">
                <a:solidFill>
                  <a:srgbClr val="FF0000"/>
                </a:solidFill>
              </a:rPr>
              <a:t>2</a:t>
            </a:r>
            <a:r>
              <a:rPr lang="en-GB" sz="2000" b="0" dirty="0">
                <a:solidFill>
                  <a:srgbClr val="000000"/>
                </a:solidFill>
              </a:rPr>
              <a:t>x1</a:t>
            </a:r>
          </a:p>
          <a:p>
            <a:r>
              <a:rPr lang="en-GB" sz="2000" b="0" dirty="0">
                <a:solidFill>
                  <a:srgbClr val="000000"/>
                </a:solidFill>
              </a:rPr>
              <a:t>+8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339752" y="5805265"/>
            <a:ext cx="4104456" cy="720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could be varied?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00500" y="3200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3200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6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4" grpId="0"/>
      <p:bldP spid="55" grpId="0"/>
      <p:bldP spid="56" grpId="0"/>
      <p:bldP spid="5" grpId="0"/>
      <p:bldP spid="6" grpId="0"/>
      <p:bldP spid="7" grpId="0"/>
      <p:bldP spid="8" grpId="0"/>
      <p:bldP spid="9" grpId="0"/>
      <p:bldP spid="57" grpId="0"/>
      <p:bldP spid="58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31696" cy="609600"/>
          </a:xfrm>
        </p:spPr>
        <p:txBody>
          <a:bodyPr/>
          <a:lstStyle/>
          <a:p>
            <a:r>
              <a:rPr lang="en-GB"/>
              <a:t>Rhind Mathematical Papyrus problem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749" y="1052736"/>
            <a:ext cx="5022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>
                <a:solidFill>
                  <a:srgbClr val="000000"/>
                </a:solidFill>
              </a:rPr>
              <a:t>Two-thirds is to be added.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One-third [of that] is to be subtracted. 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There remains 10.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60948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4047455"/>
            <a:ext cx="44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1/3 of this is to be subtracted.</a:t>
            </a:r>
          </a:p>
        </p:txBody>
      </p:sp>
      <p:sp>
        <p:nvSpPr>
          <p:cNvPr id="11" name="Cloud Callout 10"/>
          <p:cNvSpPr/>
          <p:nvPr/>
        </p:nvSpPr>
        <p:spPr bwMode="auto">
          <a:xfrm>
            <a:off x="1555305" y="285961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3" name="Cloud Callout 22"/>
          <p:cNvSpPr/>
          <p:nvPr/>
        </p:nvSpPr>
        <p:spPr bwMode="auto">
          <a:xfrm>
            <a:off x="1331640" y="35052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6198" y="3486458"/>
            <a:ext cx="125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+2/3 x</a:t>
            </a:r>
          </a:p>
        </p:txBody>
      </p:sp>
      <p:sp>
        <p:nvSpPr>
          <p:cNvPr id="30" name="Cloud Callout 29"/>
          <p:cNvSpPr/>
          <p:nvPr/>
        </p:nvSpPr>
        <p:spPr bwMode="auto">
          <a:xfrm>
            <a:off x="1530259" y="445446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44371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5/3 x           – 1/3 x 5/3 x   </a:t>
            </a:r>
          </a:p>
        </p:txBody>
      </p:sp>
      <p:sp>
        <p:nvSpPr>
          <p:cNvPr id="50" name="Cloud Callout 49"/>
          <p:cNvSpPr/>
          <p:nvPr/>
        </p:nvSpPr>
        <p:spPr bwMode="auto">
          <a:xfrm>
            <a:off x="1475656" y="616530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3" name="Cloud Callout 52"/>
          <p:cNvSpPr/>
          <p:nvPr/>
        </p:nvSpPr>
        <p:spPr bwMode="auto">
          <a:xfrm>
            <a:off x="4523359" y="454633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51419" y="4468108"/>
            <a:ext cx="137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=10/9 x </a:t>
            </a:r>
          </a:p>
        </p:txBody>
      </p:sp>
      <p:pic>
        <p:nvPicPr>
          <p:cNvPr id="59" name="Picture 58" descr="smiley-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05264"/>
            <a:ext cx="710994" cy="7200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11560" y="2780928"/>
            <a:ext cx="388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2/3 of this is to be added.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25479" y="3523807"/>
            <a:ext cx="1365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= 5/3 x</a:t>
            </a:r>
          </a:p>
        </p:txBody>
      </p:sp>
      <p:sp>
        <p:nvSpPr>
          <p:cNvPr id="43" name="Cloud Callout 42"/>
          <p:cNvSpPr/>
          <p:nvPr/>
        </p:nvSpPr>
        <p:spPr bwMode="auto">
          <a:xfrm>
            <a:off x="3716345" y="350100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44" name="Cloud Callout 43"/>
          <p:cNvSpPr/>
          <p:nvPr/>
        </p:nvSpPr>
        <p:spPr bwMode="auto">
          <a:xfrm>
            <a:off x="2462178" y="349695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45" name="Cloud Callout 44"/>
          <p:cNvSpPr/>
          <p:nvPr/>
        </p:nvSpPr>
        <p:spPr bwMode="auto">
          <a:xfrm>
            <a:off x="3283755" y="450912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5013176"/>
            <a:ext cx="2640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There remains 10.</a:t>
            </a:r>
          </a:p>
        </p:txBody>
      </p:sp>
      <p:sp>
        <p:nvSpPr>
          <p:cNvPr id="47" name="Cloud Callout 46"/>
          <p:cNvSpPr/>
          <p:nvPr/>
        </p:nvSpPr>
        <p:spPr bwMode="auto">
          <a:xfrm>
            <a:off x="1735325" y="562097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71600" y="558924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10/9 x            = 10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55728" y="6186284"/>
            <a:ext cx="7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23701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23" grpId="0" animBg="1"/>
      <p:bldP spid="28" grpId="0"/>
      <p:bldP spid="30" grpId="0" animBg="1"/>
      <p:bldP spid="31" grpId="0"/>
      <p:bldP spid="50" grpId="0" animBg="1"/>
      <p:bldP spid="53" grpId="0" animBg="1"/>
      <p:bldP spid="53" grpId="1" animBg="1"/>
      <p:bldP spid="54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  <p:bldP spid="48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31696" cy="609600"/>
          </a:xfrm>
        </p:spPr>
        <p:txBody>
          <a:bodyPr/>
          <a:lstStyle/>
          <a:p>
            <a:r>
              <a:rPr lang="en-GB"/>
              <a:t>Rhind Mathematical Papyrus problem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749" y="1052736"/>
            <a:ext cx="5022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>
                <a:solidFill>
                  <a:srgbClr val="000000"/>
                </a:solidFill>
              </a:rPr>
              <a:t>Two-thirds is to be added.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One-third [of that] is to be subtracted. 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There remains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153" y="2564904"/>
            <a:ext cx="32763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Make 1/10 of this, </a:t>
            </a:r>
            <a:br>
              <a:rPr lang="en-GB" sz="2400" b="0">
                <a:solidFill>
                  <a:srgbClr val="000000"/>
                </a:solidFill>
              </a:rPr>
            </a:br>
            <a:r>
              <a:rPr lang="en-GB" sz="2400" b="0">
                <a:solidFill>
                  <a:srgbClr val="000000"/>
                </a:solidFill>
              </a:rPr>
              <a:t>      there becomes 1.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The remainder is 9.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181" y="6279703"/>
            <a:ext cx="332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8000"/>
                </a:solidFill>
              </a:rPr>
              <a:t>The doing as it occurs!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60948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933056"/>
            <a:ext cx="4152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2/3 of this is to be added. </a:t>
            </a:r>
          </a:p>
          <a:p>
            <a:r>
              <a:rPr lang="en-GB" sz="2400" b="0">
                <a:solidFill>
                  <a:srgbClr val="000000"/>
                </a:solidFill>
              </a:rPr>
              <a:t>The total is 15.</a:t>
            </a:r>
          </a:p>
          <a:p>
            <a:r>
              <a:rPr lang="en-GB" sz="2400" b="0">
                <a:solidFill>
                  <a:srgbClr val="000000"/>
                </a:solidFill>
              </a:rPr>
              <a:t>1/3 of this is 5.</a:t>
            </a:r>
          </a:p>
          <a:p>
            <a:r>
              <a:rPr lang="en-GB" sz="2400" b="0">
                <a:solidFill>
                  <a:srgbClr val="000000"/>
                </a:solidFill>
              </a:rPr>
              <a:t>Lo! 5 is that which goes out,</a:t>
            </a:r>
          </a:p>
          <a:p>
            <a:endParaRPr lang="en-GB" sz="2400" b="0">
              <a:solidFill>
                <a:srgbClr val="000000"/>
              </a:solidFill>
            </a:endParaRPr>
          </a:p>
          <a:p>
            <a:r>
              <a:rPr lang="en-GB" sz="2400" b="0">
                <a:solidFill>
                  <a:srgbClr val="000000"/>
                </a:solidFill>
              </a:rPr>
              <a:t>And the remainder is 10.</a:t>
            </a:r>
          </a:p>
        </p:txBody>
      </p:sp>
      <p:sp>
        <p:nvSpPr>
          <p:cNvPr id="11" name="Cloud Callout 10"/>
          <p:cNvSpPr/>
          <p:nvPr/>
        </p:nvSpPr>
        <p:spPr bwMode="auto">
          <a:xfrm>
            <a:off x="3399963" y="1885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1840" y="2969539"/>
            <a:ext cx="998096" cy="523220"/>
            <a:chOff x="7236296" y="2983270"/>
            <a:chExt cx="998096" cy="523220"/>
          </a:xfrm>
        </p:grpSpPr>
        <p:sp>
          <p:nvSpPr>
            <p:cNvPr id="12" name="Cloud Callout 11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34738" y="2983270"/>
              <a:ext cx="699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/10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59681" y="3332031"/>
            <a:ext cx="1509309" cy="369332"/>
            <a:chOff x="7652846" y="3399820"/>
            <a:chExt cx="1509309" cy="369332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7652846" y="3429000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Cloud Callout 14"/>
            <p:cNvSpPr/>
            <p:nvPr/>
          </p:nvSpPr>
          <p:spPr bwMode="auto">
            <a:xfrm>
              <a:off x="8316416" y="3429000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376" y="3399820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 –          /10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24507" y="3995048"/>
            <a:ext cx="1200970" cy="369332"/>
            <a:chOff x="6908205" y="2967772"/>
            <a:chExt cx="1200970" cy="369332"/>
          </a:xfrm>
        </p:grpSpPr>
        <p:sp>
          <p:nvSpPr>
            <p:cNvPr id="23" name="Cloud Callout 22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08205" y="2967772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9x         /10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19873" y="4003104"/>
            <a:ext cx="1200970" cy="383594"/>
            <a:chOff x="6678815" y="2905184"/>
            <a:chExt cx="1200970" cy="383594"/>
          </a:xfrm>
        </p:grpSpPr>
        <p:sp>
          <p:nvSpPr>
            <p:cNvPr id="26" name="Cloud Callout 25"/>
            <p:cNvSpPr/>
            <p:nvPr/>
          </p:nvSpPr>
          <p:spPr bwMode="auto">
            <a:xfrm>
              <a:off x="7019321" y="2965956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78815" y="290518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9x         /10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25012" y="399138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+ 2/3 x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34961" y="4515834"/>
            <a:ext cx="1729961" cy="383594"/>
            <a:chOff x="5815049" y="2965338"/>
            <a:chExt cx="1729961" cy="383594"/>
          </a:xfrm>
        </p:grpSpPr>
        <p:sp>
          <p:nvSpPr>
            <p:cNvPr id="30" name="Cloud Callout 29"/>
            <p:cNvSpPr/>
            <p:nvPr/>
          </p:nvSpPr>
          <p:spPr bwMode="auto">
            <a:xfrm>
              <a:off x="6710990" y="2965338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15049" y="2979600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5/3 x 9x         /10</a:t>
              </a: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1916768" y="4365104"/>
            <a:ext cx="504056" cy="360040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699792" y="4581128"/>
            <a:ext cx="187220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ounded Rectangle 34"/>
          <p:cNvSpPr/>
          <p:nvPr/>
        </p:nvSpPr>
        <p:spPr bwMode="auto">
          <a:xfrm>
            <a:off x="2076282" y="4725144"/>
            <a:ext cx="504056" cy="360040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852192" y="4941168"/>
            <a:ext cx="187220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716016" y="4966256"/>
            <a:ext cx="973343" cy="369332"/>
            <a:chOff x="6970864" y="2979604"/>
            <a:chExt cx="973343" cy="369332"/>
          </a:xfrm>
        </p:grpSpPr>
        <p:sp>
          <p:nvSpPr>
            <p:cNvPr id="38" name="Cloud Callout 37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864" y="2979604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           /2</a:t>
              </a:r>
            </a:p>
          </p:txBody>
        </p:sp>
      </p:grpSp>
      <p:sp>
        <p:nvSpPr>
          <p:cNvPr id="40" name="Rounded Rectangle 39"/>
          <p:cNvSpPr/>
          <p:nvPr/>
        </p:nvSpPr>
        <p:spPr bwMode="auto">
          <a:xfrm>
            <a:off x="871249" y="5085243"/>
            <a:ext cx="269364" cy="338877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0" name="Cloud Callout 49"/>
          <p:cNvSpPr/>
          <p:nvPr/>
        </p:nvSpPr>
        <p:spPr bwMode="auto">
          <a:xfrm>
            <a:off x="3119921" y="584248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178318" y="4536215"/>
            <a:ext cx="1199367" cy="369332"/>
            <a:chOff x="6765736" y="2990154"/>
            <a:chExt cx="1199367" cy="369332"/>
          </a:xfrm>
        </p:grpSpPr>
        <p:sp>
          <p:nvSpPr>
            <p:cNvPr id="53" name="Cloud Callout 52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65736" y="2990154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= 3x        /2</a:t>
              </a:r>
            </a:p>
          </p:txBody>
        </p:sp>
      </p:grpSp>
      <p:pic>
        <p:nvPicPr>
          <p:cNvPr id="59" name="Picture 58" descr="smiley-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05264"/>
            <a:ext cx="710994" cy="720080"/>
          </a:xfrm>
          <a:prstGeom prst="rect">
            <a:avLst/>
          </a:prstGeom>
        </p:spPr>
      </p:pic>
      <p:cxnSp>
        <p:nvCxnSpPr>
          <p:cNvPr id="62" name="Elbow Connector 61"/>
          <p:cNvCxnSpPr>
            <a:cxnSpLocks/>
          </p:cNvCxnSpPr>
          <p:nvPr/>
        </p:nvCxnSpPr>
        <p:spPr bwMode="auto">
          <a:xfrm flipV="1">
            <a:off x="808886" y="5259468"/>
            <a:ext cx="3915514" cy="194860"/>
          </a:xfrm>
          <a:prstGeom prst="bentConnector3">
            <a:avLst>
              <a:gd name="adj1" fmla="val 829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cxnSpLocks/>
          </p:cNvCxnSpPr>
          <p:nvPr/>
        </p:nvCxnSpPr>
        <p:spPr bwMode="auto">
          <a:xfrm>
            <a:off x="4067944" y="3789040"/>
            <a:ext cx="131795" cy="2713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02BB007-3AD8-9346-A756-E1329875D115}"/>
              </a:ext>
            </a:extLst>
          </p:cNvPr>
          <p:cNvSpPr txBox="1"/>
          <p:nvPr/>
        </p:nvSpPr>
        <p:spPr>
          <a:xfrm>
            <a:off x="75737" y="3579477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15079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28" grpId="0"/>
      <p:bldP spid="32" grpId="0" animBg="1"/>
      <p:bldP spid="35" grpId="0" animBg="1"/>
      <p:bldP spid="40" grpId="0" animBg="1"/>
      <p:bldP spid="50" grpId="0" animBg="1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DD77EC-0251-1248-9FD1-A795A1C24E4B}"/>
              </a:ext>
            </a:extLst>
          </p:cNvPr>
          <p:cNvSpPr txBox="1"/>
          <p:nvPr/>
        </p:nvSpPr>
        <p:spPr>
          <a:xfrm>
            <a:off x="6759499" y="293649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AFD51-CE0D-E941-AB02-5FD917F90860}"/>
              </a:ext>
            </a:extLst>
          </p:cNvPr>
          <p:cNvSpPr txBox="1"/>
          <p:nvPr/>
        </p:nvSpPr>
        <p:spPr>
          <a:xfrm>
            <a:off x="7274890" y="293649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2AD48-30F9-3B42-ABA9-0F4FD7535A2F}"/>
              </a:ext>
            </a:extLst>
          </p:cNvPr>
          <p:cNvSpPr txBox="1"/>
          <p:nvPr/>
        </p:nvSpPr>
        <p:spPr>
          <a:xfrm>
            <a:off x="6262703" y="2536386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DF203-9FFD-7445-AA5C-FFEA36082C90}"/>
              </a:ext>
            </a:extLst>
          </p:cNvPr>
          <p:cNvSpPr txBox="1"/>
          <p:nvPr/>
        </p:nvSpPr>
        <p:spPr>
          <a:xfrm>
            <a:off x="6728216" y="253638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1D2170-0A74-AE45-9543-7DF5BBB9AF8C}"/>
              </a:ext>
            </a:extLst>
          </p:cNvPr>
          <p:cNvSpPr txBox="1"/>
          <p:nvPr/>
        </p:nvSpPr>
        <p:spPr>
          <a:xfrm>
            <a:off x="5747311" y="2182609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D262C-BA3D-F34F-A38B-C749B9FADA6D}"/>
              </a:ext>
            </a:extLst>
          </p:cNvPr>
          <p:cNvSpPr txBox="1"/>
          <p:nvPr/>
        </p:nvSpPr>
        <p:spPr>
          <a:xfrm>
            <a:off x="6212824" y="2203881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17E87-7D07-0643-A850-99CF57A18F8C}"/>
              </a:ext>
            </a:extLst>
          </p:cNvPr>
          <p:cNvSpPr txBox="1"/>
          <p:nvPr/>
        </p:nvSpPr>
        <p:spPr>
          <a:xfrm>
            <a:off x="6693978" y="2203881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1FE47D-2D12-A745-816E-7AF4E0164B46}"/>
              </a:ext>
            </a:extLst>
          </p:cNvPr>
          <p:cNvSpPr txBox="1"/>
          <p:nvPr/>
        </p:nvSpPr>
        <p:spPr>
          <a:xfrm>
            <a:off x="6211407" y="187791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219C64-4784-2C46-8DF4-6152B5A117AD}"/>
              </a:ext>
            </a:extLst>
          </p:cNvPr>
          <p:cNvSpPr txBox="1"/>
          <p:nvPr/>
        </p:nvSpPr>
        <p:spPr>
          <a:xfrm>
            <a:off x="5714889" y="189508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698412-8DB3-254B-80EA-8406D7E60DC6}"/>
              </a:ext>
            </a:extLst>
          </p:cNvPr>
          <p:cNvSpPr txBox="1"/>
          <p:nvPr/>
        </p:nvSpPr>
        <p:spPr>
          <a:xfrm>
            <a:off x="6229454" y="1471266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D9336B-53D3-9A4D-96AD-C2181E652CAE}"/>
              </a:ext>
            </a:extLst>
          </p:cNvPr>
          <p:cNvSpPr txBox="1"/>
          <p:nvPr/>
        </p:nvSpPr>
        <p:spPr>
          <a:xfrm>
            <a:off x="5183861" y="2955868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FB327F-362B-F840-8A7B-AF74EDA95EC5}"/>
              </a:ext>
            </a:extLst>
          </p:cNvPr>
          <p:cNvSpPr txBox="1"/>
          <p:nvPr/>
        </p:nvSpPr>
        <p:spPr>
          <a:xfrm>
            <a:off x="5713472" y="297029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453324-D1F0-A544-8865-39FA00076080}"/>
              </a:ext>
            </a:extLst>
          </p:cNvPr>
          <p:cNvSpPr txBox="1"/>
          <p:nvPr/>
        </p:nvSpPr>
        <p:spPr>
          <a:xfrm>
            <a:off x="6237055" y="295367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24DD22-AEE2-FA44-B217-9526D43D262B}"/>
              </a:ext>
            </a:extLst>
          </p:cNvPr>
          <p:cNvSpPr txBox="1"/>
          <p:nvPr/>
        </p:nvSpPr>
        <p:spPr>
          <a:xfrm>
            <a:off x="5747311" y="257672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1AE90A-C1C3-324D-86F9-4BFAF9138CED}"/>
              </a:ext>
            </a:extLst>
          </p:cNvPr>
          <p:cNvSpPr txBox="1"/>
          <p:nvPr/>
        </p:nvSpPr>
        <p:spPr>
          <a:xfrm>
            <a:off x="5186305" y="257672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AB201-1918-6248-9017-9698EA314112}"/>
              </a:ext>
            </a:extLst>
          </p:cNvPr>
          <p:cNvGrpSpPr/>
          <p:nvPr/>
        </p:nvGrpSpPr>
        <p:grpSpPr>
          <a:xfrm>
            <a:off x="4616280" y="1102499"/>
            <a:ext cx="3505592" cy="2267908"/>
            <a:chOff x="425280" y="1223364"/>
            <a:chExt cx="3505592" cy="22679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C1487A-B88D-0C4C-A671-B64ED65D3C00}"/>
                </a:ext>
              </a:extLst>
            </p:cNvPr>
            <p:cNvSpPr txBox="1"/>
            <p:nvPr/>
          </p:nvSpPr>
          <p:spPr>
            <a:xfrm>
              <a:off x="1689867" y="124906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557BC-8D1D-8342-8B76-8D6C7357D4CA}"/>
                </a:ext>
              </a:extLst>
            </p:cNvPr>
            <p:cNvSpPr txBox="1"/>
            <p:nvPr/>
          </p:nvSpPr>
          <p:spPr>
            <a:xfrm>
              <a:off x="1175067" y="1792186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660B29-152A-A141-8E26-2995F41D9ED7}"/>
                </a:ext>
              </a:extLst>
            </p:cNvPr>
            <p:cNvSpPr txBox="1"/>
            <p:nvPr/>
          </p:nvSpPr>
          <p:spPr>
            <a:xfrm>
              <a:off x="660256" y="2457196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DCCD4B-BCB0-874E-856D-BB69484BF03C}"/>
                </a:ext>
              </a:extLst>
            </p:cNvPr>
            <p:cNvSpPr txBox="1"/>
            <p:nvPr/>
          </p:nvSpPr>
          <p:spPr>
            <a:xfrm>
              <a:off x="2307847" y="1223364"/>
              <a:ext cx="279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E5A8B9-FBEC-7848-BEC2-8E927DB58851}"/>
                </a:ext>
              </a:extLst>
            </p:cNvPr>
            <p:cNvSpPr txBox="1"/>
            <p:nvPr/>
          </p:nvSpPr>
          <p:spPr>
            <a:xfrm>
              <a:off x="2785891" y="1782368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3C0630-5FA2-8F46-BFD3-BEA09AA9A23A}"/>
                </a:ext>
              </a:extLst>
            </p:cNvPr>
            <p:cNvSpPr txBox="1"/>
            <p:nvPr/>
          </p:nvSpPr>
          <p:spPr>
            <a:xfrm>
              <a:off x="3296037" y="2331835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5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1F546A8-B2C5-7C40-AB67-803E0FDC8776}"/>
                </a:ext>
              </a:extLst>
            </p:cNvPr>
            <p:cNvGrpSpPr/>
            <p:nvPr/>
          </p:nvGrpSpPr>
          <p:grpSpPr>
            <a:xfrm>
              <a:off x="425280" y="1440599"/>
              <a:ext cx="3505592" cy="1816816"/>
              <a:chOff x="4071686" y="4642594"/>
              <a:chExt cx="3505592" cy="181681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84CAAEF-5CC2-A240-8491-FFCDF1D8170A}"/>
                  </a:ext>
                </a:extLst>
              </p:cNvPr>
              <p:cNvCxnSpPr/>
              <p:nvPr/>
            </p:nvCxnSpPr>
            <p:spPr>
              <a:xfrm flipH="1" flipV="1">
                <a:off x="5793820" y="4642594"/>
                <a:ext cx="1783458" cy="1816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784374C-3BBB-6047-A260-CFA113611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1686" y="4652137"/>
                <a:ext cx="1722135" cy="18072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36EECC-C50F-A64E-A4A7-F00E42CD4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26" y="3474649"/>
              <a:ext cx="2588904" cy="166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5BFAE62-597E-EC4C-9223-17C3A2BBF923}"/>
              </a:ext>
            </a:extLst>
          </p:cNvPr>
          <p:cNvSpPr txBox="1"/>
          <p:nvPr/>
        </p:nvSpPr>
        <p:spPr>
          <a:xfrm>
            <a:off x="5182307" y="3413457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4     1    3    0    0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79108CD-154D-034F-898E-619CF6C9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3" y="1102499"/>
            <a:ext cx="3650899" cy="2685372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08076938-7F3B-E04A-AEF5-4E12FE28496D}"/>
              </a:ext>
            </a:extLst>
          </p:cNvPr>
          <p:cNvSpPr txBox="1">
            <a:spLocks/>
          </p:cNvSpPr>
          <p:nvPr/>
        </p:nvSpPr>
        <p:spPr>
          <a:xfrm>
            <a:off x="628650" y="371666"/>
            <a:ext cx="7886700" cy="429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GB" dirty="0"/>
              <a:t>Medieval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8268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4" grpId="0"/>
      <p:bldP spid="25" grpId="0"/>
      <p:bldP spid="27" grpId="0"/>
      <p:bldP spid="28" grpId="0"/>
      <p:bldP spid="37" grpId="0"/>
      <p:bldP spid="38" grpId="0"/>
      <p:bldP spid="39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08076938-7F3B-E04A-AEF5-4E12FE28496D}"/>
              </a:ext>
            </a:extLst>
          </p:cNvPr>
          <p:cNvSpPr txBox="1">
            <a:spLocks/>
          </p:cNvSpPr>
          <p:nvPr/>
        </p:nvSpPr>
        <p:spPr>
          <a:xfrm>
            <a:off x="628650" y="371666"/>
            <a:ext cx="7886700" cy="429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GB" dirty="0"/>
              <a:t>Galleon Division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5161B13-BB56-504E-A25E-242D039B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57" y="1324073"/>
            <a:ext cx="2817954" cy="239688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375DE40-CCBE-6A41-9BB6-A6CE5F24EA35}"/>
              </a:ext>
            </a:extLst>
          </p:cNvPr>
          <p:cNvSpPr txBox="1"/>
          <p:nvPr/>
        </p:nvSpPr>
        <p:spPr>
          <a:xfrm>
            <a:off x="5023468" y="2161674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4  1  3  0  0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1EE509-3C5F-B14A-9C3E-2D4C94E2C80E}"/>
              </a:ext>
            </a:extLst>
          </p:cNvPr>
          <p:cNvSpPr txBox="1"/>
          <p:nvPr/>
        </p:nvSpPr>
        <p:spPr>
          <a:xfrm>
            <a:off x="5023468" y="252062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B4666C9-7854-9646-8085-6232B343DEE1}"/>
              </a:ext>
            </a:extLst>
          </p:cNvPr>
          <p:cNvSpPr txBox="1"/>
          <p:nvPr/>
        </p:nvSpPr>
        <p:spPr>
          <a:xfrm>
            <a:off x="6705017" y="2154038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FBBABE-668F-2B49-A422-6289FA532AF7}"/>
              </a:ext>
            </a:extLst>
          </p:cNvPr>
          <p:cNvCxnSpPr/>
          <p:nvPr/>
        </p:nvCxnSpPr>
        <p:spPr>
          <a:xfrm>
            <a:off x="6668470" y="1961619"/>
            <a:ext cx="0" cy="792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AB4931B-850A-3A4A-BD24-0F40A601C079}"/>
              </a:ext>
            </a:extLst>
          </p:cNvPr>
          <p:cNvSpPr txBox="1"/>
          <p:nvPr/>
        </p:nvSpPr>
        <p:spPr>
          <a:xfrm>
            <a:off x="5023467" y="1761564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1  7  7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954229-40B8-304E-A3A7-64C8CD616E95}"/>
              </a:ext>
            </a:extLst>
          </p:cNvPr>
          <p:cNvSpPr txBox="1"/>
          <p:nvPr/>
        </p:nvSpPr>
        <p:spPr>
          <a:xfrm>
            <a:off x="5364908" y="293709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414DF3-5C05-7345-9FD4-F69097D89D35}"/>
              </a:ext>
            </a:extLst>
          </p:cNvPr>
          <p:cNvSpPr txBox="1"/>
          <p:nvPr/>
        </p:nvSpPr>
        <p:spPr>
          <a:xfrm>
            <a:off x="5733871" y="292073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35EDB6-997C-AC4D-ADE8-ED28FF63B160}"/>
              </a:ext>
            </a:extLst>
          </p:cNvPr>
          <p:cNvSpPr txBox="1"/>
          <p:nvPr/>
        </p:nvSpPr>
        <p:spPr>
          <a:xfrm>
            <a:off x="5996490" y="250426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8AF2FBD-71B6-1D40-BC7F-793A3F3ADF3B}"/>
              </a:ext>
            </a:extLst>
          </p:cNvPr>
          <p:cNvSpPr txBox="1"/>
          <p:nvPr/>
        </p:nvSpPr>
        <p:spPr>
          <a:xfrm>
            <a:off x="6984261" y="215471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7C9520-CCFA-F44C-9745-93058F440B3B}"/>
              </a:ext>
            </a:extLst>
          </p:cNvPr>
          <p:cNvSpPr txBox="1"/>
          <p:nvPr/>
        </p:nvSpPr>
        <p:spPr>
          <a:xfrm>
            <a:off x="5339258" y="1355575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59CADE3-0BCE-3242-A522-F8B3192CCC4D}"/>
              </a:ext>
            </a:extLst>
          </p:cNvPr>
          <p:cNvSpPr txBox="1"/>
          <p:nvPr/>
        </p:nvSpPr>
        <p:spPr>
          <a:xfrm>
            <a:off x="5690016" y="1344992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83A346-E5CC-A849-ACB9-1227CA3A7246}"/>
              </a:ext>
            </a:extLst>
          </p:cNvPr>
          <p:cNvSpPr txBox="1"/>
          <p:nvPr/>
        </p:nvSpPr>
        <p:spPr>
          <a:xfrm>
            <a:off x="5996490" y="175862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96EE0F4-B2D1-804B-8B6C-BF56AA16726B}"/>
              </a:ext>
            </a:extLst>
          </p:cNvPr>
          <p:cNvSpPr txBox="1"/>
          <p:nvPr/>
        </p:nvSpPr>
        <p:spPr>
          <a:xfrm>
            <a:off x="5733871" y="332084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68165C-C418-DE4A-B200-A8A32A802625}"/>
              </a:ext>
            </a:extLst>
          </p:cNvPr>
          <p:cNvSpPr txBox="1"/>
          <p:nvPr/>
        </p:nvSpPr>
        <p:spPr>
          <a:xfrm>
            <a:off x="6036887" y="290440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80CB22-68AE-5C41-92B9-83CDEF3DA670}"/>
              </a:ext>
            </a:extLst>
          </p:cNvPr>
          <p:cNvSpPr txBox="1"/>
          <p:nvPr/>
        </p:nvSpPr>
        <p:spPr>
          <a:xfrm>
            <a:off x="6327030" y="2490597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7BFC60-9C81-844F-AB60-00093FBFE36F}"/>
              </a:ext>
            </a:extLst>
          </p:cNvPr>
          <p:cNvSpPr txBox="1"/>
          <p:nvPr/>
        </p:nvSpPr>
        <p:spPr>
          <a:xfrm>
            <a:off x="7321830" y="2140618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42E1AC-0714-DA48-8A19-37723A3CB6EE}"/>
              </a:ext>
            </a:extLst>
          </p:cNvPr>
          <p:cNvSpPr txBox="1"/>
          <p:nvPr/>
        </p:nvSpPr>
        <p:spPr>
          <a:xfrm>
            <a:off x="5378669" y="251519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7423D80-843E-F146-B5E0-809412A873FA}"/>
              </a:ext>
            </a:extLst>
          </p:cNvPr>
          <p:cNvSpPr txBox="1"/>
          <p:nvPr/>
        </p:nvSpPr>
        <p:spPr>
          <a:xfrm>
            <a:off x="5669811" y="252881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6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671FA6-3108-9C48-81A0-F6ACB626F7D6}"/>
              </a:ext>
            </a:extLst>
          </p:cNvPr>
          <p:cNvCxnSpPr>
            <a:cxnSpLocks/>
          </p:cNvCxnSpPr>
          <p:nvPr/>
        </p:nvCxnSpPr>
        <p:spPr>
          <a:xfrm flipV="1">
            <a:off x="4892841" y="2136196"/>
            <a:ext cx="1812176" cy="22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FFE0-EF10-3148-B61B-37ED793A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8F330-3A1C-BE4E-A6F0-B8ACE7A73A71}"/>
              </a:ext>
            </a:extLst>
          </p:cNvPr>
          <p:cNvSpPr txBox="1"/>
          <p:nvPr/>
        </p:nvSpPr>
        <p:spPr>
          <a:xfrm>
            <a:off x="2628900" y="2032000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4 1 3 3 0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0E395-2A91-A04B-96C7-F755B7F1962B}"/>
              </a:ext>
            </a:extLst>
          </p:cNvPr>
          <p:cNvSpPr txBox="1"/>
          <p:nvPr/>
        </p:nvSpPr>
        <p:spPr>
          <a:xfrm>
            <a:off x="1955814" y="201301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236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2560A6-C445-1848-8C15-6721F95492FF}"/>
              </a:ext>
            </a:extLst>
          </p:cNvPr>
          <p:cNvCxnSpPr/>
          <p:nvPr/>
        </p:nvCxnSpPr>
        <p:spPr>
          <a:xfrm>
            <a:off x="2641600" y="2032000"/>
            <a:ext cx="0" cy="400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3F8D1A-EE5F-004C-A8B7-B5AF20093520}"/>
              </a:ext>
            </a:extLst>
          </p:cNvPr>
          <p:cNvCxnSpPr>
            <a:cxnSpLocks/>
          </p:cNvCxnSpPr>
          <p:nvPr/>
        </p:nvCxnSpPr>
        <p:spPr>
          <a:xfrm flipH="1">
            <a:off x="2641600" y="2032000"/>
            <a:ext cx="12538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DE074E-2BB1-0743-87BF-53BD43DE29DB}"/>
              </a:ext>
            </a:extLst>
          </p:cNvPr>
          <p:cNvSpPr txBox="1"/>
          <p:nvPr/>
        </p:nvSpPr>
        <p:spPr>
          <a:xfrm>
            <a:off x="2692400" y="1651000"/>
            <a:ext cx="29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EE689-AB52-E245-BCA5-B2AB29499EF1}"/>
              </a:ext>
            </a:extLst>
          </p:cNvPr>
          <p:cNvSpPr txBox="1"/>
          <p:nvPr/>
        </p:nvSpPr>
        <p:spPr>
          <a:xfrm>
            <a:off x="2617220" y="235144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2 3 6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8EF6BA-3231-E540-B100-AAF078E7CF18}"/>
              </a:ext>
            </a:extLst>
          </p:cNvPr>
          <p:cNvCxnSpPr>
            <a:cxnSpLocks/>
          </p:cNvCxnSpPr>
          <p:nvPr/>
        </p:nvCxnSpPr>
        <p:spPr>
          <a:xfrm flipH="1">
            <a:off x="2734699" y="2813110"/>
            <a:ext cx="825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EE3A27-678D-DF43-96A3-5AE6EB203D75}"/>
              </a:ext>
            </a:extLst>
          </p:cNvPr>
          <p:cNvSpPr txBox="1"/>
          <p:nvPr/>
        </p:nvSpPr>
        <p:spPr>
          <a:xfrm>
            <a:off x="2680564" y="2870688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1 7 7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51F38-ACD6-6D42-8C16-69348994E796}"/>
              </a:ext>
            </a:extLst>
          </p:cNvPr>
          <p:cNvSpPr txBox="1"/>
          <p:nvPr/>
        </p:nvSpPr>
        <p:spPr>
          <a:xfrm>
            <a:off x="3438944" y="287068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E5D49-06A6-9648-9A5E-E2B2FBB1F7A4}"/>
              </a:ext>
            </a:extLst>
          </p:cNvPr>
          <p:cNvSpPr txBox="1"/>
          <p:nvPr/>
        </p:nvSpPr>
        <p:spPr>
          <a:xfrm>
            <a:off x="2931471" y="165100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D73E1-F321-984E-9D40-C5CBADD20A77}"/>
              </a:ext>
            </a:extLst>
          </p:cNvPr>
          <p:cNvSpPr txBox="1"/>
          <p:nvPr/>
        </p:nvSpPr>
        <p:spPr>
          <a:xfrm>
            <a:off x="2680564" y="3280396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1 6 5 2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B383EF-D424-EA4E-8303-BB46DBDCCA71}"/>
              </a:ext>
            </a:extLst>
          </p:cNvPr>
          <p:cNvCxnSpPr>
            <a:cxnSpLocks/>
          </p:cNvCxnSpPr>
          <p:nvPr/>
        </p:nvCxnSpPr>
        <p:spPr>
          <a:xfrm flipH="1">
            <a:off x="2767355" y="3742061"/>
            <a:ext cx="1030983" cy="19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0CEFE32-76D2-E749-AB0E-CE5EA6A03392}"/>
              </a:ext>
            </a:extLst>
          </p:cNvPr>
          <p:cNvSpPr txBox="1"/>
          <p:nvPr/>
        </p:nvSpPr>
        <p:spPr>
          <a:xfrm>
            <a:off x="2983239" y="3761171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1 2 1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17C2C3-ACEF-454F-9942-E9F55EC815E1}"/>
              </a:ext>
            </a:extLst>
          </p:cNvPr>
          <p:cNvSpPr txBox="1"/>
          <p:nvPr/>
        </p:nvSpPr>
        <p:spPr>
          <a:xfrm>
            <a:off x="3739606" y="376117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9F128B-2432-E748-B783-2A26CD59AA7D}"/>
              </a:ext>
            </a:extLst>
          </p:cNvPr>
          <p:cNvSpPr txBox="1"/>
          <p:nvPr/>
        </p:nvSpPr>
        <p:spPr>
          <a:xfrm>
            <a:off x="3188892" y="164716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D3495-DE7F-9B43-A6FD-E5F7294A7C8C}"/>
              </a:ext>
            </a:extLst>
          </p:cNvPr>
          <p:cNvSpPr txBox="1"/>
          <p:nvPr/>
        </p:nvSpPr>
        <p:spPr>
          <a:xfrm>
            <a:off x="2990880" y="4170879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halkboard" charset="0"/>
                <a:ea typeface="Chalkboard" charset="0"/>
                <a:cs typeface="Chalkboard" charset="0"/>
              </a:rPr>
              <a:t>1 2 1 0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298E2A-047D-1E4B-81B1-443967EEE3C9}"/>
              </a:ext>
            </a:extLst>
          </p:cNvPr>
          <p:cNvCxnSpPr>
            <a:cxnSpLocks/>
          </p:cNvCxnSpPr>
          <p:nvPr/>
        </p:nvCxnSpPr>
        <p:spPr>
          <a:xfrm flipH="1">
            <a:off x="3063383" y="4590303"/>
            <a:ext cx="1030983" cy="19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9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B079-972A-6C4C-BE9D-9EDCFABA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4FAA-62D0-0249-80B4-EC2EB45A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8117144" cy="19208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A: Expressing Generality</a:t>
            </a:r>
          </a:p>
          <a:p>
            <a:r>
              <a:rPr lang="en-US" dirty="0"/>
              <a:t> B: Developing Concepts</a:t>
            </a:r>
          </a:p>
          <a:p>
            <a:r>
              <a:rPr lang="en-US" dirty="0"/>
              <a:t> C: Creating Methods &amp; Developing Fluency</a:t>
            </a:r>
          </a:p>
          <a:p>
            <a:r>
              <a:rPr lang="en-US" dirty="0"/>
              <a:t> D: Enriching Example Spaces &amp; Revealing Awarenesses</a:t>
            </a:r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C044CE-DE37-1E4A-ABEB-FA656C975356}"/>
              </a:ext>
            </a:extLst>
          </p:cNvPr>
          <p:cNvSpPr/>
          <p:nvPr/>
        </p:nvSpPr>
        <p:spPr>
          <a:xfrm>
            <a:off x="1979707" y="3556000"/>
            <a:ext cx="2462980" cy="100070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Questions are welcome at any time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8713F5-C803-0C41-B2CA-7E86B8C77AD2}"/>
              </a:ext>
            </a:extLst>
          </p:cNvPr>
          <p:cNvSpPr/>
          <p:nvPr/>
        </p:nvSpPr>
        <p:spPr>
          <a:xfrm>
            <a:off x="3661023" y="4453462"/>
            <a:ext cx="3397659" cy="14453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Before lunch there will be opportunity to raise topics you might like to work on in the afternoon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3F6322B-85D8-F643-B26E-2A501EA99AE8}"/>
              </a:ext>
            </a:extLst>
          </p:cNvPr>
          <p:cNvSpPr/>
          <p:nvPr/>
        </p:nvSpPr>
        <p:spPr>
          <a:xfrm>
            <a:off x="5860472" y="537224"/>
            <a:ext cx="3098223" cy="1634837"/>
          </a:xfrm>
          <a:prstGeom prst="cloud">
            <a:avLst/>
          </a:prstGeom>
          <a:solidFill>
            <a:srgbClr val="C2D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3301FF"/>
                </a:solidFill>
                <a:latin typeface="Chalkboard" panose="03050602040202020205" pitchFamily="66" charset="77"/>
              </a:rPr>
              <a:t>A small prize is available for anyone who can clearly distinguish between these!</a:t>
            </a:r>
            <a:endParaRPr lang="en-GB" sz="1600" dirty="0">
              <a:solidFill>
                <a:srgbClr val="3301FF"/>
              </a:solidFill>
              <a:effectLst/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8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Diamond Multiplication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36775"/>
            <a:ext cx="228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7968">
            <a:off x="1192213" y="2212975"/>
            <a:ext cx="228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12"/>
          <p:cNvGrpSpPr>
            <a:grpSpLocks/>
          </p:cNvGrpSpPr>
          <p:nvPr/>
        </p:nvGrpSpPr>
        <p:grpSpPr bwMode="auto">
          <a:xfrm>
            <a:off x="5796136" y="146178"/>
            <a:ext cx="3109912" cy="6629400"/>
            <a:chOff x="960" y="240"/>
            <a:chExt cx="1824" cy="3888"/>
          </a:xfrm>
          <a:solidFill>
            <a:srgbClr val="FFFFFF"/>
          </a:solidFill>
        </p:grpSpPr>
        <p:sp>
          <p:nvSpPr>
            <p:cNvPr id="29704" name="Rectangle 9"/>
            <p:cNvSpPr>
              <a:spLocks noChangeArrowheads="1"/>
            </p:cNvSpPr>
            <p:nvPr/>
          </p:nvSpPr>
          <p:spPr bwMode="auto">
            <a:xfrm>
              <a:off x="960" y="240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0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0"/>
              <a:ext cx="1532" cy="3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96136" y="116632"/>
            <a:ext cx="3109912" cy="6629400"/>
            <a:chOff x="2736" y="432"/>
            <a:chExt cx="1824" cy="3888"/>
          </a:xfrm>
          <a:solidFill>
            <a:srgbClr val="FFFFFF"/>
          </a:solidFill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2736" y="432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0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32"/>
              <a:ext cx="1539" cy="3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57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0F68-228C-2F42-A90A-31E0EE4E5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halkboard" panose="03050602040202020205" pitchFamily="66" charset="77"/>
              </a:rPr>
              <a:t>D:</a:t>
            </a:r>
            <a:br>
              <a:rPr lang="en-GB" dirty="0">
                <a:latin typeface="Chalkboard" panose="03050602040202020205" pitchFamily="66" charset="77"/>
              </a:rPr>
            </a:br>
            <a:r>
              <a:rPr lang="en-GB" dirty="0">
                <a:latin typeface="Chalkboard" panose="03050602040202020205" pitchFamily="66" charset="77"/>
              </a:rPr>
              <a:t>Example Spaces</a:t>
            </a:r>
            <a:br>
              <a:rPr lang="en-GB" dirty="0">
                <a:latin typeface="Chalkboard" panose="03050602040202020205" pitchFamily="66" charset="77"/>
              </a:rPr>
            </a:br>
            <a:r>
              <a:rPr lang="en-GB" dirty="0">
                <a:latin typeface="Chalkboard" panose="03050602040202020205" pitchFamily="66" charset="77"/>
              </a:rPr>
              <a:t>&amp; Revealing Awareness</a:t>
            </a:r>
          </a:p>
        </p:txBody>
      </p:sp>
    </p:spTree>
    <p:extLst>
      <p:ext uri="{BB962C8B-B14F-4D97-AF65-F5344CB8AC3E}">
        <p14:creationId xmlns:p14="http://schemas.microsoft.com/office/powerpoint/2010/main" val="1938228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8D1CB-8E16-EF42-85C6-911E0432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541240"/>
            <a:ext cx="2021222" cy="202967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7A8751-4779-724C-921B-221DFFE920A9}"/>
              </a:ext>
            </a:extLst>
          </p:cNvPr>
          <p:cNvSpPr/>
          <p:nvPr/>
        </p:nvSpPr>
        <p:spPr bwMode="auto">
          <a:xfrm>
            <a:off x="5664647" y="1323215"/>
            <a:ext cx="3442071" cy="1108456"/>
          </a:xfrm>
          <a:prstGeom prst="roundRect">
            <a:avLst/>
          </a:prstGeom>
          <a:solidFill>
            <a:srgbClr val="C2D9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What </a:t>
            </a:r>
            <a:r>
              <a:rPr lang="en-GB" sz="2000" b="0" dirty="0">
                <a:solidFill>
                  <a:srgbClr val="00279F"/>
                </a:solidFill>
                <a:latin typeface="Chalkboard" pitchFamily="-111" charset="0"/>
              </a:rPr>
              <a:t>could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 experience of the task contribute to mathematical thinking?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18852-1359-4543-A570-D8739CD9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&amp;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A031-384A-634F-9B02-FCD8535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77" y="921374"/>
            <a:ext cx="8166220" cy="1752600"/>
          </a:xfrm>
          <a:ln>
            <a:noFill/>
          </a:ln>
        </p:spPr>
        <p:txBody>
          <a:bodyPr/>
          <a:lstStyle/>
          <a:p>
            <a:r>
              <a:rPr lang="en-GB" dirty="0"/>
              <a:t>Draw a circle and divide it into four congruent pieces</a:t>
            </a:r>
          </a:p>
          <a:p>
            <a:r>
              <a:rPr lang="en-GB" dirty="0"/>
              <a:t>Do it another way</a:t>
            </a:r>
          </a:p>
          <a:p>
            <a:r>
              <a:rPr lang="en-GB" dirty="0"/>
              <a:t>Do it another 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8F95A-C7E1-934B-BF48-62FE38CB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541240"/>
            <a:ext cx="2031388" cy="2039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D48BE-D200-5B4E-A78F-7E5A6DB28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541240"/>
            <a:ext cx="2031388" cy="2039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2E562-C9CF-A04E-B3AD-6A75DA4BD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773488"/>
            <a:ext cx="2031388" cy="2039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6A670-B4A5-C848-9EA8-41B207118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773488"/>
            <a:ext cx="2031388" cy="203988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17EA4E-CF12-7144-914F-68C4598F50C8}"/>
              </a:ext>
            </a:extLst>
          </p:cNvPr>
          <p:cNvSpPr/>
          <p:nvPr/>
        </p:nvSpPr>
        <p:spPr bwMode="auto">
          <a:xfrm>
            <a:off x="4994641" y="5604994"/>
            <a:ext cx="2579861" cy="81056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7353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73532E"/>
                </a:solidFill>
                <a:latin typeface="Chalkboard" pitchFamily="-111" charset="0"/>
              </a:rPr>
              <a:t>Personal Narrative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73532E"/>
                </a:solidFill>
                <a:effectLst/>
                <a:latin typeface="Chalkboard" pitchFamily="-111" charset="0"/>
              </a:rPr>
              <a:t>Self-Explanation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BF19AB7-7477-6D4D-BC3D-36FC967257A9}"/>
              </a:ext>
            </a:extLst>
          </p:cNvPr>
          <p:cNvSpPr/>
          <p:nvPr/>
        </p:nvSpPr>
        <p:spPr bwMode="auto">
          <a:xfrm>
            <a:off x="6588224" y="2348880"/>
            <a:ext cx="2518495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Negotiating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FFFF00"/>
                </a:solidFill>
                <a:latin typeface="Chalkboard" pitchFamily="-111" charset="0"/>
              </a:rPr>
              <a:t>‘same &amp; different’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DD7BAE-6D66-1444-ABAC-9074D5D5E4B8}"/>
              </a:ext>
            </a:extLst>
          </p:cNvPr>
          <p:cNvSpPr/>
          <p:nvPr/>
        </p:nvSpPr>
        <p:spPr bwMode="auto">
          <a:xfrm>
            <a:off x="6876255" y="3079921"/>
            <a:ext cx="2230463" cy="792088"/>
          </a:xfrm>
          <a:prstGeom prst="roundRect">
            <a:avLst/>
          </a:prstGeom>
          <a:solidFill>
            <a:srgbClr val="C2D9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400FF"/>
                </a:solidFill>
                <a:effectLst/>
                <a:latin typeface="Chalkboard" pitchFamily="-111" charset="0"/>
              </a:rPr>
              <a:t>What could be varied?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DC6A451-5B42-C041-90DA-9FD5E0BCD2E1}"/>
              </a:ext>
            </a:extLst>
          </p:cNvPr>
          <p:cNvSpPr/>
          <p:nvPr/>
        </p:nvSpPr>
        <p:spPr bwMode="auto">
          <a:xfrm>
            <a:off x="7039663" y="3794631"/>
            <a:ext cx="2075074" cy="792088"/>
          </a:xfrm>
          <a:prstGeom prst="roundRect">
            <a:avLst/>
          </a:prstGeom>
          <a:solidFill>
            <a:srgbClr val="C2D9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400FF"/>
                </a:solidFill>
                <a:effectLst/>
                <a:latin typeface="Chalkboard" pitchFamily="-111" charset="0"/>
              </a:rPr>
              <a:t>What seems to be invariant?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DF3909-D05F-3C4C-A641-68FFB5349581}"/>
              </a:ext>
            </a:extLst>
          </p:cNvPr>
          <p:cNvSpPr/>
          <p:nvPr/>
        </p:nvSpPr>
        <p:spPr bwMode="auto">
          <a:xfrm>
            <a:off x="7591337" y="4509120"/>
            <a:ext cx="1517167" cy="1080120"/>
          </a:xfrm>
          <a:prstGeom prst="roundRect">
            <a:avLst/>
          </a:prstGeom>
          <a:solidFill>
            <a:srgbClr val="C2D9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01FF"/>
                </a:solidFill>
                <a:effectLst/>
                <a:latin typeface="Chalkboard" pitchFamily="-111" charset="0"/>
              </a:rPr>
              <a:t>What constrains variation?</a:t>
            </a:r>
          </a:p>
        </p:txBody>
      </p:sp>
    </p:spTree>
    <p:extLst>
      <p:ext uri="{BB962C8B-B14F-4D97-AF65-F5344CB8AC3E}">
        <p14:creationId xmlns:p14="http://schemas.microsoft.com/office/powerpoint/2010/main" val="19308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0" grpId="0" animBg="1"/>
      <p:bldP spid="13" grpId="0" animBg="1"/>
      <p:bldP spid="11" grpId="0" animBg="1"/>
      <p:bldP spid="14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0F68-228C-2F42-A90A-31E0EE4E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&amp;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6EEF-8E18-1A4E-ACE0-03D0B7CDE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down two numbers whose difference is 2</a:t>
            </a:r>
          </a:p>
          <a:p>
            <a:pPr lvl="1"/>
            <a:r>
              <a:rPr lang="en-GB" dirty="0"/>
              <a:t>And another</a:t>
            </a:r>
          </a:p>
          <a:p>
            <a:pPr lvl="1"/>
            <a:r>
              <a:rPr lang="en-GB" dirty="0"/>
              <a:t>And another</a:t>
            </a:r>
          </a:p>
          <a:p>
            <a:pPr lvl="1"/>
            <a:r>
              <a:rPr lang="en-GB" dirty="0"/>
              <a:t>And which make it difficult to see immediately that the difference is 2</a:t>
            </a:r>
          </a:p>
        </p:txBody>
      </p:sp>
    </p:spTree>
    <p:extLst>
      <p:ext uri="{BB962C8B-B14F-4D97-AF65-F5344CB8AC3E}">
        <p14:creationId xmlns:p14="http://schemas.microsoft.com/office/powerpoint/2010/main" val="16683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3664-EB44-4344-8F7B-6F626FFE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Increasingly Constrained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8BF7-A351-524D-8751-55F831C4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2109661"/>
          </a:xfrm>
        </p:spPr>
        <p:txBody>
          <a:bodyPr/>
          <a:lstStyle/>
          <a:p>
            <a:r>
              <a:rPr lang="en-GB" dirty="0"/>
              <a:t>Write down a decimal number that lies between 3 and 4</a:t>
            </a:r>
          </a:p>
          <a:p>
            <a:pPr lvl="1"/>
            <a:r>
              <a:rPr lang="en-GB" dirty="0"/>
              <a:t>and which does not use the digit 5</a:t>
            </a:r>
          </a:p>
          <a:p>
            <a:pPr lvl="1"/>
            <a:r>
              <a:rPr lang="en-GB" dirty="0"/>
              <a:t>and which does use the digit 7</a:t>
            </a:r>
          </a:p>
          <a:p>
            <a:pPr lvl="1"/>
            <a:r>
              <a:rPr lang="en-GB" dirty="0"/>
              <a:t>and which is as close to 3½ as possible</a:t>
            </a:r>
          </a:p>
        </p:txBody>
      </p:sp>
    </p:spTree>
    <p:extLst>
      <p:ext uri="{BB962C8B-B14F-4D97-AF65-F5344CB8AC3E}">
        <p14:creationId xmlns:p14="http://schemas.microsoft.com/office/powerpoint/2010/main" val="38976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8FC0-FD72-4047-B315-08698B04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Bury the 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89BF-5997-5344-848C-43EAEAA1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Construct a long multiplication </a:t>
            </a:r>
          </a:p>
          <a:p>
            <a:pPr lvl="1"/>
            <a:r>
              <a:rPr lang="en-GB" dirty="0"/>
              <a:t>which requires 12 products of single digits</a:t>
            </a:r>
          </a:p>
          <a:p>
            <a:pPr lvl="1"/>
            <a:r>
              <a:rPr lang="en-GB" dirty="0"/>
              <a:t>and which requires 8 column additions</a:t>
            </a:r>
          </a:p>
        </p:txBody>
      </p:sp>
    </p:spTree>
    <p:extLst>
      <p:ext uri="{BB962C8B-B14F-4D97-AF65-F5344CB8AC3E}">
        <p14:creationId xmlns:p14="http://schemas.microsoft.com/office/powerpoint/2010/main" val="40046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7A8751-4779-724C-921B-221DFFE920A9}"/>
              </a:ext>
            </a:extLst>
          </p:cNvPr>
          <p:cNvSpPr/>
          <p:nvPr/>
        </p:nvSpPr>
        <p:spPr bwMode="auto">
          <a:xfrm>
            <a:off x="1295847" y="1361315"/>
            <a:ext cx="3442071" cy="1108456"/>
          </a:xfrm>
          <a:prstGeom prst="roundRect">
            <a:avLst/>
          </a:prstGeom>
          <a:solidFill>
            <a:srgbClr val="C2D9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What </a:t>
            </a:r>
            <a:r>
              <a:rPr lang="en-GB" sz="2000" b="0" dirty="0">
                <a:solidFill>
                  <a:srgbClr val="00279F"/>
                </a:solidFill>
                <a:latin typeface="Chalkboard" pitchFamily="-111" charset="0"/>
              </a:rPr>
              <a:t>could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 experience of the task contribute to mathematical thinking?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18852-1359-4543-A570-D8739CD9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DD7BAE-6D66-1444-ABAC-9074D5D5E4B8}"/>
              </a:ext>
            </a:extLst>
          </p:cNvPr>
          <p:cNvSpPr/>
          <p:nvPr/>
        </p:nvSpPr>
        <p:spPr bwMode="auto">
          <a:xfrm>
            <a:off x="2886763" y="2380312"/>
            <a:ext cx="2230463" cy="7920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could be varied?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DC6A451-5B42-C041-90DA-9FD5E0BCD2E1}"/>
              </a:ext>
            </a:extLst>
          </p:cNvPr>
          <p:cNvSpPr/>
          <p:nvPr/>
        </p:nvSpPr>
        <p:spPr bwMode="auto">
          <a:xfrm>
            <a:off x="2886764" y="3131950"/>
            <a:ext cx="2230462" cy="7920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seems to be invariant?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DF3909-D05F-3C4C-A641-68FFB5349581}"/>
              </a:ext>
            </a:extLst>
          </p:cNvPr>
          <p:cNvSpPr/>
          <p:nvPr/>
        </p:nvSpPr>
        <p:spPr bwMode="auto">
          <a:xfrm>
            <a:off x="4977617" y="2632340"/>
            <a:ext cx="1517167" cy="1080120"/>
          </a:xfrm>
          <a:prstGeom prst="roundRect">
            <a:avLst/>
          </a:prstGeom>
          <a:solidFill>
            <a:srgbClr val="946A3A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constrains variation?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17EA4E-CF12-7144-914F-68C4598F50C8}"/>
              </a:ext>
            </a:extLst>
          </p:cNvPr>
          <p:cNvSpPr/>
          <p:nvPr/>
        </p:nvSpPr>
        <p:spPr bwMode="auto">
          <a:xfrm>
            <a:off x="4844720" y="3672010"/>
            <a:ext cx="2579861" cy="81056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7353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73532E"/>
                </a:solidFill>
                <a:latin typeface="Chalkboard" pitchFamily="-111" charset="0"/>
              </a:rPr>
              <a:t>Personal Narrative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73532E"/>
                </a:solidFill>
                <a:effectLst/>
                <a:latin typeface="Chalkboard" pitchFamily="-111" charset="0"/>
              </a:rPr>
              <a:t>Self-Explanation</a:t>
            </a:r>
          </a:p>
        </p:txBody>
      </p:sp>
    </p:spTree>
    <p:extLst>
      <p:ext uri="{BB962C8B-B14F-4D97-AF65-F5344CB8AC3E}">
        <p14:creationId xmlns:p14="http://schemas.microsoft.com/office/powerpoint/2010/main" val="320160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Outer &amp; Inner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Outer Task</a:t>
            </a:r>
          </a:p>
          <a:p>
            <a:pPr lvl="1"/>
            <a:r>
              <a:rPr lang="en-GB" dirty="0"/>
              <a:t>What author imagines</a:t>
            </a:r>
          </a:p>
          <a:p>
            <a:pPr lvl="1"/>
            <a:r>
              <a:rPr lang="en-GB" dirty="0"/>
              <a:t>What teacher intends</a:t>
            </a:r>
          </a:p>
          <a:p>
            <a:pPr lvl="1"/>
            <a:r>
              <a:rPr lang="en-GB" dirty="0"/>
              <a:t>What students construe</a:t>
            </a:r>
          </a:p>
          <a:p>
            <a:pPr lvl="1"/>
            <a:r>
              <a:rPr lang="en-GB" dirty="0"/>
              <a:t>What students actually do</a:t>
            </a:r>
          </a:p>
          <a:p>
            <a:r>
              <a:rPr lang="en-GB" dirty="0"/>
              <a:t>Inner Task</a:t>
            </a:r>
          </a:p>
          <a:p>
            <a:pPr lvl="1"/>
            <a:r>
              <a:rPr lang="en-GB" dirty="0"/>
              <a:t>What powers might be used?</a:t>
            </a:r>
          </a:p>
          <a:p>
            <a:pPr lvl="1"/>
            <a:r>
              <a:rPr lang="en-GB" dirty="0"/>
              <a:t>What themes might be encountered?</a:t>
            </a:r>
          </a:p>
          <a:p>
            <a:pPr lvl="1"/>
            <a:r>
              <a:rPr lang="en-GB" dirty="0"/>
              <a:t>What discernments might be made?</a:t>
            </a:r>
          </a:p>
          <a:p>
            <a:pPr lvl="1"/>
            <a:r>
              <a:rPr lang="en-GB" dirty="0"/>
              <a:t>What connections might be made?</a:t>
            </a:r>
          </a:p>
          <a:p>
            <a:pPr lvl="1"/>
            <a:r>
              <a:rPr lang="en-GB" dirty="0"/>
              <a:t>What reasoning might be called upon?</a:t>
            </a:r>
          </a:p>
          <a:p>
            <a:pPr lvl="1"/>
            <a:r>
              <a:rPr lang="en-GB" dirty="0"/>
              <a:t>What personal dispositions might be challenged?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2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C5E8-8E5F-6349-B7F0-9F2D73E5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EC3C-5241-0344-9B87-7AB3CA9AD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Choose a particular style of task</a:t>
            </a:r>
          </a:p>
          <a:p>
            <a:r>
              <a:rPr lang="en-GB" dirty="0"/>
              <a:t>Imagine yourself, in a class, using it</a:t>
            </a:r>
          </a:p>
          <a:p>
            <a:r>
              <a:rPr lang="en-GB" dirty="0"/>
              <a:t>Look for an opportunity to choose to use it</a:t>
            </a:r>
          </a:p>
          <a:p>
            <a:pPr lvl="1"/>
            <a:r>
              <a:rPr lang="en-GB" dirty="0"/>
              <a:t>Delicious moment of freedom!</a:t>
            </a:r>
          </a:p>
          <a:p>
            <a:r>
              <a:rPr lang="en-GB" dirty="0"/>
              <a:t>Keep doing this until it becomes ‘second nature’</a:t>
            </a:r>
            <a:br>
              <a:rPr lang="en-GB" dirty="0"/>
            </a:br>
            <a:r>
              <a:rPr lang="en-GB" dirty="0"/>
              <a:t>   (until you have internalised it as an action)</a:t>
            </a:r>
            <a:br>
              <a:rPr lang="en-GB" dirty="0"/>
            </a:br>
            <a:r>
              <a:rPr lang="en-GB" dirty="0"/>
              <a:t>    (</a:t>
            </a:r>
            <a:r>
              <a:rPr lang="en-GB" dirty="0" err="1"/>
              <a:t>ie</a:t>
            </a:r>
            <a:r>
              <a:rPr lang="en-GB" dirty="0"/>
              <a:t> “your awareness has been educated”)</a:t>
            </a:r>
          </a:p>
          <a:p>
            <a:r>
              <a:rPr lang="en-GB" dirty="0"/>
              <a:t>Choose a different style of task</a:t>
            </a:r>
          </a:p>
        </p:txBody>
      </p:sp>
    </p:spTree>
    <p:extLst>
      <p:ext uri="{BB962C8B-B14F-4D97-AF65-F5344CB8AC3E}">
        <p14:creationId xmlns:p14="http://schemas.microsoft.com/office/powerpoint/2010/main" val="32465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4D25-174B-4244-B945-FFE5F963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E721-B125-0744-B0B2-D89B5D1D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john.mason@open.ac.uk</a:t>
            </a:r>
            <a:endParaRPr lang="en-GB" dirty="0"/>
          </a:p>
          <a:p>
            <a:r>
              <a:rPr lang="en-GB" dirty="0" err="1"/>
              <a:t>PMTheta.com</a:t>
            </a:r>
            <a:endParaRPr lang="en-GB" dirty="0"/>
          </a:p>
          <a:p>
            <a:r>
              <a:rPr lang="en-GB" dirty="0"/>
              <a:t>Attend the ATM annual conference!</a:t>
            </a:r>
          </a:p>
          <a:p>
            <a:r>
              <a:rPr lang="en-GB" dirty="0"/>
              <a:t>Consider IMP (see </a:t>
            </a:r>
            <a:r>
              <a:rPr lang="en-GB" dirty="0" err="1"/>
              <a:t>PMTheta.com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9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B01244-8452-1543-B99C-ED9890C6F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halkboard" panose="03050602040202020205" pitchFamily="66" charset="77"/>
              </a:rPr>
              <a:t>A: </a:t>
            </a:r>
            <a:br>
              <a:rPr lang="en-GB" dirty="0">
                <a:latin typeface="Chalkboard" panose="03050602040202020205" pitchFamily="66" charset="77"/>
              </a:rPr>
            </a:br>
            <a:r>
              <a:rPr lang="en-GB" dirty="0">
                <a:latin typeface="Chalkboard" panose="03050602040202020205" pitchFamily="66" charset="77"/>
              </a:rPr>
              <a:t>Expressing Generality</a:t>
            </a:r>
          </a:p>
        </p:txBody>
      </p:sp>
    </p:spTree>
    <p:extLst>
      <p:ext uri="{BB962C8B-B14F-4D97-AF65-F5344CB8AC3E}">
        <p14:creationId xmlns:p14="http://schemas.microsoft.com/office/powerpoint/2010/main" val="250208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6E01F4-1DE4-2E4A-ADF6-893D9600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85" y="0"/>
            <a:ext cx="660926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23A72-B959-3440-AA0C-7CCC8E6E5864}"/>
              </a:ext>
            </a:extLst>
          </p:cNvPr>
          <p:cNvSpPr txBox="1"/>
          <p:nvPr/>
        </p:nvSpPr>
        <p:spPr>
          <a:xfrm>
            <a:off x="3582407" y="6457890"/>
            <a:ext cx="447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Keith Richardson-Jones untitled 1974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CF306-626A-984B-891A-66DEB9536B64}"/>
              </a:ext>
            </a:extLst>
          </p:cNvPr>
          <p:cNvSpPr txBox="1"/>
          <p:nvPr/>
        </p:nvSpPr>
        <p:spPr>
          <a:xfrm>
            <a:off x="270163" y="365990"/>
            <a:ext cx="173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46A3A"/>
                </a:solidFill>
                <a:latin typeface="Chalkboard" charset="0"/>
                <a:ea typeface="Chalkboard" charset="0"/>
                <a:cs typeface="Chalkboard" charset="0"/>
              </a:rPr>
              <a:t>Say What You See!</a:t>
            </a:r>
          </a:p>
        </p:txBody>
      </p:sp>
    </p:spTree>
    <p:extLst>
      <p:ext uri="{BB962C8B-B14F-4D97-AF65-F5344CB8AC3E}">
        <p14:creationId xmlns:p14="http://schemas.microsoft.com/office/powerpoint/2010/main" val="6911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7A8751-4779-724C-921B-221DFFE920A9}"/>
              </a:ext>
            </a:extLst>
          </p:cNvPr>
          <p:cNvSpPr/>
          <p:nvPr/>
        </p:nvSpPr>
        <p:spPr bwMode="auto">
          <a:xfrm>
            <a:off x="1511747" y="1335915"/>
            <a:ext cx="3442071" cy="1108456"/>
          </a:xfrm>
          <a:prstGeom prst="roundRect">
            <a:avLst/>
          </a:prstGeom>
          <a:solidFill>
            <a:srgbClr val="C2D9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What </a:t>
            </a:r>
            <a:r>
              <a:rPr lang="en-GB" sz="2000" b="0" dirty="0">
                <a:solidFill>
                  <a:srgbClr val="00279F"/>
                </a:solidFill>
                <a:latin typeface="Chalkboard" pitchFamily="-111" charset="0"/>
              </a:rPr>
              <a:t>could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 experience of the task contribute to mathematical thinking?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18852-1359-4543-A570-D8739CD9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DD7BAE-6D66-1444-ABAC-9074D5D5E4B8}"/>
              </a:ext>
            </a:extLst>
          </p:cNvPr>
          <p:cNvSpPr/>
          <p:nvPr/>
        </p:nvSpPr>
        <p:spPr bwMode="auto">
          <a:xfrm>
            <a:off x="2886763" y="2380312"/>
            <a:ext cx="2230463" cy="7920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could be varied?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DC6A451-5B42-C041-90DA-9FD5E0BCD2E1}"/>
              </a:ext>
            </a:extLst>
          </p:cNvPr>
          <p:cNvSpPr/>
          <p:nvPr/>
        </p:nvSpPr>
        <p:spPr bwMode="auto">
          <a:xfrm>
            <a:off x="2908300" y="3122245"/>
            <a:ext cx="2208926" cy="7920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seems to be invariant?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DF3909-D05F-3C4C-A641-68FFB5349581}"/>
              </a:ext>
            </a:extLst>
          </p:cNvPr>
          <p:cNvSpPr/>
          <p:nvPr/>
        </p:nvSpPr>
        <p:spPr bwMode="auto">
          <a:xfrm>
            <a:off x="4953818" y="2576457"/>
            <a:ext cx="1517167" cy="1080120"/>
          </a:xfrm>
          <a:prstGeom prst="roundRect">
            <a:avLst/>
          </a:prstGeom>
          <a:solidFill>
            <a:srgbClr val="946A3A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constrains variation?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17EA4E-CF12-7144-914F-68C4598F50C8}"/>
              </a:ext>
            </a:extLst>
          </p:cNvPr>
          <p:cNvSpPr/>
          <p:nvPr/>
        </p:nvSpPr>
        <p:spPr bwMode="auto">
          <a:xfrm>
            <a:off x="4819320" y="3612223"/>
            <a:ext cx="2579861" cy="81056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7353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73532E"/>
                </a:solidFill>
                <a:latin typeface="Chalkboard" pitchFamily="-111" charset="0"/>
              </a:rPr>
              <a:t>Personal Narrative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73532E"/>
                </a:solidFill>
                <a:effectLst/>
                <a:latin typeface="Chalkboard" pitchFamily="-111" charset="0"/>
              </a:rPr>
              <a:t>Self-Explanation</a:t>
            </a:r>
          </a:p>
        </p:txBody>
      </p:sp>
    </p:spTree>
    <p:extLst>
      <p:ext uri="{BB962C8B-B14F-4D97-AF65-F5344CB8AC3E}">
        <p14:creationId xmlns:p14="http://schemas.microsoft.com/office/powerpoint/2010/main" val="12316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4" grpId="0" animBg="1"/>
      <p:bldP spid="1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47F2DB-3A35-544D-A42F-AC715FE8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181"/>
            <a:ext cx="9144000" cy="4542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EF0F7-79FE-3540-948D-9843F81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Counting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31EA3-3916-D149-8324-90E2F021A643}"/>
              </a:ext>
            </a:extLst>
          </p:cNvPr>
          <p:cNvSpPr/>
          <p:nvPr/>
        </p:nvSpPr>
        <p:spPr>
          <a:xfrm>
            <a:off x="1870364" y="4793671"/>
            <a:ext cx="7176654" cy="415636"/>
          </a:xfrm>
          <a:prstGeom prst="rect">
            <a:avLst/>
          </a:prstGeom>
          <a:solidFill>
            <a:srgbClr val="EB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77D7C-5BDF-F844-8E84-0D26E10F28F0}"/>
              </a:ext>
            </a:extLst>
          </p:cNvPr>
          <p:cNvSpPr/>
          <p:nvPr/>
        </p:nvSpPr>
        <p:spPr>
          <a:xfrm>
            <a:off x="1870364" y="4329544"/>
            <a:ext cx="7176654" cy="415636"/>
          </a:xfrm>
          <a:prstGeom prst="rect">
            <a:avLst/>
          </a:prstGeom>
          <a:solidFill>
            <a:srgbClr val="EB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20BFE-66CD-6D49-9432-8F58CC6CC564}"/>
              </a:ext>
            </a:extLst>
          </p:cNvPr>
          <p:cNvSpPr/>
          <p:nvPr/>
        </p:nvSpPr>
        <p:spPr>
          <a:xfrm>
            <a:off x="1870364" y="1122215"/>
            <a:ext cx="7176654" cy="3158837"/>
          </a:xfrm>
          <a:prstGeom prst="rect">
            <a:avLst/>
          </a:prstGeom>
          <a:solidFill>
            <a:srgbClr val="EB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54804B-D5E7-B64B-BE9F-78DEFDDCEB82}"/>
              </a:ext>
            </a:extLst>
          </p:cNvPr>
          <p:cNvSpPr/>
          <p:nvPr/>
        </p:nvSpPr>
        <p:spPr>
          <a:xfrm>
            <a:off x="96982" y="4329544"/>
            <a:ext cx="8950036" cy="415636"/>
          </a:xfrm>
          <a:prstGeom prst="rect">
            <a:avLst/>
          </a:prstGeom>
          <a:solidFill>
            <a:srgbClr val="EB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9C167-EA0B-E442-BA6C-3753DC3F1FD7}"/>
              </a:ext>
            </a:extLst>
          </p:cNvPr>
          <p:cNvSpPr/>
          <p:nvPr/>
        </p:nvSpPr>
        <p:spPr>
          <a:xfrm>
            <a:off x="96982" y="1122216"/>
            <a:ext cx="831273" cy="3158837"/>
          </a:xfrm>
          <a:prstGeom prst="rect">
            <a:avLst/>
          </a:prstGeom>
          <a:solidFill>
            <a:srgbClr val="EB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B459F3-A22C-EA49-9843-04279A3C75BE}"/>
              </a:ext>
            </a:extLst>
          </p:cNvPr>
          <p:cNvSpPr/>
          <p:nvPr/>
        </p:nvSpPr>
        <p:spPr>
          <a:xfrm>
            <a:off x="983673" y="1122216"/>
            <a:ext cx="831273" cy="3158837"/>
          </a:xfrm>
          <a:prstGeom prst="rect">
            <a:avLst/>
          </a:prstGeom>
          <a:solidFill>
            <a:srgbClr val="EB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EB1F8-8426-EB45-80A3-ED4F880AE50A}"/>
              </a:ext>
            </a:extLst>
          </p:cNvPr>
          <p:cNvSpPr/>
          <p:nvPr/>
        </p:nvSpPr>
        <p:spPr>
          <a:xfrm>
            <a:off x="8257309" y="1122215"/>
            <a:ext cx="789709" cy="415636"/>
          </a:xfrm>
          <a:prstGeom prst="rect">
            <a:avLst/>
          </a:prstGeom>
          <a:noFill/>
          <a:ln w="38100">
            <a:solidFill>
              <a:srgbClr val="946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A912FFE-A37B-FF48-B604-2279A860B726}"/>
              </a:ext>
            </a:extLst>
          </p:cNvPr>
          <p:cNvSpPr/>
          <p:nvPr/>
        </p:nvSpPr>
        <p:spPr>
          <a:xfrm>
            <a:off x="401782" y="5444836"/>
            <a:ext cx="775854" cy="56803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Also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C52A6B1-5927-E547-B5A9-8D99A413531E}"/>
              </a:ext>
            </a:extLst>
          </p:cNvPr>
          <p:cNvSpPr/>
          <p:nvPr/>
        </p:nvSpPr>
        <p:spPr>
          <a:xfrm>
            <a:off x="3346744" y="5365116"/>
            <a:ext cx="1884219" cy="771084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Parallelogram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Invariants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C2F9E15-E254-9B43-8317-FA99B4706F97}"/>
              </a:ext>
            </a:extLst>
          </p:cNvPr>
          <p:cNvSpPr/>
          <p:nvPr/>
        </p:nvSpPr>
        <p:spPr>
          <a:xfrm>
            <a:off x="5063839" y="5482961"/>
            <a:ext cx="4031672" cy="77239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1 more than twice any entry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(to the right and-or up) is composite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5C3AA5-E08E-AF4A-99E2-1AAF0432A343}"/>
              </a:ext>
            </a:extLst>
          </p:cNvPr>
          <p:cNvGrpSpPr/>
          <p:nvPr/>
        </p:nvGrpSpPr>
        <p:grpSpPr>
          <a:xfrm>
            <a:off x="1870364" y="2050616"/>
            <a:ext cx="4433454" cy="1766337"/>
            <a:chOff x="1870364" y="2050616"/>
            <a:chExt cx="4433454" cy="1766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5DD987-A5CD-4145-BFB1-2D501EABAAFC}"/>
                </a:ext>
              </a:extLst>
            </p:cNvPr>
            <p:cNvSpPr/>
            <p:nvPr/>
          </p:nvSpPr>
          <p:spPr>
            <a:xfrm>
              <a:off x="1870364" y="2947214"/>
              <a:ext cx="845127" cy="3778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AD871B-4FFA-144D-8CA0-431D1B32FDFD}"/>
                </a:ext>
              </a:extLst>
            </p:cNvPr>
            <p:cNvSpPr/>
            <p:nvPr/>
          </p:nvSpPr>
          <p:spPr>
            <a:xfrm>
              <a:off x="2798619" y="2050616"/>
              <a:ext cx="845127" cy="3778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9CCB20-785A-0049-955F-9051A2EDD8D8}"/>
                </a:ext>
              </a:extLst>
            </p:cNvPr>
            <p:cNvSpPr/>
            <p:nvPr/>
          </p:nvSpPr>
          <p:spPr>
            <a:xfrm>
              <a:off x="5458691" y="2512694"/>
              <a:ext cx="845127" cy="3778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0DABBD-22BD-5540-BE3C-702B9784B1EA}"/>
                </a:ext>
              </a:extLst>
            </p:cNvPr>
            <p:cNvSpPr/>
            <p:nvPr/>
          </p:nvSpPr>
          <p:spPr>
            <a:xfrm>
              <a:off x="4634345" y="3439076"/>
              <a:ext cx="845127" cy="3778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130865-E823-0440-B91A-448FC3C02D0C}"/>
                </a:ext>
              </a:extLst>
            </p:cNvPr>
            <p:cNvCxnSpPr>
              <a:stCxn id="24" idx="0"/>
              <a:endCxn id="25" idx="2"/>
            </p:cNvCxnSpPr>
            <p:nvPr/>
          </p:nvCxnSpPr>
          <p:spPr>
            <a:xfrm flipV="1">
              <a:off x="2292928" y="2428493"/>
              <a:ext cx="928255" cy="5187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FD5C74-381E-FA48-BA2D-7C9F399B0062}"/>
                </a:ext>
              </a:extLst>
            </p:cNvPr>
            <p:cNvCxnSpPr>
              <a:cxnSpLocks/>
              <a:stCxn id="26" idx="1"/>
              <a:endCxn id="25" idx="3"/>
            </p:cNvCxnSpPr>
            <p:nvPr/>
          </p:nvCxnSpPr>
          <p:spPr>
            <a:xfrm flipH="1" flipV="1">
              <a:off x="3643746" y="2239555"/>
              <a:ext cx="1814945" cy="46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B2B8F36-9E60-7742-8C80-9F759D40B270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2694711" y="3153615"/>
              <a:ext cx="1939634" cy="47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6F0AC-C46A-F041-8645-9FD63064943E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5056909" y="2925622"/>
              <a:ext cx="824345" cy="513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B82160-FC28-8242-A5C5-921226240AE1}"/>
              </a:ext>
            </a:extLst>
          </p:cNvPr>
          <p:cNvSpPr/>
          <p:nvPr/>
        </p:nvSpPr>
        <p:spPr>
          <a:xfrm>
            <a:off x="4409230" y="6167319"/>
            <a:ext cx="3588327" cy="5680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Generalise to other skip counts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1E77E48-BCA2-AE46-BEC1-DBB3982D990D}"/>
              </a:ext>
            </a:extLst>
          </p:cNvPr>
          <p:cNvSpPr/>
          <p:nvPr/>
        </p:nvSpPr>
        <p:spPr>
          <a:xfrm>
            <a:off x="628650" y="5952909"/>
            <a:ext cx="2954489" cy="7710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Find a quick way to sum all the visible entries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9EC1CF-8CFF-D341-9A77-51C71EC3314C}"/>
              </a:ext>
            </a:extLst>
          </p:cNvPr>
          <p:cNvGrpSpPr/>
          <p:nvPr/>
        </p:nvGrpSpPr>
        <p:grpSpPr>
          <a:xfrm>
            <a:off x="2752016" y="2955237"/>
            <a:ext cx="4433454" cy="1766337"/>
            <a:chOff x="1870364" y="2050616"/>
            <a:chExt cx="4433454" cy="176633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E90D23-2689-EB45-86C5-50BE058A4C96}"/>
                </a:ext>
              </a:extLst>
            </p:cNvPr>
            <p:cNvSpPr/>
            <p:nvPr/>
          </p:nvSpPr>
          <p:spPr>
            <a:xfrm>
              <a:off x="1870364" y="2947214"/>
              <a:ext cx="845127" cy="3778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CBC8EF-2C15-184A-A1CC-3743ABE635CF}"/>
                </a:ext>
              </a:extLst>
            </p:cNvPr>
            <p:cNvSpPr/>
            <p:nvPr/>
          </p:nvSpPr>
          <p:spPr>
            <a:xfrm>
              <a:off x="2798619" y="2050616"/>
              <a:ext cx="845127" cy="3778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A375E5-93AE-614F-BB0F-A55D14D5D620}"/>
                </a:ext>
              </a:extLst>
            </p:cNvPr>
            <p:cNvSpPr/>
            <p:nvPr/>
          </p:nvSpPr>
          <p:spPr>
            <a:xfrm>
              <a:off x="5458691" y="2512694"/>
              <a:ext cx="845127" cy="3778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5600A9-9725-DB42-8739-1B95267561D3}"/>
                </a:ext>
              </a:extLst>
            </p:cNvPr>
            <p:cNvSpPr/>
            <p:nvPr/>
          </p:nvSpPr>
          <p:spPr>
            <a:xfrm>
              <a:off x="4634345" y="3439076"/>
              <a:ext cx="845127" cy="3778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CD8655-AA61-EB48-AA5C-329CF416142F}"/>
                </a:ext>
              </a:extLst>
            </p:cNvPr>
            <p:cNvCxnSpPr>
              <a:stCxn id="30" idx="0"/>
              <a:endCxn id="31" idx="2"/>
            </p:cNvCxnSpPr>
            <p:nvPr/>
          </p:nvCxnSpPr>
          <p:spPr>
            <a:xfrm flipV="1">
              <a:off x="2292928" y="2428493"/>
              <a:ext cx="928255" cy="5187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97978A-50C9-0744-9A3D-1DD25138FC77}"/>
                </a:ext>
              </a:extLst>
            </p:cNvPr>
            <p:cNvCxnSpPr>
              <a:cxnSpLocks/>
              <a:stCxn id="33" idx="1"/>
              <a:endCxn id="31" idx="3"/>
            </p:cNvCxnSpPr>
            <p:nvPr/>
          </p:nvCxnSpPr>
          <p:spPr>
            <a:xfrm flipH="1" flipV="1">
              <a:off x="3643746" y="2239555"/>
              <a:ext cx="1814945" cy="4620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D4C3E9-8022-0445-A575-C63A8744F1D3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 flipV="1">
              <a:off x="2694711" y="3153615"/>
              <a:ext cx="1939634" cy="47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D061DF-47ED-D944-B9F9-95E2821C6F8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5056909" y="2925622"/>
              <a:ext cx="824345" cy="5134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74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8" grpId="0" animBg="1"/>
      <p:bldP spid="20" grpId="0" animBg="1"/>
      <p:bldP spid="23" grpId="0" animBg="1"/>
      <p:bldP spid="21" grpId="0" animBg="1"/>
      <p:bldP spid="22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4035</TotalTime>
  <Words>3002</Words>
  <Application>Microsoft Macintosh PowerPoint</Application>
  <PresentationFormat>On-screen Show (4:3)</PresentationFormat>
  <Paragraphs>740</Paragraphs>
  <Slides>59</Slides>
  <Notes>22</Notes>
  <HiddenSlides>0</HiddenSlides>
  <MMClips>1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ＭＳ Ｐゴシック</vt:lpstr>
      <vt:lpstr>Arial</vt:lpstr>
      <vt:lpstr>Calibri</vt:lpstr>
      <vt:lpstr>Calibri Light</vt:lpstr>
      <vt:lpstr>Chalkboard</vt:lpstr>
      <vt:lpstr>Lucida Grande</vt:lpstr>
      <vt:lpstr>Monotype Sorts</vt:lpstr>
      <vt:lpstr>Wingdings</vt:lpstr>
      <vt:lpstr>Office Theme</vt:lpstr>
      <vt:lpstr>1_Custom Design</vt:lpstr>
      <vt:lpstr>Custom Design</vt:lpstr>
      <vt:lpstr>???</vt:lpstr>
      <vt:lpstr>Equation.DSMT4</vt:lpstr>
      <vt:lpstr>Equation</vt:lpstr>
      <vt:lpstr>Thinkers</vt:lpstr>
      <vt:lpstr>Aims</vt:lpstr>
      <vt:lpstr>History</vt:lpstr>
      <vt:lpstr>Throat Clearing</vt:lpstr>
      <vt:lpstr>Outline</vt:lpstr>
      <vt:lpstr>A:  Expressing Generality</vt:lpstr>
      <vt:lpstr>PowerPoint Presentation</vt:lpstr>
      <vt:lpstr>Reflection</vt:lpstr>
      <vt:lpstr>Skip Counting</vt:lpstr>
      <vt:lpstr>Remainders</vt:lpstr>
      <vt:lpstr>Repeating Frieze Patterns</vt:lpstr>
      <vt:lpstr>Patterns from Two</vt:lpstr>
      <vt:lpstr>B: Concept Development</vt:lpstr>
      <vt:lpstr>Parentheses</vt:lpstr>
      <vt:lpstr>Angles</vt:lpstr>
      <vt:lpstr>Moving Angles</vt:lpstr>
      <vt:lpstr>Constructing Angles</vt:lpstr>
      <vt:lpstr>Seven Circles</vt:lpstr>
      <vt:lpstr>Factor Lattices</vt:lpstr>
      <vt:lpstr>More or Less (Perimeter &amp; Area)</vt:lpstr>
      <vt:lpstr>More or Less: Factoring</vt:lpstr>
      <vt:lpstr>More or Less: Perimeter</vt:lpstr>
      <vt:lpstr>More or Less: Thread Count</vt:lpstr>
      <vt:lpstr>More or Less: Fractional Parts of … always 15</vt:lpstr>
      <vt:lpstr>Quadrilaterals</vt:lpstr>
      <vt:lpstr>Number Line Movements</vt:lpstr>
      <vt:lpstr>Imagine a Number-Line (T1)</vt:lpstr>
      <vt:lpstr>Imagine a Number-Line (T2)</vt:lpstr>
      <vt:lpstr>Imagine a Number-Line (R1)</vt:lpstr>
      <vt:lpstr>Imagine a Number-Line (R2)</vt:lpstr>
      <vt:lpstr>Imagine a Number-Line (R3a)</vt:lpstr>
      <vt:lpstr>Square Deductions</vt:lpstr>
      <vt:lpstr>C:  Methods &amp; Facility </vt:lpstr>
      <vt:lpstr>Multi-Level Initiating of Tasks</vt:lpstr>
      <vt:lpstr>Tracking Arithmetic</vt:lpstr>
      <vt:lpstr>Clubbing</vt:lpstr>
      <vt:lpstr>PowerPoint Presentation</vt:lpstr>
      <vt:lpstr>Differing Sums of Products</vt:lpstr>
      <vt:lpstr>Differing Sums &amp; Products</vt:lpstr>
      <vt:lpstr>Extended Differing Sums &amp; Products</vt:lpstr>
      <vt:lpstr>Varied Multiplication Differences</vt:lpstr>
      <vt:lpstr>Think Of A Number (ThOANs)</vt:lpstr>
      <vt:lpstr>ThOANs</vt:lpstr>
      <vt:lpstr>Using Tracking Arithmetic</vt:lpstr>
      <vt:lpstr>Rhind Mathematical Papyrus problem 28</vt:lpstr>
      <vt:lpstr>Rhind Mathematical Papyrus problem 28</vt:lpstr>
      <vt:lpstr>PowerPoint Presentation</vt:lpstr>
      <vt:lpstr>PowerPoint Presentation</vt:lpstr>
      <vt:lpstr>Long Division</vt:lpstr>
      <vt:lpstr>Diamond Multiplication</vt:lpstr>
      <vt:lpstr>D: Example Spaces &amp; Revealing Awareness</vt:lpstr>
      <vt:lpstr>Another &amp; Another</vt:lpstr>
      <vt:lpstr>Another &amp; Another</vt:lpstr>
      <vt:lpstr>Increasingly Constrained</vt:lpstr>
      <vt:lpstr>Bury the Bone</vt:lpstr>
      <vt:lpstr>Reflection</vt:lpstr>
      <vt:lpstr>Outer &amp; Inner Tasks</vt:lpstr>
      <vt:lpstr>Personal PD</vt:lpstr>
      <vt:lpstr>Follow-Up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208</cp:revision>
  <dcterms:created xsi:type="dcterms:W3CDTF">2017-06-17T10:17:52Z</dcterms:created>
  <dcterms:modified xsi:type="dcterms:W3CDTF">2019-06-06T16:43:26Z</dcterms:modified>
</cp:coreProperties>
</file>