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sldIdLst>
    <p:sldId id="258" r:id="rId2"/>
    <p:sldId id="259" r:id="rId3"/>
    <p:sldId id="260" r:id="rId4"/>
    <p:sldId id="298" r:id="rId5"/>
    <p:sldId id="292" r:id="rId6"/>
    <p:sldId id="293" r:id="rId7"/>
    <p:sldId id="261" r:id="rId8"/>
    <p:sldId id="300" r:id="rId9"/>
    <p:sldId id="301" r:id="rId10"/>
    <p:sldId id="302" r:id="rId11"/>
    <p:sldId id="303" r:id="rId12"/>
    <p:sldId id="296" r:id="rId13"/>
    <p:sldId id="304" r:id="rId14"/>
    <p:sldId id="285" r:id="rId15"/>
    <p:sldId id="299" r:id="rId16"/>
    <p:sldId id="268" r:id="rId17"/>
    <p:sldId id="270" r:id="rId18"/>
    <p:sldId id="271" r:id="rId19"/>
    <p:sldId id="272" r:id="rId20"/>
    <p:sldId id="305" r:id="rId21"/>
    <p:sldId id="273" r:id="rId22"/>
    <p:sldId id="274" r:id="rId23"/>
    <p:sldId id="297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C4D"/>
    <a:srgbClr val="0432FF"/>
    <a:srgbClr val="009F00"/>
    <a:srgbClr val="8C6337"/>
    <a:srgbClr val="7A5630"/>
    <a:srgbClr val="AB7942"/>
    <a:srgbClr val="966B3B"/>
    <a:srgbClr val="FFFBE5"/>
    <a:srgbClr val="FFF8ED"/>
    <a:srgbClr val="FE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9"/>
    <p:restoredTop sz="94666"/>
  </p:normalViewPr>
  <p:slideViewPr>
    <p:cSldViewPr snapToGrid="0" snapToObjects="1">
      <p:cViewPr>
        <p:scale>
          <a:sx n="93" d="100"/>
          <a:sy n="93" d="100"/>
        </p:scale>
        <p:origin x="16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5298-517B-5540-B12B-BF10D9F95F14}" type="datetimeFigureOut">
              <a:rPr lang="en-US" smtClean="0"/>
              <a:t>6/29/17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A2C31-E33A-714D-851B-8761028A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7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Expressing Generality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Student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763A-0759-43B8-8384-8BC32C60D43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2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(I) full grid fully filled</a:t>
            </a:r>
          </a:p>
          <a:p>
            <a:r>
              <a:rPr lang="en-GB"/>
              <a:t>(ii) first column fully filled</a:t>
            </a:r>
          </a:p>
          <a:p>
            <a:r>
              <a:rPr lang="en-GB"/>
              <a:t>(iii) first two columns fully filled</a:t>
            </a:r>
          </a:p>
          <a:p>
            <a:r>
              <a:rPr lang="en-GB"/>
              <a:t>(iv) first column, third column and bars fully filled</a:t>
            </a:r>
          </a:p>
          <a:p>
            <a:r>
              <a:rPr lang="en-GB"/>
              <a:t>(v) first column, third column and bars first row only</a:t>
            </a:r>
          </a:p>
          <a:p>
            <a:r>
              <a:rPr lang="en-GB"/>
              <a:t>(vi) all entries in, say, row 5 displayed together</a:t>
            </a:r>
          </a:p>
          <a:p>
            <a:r>
              <a:rPr lang="en-GB"/>
              <a:t>(vii) full grid fully filled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763A-0759-43B8-8384-8BC32C60D43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5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Janet Mock</a:t>
            </a:r>
            <a:r>
              <a:rPr lang="en-GB" baseline="0"/>
              <a:t> ATM 2017</a:t>
            </a:r>
          </a:p>
          <a:p>
            <a:r>
              <a:rPr lang="en-GB" baseline="0"/>
              <a:t>Beginning Generally and Playfully before introducing constraints</a:t>
            </a:r>
          </a:p>
          <a:p>
            <a:r>
              <a:rPr lang="en-GB" baseline="0"/>
              <a:t>Freedom &amp; Constraint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1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Tahta</a:t>
            </a:r>
          </a:p>
          <a:p>
            <a:r>
              <a:rPr lang="en-GB"/>
              <a:t>Bennett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9008-02DB-A940-A7C6-847DA6C98752}" type="datetime1">
              <a:rPr lang="en-GB" smtClean="0"/>
              <a:t>29/06/2017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F6E5-F3D4-F04B-8D45-59DB64628831}" type="datetime1">
              <a:rPr lang="en-GB" smtClean="0"/>
              <a:t>29/06/2017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FC93-8496-3F43-B04D-DB1699A55E3F}" type="datetime1">
              <a:rPr lang="en-GB" smtClean="0"/>
              <a:t>29/06/2017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7302"/>
            <a:ext cx="7886700" cy="61961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 b="0">
                <a:solidFill>
                  <a:srgbClr val="009F00"/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7748"/>
            <a:ext cx="7886700" cy="4351338"/>
          </a:xfrm>
        </p:spPr>
        <p:txBody>
          <a:bodyPr/>
          <a:lstStyle>
            <a:lvl1pPr marL="228600" indent="-228600">
              <a:buClr>
                <a:srgbClr val="AB7942"/>
              </a:buClr>
              <a:buFont typeface="Courier New" charset="0"/>
              <a:buChar char="o"/>
              <a:defRPr sz="2400" b="0" i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>
              <a:buFont typeface="Wingdings" charset="2"/>
              <a:buChar char="v"/>
              <a:defRPr sz="2000"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11645"/>
            <a:ext cx="817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B3BFBB-8C00-7443-9955-ECF4A14DC3F0}" type="slidenum">
              <a:rPr lang="en-US" sz="1600" smtClean="0"/>
              <a:t>‹#›</a:t>
            </a:fld>
            <a:endParaRPr lang="en-US" sz="160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29491" y="969814"/>
            <a:ext cx="8326582" cy="138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FDA6-3E46-5544-BAD2-5632A5C72BBC}" type="datetime1">
              <a:rPr lang="en-GB" smtClean="0"/>
              <a:t>29/06/2017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6FD7-BCD8-984B-BF43-6667417A2F3D}" type="datetime1">
              <a:rPr lang="en-GB" smtClean="0"/>
              <a:t>29/06/2017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4D0A-F0C9-904A-A7C4-606C66BFF9CF}" type="datetime1">
              <a:rPr lang="en-GB" smtClean="0"/>
              <a:t>29/06/2017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532E-E55D-F544-BF1A-ED487B9A1932}" type="datetime1">
              <a:rPr lang="en-GB" smtClean="0"/>
              <a:t>29/06/2017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4076-8499-A34C-A1D2-6A7BF0A029C2}" type="datetime1">
              <a:rPr lang="en-GB" smtClean="0"/>
              <a:t>29/06/2017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84FEF-8909-2C40-AE7A-0CE4DFDF5168}" type="datetime1">
              <a:rPr lang="en-GB" smtClean="0"/>
              <a:t>29/06/2017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E4F0-5BD2-DE45-8634-2D25E788035D}" type="datetime1">
              <a:rPr lang="en-GB" smtClean="0"/>
              <a:t>29/06/2017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FB7F5-318E-964E-A17A-7E3945E594D7}" type="datetime1">
              <a:rPr lang="en-GB" smtClean="0"/>
              <a:t>29/06/2017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340680"/>
            <a:ext cx="8712968" cy="1728192"/>
          </a:xfrm>
        </p:spPr>
        <p:txBody>
          <a:bodyPr anchor="t">
            <a:norm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432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Variation </a:t>
            </a:r>
            <a:br>
              <a:rPr lang="en-US" sz="3200" dirty="0" smtClean="0">
                <a:solidFill>
                  <a:srgbClr val="0432FF"/>
                </a:solidFill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solidFill>
                  <a:srgbClr val="0432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not simply Variety</a:t>
            </a:r>
            <a:endParaRPr lang="en-US" sz="3200" dirty="0">
              <a:solidFill>
                <a:srgbClr val="0432FF"/>
              </a:solidFill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313972" y="4437112"/>
            <a:ext cx="2086982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John Mason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0" dirty="0" err="1" smtClean="0">
                <a:solidFill>
                  <a:srgbClr val="743C4D"/>
                </a:solidFill>
              </a:rPr>
              <a:t>MathsFest</a:t>
            </a:r>
            <a:r>
              <a:rPr lang="en-US" sz="2400" b="0" dirty="0" smtClean="0">
                <a:solidFill>
                  <a:srgbClr val="743C4D"/>
                </a:solidFill>
              </a:rPr>
              <a:t> 17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0" dirty="0" err="1" smtClean="0">
                <a:solidFill>
                  <a:srgbClr val="743C4D"/>
                </a:solidFill>
              </a:rPr>
              <a:t>GlowMath</a:t>
            </a:r>
            <a:r>
              <a:rPr lang="en-US" sz="2400" b="0" dirty="0" smtClean="0">
                <a:solidFill>
                  <a:srgbClr val="743C4D"/>
                </a:solidFill>
              </a:rPr>
              <a:t> Hub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Cheltenham</a:t>
            </a:r>
            <a:br>
              <a:rPr lang="en-US" sz="2400" b="0" dirty="0" smtClean="0">
                <a:solidFill>
                  <a:srgbClr val="00002A"/>
                </a:solidFill>
              </a:rPr>
            </a:br>
            <a:r>
              <a:rPr lang="en-US" sz="2400" b="0" dirty="0" smtClean="0">
                <a:solidFill>
                  <a:srgbClr val="00002A"/>
                </a:solidFill>
              </a:rPr>
              <a:t>June 2017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88416" y="136674"/>
            <a:ext cx="8740775" cy="1708150"/>
            <a:chOff x="110" y="96"/>
            <a:chExt cx="5506" cy="1076"/>
          </a:xfrm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18" name="Picture 17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3633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4504" y="1392833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4547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/>
              <a:t>Selected 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36512" y="6520259"/>
            <a:ext cx="576064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1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row expanded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36512" y="6520259"/>
            <a:ext cx="576064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340768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335"/>
            <a:ext cx="7886700" cy="932461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Conceptions of </a:t>
            </a:r>
            <a:r>
              <a:rPr lang="en-GB" sz="3200" dirty="0" smtClean="0"/>
              <a:t>Learning</a:t>
            </a:r>
            <a:br>
              <a:rPr lang="en-GB" sz="3200" dirty="0" smtClean="0"/>
            </a:br>
            <a:r>
              <a:rPr lang="en-GB" sz="3200" dirty="0" smtClean="0"/>
              <a:t>Consequences </a:t>
            </a:r>
            <a:r>
              <a:rPr lang="en-GB" sz="3200" smtClean="0"/>
              <a:t>for Teaching</a:t>
            </a:r>
            <a:endParaRPr lang="en-GB" sz="3200"/>
          </a:p>
        </p:txBody>
      </p:sp>
      <p:sp>
        <p:nvSpPr>
          <p:cNvPr id="4" name="TextBox 3"/>
          <p:cNvSpPr txBox="1"/>
          <p:nvPr/>
        </p:nvSpPr>
        <p:spPr>
          <a:xfrm>
            <a:off x="1043608" y="105273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Staircase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592" y="4005064"/>
            <a:ext cx="1656184" cy="2304256"/>
            <a:chOff x="2286000" y="368300"/>
            <a:chExt cx="4596324" cy="6108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68300"/>
              <a:ext cx="4572000" cy="6108700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137587" y="1174292"/>
              <a:ext cx="2744737" cy="5284312"/>
            </a:xfrm>
            <a:custGeom>
              <a:avLst/>
              <a:gdLst>
                <a:gd name="connsiteX0" fmla="*/ 2676460 w 2744737"/>
                <a:gd name="connsiteY0" fmla="*/ 0 h 5284312"/>
                <a:gd name="connsiteX1" fmla="*/ 0 w 2744737"/>
                <a:gd name="connsiteY1" fmla="*/ 5229694 h 5284312"/>
                <a:gd name="connsiteX2" fmla="*/ 2744737 w 2744737"/>
                <a:gd name="connsiteY2" fmla="*/ 5284312 h 5284312"/>
                <a:gd name="connsiteX3" fmla="*/ 2676460 w 2744737"/>
                <a:gd name="connsiteY3" fmla="*/ 0 h 528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4737" h="5284312">
                  <a:moveTo>
                    <a:pt x="2676460" y="0"/>
                  </a:moveTo>
                  <a:lnTo>
                    <a:pt x="0" y="5229694"/>
                  </a:lnTo>
                  <a:lnTo>
                    <a:pt x="2744737" y="5284312"/>
                  </a:lnTo>
                  <a:lnTo>
                    <a:pt x="267646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2823220" cy="2332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0527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Spiral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628800"/>
            <a:ext cx="1944216" cy="2315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005064"/>
            <a:ext cx="2232248" cy="2316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11247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Maturation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005064"/>
            <a:ext cx="2376264" cy="241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628800"/>
            <a:ext cx="28066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1800200"/>
          </a:xfrm>
        </p:spPr>
        <p:txBody>
          <a:bodyPr>
            <a:normAutofit/>
          </a:bodyPr>
          <a:lstStyle/>
          <a:p>
            <a:r>
              <a:rPr lang="en-GB" dirty="0" smtClean="0"/>
              <a:t>Intended / enacted / lived object of learning</a:t>
            </a:r>
          </a:p>
          <a:p>
            <a:pPr lvl="1"/>
            <a:r>
              <a:rPr lang="en-GB" dirty="0" smtClean="0"/>
              <a:t>Author intentions</a:t>
            </a:r>
          </a:p>
          <a:p>
            <a:pPr lvl="1"/>
            <a:r>
              <a:rPr lang="en-GB" dirty="0" smtClean="0"/>
              <a:t>Teacher intentions</a:t>
            </a:r>
          </a:p>
          <a:p>
            <a:pPr lvl="1"/>
            <a:r>
              <a:rPr lang="en-GB" dirty="0" smtClean="0"/>
              <a:t>Learner experience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3212976"/>
            <a:ext cx="6120680" cy="295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Task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Author intentions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Teacher intentions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As presented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As interpreted by learners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What learners actually attempt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What learners actually do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  <a:latin typeface="Chalkboard"/>
                <a:cs typeface="Chalkboard"/>
              </a:rPr>
              <a:t>What learners experience and internalise</a:t>
            </a:r>
          </a:p>
          <a:p>
            <a:pPr lvl="1">
              <a:buFontTx/>
              <a:buNone/>
            </a:pPr>
            <a:endParaRPr lang="en-GB" b="0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220072" y="1988840"/>
            <a:ext cx="2664296" cy="1152128"/>
          </a:xfrm>
          <a:prstGeom prst="roundRect">
            <a:avLst/>
          </a:prstGeom>
          <a:solidFill>
            <a:srgbClr val="8C63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Didactic Transposition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92080" y="2996952"/>
            <a:ext cx="3672408" cy="144016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 smtClean="0">
                <a:solidFill>
                  <a:srgbClr val="743C4D"/>
                </a:solidFill>
                <a:latin typeface="Chalkboard" pitchFamily="-111" charset="0"/>
              </a:rPr>
              <a:t>Expert awareness</a:t>
            </a:r>
            <a:br>
              <a:rPr lang="en-GB" sz="2400" b="0" dirty="0" smtClean="0">
                <a:solidFill>
                  <a:srgbClr val="743C4D"/>
                </a:solidFill>
                <a:latin typeface="Chalkboard" pitchFamily="-111" charset="0"/>
              </a:rPr>
            </a:br>
            <a:r>
              <a:rPr lang="en-GB" sz="2400" b="0" dirty="0" smtClean="0">
                <a:solidFill>
                  <a:srgbClr val="743C4D"/>
                </a:solidFill>
                <a:latin typeface="Chalkboard" pitchFamily="-111" charset="0"/>
              </a:rPr>
              <a:t>is transformed into</a:t>
            </a:r>
            <a:br>
              <a:rPr lang="en-GB" sz="2400" b="0" dirty="0" smtClean="0">
                <a:solidFill>
                  <a:srgbClr val="743C4D"/>
                </a:solidFill>
                <a:latin typeface="Chalkboard" pitchFamily="-111" charset="0"/>
              </a:rPr>
            </a:br>
            <a:r>
              <a:rPr lang="en-GB" sz="2400" b="0" dirty="0" smtClean="0">
                <a:solidFill>
                  <a:srgbClr val="743C4D"/>
                </a:solidFill>
                <a:latin typeface="Chalkboard" pitchFamily="-111" charset="0"/>
              </a:rPr>
              <a:t>instruction in behaviour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743C4D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-36512" y="6520259"/>
            <a:ext cx="576064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Imagining &amp; Expressing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a pentagon;</a:t>
            </a:r>
          </a:p>
          <a:p>
            <a:r>
              <a:rPr lang="en-US" dirty="0" smtClean="0"/>
              <a:t>Now draw it</a:t>
            </a:r>
          </a:p>
          <a:p>
            <a:r>
              <a:rPr lang="en-US" dirty="0" smtClean="0"/>
              <a:t>Now draw a pentagon </a:t>
            </a:r>
            <a:r>
              <a:rPr lang="mr-IN" dirty="0" smtClean="0"/>
              <a:t>…</a:t>
            </a:r>
            <a:endParaRPr lang="en-US" dirty="0" smtClean="0"/>
          </a:p>
          <a:p>
            <a:pPr lvl="1">
              <a:buFont typeface="AppleSymbols" charset="0"/>
              <a:buChar char="⎼"/>
            </a:pPr>
            <a:r>
              <a:rPr lang="en-US" dirty="0"/>
              <a:t>w</a:t>
            </a:r>
            <a:r>
              <a:rPr lang="en-US" dirty="0" smtClean="0"/>
              <a:t>ith exactly one right angle</a:t>
            </a:r>
          </a:p>
          <a:p>
            <a:pPr lvl="1">
              <a:buFont typeface="AppleSymbols" charset="0"/>
              <a:buChar char="⎼"/>
            </a:pPr>
            <a:r>
              <a:rPr lang="en-US" dirty="0"/>
              <a:t>w</a:t>
            </a:r>
            <a:r>
              <a:rPr lang="en-US" dirty="0" smtClean="0"/>
              <a:t>ith exactly two right angles</a:t>
            </a:r>
          </a:p>
          <a:p>
            <a:pPr lvl="1">
              <a:buFont typeface="AppleSymbols" charset="0"/>
              <a:buChar char="⎼"/>
            </a:pPr>
            <a:r>
              <a:rPr lang="en-US" dirty="0"/>
              <a:t>w</a:t>
            </a:r>
            <a:r>
              <a:rPr lang="en-US" dirty="0" smtClean="0"/>
              <a:t>ith exactly three right angles</a:t>
            </a:r>
          </a:p>
          <a:p>
            <a:pPr lvl="1"/>
            <a:r>
              <a:rPr lang="en-US" dirty="0" smtClean="0"/>
              <a:t> How many right angles can a polygon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Problem Solving via Covering-Up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016224"/>
          </a:xfrm>
        </p:spPr>
        <p:txBody>
          <a:bodyPr/>
          <a:lstStyle/>
          <a:p>
            <a:r>
              <a:rPr lang="en-GB" dirty="0"/>
              <a:t>If Anne gives John 5 of her marbles, and then John gives </a:t>
            </a:r>
            <a:r>
              <a:rPr lang="en-GB" dirty="0" smtClean="0"/>
              <a:t>Steve 2 </a:t>
            </a:r>
            <a:r>
              <a:rPr lang="en-GB" dirty="0"/>
              <a:t>of his marbles, Anne will have one more marble than Martina and the same number as John. How many more marbles has </a:t>
            </a:r>
            <a:r>
              <a:rPr lang="en-GB" dirty="0" smtClean="0"/>
              <a:t>Steve than </a:t>
            </a:r>
            <a:r>
              <a:rPr lang="en-GB" dirty="0"/>
              <a:t>John at the start?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414" y="3068960"/>
            <a:ext cx="8424936" cy="1584176"/>
            <a:chOff x="323528" y="3140968"/>
            <a:chExt cx="8424936" cy="1584176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323528" y="3140968"/>
              <a:ext cx="8424936" cy="1584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75000"/>
                <a:buFont typeface="Wingdings" charset="2"/>
                <a:buChar char="v"/>
                <a:defRPr sz="2400">
                  <a:solidFill>
                    <a:schemeClr val="accent3">
                      <a:lumMod val="50000"/>
                    </a:schemeClr>
                  </a:solidFill>
                  <a:effectLst/>
                  <a:latin typeface="+mn-lt"/>
                  <a:ea typeface="ＭＳ Ｐゴシック" pitchFamily="-65" charset="-128"/>
                  <a:cs typeface="ＭＳ Ｐゴシック" pitchFamily="-65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5">
                    <a:lumMod val="50000"/>
                  </a:schemeClr>
                </a:buClr>
                <a:buSzPct val="100000"/>
                <a:buFontTx/>
                <a:buChar char="–"/>
                <a:defRPr sz="2000">
                  <a:solidFill>
                    <a:schemeClr val="bg2">
                      <a:lumMod val="10000"/>
                    </a:schemeClr>
                  </a:solidFill>
                  <a:effectLst/>
                  <a:latin typeface="+mn-lt"/>
                  <a:ea typeface="ＭＳ Ｐゴシック" pitchFamily="-111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SzPct val="100000"/>
                <a:buFont typeface="Wingdings" charset="2"/>
                <a:buChar char="Ø"/>
                <a:defRPr sz="2000">
                  <a:solidFill>
                    <a:schemeClr val="bg1">
                      <a:lumMod val="75000"/>
                    </a:schemeClr>
                  </a:solidFill>
                  <a:latin typeface="+mj-lt"/>
                  <a:ea typeface="ＭＳ Ｐゴシック" pitchFamily="-111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Monotype Sorts" charset="0"/>
                <a:buChar char="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9pPr>
            </a:lstStyle>
            <a:p>
              <a:r>
                <a:rPr lang="en-GB" b="0" dirty="0">
                  <a:solidFill>
                    <a:srgbClr val="743C4D"/>
                  </a:solidFill>
                </a:rPr>
                <a:t>If Anne gives John 5 </a:t>
              </a:r>
              <a:r>
                <a:rPr lang="en-GB" b="0" dirty="0" smtClean="0">
                  <a:solidFill>
                    <a:srgbClr val="743C4D"/>
                  </a:solidFill>
                </a:rPr>
                <a:t>  of </a:t>
              </a:r>
              <a:r>
                <a:rPr lang="en-GB" b="0" dirty="0">
                  <a:solidFill>
                    <a:srgbClr val="743C4D"/>
                  </a:solidFill>
                </a:rPr>
                <a:t>her marbles, and then John gives </a:t>
              </a:r>
              <a:r>
                <a:rPr lang="en-GB" b="0" dirty="0" smtClean="0">
                  <a:solidFill>
                    <a:srgbClr val="743C4D"/>
                  </a:solidFill>
                </a:rPr>
                <a:t>Steve 2 </a:t>
              </a:r>
              <a:r>
                <a:rPr lang="en-GB" b="0" dirty="0">
                  <a:solidFill>
                    <a:srgbClr val="743C4D"/>
                  </a:solidFill>
                </a:rPr>
                <a:t>of his marbles, Anne will have one more marbles than </a:t>
              </a:r>
              <a:r>
                <a:rPr lang="en-GB" b="0" dirty="0" smtClean="0">
                  <a:solidFill>
                    <a:srgbClr val="743C4D"/>
                  </a:solidFill>
                </a:rPr>
                <a:t>Steve and </a:t>
              </a:r>
              <a:r>
                <a:rPr lang="en-GB" b="0" dirty="0">
                  <a:solidFill>
                    <a:srgbClr val="743C4D"/>
                  </a:solidFill>
                </a:rPr>
                <a:t>one less than John. How many more marbles has </a:t>
              </a:r>
              <a:r>
                <a:rPr lang="en-GB" b="0" dirty="0" smtClean="0">
                  <a:solidFill>
                    <a:srgbClr val="743C4D"/>
                  </a:solidFill>
                </a:rPr>
                <a:t>Steve than </a:t>
              </a:r>
              <a:r>
                <a:rPr lang="en-GB" b="0" dirty="0">
                  <a:solidFill>
                    <a:srgbClr val="743C4D"/>
                  </a:solidFill>
                </a:rPr>
                <a:t>John at the start?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004236" y="3272983"/>
              <a:ext cx="288032" cy="264029"/>
            </a:xfrm>
            <a:prstGeom prst="roundRect">
              <a:avLst/>
            </a:prstGeom>
            <a:solidFill>
              <a:srgbClr val="FFF4CB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46468" y="3633201"/>
              <a:ext cx="288032" cy="264029"/>
            </a:xfrm>
            <a:prstGeom prst="roundRect">
              <a:avLst/>
            </a:prstGeom>
            <a:solidFill>
              <a:srgbClr val="FFF4CB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1286272" y="3961712"/>
              <a:ext cx="484698" cy="308224"/>
            </a:xfrm>
            <a:prstGeom prst="roundRect">
              <a:avLst/>
            </a:prstGeom>
            <a:solidFill>
              <a:srgbClr val="FFF4CB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5013176"/>
            <a:ext cx="8424936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>
                <a:solidFill>
                  <a:srgbClr val="0432FF"/>
                </a:solidFill>
              </a:rPr>
              <a:t>If Anne, John and </a:t>
            </a:r>
            <a:r>
              <a:rPr lang="en-GB" b="0" dirty="0" smtClean="0">
                <a:solidFill>
                  <a:srgbClr val="0432FF"/>
                </a:solidFill>
              </a:rPr>
              <a:t>Steve give </a:t>
            </a:r>
            <a:r>
              <a:rPr lang="en-GB" b="0" dirty="0">
                <a:solidFill>
                  <a:srgbClr val="0432FF"/>
                </a:solidFill>
              </a:rPr>
              <a:t>each other some marbles of their marbles. </a:t>
            </a:r>
            <a:r>
              <a:rPr lang="is-IS" b="0" dirty="0">
                <a:solidFill>
                  <a:srgbClr val="0432FF"/>
                </a:solidFill>
              </a:rPr>
              <a:t>…</a:t>
            </a:r>
            <a:endParaRPr lang="en-GB" b="0" dirty="0">
              <a:solidFill>
                <a:srgbClr val="0432FF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468117" y="3556400"/>
            <a:ext cx="504056" cy="264029"/>
          </a:xfrm>
          <a:prstGeom prst="roundRect">
            <a:avLst/>
          </a:prstGeom>
          <a:solidFill>
            <a:srgbClr val="FFF4CB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Progression &amp;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DTR </a:t>
            </a:r>
            <a:r>
              <a:rPr lang="en-GB">
                <a:solidFill>
                  <a:srgbClr val="008000"/>
                </a:solidFill>
              </a:rPr>
              <a:t>(do, talk, record)</a:t>
            </a:r>
          </a:p>
          <a:p>
            <a:r>
              <a:rPr lang="en-GB"/>
              <a:t>MGA </a:t>
            </a:r>
            <a:r>
              <a:rPr lang="en-GB">
                <a:solidFill>
                  <a:srgbClr val="008000"/>
                </a:solidFill>
              </a:rPr>
              <a:t>(manipulating, getting-a-sense-of, articulting)</a:t>
            </a:r>
          </a:p>
          <a:p>
            <a:r>
              <a:rPr lang="en-GB"/>
              <a:t>EIS (</a:t>
            </a:r>
            <a:r>
              <a:rPr lang="en-GB">
                <a:solidFill>
                  <a:srgbClr val="008000"/>
                </a:solidFill>
              </a:rPr>
              <a:t>enactive, iconic, symbolic: </a:t>
            </a:r>
            <a:r>
              <a:rPr lang="en-GB"/>
              <a:t>Bruner)</a:t>
            </a:r>
          </a:p>
          <a:p>
            <a:pPr lvl="1"/>
            <a:r>
              <a:rPr lang="en-GB"/>
              <a:t>(weaning off material objects)</a:t>
            </a:r>
          </a:p>
          <a:p>
            <a:r>
              <a:rPr lang="en-GB"/>
              <a:t>PES (enriching Personal Example Space)</a:t>
            </a:r>
          </a:p>
          <a:p>
            <a:r>
              <a:rPr lang="en-GB"/>
              <a:t>LGE </a:t>
            </a:r>
            <a:r>
              <a:rPr lang="en-GB">
                <a:solidFill>
                  <a:srgbClr val="008000"/>
                </a:solidFill>
              </a:rPr>
              <a:t>(Learner Generated Examples)</a:t>
            </a:r>
          </a:p>
          <a:p>
            <a:r>
              <a:rPr lang="en-GB">
                <a:solidFill>
                  <a:srgbClr val="000000"/>
                </a:solidFill>
              </a:rPr>
              <a:t>Re-construction when needed</a:t>
            </a:r>
          </a:p>
          <a:p>
            <a:r>
              <a:rPr lang="en-GB">
                <a:solidFill>
                  <a:srgbClr val="000000"/>
                </a:solidFill>
              </a:rPr>
              <a:t>Communicate effectively with others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5104"/>
            <a:ext cx="8659688" cy="609600"/>
          </a:xfrm>
        </p:spPr>
        <p:txBody>
          <a:bodyPr/>
          <a:lstStyle/>
          <a:p>
            <a:r>
              <a:rPr lang="en-GB" sz="3200"/>
              <a:t>Inner, Outer &amp; Mediating Aspects of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37"/>
            <a:ext cx="8424936" cy="410445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Outer</a:t>
            </a:r>
          </a:p>
          <a:p>
            <a:pPr lvl="1"/>
            <a:r>
              <a:rPr lang="en-GB" dirty="0"/>
              <a:t>What task actually initiates explicitly</a:t>
            </a:r>
          </a:p>
          <a:p>
            <a:r>
              <a:rPr lang="en-GB" dirty="0"/>
              <a:t>Inner</a:t>
            </a:r>
          </a:p>
          <a:p>
            <a:pPr lvl="1"/>
            <a:r>
              <a:rPr lang="en-GB" dirty="0"/>
              <a:t>What mathematical concepts underpinned</a:t>
            </a:r>
          </a:p>
          <a:p>
            <a:pPr lvl="1"/>
            <a:r>
              <a:rPr lang="en-GB" dirty="0"/>
              <a:t>What mathematical themes encountered</a:t>
            </a:r>
          </a:p>
          <a:p>
            <a:pPr lvl="1"/>
            <a:r>
              <a:rPr lang="en-GB" dirty="0"/>
              <a:t>What mathematical powers invoked</a:t>
            </a:r>
          </a:p>
          <a:p>
            <a:pPr lvl="1"/>
            <a:r>
              <a:rPr lang="en-GB" dirty="0"/>
              <a:t>What personal propensities brought to awareness</a:t>
            </a:r>
          </a:p>
          <a:p>
            <a:r>
              <a:rPr lang="en-GB" dirty="0"/>
              <a:t>Mediating</a:t>
            </a:r>
          </a:p>
          <a:p>
            <a:pPr lvl="1"/>
            <a:r>
              <a:rPr lang="en-GB" dirty="0"/>
              <a:t>Between </a:t>
            </a:r>
            <a:r>
              <a:rPr lang="en-GB" dirty="0" smtClean="0"/>
              <a:t>Teacher </a:t>
            </a:r>
            <a:r>
              <a:rPr lang="en-GB" dirty="0"/>
              <a:t>and Student</a:t>
            </a:r>
          </a:p>
          <a:p>
            <a:pPr lvl="1"/>
            <a:r>
              <a:rPr lang="en-GB" dirty="0"/>
              <a:t>Between Student and Mathematics (concepts; inner aspects)</a:t>
            </a:r>
          </a:p>
          <a:p>
            <a:r>
              <a:rPr lang="en-GB" dirty="0"/>
              <a:t>Activity</a:t>
            </a:r>
          </a:p>
          <a:p>
            <a:pPr lvl="1"/>
            <a:r>
              <a:rPr lang="en-GB" dirty="0"/>
              <a:t>Enacted &amp; lived objects of learning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16016" y="4839543"/>
            <a:ext cx="4176464" cy="1685801"/>
            <a:chOff x="1619672" y="4797152"/>
            <a:chExt cx="4176464" cy="1685801"/>
          </a:xfrm>
        </p:grpSpPr>
        <p:sp>
          <p:nvSpPr>
            <p:cNvPr id="4" name="TextBox 3"/>
            <p:cNvSpPr txBox="1"/>
            <p:nvPr/>
          </p:nvSpPr>
          <p:spPr>
            <a:xfrm>
              <a:off x="2654846" y="4797152"/>
              <a:ext cx="2853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 dirty="0">
                  <a:solidFill>
                    <a:srgbClr val="993300"/>
                  </a:solidFill>
                </a:rPr>
                <a:t>Object of Learning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9672" y="5445224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>
                  <a:solidFill>
                    <a:srgbClr val="993300"/>
                  </a:solidFill>
                </a:rPr>
                <a:t>Resources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7677" y="5445224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>
                  <a:solidFill>
                    <a:srgbClr val="993300"/>
                  </a:solidFill>
                </a:rPr>
                <a:t>Tasks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39795" y="6021288"/>
              <a:ext cx="2108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>
                  <a:solidFill>
                    <a:srgbClr val="993300"/>
                  </a:solidFill>
                </a:rPr>
                <a:t>Current State</a:t>
              </a:r>
            </a:p>
          </p:txBody>
        </p:sp>
        <p:cxnSp>
          <p:nvCxnSpPr>
            <p:cNvPr id="9" name="Straight Connector 8"/>
            <p:cNvCxnSpPr>
              <a:stCxn id="5" idx="3"/>
              <a:endCxn id="6" idx="1"/>
            </p:cNvCxnSpPr>
            <p:nvPr/>
          </p:nvCxnSpPr>
          <p:spPr bwMode="auto">
            <a:xfrm>
              <a:off x="3202156" y="5676057"/>
              <a:ext cx="166552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067944" y="5258817"/>
              <a:ext cx="12455" cy="7624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1254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Concrete-Pictorial-Abstract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(re)-presentations</a:t>
            </a:r>
          </a:p>
          <a:p>
            <a:r>
              <a:rPr lang="en-US" smtClean="0"/>
              <a:t>Enactive – Iconic – Symbolic</a:t>
            </a:r>
          </a:p>
          <a:p>
            <a:r>
              <a:rPr lang="en-US" smtClean="0"/>
              <a:t>Manipulating – Getting-a-sense-of – Articulating</a:t>
            </a:r>
          </a:p>
          <a:p>
            <a:r>
              <a:rPr lang="en-US" smtClean="0"/>
              <a:t>Doing – Talking – Recording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Powers &amp; Themes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smtClean="0"/>
              <a:t>Imagining &amp; Expressing</a:t>
            </a:r>
          </a:p>
          <a:p>
            <a:r>
              <a:rPr lang="en-GB" sz="2400" b="0" smtClean="0"/>
              <a:t>Specialising &amp; Generalising</a:t>
            </a:r>
          </a:p>
          <a:p>
            <a:r>
              <a:rPr lang="en-GB" sz="2400" b="0" smtClean="0"/>
              <a:t>Conjecturing &amp; Convincing</a:t>
            </a:r>
          </a:p>
          <a:p>
            <a:r>
              <a:rPr lang="en-GB" sz="2400" b="0" smtClean="0"/>
              <a:t>(Re)-Presenting in different modes</a:t>
            </a:r>
          </a:p>
          <a:p>
            <a:r>
              <a:rPr lang="en-GB" sz="2400" b="0" smtClean="0"/>
              <a:t>Organising &amp; Characterising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44233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smtClean="0"/>
              <a:t>Doing &amp; Undoing</a:t>
            </a:r>
          </a:p>
          <a:p>
            <a:r>
              <a:rPr lang="en-GB" sz="2400" b="0" smtClean="0"/>
              <a:t>Invariance in the midst of change</a:t>
            </a:r>
          </a:p>
          <a:p>
            <a:r>
              <a:rPr lang="en-GB" sz="2400" b="0" smtClean="0"/>
              <a:t>Freedom &amp; Constraint</a:t>
            </a:r>
          </a:p>
          <a:p>
            <a:r>
              <a:rPr lang="en-GB" sz="2400" b="0" smtClean="0"/>
              <a:t>Restricting &amp; Extending</a:t>
            </a:r>
          </a:p>
          <a:p>
            <a:r>
              <a:rPr lang="en-GB" sz="2400" b="0" smtClean="0"/>
              <a:t>Exchanging</a:t>
            </a:r>
            <a:endParaRPr lang="en-GB" sz="2400" b="0"/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121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Powers</a:t>
            </a:r>
            <a:endParaRPr lang="en-GB" sz="2400" b="1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010288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solidFill>
                  <a:srgbClr val="0000FF"/>
                </a:solidFill>
              </a:rPr>
              <a:t>Themes</a:t>
            </a:r>
            <a:endParaRPr lang="en-GB" sz="2400" b="1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6016" y="260648"/>
            <a:ext cx="4104456" cy="100811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</a:rPr>
              <a:t>Are students being encouraged </a:t>
            </a:r>
            <a:b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</a:rPr>
            </a:b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</a:rPr>
              <a:t>to use their own powers</a:t>
            </a:r>
            <a:r>
              <a:rPr lang="en-GB" sz="2000" b="0">
                <a:solidFill>
                  <a:srgbClr val="FFFF00"/>
                </a:solidFill>
              </a:rPr>
              <a:t>?</a:t>
            </a:r>
            <a:br>
              <a:rPr lang="en-GB" sz="2000" b="0">
                <a:solidFill>
                  <a:srgbClr val="FFFF00"/>
                </a:solidFill>
              </a:rPr>
            </a:br>
            <a:endParaRPr kumimoji="0" lang="en-GB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46172" y="1124744"/>
            <a:ext cx="4284476" cy="129614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</a:rPr>
              <a:t>o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r</a:t>
            </a:r>
            <a:b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</a:b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are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</a:rPr>
              <a:t> their powers being usurped by textbook, worksheets and …</a:t>
            </a:r>
            <a:r>
              <a:rPr lang="en-GB" sz="2000" b="0">
                <a:solidFill>
                  <a:schemeClr val="tx2"/>
                </a:solidFill>
              </a:rPr>
              <a:t> 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35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Throat Clearing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313344"/>
            <a:ext cx="8496944" cy="29523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7A5630"/>
                </a:solidFill>
              </a:rPr>
              <a:t>Everything said here is a conjecture …</a:t>
            </a:r>
          </a:p>
          <a:p>
            <a:pPr marL="457200" lvl="1" indent="0">
              <a:buNone/>
            </a:pPr>
            <a:r>
              <a:rPr lang="en-GB" dirty="0"/>
              <a:t>… to be tested in your experience</a:t>
            </a:r>
          </a:p>
          <a:p>
            <a:r>
              <a:rPr lang="en-GB" dirty="0"/>
              <a:t>My approach is fundamentally phenomenological …</a:t>
            </a:r>
            <a:br>
              <a:rPr lang="en-GB" dirty="0"/>
            </a:br>
            <a:r>
              <a:rPr lang="en-GB" dirty="0"/>
              <a:t>I am interested in lived experience.</a:t>
            </a:r>
          </a:p>
          <a:p>
            <a:r>
              <a:rPr lang="en-GB" dirty="0">
                <a:solidFill>
                  <a:srgbClr val="743C4D"/>
                </a:solidFill>
              </a:rPr>
              <a:t>Radical version: my task is to evoke awareness (noticing)</a:t>
            </a:r>
          </a:p>
          <a:p>
            <a:r>
              <a:rPr lang="en-GB" dirty="0"/>
              <a:t>So, what you get from this session will be mostly …</a:t>
            </a:r>
          </a:p>
          <a:p>
            <a:pPr marL="457200" lvl="1" indent="0">
              <a:buNone/>
            </a:pPr>
            <a:r>
              <a:rPr lang="en-GB" dirty="0"/>
              <a:t>… what you notice happening inside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4481696"/>
            <a:ext cx="3008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0432FF"/>
                </a:solidFill>
              </a:rPr>
              <a:t>Who takes initiative?</a:t>
            </a:r>
          </a:p>
          <a:p>
            <a:r>
              <a:rPr lang="en-GB" sz="2000" b="0" dirty="0" smtClean="0">
                <a:solidFill>
                  <a:srgbClr val="0432FF"/>
                </a:solidFill>
              </a:rPr>
              <a:t>Who makes choices?</a:t>
            </a:r>
          </a:p>
          <a:p>
            <a:r>
              <a:rPr lang="en-GB" sz="2000" b="0" dirty="0" smtClean="0">
                <a:solidFill>
                  <a:srgbClr val="0432FF"/>
                </a:solidFill>
              </a:rPr>
              <a:t>What is being attended to?</a:t>
            </a:r>
            <a:endParaRPr lang="en-GB" sz="2000" b="0" dirty="0">
              <a:solidFill>
                <a:srgbClr val="0432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217031" y="3838192"/>
            <a:ext cx="2820951" cy="2053080"/>
          </a:xfrm>
          <a:prstGeom prst="wedgeRoundRectCallout">
            <a:avLst>
              <a:gd name="adj1" fmla="val -73601"/>
              <a:gd name="adj2" fmla="val -45377"/>
              <a:gd name="adj3" fmla="val 16667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endParaRPr lang="en-US" sz="1600" b="0" dirty="0">
              <a:solidFill>
                <a:srgbClr val="FFFF00"/>
              </a:solidFill>
              <a:latin typeface="Chalkboard" charset="0"/>
            </a:endParaRPr>
          </a:p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Chalkboard" charset="0"/>
              </a:rPr>
              <a:t>Avoid the teaching of </a:t>
            </a:r>
            <a:br>
              <a:rPr lang="en-US" sz="1800" b="0" dirty="0">
                <a:solidFill>
                  <a:srgbClr val="FFFF00"/>
                </a:solidFill>
                <a:latin typeface="Chalkboard" charset="0"/>
              </a:rPr>
            </a:br>
            <a:r>
              <a:rPr lang="en-US" sz="1800" b="0" dirty="0">
                <a:solidFill>
                  <a:srgbClr val="FFFF00"/>
                </a:solidFill>
                <a:latin typeface="Chalkboard" charset="0"/>
              </a:rPr>
              <a:t>speculators,</a:t>
            </a:r>
            <a:br>
              <a:rPr lang="en-US" sz="1800" b="0" dirty="0">
                <a:solidFill>
                  <a:srgbClr val="FFFF00"/>
                </a:solidFill>
                <a:latin typeface="Chalkboard" charset="0"/>
              </a:rPr>
            </a:br>
            <a:r>
              <a:rPr lang="en-US" sz="1800" b="0" dirty="0">
                <a:solidFill>
                  <a:srgbClr val="FFFF00"/>
                </a:solidFill>
                <a:latin typeface="Chalkboard" charset="0"/>
              </a:rPr>
              <a:t>whose judgements are </a:t>
            </a:r>
            <a:br>
              <a:rPr lang="en-US" sz="1800" b="0" dirty="0">
                <a:solidFill>
                  <a:srgbClr val="FFFF00"/>
                </a:solidFill>
                <a:latin typeface="Chalkboard" charset="0"/>
              </a:rPr>
            </a:br>
            <a:r>
              <a:rPr lang="en-US" sz="1800" b="0" dirty="0">
                <a:solidFill>
                  <a:srgbClr val="FFFF00"/>
                </a:solidFill>
                <a:latin typeface="Chalkboard" charset="0"/>
              </a:rPr>
              <a:t>not confirmed </a:t>
            </a:r>
            <a:br>
              <a:rPr lang="en-US" sz="1800" b="0" dirty="0">
                <a:solidFill>
                  <a:srgbClr val="FFFF00"/>
                </a:solidFill>
                <a:latin typeface="Chalkboard" charset="0"/>
              </a:rPr>
            </a:br>
            <a:r>
              <a:rPr lang="en-US" sz="1800" b="0" dirty="0">
                <a:solidFill>
                  <a:srgbClr val="FFFF00"/>
                </a:solidFill>
                <a:latin typeface="Chalkboard" charset="0"/>
              </a:rPr>
              <a:t>by experience</a:t>
            </a:r>
            <a:r>
              <a:rPr lang="en-US" sz="1800" dirty="0">
                <a:solidFill>
                  <a:srgbClr val="FFFF00"/>
                </a:solidFill>
                <a:latin typeface="Chalkboard" charset="0"/>
              </a:rPr>
              <a:t>.</a:t>
            </a:r>
            <a:br>
              <a:rPr lang="en-US" sz="1800" dirty="0">
                <a:solidFill>
                  <a:srgbClr val="FFFF00"/>
                </a:solidFill>
                <a:latin typeface="Chalkboard" charset="0"/>
              </a:rPr>
            </a:br>
            <a:r>
              <a:rPr lang="en-US" sz="1600" dirty="0">
                <a:solidFill>
                  <a:srgbClr val="FFFF00"/>
                </a:solidFill>
                <a:latin typeface="Chalkboard" charset="0"/>
              </a:rPr>
              <a:t> </a:t>
            </a:r>
            <a:r>
              <a:rPr lang="en-US" sz="1400" b="0" dirty="0">
                <a:solidFill>
                  <a:srgbClr val="FFFF00"/>
                </a:solidFill>
                <a:latin typeface="Chalkboard" charset="0"/>
              </a:rPr>
              <a:t>(Leonardo Da Vinci</a:t>
            </a:r>
            <a:r>
              <a:rPr lang="en-US" sz="1400" dirty="0">
                <a:solidFill>
                  <a:srgbClr val="FFFF00"/>
                </a:solidFill>
                <a:latin typeface="Chalkboard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8" y="4265672"/>
            <a:ext cx="2235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3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Learner construction of mathematical objects</a:t>
            </a:r>
          </a:p>
          <a:p>
            <a:r>
              <a:rPr lang="en-US" dirty="0" smtClean="0"/>
              <a:t>Learner construction of exercises and problems</a:t>
            </a:r>
          </a:p>
          <a:p>
            <a:r>
              <a:rPr lang="en-US" dirty="0" smtClean="0"/>
              <a:t>Learner informed choice for ‘practicing’</a:t>
            </a:r>
          </a:p>
          <a:p>
            <a:r>
              <a:rPr lang="en-US" dirty="0" smtClean="0"/>
              <a:t>Structured Variation to call upon natural powers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 and the Human Psyche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16541"/>
            <a:ext cx="8496944" cy="42484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>
                <a:solidFill>
                  <a:srgbClr val="743C4D"/>
                </a:solidFill>
              </a:rPr>
              <a:t>What for you were the main points </a:t>
            </a:r>
            <a:r>
              <a:rPr lang="en-GB" dirty="0"/>
              <a:t>(</a:t>
            </a:r>
            <a:r>
              <a:rPr lang="en-GB" dirty="0">
                <a:solidFill>
                  <a:srgbClr val="FF0000"/>
                </a:solidFill>
              </a:rPr>
              <a:t>cognition</a:t>
            </a:r>
            <a:r>
              <a:rPr lang="en-GB" dirty="0"/>
              <a:t>)?</a:t>
            </a:r>
          </a:p>
          <a:p>
            <a:r>
              <a:rPr lang="en-GB" dirty="0"/>
              <a:t>What were the dominant emotions evoked? (</a:t>
            </a:r>
            <a:r>
              <a:rPr lang="en-GB" dirty="0">
                <a:solidFill>
                  <a:srgbClr val="FF0000"/>
                </a:solidFill>
              </a:rPr>
              <a:t>affect</a:t>
            </a:r>
            <a:r>
              <a:rPr lang="en-GB" dirty="0"/>
              <a:t>)?</a:t>
            </a:r>
          </a:p>
          <a:p>
            <a:r>
              <a:rPr lang="en-GB" dirty="0">
                <a:solidFill>
                  <a:srgbClr val="743C4D"/>
                </a:solidFill>
              </a:rPr>
              <a:t>What actions might you want to pursue further? </a:t>
            </a:r>
            <a:r>
              <a:rPr lang="en-GB" dirty="0"/>
              <a:t>(</a:t>
            </a:r>
            <a:r>
              <a:rPr lang="en-GB" dirty="0">
                <a:solidFill>
                  <a:srgbClr val="FF0000"/>
                </a:solidFill>
              </a:rPr>
              <a:t>enaction</a:t>
            </a:r>
            <a:r>
              <a:rPr lang="en-GB" dirty="0"/>
              <a:t>)</a:t>
            </a:r>
          </a:p>
          <a:p>
            <a:r>
              <a:rPr lang="en-GB" dirty="0"/>
              <a:t>What initiative might you take (</a:t>
            </a:r>
            <a:r>
              <a:rPr lang="en-GB" dirty="0">
                <a:solidFill>
                  <a:srgbClr val="FF0000"/>
                </a:solidFill>
              </a:rPr>
              <a:t>will</a:t>
            </a:r>
            <a:r>
              <a:rPr lang="en-GB" dirty="0"/>
              <a:t>)?</a:t>
            </a:r>
          </a:p>
          <a:p>
            <a:r>
              <a:rPr lang="en-GB" dirty="0">
                <a:solidFill>
                  <a:srgbClr val="743C4D"/>
                </a:solidFill>
              </a:rPr>
              <a:t>What might you try to look out for in the near future </a:t>
            </a:r>
            <a:r>
              <a:rPr lang="en-GB" dirty="0"/>
              <a:t>(</a:t>
            </a:r>
            <a:r>
              <a:rPr lang="en-GB" dirty="0">
                <a:solidFill>
                  <a:srgbClr val="FF0000"/>
                </a:solidFill>
              </a:rPr>
              <a:t>witness</a:t>
            </a:r>
            <a:r>
              <a:rPr lang="en-GB" dirty="0"/>
              <a:t>)</a:t>
            </a:r>
          </a:p>
          <a:p>
            <a:r>
              <a:rPr lang="en-GB" dirty="0"/>
              <a:t>What might you pay special attention to in the near future (</a:t>
            </a:r>
            <a:r>
              <a:rPr lang="en-GB" dirty="0">
                <a:solidFill>
                  <a:srgbClr val="FF0000"/>
                </a:solidFill>
              </a:rPr>
              <a:t>attention</a:t>
            </a:r>
            <a:r>
              <a:rPr lang="en-GB" dirty="0"/>
              <a:t>)?</a:t>
            </a:r>
          </a:p>
          <a:p>
            <a:r>
              <a:rPr lang="en-GB" dirty="0">
                <a:solidFill>
                  <a:srgbClr val="743C4D"/>
                </a:solidFill>
              </a:rPr>
              <a:t>What aspects of teaching need specific care </a:t>
            </a:r>
            <a:r>
              <a:rPr lang="en-GB" dirty="0"/>
              <a:t>(</a:t>
            </a:r>
            <a:r>
              <a:rPr lang="en-GB" dirty="0">
                <a:solidFill>
                  <a:srgbClr val="FF0000"/>
                </a:solidFill>
              </a:rPr>
              <a:t>conscience</a:t>
            </a:r>
            <a:r>
              <a:rPr lang="en-GB" dirty="0"/>
              <a:t>)?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Reflection</a:t>
            </a:r>
            <a:endParaRPr lang="en-GB"/>
          </a:p>
        </p:txBody>
      </p:sp>
      <p:sp>
        <p:nvSpPr>
          <p:cNvPr id="90" name="Content Placeholder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Withdrawing from action</a:t>
            </a:r>
          </a:p>
          <a:p>
            <a:r>
              <a:rPr lang="en-GB" dirty="0" smtClean="0"/>
              <a:t>Becoming aware of an action, or a relationship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‘</a:t>
            </a:r>
            <a:r>
              <a:rPr lang="en-GB" dirty="0" smtClean="0">
                <a:solidFill>
                  <a:schemeClr val="tx1"/>
                </a:solidFill>
              </a:rPr>
              <a:t>telling them so they remember</a:t>
            </a:r>
            <a:r>
              <a:rPr lang="en-GB" dirty="0" smtClean="0"/>
              <a:t>’</a:t>
            </a:r>
            <a:br>
              <a:rPr lang="en-GB" dirty="0" smtClean="0"/>
            </a:br>
            <a:r>
              <a:rPr lang="en-GB" b="1" dirty="0" smtClean="0">
                <a:solidFill>
                  <a:srgbClr val="008000"/>
                </a:solidFill>
              </a:rPr>
              <a:t>but rather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immersing them in a culture of mathematical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8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98" y="126588"/>
            <a:ext cx="7886700" cy="619612"/>
          </a:xfrm>
        </p:spPr>
        <p:txBody>
          <a:bodyPr/>
          <a:lstStyle/>
          <a:p>
            <a:r>
              <a:rPr lang="en-GB"/>
              <a:t>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69510"/>
            <a:ext cx="8712968" cy="552525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Deficiency</a:t>
            </a:r>
          </a:p>
          <a:p>
            <a:pPr lvl="1"/>
            <a:r>
              <a:rPr lang="en-GB" dirty="0"/>
              <a:t>What learners cannot (do not) do at different ages and stages</a:t>
            </a:r>
          </a:p>
          <a:p>
            <a:pPr lvl="1"/>
            <a:r>
              <a:rPr lang="en-GB" dirty="0"/>
              <a:t>What teachers do not know, do, or appreciate about different topics and pedagogical strategies</a:t>
            </a:r>
          </a:p>
          <a:p>
            <a:r>
              <a:rPr lang="en-GB" dirty="0"/>
              <a:t>Proficiency</a:t>
            </a:r>
          </a:p>
          <a:p>
            <a:pPr lvl="1"/>
            <a:r>
              <a:rPr lang="en-GB" dirty="0"/>
              <a:t>What learners &amp; teachers &amp; policy makers do already</a:t>
            </a:r>
          </a:p>
          <a:p>
            <a:pPr lvl="1"/>
            <a:r>
              <a:rPr lang="en-GB" dirty="0"/>
              <a:t>Not doing for learners &amp; teachers what they can already do for themselves</a:t>
            </a:r>
          </a:p>
          <a:p>
            <a:r>
              <a:rPr lang="en-GB" dirty="0"/>
              <a:t>Efficiency &amp; Effectiveness</a:t>
            </a:r>
          </a:p>
          <a:p>
            <a:pPr lvl="1"/>
            <a:r>
              <a:rPr lang="en-GB" dirty="0"/>
              <a:t>Seeking efficient and effective ways of enhancing, extending, and enriching </a:t>
            </a:r>
          </a:p>
          <a:p>
            <a:pPr lvl="2"/>
            <a:r>
              <a:rPr lang="en-GB" dirty="0"/>
              <a:t>Peoples’ sensitivities to notice what matters</a:t>
            </a:r>
          </a:p>
          <a:p>
            <a:pPr lvl="2"/>
            <a:r>
              <a:rPr lang="en-GB" dirty="0"/>
              <a:t>Peoples’ powers,</a:t>
            </a:r>
          </a:p>
          <a:p>
            <a:pPr lvl="2"/>
            <a:r>
              <a:rPr lang="en-GB" dirty="0"/>
              <a:t>Peoples’ appreciation of mathematical themes,</a:t>
            </a:r>
          </a:p>
          <a:p>
            <a:pPr lvl="2"/>
            <a:r>
              <a:rPr lang="en-GB" dirty="0"/>
              <a:t>Peoples’ experience of mathematical thinking</a:t>
            </a:r>
          </a:p>
          <a:p>
            <a:pPr lvl="2"/>
            <a:r>
              <a:rPr lang="en-GB" dirty="0"/>
              <a:t>Peoples’ internalisation of effective actions </a:t>
            </a:r>
          </a:p>
        </p:txBody>
      </p:sp>
    </p:spTree>
    <p:extLst>
      <p:ext uri="{BB962C8B-B14F-4D97-AF65-F5344CB8AC3E}">
        <p14:creationId xmlns:p14="http://schemas.microsoft.com/office/powerpoint/2010/main" val="20215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22293"/>
            <a:ext cx="7727950" cy="1008112"/>
          </a:xfrm>
        </p:spPr>
        <p:txBody>
          <a:bodyPr/>
          <a:lstStyle/>
          <a:p>
            <a:r>
              <a:rPr lang="en-GB" dirty="0" err="1" smtClean="0"/>
              <a:t>PMTheta.com</a:t>
            </a:r>
            <a:endParaRPr lang="en-GB" dirty="0"/>
          </a:p>
          <a:p>
            <a:r>
              <a:rPr lang="en-GB" dirty="0" err="1" smtClean="0">
                <a:solidFill>
                  <a:schemeClr val="tx1"/>
                </a:solidFill>
              </a:rPr>
              <a:t>john.mason</a:t>
            </a:r>
            <a:r>
              <a:rPr lang="en-GB" dirty="0" err="1">
                <a:solidFill>
                  <a:schemeClr val="tx1"/>
                </a:solidFill>
              </a:rPr>
              <a:t>@open.ac.uk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2058115"/>
            <a:ext cx="8136904" cy="36724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charset="2"/>
              <a:buChar char="v"/>
              <a:defRPr sz="2800">
                <a:solidFill>
                  <a:srgbClr val="80000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–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400" dirty="0">
                <a:solidFill>
                  <a:srgbClr val="743C4D"/>
                </a:solidFill>
              </a:rPr>
              <a:t>Questions and Prompts: </a:t>
            </a:r>
            <a:r>
              <a:rPr lang="en-GB" sz="2400" dirty="0" smtClean="0">
                <a:solidFill>
                  <a:srgbClr val="743C4D"/>
                </a:solidFill>
              </a:rPr>
              <a:t>(secondary &amp; primary</a:t>
            </a:r>
            <a:r>
              <a:rPr lang="en-GB" sz="2400" dirty="0">
                <a:solidFill>
                  <a:srgbClr val="743C4D"/>
                </a:solidFill>
              </a:rPr>
              <a:t>) (ATM</a:t>
            </a:r>
            <a:r>
              <a:rPr lang="en-GB" sz="2400" dirty="0" smtClean="0">
                <a:solidFill>
                  <a:srgbClr val="743C4D"/>
                </a:solidFill>
              </a:rPr>
              <a:t>)</a:t>
            </a:r>
          </a:p>
          <a:p>
            <a:r>
              <a:rPr lang="en-GB" sz="2400" dirty="0" smtClean="0">
                <a:solidFill>
                  <a:srgbClr val="0432FF"/>
                </a:solidFill>
              </a:rPr>
              <a:t>Thinkers (ATM)</a:t>
            </a:r>
            <a:endParaRPr lang="en-GB" sz="2400" dirty="0">
              <a:solidFill>
                <a:srgbClr val="0432FF"/>
              </a:solidFill>
            </a:endParaRPr>
          </a:p>
          <a:p>
            <a:r>
              <a:rPr lang="en-GB" sz="2400" dirty="0"/>
              <a:t>Mathematics as a Constructive Enterprise (Erlbaum)</a:t>
            </a:r>
          </a:p>
          <a:p>
            <a:r>
              <a:rPr lang="en-GB" sz="2400" b="0" dirty="0" smtClean="0">
                <a:solidFill>
                  <a:srgbClr val="3400FF"/>
                </a:solidFill>
              </a:rPr>
              <a:t>Designing </a:t>
            </a:r>
            <a:r>
              <a:rPr lang="en-GB" sz="2400" b="0" dirty="0" smtClean="0">
                <a:solidFill>
                  <a:srgbClr val="3400FF"/>
                </a:solidFill>
              </a:rPr>
              <a:t>&amp; Using Mathematical Tasks (Tarquin)</a:t>
            </a:r>
          </a:p>
          <a:p>
            <a:r>
              <a:rPr lang="en-GB" sz="2400" b="0" dirty="0" smtClean="0">
                <a:solidFill>
                  <a:srgbClr val="743C4D"/>
                </a:solidFill>
              </a:rPr>
              <a:t>Key </a:t>
            </a:r>
            <a:r>
              <a:rPr lang="en-GB" sz="2400" b="0" dirty="0">
                <a:solidFill>
                  <a:srgbClr val="743C4D"/>
                </a:solidFill>
              </a:rPr>
              <a:t>I</a:t>
            </a:r>
            <a:r>
              <a:rPr lang="en-GB" sz="2400" b="0" dirty="0" smtClean="0">
                <a:solidFill>
                  <a:srgbClr val="743C4D"/>
                </a:solidFill>
              </a:rPr>
              <a:t>deas </a:t>
            </a:r>
            <a:r>
              <a:rPr lang="en-GB" sz="2400" b="0" dirty="0">
                <a:solidFill>
                  <a:srgbClr val="743C4D"/>
                </a:solidFill>
              </a:rPr>
              <a:t>in Mathematics (OUP)</a:t>
            </a:r>
          </a:p>
          <a:p>
            <a:r>
              <a:rPr lang="en-GB" sz="2400" dirty="0">
                <a:solidFill>
                  <a:srgbClr val="0432FF"/>
                </a:solidFill>
              </a:rPr>
              <a:t>Thinking Mathematically (Pearson) </a:t>
            </a:r>
          </a:p>
          <a:p>
            <a:r>
              <a:rPr lang="en-GB" sz="2400" b="0" dirty="0" smtClean="0">
                <a:solidFill>
                  <a:srgbClr val="743C4D"/>
                </a:solidFill>
              </a:rPr>
              <a:t>Researching </a:t>
            </a:r>
            <a:r>
              <a:rPr lang="en-GB" sz="2400" b="0" dirty="0">
                <a:solidFill>
                  <a:srgbClr val="743C4D"/>
                </a:solidFill>
              </a:rPr>
              <a:t>Your </a:t>
            </a:r>
            <a:r>
              <a:rPr lang="en-GB" sz="2400" b="0" dirty="0" smtClean="0">
                <a:solidFill>
                  <a:srgbClr val="743C4D"/>
                </a:solidFill>
              </a:rPr>
              <a:t>Own Practice </a:t>
            </a:r>
            <a:r>
              <a:rPr lang="en-GB" sz="2400" b="0" dirty="0">
                <a:solidFill>
                  <a:srgbClr val="743C4D"/>
                </a:solidFill>
              </a:rPr>
              <a:t>Using The Discipline of Noticing (</a:t>
            </a:r>
            <a:r>
              <a:rPr lang="en-GB" sz="2400" b="0" dirty="0" err="1">
                <a:solidFill>
                  <a:srgbClr val="743C4D"/>
                </a:solidFill>
              </a:rPr>
              <a:t>RoutledgeFalmer</a:t>
            </a:r>
            <a:r>
              <a:rPr lang="en-GB" sz="2400" b="0" dirty="0">
                <a:solidFill>
                  <a:srgbClr val="743C4D"/>
                </a:solidFill>
              </a:rPr>
              <a:t>)</a:t>
            </a:r>
          </a:p>
          <a:p>
            <a:r>
              <a:rPr lang="en-GB" altLang="ko-KR" sz="2400" b="0" dirty="0" smtClean="0">
                <a:solidFill>
                  <a:srgbClr val="3400FF"/>
                </a:solidFill>
              </a:rPr>
              <a:t>Annual </a:t>
            </a:r>
            <a:r>
              <a:rPr lang="en-GB" altLang="ko-KR" sz="2400" b="0" dirty="0" smtClean="0">
                <a:solidFill>
                  <a:srgbClr val="3400FF"/>
                </a:solidFill>
              </a:rPr>
              <a:t>Institute for Mathematical Pedagogy </a:t>
            </a:r>
            <a:br>
              <a:rPr lang="en-GB" altLang="ko-KR" sz="2400" b="0" dirty="0" smtClean="0">
                <a:solidFill>
                  <a:srgbClr val="3400FF"/>
                </a:solidFill>
              </a:rPr>
            </a:br>
            <a:r>
              <a:rPr lang="en-GB" altLang="ko-KR" sz="2400" b="0" dirty="0" smtClean="0">
                <a:solidFill>
                  <a:srgbClr val="3400FF"/>
                </a:solidFill>
              </a:rPr>
              <a:t>(early August: see </a:t>
            </a:r>
            <a:r>
              <a:rPr lang="en-GB" altLang="ko-KR" sz="2400" b="0" dirty="0" err="1" smtClean="0">
                <a:solidFill>
                  <a:srgbClr val="3400FF"/>
                </a:solidFill>
              </a:rPr>
              <a:t>PMTheta.com</a:t>
            </a:r>
            <a:r>
              <a:rPr lang="en-GB" altLang="ko-KR" sz="2400" b="0" dirty="0" smtClean="0">
                <a:solidFill>
                  <a:srgbClr val="3400FF"/>
                </a:solidFill>
              </a:rPr>
              <a:t>)</a:t>
            </a:r>
            <a:endParaRPr lang="en-GB" altLang="ko-KR" sz="2400" b="0" dirty="0">
              <a:solidFill>
                <a:srgbClr val="3400FF"/>
              </a:solidFill>
            </a:endParaRPr>
          </a:p>
          <a:p>
            <a:endParaRPr lang="en-GB" sz="2400" b="0" dirty="0"/>
          </a:p>
          <a:p>
            <a:endParaRPr lang="en-GB" sz="2400" b="0" dirty="0"/>
          </a:p>
          <a:p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5102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Current 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role and nature of attention in teaching and learning mathematics</a:t>
            </a:r>
          </a:p>
          <a:p>
            <a:r>
              <a:rPr lang="en-GB" dirty="0"/>
              <a:t>Drawing on the full human psyche:</a:t>
            </a:r>
          </a:p>
          <a:p>
            <a:pPr lvl="1"/>
            <a:r>
              <a:rPr lang="en-GB" dirty="0"/>
              <a:t>Cognition, Affect, Enaction; Attention, Will, Witness; Conscience</a:t>
            </a:r>
          </a:p>
          <a:p>
            <a:r>
              <a:rPr lang="en-GB" dirty="0"/>
              <a:t>Extending </a:t>
            </a:r>
            <a:r>
              <a:rPr lang="en-GB" i="1" dirty="0"/>
              <a:t>Dual Systems Theory</a:t>
            </a:r>
            <a:r>
              <a:rPr lang="en-GB" dirty="0"/>
              <a:t> to the whole psyche</a:t>
            </a:r>
          </a:p>
          <a:p>
            <a:pPr lvl="1"/>
            <a:r>
              <a:rPr lang="en-GB" dirty="0"/>
              <a:t>S1: automaticity</a:t>
            </a:r>
          </a:p>
          <a:p>
            <a:pPr lvl="1"/>
            <a:r>
              <a:rPr lang="en-GB" dirty="0"/>
              <a:t>S1.5: </a:t>
            </a:r>
            <a:r>
              <a:rPr lang="en-GB" dirty="0" err="1"/>
              <a:t>emotivity</a:t>
            </a:r>
            <a:endParaRPr lang="en-GB" dirty="0"/>
          </a:p>
          <a:p>
            <a:pPr lvl="1"/>
            <a:r>
              <a:rPr lang="en-GB" dirty="0"/>
              <a:t>S2: consideration (particularly cognitively)</a:t>
            </a:r>
          </a:p>
          <a:p>
            <a:pPr lvl="1"/>
            <a:r>
              <a:rPr lang="en-GB" dirty="0"/>
              <a:t>S3: openness to creative energy</a:t>
            </a:r>
          </a:p>
          <a:p>
            <a:r>
              <a:rPr lang="en-GB" dirty="0"/>
              <a:t>How tools and tasks mediate between student, teacher and mathematics</a:t>
            </a:r>
          </a:p>
        </p:txBody>
      </p:sp>
    </p:spTree>
    <p:extLst>
      <p:ext uri="{BB962C8B-B14F-4D97-AF65-F5344CB8AC3E}">
        <p14:creationId xmlns:p14="http://schemas.microsoft.com/office/powerpoint/2010/main" val="16688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27748"/>
            <a:ext cx="5528525" cy="27762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Starting at 3, counting in 5s</a:t>
            </a:r>
          </a:p>
          <a:p>
            <a:pPr lvl="1"/>
            <a:r>
              <a:rPr lang="en-US" dirty="0" smtClean="0"/>
              <a:t>What will the 100</a:t>
            </a:r>
            <a:r>
              <a:rPr lang="en-US" baseline="30000" dirty="0" smtClean="0"/>
              <a:t>th</a:t>
            </a:r>
            <a:r>
              <a:rPr lang="en-US" dirty="0" smtClean="0"/>
              <a:t> number be?</a:t>
            </a:r>
          </a:p>
          <a:p>
            <a:pPr lvl="1"/>
            <a:r>
              <a:rPr lang="en-US" dirty="0" smtClean="0"/>
              <a:t>I have a friend in Vancouver who wants to know what will be the      </a:t>
            </a:r>
            <a:r>
              <a:rPr lang="en-US" dirty="0" err="1" smtClean="0"/>
              <a:t>th</a:t>
            </a:r>
            <a:r>
              <a:rPr lang="en-US" dirty="0" smtClean="0"/>
              <a:t> number</a:t>
            </a:r>
            <a:r>
              <a:rPr lang="en-GB" dirty="0" smtClean="0"/>
              <a:t> </a:t>
            </a:r>
            <a:endParaRPr lang="en-US" dirty="0" smtClean="0"/>
          </a:p>
          <a:p>
            <a:r>
              <a:rPr lang="en-US" dirty="0" smtClean="0"/>
              <a:t>Starting at 4 counting in 7s</a:t>
            </a:r>
          </a:p>
          <a:p>
            <a:pPr marL="685800" lvl="2">
              <a:spcBef>
                <a:spcPts val="1000"/>
              </a:spcBef>
              <a:buClr>
                <a:srgbClr val="AB7942"/>
              </a:buClr>
              <a:buFont typeface="Courier New" charset="0"/>
              <a:buChar char="o"/>
            </a:pPr>
            <a:r>
              <a:rPr lang="en-US" dirty="0"/>
              <a:t>What will the 100</a:t>
            </a:r>
            <a:r>
              <a:rPr lang="en-US" baseline="30000" dirty="0"/>
              <a:t>th</a:t>
            </a:r>
            <a:r>
              <a:rPr lang="en-US" dirty="0"/>
              <a:t> number be</a:t>
            </a:r>
            <a:r>
              <a:rPr lang="en-US" dirty="0" smtClean="0"/>
              <a:t>?</a:t>
            </a:r>
          </a:p>
          <a:p>
            <a:pPr marL="685800" lvl="2">
              <a:spcBef>
                <a:spcPts val="1000"/>
              </a:spcBef>
              <a:buClr>
                <a:srgbClr val="AB7942"/>
              </a:buClr>
              <a:buFont typeface="Courier New" charset="0"/>
              <a:buChar char="o"/>
            </a:pPr>
            <a:r>
              <a:rPr lang="en-US" dirty="0" smtClean="0"/>
              <a:t>The          </a:t>
            </a:r>
            <a:r>
              <a:rPr lang="en-US" dirty="0" err="1" smtClean="0"/>
              <a:t>th</a:t>
            </a:r>
            <a:r>
              <a:rPr lang="en-US" dirty="0" smtClean="0"/>
              <a:t> number?</a:t>
            </a:r>
          </a:p>
          <a:p>
            <a:r>
              <a:rPr lang="en-US" dirty="0" smtClean="0"/>
              <a:t>Starting at 23, counting down in 5s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28650" y="4913170"/>
            <a:ext cx="7886700" cy="831851"/>
            <a:chOff x="628650" y="3553874"/>
            <a:chExt cx="7886700" cy="8318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6830" y="3553874"/>
              <a:ext cx="590345" cy="831850"/>
            </a:xfrm>
            <a:prstGeom prst="rect">
              <a:avLst/>
            </a:prstGeom>
          </p:spPr>
        </p:pic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628650" y="3767749"/>
              <a:ext cx="7886700" cy="6179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AB7942"/>
                </a:buClr>
                <a:buFont typeface="Courier New" charset="0"/>
                <a:buChar char="o"/>
                <a:defRPr sz="2400" b="0" i="0" kern="1200">
                  <a:solidFill>
                    <a:srgbClr val="0432FF"/>
                  </a:solidFill>
                  <a:latin typeface="Chalkboard" charset="0"/>
                  <a:ea typeface="Chalkboard" charset="0"/>
                  <a:cs typeface="Chalkboard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charset="2"/>
                <a:buChar char="v"/>
                <a:defRPr sz="2000" kern="120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Starting at 101 counting down in       </a:t>
              </a:r>
              <a:r>
                <a:rPr lang="en-US" dirty="0" err="1" smtClean="0"/>
                <a:t>ths</a:t>
              </a:r>
              <a:r>
                <a:rPr lang="en-US" smtClean="0"/>
                <a:t> </a:t>
              </a:r>
              <a:endParaRPr lang="en-US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8650" y="3882593"/>
            <a:ext cx="7886700" cy="876876"/>
            <a:chOff x="628650" y="3425389"/>
            <a:chExt cx="7886700" cy="876876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28650" y="3661778"/>
              <a:ext cx="7886700" cy="6179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AB7942"/>
                </a:buClr>
                <a:buFont typeface="Courier New" charset="0"/>
                <a:buChar char="o"/>
                <a:defRPr sz="2400" b="0" i="0" kern="1200">
                  <a:solidFill>
                    <a:srgbClr val="0432FF"/>
                  </a:solidFill>
                  <a:latin typeface="Chalkboard" charset="0"/>
                  <a:ea typeface="Chalkboard" charset="0"/>
                  <a:cs typeface="Chalkboard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charset="2"/>
                <a:buChar char="v"/>
                <a:defRPr sz="2000" kern="120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Starting at     counting in    s </a:t>
              </a:r>
            </a:p>
            <a:p>
              <a:endParaRPr lang="en-US" dirty="0" smtClean="0"/>
            </a:p>
            <a:p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6601" y="3453045"/>
              <a:ext cx="291523" cy="8215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2217" y="3425389"/>
              <a:ext cx="339436" cy="87687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289959" y="1468580"/>
            <a:ext cx="144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+ 5 x   99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9958" y="3067677"/>
            <a:ext cx="144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 + 7 x   99</a:t>
            </a:r>
            <a:endParaRPr lang="en-US" sz="2000" dirty="0"/>
          </a:p>
        </p:txBody>
      </p:sp>
      <p:sp>
        <p:nvSpPr>
          <p:cNvPr id="17" name="Cloud Callout 16"/>
          <p:cNvSpPr/>
          <p:nvPr/>
        </p:nvSpPr>
        <p:spPr>
          <a:xfrm>
            <a:off x="4303170" y="2117457"/>
            <a:ext cx="304800" cy="288925"/>
          </a:xfrm>
          <a:prstGeom prst="cloudCallout">
            <a:avLst>
              <a:gd name="adj1" fmla="val -63690"/>
              <a:gd name="adj2" fmla="val 858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010395" y="3094317"/>
            <a:ext cx="1122223" cy="369332"/>
            <a:chOff x="6303813" y="3182071"/>
            <a:chExt cx="1122223" cy="369332"/>
          </a:xfrm>
        </p:grpSpPr>
        <p:sp>
          <p:nvSpPr>
            <p:cNvPr id="15" name="Cloud Callout 14"/>
            <p:cNvSpPr/>
            <p:nvPr/>
          </p:nvSpPr>
          <p:spPr>
            <a:xfrm>
              <a:off x="6500661" y="3190006"/>
              <a:ext cx="304800" cy="288925"/>
            </a:xfrm>
            <a:prstGeom prst="cloudCallout">
              <a:avLst>
                <a:gd name="adj1" fmla="val -63690"/>
                <a:gd name="adj2" fmla="val 8583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03813" y="3182071"/>
              <a:ext cx="1122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– 1)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10396" y="1500082"/>
            <a:ext cx="1122223" cy="369332"/>
            <a:chOff x="6303813" y="3182071"/>
            <a:chExt cx="1122223" cy="369332"/>
          </a:xfrm>
        </p:grpSpPr>
        <p:sp>
          <p:nvSpPr>
            <p:cNvPr id="23" name="Cloud Callout 22"/>
            <p:cNvSpPr/>
            <p:nvPr/>
          </p:nvSpPr>
          <p:spPr>
            <a:xfrm>
              <a:off x="6500661" y="3190006"/>
              <a:ext cx="304800" cy="288925"/>
            </a:xfrm>
            <a:prstGeom prst="cloudCallout">
              <a:avLst>
                <a:gd name="adj1" fmla="val -63690"/>
                <a:gd name="adj2" fmla="val 8583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03813" y="3182071"/>
              <a:ext cx="1122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– 1)</a:t>
              </a:r>
              <a:endParaRPr lang="en-US" dirty="0"/>
            </a:p>
          </p:txBody>
        </p:sp>
      </p:grpSp>
      <p:sp>
        <p:nvSpPr>
          <p:cNvPr id="25" name="Cloud Callout 24"/>
          <p:cNvSpPr/>
          <p:nvPr/>
        </p:nvSpPr>
        <p:spPr>
          <a:xfrm>
            <a:off x="1920190" y="3160887"/>
            <a:ext cx="304800" cy="288925"/>
          </a:xfrm>
          <a:prstGeom prst="cloudCallout">
            <a:avLst>
              <a:gd name="adj1" fmla="val -63690"/>
              <a:gd name="adj2" fmla="val 858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289957" y="2006462"/>
            <a:ext cx="199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(3 – 5) + 5 x 100 </a:t>
            </a:r>
            <a:endParaRPr lang="en-US" sz="2000" dirty="0"/>
          </a:p>
        </p:txBody>
      </p:sp>
      <p:sp>
        <p:nvSpPr>
          <p:cNvPr id="27" name="Cloud Callout 26"/>
          <p:cNvSpPr/>
          <p:nvPr/>
        </p:nvSpPr>
        <p:spPr>
          <a:xfrm>
            <a:off x="7619994" y="2062054"/>
            <a:ext cx="401783" cy="300411"/>
          </a:xfrm>
          <a:prstGeom prst="cloudCallout">
            <a:avLst>
              <a:gd name="adj1" fmla="val -63690"/>
              <a:gd name="adj2" fmla="val 858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3" grpId="0"/>
      <p:bldP spid="14" grpId="0"/>
      <p:bldP spid="17" grpId="0" animBg="1"/>
      <p:bldP spid="25" grpId="0" animBg="1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Next?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827584" y="5733256"/>
            <a:ext cx="6984776" cy="72008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Every row and column is an arithmetic progression</a:t>
            </a:r>
            <a:r>
              <a:rPr lang="en-GB" sz="2000" b="0">
                <a:solidFill>
                  <a:srgbClr val="FFFF00"/>
                </a:solidFill>
                <a:latin typeface="Chalkboard" pitchFamily="-111" charset="0"/>
              </a:rPr>
              <a:t/>
            </a:r>
            <a:br>
              <a:rPr lang="en-GB" sz="2000" b="0">
                <a:solidFill>
                  <a:srgbClr val="FFFF00"/>
                </a:solidFill>
                <a:latin typeface="Chalkboard" pitchFamily="-111" charset="0"/>
              </a:rPr>
            </a:br>
            <a:r>
              <a:rPr lang="en-GB" sz="2000" b="0">
                <a:solidFill>
                  <a:srgbClr val="FFFF00"/>
                </a:solidFill>
                <a:latin typeface="Chalkboard" pitchFamily="-111" charset="0"/>
              </a:rPr>
              <a:t>(constant difference)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533"/>
            <a:ext cx="9144000" cy="450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8533"/>
            <a:ext cx="9144000" cy="4500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8533"/>
            <a:ext cx="9144000" cy="4500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8533"/>
            <a:ext cx="9144000" cy="4500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78533"/>
            <a:ext cx="9144000" cy="4500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78533"/>
            <a:ext cx="9144000" cy="45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Now What Next?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827584" y="5661248"/>
            <a:ext cx="7308304" cy="86409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A lesson without the opportunity to express generality</a:t>
            </a:r>
            <a:b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</a:b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is not a mathematics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720"/>
            <a:ext cx="9144000" cy="450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8372"/>
            <a:ext cx="9144000" cy="45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09600"/>
          </a:xfrm>
        </p:spPr>
        <p:txBody>
          <a:bodyPr/>
          <a:lstStyle/>
          <a:p>
            <a:r>
              <a:rPr lang="en-GB"/>
              <a:t>Appreciating &amp; Comprehending Division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1052736"/>
            <a:ext cx="8424936" cy="33843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dirty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I tell you that 10101 is divisible by 37.</a:t>
            </a:r>
          </a:p>
          <a:p>
            <a: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What is the remainder upon dividing </a:t>
            </a:r>
            <a:b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     1010137 by 37?</a:t>
            </a:r>
          </a:p>
          <a:p>
            <a: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What is the remainder upon dividing </a:t>
            </a:r>
            <a:b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     1010123 by 37?</a:t>
            </a:r>
          </a:p>
          <a:p>
            <a: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What is the remainder upon dividing </a:t>
            </a:r>
            <a:b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     10124 by 37?</a:t>
            </a:r>
          </a:p>
          <a:p>
            <a: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What is the remainder upon dividing </a:t>
            </a:r>
            <a:b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     232323 by 37?</a:t>
            </a:r>
          </a:p>
          <a:p>
            <a:r>
              <a:rPr lang="en-GB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Make up your own similar question</a:t>
            </a:r>
          </a:p>
          <a:p>
            <a:pPr lvl="1"/>
            <a:r>
              <a:rPr lang="en-GB" dirty="0">
                <a:latin typeface="Chalkboard" charset="0"/>
                <a:ea typeface="Chalkboard" charset="0"/>
                <a:cs typeface="Chalkboard" charset="0"/>
              </a:rPr>
              <a:t>What is the same and what different about your task and mine?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1916832"/>
            <a:ext cx="3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2751311"/>
            <a:ext cx="53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3280" y="3501008"/>
            <a:ext cx="53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4263479"/>
            <a:ext cx="3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4248" y="1556792"/>
            <a:ext cx="1872208" cy="86409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966B3B"/>
                </a:solidFill>
                <a:effectLst/>
                <a:latin typeface="Chalkboard" pitchFamily="-111" charset="0"/>
              </a:rPr>
              <a:t>How do you know?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56648" y="2420888"/>
            <a:ext cx="1872208" cy="86409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966B3B"/>
                </a:solidFill>
                <a:effectLst/>
                <a:latin typeface="Chalkboard" pitchFamily="-111" charset="0"/>
              </a:rPr>
              <a:t>How do you know?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109048" y="3284984"/>
            <a:ext cx="1872208" cy="86409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966B3B"/>
                </a:solidFill>
                <a:effectLst/>
                <a:latin typeface="Chalkboard" pitchFamily="-111" charset="0"/>
              </a:rPr>
              <a:t>How do you know?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261448" y="4149080"/>
            <a:ext cx="1872208" cy="864096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966B3B"/>
                </a:solidFill>
                <a:effectLst/>
                <a:latin typeface="Chalkboard" pitchFamily="-111" charset="0"/>
              </a:rPr>
              <a:t>How do you know?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67544" y="5661248"/>
            <a:ext cx="5040560" cy="90872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It’s all about what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 you are attending to, </a:t>
            </a:r>
            <a:br>
              <a:rPr kumimoji="0" lang="en-GB" sz="2000" b="0" i="0" u="none" strike="noStrike" cap="none" normalizeH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</a:b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and how you are attending to it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64088" y="5733256"/>
            <a:ext cx="3384376" cy="90872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966B3B"/>
                </a:solidFill>
                <a:effectLst/>
                <a:latin typeface="Chalkboard" pitchFamily="-111" charset="0"/>
              </a:rPr>
              <a:t>Attention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halkboard" pitchFamily="-111" charset="0"/>
              </a:rPr>
              <a:t> is directed </a:t>
            </a:r>
            <a:b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halkboard" pitchFamily="-111" charset="0"/>
              </a:rPr>
            </a:b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halkboard" pitchFamily="-111" charset="0"/>
              </a:rPr>
              <a:t>by what is being varied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283968" y="2276872"/>
            <a:ext cx="3600400" cy="1152128"/>
          </a:xfrm>
          <a:prstGeom prst="wedgeEllipseCallout">
            <a:avLst>
              <a:gd name="adj1" fmla="val -66971"/>
              <a:gd name="adj2" fmla="val -67184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Did you write it down for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 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yourself?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280" y="2492896"/>
            <a:ext cx="174901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966B3B"/>
                </a:solidFill>
              </a:rPr>
              <a:t>1010100+37</a:t>
            </a:r>
          </a:p>
        </p:txBody>
      </p:sp>
    </p:spTree>
    <p:extLst>
      <p:ext uri="{BB962C8B-B14F-4D97-AF65-F5344CB8AC3E}">
        <p14:creationId xmlns:p14="http://schemas.microsoft.com/office/powerpoint/2010/main" val="20481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7" grpId="0"/>
      <p:bldP spid="8" grpId="0"/>
      <p:bldP spid="9" grpId="0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3" grpId="0" animBg="1"/>
      <p:bldP spid="15" grpId="0" animBg="1"/>
      <p:bldP spid="5" grpId="0" animBg="1"/>
      <p:bldP spid="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Drakensberg </a:t>
            </a:r>
            <a:r>
              <a:rPr lang="en-GB" dirty="0"/>
              <a:t>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36512" y="6520259"/>
            <a:ext cx="576064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51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859216" cy="720080"/>
          </a:xfrm>
        </p:spPr>
        <p:txBody>
          <a:bodyPr/>
          <a:lstStyle/>
          <a:p>
            <a:r>
              <a:rPr lang="en-GB"/>
              <a:t>Selected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36512" y="6520259"/>
            <a:ext cx="576064" cy="365125"/>
          </a:xfrm>
          <a:prstGeom prst="rect">
            <a:avLst/>
          </a:prstGeom>
        </p:spPr>
        <p:txBody>
          <a:bodyPr/>
          <a:lstStyle/>
          <a:p>
            <a:fld id="{ED80224A-0D7B-4B86-B129-2448B8B8E021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44760"/>
            <a:ext cx="1440160" cy="5913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828" y="1010753"/>
            <a:ext cx="1431400" cy="5877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1" y="979836"/>
            <a:ext cx="1440160" cy="5913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980728"/>
            <a:ext cx="1431400" cy="5877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956823"/>
            <a:ext cx="1921630" cy="5869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005" y="1001446"/>
            <a:ext cx="1442352" cy="58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unton Plenary" id="{FADD60A6-C616-4B4B-A1C9-810B6E71C2F6}" vid="{FA12801A-409D-4A47-9AA7-A626B460DD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Taunton Plenary</Template>
  <TotalTime>3512</TotalTime>
  <Words>1117</Words>
  <Application>Microsoft Macintosh PowerPoint</Application>
  <PresentationFormat>On-screen Show (4:3)</PresentationFormat>
  <Paragraphs>224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AppleSymbols</vt:lpstr>
      <vt:lpstr>Calibri</vt:lpstr>
      <vt:lpstr>Calibri Light</vt:lpstr>
      <vt:lpstr>Chalkboard</vt:lpstr>
      <vt:lpstr>Courier New</vt:lpstr>
      <vt:lpstr>Lucida Grande</vt:lpstr>
      <vt:lpstr>Monotype Sorts</vt:lpstr>
      <vt:lpstr>ＭＳ Ｐゴシック</vt:lpstr>
      <vt:lpstr>Wingdings</vt:lpstr>
      <vt:lpstr>Arial</vt:lpstr>
      <vt:lpstr>Office Theme</vt:lpstr>
      <vt:lpstr>Variation  not simply Variety</vt:lpstr>
      <vt:lpstr>Throat Clearing</vt:lpstr>
      <vt:lpstr>My Current Interests</vt:lpstr>
      <vt:lpstr>Skip Counting</vt:lpstr>
      <vt:lpstr>What Next?</vt:lpstr>
      <vt:lpstr>Now What Next?</vt:lpstr>
      <vt:lpstr>Appreciating &amp; Comprehending Division</vt:lpstr>
      <vt:lpstr>The Drakensberg Grid</vt:lpstr>
      <vt:lpstr>Selected Columns</vt:lpstr>
      <vt:lpstr>Selected Row</vt:lpstr>
      <vt:lpstr>Single row expanded</vt:lpstr>
      <vt:lpstr>Conceptions of Learning Consequences for Teaching</vt:lpstr>
      <vt:lpstr>Considerations</vt:lpstr>
      <vt:lpstr>Imagining &amp; Expressing</vt:lpstr>
      <vt:lpstr>Problem Solving via Covering-Up</vt:lpstr>
      <vt:lpstr>Progression &amp; Development</vt:lpstr>
      <vt:lpstr>Inner, Outer &amp; Mediating Aspects of Tasks</vt:lpstr>
      <vt:lpstr>Concrete-Pictorial-Abstract</vt:lpstr>
      <vt:lpstr>Powers &amp; Themes</vt:lpstr>
      <vt:lpstr>Mathematical Thinking</vt:lpstr>
      <vt:lpstr>Reflection and the Human Psyche</vt:lpstr>
      <vt:lpstr>Reflection</vt:lpstr>
      <vt:lpstr>Stances</vt:lpstr>
      <vt:lpstr>To Follow Up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105</cp:revision>
  <dcterms:created xsi:type="dcterms:W3CDTF">2017-06-17T10:04:15Z</dcterms:created>
  <dcterms:modified xsi:type="dcterms:W3CDTF">2017-06-29T18:27:03Z</dcterms:modified>
</cp:coreProperties>
</file>