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336" r:id="rId3"/>
    <p:sldId id="328" r:id="rId4"/>
    <p:sldId id="346" r:id="rId5"/>
    <p:sldId id="356" r:id="rId6"/>
    <p:sldId id="265" r:id="rId7"/>
    <p:sldId id="345" r:id="rId8"/>
    <p:sldId id="344" r:id="rId9"/>
    <p:sldId id="340" r:id="rId10"/>
    <p:sldId id="339" r:id="rId11"/>
    <p:sldId id="343" r:id="rId12"/>
    <p:sldId id="341" r:id="rId13"/>
    <p:sldId id="342" r:id="rId14"/>
    <p:sldId id="355" r:id="rId15"/>
    <p:sldId id="258" r:id="rId16"/>
    <p:sldId id="266" r:id="rId17"/>
    <p:sldId id="348" r:id="rId18"/>
    <p:sldId id="264" r:id="rId19"/>
    <p:sldId id="349" r:id="rId20"/>
    <p:sldId id="350" r:id="rId21"/>
    <p:sldId id="327" r:id="rId22"/>
    <p:sldId id="334" r:id="rId23"/>
    <p:sldId id="352" r:id="rId24"/>
    <p:sldId id="361" r:id="rId25"/>
    <p:sldId id="358" r:id="rId26"/>
    <p:sldId id="360" r:id="rId27"/>
    <p:sldId id="359" r:id="rId28"/>
    <p:sldId id="294" r:id="rId29"/>
    <p:sldId id="295" r:id="rId30"/>
    <p:sldId id="329" r:id="rId31"/>
    <p:sldId id="330" r:id="rId32"/>
    <p:sldId id="260" r:id="rId33"/>
    <p:sldId id="261" r:id="rId34"/>
    <p:sldId id="290" r:id="rId35"/>
    <p:sldId id="351" r:id="rId36"/>
    <p:sldId id="353" r:id="rId37"/>
    <p:sldId id="35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855F33"/>
    <a:srgbClr val="AB7942"/>
    <a:srgbClr val="FFF8E9"/>
    <a:srgbClr val="FFF9E8"/>
    <a:srgbClr val="FFF5C4"/>
    <a:srgbClr val="FCF3A7"/>
    <a:srgbClr val="FFF1BF"/>
    <a:srgbClr val="FFE29F"/>
    <a:srgbClr val="FFF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31"/>
    <p:restoredTop sz="94218"/>
  </p:normalViewPr>
  <p:slideViewPr>
    <p:cSldViewPr snapToGrid="0" snapToObjects="1">
      <p:cViewPr varScale="1">
        <p:scale>
          <a:sx n="74" d="100"/>
          <a:sy n="74" d="100"/>
        </p:scale>
        <p:origin x="192" y="62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836D-B0CF-D94A-86DB-32DAECE4C346}" type="datetimeFigureOut">
              <a:rPr lang="en-GB" smtClean="0"/>
              <a:t>12/02/2024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38976-516C-4447-B9E0-F21B8CB8D0EA}" type="slidenum">
              <a:rPr lang="en-GB" smtClean="0"/>
              <a:t>‹#›</a:t>
            </a:fld>
            <a:endParaRPr lang="en-GB"/>
          </a:p>
        </p:txBody>
      </p:sp>
    </p:spTree>
    <p:extLst>
      <p:ext uri="{BB962C8B-B14F-4D97-AF65-F5344CB8AC3E}">
        <p14:creationId xmlns:p14="http://schemas.microsoft.com/office/powerpoint/2010/main" val="392313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638976-516C-4447-B9E0-F21B8CB8D0EA}" type="slidenum">
              <a:rPr lang="en-GB" smtClean="0"/>
              <a:t>9</a:t>
            </a:fld>
            <a:endParaRPr lang="en-GB"/>
          </a:p>
        </p:txBody>
      </p:sp>
    </p:spTree>
    <p:extLst>
      <p:ext uri="{BB962C8B-B14F-4D97-AF65-F5344CB8AC3E}">
        <p14:creationId xmlns:p14="http://schemas.microsoft.com/office/powerpoint/2010/main" val="276126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a:solidFill>
                  <a:srgbClr val="732600"/>
                </a:solidFill>
              </a:rPr>
              <a:t>Rasmussen &amp; Kwon (2002). An Enquiry-Oriented Approach to Mathematics Education. J of Math’l Behavior 26 p189-194.</a:t>
            </a:r>
          </a:p>
          <a:p>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21</a:t>
            </a:fld>
            <a:endParaRPr lang="en-US"/>
          </a:p>
        </p:txBody>
      </p:sp>
    </p:spTree>
    <p:extLst>
      <p:ext uri="{BB962C8B-B14F-4D97-AF65-F5344CB8AC3E}">
        <p14:creationId xmlns:p14="http://schemas.microsoft.com/office/powerpoint/2010/main" val="213374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453020"/>
          </a:xfrm>
        </p:spPr>
        <p:txBody>
          <a:bodyPr anchor="t">
            <a:normAutofit/>
          </a:bodyPr>
          <a:lstStyle>
            <a:lvl1pPr>
              <a:defRPr sz="2400" b="1" i="0">
                <a:solidFill>
                  <a:schemeClr val="accent2">
                    <a:lumMod val="50000"/>
                  </a:schemeClr>
                </a:solidFill>
                <a:latin typeface="Chalkboard" charset="0"/>
                <a:ea typeface="Chalkboard" charset="0"/>
                <a:cs typeface="Chalkboard" charset="0"/>
              </a:defRPr>
            </a:lvl1pPr>
          </a:lstStyle>
          <a:p>
            <a:r>
              <a:rPr lang="en-US" dirty="0"/>
              <a:t>Click to edit Master title style</a:t>
            </a:r>
          </a:p>
        </p:txBody>
      </p:sp>
      <p:sp>
        <p:nvSpPr>
          <p:cNvPr id="3" name="Content Placeholder 2"/>
          <p:cNvSpPr>
            <a:spLocks noGrp="1"/>
          </p:cNvSpPr>
          <p:nvPr>
            <p:ph idx="1"/>
          </p:nvPr>
        </p:nvSpPr>
        <p:spPr>
          <a:xfrm>
            <a:off x="481263" y="1094874"/>
            <a:ext cx="8181474" cy="4138862"/>
          </a:xfrm>
        </p:spPr>
        <p:txBody>
          <a:bodyPr anchor="t"/>
          <a:lstStyle>
            <a:lvl1pPr>
              <a:defRPr sz="2000">
                <a:solidFill>
                  <a:srgbClr val="0432FF"/>
                </a:solidFill>
                <a:latin typeface="Chalkboard" charset="0"/>
                <a:ea typeface="Chalkboard" charset="0"/>
                <a:cs typeface="Chalkboard" charset="0"/>
              </a:defRPr>
            </a:lvl1pPr>
            <a:lvl2pPr>
              <a:defRPr sz="1800" b="0" i="0">
                <a:solidFill>
                  <a:schemeClr val="tx1"/>
                </a:solidFill>
                <a:latin typeface="Chalkboard" charset="0"/>
                <a:ea typeface="Chalkboard" charset="0"/>
                <a:cs typeface="Chalkboard" charset="0"/>
              </a:defRPr>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A8C801D1-C753-974E-9255-D3541935511B}"/>
              </a:ext>
            </a:extLst>
          </p:cNvPr>
          <p:cNvSpPr txBox="1"/>
          <p:nvPr userDrawn="1"/>
        </p:nvSpPr>
        <p:spPr>
          <a:xfrm>
            <a:off x="0" y="6472989"/>
            <a:ext cx="481263" cy="307777"/>
          </a:xfrm>
          <a:prstGeom prst="rect">
            <a:avLst/>
          </a:prstGeom>
          <a:noFill/>
        </p:spPr>
        <p:txBody>
          <a:bodyPr wrap="square" rtlCol="0">
            <a:spAutoFit/>
          </a:bodyPr>
          <a:lstStyle/>
          <a:p>
            <a:pPr algn="l"/>
            <a:fld id="{40927A3A-0FD8-D74B-AA61-F37621BF3B52}" type="slidenum">
              <a:rPr lang="en-GB" sz="1400" smtClean="0">
                <a:latin typeface="Chalkboard" charset="0"/>
                <a:ea typeface="Chalkboard" charset="0"/>
                <a:cs typeface="Chalkboard" charset="0"/>
              </a:rPr>
              <a:t>‹#›</a:t>
            </a:fld>
            <a:endParaRPr lang="en-GB" sz="1400" dirty="0" err="1">
              <a:latin typeface="Chalkboard" charset="0"/>
              <a:ea typeface="Chalkboard" charset="0"/>
              <a:cs typeface="Chalkboard"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9AB99F-9CA2-7248-966B-FD562C13B124}"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9AB99F-9CA2-7248-966B-FD562C13B124}"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9AB99F-9CA2-7248-966B-FD562C13B124}" type="datetimeFigureOut">
              <a:rPr lang="en-US" smtClean="0"/>
              <a:t>2/12/24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AB99F-9CA2-7248-966B-FD562C13B124}" type="datetimeFigureOut">
              <a:rPr lang="en-US" smtClean="0"/>
              <a:t>2/12/24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AB99F-9CA2-7248-966B-FD562C13B124}" type="datetimeFigureOut">
              <a:rPr lang="en-US" smtClean="0"/>
              <a:t>2/12/24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AB99F-9CA2-7248-966B-FD562C13B124}" type="datetimeFigureOut">
              <a:rPr lang="en-US" smtClean="0"/>
              <a:t>2/12/24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E1FDC-A50F-D542-B2A4-BF6D432589B5}" type="slidenum">
              <a:rPr lang="en-US" smtClean="0"/>
              <a:t>‹#›</a:t>
            </a:fld>
            <a:endParaRPr lang="en-US"/>
          </a:p>
        </p:txBody>
      </p:sp>
    </p:spTree>
    <p:extLst>
      <p:ext uri="{BB962C8B-B14F-4D97-AF65-F5344CB8AC3E}">
        <p14:creationId xmlns:p14="http://schemas.microsoft.com/office/powerpoint/2010/main" val="371182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Proizvolov's_identity#CITEREFSavchevAndreescu2002" TargetMode="External"/><Relationship Id="rId2" Type="http://schemas.openxmlformats.org/officeDocument/2006/relationships/hyperlink" Target="https://en.wikipedia.org/wiki/Soviet_Student_Olympiad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96937" y="2633398"/>
            <a:ext cx="7772400" cy="1650841"/>
          </a:xfrm>
        </p:spPr>
        <p:txBody>
          <a:bodyPr>
            <a:normAutofit/>
          </a:bodyPr>
          <a:lstStyle/>
          <a:p>
            <a:r>
              <a:rPr lang="en-US" sz="3600" dirty="0">
                <a:solidFill>
                  <a:srgbClr val="855F33"/>
                </a:solidFill>
                <a:latin typeface="Chalkboard" charset="0"/>
                <a:ea typeface="Chalkboard" charset="0"/>
                <a:cs typeface="Chalkboard" charset="0"/>
              </a:rPr>
              <a:t>What is the Problem </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with (teaching) </a:t>
            </a:r>
            <a:br>
              <a:rPr lang="en-US" sz="3600" dirty="0">
                <a:solidFill>
                  <a:srgbClr val="855F33"/>
                </a:solidFill>
                <a:latin typeface="Chalkboard" charset="0"/>
                <a:ea typeface="Chalkboard" charset="0"/>
                <a:cs typeface="Chalkboard" charset="0"/>
              </a:rPr>
            </a:br>
            <a:r>
              <a:rPr lang="en-US" sz="3600" dirty="0">
                <a:solidFill>
                  <a:srgbClr val="855F33"/>
                </a:solidFill>
                <a:latin typeface="Chalkboard" charset="0"/>
                <a:ea typeface="Chalkboard" charset="0"/>
                <a:cs typeface="Chalkboard" charset="0"/>
              </a:rPr>
              <a:t>Problem Solving?</a:t>
            </a:r>
          </a:p>
        </p:txBody>
      </p:sp>
      <p:sp>
        <p:nvSpPr>
          <p:cNvPr id="11" name="Subtitle 10"/>
          <p:cNvSpPr>
            <a:spLocks noGrp="1"/>
          </p:cNvSpPr>
          <p:nvPr>
            <p:ph type="subTitle" idx="1"/>
          </p:nvPr>
        </p:nvSpPr>
        <p:spPr>
          <a:xfrm>
            <a:off x="1154137" y="5089064"/>
            <a:ext cx="6858000" cy="1399418"/>
          </a:xfrm>
        </p:spPr>
        <p:txBody>
          <a:bodyPr/>
          <a:lstStyle/>
          <a:p>
            <a:r>
              <a:rPr lang="en-US" dirty="0"/>
              <a:t>John Mason</a:t>
            </a:r>
            <a:br>
              <a:rPr lang="en-US" dirty="0"/>
            </a:br>
            <a:r>
              <a:rPr lang="en-US" dirty="0"/>
              <a:t>MEM Conference</a:t>
            </a:r>
            <a:br>
              <a:rPr lang="en-US" dirty="0"/>
            </a:br>
            <a:r>
              <a:rPr lang="en-US" dirty="0"/>
              <a:t>Feb</a:t>
            </a:r>
            <a:br>
              <a:rPr lang="en-US" dirty="0"/>
            </a:br>
            <a:r>
              <a:rPr lang="en-US" dirty="0"/>
              <a:t>2024</a:t>
            </a:r>
          </a:p>
        </p:txBody>
      </p:sp>
      <p:sp>
        <p:nvSpPr>
          <p:cNvPr id="9" name="TextBox 8"/>
          <p:cNvSpPr txBox="1"/>
          <p:nvPr/>
        </p:nvSpPr>
        <p:spPr>
          <a:xfrm>
            <a:off x="2321170" y="1606062"/>
            <a:ext cx="1383323" cy="400110"/>
          </a:xfrm>
          <a:prstGeom prst="rect">
            <a:avLst/>
          </a:prstGeom>
          <a:noFill/>
        </p:spPr>
        <p:txBody>
          <a:bodyPr wrap="square" rtlCol="0">
            <a:spAutoFit/>
          </a:bodyPr>
          <a:lstStyle/>
          <a:p>
            <a:endParaRPr lang="en-US" sz="2000">
              <a:latin typeface="Chalkboard" charset="0"/>
              <a:ea typeface="Chalkboard" charset="0"/>
              <a:cs typeface="Chalkboard" charset="0"/>
            </a:endParaRPr>
          </a:p>
        </p:txBody>
      </p:sp>
      <p:pic>
        <p:nvPicPr>
          <p:cNvPr id="2" name="Picture 1"/>
          <p:cNvPicPr>
            <a:picLocks noChangeAspect="1"/>
          </p:cNvPicPr>
          <p:nvPr/>
        </p:nvPicPr>
        <p:blipFill>
          <a:blip r:embed="rId2"/>
          <a:stretch>
            <a:fillRect/>
          </a:stretch>
        </p:blipFill>
        <p:spPr>
          <a:xfrm>
            <a:off x="3259017" y="0"/>
            <a:ext cx="2895600" cy="1600200"/>
          </a:xfrm>
          <a:prstGeom prst="rect">
            <a:avLst/>
          </a:prstGeom>
        </p:spPr>
      </p:pic>
      <p:pic>
        <p:nvPicPr>
          <p:cNvPr id="4" name="Picture 3">
            <a:extLst>
              <a:ext uri="{FF2B5EF4-FFF2-40B4-BE49-F238E27FC236}">
                <a16:creationId xmlns:a16="http://schemas.microsoft.com/office/drawing/2014/main" id="{47ABA385-2951-9849-9C05-02F78E63188E}"/>
              </a:ext>
            </a:extLst>
          </p:cNvPr>
          <p:cNvPicPr>
            <a:picLocks noChangeAspect="1"/>
          </p:cNvPicPr>
          <p:nvPr/>
        </p:nvPicPr>
        <p:blipFill>
          <a:blip r:embed="rId3"/>
          <a:stretch>
            <a:fillRect/>
          </a:stretch>
        </p:blipFill>
        <p:spPr>
          <a:xfrm>
            <a:off x="6632052" y="182890"/>
            <a:ext cx="1152054" cy="1156451"/>
          </a:xfrm>
          <a:prstGeom prst="rect">
            <a:avLst/>
          </a:prstGeom>
        </p:spPr>
      </p:pic>
      <p:pic>
        <p:nvPicPr>
          <p:cNvPr id="5" name="Picture 4">
            <a:extLst>
              <a:ext uri="{FF2B5EF4-FFF2-40B4-BE49-F238E27FC236}">
                <a16:creationId xmlns:a16="http://schemas.microsoft.com/office/drawing/2014/main" id="{7DFE39D3-D3A7-EE46-8D06-BC60453F1C62}"/>
              </a:ext>
            </a:extLst>
          </p:cNvPr>
          <p:cNvPicPr>
            <a:picLocks noChangeAspect="1"/>
          </p:cNvPicPr>
          <p:nvPr/>
        </p:nvPicPr>
        <p:blipFill>
          <a:blip r:embed="rId4"/>
          <a:stretch>
            <a:fillRect/>
          </a:stretch>
        </p:blipFill>
        <p:spPr>
          <a:xfrm>
            <a:off x="7813197" y="169189"/>
            <a:ext cx="1165703" cy="1170152"/>
          </a:xfrm>
          <a:prstGeom prst="rect">
            <a:avLst/>
          </a:prstGeom>
        </p:spPr>
      </p:pic>
      <p:pic>
        <p:nvPicPr>
          <p:cNvPr id="6" name="Picture 5">
            <a:extLst>
              <a:ext uri="{FF2B5EF4-FFF2-40B4-BE49-F238E27FC236}">
                <a16:creationId xmlns:a16="http://schemas.microsoft.com/office/drawing/2014/main" id="{EDCEE6C5-9655-5E4E-82C6-7DB4A4B8BBDC}"/>
              </a:ext>
            </a:extLst>
          </p:cNvPr>
          <p:cNvPicPr>
            <a:picLocks noChangeAspect="1"/>
          </p:cNvPicPr>
          <p:nvPr/>
        </p:nvPicPr>
        <p:blipFill>
          <a:blip r:embed="rId5"/>
          <a:stretch>
            <a:fillRect/>
          </a:stretch>
        </p:blipFill>
        <p:spPr>
          <a:xfrm>
            <a:off x="107188" y="163910"/>
            <a:ext cx="2184891" cy="1502835"/>
          </a:xfrm>
          <a:prstGeom prst="rect">
            <a:avLst/>
          </a:prstGeom>
        </p:spPr>
      </p:pic>
    </p:spTree>
    <p:extLst>
      <p:ext uri="{BB962C8B-B14F-4D97-AF65-F5344CB8AC3E}">
        <p14:creationId xmlns:p14="http://schemas.microsoft.com/office/powerpoint/2010/main" val="29684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DE9C-A7CA-D3AC-0302-693FC3B56A1C}"/>
              </a:ext>
            </a:extLst>
          </p:cNvPr>
          <p:cNvSpPr>
            <a:spLocks noGrp="1"/>
          </p:cNvSpPr>
          <p:nvPr>
            <p:ph type="title"/>
          </p:nvPr>
        </p:nvSpPr>
        <p:spPr/>
        <p:txBody>
          <a:bodyPr/>
          <a:lstStyle/>
          <a:p>
            <a:r>
              <a:rPr lang="en-GB" dirty="0" err="1"/>
              <a:t>Proizvlov</a:t>
            </a:r>
            <a:endParaRPr lang="en-GB" dirty="0"/>
          </a:p>
        </p:txBody>
      </p:sp>
      <p:sp>
        <p:nvSpPr>
          <p:cNvPr id="3" name="Content Placeholder 2">
            <a:extLst>
              <a:ext uri="{FF2B5EF4-FFF2-40B4-BE49-F238E27FC236}">
                <a16:creationId xmlns:a16="http://schemas.microsoft.com/office/drawing/2014/main" id="{5068957C-AE69-BA6A-C852-5DA19574AA43}"/>
              </a:ext>
            </a:extLst>
          </p:cNvPr>
          <p:cNvSpPr>
            <a:spLocks noGrp="1"/>
          </p:cNvSpPr>
          <p:nvPr>
            <p:ph idx="1"/>
          </p:nvPr>
        </p:nvSpPr>
        <p:spPr>
          <a:xfrm>
            <a:off x="481263" y="1094874"/>
            <a:ext cx="6298360" cy="4138862"/>
          </a:xfrm>
        </p:spPr>
        <p:txBody>
          <a:bodyPr/>
          <a:lstStyle/>
          <a:p>
            <a:r>
              <a:rPr lang="en-GB" dirty="0"/>
              <a:t>Choose 5 distinct numbers in the range 11 to 20 and write them down in a column in descending order.</a:t>
            </a:r>
          </a:p>
          <a:p>
            <a:r>
              <a:rPr lang="en-GB" dirty="0"/>
              <a:t>In a column beside the first, write down the remaining numbers in the range 11 to 20 in ascending order.</a:t>
            </a:r>
          </a:p>
          <a:p>
            <a:r>
              <a:rPr lang="en-GB" dirty="0"/>
              <a:t>Calculate the (absolute) differences in each row</a:t>
            </a:r>
          </a:p>
          <a:p>
            <a:r>
              <a:rPr lang="en-GB" dirty="0"/>
              <a:t>Add these up.</a:t>
            </a:r>
          </a:p>
          <a:p>
            <a:r>
              <a:rPr lang="en-GB" dirty="0"/>
              <a:t>Conjecture: </a:t>
            </a:r>
          </a:p>
          <a:p>
            <a:pPr lvl="1"/>
            <a:r>
              <a:rPr lang="en-GB" dirty="0"/>
              <a:t>Your answer is the same as mine!</a:t>
            </a:r>
          </a:p>
          <a:p>
            <a:pPr marL="0" indent="0">
              <a:buNone/>
            </a:pPr>
            <a:endParaRPr lang="en-GB" dirty="0"/>
          </a:p>
        </p:txBody>
      </p:sp>
      <p:sp>
        <p:nvSpPr>
          <p:cNvPr id="4" name="TextBox 3">
            <a:extLst>
              <a:ext uri="{FF2B5EF4-FFF2-40B4-BE49-F238E27FC236}">
                <a16:creationId xmlns:a16="http://schemas.microsoft.com/office/drawing/2014/main" id="{828A33F1-E1A5-43DA-8986-0F1B64EC8E6B}"/>
              </a:ext>
            </a:extLst>
          </p:cNvPr>
          <p:cNvSpPr txBox="1"/>
          <p:nvPr/>
        </p:nvSpPr>
        <p:spPr>
          <a:xfrm>
            <a:off x="1603881" y="6244273"/>
            <a:ext cx="6335259" cy="523220"/>
          </a:xfrm>
          <a:prstGeom prst="rect">
            <a:avLst/>
          </a:prstGeom>
          <a:noFill/>
        </p:spPr>
        <p:txBody>
          <a:bodyPr wrap="none" rtlCol="0">
            <a:spAutoFit/>
          </a:bodyPr>
          <a:lstStyle/>
          <a:p>
            <a:pPr algn="ctr"/>
            <a:r>
              <a:rPr lang="en-GB" sz="1400" dirty="0">
                <a:effectLst/>
                <a:latin typeface="Palatino Linotype" panose="02040502050505030304" pitchFamily="18" charset="0"/>
                <a:ea typeface="Calibri" panose="020F0502020204030204" pitchFamily="34" charset="0"/>
                <a:cs typeface="Times New Roman" panose="02020603050405020304" pitchFamily="18" charset="0"/>
              </a:rPr>
              <a:t>posed by Vyacheslav </a:t>
            </a:r>
            <a:r>
              <a:rPr lang="en-GB" sz="1400" dirty="0" err="1">
                <a:effectLst/>
                <a:latin typeface="Palatino Linotype" panose="02040502050505030304" pitchFamily="18" charset="0"/>
                <a:ea typeface="Calibri" panose="020F0502020204030204" pitchFamily="34" charset="0"/>
                <a:cs typeface="Times New Roman" panose="02020603050405020304" pitchFamily="18" charset="0"/>
              </a:rPr>
              <a:t>Proizvolov</a:t>
            </a:r>
            <a:r>
              <a:rPr lang="en-GB" sz="1400" dirty="0">
                <a:effectLst/>
                <a:latin typeface="Palatino Linotype" panose="02040502050505030304" pitchFamily="18" charset="0"/>
                <a:ea typeface="Calibri" panose="020F0502020204030204" pitchFamily="34" charset="0"/>
                <a:cs typeface="Times New Roman" panose="02020603050405020304" pitchFamily="18" charset="0"/>
              </a:rPr>
              <a:t> as a problem in the </a:t>
            </a:r>
            <a:br>
              <a:rPr lang="en-GB" sz="1400" dirty="0">
                <a:effectLst/>
                <a:latin typeface="Palatino Linotype" panose="02040502050505030304" pitchFamily="18" charset="0"/>
                <a:ea typeface="Calibri" panose="020F0502020204030204" pitchFamily="34" charset="0"/>
                <a:cs typeface="Times New Roman" panose="02020603050405020304" pitchFamily="18" charset="0"/>
              </a:rPr>
            </a:br>
            <a:r>
              <a:rPr lang="en-GB" sz="1400" dirty="0">
                <a:effectLst/>
                <a:latin typeface="Palatino Linotype" panose="02040502050505030304" pitchFamily="18" charset="0"/>
                <a:ea typeface="Calibri" panose="020F0502020204030204" pitchFamily="34" charset="0"/>
                <a:cs typeface="Times New Roman" panose="02020603050405020304" pitchFamily="18" charset="0"/>
              </a:rPr>
              <a:t>1985 All-Union </a:t>
            </a:r>
            <a:r>
              <a:rPr lang="en-GB" sz="1400" u="none" strike="noStrike" dirty="0">
                <a:effectLst/>
                <a:latin typeface="Palatino Linotype" panose="02040502050505030304" pitchFamily="18" charset="0"/>
                <a:ea typeface="Calibri" panose="020F0502020204030204" pitchFamily="34" charset="0"/>
                <a:cs typeface="Times New Roman" panose="02020603050405020304" pitchFamily="18" charset="0"/>
                <a:hlinkClick r:id="rId2" tooltip="Soviet Student Olympiads"/>
              </a:rPr>
              <a:t>Soviet Student Olympiads</a:t>
            </a:r>
            <a:r>
              <a:rPr lang="en-GB" sz="1400" dirty="0">
                <a:effectLst/>
                <a:latin typeface="Palatino Linotype" panose="02040502050505030304" pitchFamily="18" charset="0"/>
                <a:ea typeface="Calibri" panose="020F0502020204030204" pitchFamily="34" charset="0"/>
                <a:cs typeface="Times New Roman" panose="02020603050405020304" pitchFamily="18" charset="0"/>
              </a:rPr>
              <a:t> (</a:t>
            </a:r>
            <a:r>
              <a:rPr lang="en-GB" sz="1400" u="none" strike="noStrike" dirty="0">
                <a:effectLst/>
                <a:latin typeface="Palatino Linotype" panose="02040502050505030304" pitchFamily="18" charset="0"/>
                <a:ea typeface="Calibri" panose="020F0502020204030204" pitchFamily="34" charset="0"/>
                <a:cs typeface="Times New Roman" panose="02020603050405020304" pitchFamily="18" charset="0"/>
                <a:hlinkClick r:id="rId3"/>
              </a:rPr>
              <a:t>Savchev &amp; Andreescu 2002</a:t>
            </a:r>
            <a:r>
              <a:rPr lang="en-GB" sz="1400" dirty="0">
                <a:effectLst/>
                <a:latin typeface="Palatino Linotype" panose="02040502050505030304" pitchFamily="18" charset="0"/>
                <a:ea typeface="Calibri" panose="020F0502020204030204" pitchFamily="34" charset="0"/>
                <a:cs typeface="Times New Roman" panose="02020603050405020304" pitchFamily="18" charset="0"/>
              </a:rPr>
              <a:t>, p. 66)</a:t>
            </a:r>
            <a:r>
              <a:rPr lang="en-GB" sz="1400" dirty="0">
                <a:effectLst/>
              </a:rPr>
              <a:t> </a:t>
            </a:r>
            <a:endParaRPr lang="en-GB" sz="1400" dirty="0">
              <a:latin typeface="Chalkboard" charset="0"/>
              <a:ea typeface="Chalkboard" charset="0"/>
              <a:cs typeface="Chalkboard" charset="0"/>
            </a:endParaRPr>
          </a:p>
        </p:txBody>
      </p:sp>
      <p:sp>
        <p:nvSpPr>
          <p:cNvPr id="5" name="TextBox 4">
            <a:extLst>
              <a:ext uri="{FF2B5EF4-FFF2-40B4-BE49-F238E27FC236}">
                <a16:creationId xmlns:a16="http://schemas.microsoft.com/office/drawing/2014/main" id="{F00BE122-78E3-3359-F3AF-FC72F0076DB6}"/>
              </a:ext>
            </a:extLst>
          </p:cNvPr>
          <p:cNvSpPr txBox="1"/>
          <p:nvPr/>
        </p:nvSpPr>
        <p:spPr>
          <a:xfrm>
            <a:off x="7158446" y="1547894"/>
            <a:ext cx="476412" cy="1631216"/>
          </a:xfrm>
          <a:prstGeom prst="rect">
            <a:avLst/>
          </a:prstGeom>
          <a:noFill/>
        </p:spPr>
        <p:txBody>
          <a:bodyPr wrap="none" rtlCol="0">
            <a:spAutoFit/>
          </a:bodyPr>
          <a:lstStyle/>
          <a:p>
            <a:pPr algn="l"/>
            <a:r>
              <a:rPr lang="en-GB" sz="2000" dirty="0">
                <a:latin typeface="Chalkboard" charset="0"/>
                <a:ea typeface="Chalkboard" charset="0"/>
                <a:cs typeface="Chalkboard" charset="0"/>
              </a:rPr>
              <a:t>20</a:t>
            </a:r>
          </a:p>
          <a:p>
            <a:pPr algn="l"/>
            <a:r>
              <a:rPr lang="en-GB" sz="2000" dirty="0">
                <a:latin typeface="Chalkboard" charset="0"/>
                <a:ea typeface="Chalkboard" charset="0"/>
                <a:cs typeface="Chalkboard" charset="0"/>
              </a:rPr>
              <a:t>18</a:t>
            </a:r>
          </a:p>
          <a:p>
            <a:pPr algn="l"/>
            <a:r>
              <a:rPr lang="en-GB" sz="2000" dirty="0">
                <a:latin typeface="Chalkboard" charset="0"/>
                <a:ea typeface="Chalkboard" charset="0"/>
                <a:cs typeface="Chalkboard" charset="0"/>
              </a:rPr>
              <a:t>15</a:t>
            </a:r>
          </a:p>
          <a:p>
            <a:pPr algn="l"/>
            <a:r>
              <a:rPr lang="en-GB" sz="2000" dirty="0">
                <a:latin typeface="Chalkboard" charset="0"/>
                <a:ea typeface="Chalkboard" charset="0"/>
                <a:cs typeface="Chalkboard" charset="0"/>
              </a:rPr>
              <a:t>14</a:t>
            </a:r>
          </a:p>
          <a:p>
            <a:pPr algn="l"/>
            <a:r>
              <a:rPr lang="en-GB" sz="2000" dirty="0">
                <a:latin typeface="Chalkboard" charset="0"/>
                <a:ea typeface="Chalkboard" charset="0"/>
                <a:cs typeface="Chalkboard" charset="0"/>
              </a:rPr>
              <a:t>11</a:t>
            </a:r>
          </a:p>
        </p:txBody>
      </p:sp>
      <p:sp>
        <p:nvSpPr>
          <p:cNvPr id="6" name="TextBox 5">
            <a:extLst>
              <a:ext uri="{FF2B5EF4-FFF2-40B4-BE49-F238E27FC236}">
                <a16:creationId xmlns:a16="http://schemas.microsoft.com/office/drawing/2014/main" id="{F7CAD198-049C-9FF3-1F8B-1C1EA8DA14B0}"/>
              </a:ext>
            </a:extLst>
          </p:cNvPr>
          <p:cNvSpPr txBox="1"/>
          <p:nvPr/>
        </p:nvSpPr>
        <p:spPr>
          <a:xfrm>
            <a:off x="7801123" y="1547894"/>
            <a:ext cx="425116" cy="1631216"/>
          </a:xfrm>
          <a:prstGeom prst="rect">
            <a:avLst/>
          </a:prstGeom>
          <a:noFill/>
        </p:spPr>
        <p:txBody>
          <a:bodyPr wrap="none" rtlCol="0">
            <a:spAutoFit/>
          </a:bodyPr>
          <a:lstStyle/>
          <a:p>
            <a:pPr algn="l"/>
            <a:r>
              <a:rPr lang="en-GB" sz="2000" dirty="0">
                <a:latin typeface="Chalkboard" charset="0"/>
                <a:ea typeface="Chalkboard" charset="0"/>
                <a:cs typeface="Chalkboard" charset="0"/>
              </a:rPr>
              <a:t>12</a:t>
            </a:r>
          </a:p>
          <a:p>
            <a:pPr algn="l"/>
            <a:r>
              <a:rPr lang="en-GB" sz="2000" dirty="0">
                <a:latin typeface="Chalkboard" charset="0"/>
                <a:ea typeface="Chalkboard" charset="0"/>
                <a:cs typeface="Chalkboard" charset="0"/>
              </a:rPr>
              <a:t>13</a:t>
            </a:r>
          </a:p>
          <a:p>
            <a:pPr algn="l"/>
            <a:r>
              <a:rPr lang="en-GB" sz="2000" dirty="0">
                <a:latin typeface="Chalkboard" charset="0"/>
                <a:ea typeface="Chalkboard" charset="0"/>
                <a:cs typeface="Chalkboard" charset="0"/>
              </a:rPr>
              <a:t>16</a:t>
            </a:r>
          </a:p>
          <a:p>
            <a:pPr algn="l"/>
            <a:r>
              <a:rPr lang="en-GB" sz="2000" dirty="0">
                <a:latin typeface="Chalkboard" charset="0"/>
                <a:ea typeface="Chalkboard" charset="0"/>
                <a:cs typeface="Chalkboard" charset="0"/>
              </a:rPr>
              <a:t>17</a:t>
            </a:r>
          </a:p>
          <a:p>
            <a:pPr algn="l"/>
            <a:r>
              <a:rPr lang="en-GB" sz="2000" dirty="0">
                <a:latin typeface="Chalkboard" charset="0"/>
                <a:ea typeface="Chalkboard" charset="0"/>
                <a:cs typeface="Chalkboard" charset="0"/>
              </a:rPr>
              <a:t>19</a:t>
            </a:r>
          </a:p>
        </p:txBody>
      </p:sp>
      <p:sp>
        <p:nvSpPr>
          <p:cNvPr id="7" name="TextBox 6">
            <a:extLst>
              <a:ext uri="{FF2B5EF4-FFF2-40B4-BE49-F238E27FC236}">
                <a16:creationId xmlns:a16="http://schemas.microsoft.com/office/drawing/2014/main" id="{EFB269CD-549B-11BF-F3CB-9DE44CA97C83}"/>
              </a:ext>
            </a:extLst>
          </p:cNvPr>
          <p:cNvSpPr txBox="1"/>
          <p:nvPr/>
        </p:nvSpPr>
        <p:spPr>
          <a:xfrm>
            <a:off x="8491088" y="1547894"/>
            <a:ext cx="330540" cy="1631216"/>
          </a:xfrm>
          <a:prstGeom prst="rect">
            <a:avLst/>
          </a:prstGeom>
          <a:noFill/>
        </p:spPr>
        <p:txBody>
          <a:bodyPr wrap="none" rtlCol="0">
            <a:spAutoFit/>
          </a:bodyPr>
          <a:lstStyle/>
          <a:p>
            <a:pPr algn="l"/>
            <a:r>
              <a:rPr lang="en-GB" sz="2000" dirty="0">
                <a:latin typeface="Chalkboard" charset="0"/>
                <a:ea typeface="Chalkboard" charset="0"/>
                <a:cs typeface="Chalkboard" charset="0"/>
              </a:rPr>
              <a:t>8</a:t>
            </a:r>
          </a:p>
          <a:p>
            <a:pPr algn="l"/>
            <a:r>
              <a:rPr lang="en-GB" sz="2000" dirty="0">
                <a:latin typeface="Chalkboard" charset="0"/>
                <a:ea typeface="Chalkboard" charset="0"/>
                <a:cs typeface="Chalkboard" charset="0"/>
              </a:rPr>
              <a:t>5</a:t>
            </a:r>
          </a:p>
          <a:p>
            <a:pPr algn="l"/>
            <a:r>
              <a:rPr lang="en-GB" sz="2000" dirty="0">
                <a:latin typeface="Chalkboard" charset="0"/>
                <a:ea typeface="Chalkboard" charset="0"/>
                <a:cs typeface="Chalkboard" charset="0"/>
              </a:rPr>
              <a:t>1</a:t>
            </a:r>
          </a:p>
          <a:p>
            <a:pPr algn="l"/>
            <a:r>
              <a:rPr lang="en-GB" sz="2000" dirty="0">
                <a:latin typeface="Chalkboard" charset="0"/>
                <a:ea typeface="Chalkboard" charset="0"/>
                <a:cs typeface="Chalkboard" charset="0"/>
              </a:rPr>
              <a:t>3</a:t>
            </a:r>
          </a:p>
          <a:p>
            <a:pPr algn="l"/>
            <a:r>
              <a:rPr lang="en-GB" sz="2000" dirty="0">
                <a:latin typeface="Chalkboard" charset="0"/>
                <a:ea typeface="Chalkboard" charset="0"/>
                <a:cs typeface="Chalkboard" charset="0"/>
              </a:rPr>
              <a:t>8</a:t>
            </a:r>
          </a:p>
        </p:txBody>
      </p:sp>
      <p:sp>
        <p:nvSpPr>
          <p:cNvPr id="8" name="TextBox 7">
            <a:extLst>
              <a:ext uri="{FF2B5EF4-FFF2-40B4-BE49-F238E27FC236}">
                <a16:creationId xmlns:a16="http://schemas.microsoft.com/office/drawing/2014/main" id="{3BEE96ED-73DA-480C-CD66-B16CBD8E8BAF}"/>
              </a:ext>
            </a:extLst>
          </p:cNvPr>
          <p:cNvSpPr txBox="1"/>
          <p:nvPr/>
        </p:nvSpPr>
        <p:spPr>
          <a:xfrm>
            <a:off x="8406897" y="2825167"/>
            <a:ext cx="511679" cy="707886"/>
          </a:xfrm>
          <a:prstGeom prst="rect">
            <a:avLst/>
          </a:prstGeom>
          <a:noFill/>
        </p:spPr>
        <p:txBody>
          <a:bodyPr wrap="none" rtlCol="0">
            <a:spAutoFit/>
          </a:bodyPr>
          <a:lstStyle/>
          <a:p>
            <a:pPr algn="l"/>
            <a:r>
              <a:rPr lang="en-GB" sz="2000" dirty="0">
                <a:latin typeface="Chalkboard" charset="0"/>
                <a:ea typeface="Chalkboard" charset="0"/>
                <a:cs typeface="Chalkboard" charset="0"/>
              </a:rPr>
              <a:t>__</a:t>
            </a:r>
          </a:p>
          <a:p>
            <a:pPr algn="l"/>
            <a:r>
              <a:rPr lang="en-GB" sz="2000" dirty="0">
                <a:latin typeface="Chalkboard" charset="0"/>
                <a:ea typeface="Chalkboard" charset="0"/>
                <a:cs typeface="Chalkboard" charset="0"/>
              </a:rPr>
              <a:t>25</a:t>
            </a:r>
          </a:p>
        </p:txBody>
      </p:sp>
      <p:sp>
        <p:nvSpPr>
          <p:cNvPr id="10" name="Rounded Rectangle 9">
            <a:extLst>
              <a:ext uri="{FF2B5EF4-FFF2-40B4-BE49-F238E27FC236}">
                <a16:creationId xmlns:a16="http://schemas.microsoft.com/office/drawing/2014/main" id="{DA50430B-2C05-B297-81EE-5B6EFD7842B0}"/>
              </a:ext>
            </a:extLst>
          </p:cNvPr>
          <p:cNvSpPr/>
          <p:nvPr/>
        </p:nvSpPr>
        <p:spPr>
          <a:xfrm>
            <a:off x="4907890" y="3724508"/>
            <a:ext cx="2715047" cy="60216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432FF"/>
                </a:solidFill>
              </a:rPr>
              <a:t>Unfamiliar context</a:t>
            </a:r>
          </a:p>
        </p:txBody>
      </p:sp>
      <p:sp>
        <p:nvSpPr>
          <p:cNvPr id="11" name="Rounded Rectangle 10">
            <a:extLst>
              <a:ext uri="{FF2B5EF4-FFF2-40B4-BE49-F238E27FC236}">
                <a16:creationId xmlns:a16="http://schemas.microsoft.com/office/drawing/2014/main" id="{2D38BA7C-4A26-20A0-A2EA-0DA05B739685}"/>
              </a:ext>
            </a:extLst>
          </p:cNvPr>
          <p:cNvSpPr/>
          <p:nvPr/>
        </p:nvSpPr>
        <p:spPr>
          <a:xfrm>
            <a:off x="5031716" y="4242520"/>
            <a:ext cx="3870653" cy="758515"/>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432FF"/>
                </a:solidFill>
              </a:rPr>
              <a:t>confidence inspiring actions</a:t>
            </a:r>
          </a:p>
        </p:txBody>
      </p:sp>
      <p:sp>
        <p:nvSpPr>
          <p:cNvPr id="12" name="Rounded Rectangle 11">
            <a:extLst>
              <a:ext uri="{FF2B5EF4-FFF2-40B4-BE49-F238E27FC236}">
                <a16:creationId xmlns:a16="http://schemas.microsoft.com/office/drawing/2014/main" id="{E2C7CBCC-4AC2-6565-0976-11F1FFE76C5B}"/>
              </a:ext>
            </a:extLst>
          </p:cNvPr>
          <p:cNvSpPr/>
          <p:nvPr/>
        </p:nvSpPr>
        <p:spPr>
          <a:xfrm>
            <a:off x="5276564" y="4910869"/>
            <a:ext cx="3855919" cy="758515"/>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432FF"/>
                </a:solidFill>
              </a:rPr>
              <a:t>Useful action: </a:t>
            </a:r>
            <a:br>
              <a:rPr lang="en-GB" sz="2400" dirty="0">
                <a:solidFill>
                  <a:srgbClr val="0432FF"/>
                </a:solidFill>
              </a:rPr>
            </a:br>
            <a:r>
              <a:rPr lang="en-GB" sz="2400" dirty="0">
                <a:solidFill>
                  <a:srgbClr val="0432FF"/>
                </a:solidFill>
              </a:rPr>
              <a:t>construct more examples</a:t>
            </a:r>
          </a:p>
        </p:txBody>
      </p:sp>
      <p:sp>
        <p:nvSpPr>
          <p:cNvPr id="13" name="Rounded Rectangle 12">
            <a:extLst>
              <a:ext uri="{FF2B5EF4-FFF2-40B4-BE49-F238E27FC236}">
                <a16:creationId xmlns:a16="http://schemas.microsoft.com/office/drawing/2014/main" id="{B4D368FF-6F55-DF57-251C-8E6B6F51D8EC}"/>
              </a:ext>
            </a:extLst>
          </p:cNvPr>
          <p:cNvSpPr/>
          <p:nvPr/>
        </p:nvSpPr>
        <p:spPr>
          <a:xfrm>
            <a:off x="200546" y="4523749"/>
            <a:ext cx="4396219" cy="75851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00"/>
                </a:solidFill>
              </a:rPr>
              <a:t>Invariance in the midst of change</a:t>
            </a:r>
          </a:p>
        </p:txBody>
      </p:sp>
      <p:sp>
        <p:nvSpPr>
          <p:cNvPr id="14" name="Rounded Rectangle 13">
            <a:extLst>
              <a:ext uri="{FF2B5EF4-FFF2-40B4-BE49-F238E27FC236}">
                <a16:creationId xmlns:a16="http://schemas.microsoft.com/office/drawing/2014/main" id="{A2C95B81-9711-B9C0-8653-E1D08BBA3AA7}"/>
              </a:ext>
            </a:extLst>
          </p:cNvPr>
          <p:cNvSpPr/>
          <p:nvPr/>
        </p:nvSpPr>
        <p:spPr>
          <a:xfrm>
            <a:off x="496845" y="5139789"/>
            <a:ext cx="3385607" cy="75851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00"/>
                </a:solidFill>
              </a:rPr>
              <a:t>Freedom &amp; Constraint</a:t>
            </a:r>
          </a:p>
        </p:txBody>
      </p:sp>
      <p:sp>
        <p:nvSpPr>
          <p:cNvPr id="9" name="TextBox 8">
            <a:extLst>
              <a:ext uri="{FF2B5EF4-FFF2-40B4-BE49-F238E27FC236}">
                <a16:creationId xmlns:a16="http://schemas.microsoft.com/office/drawing/2014/main" id="{5ABD1EAC-BC31-A72C-73C0-61752599941E}"/>
              </a:ext>
            </a:extLst>
          </p:cNvPr>
          <p:cNvSpPr txBox="1"/>
          <p:nvPr/>
        </p:nvSpPr>
        <p:spPr>
          <a:xfrm>
            <a:off x="7065934" y="1549670"/>
            <a:ext cx="1473480"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    –    | =</a:t>
            </a:r>
          </a:p>
        </p:txBody>
      </p:sp>
      <p:sp>
        <p:nvSpPr>
          <p:cNvPr id="15" name="TextBox 14">
            <a:extLst>
              <a:ext uri="{FF2B5EF4-FFF2-40B4-BE49-F238E27FC236}">
                <a16:creationId xmlns:a16="http://schemas.microsoft.com/office/drawing/2014/main" id="{0BB64021-2CDB-3227-AC79-08ADD8760EDF}"/>
              </a:ext>
            </a:extLst>
          </p:cNvPr>
          <p:cNvSpPr txBox="1"/>
          <p:nvPr/>
        </p:nvSpPr>
        <p:spPr>
          <a:xfrm>
            <a:off x="7077396" y="1848263"/>
            <a:ext cx="1473480"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    –    | =</a:t>
            </a:r>
          </a:p>
        </p:txBody>
      </p:sp>
      <p:sp>
        <p:nvSpPr>
          <p:cNvPr id="16" name="TextBox 15">
            <a:extLst>
              <a:ext uri="{FF2B5EF4-FFF2-40B4-BE49-F238E27FC236}">
                <a16:creationId xmlns:a16="http://schemas.microsoft.com/office/drawing/2014/main" id="{85309BD9-982F-0E63-3CD5-9BA5D841933D}"/>
              </a:ext>
            </a:extLst>
          </p:cNvPr>
          <p:cNvSpPr txBox="1"/>
          <p:nvPr/>
        </p:nvSpPr>
        <p:spPr>
          <a:xfrm>
            <a:off x="7076826" y="2146856"/>
            <a:ext cx="1473480"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    –    | =</a:t>
            </a:r>
          </a:p>
        </p:txBody>
      </p:sp>
      <p:sp>
        <p:nvSpPr>
          <p:cNvPr id="17" name="TextBox 16">
            <a:extLst>
              <a:ext uri="{FF2B5EF4-FFF2-40B4-BE49-F238E27FC236}">
                <a16:creationId xmlns:a16="http://schemas.microsoft.com/office/drawing/2014/main" id="{56E3F1B6-D4FB-3AA9-09CD-52D8F7BCD3B2}"/>
              </a:ext>
            </a:extLst>
          </p:cNvPr>
          <p:cNvSpPr txBox="1"/>
          <p:nvPr/>
        </p:nvSpPr>
        <p:spPr>
          <a:xfrm>
            <a:off x="7088288" y="2445449"/>
            <a:ext cx="1473480"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    –    | =</a:t>
            </a:r>
          </a:p>
        </p:txBody>
      </p:sp>
      <p:sp>
        <p:nvSpPr>
          <p:cNvPr id="18" name="TextBox 17">
            <a:extLst>
              <a:ext uri="{FF2B5EF4-FFF2-40B4-BE49-F238E27FC236}">
                <a16:creationId xmlns:a16="http://schemas.microsoft.com/office/drawing/2014/main" id="{D42E830B-27B3-6B46-CA17-24BA2BF2B289}"/>
              </a:ext>
            </a:extLst>
          </p:cNvPr>
          <p:cNvSpPr txBox="1"/>
          <p:nvPr/>
        </p:nvSpPr>
        <p:spPr>
          <a:xfrm>
            <a:off x="7099750" y="2744042"/>
            <a:ext cx="1473480" cy="400110"/>
          </a:xfrm>
          <a:prstGeom prst="rect">
            <a:avLst/>
          </a:prstGeom>
          <a:noFill/>
        </p:spPr>
        <p:txBody>
          <a:bodyPr wrap="none" rtlCol="0">
            <a:spAutoFit/>
          </a:bodyPr>
          <a:lstStyle/>
          <a:p>
            <a:pPr algn="l"/>
            <a:r>
              <a:rPr lang="en-GB" sz="2000" dirty="0">
                <a:solidFill>
                  <a:srgbClr val="FF0000"/>
                </a:solidFill>
                <a:latin typeface="Chalkboard" charset="0"/>
                <a:ea typeface="Chalkboard" charset="0"/>
                <a:cs typeface="Chalkboard" charset="0"/>
              </a:rPr>
              <a:t>|    –    | =</a:t>
            </a:r>
          </a:p>
        </p:txBody>
      </p:sp>
    </p:spTree>
    <p:extLst>
      <p:ext uri="{BB962C8B-B14F-4D97-AF65-F5344CB8AC3E}">
        <p14:creationId xmlns:p14="http://schemas.microsoft.com/office/powerpoint/2010/main" val="374027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P spid="7" grpId="0"/>
      <p:bldP spid="8" grpId="0"/>
      <p:bldP spid="10" grpId="0" animBg="1"/>
      <p:bldP spid="11" grpId="0" animBg="1"/>
      <p:bldP spid="12" grpId="0" animBg="1"/>
      <p:bldP spid="13" grpId="0" animBg="1"/>
      <p:bldP spid="14" grpId="0" animBg="1"/>
      <p:bldP spid="9"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D7DB-E2A3-D7E5-E18C-4C4E56D1F399}"/>
              </a:ext>
            </a:extLst>
          </p:cNvPr>
          <p:cNvSpPr>
            <a:spLocks noGrp="1"/>
          </p:cNvSpPr>
          <p:nvPr>
            <p:ph type="title"/>
          </p:nvPr>
        </p:nvSpPr>
        <p:spPr/>
        <p:txBody>
          <a:bodyPr/>
          <a:lstStyle/>
          <a:p>
            <a:r>
              <a:rPr lang="en-GB" dirty="0"/>
              <a:t>Alternating Squares</a:t>
            </a:r>
          </a:p>
        </p:txBody>
      </p:sp>
      <p:sp>
        <p:nvSpPr>
          <p:cNvPr id="3" name="Content Placeholder 2">
            <a:extLst>
              <a:ext uri="{FF2B5EF4-FFF2-40B4-BE49-F238E27FC236}">
                <a16:creationId xmlns:a16="http://schemas.microsoft.com/office/drawing/2014/main" id="{32EFAAB0-6F74-72A0-03AE-4A0D385DA925}"/>
              </a:ext>
            </a:extLst>
          </p:cNvPr>
          <p:cNvSpPr>
            <a:spLocks noGrp="1"/>
          </p:cNvSpPr>
          <p:nvPr>
            <p:ph idx="1"/>
          </p:nvPr>
        </p:nvSpPr>
        <p:spPr>
          <a:xfrm>
            <a:off x="208547" y="1094874"/>
            <a:ext cx="5951621" cy="2807655"/>
          </a:xfrm>
        </p:spPr>
        <p:txBody>
          <a:bodyPr/>
          <a:lstStyle/>
          <a:p>
            <a:r>
              <a:rPr lang="en-GB" dirty="0"/>
              <a:t>Choose any point P in the interior of a triangle.</a:t>
            </a:r>
          </a:p>
          <a:p>
            <a:r>
              <a:rPr lang="en-GB" dirty="0"/>
              <a:t>Drop perpendiculars to the edges of the triangle.</a:t>
            </a:r>
          </a:p>
          <a:p>
            <a:r>
              <a:rPr lang="en-GB" dirty="0"/>
              <a:t>On each of the six segments formed, erect external squares.</a:t>
            </a:r>
          </a:p>
          <a:p>
            <a:r>
              <a:rPr lang="en-GB" dirty="0"/>
              <a:t>Why must the alternating sum </a:t>
            </a:r>
            <a:br>
              <a:rPr lang="en-GB" dirty="0"/>
            </a:br>
            <a:r>
              <a:rPr lang="en-GB" dirty="0"/>
              <a:t>of the areas of the squares be 0?</a:t>
            </a:r>
            <a:br>
              <a:rPr lang="en-GB" dirty="0"/>
            </a:br>
            <a:endParaRPr lang="en-GB" dirty="0"/>
          </a:p>
        </p:txBody>
      </p:sp>
      <p:sp>
        <p:nvSpPr>
          <p:cNvPr id="4" name="Content Placeholder 2">
            <a:extLst>
              <a:ext uri="{FF2B5EF4-FFF2-40B4-BE49-F238E27FC236}">
                <a16:creationId xmlns:a16="http://schemas.microsoft.com/office/drawing/2014/main" id="{E7B8190C-3927-FFCC-35E2-BE53CB556488}"/>
              </a:ext>
            </a:extLst>
          </p:cNvPr>
          <p:cNvSpPr txBox="1">
            <a:spLocks/>
          </p:cNvSpPr>
          <p:nvPr/>
        </p:nvSpPr>
        <p:spPr>
          <a:xfrm>
            <a:off x="213608" y="4385745"/>
            <a:ext cx="5295193" cy="17299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Choose any point P in the interior of a triangle.</a:t>
            </a:r>
          </a:p>
          <a:p>
            <a:r>
              <a:rPr lang="en-GB" dirty="0"/>
              <a:t>Drop perpendiculars to the edges of the triangle.</a:t>
            </a:r>
          </a:p>
          <a:p>
            <a:r>
              <a:rPr lang="en-GB" dirty="0"/>
              <a:t>What is the locus of points P for which the alternating sum </a:t>
            </a:r>
            <a:br>
              <a:rPr lang="en-GB" dirty="0"/>
            </a:br>
            <a:r>
              <a:rPr lang="en-GB" dirty="0"/>
              <a:t>of the lengths of the segments is 0?</a:t>
            </a:r>
          </a:p>
        </p:txBody>
      </p:sp>
      <p:sp>
        <p:nvSpPr>
          <p:cNvPr id="11" name="Rounded Rectangle 10">
            <a:extLst>
              <a:ext uri="{FF2B5EF4-FFF2-40B4-BE49-F238E27FC236}">
                <a16:creationId xmlns:a16="http://schemas.microsoft.com/office/drawing/2014/main" id="{ED260AF3-7410-756B-D98E-3B29B0482C28}"/>
              </a:ext>
            </a:extLst>
          </p:cNvPr>
          <p:cNvSpPr/>
          <p:nvPr/>
        </p:nvSpPr>
        <p:spPr>
          <a:xfrm>
            <a:off x="237792" y="3547892"/>
            <a:ext cx="2667000" cy="73954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Varying for self</a:t>
            </a:r>
            <a:br>
              <a:rPr lang="en-GB" sz="2000" dirty="0">
                <a:solidFill>
                  <a:srgbClr val="0432FF"/>
                </a:solidFill>
              </a:rPr>
            </a:br>
            <a:r>
              <a:rPr lang="en-GB" sz="2000" dirty="0">
                <a:solidFill>
                  <a:srgbClr val="0432FF"/>
                </a:solidFill>
              </a:rPr>
              <a:t>(posing problems)</a:t>
            </a:r>
          </a:p>
        </p:txBody>
      </p:sp>
      <p:pic>
        <p:nvPicPr>
          <p:cNvPr id="13" name="Picture 12">
            <a:extLst>
              <a:ext uri="{FF2B5EF4-FFF2-40B4-BE49-F238E27FC236}">
                <a16:creationId xmlns:a16="http://schemas.microsoft.com/office/drawing/2014/main" id="{18F55FEA-3797-EF17-56CF-0C795054D37E}"/>
              </a:ext>
            </a:extLst>
          </p:cNvPr>
          <p:cNvPicPr>
            <a:picLocks noChangeAspect="1"/>
          </p:cNvPicPr>
          <p:nvPr/>
        </p:nvPicPr>
        <p:blipFill>
          <a:blip r:embed="rId2"/>
          <a:stretch>
            <a:fillRect/>
          </a:stretch>
        </p:blipFill>
        <p:spPr>
          <a:xfrm>
            <a:off x="5991220" y="800384"/>
            <a:ext cx="3002075" cy="2831686"/>
          </a:xfrm>
          <a:prstGeom prst="rect">
            <a:avLst/>
          </a:prstGeom>
        </p:spPr>
      </p:pic>
      <p:pic>
        <p:nvPicPr>
          <p:cNvPr id="14" name="Picture 13">
            <a:extLst>
              <a:ext uri="{FF2B5EF4-FFF2-40B4-BE49-F238E27FC236}">
                <a16:creationId xmlns:a16="http://schemas.microsoft.com/office/drawing/2014/main" id="{300824E0-5237-24AE-9BAC-F53EE7200052}"/>
              </a:ext>
            </a:extLst>
          </p:cNvPr>
          <p:cNvPicPr>
            <a:picLocks noChangeAspect="1"/>
          </p:cNvPicPr>
          <p:nvPr/>
        </p:nvPicPr>
        <p:blipFill>
          <a:blip r:embed="rId3"/>
          <a:stretch>
            <a:fillRect/>
          </a:stretch>
        </p:blipFill>
        <p:spPr>
          <a:xfrm>
            <a:off x="5991221" y="800384"/>
            <a:ext cx="3002074" cy="2831686"/>
          </a:xfrm>
          <a:prstGeom prst="rect">
            <a:avLst/>
          </a:prstGeom>
        </p:spPr>
      </p:pic>
      <p:sp>
        <p:nvSpPr>
          <p:cNvPr id="6" name="Rounded Rectangle 5">
            <a:extLst>
              <a:ext uri="{FF2B5EF4-FFF2-40B4-BE49-F238E27FC236}">
                <a16:creationId xmlns:a16="http://schemas.microsoft.com/office/drawing/2014/main" id="{CFF43DA6-2841-AA8B-39BC-955A68A26A7B}"/>
              </a:ext>
            </a:extLst>
          </p:cNvPr>
          <p:cNvSpPr/>
          <p:nvPr/>
        </p:nvSpPr>
        <p:spPr>
          <a:xfrm>
            <a:off x="5382872" y="3580462"/>
            <a:ext cx="2788920" cy="73954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Familiar action;</a:t>
            </a:r>
            <a:br>
              <a:rPr lang="en-GB" sz="2000" dirty="0">
                <a:solidFill>
                  <a:srgbClr val="FFFF00"/>
                </a:solidFill>
              </a:rPr>
            </a:br>
            <a:r>
              <a:rPr lang="en-GB" sz="2000" dirty="0">
                <a:solidFill>
                  <a:srgbClr val="FFFF00"/>
                </a:solidFill>
              </a:rPr>
              <a:t>(constructing squares)</a:t>
            </a:r>
          </a:p>
        </p:txBody>
      </p:sp>
      <p:sp>
        <p:nvSpPr>
          <p:cNvPr id="7" name="Rounded Rectangle 6">
            <a:extLst>
              <a:ext uri="{FF2B5EF4-FFF2-40B4-BE49-F238E27FC236}">
                <a16:creationId xmlns:a16="http://schemas.microsoft.com/office/drawing/2014/main" id="{27F7051D-77ED-616A-EEC4-9925AF533EAB}"/>
              </a:ext>
            </a:extLst>
          </p:cNvPr>
          <p:cNvSpPr/>
          <p:nvPr/>
        </p:nvSpPr>
        <p:spPr>
          <a:xfrm>
            <a:off x="5538046" y="4268518"/>
            <a:ext cx="3166110" cy="73954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Opportunity to specialise</a:t>
            </a:r>
          </a:p>
          <a:p>
            <a:pPr algn="ctr"/>
            <a:r>
              <a:rPr lang="en-GB" sz="2000" dirty="0">
                <a:solidFill>
                  <a:srgbClr val="FFFF00"/>
                </a:solidFill>
              </a:rPr>
              <a:t>(circumcentre; Incentre)</a:t>
            </a:r>
          </a:p>
        </p:txBody>
      </p:sp>
      <p:sp>
        <p:nvSpPr>
          <p:cNvPr id="10" name="Rounded Rectangle 9">
            <a:extLst>
              <a:ext uri="{FF2B5EF4-FFF2-40B4-BE49-F238E27FC236}">
                <a16:creationId xmlns:a16="http://schemas.microsoft.com/office/drawing/2014/main" id="{84989BA8-F23C-CCD3-8DE5-95A87C507674}"/>
              </a:ext>
            </a:extLst>
          </p:cNvPr>
          <p:cNvSpPr/>
          <p:nvPr/>
        </p:nvSpPr>
        <p:spPr>
          <a:xfrm>
            <a:off x="5720945" y="4971268"/>
            <a:ext cx="3166110" cy="58397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Introducing a new element</a:t>
            </a:r>
          </a:p>
        </p:txBody>
      </p:sp>
      <p:sp>
        <p:nvSpPr>
          <p:cNvPr id="5" name="Rounded Rectangle 4">
            <a:extLst>
              <a:ext uri="{FF2B5EF4-FFF2-40B4-BE49-F238E27FC236}">
                <a16:creationId xmlns:a16="http://schemas.microsoft.com/office/drawing/2014/main" id="{61692809-984F-7403-DE8B-DD97CF529EA5}"/>
              </a:ext>
            </a:extLst>
          </p:cNvPr>
          <p:cNvSpPr/>
          <p:nvPr/>
        </p:nvSpPr>
        <p:spPr>
          <a:xfrm>
            <a:off x="5889073" y="5468980"/>
            <a:ext cx="3166110" cy="73954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Recognising a </a:t>
            </a:r>
            <a:br>
              <a:rPr lang="en-GB" sz="2000" dirty="0">
                <a:solidFill>
                  <a:srgbClr val="FFFF00"/>
                </a:solidFill>
              </a:rPr>
            </a:br>
            <a:r>
              <a:rPr lang="en-GB" sz="2000" dirty="0">
                <a:solidFill>
                  <a:srgbClr val="FFFF00"/>
                </a:solidFill>
              </a:rPr>
              <a:t>familiar relationship</a:t>
            </a:r>
          </a:p>
        </p:txBody>
      </p:sp>
      <p:sp>
        <p:nvSpPr>
          <p:cNvPr id="8" name="Rounded Rectangle 7">
            <a:extLst>
              <a:ext uri="{FF2B5EF4-FFF2-40B4-BE49-F238E27FC236}">
                <a16:creationId xmlns:a16="http://schemas.microsoft.com/office/drawing/2014/main" id="{E3F1E1F0-D62D-2FD8-27F1-49EC5E7D61F4}"/>
              </a:ext>
            </a:extLst>
          </p:cNvPr>
          <p:cNvSpPr/>
          <p:nvPr/>
        </p:nvSpPr>
        <p:spPr>
          <a:xfrm>
            <a:off x="5991220" y="6115714"/>
            <a:ext cx="3166110" cy="73954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Combinatorial principle:</a:t>
            </a:r>
            <a:br>
              <a:rPr lang="en-GB" sz="2000" dirty="0">
                <a:solidFill>
                  <a:srgbClr val="FFFF00"/>
                </a:solidFill>
              </a:rPr>
            </a:br>
            <a:r>
              <a:rPr lang="en-GB" sz="2000" dirty="0">
                <a:solidFill>
                  <a:srgbClr val="FFFF00"/>
                </a:solidFill>
              </a:rPr>
              <a:t>Count in two different ways</a:t>
            </a:r>
          </a:p>
        </p:txBody>
      </p:sp>
    </p:spTree>
    <p:extLst>
      <p:ext uri="{BB962C8B-B14F-4D97-AF65-F5344CB8AC3E}">
        <p14:creationId xmlns:p14="http://schemas.microsoft.com/office/powerpoint/2010/main" val="297081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11" grpId="0" animBg="1"/>
      <p:bldP spid="6" grpId="0" animBg="1"/>
      <p:bldP spid="7" grpId="0" animBg="1"/>
      <p:bldP spid="10"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2803-A692-7DBB-CBB7-CB265352DF43}"/>
              </a:ext>
            </a:extLst>
          </p:cNvPr>
          <p:cNvSpPr>
            <a:spLocks noGrp="1"/>
          </p:cNvSpPr>
          <p:nvPr>
            <p:ph type="title"/>
          </p:nvPr>
        </p:nvSpPr>
        <p:spPr/>
        <p:txBody>
          <a:bodyPr/>
          <a:lstStyle/>
          <a:p>
            <a:r>
              <a:rPr lang="en-GB" dirty="0"/>
              <a:t>Graphs of Functions</a:t>
            </a:r>
          </a:p>
        </p:txBody>
      </p:sp>
      <p:sp>
        <p:nvSpPr>
          <p:cNvPr id="3" name="Content Placeholder 2">
            <a:extLst>
              <a:ext uri="{FF2B5EF4-FFF2-40B4-BE49-F238E27FC236}">
                <a16:creationId xmlns:a16="http://schemas.microsoft.com/office/drawing/2014/main" id="{C8699F15-5A65-A22A-9622-3C25C881E140}"/>
              </a:ext>
            </a:extLst>
          </p:cNvPr>
          <p:cNvSpPr>
            <a:spLocks noGrp="1"/>
          </p:cNvSpPr>
          <p:nvPr>
            <p:ph idx="1"/>
          </p:nvPr>
        </p:nvSpPr>
        <p:spPr>
          <a:xfrm>
            <a:off x="481263" y="1094874"/>
            <a:ext cx="8181474" cy="2113021"/>
          </a:xfrm>
        </p:spPr>
        <p:txBody>
          <a:bodyPr/>
          <a:lstStyle/>
          <a:p>
            <a:r>
              <a:rPr lang="en-GB" dirty="0"/>
              <a:t>Through what angles can the graph of a given polynomial be rotated and still be the graph of a function?</a:t>
            </a:r>
            <a:br>
              <a:rPr lang="en-GB" dirty="0"/>
            </a:br>
            <a:br>
              <a:rPr lang="en-GB" dirty="0"/>
            </a:br>
            <a:br>
              <a:rPr lang="en-GB" dirty="0"/>
            </a:br>
            <a:br>
              <a:rPr lang="en-GB" dirty="0"/>
            </a:br>
            <a:br>
              <a:rPr lang="en-GB" dirty="0"/>
            </a:br>
            <a:br>
              <a:rPr lang="en-GB" dirty="0"/>
            </a:br>
            <a:br>
              <a:rPr lang="en-GB" dirty="0"/>
            </a:br>
            <a:endParaRPr lang="en-GB" dirty="0"/>
          </a:p>
          <a:p>
            <a:r>
              <a:rPr lang="en-GB" dirty="0"/>
              <a:t>About what axes of reflection can the graph of a given polynomial be reflected and still be the graph of a function?</a:t>
            </a:r>
          </a:p>
          <a:p>
            <a:r>
              <a:rPr lang="en-GB" dirty="0"/>
              <a:t>Using what axes and what shear factors can the graph of a given polynomial by sheared and still be the graph of a function?</a:t>
            </a:r>
          </a:p>
        </p:txBody>
      </p:sp>
      <p:sp>
        <p:nvSpPr>
          <p:cNvPr id="4" name="Rounded Rectangle 3">
            <a:extLst>
              <a:ext uri="{FF2B5EF4-FFF2-40B4-BE49-F238E27FC236}">
                <a16:creationId xmlns:a16="http://schemas.microsoft.com/office/drawing/2014/main" id="{A5991806-A445-4706-4003-6FBBBA678D7A}"/>
              </a:ext>
            </a:extLst>
          </p:cNvPr>
          <p:cNvSpPr/>
          <p:nvPr/>
        </p:nvSpPr>
        <p:spPr>
          <a:xfrm>
            <a:off x="824458" y="5245243"/>
            <a:ext cx="4616971" cy="75325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Enriching concept image of the shape of graphs for large values of |</a:t>
            </a:r>
            <a:r>
              <a:rPr lang="en-GB" sz="2000" i="1" dirty="0">
                <a:solidFill>
                  <a:srgbClr val="0432FF"/>
                </a:solidFill>
              </a:rPr>
              <a:t>x</a:t>
            </a:r>
            <a:r>
              <a:rPr lang="en-GB" sz="2000" dirty="0">
                <a:solidFill>
                  <a:srgbClr val="0432FF"/>
                </a:solidFill>
              </a:rPr>
              <a:t>|</a:t>
            </a:r>
          </a:p>
        </p:txBody>
      </p:sp>
      <p:sp>
        <p:nvSpPr>
          <p:cNvPr id="5" name="Rounded Rectangle 4">
            <a:extLst>
              <a:ext uri="{FF2B5EF4-FFF2-40B4-BE49-F238E27FC236}">
                <a16:creationId xmlns:a16="http://schemas.microsoft.com/office/drawing/2014/main" id="{79D12578-78EC-EB34-769E-E155F063D932}"/>
              </a:ext>
            </a:extLst>
          </p:cNvPr>
          <p:cNvSpPr/>
          <p:nvPr/>
        </p:nvSpPr>
        <p:spPr>
          <a:xfrm>
            <a:off x="1167654" y="5968519"/>
            <a:ext cx="4273776" cy="753256"/>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Personal construction of examples</a:t>
            </a:r>
          </a:p>
        </p:txBody>
      </p:sp>
      <p:pic>
        <p:nvPicPr>
          <p:cNvPr id="6" name="Picture 5">
            <a:extLst>
              <a:ext uri="{FF2B5EF4-FFF2-40B4-BE49-F238E27FC236}">
                <a16:creationId xmlns:a16="http://schemas.microsoft.com/office/drawing/2014/main" id="{71FFFDCB-E825-4554-664C-968354BB91BC}"/>
              </a:ext>
            </a:extLst>
          </p:cNvPr>
          <p:cNvPicPr>
            <a:picLocks noChangeAspect="1"/>
          </p:cNvPicPr>
          <p:nvPr/>
        </p:nvPicPr>
        <p:blipFill>
          <a:blip r:embed="rId2"/>
          <a:stretch>
            <a:fillRect/>
          </a:stretch>
        </p:blipFill>
        <p:spPr>
          <a:xfrm>
            <a:off x="587119" y="1796031"/>
            <a:ext cx="1642739" cy="1718216"/>
          </a:xfrm>
          <a:prstGeom prst="rect">
            <a:avLst/>
          </a:prstGeom>
        </p:spPr>
      </p:pic>
      <p:pic>
        <p:nvPicPr>
          <p:cNvPr id="7" name="Picture 6">
            <a:extLst>
              <a:ext uri="{FF2B5EF4-FFF2-40B4-BE49-F238E27FC236}">
                <a16:creationId xmlns:a16="http://schemas.microsoft.com/office/drawing/2014/main" id="{ACE2CB35-5074-DBF0-FE04-B7B53E66A1B5}"/>
              </a:ext>
            </a:extLst>
          </p:cNvPr>
          <p:cNvPicPr>
            <a:picLocks noChangeAspect="1"/>
          </p:cNvPicPr>
          <p:nvPr/>
        </p:nvPicPr>
        <p:blipFill>
          <a:blip r:embed="rId3"/>
          <a:stretch>
            <a:fillRect/>
          </a:stretch>
        </p:blipFill>
        <p:spPr>
          <a:xfrm>
            <a:off x="2408328" y="1790894"/>
            <a:ext cx="2051204" cy="1718216"/>
          </a:xfrm>
          <a:prstGeom prst="rect">
            <a:avLst/>
          </a:prstGeom>
        </p:spPr>
      </p:pic>
      <p:pic>
        <p:nvPicPr>
          <p:cNvPr id="8" name="Picture 7">
            <a:extLst>
              <a:ext uri="{FF2B5EF4-FFF2-40B4-BE49-F238E27FC236}">
                <a16:creationId xmlns:a16="http://schemas.microsoft.com/office/drawing/2014/main" id="{58F4C3B7-5836-2A16-22D0-1860682132BF}"/>
              </a:ext>
            </a:extLst>
          </p:cNvPr>
          <p:cNvPicPr>
            <a:picLocks noChangeAspect="1"/>
          </p:cNvPicPr>
          <p:nvPr/>
        </p:nvPicPr>
        <p:blipFill>
          <a:blip r:embed="rId4"/>
          <a:stretch>
            <a:fillRect/>
          </a:stretch>
        </p:blipFill>
        <p:spPr>
          <a:xfrm>
            <a:off x="4632436" y="1790894"/>
            <a:ext cx="1889534" cy="1718216"/>
          </a:xfrm>
          <a:prstGeom prst="rect">
            <a:avLst/>
          </a:prstGeom>
        </p:spPr>
      </p:pic>
      <p:pic>
        <p:nvPicPr>
          <p:cNvPr id="9" name="Picture 8">
            <a:extLst>
              <a:ext uri="{FF2B5EF4-FFF2-40B4-BE49-F238E27FC236}">
                <a16:creationId xmlns:a16="http://schemas.microsoft.com/office/drawing/2014/main" id="{6AC17521-042D-6FAD-04E3-586112D7A1F0}"/>
              </a:ext>
            </a:extLst>
          </p:cNvPr>
          <p:cNvPicPr>
            <a:picLocks noChangeAspect="1"/>
          </p:cNvPicPr>
          <p:nvPr/>
        </p:nvPicPr>
        <p:blipFill>
          <a:blip r:embed="rId5"/>
          <a:stretch>
            <a:fillRect/>
          </a:stretch>
        </p:blipFill>
        <p:spPr>
          <a:xfrm>
            <a:off x="6741231" y="1790894"/>
            <a:ext cx="1986777" cy="1693728"/>
          </a:xfrm>
          <a:prstGeom prst="rect">
            <a:avLst/>
          </a:prstGeom>
        </p:spPr>
      </p:pic>
    </p:spTree>
    <p:extLst>
      <p:ext uri="{BB962C8B-B14F-4D97-AF65-F5344CB8AC3E}">
        <p14:creationId xmlns:p14="http://schemas.microsoft.com/office/powerpoint/2010/main" val="61363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FBE64-99F2-E2A3-780B-4292B94EB9D1}"/>
              </a:ext>
            </a:extLst>
          </p:cNvPr>
          <p:cNvSpPr>
            <a:spLocks noGrp="1"/>
          </p:cNvSpPr>
          <p:nvPr>
            <p:ph type="title"/>
          </p:nvPr>
        </p:nvSpPr>
        <p:spPr/>
        <p:txBody>
          <a:bodyPr/>
          <a:lstStyle/>
          <a:p>
            <a:r>
              <a:rPr lang="en-GB" dirty="0"/>
              <a:t>2 by 2 Matrices M</a:t>
            </a:r>
          </a:p>
        </p:txBody>
      </p:sp>
      <p:sp>
        <p:nvSpPr>
          <p:cNvPr id="3" name="Content Placeholder 2">
            <a:extLst>
              <a:ext uri="{FF2B5EF4-FFF2-40B4-BE49-F238E27FC236}">
                <a16:creationId xmlns:a16="http://schemas.microsoft.com/office/drawing/2014/main" id="{6575BEBC-8C07-F776-9A69-893E43227BEE}"/>
              </a:ext>
            </a:extLst>
          </p:cNvPr>
          <p:cNvSpPr>
            <a:spLocks noGrp="1"/>
          </p:cNvSpPr>
          <p:nvPr>
            <p:ph idx="1"/>
          </p:nvPr>
        </p:nvSpPr>
        <p:spPr>
          <a:xfrm>
            <a:off x="481263" y="1094874"/>
            <a:ext cx="8181474" cy="2334126"/>
          </a:xfrm>
        </p:spPr>
        <p:txBody>
          <a:bodyPr/>
          <a:lstStyle/>
          <a:p>
            <a:r>
              <a:rPr lang="en-GB" dirty="0"/>
              <a:t>For what     is             a maximum or minimum?</a:t>
            </a:r>
          </a:p>
          <a:p>
            <a:r>
              <a:rPr lang="en-GB" dirty="0"/>
              <a:t>For a given choice of new basis element</a:t>
            </a:r>
            <a:br>
              <a:rPr lang="en-GB" dirty="0"/>
            </a:br>
            <a:br>
              <a:rPr lang="en-GB" dirty="0"/>
            </a:br>
            <a:r>
              <a:rPr lang="en-GB" dirty="0"/>
              <a:t>what is the locus of new basis elements</a:t>
            </a:r>
            <a:br>
              <a:rPr lang="en-GB" dirty="0"/>
            </a:br>
            <a:br>
              <a:rPr lang="en-GB" dirty="0"/>
            </a:br>
            <a:r>
              <a:rPr lang="en-GB" dirty="0"/>
              <a:t>for which the matrix </a:t>
            </a:r>
            <a:r>
              <a:rPr lang="en-GB" i="1" dirty="0"/>
              <a:t>M</a:t>
            </a:r>
            <a:r>
              <a:rPr lang="en-GB" dirty="0"/>
              <a:t> of transition between bases has real eigenvalues?</a:t>
            </a:r>
          </a:p>
        </p:txBody>
      </p:sp>
      <p:pic>
        <p:nvPicPr>
          <p:cNvPr id="6" name="Picture 5">
            <a:extLst>
              <a:ext uri="{FF2B5EF4-FFF2-40B4-BE49-F238E27FC236}">
                <a16:creationId xmlns:a16="http://schemas.microsoft.com/office/drawing/2014/main" id="{22D2492F-1EED-8603-DD6C-F9ABF80FD133}"/>
              </a:ext>
            </a:extLst>
          </p:cNvPr>
          <p:cNvPicPr>
            <a:picLocks/>
          </p:cNvPicPr>
          <p:nvPr/>
        </p:nvPicPr>
        <p:blipFill>
          <a:blip r:embed="rId2"/>
          <a:stretch>
            <a:fillRect/>
          </a:stretch>
        </p:blipFill>
        <p:spPr>
          <a:xfrm>
            <a:off x="5488879" y="1558948"/>
            <a:ext cx="315843" cy="356926"/>
          </a:xfrm>
          <a:prstGeom prst="rect">
            <a:avLst/>
          </a:prstGeom>
        </p:spPr>
      </p:pic>
      <p:pic>
        <p:nvPicPr>
          <p:cNvPr id="7" name="Picture 6">
            <a:extLst>
              <a:ext uri="{FF2B5EF4-FFF2-40B4-BE49-F238E27FC236}">
                <a16:creationId xmlns:a16="http://schemas.microsoft.com/office/drawing/2014/main" id="{46893AE6-17A7-0BF7-8CCB-918CF685A8DF}"/>
              </a:ext>
            </a:extLst>
          </p:cNvPr>
          <p:cNvPicPr>
            <a:picLocks/>
          </p:cNvPicPr>
          <p:nvPr/>
        </p:nvPicPr>
        <p:blipFill>
          <a:blip r:embed="rId3"/>
          <a:stretch>
            <a:fillRect/>
          </a:stretch>
        </p:blipFill>
        <p:spPr>
          <a:xfrm>
            <a:off x="5497128" y="2102216"/>
            <a:ext cx="307595" cy="347606"/>
          </a:xfrm>
          <a:prstGeom prst="rect">
            <a:avLst/>
          </a:prstGeom>
        </p:spPr>
      </p:pic>
      <p:pic>
        <p:nvPicPr>
          <p:cNvPr id="4" name="Picture 3">
            <a:extLst>
              <a:ext uri="{FF2B5EF4-FFF2-40B4-BE49-F238E27FC236}">
                <a16:creationId xmlns:a16="http://schemas.microsoft.com/office/drawing/2014/main" id="{83FEE681-E2AF-0FA1-CF62-839E3DD7DD79}"/>
              </a:ext>
            </a:extLst>
          </p:cNvPr>
          <p:cNvPicPr>
            <a:picLocks/>
          </p:cNvPicPr>
          <p:nvPr/>
        </p:nvPicPr>
        <p:blipFill>
          <a:blip r:embed="rId4"/>
          <a:stretch>
            <a:fillRect/>
          </a:stretch>
        </p:blipFill>
        <p:spPr>
          <a:xfrm>
            <a:off x="2567345" y="1049622"/>
            <a:ext cx="1057361" cy="356926"/>
          </a:xfrm>
          <a:prstGeom prst="rect">
            <a:avLst/>
          </a:prstGeom>
        </p:spPr>
      </p:pic>
      <p:pic>
        <p:nvPicPr>
          <p:cNvPr id="9" name="Picture 8">
            <a:extLst>
              <a:ext uri="{FF2B5EF4-FFF2-40B4-BE49-F238E27FC236}">
                <a16:creationId xmlns:a16="http://schemas.microsoft.com/office/drawing/2014/main" id="{709D97FA-861D-8278-3C7E-96AED1DA893B}"/>
              </a:ext>
            </a:extLst>
          </p:cNvPr>
          <p:cNvPicPr>
            <a:picLocks/>
          </p:cNvPicPr>
          <p:nvPr/>
        </p:nvPicPr>
        <p:blipFill>
          <a:blip r:embed="rId5"/>
          <a:stretch>
            <a:fillRect/>
          </a:stretch>
        </p:blipFill>
        <p:spPr>
          <a:xfrm>
            <a:off x="6059616" y="3380946"/>
            <a:ext cx="72768" cy="96108"/>
          </a:xfrm>
          <a:prstGeom prst="rect">
            <a:avLst/>
          </a:prstGeom>
        </p:spPr>
      </p:pic>
      <p:pic>
        <p:nvPicPr>
          <p:cNvPr id="10" name="Picture 9">
            <a:extLst>
              <a:ext uri="{FF2B5EF4-FFF2-40B4-BE49-F238E27FC236}">
                <a16:creationId xmlns:a16="http://schemas.microsoft.com/office/drawing/2014/main" id="{1757ECF6-D1AF-A149-B056-11E97B7F3C5A}"/>
              </a:ext>
            </a:extLst>
          </p:cNvPr>
          <p:cNvPicPr>
            <a:picLocks/>
          </p:cNvPicPr>
          <p:nvPr/>
        </p:nvPicPr>
        <p:blipFill>
          <a:blip r:embed="rId5"/>
          <a:stretch>
            <a:fillRect/>
          </a:stretch>
        </p:blipFill>
        <p:spPr>
          <a:xfrm>
            <a:off x="1944295" y="1137456"/>
            <a:ext cx="156919" cy="207250"/>
          </a:xfrm>
          <a:prstGeom prst="rect">
            <a:avLst/>
          </a:prstGeom>
        </p:spPr>
      </p:pic>
    </p:spTree>
    <p:extLst>
      <p:ext uri="{BB962C8B-B14F-4D97-AF65-F5344CB8AC3E}">
        <p14:creationId xmlns:p14="http://schemas.microsoft.com/office/powerpoint/2010/main" val="276813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9C25-4194-84A4-F261-D5362777E717}"/>
              </a:ext>
            </a:extLst>
          </p:cNvPr>
          <p:cNvSpPr>
            <a:spLocks noGrp="1"/>
          </p:cNvSpPr>
          <p:nvPr>
            <p:ph type="title"/>
          </p:nvPr>
        </p:nvSpPr>
        <p:spPr>
          <a:xfrm>
            <a:off x="628650" y="365127"/>
            <a:ext cx="7886700" cy="453020"/>
          </a:xfrm>
        </p:spPr>
        <p:txBody>
          <a:bodyPr/>
          <a:lstStyle/>
          <a:p>
            <a:r>
              <a:rPr lang="en-GB" dirty="0"/>
              <a:t>Provocative ‘Problems’</a:t>
            </a:r>
          </a:p>
        </p:txBody>
      </p:sp>
      <p:sp>
        <p:nvSpPr>
          <p:cNvPr id="3" name="Content Placeholder 2">
            <a:extLst>
              <a:ext uri="{FF2B5EF4-FFF2-40B4-BE49-F238E27FC236}">
                <a16:creationId xmlns:a16="http://schemas.microsoft.com/office/drawing/2014/main" id="{1FDD0037-8531-F37C-51F1-1E54013981D0}"/>
              </a:ext>
            </a:extLst>
          </p:cNvPr>
          <p:cNvSpPr>
            <a:spLocks noGrp="1"/>
          </p:cNvSpPr>
          <p:nvPr>
            <p:ph idx="1"/>
          </p:nvPr>
        </p:nvSpPr>
        <p:spPr>
          <a:xfrm>
            <a:off x="481263" y="1094874"/>
            <a:ext cx="8181474" cy="3839076"/>
          </a:xfrm>
        </p:spPr>
        <p:txBody>
          <a:bodyPr/>
          <a:lstStyle/>
          <a:p>
            <a:r>
              <a:rPr lang="en-GB" dirty="0"/>
              <a:t>Impossible questions</a:t>
            </a:r>
          </a:p>
          <a:p>
            <a:pPr lvl="1"/>
            <a:r>
              <a:rPr lang="en-GB" dirty="0">
                <a:effectLst/>
                <a:latin typeface="Chalkboard" panose="03050602040202020205" pitchFamily="66" charset="77"/>
              </a:rPr>
              <a:t>Find the area of the right-angled triangle if its hypotenuse is 10 cm and the height dropped on the hypotenuse is 6 cm </a:t>
            </a:r>
            <a:br>
              <a:rPr lang="en-GB" dirty="0">
                <a:effectLst/>
                <a:latin typeface="Chalkboard" panose="03050602040202020205" pitchFamily="66" charset="77"/>
              </a:rPr>
            </a:br>
            <a:br>
              <a:rPr lang="en-GB" dirty="0">
                <a:effectLst/>
                <a:latin typeface="Chalkboard" panose="03050602040202020205" pitchFamily="66" charset="77"/>
              </a:rPr>
            </a:br>
            <a:br>
              <a:rPr lang="en-GB" dirty="0">
                <a:effectLst/>
                <a:latin typeface="Chalkboard" panose="03050602040202020205" pitchFamily="66" charset="77"/>
              </a:rPr>
            </a:br>
            <a:br>
              <a:rPr lang="en-GB" dirty="0">
                <a:effectLst/>
                <a:latin typeface="Chalkboard" panose="03050602040202020205" pitchFamily="66" charset="77"/>
              </a:rPr>
            </a:br>
            <a:br>
              <a:rPr lang="en-GB" dirty="0">
                <a:effectLst/>
                <a:latin typeface="Chalkboard" panose="03050602040202020205" pitchFamily="66" charset="77"/>
              </a:rPr>
            </a:br>
            <a:endParaRPr lang="en-GB" dirty="0"/>
          </a:p>
          <a:p>
            <a:r>
              <a:rPr lang="en-GB" dirty="0"/>
              <a:t>Wrong Statements</a:t>
            </a:r>
          </a:p>
          <a:p>
            <a:pPr lvl="1"/>
            <a:r>
              <a:rPr lang="en-GB" sz="1800" dirty="0">
                <a:effectLst/>
                <a:latin typeface="Chalkboard" panose="03050602040202020205" pitchFamily="66" charset="77"/>
              </a:rPr>
              <a:t>Show that the area of the triangle with the sides 20 cm, 10 cm and 8 cm is larger than 50 cm</a:t>
            </a:r>
            <a:r>
              <a:rPr lang="en-GB" sz="1800" baseline="30000" dirty="0">
                <a:effectLst/>
                <a:latin typeface="Chalkboard" panose="03050602040202020205" pitchFamily="66" charset="77"/>
              </a:rPr>
              <a:t>2</a:t>
            </a:r>
            <a:r>
              <a:rPr lang="en-GB" sz="1800" dirty="0">
                <a:effectLst/>
                <a:latin typeface="Chalkboard" panose="03050602040202020205" pitchFamily="66" charset="77"/>
              </a:rPr>
              <a:t> </a:t>
            </a:r>
          </a:p>
          <a:p>
            <a:pPr lvl="1"/>
            <a:r>
              <a:rPr lang="en-GB" dirty="0">
                <a:effectLst/>
                <a:latin typeface="Chalkboard" panose="03050602040202020205" pitchFamily="66" charset="77"/>
              </a:rPr>
              <a:t>Explain why the more decimal digits a number has, the larger is that number </a:t>
            </a:r>
            <a:endParaRPr lang="en-GB" dirty="0">
              <a:latin typeface="Chalkboard" panose="03050602040202020205" pitchFamily="66" charset="77"/>
            </a:endParaRPr>
          </a:p>
          <a:p>
            <a:pPr lvl="1"/>
            <a:endParaRPr lang="en-GB" dirty="0"/>
          </a:p>
        </p:txBody>
      </p:sp>
      <p:sp>
        <p:nvSpPr>
          <p:cNvPr id="4" name="TextBox 3">
            <a:extLst>
              <a:ext uri="{FF2B5EF4-FFF2-40B4-BE49-F238E27FC236}">
                <a16:creationId xmlns:a16="http://schemas.microsoft.com/office/drawing/2014/main" id="{DEB5B3CA-B1E0-71ED-55AB-864DE6B46308}"/>
              </a:ext>
            </a:extLst>
          </p:cNvPr>
          <p:cNvSpPr txBox="1"/>
          <p:nvPr/>
        </p:nvSpPr>
        <p:spPr>
          <a:xfrm>
            <a:off x="5067300" y="5969000"/>
            <a:ext cx="2849563" cy="646331"/>
          </a:xfrm>
          <a:prstGeom prst="rect">
            <a:avLst/>
          </a:prstGeom>
          <a:noFill/>
        </p:spPr>
        <p:txBody>
          <a:bodyPr wrap="none" rtlCol="0">
            <a:spAutoFit/>
          </a:bodyPr>
          <a:lstStyle/>
          <a:p>
            <a:r>
              <a:rPr lang="en-GB" sz="1200" dirty="0" err="1">
                <a:latin typeface="Chalkboard" charset="0"/>
                <a:ea typeface="Chalkboard" charset="0"/>
                <a:cs typeface="Chalkboard" charset="0"/>
              </a:rPr>
              <a:t>Sangwin</a:t>
            </a:r>
            <a:r>
              <a:rPr lang="en-GB" sz="1200" dirty="0">
                <a:latin typeface="Chalkboard" charset="0"/>
                <a:ea typeface="Chalkboard" charset="0"/>
                <a:cs typeface="Chalkboard" charset="0"/>
              </a:rPr>
              <a:t> &amp; </a:t>
            </a:r>
            <a:r>
              <a:rPr lang="en-GB" sz="1200" dirty="0" err="1">
                <a:latin typeface="Chalkboard" charset="0"/>
                <a:ea typeface="Chalkboard" charset="0"/>
                <a:cs typeface="Chalkboard" charset="0"/>
              </a:rPr>
              <a:t>Klymchuk</a:t>
            </a:r>
            <a:r>
              <a:rPr lang="en-GB" sz="1200" dirty="0">
                <a:latin typeface="Chalkboard" charset="0"/>
                <a:ea typeface="Chalkboard" charset="0"/>
                <a:cs typeface="Chalkboard" charset="0"/>
              </a:rPr>
              <a:t> (2020)</a:t>
            </a:r>
            <a:br>
              <a:rPr lang="en-GB" sz="1200" dirty="0">
                <a:latin typeface="Chalkboard" charset="0"/>
                <a:ea typeface="Chalkboard" charset="0"/>
                <a:cs typeface="Chalkboard" charset="0"/>
              </a:rPr>
            </a:br>
            <a:r>
              <a:rPr lang="en-GB" sz="1200" dirty="0">
                <a:effectLst/>
                <a:latin typeface="Martel"/>
              </a:rPr>
              <a:t>A new type of questions for teaching and </a:t>
            </a:r>
            <a:br>
              <a:rPr lang="en-GB" sz="1200" dirty="0">
                <a:effectLst/>
                <a:latin typeface="Martel"/>
              </a:rPr>
            </a:br>
            <a:r>
              <a:rPr lang="en-GB" sz="1200" dirty="0">
                <a:effectLst/>
                <a:latin typeface="Martel"/>
              </a:rPr>
              <a:t>assessing critical thinking in mathematics </a:t>
            </a:r>
            <a:endParaRPr lang="en-GB" sz="1200" dirty="0">
              <a:effectLst/>
            </a:endParaRPr>
          </a:p>
        </p:txBody>
      </p:sp>
      <p:grpSp>
        <p:nvGrpSpPr>
          <p:cNvPr id="23" name="Group 22">
            <a:extLst>
              <a:ext uri="{FF2B5EF4-FFF2-40B4-BE49-F238E27FC236}">
                <a16:creationId xmlns:a16="http://schemas.microsoft.com/office/drawing/2014/main" id="{9F74680D-2E2D-BF7C-15E3-A7B01D6EDFFA}"/>
              </a:ext>
            </a:extLst>
          </p:cNvPr>
          <p:cNvGrpSpPr/>
          <p:nvPr/>
        </p:nvGrpSpPr>
        <p:grpSpPr>
          <a:xfrm>
            <a:off x="3083791" y="2001711"/>
            <a:ext cx="2413000" cy="1468854"/>
            <a:chOff x="1435100" y="4632826"/>
            <a:chExt cx="2413000" cy="1468854"/>
          </a:xfrm>
        </p:grpSpPr>
        <p:cxnSp>
          <p:nvCxnSpPr>
            <p:cNvPr id="6" name="Straight Connector 5">
              <a:extLst>
                <a:ext uri="{FF2B5EF4-FFF2-40B4-BE49-F238E27FC236}">
                  <a16:creationId xmlns:a16="http://schemas.microsoft.com/office/drawing/2014/main" id="{8ABA2E2A-2709-39A4-99D3-429EDD250934}"/>
                </a:ext>
              </a:extLst>
            </p:cNvPr>
            <p:cNvCxnSpPr/>
            <p:nvPr/>
          </p:nvCxnSpPr>
          <p:spPr>
            <a:xfrm>
              <a:off x="1435100" y="5765800"/>
              <a:ext cx="2413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400A4B4-3BEF-4702-48BE-0DA3D100598D}"/>
                </a:ext>
              </a:extLst>
            </p:cNvPr>
            <p:cNvCxnSpPr>
              <a:cxnSpLocks/>
            </p:cNvCxnSpPr>
            <p:nvPr/>
          </p:nvCxnSpPr>
          <p:spPr>
            <a:xfrm flipV="1">
              <a:off x="1435100" y="4635500"/>
              <a:ext cx="1739900" cy="1130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743330-FF96-A576-D9F8-6A37DB9C488D}"/>
                </a:ext>
              </a:extLst>
            </p:cNvPr>
            <p:cNvCxnSpPr>
              <a:cxnSpLocks/>
            </p:cNvCxnSpPr>
            <p:nvPr/>
          </p:nvCxnSpPr>
          <p:spPr>
            <a:xfrm>
              <a:off x="3175000" y="4632826"/>
              <a:ext cx="673100" cy="1130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0DD1119-4CB9-C74A-26F4-F0CBD79CD29E}"/>
                </a:ext>
              </a:extLst>
            </p:cNvPr>
            <p:cNvSpPr/>
            <p:nvPr/>
          </p:nvSpPr>
          <p:spPr>
            <a:xfrm rot="19694521">
              <a:off x="3035300" y="4686300"/>
              <a:ext cx="215900" cy="2159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cxnSp>
          <p:nvCxnSpPr>
            <p:cNvPr id="16" name="Straight Connector 15">
              <a:extLst>
                <a:ext uri="{FF2B5EF4-FFF2-40B4-BE49-F238E27FC236}">
                  <a16:creationId xmlns:a16="http://schemas.microsoft.com/office/drawing/2014/main" id="{B6A84880-B285-BF5B-D6E7-5A2A649E27F7}"/>
                </a:ext>
              </a:extLst>
            </p:cNvPr>
            <p:cNvCxnSpPr>
              <a:cxnSpLocks/>
            </p:cNvCxnSpPr>
            <p:nvPr/>
          </p:nvCxnSpPr>
          <p:spPr>
            <a:xfrm>
              <a:off x="3166924" y="4632826"/>
              <a:ext cx="0" cy="1130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2E3A248-965C-D36B-BD30-2180A1FAD561}"/>
                </a:ext>
              </a:extLst>
            </p:cNvPr>
            <p:cNvSpPr txBox="1"/>
            <p:nvPr/>
          </p:nvSpPr>
          <p:spPr>
            <a:xfrm flipH="1">
              <a:off x="2896878" y="5165042"/>
              <a:ext cx="673100" cy="338554"/>
            </a:xfrm>
            <a:prstGeom prst="rect">
              <a:avLst/>
            </a:prstGeom>
            <a:noFill/>
          </p:spPr>
          <p:txBody>
            <a:bodyPr wrap="square" rtlCol="0">
              <a:spAutoFit/>
            </a:bodyPr>
            <a:lstStyle/>
            <a:p>
              <a:pPr algn="l"/>
              <a:r>
                <a:rPr lang="en-GB" sz="1600" dirty="0">
                  <a:latin typeface="Chalkboard" charset="0"/>
                  <a:ea typeface="Chalkboard" charset="0"/>
                  <a:cs typeface="Chalkboard" charset="0"/>
                </a:rPr>
                <a:t>6 cm</a:t>
              </a:r>
            </a:p>
          </p:txBody>
        </p:sp>
        <p:sp>
          <p:nvSpPr>
            <p:cNvPr id="22" name="TextBox 21">
              <a:extLst>
                <a:ext uri="{FF2B5EF4-FFF2-40B4-BE49-F238E27FC236}">
                  <a16:creationId xmlns:a16="http://schemas.microsoft.com/office/drawing/2014/main" id="{F6D6908B-04B5-4E6E-59C1-BEA071A47D26}"/>
                </a:ext>
              </a:extLst>
            </p:cNvPr>
            <p:cNvSpPr txBox="1"/>
            <p:nvPr/>
          </p:nvSpPr>
          <p:spPr>
            <a:xfrm flipH="1">
              <a:off x="2509974" y="5763126"/>
              <a:ext cx="731989" cy="338554"/>
            </a:xfrm>
            <a:prstGeom prst="rect">
              <a:avLst/>
            </a:prstGeom>
            <a:noFill/>
          </p:spPr>
          <p:txBody>
            <a:bodyPr wrap="square" rtlCol="0">
              <a:spAutoFit/>
            </a:bodyPr>
            <a:lstStyle/>
            <a:p>
              <a:pPr algn="l"/>
              <a:r>
                <a:rPr lang="en-GB" sz="1600" dirty="0">
                  <a:latin typeface="Chalkboard" charset="0"/>
                  <a:ea typeface="Chalkboard" charset="0"/>
                  <a:cs typeface="Chalkboard" charset="0"/>
                </a:rPr>
                <a:t>10 cm</a:t>
              </a:r>
            </a:p>
          </p:txBody>
        </p:sp>
      </p:grpSp>
    </p:spTree>
    <p:extLst>
      <p:ext uri="{BB962C8B-B14F-4D97-AF65-F5344CB8AC3E}">
        <p14:creationId xmlns:p14="http://schemas.microsoft.com/office/powerpoint/2010/main" val="6474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F45E-8515-B9DC-5EAE-D23BC153A677}"/>
              </a:ext>
            </a:extLst>
          </p:cNvPr>
          <p:cNvSpPr>
            <a:spLocks noGrp="1"/>
          </p:cNvSpPr>
          <p:nvPr>
            <p:ph type="title"/>
          </p:nvPr>
        </p:nvSpPr>
        <p:spPr/>
        <p:txBody>
          <a:bodyPr/>
          <a:lstStyle/>
          <a:p>
            <a:r>
              <a:rPr lang="en-GB" dirty="0"/>
              <a:t>Some STEM-like Situations</a:t>
            </a:r>
          </a:p>
        </p:txBody>
      </p:sp>
      <p:sp>
        <p:nvSpPr>
          <p:cNvPr id="3" name="Content Placeholder 2">
            <a:extLst>
              <a:ext uri="{FF2B5EF4-FFF2-40B4-BE49-F238E27FC236}">
                <a16:creationId xmlns:a16="http://schemas.microsoft.com/office/drawing/2014/main" id="{D2289EB2-CD40-4D97-ECA0-8EE865D62BAF}"/>
              </a:ext>
            </a:extLst>
          </p:cNvPr>
          <p:cNvSpPr>
            <a:spLocks noGrp="1"/>
          </p:cNvSpPr>
          <p:nvPr>
            <p:ph idx="1"/>
          </p:nvPr>
        </p:nvSpPr>
        <p:spPr>
          <a:xfrm>
            <a:off x="481263" y="1094874"/>
            <a:ext cx="8181474" cy="1816768"/>
          </a:xfrm>
        </p:spPr>
        <p:txBody>
          <a:bodyPr/>
          <a:lstStyle/>
          <a:p>
            <a:r>
              <a:rPr lang="en-GB" dirty="0"/>
              <a:t>Devise a measure of scrunchy-ness for a piece of paper scrunched into a ball (Malcolm Swan)</a:t>
            </a:r>
          </a:p>
          <a:p>
            <a:r>
              <a:rPr lang="en-GB" dirty="0"/>
              <a:t>What range of weights can an overhead crane lift?</a:t>
            </a:r>
          </a:p>
          <a:p>
            <a:r>
              <a:rPr lang="en-GB" dirty="0"/>
              <a:t>By how much is the length of a piece of rope shortened by tying a clove-hitch around a rod?</a:t>
            </a:r>
          </a:p>
          <a:p>
            <a:endParaRPr lang="en-GB" dirty="0"/>
          </a:p>
        </p:txBody>
      </p:sp>
      <p:sp>
        <p:nvSpPr>
          <p:cNvPr id="4" name="TextBox 3">
            <a:extLst>
              <a:ext uri="{FF2B5EF4-FFF2-40B4-BE49-F238E27FC236}">
                <a16:creationId xmlns:a16="http://schemas.microsoft.com/office/drawing/2014/main" id="{6CA6F578-04C1-5DA7-3B2B-06A895441B90}"/>
              </a:ext>
            </a:extLst>
          </p:cNvPr>
          <p:cNvSpPr txBox="1"/>
          <p:nvPr/>
        </p:nvSpPr>
        <p:spPr>
          <a:xfrm>
            <a:off x="7992445" y="5255689"/>
            <a:ext cx="1045810" cy="707886"/>
          </a:xfrm>
          <a:prstGeom prst="rect">
            <a:avLst/>
          </a:prstGeom>
          <a:noFill/>
        </p:spPr>
        <p:txBody>
          <a:bodyPr wrap="square" rtlCol="0">
            <a:spAutoFit/>
          </a:bodyPr>
          <a:lstStyle/>
          <a:p>
            <a:pPr algn="l"/>
            <a:r>
              <a:rPr lang="en-GB" sz="2000" dirty="0">
                <a:latin typeface="Chalkboard" charset="0"/>
                <a:ea typeface="Chalkboard" charset="0"/>
                <a:cs typeface="Chalkboard" charset="0"/>
              </a:rPr>
              <a:t>USMES project</a:t>
            </a:r>
          </a:p>
        </p:txBody>
      </p:sp>
      <p:pic>
        <p:nvPicPr>
          <p:cNvPr id="5" name="Picture 4">
            <a:extLst>
              <a:ext uri="{FF2B5EF4-FFF2-40B4-BE49-F238E27FC236}">
                <a16:creationId xmlns:a16="http://schemas.microsoft.com/office/drawing/2014/main" id="{E07B7131-CE67-52FD-9DDD-6A48285293F1}"/>
              </a:ext>
            </a:extLst>
          </p:cNvPr>
          <p:cNvPicPr>
            <a:picLocks noChangeAspect="1"/>
          </p:cNvPicPr>
          <p:nvPr/>
        </p:nvPicPr>
        <p:blipFill>
          <a:blip r:embed="rId2"/>
          <a:stretch>
            <a:fillRect/>
          </a:stretch>
        </p:blipFill>
        <p:spPr>
          <a:xfrm>
            <a:off x="4308811" y="2999873"/>
            <a:ext cx="4495800" cy="2133600"/>
          </a:xfrm>
          <a:prstGeom prst="rect">
            <a:avLst/>
          </a:prstGeom>
        </p:spPr>
      </p:pic>
      <p:pic>
        <p:nvPicPr>
          <p:cNvPr id="7" name="Picture 6" descr="A crane on a construction site&#10;&#10;Description automatically generated">
            <a:extLst>
              <a:ext uri="{FF2B5EF4-FFF2-40B4-BE49-F238E27FC236}">
                <a16:creationId xmlns:a16="http://schemas.microsoft.com/office/drawing/2014/main" id="{5462D30B-821B-B82B-A97F-3958D890795B}"/>
              </a:ext>
            </a:extLst>
          </p:cNvPr>
          <p:cNvPicPr>
            <a:picLocks noChangeAspect="1"/>
          </p:cNvPicPr>
          <p:nvPr/>
        </p:nvPicPr>
        <p:blipFill>
          <a:blip r:embed="rId3"/>
          <a:stretch>
            <a:fillRect/>
          </a:stretch>
        </p:blipFill>
        <p:spPr>
          <a:xfrm rot="5400000">
            <a:off x="339389" y="2911642"/>
            <a:ext cx="3858127" cy="3858127"/>
          </a:xfrm>
          <a:prstGeom prst="rect">
            <a:avLst/>
          </a:prstGeom>
        </p:spPr>
      </p:pic>
      <p:sp>
        <p:nvSpPr>
          <p:cNvPr id="8" name="Rounded Rectangle 7">
            <a:extLst>
              <a:ext uri="{FF2B5EF4-FFF2-40B4-BE49-F238E27FC236}">
                <a16:creationId xmlns:a16="http://schemas.microsoft.com/office/drawing/2014/main" id="{D15897D8-F00F-03AC-0A7F-1825677F6C04}"/>
              </a:ext>
            </a:extLst>
          </p:cNvPr>
          <p:cNvSpPr/>
          <p:nvPr/>
        </p:nvSpPr>
        <p:spPr>
          <a:xfrm>
            <a:off x="4451230" y="5169945"/>
            <a:ext cx="3409402" cy="903051"/>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Notice the different </a:t>
            </a:r>
            <a:r>
              <a:rPr lang="en-GB" sz="2000" dirty="0" err="1">
                <a:solidFill>
                  <a:srgbClr val="FFFF00"/>
                </a:solidFill>
              </a:rPr>
              <a:t>definitenesses</a:t>
            </a:r>
            <a:r>
              <a:rPr lang="en-GB" sz="2000" dirty="0">
                <a:solidFill>
                  <a:srgbClr val="FFFF00"/>
                </a:solidFill>
              </a:rPr>
              <a:t> of the situation</a:t>
            </a:r>
          </a:p>
        </p:txBody>
      </p:sp>
      <p:sp>
        <p:nvSpPr>
          <p:cNvPr id="9" name="Rounded Rectangle 8">
            <a:extLst>
              <a:ext uri="{FF2B5EF4-FFF2-40B4-BE49-F238E27FC236}">
                <a16:creationId xmlns:a16="http://schemas.microsoft.com/office/drawing/2014/main" id="{702C4A71-F32A-3FCF-D0EE-29EF6BEE7FDB}"/>
              </a:ext>
            </a:extLst>
          </p:cNvPr>
          <p:cNvSpPr/>
          <p:nvPr/>
        </p:nvSpPr>
        <p:spPr>
          <a:xfrm>
            <a:off x="4704944" y="5969327"/>
            <a:ext cx="3810406" cy="903051"/>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FFFF00"/>
                </a:solidFill>
              </a:rPr>
              <a:t>Madaleine</a:t>
            </a:r>
            <a:r>
              <a:rPr lang="en-GB" sz="2000" dirty="0">
                <a:solidFill>
                  <a:srgbClr val="FFFF00"/>
                </a:solidFill>
              </a:rPr>
              <a:t> </a:t>
            </a:r>
            <a:r>
              <a:rPr lang="en-GB" sz="2000" dirty="0" err="1">
                <a:solidFill>
                  <a:srgbClr val="FFFF00"/>
                </a:solidFill>
              </a:rPr>
              <a:t>Goutard</a:t>
            </a:r>
            <a:br>
              <a:rPr lang="en-GB" sz="2000" dirty="0">
                <a:solidFill>
                  <a:srgbClr val="FFFF00"/>
                </a:solidFill>
              </a:rPr>
            </a:br>
            <a:r>
              <a:rPr lang="en-GB" sz="2000" dirty="0">
                <a:solidFill>
                  <a:srgbClr val="FFFF00"/>
                </a:solidFill>
              </a:rPr>
              <a:t>recommended problem posing from indefinite situations</a:t>
            </a:r>
          </a:p>
        </p:txBody>
      </p:sp>
    </p:spTree>
    <p:extLst>
      <p:ext uri="{BB962C8B-B14F-4D97-AF65-F5344CB8AC3E}">
        <p14:creationId xmlns:p14="http://schemas.microsoft.com/office/powerpoint/2010/main" val="33627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E3D0-6BC2-C817-0EA7-AE5CBF16FA04}"/>
              </a:ext>
            </a:extLst>
          </p:cNvPr>
          <p:cNvSpPr>
            <a:spLocks noGrp="1"/>
          </p:cNvSpPr>
          <p:nvPr>
            <p:ph type="title"/>
          </p:nvPr>
        </p:nvSpPr>
        <p:spPr/>
        <p:txBody>
          <a:bodyPr/>
          <a:lstStyle/>
          <a:p>
            <a:r>
              <a:rPr lang="en-GB" dirty="0"/>
              <a:t>Facile Bike 1878</a:t>
            </a:r>
          </a:p>
        </p:txBody>
      </p:sp>
      <p:pic>
        <p:nvPicPr>
          <p:cNvPr id="5" name="Picture 4" descr="A bicycle on display in a museum&#10;&#10;Description automatically generated">
            <a:extLst>
              <a:ext uri="{FF2B5EF4-FFF2-40B4-BE49-F238E27FC236}">
                <a16:creationId xmlns:a16="http://schemas.microsoft.com/office/drawing/2014/main" id="{6DB7E520-4AF1-E64E-3B24-23DED18752A7}"/>
              </a:ext>
            </a:extLst>
          </p:cNvPr>
          <p:cNvPicPr>
            <a:picLocks noChangeAspect="1"/>
          </p:cNvPicPr>
          <p:nvPr/>
        </p:nvPicPr>
        <p:blipFill>
          <a:blip r:embed="rId4"/>
          <a:stretch>
            <a:fillRect/>
          </a:stretch>
        </p:blipFill>
        <p:spPr>
          <a:xfrm rot="5400000">
            <a:off x="109847" y="950026"/>
            <a:ext cx="2372096" cy="2372096"/>
          </a:xfrm>
          <a:prstGeom prst="rect">
            <a:avLst/>
          </a:prstGeom>
        </p:spPr>
      </p:pic>
      <p:pic>
        <p:nvPicPr>
          <p:cNvPr id="9" name="Picture 8" descr="A close up of a bicycle&#10;&#10;Description automatically generated">
            <a:extLst>
              <a:ext uri="{FF2B5EF4-FFF2-40B4-BE49-F238E27FC236}">
                <a16:creationId xmlns:a16="http://schemas.microsoft.com/office/drawing/2014/main" id="{DE0F1F97-FB89-CA60-B392-34934E1E51F1}"/>
              </a:ext>
            </a:extLst>
          </p:cNvPr>
          <p:cNvPicPr>
            <a:picLocks noChangeAspect="1"/>
          </p:cNvPicPr>
          <p:nvPr/>
        </p:nvPicPr>
        <p:blipFill>
          <a:blip r:embed="rId5"/>
          <a:stretch>
            <a:fillRect/>
          </a:stretch>
        </p:blipFill>
        <p:spPr>
          <a:xfrm rot="5400000">
            <a:off x="243472" y="3429000"/>
            <a:ext cx="3396343" cy="3396343"/>
          </a:xfrm>
          <a:prstGeom prst="rect">
            <a:avLst/>
          </a:prstGeom>
        </p:spPr>
      </p:pic>
      <p:pic>
        <p:nvPicPr>
          <p:cNvPr id="3" name="Picture 2">
            <a:extLst>
              <a:ext uri="{FF2B5EF4-FFF2-40B4-BE49-F238E27FC236}">
                <a16:creationId xmlns:a16="http://schemas.microsoft.com/office/drawing/2014/main" id="{A1D2F090-CDCC-47CE-6DA7-C63544F0601E}"/>
              </a:ext>
            </a:extLst>
          </p:cNvPr>
          <p:cNvPicPr>
            <a:picLocks noChangeAspect="1"/>
          </p:cNvPicPr>
          <p:nvPr/>
        </p:nvPicPr>
        <p:blipFill>
          <a:blip r:embed="rId6"/>
          <a:stretch>
            <a:fillRect/>
          </a:stretch>
        </p:blipFill>
        <p:spPr>
          <a:xfrm>
            <a:off x="3761116" y="3429000"/>
            <a:ext cx="2991628" cy="3429000"/>
          </a:xfrm>
          <a:prstGeom prst="rect">
            <a:avLst/>
          </a:prstGeom>
        </p:spPr>
      </p:pic>
      <p:sp>
        <p:nvSpPr>
          <p:cNvPr id="4" name="TextBox 3">
            <a:extLst>
              <a:ext uri="{FF2B5EF4-FFF2-40B4-BE49-F238E27FC236}">
                <a16:creationId xmlns:a16="http://schemas.microsoft.com/office/drawing/2014/main" id="{10DCD8D1-3ECA-172B-E1EA-F4F3378D4EDA}"/>
              </a:ext>
            </a:extLst>
          </p:cNvPr>
          <p:cNvSpPr txBox="1"/>
          <p:nvPr/>
        </p:nvSpPr>
        <p:spPr>
          <a:xfrm>
            <a:off x="6752744" y="3429000"/>
            <a:ext cx="2420608" cy="3170099"/>
          </a:xfrm>
          <a:prstGeom prst="rect">
            <a:avLst/>
          </a:prstGeom>
          <a:noFill/>
        </p:spPr>
        <p:txBody>
          <a:bodyPr wrap="square" rtlCol="0">
            <a:spAutoFit/>
          </a:bodyPr>
          <a:lstStyle/>
          <a:p>
            <a:pPr algn="ctr"/>
            <a:r>
              <a:rPr lang="en-GB" sz="2000" b="0" i="0" u="none" strike="noStrike" dirty="0">
                <a:solidFill>
                  <a:srgbClr val="000000"/>
                </a:solidFill>
                <a:effectLst/>
                <a:latin typeface="Antarctica-Regular"/>
              </a:rPr>
              <a:t>The 'Facile' was patented by John Beale and introduced in 1878. </a:t>
            </a:r>
          </a:p>
          <a:p>
            <a:pPr algn="ctr"/>
            <a:endParaRPr lang="en-GB" sz="2000" b="0" i="0" u="none" strike="noStrike" dirty="0">
              <a:solidFill>
                <a:srgbClr val="000000"/>
              </a:solidFill>
              <a:effectLst/>
              <a:latin typeface="Antarctica-Regular"/>
            </a:endParaRPr>
          </a:p>
          <a:p>
            <a:pPr algn="ctr"/>
            <a:r>
              <a:rPr lang="en-GB" sz="2000" b="0" i="0" u="none" strike="noStrike" dirty="0">
                <a:solidFill>
                  <a:srgbClr val="000000"/>
                </a:solidFill>
                <a:effectLst/>
                <a:latin typeface="Antarctica-Regular"/>
              </a:rPr>
              <a:t>Because the rider was positioned further back they were less likely to tip over the handlebars</a:t>
            </a:r>
            <a:endParaRPr lang="en-GB" sz="2000" dirty="0">
              <a:latin typeface="Chalkboard" charset="0"/>
              <a:ea typeface="Chalkboard" charset="0"/>
              <a:cs typeface="Chalkboard" charset="0"/>
            </a:endParaRPr>
          </a:p>
        </p:txBody>
      </p:sp>
      <p:pic>
        <p:nvPicPr>
          <p:cNvPr id="6" name="Picture 5">
            <a:extLst>
              <a:ext uri="{FF2B5EF4-FFF2-40B4-BE49-F238E27FC236}">
                <a16:creationId xmlns:a16="http://schemas.microsoft.com/office/drawing/2014/main" id="{BEC61ABF-F6FC-1DB6-5A2D-9B9656D413CA}"/>
              </a:ext>
            </a:extLst>
          </p:cNvPr>
          <p:cNvPicPr>
            <a:picLocks noChangeAspect="1"/>
          </p:cNvPicPr>
          <p:nvPr/>
        </p:nvPicPr>
        <p:blipFill>
          <a:blip r:embed="rId7"/>
          <a:stretch>
            <a:fillRect/>
          </a:stretch>
        </p:blipFill>
        <p:spPr>
          <a:xfrm>
            <a:off x="3761116" y="258901"/>
            <a:ext cx="2991628" cy="2974184"/>
          </a:xfrm>
          <a:prstGeom prst="rect">
            <a:avLst/>
          </a:prstGeom>
        </p:spPr>
      </p:pic>
      <p:pic>
        <p:nvPicPr>
          <p:cNvPr id="7" name="Facile animation">
            <a:hlinkClick r:id="" action="ppaction://media"/>
            <a:extLst>
              <a:ext uri="{FF2B5EF4-FFF2-40B4-BE49-F238E27FC236}">
                <a16:creationId xmlns:a16="http://schemas.microsoft.com/office/drawing/2014/main" id="{CBA8620C-A996-4503-85D1-99FDA59C03E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61116" y="258901"/>
            <a:ext cx="2991628" cy="2974415"/>
          </a:xfrm>
          <a:prstGeom prst="rect">
            <a:avLst/>
          </a:prstGeom>
        </p:spPr>
      </p:pic>
    </p:spTree>
    <p:extLst>
      <p:ext uri="{BB962C8B-B14F-4D97-AF65-F5344CB8AC3E}">
        <p14:creationId xmlns:p14="http://schemas.microsoft.com/office/powerpoint/2010/main" val="87613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25633"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1AFF-1549-E394-2F78-2993C695382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93C9DAE-0758-0217-526C-251D45717EC8}"/>
              </a:ext>
            </a:extLst>
          </p:cNvPr>
          <p:cNvSpPr>
            <a:spLocks noGrp="1"/>
          </p:cNvSpPr>
          <p:nvPr>
            <p:ph idx="1"/>
          </p:nvPr>
        </p:nvSpPr>
        <p:spPr>
          <a:xfrm>
            <a:off x="481263" y="1094875"/>
            <a:ext cx="8181474" cy="453020"/>
          </a:xfrm>
        </p:spPr>
        <p:txBody>
          <a:bodyPr/>
          <a:lstStyle/>
          <a:p>
            <a:r>
              <a:rPr lang="en-GB" dirty="0"/>
              <a:t>What do the numbers mean?</a:t>
            </a:r>
          </a:p>
        </p:txBody>
      </p:sp>
      <p:pic>
        <p:nvPicPr>
          <p:cNvPr id="10" name="Picture 9" descr="A green container on the side of a road&#10;&#10;Description automatically generated">
            <a:extLst>
              <a:ext uri="{FF2B5EF4-FFF2-40B4-BE49-F238E27FC236}">
                <a16:creationId xmlns:a16="http://schemas.microsoft.com/office/drawing/2014/main" id="{58D96A97-6760-DD38-D5F6-0EBAE6B538CB}"/>
              </a:ext>
            </a:extLst>
          </p:cNvPr>
          <p:cNvPicPr>
            <a:picLocks noChangeAspect="1"/>
          </p:cNvPicPr>
          <p:nvPr/>
        </p:nvPicPr>
        <p:blipFill>
          <a:blip r:embed="rId2"/>
          <a:stretch>
            <a:fillRect/>
          </a:stretch>
        </p:blipFill>
        <p:spPr>
          <a:xfrm rot="5400000">
            <a:off x="228600" y="1547895"/>
            <a:ext cx="4343400" cy="4343400"/>
          </a:xfrm>
          <a:prstGeom prst="rect">
            <a:avLst/>
          </a:prstGeom>
        </p:spPr>
      </p:pic>
      <p:pic>
        <p:nvPicPr>
          <p:cNvPr id="12" name="Picture 11" descr="A close up of a container&#10;&#10;Description automatically generated">
            <a:extLst>
              <a:ext uri="{FF2B5EF4-FFF2-40B4-BE49-F238E27FC236}">
                <a16:creationId xmlns:a16="http://schemas.microsoft.com/office/drawing/2014/main" id="{A5AEC2AD-AD50-C2B5-D47A-B9E22E98B6C4}"/>
              </a:ext>
            </a:extLst>
          </p:cNvPr>
          <p:cNvPicPr>
            <a:picLocks noChangeAspect="1"/>
          </p:cNvPicPr>
          <p:nvPr/>
        </p:nvPicPr>
        <p:blipFill>
          <a:blip r:embed="rId3"/>
          <a:stretch>
            <a:fillRect/>
          </a:stretch>
        </p:blipFill>
        <p:spPr>
          <a:xfrm rot="5400000">
            <a:off x="4171949" y="1547895"/>
            <a:ext cx="4343401" cy="4343401"/>
          </a:xfrm>
          <a:prstGeom prst="rect">
            <a:avLst/>
          </a:prstGeom>
        </p:spPr>
      </p:pic>
    </p:spTree>
    <p:extLst>
      <p:ext uri="{BB962C8B-B14F-4D97-AF65-F5344CB8AC3E}">
        <p14:creationId xmlns:p14="http://schemas.microsoft.com/office/powerpoint/2010/main" val="175841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E4E48-C84B-E0BC-07BA-D6DE25A351C6}"/>
              </a:ext>
            </a:extLst>
          </p:cNvPr>
          <p:cNvSpPr>
            <a:spLocks noGrp="1"/>
          </p:cNvSpPr>
          <p:nvPr>
            <p:ph type="title"/>
          </p:nvPr>
        </p:nvSpPr>
        <p:spPr/>
        <p:txBody>
          <a:bodyPr/>
          <a:lstStyle/>
          <a:p>
            <a:r>
              <a:rPr lang="en-GB" dirty="0"/>
              <a:t>Bike Racks</a:t>
            </a:r>
          </a:p>
        </p:txBody>
      </p:sp>
      <p:sp>
        <p:nvSpPr>
          <p:cNvPr id="3" name="Content Placeholder 2">
            <a:extLst>
              <a:ext uri="{FF2B5EF4-FFF2-40B4-BE49-F238E27FC236}">
                <a16:creationId xmlns:a16="http://schemas.microsoft.com/office/drawing/2014/main" id="{39DE4F4E-8E29-F1AC-C3EA-169E7B1F3B66}"/>
              </a:ext>
            </a:extLst>
          </p:cNvPr>
          <p:cNvSpPr>
            <a:spLocks noGrp="1"/>
          </p:cNvSpPr>
          <p:nvPr>
            <p:ph idx="1"/>
          </p:nvPr>
        </p:nvSpPr>
        <p:spPr>
          <a:xfrm>
            <a:off x="4571999" y="1094875"/>
            <a:ext cx="4090737" cy="701842"/>
          </a:xfrm>
        </p:spPr>
        <p:txBody>
          <a:bodyPr/>
          <a:lstStyle/>
          <a:p>
            <a:r>
              <a:rPr lang="en-GB" dirty="0"/>
              <a:t>Design an efficient bike rack</a:t>
            </a:r>
          </a:p>
        </p:txBody>
      </p:sp>
      <p:pic>
        <p:nvPicPr>
          <p:cNvPr id="5" name="Picture 4" descr="A row of black metal bicycle racks&#10;&#10;Description automatically generated">
            <a:extLst>
              <a:ext uri="{FF2B5EF4-FFF2-40B4-BE49-F238E27FC236}">
                <a16:creationId xmlns:a16="http://schemas.microsoft.com/office/drawing/2014/main" id="{ED0CA1BB-761C-51C5-580E-15D75C0F62BE}"/>
              </a:ext>
            </a:extLst>
          </p:cNvPr>
          <p:cNvPicPr>
            <a:picLocks noChangeAspect="1"/>
          </p:cNvPicPr>
          <p:nvPr/>
        </p:nvPicPr>
        <p:blipFill>
          <a:blip r:embed="rId2"/>
          <a:stretch>
            <a:fillRect/>
          </a:stretch>
        </p:blipFill>
        <p:spPr>
          <a:xfrm>
            <a:off x="0" y="898352"/>
            <a:ext cx="3978443" cy="2983832"/>
          </a:xfrm>
          <a:prstGeom prst="rect">
            <a:avLst/>
          </a:prstGeom>
        </p:spPr>
      </p:pic>
      <p:pic>
        <p:nvPicPr>
          <p:cNvPr id="7" name="Picture 6" descr="A close-up of a metal railing&#10;&#10;Description automatically generated">
            <a:extLst>
              <a:ext uri="{FF2B5EF4-FFF2-40B4-BE49-F238E27FC236}">
                <a16:creationId xmlns:a16="http://schemas.microsoft.com/office/drawing/2014/main" id="{B92FA7BA-45E0-ACE9-0D6C-EDB576CA0C54}"/>
              </a:ext>
            </a:extLst>
          </p:cNvPr>
          <p:cNvPicPr>
            <a:picLocks noChangeAspect="1"/>
          </p:cNvPicPr>
          <p:nvPr/>
        </p:nvPicPr>
        <p:blipFill>
          <a:blip r:embed="rId3"/>
          <a:stretch>
            <a:fillRect/>
          </a:stretch>
        </p:blipFill>
        <p:spPr>
          <a:xfrm>
            <a:off x="0" y="3882184"/>
            <a:ext cx="3978443" cy="2983832"/>
          </a:xfrm>
          <a:prstGeom prst="rect">
            <a:avLst/>
          </a:prstGeom>
        </p:spPr>
      </p:pic>
      <p:sp>
        <p:nvSpPr>
          <p:cNvPr id="8" name="Rounded Rectangle 7">
            <a:extLst>
              <a:ext uri="{FF2B5EF4-FFF2-40B4-BE49-F238E27FC236}">
                <a16:creationId xmlns:a16="http://schemas.microsoft.com/office/drawing/2014/main" id="{3B2ABBBD-829F-AB61-524F-AF828351B23B}"/>
              </a:ext>
            </a:extLst>
          </p:cNvPr>
          <p:cNvSpPr/>
          <p:nvPr/>
        </p:nvSpPr>
        <p:spPr>
          <a:xfrm>
            <a:off x="4572000" y="2197769"/>
            <a:ext cx="3529264" cy="918412"/>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mathematical concepts might be called upon?</a:t>
            </a:r>
          </a:p>
        </p:txBody>
      </p:sp>
      <p:sp>
        <p:nvSpPr>
          <p:cNvPr id="9" name="Rounded Rectangle 8">
            <a:extLst>
              <a:ext uri="{FF2B5EF4-FFF2-40B4-BE49-F238E27FC236}">
                <a16:creationId xmlns:a16="http://schemas.microsoft.com/office/drawing/2014/main" id="{4E83698A-E717-8953-CBBB-CF1A79E5F1F9}"/>
              </a:ext>
            </a:extLst>
          </p:cNvPr>
          <p:cNvSpPr/>
          <p:nvPr/>
        </p:nvSpPr>
        <p:spPr>
          <a:xfrm>
            <a:off x="4852735" y="3023936"/>
            <a:ext cx="3529264" cy="918412"/>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mathematical themes might be called upon?</a:t>
            </a:r>
          </a:p>
        </p:txBody>
      </p:sp>
      <p:sp>
        <p:nvSpPr>
          <p:cNvPr id="10" name="Rounded Rectangle 9">
            <a:extLst>
              <a:ext uri="{FF2B5EF4-FFF2-40B4-BE49-F238E27FC236}">
                <a16:creationId xmlns:a16="http://schemas.microsoft.com/office/drawing/2014/main" id="{CE08EE03-DD94-F2C3-31C1-4E1188D0270D}"/>
              </a:ext>
            </a:extLst>
          </p:cNvPr>
          <p:cNvSpPr/>
          <p:nvPr/>
        </p:nvSpPr>
        <p:spPr>
          <a:xfrm>
            <a:off x="5133470" y="3850103"/>
            <a:ext cx="3529264" cy="918412"/>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mathematical processes might be called upon?</a:t>
            </a:r>
          </a:p>
        </p:txBody>
      </p:sp>
    </p:spTree>
    <p:extLst>
      <p:ext uri="{BB962C8B-B14F-4D97-AF65-F5344CB8AC3E}">
        <p14:creationId xmlns:p14="http://schemas.microsoft.com/office/powerpoint/2010/main" val="283381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DDE7-5752-A80A-A930-6E46D8FE8CFE}"/>
              </a:ext>
            </a:extLst>
          </p:cNvPr>
          <p:cNvSpPr>
            <a:spLocks noGrp="1"/>
          </p:cNvSpPr>
          <p:nvPr>
            <p:ph type="title"/>
          </p:nvPr>
        </p:nvSpPr>
        <p:spPr/>
        <p:txBody>
          <a:bodyPr/>
          <a:lstStyle/>
          <a:p>
            <a:r>
              <a:rPr lang="en-GB" dirty="0"/>
              <a:t>What is being attended to?</a:t>
            </a:r>
          </a:p>
        </p:txBody>
      </p:sp>
      <p:sp>
        <p:nvSpPr>
          <p:cNvPr id="3" name="Content Placeholder 2">
            <a:extLst>
              <a:ext uri="{FF2B5EF4-FFF2-40B4-BE49-F238E27FC236}">
                <a16:creationId xmlns:a16="http://schemas.microsoft.com/office/drawing/2014/main" id="{DF41D9EE-B33A-505B-B32F-8E75B5411764}"/>
              </a:ext>
            </a:extLst>
          </p:cNvPr>
          <p:cNvSpPr>
            <a:spLocks noGrp="1"/>
          </p:cNvSpPr>
          <p:nvPr>
            <p:ph idx="1"/>
          </p:nvPr>
        </p:nvSpPr>
        <p:spPr>
          <a:xfrm>
            <a:off x="481263" y="1094874"/>
            <a:ext cx="8181474" cy="453020"/>
          </a:xfrm>
        </p:spPr>
        <p:txBody>
          <a:bodyPr/>
          <a:lstStyle/>
          <a:p>
            <a:r>
              <a:rPr lang="en-GB" dirty="0"/>
              <a:t>Art Gallery</a:t>
            </a:r>
          </a:p>
        </p:txBody>
      </p:sp>
      <p:pic>
        <p:nvPicPr>
          <p:cNvPr id="5" name="Picture 4" descr="A picture of a heart&#10;&#10;Description automatically generated">
            <a:extLst>
              <a:ext uri="{FF2B5EF4-FFF2-40B4-BE49-F238E27FC236}">
                <a16:creationId xmlns:a16="http://schemas.microsoft.com/office/drawing/2014/main" id="{B2AB1C2E-640C-D5C4-C2E3-997232FAD15D}"/>
              </a:ext>
            </a:extLst>
          </p:cNvPr>
          <p:cNvPicPr>
            <a:picLocks noChangeAspect="1"/>
          </p:cNvPicPr>
          <p:nvPr/>
        </p:nvPicPr>
        <p:blipFill>
          <a:blip r:embed="rId2"/>
          <a:stretch>
            <a:fillRect/>
          </a:stretch>
        </p:blipFill>
        <p:spPr>
          <a:xfrm rot="5400000">
            <a:off x="2573865" y="1094874"/>
            <a:ext cx="4986867" cy="4986867"/>
          </a:xfrm>
          <a:prstGeom prst="rect">
            <a:avLst/>
          </a:prstGeom>
        </p:spPr>
      </p:pic>
      <p:sp>
        <p:nvSpPr>
          <p:cNvPr id="6" name="Rounded Rectangle 5">
            <a:extLst>
              <a:ext uri="{FF2B5EF4-FFF2-40B4-BE49-F238E27FC236}">
                <a16:creationId xmlns:a16="http://schemas.microsoft.com/office/drawing/2014/main" id="{E61ED17D-29C4-6B93-361D-BB9D4810DBB9}"/>
              </a:ext>
            </a:extLst>
          </p:cNvPr>
          <p:cNvSpPr/>
          <p:nvPr/>
        </p:nvSpPr>
        <p:spPr>
          <a:xfrm>
            <a:off x="481263" y="1998134"/>
            <a:ext cx="1522349" cy="701120"/>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Pythagoras? </a:t>
            </a:r>
          </a:p>
        </p:txBody>
      </p:sp>
      <p:sp>
        <p:nvSpPr>
          <p:cNvPr id="4" name="Rounded Rectangle 3">
            <a:extLst>
              <a:ext uri="{FF2B5EF4-FFF2-40B4-BE49-F238E27FC236}">
                <a16:creationId xmlns:a16="http://schemas.microsoft.com/office/drawing/2014/main" id="{7DA1AEFE-47E3-D65F-FDAC-77D9500378D2}"/>
              </a:ext>
            </a:extLst>
          </p:cNvPr>
          <p:cNvSpPr/>
          <p:nvPr/>
        </p:nvSpPr>
        <p:spPr>
          <a:xfrm>
            <a:off x="481263" y="2658913"/>
            <a:ext cx="1966102" cy="92784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Arithmetic Progressions?</a:t>
            </a:r>
          </a:p>
        </p:txBody>
      </p:sp>
      <p:sp>
        <p:nvSpPr>
          <p:cNvPr id="7" name="Rounded Rectangle 6">
            <a:extLst>
              <a:ext uri="{FF2B5EF4-FFF2-40B4-BE49-F238E27FC236}">
                <a16:creationId xmlns:a16="http://schemas.microsoft.com/office/drawing/2014/main" id="{BC42B1FD-C409-5D95-AFC7-E8251D16F4F2}"/>
              </a:ext>
            </a:extLst>
          </p:cNvPr>
          <p:cNvSpPr/>
          <p:nvPr/>
        </p:nvSpPr>
        <p:spPr>
          <a:xfrm>
            <a:off x="517619" y="3429000"/>
            <a:ext cx="1902852" cy="701121"/>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Equality?</a:t>
            </a:r>
          </a:p>
        </p:txBody>
      </p:sp>
    </p:spTree>
    <p:extLst>
      <p:ext uri="{BB962C8B-B14F-4D97-AF65-F5344CB8AC3E}">
        <p14:creationId xmlns:p14="http://schemas.microsoft.com/office/powerpoint/2010/main" val="357701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C364-7F42-F06A-FA2C-95269F4A152B}"/>
              </a:ext>
            </a:extLst>
          </p:cNvPr>
          <p:cNvSpPr>
            <a:spLocks noGrp="1"/>
          </p:cNvSpPr>
          <p:nvPr>
            <p:ph type="title"/>
          </p:nvPr>
        </p:nvSpPr>
        <p:spPr/>
        <p:txBody>
          <a:bodyPr>
            <a:normAutofit/>
          </a:bodyPr>
          <a:lstStyle/>
          <a:p>
            <a:r>
              <a:rPr lang="en-GB" dirty="0"/>
              <a:t>Throat Clearing</a:t>
            </a:r>
          </a:p>
        </p:txBody>
      </p:sp>
      <p:sp>
        <p:nvSpPr>
          <p:cNvPr id="3" name="Content Placeholder 2">
            <a:extLst>
              <a:ext uri="{FF2B5EF4-FFF2-40B4-BE49-F238E27FC236}">
                <a16:creationId xmlns:a16="http://schemas.microsoft.com/office/drawing/2014/main" id="{DDE098E3-E15A-7CEE-6657-98BFFF865818}"/>
              </a:ext>
            </a:extLst>
          </p:cNvPr>
          <p:cNvSpPr>
            <a:spLocks noGrp="1"/>
          </p:cNvSpPr>
          <p:nvPr>
            <p:ph idx="1"/>
          </p:nvPr>
        </p:nvSpPr>
        <p:spPr>
          <a:xfrm>
            <a:off x="481263" y="1094873"/>
            <a:ext cx="8181474" cy="4519863"/>
          </a:xfrm>
        </p:spPr>
        <p:txBody>
          <a:bodyPr/>
          <a:lstStyle/>
          <a:p>
            <a:r>
              <a:rPr lang="en-GB" dirty="0"/>
              <a:t>I am interested in the lived experience of </a:t>
            </a:r>
            <a:br>
              <a:rPr lang="en-GB" dirty="0"/>
            </a:br>
            <a:r>
              <a:rPr lang="en-GB" dirty="0"/>
              <a:t>thinking, teaching and learning Mathematically</a:t>
            </a:r>
          </a:p>
          <a:p>
            <a:r>
              <a:rPr lang="en-GB" dirty="0"/>
              <a:t>The essence of my way of working would be to offer you some experiences in the form of task-exercises, but time is too short</a:t>
            </a:r>
          </a:p>
          <a:p>
            <a:r>
              <a:rPr lang="en-GB" dirty="0"/>
              <a:t>Today, the questions I shall address are about problem solving itself, as a pedagogy, an orientation, a perspective on teaching mathematics</a:t>
            </a:r>
          </a:p>
          <a:p>
            <a:r>
              <a:rPr lang="en-GB" dirty="0"/>
              <a:t>As usual, everything said today, especially by me, is </a:t>
            </a:r>
            <a:br>
              <a:rPr lang="en-GB" dirty="0"/>
            </a:br>
            <a:r>
              <a:rPr lang="en-GB" dirty="0"/>
              <a:t>A CONJECTURE</a:t>
            </a:r>
            <a:br>
              <a:rPr lang="en-GB" dirty="0"/>
            </a:br>
            <a:r>
              <a:rPr lang="en-GB" dirty="0"/>
              <a:t>to be tested in and against your experience.</a:t>
            </a:r>
          </a:p>
          <a:p>
            <a:r>
              <a:rPr lang="en-GB" dirty="0"/>
              <a:t>The core of the session will be some problems arising from  wanting to, or trying to ‘</a:t>
            </a:r>
            <a:r>
              <a:rPr lang="en-GB" b="1" dirty="0">
                <a:solidFill>
                  <a:srgbClr val="FF0000"/>
                </a:solidFill>
              </a:rPr>
              <a:t>Teach Problem Solving</a:t>
            </a:r>
            <a:r>
              <a:rPr lang="en-GB" dirty="0"/>
              <a:t>’.</a:t>
            </a:r>
          </a:p>
          <a:p>
            <a:r>
              <a:rPr lang="en-GB" dirty="0"/>
              <a:t>But first, some pedagogical assumptions:</a:t>
            </a:r>
          </a:p>
        </p:txBody>
      </p:sp>
    </p:spTree>
    <p:extLst>
      <p:ext uri="{BB962C8B-B14F-4D97-AF65-F5344CB8AC3E}">
        <p14:creationId xmlns:p14="http://schemas.microsoft.com/office/powerpoint/2010/main" val="96698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0A345-3F59-4EEE-7F91-6A7CB193E9BA}"/>
              </a:ext>
            </a:extLst>
          </p:cNvPr>
          <p:cNvSpPr>
            <a:spLocks noGrp="1"/>
          </p:cNvSpPr>
          <p:nvPr>
            <p:ph type="title"/>
          </p:nvPr>
        </p:nvSpPr>
        <p:spPr/>
        <p:txBody>
          <a:bodyPr/>
          <a:lstStyle/>
          <a:p>
            <a:r>
              <a:rPr lang="en-GB" dirty="0"/>
              <a:t>Artistic Construction</a:t>
            </a:r>
          </a:p>
        </p:txBody>
      </p:sp>
      <p:pic>
        <p:nvPicPr>
          <p:cNvPr id="5" name="Content Placeholder 4" descr="A pink spiral object on a white surface&#10;&#10;Description automatically generated">
            <a:extLst>
              <a:ext uri="{FF2B5EF4-FFF2-40B4-BE49-F238E27FC236}">
                <a16:creationId xmlns:a16="http://schemas.microsoft.com/office/drawing/2014/main" id="{8D38230C-C36A-3218-E9A7-F3E4B3A46699}"/>
              </a:ext>
            </a:extLst>
          </p:cNvPr>
          <p:cNvPicPr>
            <a:picLocks noGrp="1" noChangeAspect="1"/>
          </p:cNvPicPr>
          <p:nvPr>
            <p:ph idx="1"/>
          </p:nvPr>
        </p:nvPicPr>
        <p:blipFill>
          <a:blip r:embed="rId2"/>
          <a:stretch>
            <a:fillRect/>
          </a:stretch>
        </p:blipFill>
        <p:spPr>
          <a:xfrm>
            <a:off x="1812925" y="1095375"/>
            <a:ext cx="5518150" cy="4138613"/>
          </a:xfrm>
        </p:spPr>
      </p:pic>
      <p:sp>
        <p:nvSpPr>
          <p:cNvPr id="3" name="Rounded Rectangle 2">
            <a:extLst>
              <a:ext uri="{FF2B5EF4-FFF2-40B4-BE49-F238E27FC236}">
                <a16:creationId xmlns:a16="http://schemas.microsoft.com/office/drawing/2014/main" id="{00BE08E6-6997-E1F9-F16F-7841BA1EE310}"/>
              </a:ext>
            </a:extLst>
          </p:cNvPr>
          <p:cNvSpPr/>
          <p:nvPr/>
        </p:nvSpPr>
        <p:spPr>
          <a:xfrm>
            <a:off x="2514600" y="5282639"/>
            <a:ext cx="3256616" cy="605117"/>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Are you asking yourself …</a:t>
            </a:r>
          </a:p>
        </p:txBody>
      </p:sp>
      <p:sp>
        <p:nvSpPr>
          <p:cNvPr id="4" name="Rounded Rectangle 3">
            <a:extLst>
              <a:ext uri="{FF2B5EF4-FFF2-40B4-BE49-F238E27FC236}">
                <a16:creationId xmlns:a16="http://schemas.microsoft.com/office/drawing/2014/main" id="{C08AB7AC-4B5A-3542-CB7D-052F21722179}"/>
              </a:ext>
            </a:extLst>
          </p:cNvPr>
          <p:cNvSpPr/>
          <p:nvPr/>
        </p:nvSpPr>
        <p:spPr>
          <a:xfrm>
            <a:off x="3442448" y="5762625"/>
            <a:ext cx="5338482" cy="605117"/>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 what are the cross-sections of the ‘cylinders’?</a:t>
            </a:r>
          </a:p>
        </p:txBody>
      </p:sp>
    </p:spTree>
    <p:extLst>
      <p:ext uri="{BB962C8B-B14F-4D97-AF65-F5344CB8AC3E}">
        <p14:creationId xmlns:p14="http://schemas.microsoft.com/office/powerpoint/2010/main" val="42946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71656" cy="609600"/>
          </a:xfrm>
        </p:spPr>
        <p:txBody>
          <a:bodyPr/>
          <a:lstStyle/>
          <a:p>
            <a:pPr>
              <a:defRPr/>
            </a:pPr>
            <a:r>
              <a:rPr lang="en-GB"/>
              <a:t>Learning Mathematics Should Mean…</a:t>
            </a:r>
          </a:p>
        </p:txBody>
      </p:sp>
      <p:sp>
        <p:nvSpPr>
          <p:cNvPr id="4" name="Rectangle 3"/>
          <p:cNvSpPr/>
          <p:nvPr/>
        </p:nvSpPr>
        <p:spPr>
          <a:xfrm>
            <a:off x="684337" y="834008"/>
            <a:ext cx="7992119" cy="1200328"/>
          </a:xfrm>
          <a:prstGeom prst="rect">
            <a:avLst/>
          </a:prstGeom>
        </p:spPr>
        <p:txBody>
          <a:bodyPr wrap="square">
            <a:spAutoFit/>
          </a:bodyPr>
          <a:lstStyle/>
          <a:p>
            <a:pPr>
              <a:defRPr/>
            </a:pPr>
            <a:r>
              <a:rPr lang="en-GB" sz="2400" b="0" dirty="0">
                <a:latin typeface="Chalkboard" panose="03050602040202020205" pitchFamily="66" charset="77"/>
              </a:rPr>
              <a:t>''finding one's way through problems of new sorts,</a:t>
            </a:r>
            <a:br>
              <a:rPr lang="en-GB" sz="2400" b="0" dirty="0">
                <a:latin typeface="Chalkboard" panose="03050602040202020205" pitchFamily="66" charset="77"/>
              </a:rPr>
            </a:br>
            <a:r>
              <a:rPr lang="en-GB" sz="2400" b="0" dirty="0">
                <a:latin typeface="Chalkboard" panose="03050602040202020205" pitchFamily="66" charset="77"/>
              </a:rPr>
              <a:t> and taking responsibility for the results” </a:t>
            </a:r>
          </a:p>
          <a:p>
            <a:pPr>
              <a:defRPr/>
            </a:pPr>
            <a:r>
              <a:rPr lang="en-GB" sz="2400" b="0" dirty="0">
                <a:solidFill>
                  <a:srgbClr val="732600"/>
                </a:solidFill>
                <a:latin typeface="Chalkboard" panose="03050602040202020205" pitchFamily="66" charset="77"/>
              </a:rPr>
              <a:t>                                 [Hassler Whitney 1907-1989]</a:t>
            </a:r>
          </a:p>
        </p:txBody>
      </p:sp>
      <p:sp>
        <p:nvSpPr>
          <p:cNvPr id="3" name="Rounded Rectangle 2"/>
          <p:cNvSpPr/>
          <p:nvPr/>
        </p:nvSpPr>
        <p:spPr bwMode="auto">
          <a:xfrm>
            <a:off x="535725" y="3536977"/>
            <a:ext cx="1352496" cy="470421"/>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a:ln>
                  <a:noFill/>
                </a:ln>
                <a:solidFill>
                  <a:srgbClr val="0432FF"/>
                </a:solidFill>
                <a:effectLst/>
                <a:latin typeface="Chalkboard" pitchFamily="-111" charset="0"/>
              </a:rPr>
              <a:t>Initiating</a:t>
            </a:r>
          </a:p>
        </p:txBody>
      </p:sp>
      <p:sp>
        <p:nvSpPr>
          <p:cNvPr id="5" name="Rounded Rectangle 4"/>
          <p:cNvSpPr/>
          <p:nvPr/>
        </p:nvSpPr>
        <p:spPr bwMode="auto">
          <a:xfrm>
            <a:off x="1410494" y="4437152"/>
            <a:ext cx="1352496" cy="470421"/>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dirty="0">
                <a:solidFill>
                  <a:srgbClr val="0432FF"/>
                </a:solidFill>
                <a:latin typeface="Chalkboard" pitchFamily="-111" charset="0"/>
              </a:rPr>
              <a:t>Exploring</a:t>
            </a:r>
            <a:endParaRPr kumimoji="0" lang="en-GB" b="0" i="0" u="none" strike="noStrike" cap="none" normalizeH="0" baseline="0" dirty="0">
              <a:ln>
                <a:noFill/>
              </a:ln>
              <a:solidFill>
                <a:srgbClr val="0432FF"/>
              </a:solidFill>
              <a:effectLst/>
              <a:latin typeface="Chalkboard" pitchFamily="-111" charset="0"/>
            </a:endParaRPr>
          </a:p>
        </p:txBody>
      </p:sp>
      <p:sp>
        <p:nvSpPr>
          <p:cNvPr id="6" name="Rounded Rectangle 5"/>
          <p:cNvSpPr/>
          <p:nvPr/>
        </p:nvSpPr>
        <p:spPr bwMode="auto">
          <a:xfrm>
            <a:off x="2325638" y="5229240"/>
            <a:ext cx="1352496" cy="470421"/>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a:solidFill>
                  <a:srgbClr val="0432FF"/>
                </a:solidFill>
                <a:latin typeface="Chalkboard" pitchFamily="-111" charset="0"/>
              </a:rPr>
              <a:t>Revising</a:t>
            </a:r>
            <a:endParaRPr kumimoji="0" lang="en-GB" b="0" i="0" u="none" strike="noStrike" cap="none" normalizeH="0" baseline="0">
              <a:ln>
                <a:noFill/>
              </a:ln>
              <a:solidFill>
                <a:srgbClr val="0432FF"/>
              </a:solidFill>
              <a:effectLst/>
              <a:latin typeface="Chalkboard" pitchFamily="-111" charset="0"/>
            </a:endParaRPr>
          </a:p>
        </p:txBody>
      </p:sp>
      <p:sp>
        <p:nvSpPr>
          <p:cNvPr id="7" name="Rounded Rectangle 6"/>
          <p:cNvSpPr/>
          <p:nvPr/>
        </p:nvSpPr>
        <p:spPr bwMode="auto">
          <a:xfrm>
            <a:off x="3058255" y="6175138"/>
            <a:ext cx="1352496" cy="470421"/>
          </a:xfrm>
          <a:prstGeom prst="round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dirty="0">
                <a:solidFill>
                  <a:srgbClr val="0432FF"/>
                </a:solidFill>
                <a:latin typeface="Chalkboard" pitchFamily="-111" charset="0"/>
              </a:rPr>
              <a:t>Assessing</a:t>
            </a:r>
            <a:endParaRPr kumimoji="0" lang="en-GB" b="0" i="0" u="none" strike="noStrike" cap="none" normalizeH="0" baseline="0" dirty="0">
              <a:ln>
                <a:noFill/>
              </a:ln>
              <a:solidFill>
                <a:srgbClr val="0432FF"/>
              </a:solidFill>
              <a:effectLst/>
              <a:latin typeface="Chalkboard" pitchFamily="-111" charset="0"/>
            </a:endParaRPr>
          </a:p>
        </p:txBody>
      </p:sp>
      <p:sp>
        <p:nvSpPr>
          <p:cNvPr id="9" name="Rectangle 8"/>
          <p:cNvSpPr/>
          <p:nvPr/>
        </p:nvSpPr>
        <p:spPr>
          <a:xfrm>
            <a:off x="198534" y="1802204"/>
            <a:ext cx="7992119" cy="1569660"/>
          </a:xfrm>
          <a:prstGeom prst="rect">
            <a:avLst/>
          </a:prstGeom>
        </p:spPr>
        <p:txBody>
          <a:bodyPr wrap="square">
            <a:spAutoFit/>
          </a:bodyPr>
          <a:lstStyle/>
          <a:p>
            <a:pPr>
              <a:defRPr/>
            </a:pPr>
            <a:r>
              <a:rPr lang="en-GB" sz="2400" b="0" dirty="0">
                <a:solidFill>
                  <a:srgbClr val="0432FF"/>
                </a:solidFill>
                <a:latin typeface="Chalkboard" panose="03050602040202020205" pitchFamily="66" charset="77"/>
              </a:rPr>
              <a:t>Conjecture: </a:t>
            </a:r>
            <a:r>
              <a:rPr lang="en-GB" sz="2400" b="0" dirty="0">
                <a:latin typeface="Chalkboard" panose="03050602040202020205" pitchFamily="66" charset="77"/>
              </a:rPr>
              <a:t>every topic in school mathematics</a:t>
            </a:r>
            <a:br>
              <a:rPr lang="en-GB" sz="2400" b="0" dirty="0">
                <a:latin typeface="Chalkboard" panose="03050602040202020205" pitchFamily="66" charset="77"/>
              </a:rPr>
            </a:br>
            <a:r>
              <a:rPr lang="en-GB" sz="2400" b="0" dirty="0">
                <a:latin typeface="Chalkboard" panose="03050602040202020205" pitchFamily="66" charset="77"/>
              </a:rPr>
              <a:t>and in university mathematics into, say, second year</a:t>
            </a:r>
            <a:br>
              <a:rPr lang="en-GB" sz="2400" b="0" dirty="0">
                <a:latin typeface="Chalkboard" panose="03050602040202020205" pitchFamily="66" charset="77"/>
              </a:rPr>
            </a:br>
            <a:r>
              <a:rPr lang="en-GB" sz="2400" b="0" dirty="0">
                <a:latin typeface="Chalkboard" panose="03050602040202020205" pitchFamily="66" charset="77"/>
              </a:rPr>
              <a:t>can be introduced, deepened, revised and even assessed through making sense of some phenomenon</a:t>
            </a:r>
          </a:p>
        </p:txBody>
      </p:sp>
      <p:sp>
        <p:nvSpPr>
          <p:cNvPr id="8" name="Rounded Rectangle 7">
            <a:extLst>
              <a:ext uri="{FF2B5EF4-FFF2-40B4-BE49-F238E27FC236}">
                <a16:creationId xmlns:a16="http://schemas.microsoft.com/office/drawing/2014/main" id="{548F50F6-A701-5E73-02D9-570B14D58D33}"/>
              </a:ext>
            </a:extLst>
          </p:cNvPr>
          <p:cNvSpPr/>
          <p:nvPr/>
        </p:nvSpPr>
        <p:spPr bwMode="auto">
          <a:xfrm>
            <a:off x="1754986" y="3724433"/>
            <a:ext cx="1352496" cy="470421"/>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b="0" i="0" u="none" strike="noStrike" cap="none" normalizeH="0" baseline="0" dirty="0">
                <a:ln>
                  <a:noFill/>
                </a:ln>
                <a:solidFill>
                  <a:schemeClr val="bg1"/>
                </a:solidFill>
                <a:effectLst/>
                <a:latin typeface="Chalkboard" pitchFamily="-111" charset="0"/>
              </a:rPr>
              <a:t>Entry</a:t>
            </a:r>
          </a:p>
        </p:txBody>
      </p:sp>
      <p:sp>
        <p:nvSpPr>
          <p:cNvPr id="10" name="Rounded Rectangle 9">
            <a:extLst>
              <a:ext uri="{FF2B5EF4-FFF2-40B4-BE49-F238E27FC236}">
                <a16:creationId xmlns:a16="http://schemas.microsoft.com/office/drawing/2014/main" id="{B226CB5D-4EDC-7E9C-7F8C-505F9E73DF36}"/>
              </a:ext>
            </a:extLst>
          </p:cNvPr>
          <p:cNvSpPr/>
          <p:nvPr/>
        </p:nvSpPr>
        <p:spPr bwMode="auto">
          <a:xfrm>
            <a:off x="2688382" y="4586109"/>
            <a:ext cx="1352496" cy="470421"/>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dirty="0">
                <a:solidFill>
                  <a:schemeClr val="bg1"/>
                </a:solidFill>
                <a:latin typeface="Chalkboard" pitchFamily="-111" charset="0"/>
              </a:rPr>
              <a:t>Attack</a:t>
            </a:r>
            <a:endParaRPr kumimoji="0" lang="en-GB" b="0" i="0" u="none" strike="noStrike" cap="none" normalizeH="0" baseline="0" dirty="0">
              <a:ln>
                <a:noFill/>
              </a:ln>
              <a:solidFill>
                <a:schemeClr val="bg1"/>
              </a:solidFill>
              <a:effectLst/>
              <a:latin typeface="Chalkboard" pitchFamily="-111" charset="0"/>
            </a:endParaRPr>
          </a:p>
        </p:txBody>
      </p:sp>
      <p:sp>
        <p:nvSpPr>
          <p:cNvPr id="11" name="Rounded Rectangle 10">
            <a:extLst>
              <a:ext uri="{FF2B5EF4-FFF2-40B4-BE49-F238E27FC236}">
                <a16:creationId xmlns:a16="http://schemas.microsoft.com/office/drawing/2014/main" id="{546AA782-DCEB-54A6-A3AB-8E0542F51F25}"/>
              </a:ext>
            </a:extLst>
          </p:cNvPr>
          <p:cNvSpPr/>
          <p:nvPr/>
        </p:nvSpPr>
        <p:spPr bwMode="auto">
          <a:xfrm>
            <a:off x="3518346" y="5469421"/>
            <a:ext cx="1352496" cy="470421"/>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0" dirty="0">
                <a:solidFill>
                  <a:schemeClr val="bg1"/>
                </a:solidFill>
                <a:latin typeface="Chalkboard" pitchFamily="-111" charset="0"/>
              </a:rPr>
              <a:t>Review</a:t>
            </a:r>
            <a:endParaRPr kumimoji="0" lang="en-GB" b="0" i="0" u="none" strike="noStrike" cap="none" normalizeH="0" baseline="0" dirty="0">
              <a:ln>
                <a:noFill/>
              </a:ln>
              <a:solidFill>
                <a:schemeClr val="bg1"/>
              </a:solidFill>
              <a:effectLst/>
              <a:latin typeface="Chalkboard" pitchFamily="-111" charset="0"/>
            </a:endParaRPr>
          </a:p>
        </p:txBody>
      </p:sp>
      <p:sp>
        <p:nvSpPr>
          <p:cNvPr id="12" name="Rounded Rectangle 11">
            <a:extLst>
              <a:ext uri="{FF2B5EF4-FFF2-40B4-BE49-F238E27FC236}">
                <a16:creationId xmlns:a16="http://schemas.microsoft.com/office/drawing/2014/main" id="{66BD4C00-FB68-6BAF-6BF7-DFD8CE81A157}"/>
              </a:ext>
            </a:extLst>
          </p:cNvPr>
          <p:cNvSpPr/>
          <p:nvPr/>
        </p:nvSpPr>
        <p:spPr>
          <a:xfrm>
            <a:off x="4916384" y="3880274"/>
            <a:ext cx="3570303" cy="866257"/>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These are NOT a programme to be followed</a:t>
            </a:r>
          </a:p>
        </p:txBody>
      </p:sp>
      <p:sp>
        <p:nvSpPr>
          <p:cNvPr id="13" name="Rounded Rectangle 12">
            <a:extLst>
              <a:ext uri="{FF2B5EF4-FFF2-40B4-BE49-F238E27FC236}">
                <a16:creationId xmlns:a16="http://schemas.microsoft.com/office/drawing/2014/main" id="{5B16C189-AF5C-078D-C6F4-FE96AD3C63E5}"/>
              </a:ext>
            </a:extLst>
          </p:cNvPr>
          <p:cNvSpPr/>
          <p:nvPr/>
        </p:nvSpPr>
        <p:spPr>
          <a:xfrm>
            <a:off x="5258503" y="4665179"/>
            <a:ext cx="3714047" cy="994742"/>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They could be useful signposts as reminders of fruitful ways of attending &amp; acting</a:t>
            </a:r>
          </a:p>
        </p:txBody>
      </p:sp>
    </p:spTree>
    <p:extLst>
      <p:ext uri="{BB962C8B-B14F-4D97-AF65-F5344CB8AC3E}">
        <p14:creationId xmlns:p14="http://schemas.microsoft.com/office/powerpoint/2010/main" val="229520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9" grpId="0"/>
      <p:bldP spid="8" grpId="0" animBg="1"/>
      <p:bldP spid="10" grpId="1" animBg="1"/>
      <p:bldP spid="11" grpId="1"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4F51-75FA-EA59-5A18-DFD4E5885A63}"/>
              </a:ext>
            </a:extLst>
          </p:cNvPr>
          <p:cNvSpPr>
            <a:spLocks noGrp="1"/>
          </p:cNvSpPr>
          <p:nvPr>
            <p:ph type="title"/>
          </p:nvPr>
        </p:nvSpPr>
        <p:spPr/>
        <p:txBody>
          <a:bodyPr/>
          <a:lstStyle/>
          <a:p>
            <a:r>
              <a:rPr lang="en-GB" dirty="0"/>
              <a:t>Request from Prof Mayra Amaya</a:t>
            </a:r>
          </a:p>
        </p:txBody>
      </p:sp>
      <p:sp>
        <p:nvSpPr>
          <p:cNvPr id="3" name="Content Placeholder 2">
            <a:extLst>
              <a:ext uri="{FF2B5EF4-FFF2-40B4-BE49-F238E27FC236}">
                <a16:creationId xmlns:a16="http://schemas.microsoft.com/office/drawing/2014/main" id="{CCEB2DC1-1910-DA5C-5611-11148BAC878F}"/>
              </a:ext>
            </a:extLst>
          </p:cNvPr>
          <p:cNvSpPr>
            <a:spLocks noGrp="1"/>
          </p:cNvSpPr>
          <p:nvPr>
            <p:ph idx="1"/>
          </p:nvPr>
        </p:nvSpPr>
        <p:spPr/>
        <p:txBody>
          <a:bodyPr/>
          <a:lstStyle/>
          <a:p>
            <a:r>
              <a:rPr lang="en-GB" b="0" i="0" u="none" strike="noStrike" dirty="0">
                <a:solidFill>
                  <a:srgbClr val="000000"/>
                </a:solidFill>
                <a:effectLst/>
                <a:latin typeface="Chalkboard" panose="03050602040202020205" pitchFamily="66" charset="77"/>
              </a:rPr>
              <a:t>The resolution of problems from the phases that you and co-authors propose (approach, attack and review), has made it easier for us to understand many processes.</a:t>
            </a:r>
          </a:p>
          <a:p>
            <a:r>
              <a:rPr lang="en-GB" b="0" i="0" u="none" strike="noStrike" dirty="0">
                <a:solidFill>
                  <a:srgbClr val="000000"/>
                </a:solidFill>
                <a:effectLst/>
                <a:latin typeface="Chalkboard" panose="03050602040202020205" pitchFamily="66" charset="77"/>
              </a:rPr>
              <a:t>As a mathematics educator one tries to carry out these phases with some guiding questions. But I would believe that the biggest challenge that is presented to us as educators is to verify this learning for each phase in a qualitative way, that is, when </a:t>
            </a:r>
            <a:r>
              <a:rPr lang="en-GB" b="0" i="0" u="none" strike="noStrike" dirty="0" err="1">
                <a:solidFill>
                  <a:srgbClr val="000000"/>
                </a:solidFill>
                <a:effectLst/>
                <a:latin typeface="Chalkboard" panose="03050602040202020205" pitchFamily="66" charset="77"/>
              </a:rPr>
              <a:t>analyzing</a:t>
            </a:r>
            <a:r>
              <a:rPr lang="en-GB" b="0" i="0" u="none" strike="noStrike" dirty="0">
                <a:solidFill>
                  <a:srgbClr val="000000"/>
                </a:solidFill>
                <a:effectLst/>
                <a:latin typeface="Chalkboard" panose="03050602040202020205" pitchFamily="66" charset="77"/>
              </a:rPr>
              <a:t> the results, how can we organize them in order to demonstrate true mathematical learning, on especially when you want to teach from constructivism and working in teams.</a:t>
            </a:r>
          </a:p>
          <a:p>
            <a:r>
              <a:rPr lang="en-GB" b="0" i="0" u="none" strike="noStrike" dirty="0">
                <a:solidFill>
                  <a:srgbClr val="000000"/>
                </a:solidFill>
                <a:effectLst/>
                <a:latin typeface="Chalkboard" panose="03050602040202020205" pitchFamily="66" charset="77"/>
              </a:rPr>
              <a:t>If you could see a complete process from the theoretical that is guided by an example, it would be the best. That is, starting from how to select a problem, what questions are asked to the students in each phase and when they do not understand what is requested (what to do?). After applying the activity, how can we evaluate it from its objective and show true learning from problem solving, taking into account its achievements and difficulties.</a:t>
            </a:r>
            <a:endParaRPr lang="en-GB" dirty="0"/>
          </a:p>
        </p:txBody>
      </p:sp>
    </p:spTree>
    <p:extLst>
      <p:ext uri="{BB962C8B-B14F-4D97-AF65-F5344CB8AC3E}">
        <p14:creationId xmlns:p14="http://schemas.microsoft.com/office/powerpoint/2010/main" val="1780669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9828-E81C-7292-245F-E699D1252B06}"/>
              </a:ext>
            </a:extLst>
          </p:cNvPr>
          <p:cNvSpPr>
            <a:spLocks noGrp="1"/>
          </p:cNvSpPr>
          <p:nvPr>
            <p:ph type="title"/>
          </p:nvPr>
        </p:nvSpPr>
        <p:spPr/>
        <p:txBody>
          <a:bodyPr/>
          <a:lstStyle/>
          <a:p>
            <a:r>
              <a:rPr lang="en-GB" dirty="0"/>
              <a:t>Practicalities</a:t>
            </a:r>
          </a:p>
        </p:txBody>
      </p:sp>
      <p:sp>
        <p:nvSpPr>
          <p:cNvPr id="3" name="Content Placeholder 2">
            <a:extLst>
              <a:ext uri="{FF2B5EF4-FFF2-40B4-BE49-F238E27FC236}">
                <a16:creationId xmlns:a16="http://schemas.microsoft.com/office/drawing/2014/main" id="{BD8A91A0-D875-EE66-5DA4-F6B4ACEEC76A}"/>
              </a:ext>
            </a:extLst>
          </p:cNvPr>
          <p:cNvSpPr>
            <a:spLocks noGrp="1"/>
          </p:cNvSpPr>
          <p:nvPr>
            <p:ph idx="1"/>
          </p:nvPr>
        </p:nvSpPr>
        <p:spPr>
          <a:xfrm>
            <a:off x="481263" y="1094873"/>
            <a:ext cx="8181474" cy="5167903"/>
          </a:xfrm>
        </p:spPr>
        <p:txBody>
          <a:bodyPr/>
          <a:lstStyle/>
          <a:p>
            <a:r>
              <a:rPr lang="en-GB" dirty="0"/>
              <a:t>Entry: Choosing a task</a:t>
            </a:r>
          </a:p>
          <a:p>
            <a:pPr lvl="1"/>
            <a:r>
              <a:rPr lang="en-GB" dirty="0"/>
              <a:t>Calls upon mathematical themes and the use of natural powers while encountering a mathematical concept (probably through example(s))</a:t>
            </a:r>
          </a:p>
          <a:p>
            <a:r>
              <a:rPr lang="en-GB" dirty="0"/>
              <a:t>Entry: comprehending the situation</a:t>
            </a:r>
          </a:p>
          <a:p>
            <a:pPr lvl="1"/>
            <a:r>
              <a:rPr lang="en-GB" dirty="0"/>
              <a:t>Often by encountering, or constructing examples</a:t>
            </a:r>
          </a:p>
          <a:p>
            <a:pPr lvl="1"/>
            <a:r>
              <a:rPr lang="en-GB" dirty="0"/>
              <a:t>Periods of gazing, tinkering, and exploring</a:t>
            </a:r>
          </a:p>
          <a:p>
            <a:r>
              <a:rPr lang="en-GB" dirty="0"/>
              <a:t>Attack:</a:t>
            </a:r>
          </a:p>
          <a:p>
            <a:pPr lvl="1"/>
            <a:r>
              <a:rPr lang="en-GB" dirty="0"/>
              <a:t>Wallis &amp; Hilbert: comprehend example(s) thoroughly</a:t>
            </a:r>
          </a:p>
          <a:p>
            <a:pPr lvl="1"/>
            <a:r>
              <a:rPr lang="en-GB" dirty="0"/>
              <a:t>Use specialising to inform generalising</a:t>
            </a:r>
          </a:p>
          <a:p>
            <a:pPr lvl="1"/>
            <a:r>
              <a:rPr lang="en-GB" dirty="0"/>
              <a:t>Enacting mathematical actions that have become available</a:t>
            </a:r>
          </a:p>
          <a:p>
            <a:r>
              <a:rPr lang="en-GB" dirty="0"/>
              <a:t>Review</a:t>
            </a:r>
          </a:p>
          <a:p>
            <a:pPr lvl="1"/>
            <a:r>
              <a:rPr lang="en-GB" dirty="0"/>
              <a:t>What worked? Why?</a:t>
            </a:r>
          </a:p>
          <a:p>
            <a:pPr lvl="1"/>
            <a:r>
              <a:rPr lang="en-GB" dirty="0"/>
              <a:t>Imagining using these actions in the future.</a:t>
            </a:r>
          </a:p>
          <a:p>
            <a:pPr lvl="1"/>
            <a:r>
              <a:rPr lang="en-GB" dirty="0"/>
              <a:t>What didn’t work?</a:t>
            </a:r>
          </a:p>
          <a:p>
            <a:pPr lvl="1"/>
            <a:r>
              <a:rPr lang="en-GB" dirty="0"/>
              <a:t>Posing further extensions or generalisations</a:t>
            </a:r>
          </a:p>
        </p:txBody>
      </p:sp>
    </p:spTree>
    <p:extLst>
      <p:ext uri="{BB962C8B-B14F-4D97-AF65-F5344CB8AC3E}">
        <p14:creationId xmlns:p14="http://schemas.microsoft.com/office/powerpoint/2010/main" val="425357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15AA-63CC-6A95-0D45-1FDD77F33573}"/>
              </a:ext>
            </a:extLst>
          </p:cNvPr>
          <p:cNvSpPr>
            <a:spLocks noGrp="1"/>
          </p:cNvSpPr>
          <p:nvPr>
            <p:ph type="title"/>
          </p:nvPr>
        </p:nvSpPr>
        <p:spPr/>
        <p:txBody>
          <a:bodyPr/>
          <a:lstStyle/>
          <a:p>
            <a:r>
              <a:rPr lang="en-GB" dirty="0"/>
              <a:t>How do You Know Learning is Taking Place?</a:t>
            </a:r>
          </a:p>
        </p:txBody>
      </p:sp>
      <p:sp>
        <p:nvSpPr>
          <p:cNvPr id="3" name="Content Placeholder 2">
            <a:extLst>
              <a:ext uri="{FF2B5EF4-FFF2-40B4-BE49-F238E27FC236}">
                <a16:creationId xmlns:a16="http://schemas.microsoft.com/office/drawing/2014/main" id="{E4071FC6-DCFE-ACA3-B4E3-A0323E37DA3E}"/>
              </a:ext>
            </a:extLst>
          </p:cNvPr>
          <p:cNvSpPr>
            <a:spLocks noGrp="1"/>
          </p:cNvSpPr>
          <p:nvPr>
            <p:ph idx="1"/>
          </p:nvPr>
        </p:nvSpPr>
        <p:spPr/>
        <p:txBody>
          <a:bodyPr/>
          <a:lstStyle/>
          <a:p>
            <a:r>
              <a:rPr lang="en-GB" dirty="0"/>
              <a:t>Scaffolding (Directed – Prompted – Spontaneous)</a:t>
            </a:r>
          </a:p>
          <a:p>
            <a:r>
              <a:rPr lang="en-GB" dirty="0"/>
              <a:t>Change of focus of Scaffolding because learners have internalised</a:t>
            </a:r>
          </a:p>
          <a:p>
            <a:r>
              <a:rPr lang="en-GB" dirty="0"/>
              <a:t>More Efficient Learning </a:t>
            </a:r>
            <a:br>
              <a:rPr lang="en-GB" dirty="0"/>
            </a:br>
            <a:r>
              <a:rPr lang="en-GB" dirty="0"/>
              <a:t>(Less complex topic introductions and development)</a:t>
            </a:r>
          </a:p>
          <a:p>
            <a:r>
              <a:rPr lang="en-GB" dirty="0"/>
              <a:t>Increasingly sophisticated learner-generated questions/problems</a:t>
            </a:r>
          </a:p>
        </p:txBody>
      </p:sp>
    </p:spTree>
    <p:extLst>
      <p:ext uri="{BB962C8B-B14F-4D97-AF65-F5344CB8AC3E}">
        <p14:creationId xmlns:p14="http://schemas.microsoft.com/office/powerpoint/2010/main" val="292222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2B2FA-D72A-F0AC-86E4-A7CF19087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E23588-4361-CCD7-C9AD-9BC40190BF04}"/>
              </a:ext>
            </a:extLst>
          </p:cNvPr>
          <p:cNvSpPr>
            <a:spLocks noGrp="1"/>
          </p:cNvSpPr>
          <p:nvPr>
            <p:ph type="title"/>
          </p:nvPr>
        </p:nvSpPr>
        <p:spPr/>
        <p:txBody>
          <a:bodyPr/>
          <a:lstStyle/>
          <a:p>
            <a:r>
              <a:rPr lang="en-GB" dirty="0"/>
              <a:t>Addressing Difficulties/Problems 1</a:t>
            </a:r>
          </a:p>
        </p:txBody>
      </p:sp>
      <p:sp>
        <p:nvSpPr>
          <p:cNvPr id="3" name="Content Placeholder 2">
            <a:extLst>
              <a:ext uri="{FF2B5EF4-FFF2-40B4-BE49-F238E27FC236}">
                <a16:creationId xmlns:a16="http://schemas.microsoft.com/office/drawing/2014/main" id="{AEED13E9-D71D-9E32-3CFE-32A24372F026}"/>
              </a:ext>
            </a:extLst>
          </p:cNvPr>
          <p:cNvSpPr>
            <a:spLocks noGrp="1"/>
          </p:cNvSpPr>
          <p:nvPr>
            <p:ph idx="1"/>
          </p:nvPr>
        </p:nvSpPr>
        <p:spPr>
          <a:xfrm>
            <a:off x="288133" y="818146"/>
            <a:ext cx="8567734" cy="4823529"/>
          </a:xfrm>
        </p:spPr>
        <p:txBody>
          <a:bodyPr/>
          <a:lstStyle/>
          <a:p>
            <a:r>
              <a:rPr lang="en-GB" dirty="0"/>
              <a:t>What ‘problem’ is ‘teaching problem solving’ supposed to (re)solve?</a:t>
            </a:r>
          </a:p>
          <a:p>
            <a:pPr lvl="1"/>
            <a:r>
              <a:rPr lang="en-GB" dirty="0"/>
              <a:t>Something to do with creativity? Independence? Critical thinking?</a:t>
            </a:r>
          </a:p>
          <a:p>
            <a:pPr lvl="1"/>
            <a:r>
              <a:rPr lang="en-GB" dirty="0"/>
              <a:t>Engagement? Development of disposition? Decrease in dependence?</a:t>
            </a:r>
            <a:br>
              <a:rPr lang="en-GB" dirty="0"/>
            </a:br>
            <a:br>
              <a:rPr lang="en-GB" dirty="0"/>
            </a:br>
            <a:br>
              <a:rPr lang="en-GB" dirty="0"/>
            </a:br>
            <a:br>
              <a:rPr lang="en-GB" dirty="0"/>
            </a:br>
            <a:endParaRPr lang="en-GB" dirty="0"/>
          </a:p>
          <a:p>
            <a:r>
              <a:rPr lang="en-GB" dirty="0"/>
              <a:t>When given ‘problems to solve’, learners don’t know what to do.</a:t>
            </a:r>
          </a:p>
          <a:p>
            <a:pPr lvl="1"/>
            <a:r>
              <a:rPr lang="en-GB" dirty="0"/>
              <a:t>Are teachers being mathematical both </a:t>
            </a:r>
            <a:r>
              <a:rPr lang="en-GB" b="1" dirty="0">
                <a:solidFill>
                  <a:srgbClr val="FF0000"/>
                </a:solidFill>
              </a:rPr>
              <a:t>with</a:t>
            </a:r>
            <a:r>
              <a:rPr lang="en-GB" dirty="0"/>
              <a:t> and </a:t>
            </a:r>
            <a:r>
              <a:rPr lang="en-GB" b="1" dirty="0">
                <a:solidFill>
                  <a:srgbClr val="FF0000"/>
                </a:solidFill>
              </a:rPr>
              <a:t>in front of </a:t>
            </a:r>
            <a:r>
              <a:rPr lang="en-GB" dirty="0"/>
              <a:t>learners?</a:t>
            </a:r>
          </a:p>
          <a:p>
            <a:pPr lvl="1"/>
            <a:r>
              <a:rPr lang="en-GB" dirty="0"/>
              <a:t>Seeing &amp; participating in mathematical thinking</a:t>
            </a:r>
          </a:p>
          <a:p>
            <a:r>
              <a:rPr lang="en-GB" dirty="0"/>
              <a:t>Time it takes to experience problem solving</a:t>
            </a:r>
          </a:p>
          <a:p>
            <a:pPr lvl="1"/>
            <a:r>
              <a:rPr lang="en-GB" dirty="0"/>
              <a:t>Initially, perhaps …</a:t>
            </a:r>
          </a:p>
          <a:p>
            <a:pPr lvl="1"/>
            <a:r>
              <a:rPr lang="en-GB" dirty="0"/>
              <a:t>though scaffolded encounters with mathematical thinking can make a big difference</a:t>
            </a:r>
          </a:p>
          <a:p>
            <a:pPr lvl="1"/>
            <a:r>
              <a:rPr lang="en-GB" dirty="0"/>
              <a:t>Learning becomes more efficient as learners ‘Learn How To Learn’</a:t>
            </a:r>
          </a:p>
        </p:txBody>
      </p:sp>
      <p:sp>
        <p:nvSpPr>
          <p:cNvPr id="4" name="Rounded Rectangle 3">
            <a:extLst>
              <a:ext uri="{FF2B5EF4-FFF2-40B4-BE49-F238E27FC236}">
                <a16:creationId xmlns:a16="http://schemas.microsoft.com/office/drawing/2014/main" id="{DD59D74C-E239-BD1B-CC18-8847B094E042}"/>
              </a:ext>
            </a:extLst>
          </p:cNvPr>
          <p:cNvSpPr/>
          <p:nvPr/>
        </p:nvSpPr>
        <p:spPr>
          <a:xfrm>
            <a:off x="1038944" y="1835568"/>
            <a:ext cx="7066112" cy="724619"/>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Response determines what actions you enculturate learners into</a:t>
            </a:r>
          </a:p>
        </p:txBody>
      </p:sp>
    </p:spTree>
    <p:extLst>
      <p:ext uri="{BB962C8B-B14F-4D97-AF65-F5344CB8AC3E}">
        <p14:creationId xmlns:p14="http://schemas.microsoft.com/office/powerpoint/2010/main" val="185044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1C18-7FD3-3475-09D8-37A243EDCB20}"/>
              </a:ext>
            </a:extLst>
          </p:cNvPr>
          <p:cNvSpPr>
            <a:spLocks noGrp="1"/>
          </p:cNvSpPr>
          <p:nvPr>
            <p:ph type="title"/>
          </p:nvPr>
        </p:nvSpPr>
        <p:spPr/>
        <p:txBody>
          <a:bodyPr/>
          <a:lstStyle/>
          <a:p>
            <a:r>
              <a:rPr lang="en-GB" dirty="0"/>
              <a:t>Addressing Difficulties/Problems 2</a:t>
            </a:r>
          </a:p>
        </p:txBody>
      </p:sp>
      <p:sp>
        <p:nvSpPr>
          <p:cNvPr id="3" name="Content Placeholder 2">
            <a:extLst>
              <a:ext uri="{FF2B5EF4-FFF2-40B4-BE49-F238E27FC236}">
                <a16:creationId xmlns:a16="http://schemas.microsoft.com/office/drawing/2014/main" id="{0EE7764F-F5AD-AEA8-076D-35163828DE21}"/>
              </a:ext>
            </a:extLst>
          </p:cNvPr>
          <p:cNvSpPr>
            <a:spLocks noGrp="1"/>
          </p:cNvSpPr>
          <p:nvPr>
            <p:ph idx="1"/>
          </p:nvPr>
        </p:nvSpPr>
        <p:spPr>
          <a:xfrm>
            <a:off x="481263" y="818146"/>
            <a:ext cx="8181474" cy="5887453"/>
          </a:xfrm>
        </p:spPr>
        <p:txBody>
          <a:bodyPr/>
          <a:lstStyle/>
          <a:p>
            <a:pPr marL="228600" indent="-228600" algn="l" rtl="0" eaLnBrk="1" latinLnBrk="0" hangingPunct="1">
              <a:lnSpc>
                <a:spcPct val="90000"/>
              </a:lnSpc>
              <a:spcBef>
                <a:spcPts val="1000"/>
              </a:spcBef>
              <a:spcAft>
                <a:spcPts val="0"/>
              </a:spcAft>
              <a:buClrTx/>
              <a:buSzPts val="2000"/>
              <a:buFont typeface="Arial" panose="020B0604020202020204" pitchFamily="34" charset="0"/>
              <a:buChar char="•"/>
            </a:pP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The task itself is not a problem: </a:t>
            </a:r>
            <a:b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rather it is whether learners experience it as a </a:t>
            </a:r>
            <a:b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(potentially doable or interesting) problem</a:t>
            </a:r>
            <a:endParaRPr lang="en-GB" sz="1800" dirty="0">
              <a:effectLst/>
            </a:endParaRPr>
          </a:p>
          <a:p>
            <a:pPr marL="685800" indent="-228600" algn="l" rtl="0" eaLnBrk="1" latinLnBrk="0" hangingPunct="1">
              <a:lnSpc>
                <a:spcPct val="90000"/>
              </a:lnSpc>
              <a:spcBef>
                <a:spcPts val="500"/>
              </a:spcBef>
              <a:spcAft>
                <a:spcPts val="0"/>
              </a:spcAft>
            </a:pP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A person can be in a state in which something is problematic for them: </a:t>
            </a:r>
            <a:r>
              <a:rPr lang="en-GB" sz="1800" dirty="0">
                <a:solidFill>
                  <a:schemeClr val="tx1"/>
                </a:solidFill>
                <a:latin typeface="Chalkboard" panose="03050602040202020205" pitchFamily="66" charset="77"/>
                <a:ea typeface="Chalkboard" panose="03050602040202020205" pitchFamily="66" charset="77"/>
                <a:cs typeface="Chalkboard" panose="03050602040202020205" pitchFamily="66" charset="77"/>
              </a:rPr>
              <a:t>w</a:t>
            </a:r>
            <a:r>
              <a:rPr lang="en-GB" sz="1800" kern="1200" dirty="0">
                <a:solidFill>
                  <a:schemeClr val="tx1"/>
                </a:solidFill>
                <a:effectLst/>
                <a:latin typeface="Chalkboard" panose="03050602040202020205" pitchFamily="66" charset="77"/>
                <a:ea typeface="Chalkboard" panose="03050602040202020205" pitchFamily="66" charset="77"/>
                <a:cs typeface="Chalkboard" panose="03050602040202020205" pitchFamily="66" charset="77"/>
              </a:rPr>
              <a:t>hen they experience surprise, consternation, or curiosity</a:t>
            </a:r>
            <a:endParaRPr lang="en-GB" sz="1800" dirty="0">
              <a:solidFill>
                <a:schemeClr val="tx1"/>
              </a:solidFill>
              <a:effectLst/>
            </a:endParaRPr>
          </a:p>
          <a:p>
            <a:pPr marL="685800" indent="-228600" algn="l" rtl="0" eaLnBrk="1" latinLnBrk="0" hangingPunct="1">
              <a:lnSpc>
                <a:spcPct val="90000"/>
              </a:lnSpc>
              <a:spcBef>
                <a:spcPts val="500"/>
              </a:spcBef>
              <a:spcAft>
                <a:spcPts val="0"/>
              </a:spcAft>
            </a:pP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Most likely to happen when people ask their own questions</a:t>
            </a:r>
            <a:endParaRPr lang="en-GB" sz="1400" dirty="0">
              <a:effectLst/>
            </a:endParaRPr>
          </a:p>
          <a:p>
            <a:pPr lvl="1"/>
            <a:r>
              <a:rPr lang="en-GB" kern="1200" dirty="0">
                <a:effectLst/>
                <a:latin typeface="Chalkboard" panose="03050602040202020205" pitchFamily="66" charset="77"/>
                <a:ea typeface="Chalkboard" panose="03050602040202020205" pitchFamily="66" charset="77"/>
                <a:cs typeface="Chalkboard" panose="03050602040202020205" pitchFamily="66" charset="77"/>
              </a:rPr>
              <a:t>This requires an openness to uncertainty, to not-knowing immediately what to do</a:t>
            </a:r>
            <a:endParaRPr lang="en-GB" dirty="0">
              <a:effectLst/>
            </a:endParaRPr>
          </a:p>
          <a:p>
            <a:pPr marL="228600" indent="-228600" algn="l" rtl="0" eaLnBrk="1" latinLnBrk="0" hangingPunct="1">
              <a:lnSpc>
                <a:spcPct val="90000"/>
              </a:lnSpc>
              <a:spcBef>
                <a:spcPts val="1000"/>
              </a:spcBef>
              <a:spcAft>
                <a:spcPts val="0"/>
              </a:spcAft>
              <a:buClrTx/>
              <a:buSzPts val="2000"/>
              <a:buFont typeface="Arial" panose="020B0604020202020204" pitchFamily="34" charset="0"/>
              <a:buChar char="•"/>
            </a:pP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How might pertinent mathematical actions become available to enact when experiencing something as problematic?</a:t>
            </a:r>
            <a:endParaRPr lang="en-GB" sz="1800" dirty="0">
              <a:effectLst/>
            </a:endParaRPr>
          </a:p>
          <a:p>
            <a:pPr marL="685800" indent="-228600" algn="l" rtl="0" eaLnBrk="1" latinLnBrk="0" hangingPunct="1">
              <a:lnSpc>
                <a:spcPct val="90000"/>
              </a:lnSpc>
              <a:spcBef>
                <a:spcPts val="500"/>
              </a:spcBef>
              <a:spcAft>
                <a:spcPts val="0"/>
              </a:spcAft>
            </a:pP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Frequent review/reflection &amp; pro-flection on successful actions;</a:t>
            </a:r>
            <a:b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and reflection on unsuccessful actions</a:t>
            </a:r>
            <a:endParaRPr lang="en-GB" dirty="0">
              <a:effectLst/>
            </a:endParaRPr>
          </a:p>
          <a:p>
            <a:pPr marL="228600" indent="-228600" algn="l" rtl="0" eaLnBrk="1" latinLnBrk="0" hangingPunct="1">
              <a:lnSpc>
                <a:spcPct val="90000"/>
              </a:lnSpc>
              <a:spcBef>
                <a:spcPts val="1000"/>
              </a:spcBef>
              <a:spcAft>
                <a:spcPts val="0"/>
              </a:spcAft>
            </a:pP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What recent past experiences of learners have influenced them?</a:t>
            </a:r>
            <a:endParaRPr lang="en-GB" dirty="0">
              <a:effectLst/>
            </a:endParaRPr>
          </a:p>
          <a:p>
            <a:pPr marL="685800" indent="-228600" algn="l" rtl="0" eaLnBrk="1" latinLnBrk="0" hangingPunct="1">
              <a:lnSpc>
                <a:spcPct val="90000"/>
              </a:lnSpc>
              <a:spcBef>
                <a:spcPts val="500"/>
              </a:spcBef>
              <a:spcAft>
                <a:spcPts val="0"/>
              </a:spcAft>
            </a:pP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Classroom rubric, enculturation, habits, expectations, dispositions</a:t>
            </a:r>
            <a:endParaRPr lang="en-GB" dirty="0">
              <a:effectLst/>
            </a:endParaRPr>
          </a:p>
          <a:p>
            <a:pPr marL="685800" indent="-228600" algn="l" rtl="0" eaLnBrk="1" latinLnBrk="0" hangingPunct="1">
              <a:lnSpc>
                <a:spcPct val="90000"/>
              </a:lnSpc>
              <a:spcBef>
                <a:spcPts val="500"/>
              </a:spcBef>
              <a:spcAft>
                <a:spcPts val="0"/>
              </a:spcAft>
            </a:pP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Suddenly confronting learners with non-routine tasks</a:t>
            </a:r>
            <a:b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when all they are used to is routine exercises</a:t>
            </a:r>
            <a:b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is bound to be ‘problematic’</a:t>
            </a:r>
            <a:endParaRPr lang="en-GB" dirty="0">
              <a:effectLst/>
            </a:endParaRPr>
          </a:p>
          <a:p>
            <a:pPr marL="685800" indent="-228600" algn="l" rtl="0" eaLnBrk="1" latinLnBrk="0" hangingPunct="1">
              <a:lnSpc>
                <a:spcPct val="90000"/>
              </a:lnSpc>
              <a:spcBef>
                <a:spcPts val="500"/>
              </a:spcBef>
              <a:spcAft>
                <a:spcPts val="0"/>
              </a:spcAft>
            </a:pP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Inducting learners into mathematical thinking habits by </a:t>
            </a:r>
            <a:b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Being Mathematical </a:t>
            </a:r>
            <a:r>
              <a:rPr lang="en-GB" sz="1800" b="1" i="0"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with</a:t>
            </a:r>
            <a:r>
              <a:rPr lang="en-GB" sz="1800" b="0" i="0"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 </a:t>
            </a: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and </a:t>
            </a:r>
            <a:r>
              <a:rPr lang="en-GB" sz="1800" b="1" i="0"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in front of</a:t>
            </a:r>
            <a:r>
              <a:rPr lang="en-GB" sz="1800" b="0" i="0"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 </a:t>
            </a: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learners</a:t>
            </a:r>
            <a:endParaRPr lang="en-GB" dirty="0">
              <a:effectLst/>
            </a:endParaRPr>
          </a:p>
        </p:txBody>
      </p:sp>
    </p:spTree>
    <p:extLst>
      <p:ext uri="{BB962C8B-B14F-4D97-AF65-F5344CB8AC3E}">
        <p14:creationId xmlns:p14="http://schemas.microsoft.com/office/powerpoint/2010/main" val="6587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7FD5-E2F0-130B-CBAA-8E66A3BC7335}"/>
              </a:ext>
            </a:extLst>
          </p:cNvPr>
          <p:cNvSpPr>
            <a:spLocks noGrp="1"/>
          </p:cNvSpPr>
          <p:nvPr>
            <p:ph type="title"/>
          </p:nvPr>
        </p:nvSpPr>
        <p:spPr/>
        <p:txBody>
          <a:bodyPr/>
          <a:lstStyle/>
          <a:p>
            <a:r>
              <a:rPr lang="en-GB" dirty="0"/>
              <a:t>Addressing Difficulties/Problems 3</a:t>
            </a:r>
          </a:p>
        </p:txBody>
      </p:sp>
      <p:sp>
        <p:nvSpPr>
          <p:cNvPr id="3" name="Content Placeholder 2">
            <a:extLst>
              <a:ext uri="{FF2B5EF4-FFF2-40B4-BE49-F238E27FC236}">
                <a16:creationId xmlns:a16="http://schemas.microsoft.com/office/drawing/2014/main" id="{F0331AA0-05B3-B0FE-615C-ED129AFDCEE1}"/>
              </a:ext>
            </a:extLst>
          </p:cNvPr>
          <p:cNvSpPr>
            <a:spLocks noGrp="1"/>
          </p:cNvSpPr>
          <p:nvPr>
            <p:ph idx="1"/>
          </p:nvPr>
        </p:nvSpPr>
        <p:spPr>
          <a:xfrm>
            <a:off x="333876" y="1094874"/>
            <a:ext cx="8581524" cy="3033781"/>
          </a:xfrm>
        </p:spPr>
        <p:txBody>
          <a:bodyPr/>
          <a:lstStyle/>
          <a:p>
            <a:pPr marL="228600" indent="-228600" algn="l" rtl="0" eaLnBrk="1" latinLnBrk="0" hangingPunct="1">
              <a:lnSpc>
                <a:spcPct val="90000"/>
              </a:lnSpc>
              <a:spcBef>
                <a:spcPts val="1000"/>
              </a:spcBef>
              <a:spcAft>
                <a:spcPts val="0"/>
              </a:spcAft>
              <a:buClrTx/>
              <a:buSzPts val="2000"/>
              <a:buFont typeface="Arial" panose="020B0604020202020204" pitchFamily="34" charset="0"/>
              <a:buChar char="•"/>
            </a:pP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Developing a positive &amp; trusting working relationship with teacher and text</a:t>
            </a:r>
          </a:p>
          <a:p>
            <a:pPr lvl="1">
              <a:spcBef>
                <a:spcPts val="1000"/>
              </a:spcBef>
              <a:buSzPts val="2000"/>
            </a:pP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MAA Focus Dec 2023-Jan 2024; DeVito 2006; </a:t>
            </a:r>
            <a:r>
              <a:rPr lang="en-GB" sz="1800" b="0" i="0" kern="1200" dirty="0" err="1">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Handa</a:t>
            </a: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 2011</a:t>
            </a:r>
            <a:endParaRPr lang="en-GB" sz="1600" dirty="0">
              <a:effectLst/>
            </a:endParaRPr>
          </a:p>
          <a:p>
            <a:pPr marL="228600" indent="-228600" algn="l" rtl="0" eaLnBrk="1" latinLnBrk="0" hangingPunct="1">
              <a:lnSpc>
                <a:spcPct val="90000"/>
              </a:lnSpc>
              <a:spcBef>
                <a:spcPts val="1000"/>
              </a:spcBef>
              <a:spcAft>
                <a:spcPts val="0"/>
              </a:spcAft>
            </a:pP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Focus on STEM based tasks for motivation</a:t>
            </a:r>
            <a:b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sz="1800"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is likely to dilute mathematics, often reducing it to arithmetic</a:t>
            </a:r>
          </a:p>
          <a:p>
            <a:pPr lvl="1"/>
            <a:r>
              <a:rPr lang="en-GB" dirty="0"/>
              <a:t>Mathematical Modelling is a constituent of Mathematical Problem Solving</a:t>
            </a:r>
            <a:endParaRPr lang="en-GB" dirty="0">
              <a:solidFill>
                <a:srgbClr val="000000"/>
              </a:solidFill>
              <a:latin typeface="Chalkboard" panose="03050602040202020205" pitchFamily="66" charset="77"/>
            </a:endParaRPr>
          </a:p>
          <a:p>
            <a:pPr lvl="1"/>
            <a:r>
              <a:rPr lang="en-GB" dirty="0">
                <a:solidFill>
                  <a:srgbClr val="000000"/>
                </a:solidFill>
                <a:latin typeface="Chalkboard" panose="03050602040202020205" pitchFamily="66" charset="77"/>
              </a:rPr>
              <a:t>Choosing tasks with the potential for exposing learners to</a:t>
            </a:r>
          </a:p>
          <a:p>
            <a:pPr lvl="2"/>
            <a:r>
              <a:rPr lang="en-GB" dirty="0">
                <a:solidFill>
                  <a:srgbClr val="000000"/>
                </a:solidFill>
                <a:effectLst/>
                <a:latin typeface="Chalkboard" panose="03050602040202020205" pitchFamily="66" charset="77"/>
              </a:rPr>
              <a:t>Problem Posing for themselves</a:t>
            </a:r>
          </a:p>
          <a:p>
            <a:pPr lvl="2"/>
            <a:r>
              <a:rPr lang="en-GB" dirty="0">
                <a:solidFill>
                  <a:srgbClr val="000000"/>
                </a:solidFill>
                <a:latin typeface="Chalkboard" panose="03050602040202020205" pitchFamily="66" charset="77"/>
              </a:rPr>
              <a:t>Mathematical Themes</a:t>
            </a:r>
          </a:p>
          <a:p>
            <a:pPr lvl="2"/>
            <a:r>
              <a:rPr lang="en-GB" dirty="0">
                <a:solidFill>
                  <a:srgbClr val="000000"/>
                </a:solidFill>
                <a:effectLst/>
                <a:latin typeface="Chalkboard" panose="03050602040202020205" pitchFamily="66" charset="77"/>
              </a:rPr>
              <a:t>Mathematical Powers</a:t>
            </a:r>
            <a:endParaRPr lang="en-GB" dirty="0">
              <a:effectLst/>
            </a:endParaRPr>
          </a:p>
        </p:txBody>
      </p:sp>
      <p:sp>
        <p:nvSpPr>
          <p:cNvPr id="4" name="Rounded Rectangle 3">
            <a:extLst>
              <a:ext uri="{FF2B5EF4-FFF2-40B4-BE49-F238E27FC236}">
                <a16:creationId xmlns:a16="http://schemas.microsoft.com/office/drawing/2014/main" id="{95024C7E-3756-871A-A8B6-3AEFB1F59F8C}"/>
              </a:ext>
            </a:extLst>
          </p:cNvPr>
          <p:cNvSpPr/>
          <p:nvPr/>
        </p:nvSpPr>
        <p:spPr>
          <a:xfrm>
            <a:off x="4499263" y="3253364"/>
            <a:ext cx="3782291" cy="1375781"/>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Invariance in the Midst of Change</a:t>
            </a:r>
          </a:p>
          <a:p>
            <a:pPr algn="ctr"/>
            <a:r>
              <a:rPr lang="en-GB" sz="2000" dirty="0">
                <a:solidFill>
                  <a:srgbClr val="FFFF00"/>
                </a:solidFill>
              </a:rPr>
              <a:t>Doing &amp; Undoing</a:t>
            </a:r>
          </a:p>
          <a:p>
            <a:pPr algn="ctr"/>
            <a:r>
              <a:rPr lang="en-GB" sz="2000" dirty="0">
                <a:solidFill>
                  <a:srgbClr val="FFFF00"/>
                </a:solidFill>
              </a:rPr>
              <a:t>Freedom &amp; Constraint</a:t>
            </a:r>
          </a:p>
          <a:p>
            <a:pPr algn="ctr"/>
            <a:r>
              <a:rPr lang="en-GB" sz="2000" dirty="0">
                <a:solidFill>
                  <a:srgbClr val="FFFF00"/>
                </a:solidFill>
              </a:rPr>
              <a:t>Restricting &amp; Extending</a:t>
            </a:r>
          </a:p>
        </p:txBody>
      </p:sp>
      <p:sp>
        <p:nvSpPr>
          <p:cNvPr id="5" name="Rounded Rectangle 4">
            <a:extLst>
              <a:ext uri="{FF2B5EF4-FFF2-40B4-BE49-F238E27FC236}">
                <a16:creationId xmlns:a16="http://schemas.microsoft.com/office/drawing/2014/main" id="{23C0A8C1-32C5-BA29-6F1A-B14E21D48B07}"/>
              </a:ext>
            </a:extLst>
          </p:cNvPr>
          <p:cNvSpPr/>
          <p:nvPr/>
        </p:nvSpPr>
        <p:spPr>
          <a:xfrm>
            <a:off x="4733059" y="4591045"/>
            <a:ext cx="3782291" cy="165800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Imagining &amp; Expressing</a:t>
            </a:r>
          </a:p>
          <a:p>
            <a:pPr algn="ctr"/>
            <a:r>
              <a:rPr lang="en-GB" sz="2000" dirty="0">
                <a:solidFill>
                  <a:srgbClr val="FFFF00"/>
                </a:solidFill>
              </a:rPr>
              <a:t>Specialising &amp; Generalising</a:t>
            </a:r>
          </a:p>
          <a:p>
            <a:pPr algn="ctr"/>
            <a:r>
              <a:rPr lang="en-GB" sz="2000" dirty="0">
                <a:solidFill>
                  <a:srgbClr val="FFFF00"/>
                </a:solidFill>
              </a:rPr>
              <a:t>Conjecturing &amp; Convincing</a:t>
            </a:r>
          </a:p>
          <a:p>
            <a:pPr algn="ctr"/>
            <a:r>
              <a:rPr lang="en-GB" sz="2000" dirty="0">
                <a:solidFill>
                  <a:srgbClr val="FFFF00"/>
                </a:solidFill>
              </a:rPr>
              <a:t>Organising &amp; </a:t>
            </a:r>
            <a:r>
              <a:rPr lang="en-GB" sz="2000" dirty="0" err="1">
                <a:solidFill>
                  <a:srgbClr val="FFFF00"/>
                </a:solidFill>
              </a:rPr>
              <a:t>CLassifying</a:t>
            </a:r>
            <a:r>
              <a:rPr lang="en-GB" sz="2000" dirty="0">
                <a:solidFill>
                  <a:srgbClr val="FFFF00"/>
                </a:solidFill>
              </a:rPr>
              <a:t> </a:t>
            </a:r>
          </a:p>
        </p:txBody>
      </p:sp>
    </p:spTree>
    <p:extLst>
      <p:ext uri="{BB962C8B-B14F-4D97-AF65-F5344CB8AC3E}">
        <p14:creationId xmlns:p14="http://schemas.microsoft.com/office/powerpoint/2010/main" val="221491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Assent-Assert</a:t>
            </a:r>
          </a:p>
        </p:txBody>
      </p:sp>
      <p:sp>
        <p:nvSpPr>
          <p:cNvPr id="3" name="Content Placeholder 2"/>
          <p:cNvSpPr>
            <a:spLocks noGrp="1"/>
          </p:cNvSpPr>
          <p:nvPr>
            <p:ph idx="1"/>
          </p:nvPr>
        </p:nvSpPr>
        <p:spPr/>
        <p:txBody>
          <a:bodyPr/>
          <a:lstStyle/>
          <a:p>
            <a:r>
              <a:rPr lang="en-GB" dirty="0"/>
              <a:t>Do your students sit there and nod, as if assenting to what they are told?</a:t>
            </a:r>
          </a:p>
          <a:p>
            <a:r>
              <a:rPr lang="en-GB" dirty="0"/>
              <a:t>Do your students make conjectures (assert)?</a:t>
            </a:r>
          </a:p>
          <a:p>
            <a:r>
              <a:rPr lang="en-GB" dirty="0"/>
              <a:t>Do they try to validate and justify conjectures?</a:t>
            </a:r>
          </a:p>
        </p:txBody>
      </p:sp>
    </p:spTree>
    <p:extLst>
      <p:ext uri="{BB962C8B-B14F-4D97-AF65-F5344CB8AC3E}">
        <p14:creationId xmlns:p14="http://schemas.microsoft.com/office/powerpoint/2010/main" val="277116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Spondent Teaching</a:t>
            </a:r>
          </a:p>
        </p:txBody>
      </p:sp>
      <p:sp>
        <p:nvSpPr>
          <p:cNvPr id="3" name="Content Placeholder 2"/>
          <p:cNvSpPr>
            <a:spLocks noGrp="1"/>
          </p:cNvSpPr>
          <p:nvPr>
            <p:ph idx="1"/>
          </p:nvPr>
        </p:nvSpPr>
        <p:spPr/>
        <p:txBody>
          <a:bodyPr/>
          <a:lstStyle/>
          <a:p>
            <a:r>
              <a:rPr lang="en-GB" dirty="0"/>
              <a:t>Re-</a:t>
            </a:r>
            <a:r>
              <a:rPr lang="en-GB" dirty="0" err="1"/>
              <a:t>sponding</a:t>
            </a:r>
            <a:r>
              <a:rPr lang="en-GB" dirty="0"/>
              <a:t> to students in real time or soon thereafter</a:t>
            </a:r>
          </a:p>
          <a:p>
            <a:pPr lvl="1"/>
            <a:r>
              <a:rPr lang="en-GB" dirty="0"/>
              <a:t>Listening-to not listening-for</a:t>
            </a:r>
          </a:p>
          <a:p>
            <a:pPr lvl="1"/>
            <a:r>
              <a:rPr lang="en-GB" dirty="0"/>
              <a:t>Entering-in as well as Dragging-in</a:t>
            </a:r>
          </a:p>
          <a:p>
            <a:pPr lvl="1"/>
            <a:r>
              <a:rPr lang="en-GB" dirty="0"/>
              <a:t>Experiencing parallel struggles as a re-minder for oneself</a:t>
            </a:r>
          </a:p>
          <a:p>
            <a:r>
              <a:rPr lang="en-GB" dirty="0"/>
              <a:t>Re-sponsible as a teacher … able to justify choices </a:t>
            </a:r>
          </a:p>
          <a:p>
            <a:pPr lvl="1"/>
            <a:r>
              <a:rPr lang="en-GB" dirty="0"/>
              <a:t>of topics, </a:t>
            </a:r>
          </a:p>
          <a:p>
            <a:pPr lvl="1"/>
            <a:r>
              <a:rPr lang="en-GB" dirty="0"/>
              <a:t>of tasks,</a:t>
            </a:r>
          </a:p>
          <a:p>
            <a:pPr lvl="1"/>
            <a:r>
              <a:rPr lang="en-GB" dirty="0"/>
              <a:t>of modes of interaction with students</a:t>
            </a:r>
          </a:p>
        </p:txBody>
      </p:sp>
    </p:spTree>
    <p:extLst>
      <p:ext uri="{BB962C8B-B14F-4D97-AF65-F5344CB8AC3E}">
        <p14:creationId xmlns:p14="http://schemas.microsoft.com/office/powerpoint/2010/main" val="12522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atin typeface="Chalkboard" charset="0"/>
                <a:ea typeface="ＭＳ Ｐゴシック" charset="0"/>
                <a:cs typeface="ＭＳ Ｐゴシック" charset="0"/>
              </a:rPr>
              <a:t>Pedagogical Assumptions</a:t>
            </a:r>
          </a:p>
        </p:txBody>
      </p:sp>
      <p:sp>
        <p:nvSpPr>
          <p:cNvPr id="3" name="Content Placeholder 2"/>
          <p:cNvSpPr>
            <a:spLocks noGrp="1"/>
          </p:cNvSpPr>
          <p:nvPr>
            <p:ph idx="1"/>
          </p:nvPr>
        </p:nvSpPr>
        <p:spPr/>
        <p:txBody>
          <a:bodyPr/>
          <a:lstStyle/>
          <a:p>
            <a:pPr>
              <a:defRPr/>
            </a:pPr>
            <a:r>
              <a:rPr lang="en-GB" dirty="0">
                <a:latin typeface="Chalkboard" charset="0"/>
                <a:ea typeface="ＭＳ Ｐゴシック" charset="0"/>
                <a:cs typeface="ＭＳ Ｐゴシック" charset="0"/>
              </a:rPr>
              <a:t>Tasks generate activity</a:t>
            </a:r>
          </a:p>
          <a:p>
            <a:pPr lvl="1">
              <a:defRPr/>
            </a:pPr>
            <a:r>
              <a:rPr lang="en-GB" dirty="0">
                <a:latin typeface="Chalkboard" charset="0"/>
                <a:ea typeface="ＭＳ Ｐゴシック" charset="0"/>
                <a:cs typeface="ＭＳ Ｐゴシック" charset="0"/>
              </a:rPr>
              <a:t>Effective activity requires a balance between</a:t>
            </a:r>
          </a:p>
          <a:p>
            <a:pPr lvl="2">
              <a:defRPr/>
            </a:pPr>
            <a:r>
              <a:rPr lang="en-GB" dirty="0">
                <a:latin typeface="Chalkboard" charset="0"/>
                <a:ea typeface="ＭＳ Ｐゴシック" charset="0"/>
                <a:cs typeface="ＭＳ Ｐゴシック" charset="0"/>
              </a:rPr>
              <a:t>Resources available</a:t>
            </a:r>
          </a:p>
          <a:p>
            <a:pPr lvl="2">
              <a:defRPr/>
            </a:pPr>
            <a:r>
              <a:rPr lang="en-GB" dirty="0">
                <a:latin typeface="Chalkboard" charset="0"/>
                <a:ea typeface="ＭＳ Ｐゴシック" charset="0"/>
                <a:cs typeface="ＭＳ Ｐゴシック" charset="0"/>
              </a:rPr>
              <a:t>Tasks proposed</a:t>
            </a:r>
          </a:p>
          <a:p>
            <a:pPr lvl="2">
              <a:defRPr/>
            </a:pPr>
            <a:r>
              <a:rPr lang="en-GB" dirty="0">
                <a:latin typeface="Chalkboard" charset="0"/>
                <a:ea typeface="ＭＳ Ｐゴシック" charset="0"/>
                <a:cs typeface="ＭＳ Ｐゴシック" charset="0"/>
              </a:rPr>
              <a:t>Current state of learner</a:t>
            </a:r>
          </a:p>
          <a:p>
            <a:pPr lvl="2">
              <a:defRPr/>
            </a:pPr>
            <a:r>
              <a:rPr lang="en-GB" dirty="0">
                <a:latin typeface="Chalkboard" charset="0"/>
                <a:ea typeface="ＭＳ Ｐゴシック" charset="0"/>
                <a:cs typeface="ＭＳ Ｐゴシック" charset="0"/>
              </a:rPr>
              <a:t>Intended goal</a:t>
            </a:r>
          </a:p>
          <a:p>
            <a:pPr>
              <a:defRPr/>
            </a:pPr>
            <a:r>
              <a:rPr lang="en-US" dirty="0">
                <a:latin typeface="Chalkboard" charset="0"/>
                <a:ea typeface="ＭＳ Ｐゴシック" charset="0"/>
                <a:cs typeface="ＭＳ Ｐゴシック" charset="0"/>
              </a:rPr>
              <a:t>A</a:t>
            </a:r>
            <a:r>
              <a:rPr lang="en-GB" dirty="0" err="1">
                <a:latin typeface="Chalkboard" charset="0"/>
                <a:ea typeface="ＭＳ Ｐゴシック" charset="0"/>
                <a:cs typeface="ＭＳ Ｐゴシック" charset="0"/>
              </a:rPr>
              <a:t>ctivity</a:t>
            </a:r>
            <a:r>
              <a:rPr lang="en-GB" dirty="0">
                <a:latin typeface="Chalkboard" charset="0"/>
                <a:ea typeface="ＭＳ Ｐゴシック" charset="0"/>
                <a:cs typeface="ＭＳ Ｐゴシック" charset="0"/>
              </a:rPr>
              <a:t> generates experience</a:t>
            </a:r>
          </a:p>
          <a:p>
            <a:pPr lvl="1">
              <a:defRPr/>
            </a:pPr>
            <a:r>
              <a:rPr lang="en-US" dirty="0">
                <a:latin typeface="Chalkboard" charset="0"/>
                <a:ea typeface="ＭＳ Ｐゴシック" charset="0"/>
                <a:cs typeface="ＭＳ Ｐゴシック" charset="0"/>
              </a:rPr>
              <a:t>O</a:t>
            </a:r>
            <a:r>
              <a:rPr lang="en-GB" dirty="0">
                <a:latin typeface="Chalkboard" charset="0"/>
                <a:ea typeface="ＭＳ Ｐゴシック" charset="0"/>
                <a:cs typeface="ＭＳ Ｐゴシック" charset="0"/>
              </a:rPr>
              <a:t>ne thing we don’t often learn from experience is that we don’t often learn from experience alone</a:t>
            </a:r>
          </a:p>
          <a:p>
            <a:pPr lvl="1">
              <a:defRPr/>
            </a:pPr>
            <a:r>
              <a:rPr lang="en-US" dirty="0">
                <a:latin typeface="Chalkboard" charset="0"/>
                <a:ea typeface="ＭＳ Ｐゴシック" charset="0"/>
              </a:rPr>
              <a:t>S</a:t>
            </a:r>
            <a:r>
              <a:rPr lang="en-GB" dirty="0" err="1">
                <a:latin typeface="Chalkboard" charset="0"/>
                <a:ea typeface="ＭＳ Ｐゴシック" charset="0"/>
              </a:rPr>
              <a:t>omething</a:t>
            </a:r>
            <a:r>
              <a:rPr lang="en-GB" dirty="0">
                <a:latin typeface="Chalkboard" charset="0"/>
                <a:ea typeface="ＭＳ Ｐゴシック" charset="0"/>
              </a:rPr>
              <a:t> else is required </a:t>
            </a:r>
            <a:r>
              <a:rPr lang="en-US" dirty="0">
                <a:latin typeface="Chalkboard" charset="0"/>
                <a:ea typeface="ＭＳ Ｐゴシック" charset="0"/>
              </a:rPr>
              <a:t>…</a:t>
            </a:r>
            <a:endParaRPr lang="en-GB" dirty="0">
              <a:latin typeface="Chalkboard" charset="0"/>
              <a:ea typeface="ＭＳ Ｐゴシック" charset="0"/>
            </a:endParaRPr>
          </a:p>
          <a:p>
            <a:pPr>
              <a:defRPr/>
            </a:pPr>
            <a:r>
              <a:rPr lang="en-GB" dirty="0">
                <a:latin typeface="Chalkboard" charset="0"/>
                <a:ea typeface="ＭＳ Ｐゴシック" charset="0"/>
                <a:cs typeface="ＭＳ Ｐゴシック" charset="0"/>
              </a:rPr>
              <a:t>Reflection, Reconstruction, Pro-flection</a:t>
            </a:r>
          </a:p>
          <a:p>
            <a:pPr lvl="1">
              <a:defRPr/>
            </a:pPr>
            <a:r>
              <a:rPr lang="en-GB" dirty="0">
                <a:ea typeface="ＭＳ Ｐゴシック" charset="0"/>
                <a:cs typeface="ＭＳ Ｐゴシック" charset="0"/>
              </a:rPr>
              <a:t>Personal Narratives; Self-Explanations</a:t>
            </a:r>
          </a:p>
          <a:p>
            <a:pPr lvl="1">
              <a:defRPr/>
            </a:pPr>
            <a:r>
              <a:rPr lang="en-GB" dirty="0">
                <a:latin typeface="Chalkboard" charset="0"/>
                <a:ea typeface="ＭＳ Ｐゴシック" charset="0"/>
                <a:cs typeface="ＭＳ Ｐゴシック" charset="0"/>
              </a:rPr>
              <a:t>Imagining acting differently in the future</a:t>
            </a:r>
          </a:p>
        </p:txBody>
      </p:sp>
      <p:grpSp>
        <p:nvGrpSpPr>
          <p:cNvPr id="4" name="Group 3">
            <a:extLst>
              <a:ext uri="{FF2B5EF4-FFF2-40B4-BE49-F238E27FC236}">
                <a16:creationId xmlns:a16="http://schemas.microsoft.com/office/drawing/2014/main" id="{3DFB2058-8A07-0911-97D5-4D3D867B8C36}"/>
              </a:ext>
            </a:extLst>
          </p:cNvPr>
          <p:cNvGrpSpPr/>
          <p:nvPr/>
        </p:nvGrpSpPr>
        <p:grpSpPr>
          <a:xfrm>
            <a:off x="5374715" y="1184442"/>
            <a:ext cx="3140635" cy="1951727"/>
            <a:chOff x="5374715" y="1184442"/>
            <a:chExt cx="3140635" cy="1951727"/>
          </a:xfrm>
        </p:grpSpPr>
        <p:sp>
          <p:nvSpPr>
            <p:cNvPr id="9" name="TextBox 8">
              <a:extLst>
                <a:ext uri="{FF2B5EF4-FFF2-40B4-BE49-F238E27FC236}">
                  <a16:creationId xmlns:a16="http://schemas.microsoft.com/office/drawing/2014/main" id="{C51FB259-CB9E-67AC-1BD5-D6D718FB057D}"/>
                </a:ext>
              </a:extLst>
            </p:cNvPr>
            <p:cNvSpPr txBox="1"/>
            <p:nvPr/>
          </p:nvSpPr>
          <p:spPr>
            <a:xfrm>
              <a:off x="7834971" y="1987127"/>
              <a:ext cx="680379" cy="338554"/>
            </a:xfrm>
            <a:prstGeom prst="rect">
              <a:avLst/>
            </a:prstGeom>
            <a:noFill/>
          </p:spPr>
          <p:txBody>
            <a:bodyPr wrap="none" rtlCol="0">
              <a:spAutoFit/>
            </a:bodyPr>
            <a:lstStyle/>
            <a:p>
              <a:pPr algn="l"/>
              <a:r>
                <a:rPr lang="en-GB" sz="1600" dirty="0">
                  <a:latin typeface="Chalkboard" charset="0"/>
                  <a:ea typeface="Chalkboard" charset="0"/>
                  <a:cs typeface="Chalkboard" charset="0"/>
                </a:rPr>
                <a:t>Tasks</a:t>
              </a:r>
            </a:p>
          </p:txBody>
        </p:sp>
        <p:cxnSp>
          <p:nvCxnSpPr>
            <p:cNvPr id="5" name="Straight Connector 4">
              <a:extLst>
                <a:ext uri="{FF2B5EF4-FFF2-40B4-BE49-F238E27FC236}">
                  <a16:creationId xmlns:a16="http://schemas.microsoft.com/office/drawing/2014/main" id="{72D8A2EA-E803-03A8-7BFE-43AD49DA602B}"/>
                </a:ext>
              </a:extLst>
            </p:cNvPr>
            <p:cNvCxnSpPr/>
            <p:nvPr/>
          </p:nvCxnSpPr>
          <p:spPr>
            <a:xfrm>
              <a:off x="7226300" y="1460500"/>
              <a:ext cx="0" cy="1409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55C373C-AF11-FEC6-C1D1-6E435A44DC70}"/>
                </a:ext>
              </a:extLst>
            </p:cNvPr>
            <p:cNvCxnSpPr>
              <a:cxnSpLocks/>
            </p:cNvCxnSpPr>
            <p:nvPr/>
          </p:nvCxnSpPr>
          <p:spPr>
            <a:xfrm rot="16200000">
              <a:off x="7226300" y="1460500"/>
              <a:ext cx="0" cy="1409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9059813-5359-098E-CD98-E1E58777FEA5}"/>
                </a:ext>
              </a:extLst>
            </p:cNvPr>
            <p:cNvSpPr txBox="1"/>
            <p:nvPr/>
          </p:nvSpPr>
          <p:spPr>
            <a:xfrm>
              <a:off x="6521450" y="2797615"/>
              <a:ext cx="1420453" cy="338554"/>
            </a:xfrm>
            <a:prstGeom prst="rect">
              <a:avLst/>
            </a:prstGeom>
            <a:noFill/>
          </p:spPr>
          <p:txBody>
            <a:bodyPr wrap="none" rtlCol="0">
              <a:spAutoFit/>
            </a:bodyPr>
            <a:lstStyle/>
            <a:p>
              <a:pPr algn="l"/>
              <a:r>
                <a:rPr lang="en-GB" sz="1600" dirty="0">
                  <a:latin typeface="Chalkboard" charset="0"/>
                  <a:ea typeface="Chalkboard" charset="0"/>
                  <a:cs typeface="Chalkboard" charset="0"/>
                </a:rPr>
                <a:t>Current state</a:t>
              </a:r>
            </a:p>
          </p:txBody>
        </p:sp>
        <p:sp>
          <p:nvSpPr>
            <p:cNvPr id="8" name="TextBox 7">
              <a:extLst>
                <a:ext uri="{FF2B5EF4-FFF2-40B4-BE49-F238E27FC236}">
                  <a16:creationId xmlns:a16="http://schemas.microsoft.com/office/drawing/2014/main" id="{579554AB-65FA-9BBB-FCA5-93FA1E4CD976}"/>
                </a:ext>
              </a:extLst>
            </p:cNvPr>
            <p:cNvSpPr txBox="1"/>
            <p:nvPr/>
          </p:nvSpPr>
          <p:spPr>
            <a:xfrm>
              <a:off x="6489700" y="1184442"/>
              <a:ext cx="1469761" cy="338554"/>
            </a:xfrm>
            <a:prstGeom prst="rect">
              <a:avLst/>
            </a:prstGeom>
            <a:noFill/>
          </p:spPr>
          <p:txBody>
            <a:bodyPr wrap="none" rtlCol="0">
              <a:spAutoFit/>
            </a:bodyPr>
            <a:lstStyle/>
            <a:p>
              <a:pPr algn="l"/>
              <a:r>
                <a:rPr lang="en-GB" sz="1600" dirty="0">
                  <a:latin typeface="Chalkboard" charset="0"/>
                  <a:ea typeface="Chalkboard" charset="0"/>
                  <a:cs typeface="Chalkboard" charset="0"/>
                </a:rPr>
                <a:t>Intended goal</a:t>
              </a:r>
            </a:p>
          </p:txBody>
        </p:sp>
        <p:sp>
          <p:nvSpPr>
            <p:cNvPr id="10" name="TextBox 9">
              <a:extLst>
                <a:ext uri="{FF2B5EF4-FFF2-40B4-BE49-F238E27FC236}">
                  <a16:creationId xmlns:a16="http://schemas.microsoft.com/office/drawing/2014/main" id="{502D11E8-921E-2580-DEE7-38B66F71D42C}"/>
                </a:ext>
              </a:extLst>
            </p:cNvPr>
            <p:cNvSpPr txBox="1"/>
            <p:nvPr/>
          </p:nvSpPr>
          <p:spPr>
            <a:xfrm>
              <a:off x="5374715" y="1987127"/>
              <a:ext cx="1114985" cy="338554"/>
            </a:xfrm>
            <a:prstGeom prst="rect">
              <a:avLst/>
            </a:prstGeom>
            <a:noFill/>
          </p:spPr>
          <p:txBody>
            <a:bodyPr wrap="none" rtlCol="0">
              <a:spAutoFit/>
            </a:bodyPr>
            <a:lstStyle/>
            <a:p>
              <a:pPr algn="l"/>
              <a:r>
                <a:rPr lang="en-GB" sz="1600" dirty="0">
                  <a:latin typeface="Chalkboard" charset="0"/>
                  <a:ea typeface="Chalkboard" charset="0"/>
                  <a:cs typeface="Chalkboard" charset="0"/>
                </a:rPr>
                <a:t>Resources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301C-9363-D2A4-AAF6-69F1121A32FF}"/>
              </a:ext>
            </a:extLst>
          </p:cNvPr>
          <p:cNvSpPr>
            <a:spLocks noGrp="1"/>
          </p:cNvSpPr>
          <p:nvPr>
            <p:ph type="title"/>
          </p:nvPr>
        </p:nvSpPr>
        <p:spPr/>
        <p:txBody>
          <a:bodyPr/>
          <a:lstStyle/>
          <a:p>
            <a:r>
              <a:rPr lang="en-GB" dirty="0"/>
              <a:t>Engaging the whole Psyche</a:t>
            </a:r>
          </a:p>
        </p:txBody>
      </p:sp>
      <p:sp>
        <p:nvSpPr>
          <p:cNvPr id="3" name="Content Placeholder 2">
            <a:extLst>
              <a:ext uri="{FF2B5EF4-FFF2-40B4-BE49-F238E27FC236}">
                <a16:creationId xmlns:a16="http://schemas.microsoft.com/office/drawing/2014/main" id="{DDCFD012-61BB-0106-D5CF-8BD538A54CBD}"/>
              </a:ext>
            </a:extLst>
          </p:cNvPr>
          <p:cNvSpPr>
            <a:spLocks noGrp="1"/>
          </p:cNvSpPr>
          <p:nvPr>
            <p:ph idx="1"/>
          </p:nvPr>
        </p:nvSpPr>
        <p:spPr/>
        <p:txBody>
          <a:bodyPr/>
          <a:lstStyle/>
          <a:p>
            <a:r>
              <a:rPr lang="en-GB" dirty="0"/>
              <a:t>Problem posing (exercising curiosity)</a:t>
            </a:r>
          </a:p>
          <a:p>
            <a:r>
              <a:rPr lang="en-GB" dirty="0"/>
              <a:t>Disposition to Think Mathematically</a:t>
            </a:r>
          </a:p>
          <a:p>
            <a:r>
              <a:rPr lang="en-GB" dirty="0"/>
              <a:t>Asking why</a:t>
            </a:r>
          </a:p>
          <a:p>
            <a:r>
              <a:rPr lang="en-GB" dirty="0"/>
              <a:t>Seeking connections</a:t>
            </a:r>
          </a:p>
        </p:txBody>
      </p:sp>
    </p:spTree>
    <p:extLst>
      <p:ext uri="{BB962C8B-B14F-4D97-AF65-F5344CB8AC3E}">
        <p14:creationId xmlns:p14="http://schemas.microsoft.com/office/powerpoint/2010/main" val="3234200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A73A-3AA7-05A1-F8A8-2286658D9155}"/>
              </a:ext>
            </a:extLst>
          </p:cNvPr>
          <p:cNvSpPr>
            <a:spLocks noGrp="1"/>
          </p:cNvSpPr>
          <p:nvPr>
            <p:ph type="title"/>
          </p:nvPr>
        </p:nvSpPr>
        <p:spPr/>
        <p:txBody>
          <a:bodyPr/>
          <a:lstStyle/>
          <a:p>
            <a:r>
              <a:rPr lang="en-GB" dirty="0"/>
              <a:t>Thinking Mathematically (Mathematical Thinking)</a:t>
            </a:r>
          </a:p>
        </p:txBody>
      </p:sp>
      <p:sp>
        <p:nvSpPr>
          <p:cNvPr id="3" name="Content Placeholder 2">
            <a:extLst>
              <a:ext uri="{FF2B5EF4-FFF2-40B4-BE49-F238E27FC236}">
                <a16:creationId xmlns:a16="http://schemas.microsoft.com/office/drawing/2014/main" id="{3041F5E1-23F1-7DAA-9BB2-2423F21F274F}"/>
              </a:ext>
            </a:extLst>
          </p:cNvPr>
          <p:cNvSpPr>
            <a:spLocks noGrp="1"/>
          </p:cNvSpPr>
          <p:nvPr>
            <p:ph idx="1"/>
          </p:nvPr>
        </p:nvSpPr>
        <p:spPr/>
        <p:txBody>
          <a:bodyPr/>
          <a:lstStyle/>
          <a:p>
            <a:r>
              <a:rPr lang="en-GB" dirty="0"/>
              <a:t>Overly specific lists of actions (dos and don’ts)</a:t>
            </a:r>
          </a:p>
          <a:p>
            <a:r>
              <a:rPr lang="en-GB" dirty="0"/>
              <a:t>Underly specific: general and abstract sentiments</a:t>
            </a:r>
          </a:p>
          <a:p>
            <a:r>
              <a:rPr lang="en-GB" dirty="0"/>
              <a:t>Investigation by Skelton &amp; Watson (2023):</a:t>
            </a:r>
          </a:p>
          <a:p>
            <a:pPr lvl="1"/>
            <a:r>
              <a:rPr lang="en-GB" dirty="0"/>
              <a:t>How would (could) you find the volume of a lump of plasticene?</a:t>
            </a:r>
          </a:p>
          <a:p>
            <a:pPr lvl="1"/>
            <a:r>
              <a:rPr lang="en-GB" dirty="0"/>
              <a:t>Notice what actions you considered or contemplated or undertook</a:t>
            </a:r>
          </a:p>
          <a:p>
            <a:pPr lvl="1"/>
            <a:r>
              <a:rPr lang="en-GB" dirty="0"/>
              <a:t>Consider how these might be encouraged and developed with learners</a:t>
            </a:r>
          </a:p>
        </p:txBody>
      </p:sp>
      <p:sp>
        <p:nvSpPr>
          <p:cNvPr id="4" name="Rounded Rectangle 3">
            <a:extLst>
              <a:ext uri="{FF2B5EF4-FFF2-40B4-BE49-F238E27FC236}">
                <a16:creationId xmlns:a16="http://schemas.microsoft.com/office/drawing/2014/main" id="{49FF2EEB-66D9-1C55-E7AE-6DC780C50F3E}"/>
              </a:ext>
            </a:extLst>
          </p:cNvPr>
          <p:cNvSpPr/>
          <p:nvPr/>
        </p:nvSpPr>
        <p:spPr>
          <a:xfrm>
            <a:off x="5624857" y="3265714"/>
            <a:ext cx="3491346" cy="96190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Parallel to process leading to </a:t>
            </a:r>
            <a:br>
              <a:rPr lang="en-GB" sz="2000" dirty="0">
                <a:solidFill>
                  <a:srgbClr val="0432FF"/>
                </a:solidFill>
              </a:rPr>
            </a:br>
            <a:r>
              <a:rPr lang="en-GB" sz="2000" dirty="0">
                <a:solidFill>
                  <a:srgbClr val="0432FF"/>
                </a:solidFill>
              </a:rPr>
              <a:t>Mason et al </a:t>
            </a:r>
            <a:br>
              <a:rPr lang="en-GB" sz="2000" dirty="0">
                <a:solidFill>
                  <a:srgbClr val="0432FF"/>
                </a:solidFill>
              </a:rPr>
            </a:br>
            <a:r>
              <a:rPr lang="en-GB" sz="2000" dirty="0">
                <a:solidFill>
                  <a:srgbClr val="0432FF"/>
                </a:solidFill>
              </a:rPr>
              <a:t>Thinking Mathematically</a:t>
            </a:r>
          </a:p>
        </p:txBody>
      </p:sp>
      <p:sp>
        <p:nvSpPr>
          <p:cNvPr id="5" name="Rounded Rectangle 4">
            <a:extLst>
              <a:ext uri="{FF2B5EF4-FFF2-40B4-BE49-F238E27FC236}">
                <a16:creationId xmlns:a16="http://schemas.microsoft.com/office/drawing/2014/main" id="{3E86FEF5-5106-39A7-9935-178230B76370}"/>
              </a:ext>
            </a:extLst>
          </p:cNvPr>
          <p:cNvSpPr/>
          <p:nvPr/>
        </p:nvSpPr>
        <p:spPr>
          <a:xfrm>
            <a:off x="3015571" y="3797197"/>
            <a:ext cx="2848457" cy="1050967"/>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Importance of </a:t>
            </a:r>
          </a:p>
          <a:p>
            <a:pPr algn="ctr"/>
            <a:r>
              <a:rPr lang="en-GB" sz="2000" dirty="0">
                <a:solidFill>
                  <a:srgbClr val="FFFF00"/>
                </a:solidFill>
              </a:rPr>
              <a:t>Descriptions</a:t>
            </a:r>
          </a:p>
          <a:p>
            <a:pPr algn="ctr"/>
            <a:r>
              <a:rPr lang="en-GB" sz="2000" dirty="0">
                <a:solidFill>
                  <a:srgbClr val="FFFF00"/>
                </a:solidFill>
              </a:rPr>
              <a:t>NOT prescriptions</a:t>
            </a:r>
          </a:p>
        </p:txBody>
      </p:sp>
      <p:sp>
        <p:nvSpPr>
          <p:cNvPr id="6" name="Rounded Rectangle 5">
            <a:extLst>
              <a:ext uri="{FF2B5EF4-FFF2-40B4-BE49-F238E27FC236}">
                <a16:creationId xmlns:a16="http://schemas.microsoft.com/office/drawing/2014/main" id="{2C6B624A-D5A7-89D9-5283-E1F81D2F5BA8}"/>
              </a:ext>
            </a:extLst>
          </p:cNvPr>
          <p:cNvSpPr/>
          <p:nvPr/>
        </p:nvSpPr>
        <p:spPr>
          <a:xfrm>
            <a:off x="5485817" y="4477247"/>
            <a:ext cx="3271340" cy="96190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Lived experience of </a:t>
            </a:r>
            <a:br>
              <a:rPr lang="en-GB" sz="2000" dirty="0">
                <a:solidFill>
                  <a:srgbClr val="0432FF"/>
                </a:solidFill>
              </a:rPr>
            </a:br>
            <a:r>
              <a:rPr lang="en-GB" sz="2000" dirty="0">
                <a:solidFill>
                  <a:srgbClr val="0432FF"/>
                </a:solidFill>
              </a:rPr>
              <a:t>classroom culture</a:t>
            </a:r>
          </a:p>
        </p:txBody>
      </p:sp>
      <p:sp>
        <p:nvSpPr>
          <p:cNvPr id="7" name="Rounded Rectangle 6">
            <a:extLst>
              <a:ext uri="{FF2B5EF4-FFF2-40B4-BE49-F238E27FC236}">
                <a16:creationId xmlns:a16="http://schemas.microsoft.com/office/drawing/2014/main" id="{6EF8EF59-B60A-D6E8-7989-CF39AD8D24D9}"/>
              </a:ext>
            </a:extLst>
          </p:cNvPr>
          <p:cNvSpPr/>
          <p:nvPr/>
        </p:nvSpPr>
        <p:spPr>
          <a:xfrm>
            <a:off x="-62350" y="3591785"/>
            <a:ext cx="3271340" cy="783257"/>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Novice teachers evinced</a:t>
            </a:r>
          </a:p>
        </p:txBody>
      </p:sp>
      <p:sp>
        <p:nvSpPr>
          <p:cNvPr id="8" name="Rounded Rectangle 7">
            <a:extLst>
              <a:ext uri="{FF2B5EF4-FFF2-40B4-BE49-F238E27FC236}">
                <a16:creationId xmlns:a16="http://schemas.microsoft.com/office/drawing/2014/main" id="{4472BFA9-9B06-8778-8B50-2ACA8863F0A8}"/>
              </a:ext>
            </a:extLst>
          </p:cNvPr>
          <p:cNvSpPr/>
          <p:nvPr/>
        </p:nvSpPr>
        <p:spPr>
          <a:xfrm>
            <a:off x="157841" y="4179900"/>
            <a:ext cx="3108935" cy="915911"/>
          </a:xfrm>
          <a:prstGeom prst="roundRect">
            <a:avLst/>
          </a:prstGeom>
          <a:solidFill>
            <a:srgbClr val="855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rPr>
              <a:t>negative emotions</a:t>
            </a:r>
            <a:br>
              <a:rPr lang="en-GB" dirty="0">
                <a:solidFill>
                  <a:srgbClr val="FFFF00"/>
                </a:solidFill>
              </a:rPr>
            </a:br>
            <a:r>
              <a:rPr lang="en-GB" dirty="0">
                <a:solidFill>
                  <a:srgbClr val="FFFF00"/>
                </a:solidFill>
              </a:rPr>
              <a:t> (unfamiliarity with ‘problem’)</a:t>
            </a:r>
            <a:endParaRPr lang="en-GB" sz="2000" dirty="0">
              <a:solidFill>
                <a:srgbClr val="FFFF00"/>
              </a:solidFill>
            </a:endParaRPr>
          </a:p>
        </p:txBody>
      </p:sp>
      <p:sp>
        <p:nvSpPr>
          <p:cNvPr id="9" name="Rounded Rectangle 8">
            <a:extLst>
              <a:ext uri="{FF2B5EF4-FFF2-40B4-BE49-F238E27FC236}">
                <a16:creationId xmlns:a16="http://schemas.microsoft.com/office/drawing/2014/main" id="{07853471-EBEE-1D50-E698-62BEA7251C7B}"/>
              </a:ext>
            </a:extLst>
          </p:cNvPr>
          <p:cNvSpPr/>
          <p:nvPr/>
        </p:nvSpPr>
        <p:spPr>
          <a:xfrm>
            <a:off x="423477" y="4978323"/>
            <a:ext cx="3307833" cy="915911"/>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rPr>
              <a:t>positive emotions</a:t>
            </a:r>
            <a:br>
              <a:rPr lang="en-GB" dirty="0">
                <a:solidFill>
                  <a:srgbClr val="FFFF00"/>
                </a:solidFill>
              </a:rPr>
            </a:br>
            <a:r>
              <a:rPr lang="en-GB" dirty="0">
                <a:solidFill>
                  <a:srgbClr val="FFFF00"/>
                </a:solidFill>
              </a:rPr>
              <a:t> (‘something to manipulate’)</a:t>
            </a:r>
            <a:endParaRPr lang="en-GB" sz="2000" dirty="0">
              <a:solidFill>
                <a:srgbClr val="FFFF00"/>
              </a:solidFill>
            </a:endParaRPr>
          </a:p>
        </p:txBody>
      </p:sp>
    </p:spTree>
    <p:extLst>
      <p:ext uri="{BB962C8B-B14F-4D97-AF65-F5344CB8AC3E}">
        <p14:creationId xmlns:p14="http://schemas.microsoft.com/office/powerpoint/2010/main" val="930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0294-0B41-CFF6-A196-90CA6DB16448}"/>
              </a:ext>
            </a:extLst>
          </p:cNvPr>
          <p:cNvSpPr>
            <a:spLocks noGrp="1"/>
          </p:cNvSpPr>
          <p:nvPr>
            <p:ph type="title"/>
          </p:nvPr>
        </p:nvSpPr>
        <p:spPr/>
        <p:txBody>
          <a:bodyPr/>
          <a:lstStyle/>
          <a:p>
            <a:r>
              <a:rPr lang="en-GB" dirty="0"/>
              <a:t>What If Not?</a:t>
            </a:r>
          </a:p>
        </p:txBody>
      </p:sp>
      <p:sp>
        <p:nvSpPr>
          <p:cNvPr id="3" name="Content Placeholder 2">
            <a:extLst>
              <a:ext uri="{FF2B5EF4-FFF2-40B4-BE49-F238E27FC236}">
                <a16:creationId xmlns:a16="http://schemas.microsoft.com/office/drawing/2014/main" id="{05217732-261E-79D4-E615-88E12AB816DB}"/>
              </a:ext>
            </a:extLst>
          </p:cNvPr>
          <p:cNvSpPr>
            <a:spLocks noGrp="1"/>
          </p:cNvSpPr>
          <p:nvPr>
            <p:ph idx="1"/>
          </p:nvPr>
        </p:nvSpPr>
        <p:spPr/>
        <p:txBody>
          <a:bodyPr/>
          <a:lstStyle/>
          <a:p>
            <a:r>
              <a:rPr lang="en-GB" dirty="0"/>
              <a:t>Stephen Brown &amp; </a:t>
            </a:r>
            <a:r>
              <a:rPr lang="en-GB"/>
              <a:t>Marion Walter</a:t>
            </a:r>
          </a:p>
        </p:txBody>
      </p:sp>
    </p:spTree>
    <p:extLst>
      <p:ext uri="{BB962C8B-B14F-4D97-AF65-F5344CB8AC3E}">
        <p14:creationId xmlns:p14="http://schemas.microsoft.com/office/powerpoint/2010/main" val="2539987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2F83-96C1-CF71-3887-065B4CADCDE5}"/>
              </a:ext>
            </a:extLst>
          </p:cNvPr>
          <p:cNvSpPr>
            <a:spLocks noGrp="1"/>
          </p:cNvSpPr>
          <p:nvPr>
            <p:ph type="title"/>
          </p:nvPr>
        </p:nvSpPr>
        <p:spPr/>
        <p:txBody>
          <a:bodyPr/>
          <a:lstStyle/>
          <a:p>
            <a:r>
              <a:rPr lang="en-GB" dirty="0"/>
              <a:t>Pressures</a:t>
            </a:r>
          </a:p>
        </p:txBody>
      </p:sp>
      <p:sp>
        <p:nvSpPr>
          <p:cNvPr id="3" name="Content Placeholder 2">
            <a:extLst>
              <a:ext uri="{FF2B5EF4-FFF2-40B4-BE49-F238E27FC236}">
                <a16:creationId xmlns:a16="http://schemas.microsoft.com/office/drawing/2014/main" id="{4E1881F8-71AF-4DA5-E099-35C74845E6FC}"/>
              </a:ext>
            </a:extLst>
          </p:cNvPr>
          <p:cNvSpPr>
            <a:spLocks noGrp="1"/>
          </p:cNvSpPr>
          <p:nvPr>
            <p:ph idx="1"/>
          </p:nvPr>
        </p:nvSpPr>
        <p:spPr>
          <a:xfrm>
            <a:off x="481263" y="1094874"/>
            <a:ext cx="8181474" cy="1648326"/>
          </a:xfrm>
        </p:spPr>
        <p:txBody>
          <a:bodyPr/>
          <a:lstStyle/>
          <a:p>
            <a:r>
              <a:rPr lang="en-GB" dirty="0"/>
              <a:t>To ensure learners can perform procedures on tests</a:t>
            </a:r>
          </a:p>
          <a:p>
            <a:r>
              <a:rPr lang="en-GB" dirty="0"/>
              <a:t>To equip learners to be flexible in a changing world</a:t>
            </a:r>
            <a:br>
              <a:rPr lang="en-GB" dirty="0"/>
            </a:br>
            <a:r>
              <a:rPr lang="en-GB" dirty="0"/>
              <a:t>Especially in STEM subjects</a:t>
            </a:r>
          </a:p>
          <a:p>
            <a:r>
              <a:rPr lang="en-GB" dirty="0"/>
              <a:t>To engage and enthuse learners concerning mathematical thinking</a:t>
            </a:r>
          </a:p>
          <a:p>
            <a:endParaRPr lang="en-GB" dirty="0"/>
          </a:p>
        </p:txBody>
      </p:sp>
      <p:sp>
        <p:nvSpPr>
          <p:cNvPr id="4" name="Content Placeholder 2">
            <a:extLst>
              <a:ext uri="{FF2B5EF4-FFF2-40B4-BE49-F238E27FC236}">
                <a16:creationId xmlns:a16="http://schemas.microsoft.com/office/drawing/2014/main" id="{CA719B45-0ACA-CC92-B015-DBD90E86106A}"/>
              </a:ext>
            </a:extLst>
          </p:cNvPr>
          <p:cNvSpPr txBox="1">
            <a:spLocks/>
          </p:cNvSpPr>
          <p:nvPr/>
        </p:nvSpPr>
        <p:spPr>
          <a:xfrm>
            <a:off x="628650" y="3290638"/>
            <a:ext cx="8181474" cy="1648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Training behaviour by frequent rehearsal of procedures</a:t>
            </a:r>
          </a:p>
          <a:p>
            <a:r>
              <a:rPr lang="en-GB" dirty="0"/>
              <a:t>Watering down mathematical content to arithmetic and perhaps a few other basic procedures</a:t>
            </a:r>
          </a:p>
          <a:p>
            <a:r>
              <a:rPr lang="en-GB" dirty="0"/>
              <a:t>Dropping learners into unexpected unfamiliar tasks</a:t>
            </a:r>
          </a:p>
        </p:txBody>
      </p:sp>
      <p:sp>
        <p:nvSpPr>
          <p:cNvPr id="6" name="Title 1">
            <a:extLst>
              <a:ext uri="{FF2B5EF4-FFF2-40B4-BE49-F238E27FC236}">
                <a16:creationId xmlns:a16="http://schemas.microsoft.com/office/drawing/2014/main" id="{ECA7D54B-4479-5F76-DC3B-B68E575CC042}"/>
              </a:ext>
            </a:extLst>
          </p:cNvPr>
          <p:cNvSpPr txBox="1">
            <a:spLocks/>
          </p:cNvSpPr>
          <p:nvPr/>
        </p:nvSpPr>
        <p:spPr>
          <a:xfrm>
            <a:off x="628650" y="2790409"/>
            <a:ext cx="7886700" cy="4530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i="0" kern="1200">
                <a:solidFill>
                  <a:schemeClr val="accent2">
                    <a:lumMod val="50000"/>
                  </a:schemeClr>
                </a:solidFill>
                <a:latin typeface="Chalkboard" charset="0"/>
                <a:ea typeface="Chalkboard" charset="0"/>
                <a:cs typeface="Chalkboard" charset="0"/>
              </a:defRPr>
            </a:lvl1pPr>
          </a:lstStyle>
          <a:p>
            <a:r>
              <a:rPr lang="en-GB" dirty="0"/>
              <a:t>Ineffective Strategies</a:t>
            </a:r>
          </a:p>
        </p:txBody>
      </p:sp>
    </p:spTree>
    <p:extLst>
      <p:ext uri="{BB962C8B-B14F-4D97-AF65-F5344CB8AC3E}">
        <p14:creationId xmlns:p14="http://schemas.microsoft.com/office/powerpoint/2010/main" val="25756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t>Main Points</a:t>
            </a:r>
          </a:p>
        </p:txBody>
      </p:sp>
      <p:sp>
        <p:nvSpPr>
          <p:cNvPr id="3" name="Content Placeholder 2"/>
          <p:cNvSpPr>
            <a:spLocks noGrp="1"/>
          </p:cNvSpPr>
          <p:nvPr>
            <p:ph idx="1"/>
          </p:nvPr>
        </p:nvSpPr>
        <p:spPr/>
        <p:txBody>
          <a:bodyPr/>
          <a:lstStyle/>
          <a:p>
            <a:pPr>
              <a:defRPr/>
            </a:pPr>
            <a:r>
              <a:rPr lang="en-GB" dirty="0"/>
              <a:t>Assent-Assert</a:t>
            </a:r>
          </a:p>
          <a:p>
            <a:pPr>
              <a:defRPr/>
            </a:pPr>
            <a:r>
              <a:rPr lang="en-GB" dirty="0"/>
              <a:t>Responsive Teaching &amp; Responsible Teaching</a:t>
            </a:r>
          </a:p>
          <a:p>
            <a:pPr>
              <a:defRPr/>
            </a:pPr>
            <a:r>
              <a:rPr lang="en-GB" dirty="0"/>
              <a:t>Mathematics as a Creative Enterprise</a:t>
            </a:r>
          </a:p>
          <a:p>
            <a:pPr>
              <a:defRPr/>
            </a:pPr>
            <a:r>
              <a:rPr lang="en-GB" dirty="0"/>
              <a:t>Guided Re-Invention (</a:t>
            </a:r>
            <a:r>
              <a:rPr lang="en-GB" dirty="0" err="1"/>
              <a:t>Freudenthal</a:t>
            </a:r>
            <a:r>
              <a:rPr lang="en-GB" dirty="0"/>
              <a:t>)</a:t>
            </a:r>
          </a:p>
          <a:p>
            <a:pPr>
              <a:defRPr/>
            </a:pPr>
            <a:r>
              <a:rPr lang="en-GB" dirty="0"/>
              <a:t>Inside Mathematics Itself</a:t>
            </a:r>
          </a:p>
          <a:p>
            <a:pPr lvl="1">
              <a:defRPr/>
            </a:pPr>
            <a:r>
              <a:rPr lang="en-GB" dirty="0"/>
              <a:t>Testing conditions; seeking counter-examples</a:t>
            </a:r>
          </a:p>
          <a:p>
            <a:pPr lvl="1">
              <a:defRPr/>
            </a:pPr>
            <a:r>
              <a:rPr lang="en-GB" dirty="0"/>
              <a:t>Constructing examples (developing tools for tinkering)</a:t>
            </a:r>
          </a:p>
          <a:p>
            <a:pPr>
              <a:defRPr/>
            </a:pPr>
            <a:r>
              <a:rPr lang="en-GB" dirty="0"/>
              <a:t>Outside Mathematics Itself</a:t>
            </a:r>
          </a:p>
          <a:p>
            <a:pPr lvl="1">
              <a:defRPr/>
            </a:pPr>
            <a:r>
              <a:rPr lang="en-GB" dirty="0"/>
              <a:t>Modelling</a:t>
            </a:r>
          </a:p>
          <a:p>
            <a:pPr lvl="1">
              <a:defRPr/>
            </a:pPr>
            <a:r>
              <a:rPr lang="en-GB" dirty="0"/>
              <a:t>Questioning stance towards world (curiosity)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A47E-C403-78C7-C1D3-3077F1E496C5}"/>
              </a:ext>
            </a:extLst>
          </p:cNvPr>
          <p:cNvSpPr>
            <a:spLocks noGrp="1"/>
          </p:cNvSpPr>
          <p:nvPr>
            <p:ph type="title"/>
          </p:nvPr>
        </p:nvSpPr>
        <p:spPr/>
        <p:txBody>
          <a:bodyPr>
            <a:normAutofit/>
          </a:bodyPr>
          <a:lstStyle/>
          <a:p>
            <a:r>
              <a:rPr lang="en-GB" dirty="0"/>
              <a:t>Research 1</a:t>
            </a:r>
          </a:p>
        </p:txBody>
      </p:sp>
      <p:sp>
        <p:nvSpPr>
          <p:cNvPr id="3" name="Content Placeholder 2">
            <a:extLst>
              <a:ext uri="{FF2B5EF4-FFF2-40B4-BE49-F238E27FC236}">
                <a16:creationId xmlns:a16="http://schemas.microsoft.com/office/drawing/2014/main" id="{7F521B72-7A12-DB78-FF99-C813E0CB379A}"/>
              </a:ext>
            </a:extLst>
          </p:cNvPr>
          <p:cNvSpPr>
            <a:spLocks noGrp="1"/>
          </p:cNvSpPr>
          <p:nvPr>
            <p:ph idx="1"/>
          </p:nvPr>
        </p:nvSpPr>
        <p:spPr/>
        <p:txBody>
          <a:bodyPr/>
          <a:lstStyle/>
          <a:p>
            <a:r>
              <a:rPr lang="en-GB" dirty="0"/>
              <a:t>Problem Posing </a:t>
            </a:r>
          </a:p>
          <a:p>
            <a:pPr lvl="1"/>
            <a:r>
              <a:rPr lang="en-GB" sz="1800" dirty="0">
                <a:effectLst/>
                <a:latin typeface="Chalkboard" panose="03050602040202020205" pitchFamily="66" charset="77"/>
              </a:rPr>
              <a:t>4 Phases: orientation, connection, generation, and reflection </a:t>
            </a:r>
          </a:p>
          <a:p>
            <a:pPr lvl="1"/>
            <a:r>
              <a:rPr lang="en-GB" dirty="0">
                <a:latin typeface="Chalkboard" panose="03050602040202020205" pitchFamily="66" charset="77"/>
              </a:rPr>
              <a:t>Parallel to </a:t>
            </a:r>
            <a:r>
              <a:rPr lang="en-GB" dirty="0" err="1">
                <a:latin typeface="Chalkboard" panose="03050602040202020205" pitchFamily="66" charset="77"/>
              </a:rPr>
              <a:t>Pólya’s</a:t>
            </a:r>
            <a:r>
              <a:rPr lang="en-GB" dirty="0">
                <a:latin typeface="Chalkboard" panose="03050602040202020205" pitchFamily="66" charset="77"/>
              </a:rPr>
              <a:t> 4 phases: understand, plan, execute, look back</a:t>
            </a:r>
          </a:p>
          <a:p>
            <a:pPr lvl="2"/>
            <a:r>
              <a:rPr lang="en-GB" dirty="0">
                <a:latin typeface="Chalkboard" panose="03050602040202020205" pitchFamily="66" charset="77"/>
              </a:rPr>
              <a:t>Cai &amp; </a:t>
            </a:r>
            <a:r>
              <a:rPr lang="en-GB" dirty="0" err="1">
                <a:latin typeface="Chalkboard" panose="03050602040202020205" pitchFamily="66" charset="77"/>
              </a:rPr>
              <a:t>Rott</a:t>
            </a:r>
            <a:r>
              <a:rPr lang="en-GB" dirty="0">
                <a:latin typeface="Chalkboard" panose="03050602040202020205" pitchFamily="66" charset="77"/>
              </a:rPr>
              <a:t> (2024)</a:t>
            </a:r>
          </a:p>
          <a:p>
            <a:pPr lvl="1"/>
            <a:r>
              <a:rPr lang="en-GB" dirty="0">
                <a:latin typeface="Chalkboard" panose="03050602040202020205" pitchFamily="66" charset="77"/>
              </a:rPr>
              <a:t>the most important thing was not the solution of a problem but the way of posing it. Instead of requiring that the child shall solve problems, mathematical education ought to stimulate them to ask themself questions (clearly more is envisaged than the writing out in their own words of little stories on a familiar theme: instead what is contemplated is a reversal of what is usually done). </a:t>
            </a:r>
          </a:p>
          <a:p>
            <a:pPr lvl="1"/>
            <a:r>
              <a:rPr lang="en-GB" dirty="0">
                <a:latin typeface="Chalkboard" panose="03050602040202020205" pitchFamily="66" charset="77"/>
              </a:rPr>
              <a:t>The need to give children a sense of problem arises because we need creative mathematicians and not only people who know mathematics and can express clearly what they know. Suppose that, instead of having them set for him, the child himself meets, invents and constructs his own problems!</a:t>
            </a:r>
          </a:p>
          <a:p>
            <a:pPr lvl="1"/>
            <a:r>
              <a:rPr lang="en-GB" dirty="0"/>
              <a:t>we must start with indefinite situations (for such is the reality in which they live). If in such a situation it is the size or number of objects that must be considered, the problem becomes mathematics.</a:t>
            </a:r>
          </a:p>
        </p:txBody>
      </p:sp>
    </p:spTree>
    <p:extLst>
      <p:ext uri="{BB962C8B-B14F-4D97-AF65-F5344CB8AC3E}">
        <p14:creationId xmlns:p14="http://schemas.microsoft.com/office/powerpoint/2010/main" val="2269296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F08F1-4DA6-ACA9-4CA5-5180E9639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C491D-717F-4AC5-79F8-8BF3BADBBAEE}"/>
              </a:ext>
            </a:extLst>
          </p:cNvPr>
          <p:cNvSpPr>
            <a:spLocks noGrp="1"/>
          </p:cNvSpPr>
          <p:nvPr>
            <p:ph type="title"/>
          </p:nvPr>
        </p:nvSpPr>
        <p:spPr/>
        <p:txBody>
          <a:bodyPr>
            <a:normAutofit/>
          </a:bodyPr>
          <a:lstStyle/>
          <a:p>
            <a:r>
              <a:rPr lang="en-GB" dirty="0"/>
              <a:t>Research 2</a:t>
            </a:r>
          </a:p>
        </p:txBody>
      </p:sp>
      <p:sp>
        <p:nvSpPr>
          <p:cNvPr id="3" name="Content Placeholder 2">
            <a:extLst>
              <a:ext uri="{FF2B5EF4-FFF2-40B4-BE49-F238E27FC236}">
                <a16:creationId xmlns:a16="http://schemas.microsoft.com/office/drawing/2014/main" id="{50E953E2-0A52-5A05-EFC9-B55DB64627BB}"/>
              </a:ext>
            </a:extLst>
          </p:cNvPr>
          <p:cNvSpPr>
            <a:spLocks noGrp="1"/>
          </p:cNvSpPr>
          <p:nvPr>
            <p:ph idx="1"/>
          </p:nvPr>
        </p:nvSpPr>
        <p:spPr/>
        <p:txBody>
          <a:bodyPr/>
          <a:lstStyle/>
          <a:p>
            <a:r>
              <a:rPr lang="en-GB" dirty="0"/>
              <a:t>Inquiry Pedagogy: sufficient time required for exploration</a:t>
            </a:r>
          </a:p>
          <a:p>
            <a:pPr lvl="1"/>
            <a:r>
              <a:rPr lang="en-GB" sz="1600" dirty="0" err="1">
                <a:effectLst/>
                <a:latin typeface="Chalkboard" panose="03050602040202020205" pitchFamily="66" charset="77"/>
              </a:rPr>
              <a:t>Radišic</a:t>
            </a:r>
            <a:r>
              <a:rPr lang="en-GB" sz="1600" dirty="0">
                <a:effectLst/>
                <a:latin typeface="Chalkboard" panose="03050602040202020205" pitchFamily="66" charset="77"/>
              </a:rPr>
              <a:t>́ &amp; </a:t>
            </a:r>
            <a:r>
              <a:rPr lang="en-GB" sz="1600" dirty="0" err="1">
                <a:effectLst/>
                <a:latin typeface="Chalkboard" panose="03050602040202020205" pitchFamily="66" charset="77"/>
              </a:rPr>
              <a:t>Jošic</a:t>
            </a:r>
            <a:r>
              <a:rPr lang="en-GB" sz="1600" dirty="0">
                <a:effectLst/>
                <a:latin typeface="Chalkboard" panose="03050602040202020205" pitchFamily="66" charset="77"/>
              </a:rPr>
              <a:t>́ (2015)</a:t>
            </a:r>
          </a:p>
          <a:p>
            <a:r>
              <a:rPr lang="en-GB" sz="2200" dirty="0">
                <a:latin typeface="GMinionPro"/>
              </a:rPr>
              <a:t>Importance of Questioning</a:t>
            </a:r>
          </a:p>
          <a:p>
            <a:pPr lvl="1"/>
            <a:r>
              <a:rPr lang="en-GB" sz="1600" dirty="0">
                <a:effectLst/>
                <a:latin typeface="Chalkboard" panose="03050602040202020205" pitchFamily="66" charset="77"/>
              </a:rPr>
              <a:t>Menezes, </a:t>
            </a:r>
            <a:r>
              <a:rPr lang="en-GB" sz="1600" dirty="0" err="1">
                <a:effectLst/>
                <a:latin typeface="Chalkboard" panose="03050602040202020205" pitchFamily="66" charset="77"/>
              </a:rPr>
              <a:t>Guerreiro</a:t>
            </a:r>
            <a:r>
              <a:rPr lang="en-GB" sz="1600" dirty="0">
                <a:latin typeface="Chalkboard" panose="03050602040202020205" pitchFamily="66" charset="77"/>
              </a:rPr>
              <a:t>, </a:t>
            </a:r>
            <a:r>
              <a:rPr lang="en-GB" sz="1600" dirty="0" err="1">
                <a:effectLst/>
                <a:latin typeface="Chalkboard" panose="03050602040202020205" pitchFamily="66" charset="77"/>
              </a:rPr>
              <a:t>Martinho</a:t>
            </a:r>
            <a:r>
              <a:rPr lang="en-GB" sz="1600" dirty="0">
                <a:effectLst/>
                <a:latin typeface="Chalkboard" panose="03050602040202020205" pitchFamily="66" charset="77"/>
              </a:rPr>
              <a:t> </a:t>
            </a:r>
            <a:r>
              <a:rPr lang="en-GB" sz="1600" dirty="0">
                <a:latin typeface="Chalkboard" panose="03050602040202020205" pitchFamily="66" charset="77"/>
              </a:rPr>
              <a:t>&amp; </a:t>
            </a:r>
            <a:r>
              <a:rPr lang="en-GB" sz="1600" dirty="0">
                <a:effectLst/>
                <a:latin typeface="Chalkboard" panose="03050602040202020205" pitchFamily="66" charset="77"/>
              </a:rPr>
              <a:t>Ferreira (2013</a:t>
            </a:r>
            <a:r>
              <a:rPr lang="en-GB" sz="1200" dirty="0">
                <a:effectLst/>
                <a:latin typeface="Chalkboard" panose="03050602040202020205" pitchFamily="66" charset="77"/>
              </a:rPr>
              <a:t>)</a:t>
            </a:r>
          </a:p>
          <a:p>
            <a:r>
              <a:rPr lang="en-GB" dirty="0">
                <a:latin typeface="Chalkboard" panose="03050602040202020205" pitchFamily="66" charset="77"/>
              </a:rPr>
              <a:t>Appropriating Practice</a:t>
            </a:r>
          </a:p>
          <a:p>
            <a:pPr lvl="1"/>
            <a:r>
              <a:rPr lang="en-GB" dirty="0">
                <a:solidFill>
                  <a:srgbClr val="000000"/>
                </a:solidFill>
                <a:effectLst/>
                <a:latin typeface="Chalkboard" panose="03050602040202020205" pitchFamily="66" charset="77"/>
              </a:rPr>
              <a:t>Gruver &amp; Hawthorne (2023).  Classroom interactions that shape the nature of students’ appropriation of a complex mathematical practice. JMB</a:t>
            </a:r>
          </a:p>
          <a:p>
            <a:endParaRPr lang="en-GB" dirty="0">
              <a:effectLst/>
              <a:latin typeface="Chalkboard" panose="03050602040202020205" pitchFamily="66" charset="77"/>
            </a:endParaRPr>
          </a:p>
          <a:p>
            <a:pPr marL="914400" lvl="2" indent="0">
              <a:buNone/>
            </a:pPr>
            <a:br>
              <a:rPr lang="en-GB" sz="1800" b="1" dirty="0">
                <a:effectLst/>
                <a:latin typeface="GMinionPro"/>
              </a:rPr>
            </a:br>
            <a:endParaRPr lang="en-GB" dirty="0"/>
          </a:p>
          <a:p>
            <a:pPr lvl="2"/>
            <a:endParaRPr lang="en-GB" dirty="0"/>
          </a:p>
        </p:txBody>
      </p:sp>
    </p:spTree>
    <p:extLst>
      <p:ext uri="{BB962C8B-B14F-4D97-AF65-F5344CB8AC3E}">
        <p14:creationId xmlns:p14="http://schemas.microsoft.com/office/powerpoint/2010/main" val="695228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FE60-EF89-B1D5-54DB-F5C65954B2B9}"/>
              </a:ext>
            </a:extLst>
          </p:cNvPr>
          <p:cNvSpPr>
            <a:spLocks noGrp="1"/>
          </p:cNvSpPr>
          <p:nvPr>
            <p:ph type="title"/>
          </p:nvPr>
        </p:nvSpPr>
        <p:spPr/>
        <p:txBody>
          <a:bodyPr>
            <a:normAutofit/>
          </a:bodyPr>
          <a:lstStyle/>
          <a:p>
            <a:r>
              <a:rPr lang="en-GB" dirty="0"/>
              <a:t>Follow-Up</a:t>
            </a:r>
          </a:p>
        </p:txBody>
      </p:sp>
      <p:sp>
        <p:nvSpPr>
          <p:cNvPr id="3" name="Content Placeholder 2">
            <a:extLst>
              <a:ext uri="{FF2B5EF4-FFF2-40B4-BE49-F238E27FC236}">
                <a16:creationId xmlns:a16="http://schemas.microsoft.com/office/drawing/2014/main" id="{4988C64C-E57C-5B48-4D96-7E3AA0F45392}"/>
              </a:ext>
            </a:extLst>
          </p:cNvPr>
          <p:cNvSpPr>
            <a:spLocks noGrp="1"/>
          </p:cNvSpPr>
          <p:nvPr>
            <p:ph idx="1"/>
          </p:nvPr>
        </p:nvSpPr>
        <p:spPr/>
        <p:txBody>
          <a:bodyPr/>
          <a:lstStyle/>
          <a:p>
            <a:r>
              <a:rPr lang="en-GB" dirty="0" err="1"/>
              <a:t>PMTheta.com</a:t>
            </a:r>
            <a:endParaRPr lang="en-GB" dirty="0"/>
          </a:p>
          <a:p>
            <a:r>
              <a:rPr lang="en-GB" dirty="0" err="1"/>
              <a:t>John.mason@open.ac.uk</a:t>
            </a:r>
            <a:endParaRPr lang="en-GB"/>
          </a:p>
          <a:p>
            <a:endParaRPr lang="en-GB"/>
          </a:p>
        </p:txBody>
      </p:sp>
    </p:spTree>
    <p:extLst>
      <p:ext uri="{BB962C8B-B14F-4D97-AF65-F5344CB8AC3E}">
        <p14:creationId xmlns:p14="http://schemas.microsoft.com/office/powerpoint/2010/main" val="198135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DB1DE-D749-A169-0C55-52BE59E872FB}"/>
              </a:ext>
            </a:extLst>
          </p:cNvPr>
          <p:cNvSpPr>
            <a:spLocks noGrp="1"/>
          </p:cNvSpPr>
          <p:nvPr>
            <p:ph type="title"/>
          </p:nvPr>
        </p:nvSpPr>
        <p:spPr>
          <a:xfrm>
            <a:off x="628650" y="365127"/>
            <a:ext cx="7886700" cy="701674"/>
          </a:xfrm>
        </p:spPr>
        <p:txBody>
          <a:bodyPr>
            <a:normAutofit/>
          </a:bodyPr>
          <a:lstStyle/>
          <a:p>
            <a:r>
              <a:rPr lang="en-GB" sz="3200" dirty="0">
                <a:latin typeface="Chalkboard" panose="03050602040202020205" pitchFamily="66" charset="77"/>
              </a:rPr>
              <a:t>Context </a:t>
            </a:r>
          </a:p>
        </p:txBody>
      </p:sp>
      <p:sp>
        <p:nvSpPr>
          <p:cNvPr id="3" name="Content Placeholder 2">
            <a:extLst>
              <a:ext uri="{FF2B5EF4-FFF2-40B4-BE49-F238E27FC236}">
                <a16:creationId xmlns:a16="http://schemas.microsoft.com/office/drawing/2014/main" id="{B240EB91-1732-BE22-AE1B-6D3066A6D1B9}"/>
              </a:ext>
            </a:extLst>
          </p:cNvPr>
          <p:cNvSpPr>
            <a:spLocks noGrp="1"/>
          </p:cNvSpPr>
          <p:nvPr>
            <p:ph sz="half" idx="1"/>
          </p:nvPr>
        </p:nvSpPr>
        <p:spPr>
          <a:xfrm>
            <a:off x="384810" y="1066801"/>
            <a:ext cx="3886200" cy="2362199"/>
          </a:xfrm>
        </p:spPr>
        <p:txBody>
          <a:bodyPr/>
          <a:lstStyle/>
          <a:p>
            <a:pPr marL="0" indent="0" algn="ctr">
              <a:buNone/>
            </a:pPr>
            <a:r>
              <a:rPr lang="en-GB" sz="2400" b="1" dirty="0">
                <a:solidFill>
                  <a:schemeClr val="accent6">
                    <a:lumMod val="75000"/>
                  </a:schemeClr>
                </a:solidFill>
                <a:latin typeface="Chalkboard" panose="03050602040202020205" pitchFamily="66" charset="77"/>
              </a:rPr>
              <a:t>Some </a:t>
            </a:r>
            <a:br>
              <a:rPr lang="en-GB" sz="2400" b="1" dirty="0">
                <a:solidFill>
                  <a:schemeClr val="accent6">
                    <a:lumMod val="75000"/>
                  </a:schemeClr>
                </a:solidFill>
                <a:latin typeface="Chalkboard" panose="03050602040202020205" pitchFamily="66" charset="77"/>
              </a:rPr>
            </a:br>
            <a:r>
              <a:rPr lang="en-GB" sz="2400" b="1" dirty="0">
                <a:solidFill>
                  <a:schemeClr val="accent6">
                    <a:lumMod val="75000"/>
                  </a:schemeClr>
                </a:solidFill>
                <a:latin typeface="Chalkboard" panose="03050602040202020205" pitchFamily="66" charset="77"/>
              </a:rPr>
              <a:t>Mathematical Themes</a:t>
            </a:r>
          </a:p>
          <a:p>
            <a:pPr marL="0" indent="0" algn="ctr">
              <a:buNone/>
            </a:pPr>
            <a:r>
              <a:rPr lang="en-GB" sz="2000" dirty="0">
                <a:solidFill>
                  <a:srgbClr val="0432FF"/>
                </a:solidFill>
              </a:rPr>
              <a:t>Invariance in the midst of change</a:t>
            </a:r>
          </a:p>
          <a:p>
            <a:pPr marL="0" indent="0" algn="ctr">
              <a:buNone/>
            </a:pPr>
            <a:r>
              <a:rPr lang="en-GB" sz="2000" dirty="0">
                <a:solidFill>
                  <a:srgbClr val="0432FF"/>
                </a:solidFill>
              </a:rPr>
              <a:t>Doing &amp; Undoing</a:t>
            </a:r>
          </a:p>
          <a:p>
            <a:pPr marL="0" indent="0" algn="ctr">
              <a:buNone/>
            </a:pPr>
            <a:r>
              <a:rPr lang="en-GB" sz="2000" dirty="0">
                <a:solidFill>
                  <a:srgbClr val="0432FF"/>
                </a:solidFill>
              </a:rPr>
              <a:t>Freedom &amp; Constraint</a:t>
            </a:r>
          </a:p>
          <a:p>
            <a:pPr marL="0" indent="0" algn="ctr">
              <a:buNone/>
            </a:pPr>
            <a:r>
              <a:rPr lang="en-GB" sz="2000" dirty="0">
                <a:solidFill>
                  <a:srgbClr val="0432FF"/>
                </a:solidFill>
              </a:rPr>
              <a:t>Restricting &amp; Extending</a:t>
            </a:r>
          </a:p>
          <a:p>
            <a:pPr marL="0" indent="0" algn="ctr">
              <a:buNone/>
            </a:pPr>
            <a:endParaRPr lang="en-GB" dirty="0">
              <a:solidFill>
                <a:srgbClr val="0432FF"/>
              </a:solidFill>
            </a:endParaRPr>
          </a:p>
        </p:txBody>
      </p:sp>
      <p:sp>
        <p:nvSpPr>
          <p:cNvPr id="4" name="Content Placeholder 3">
            <a:extLst>
              <a:ext uri="{FF2B5EF4-FFF2-40B4-BE49-F238E27FC236}">
                <a16:creationId xmlns:a16="http://schemas.microsoft.com/office/drawing/2014/main" id="{9E93CEE7-8D08-A4F4-D553-9947B5C0AE73}"/>
              </a:ext>
            </a:extLst>
          </p:cNvPr>
          <p:cNvSpPr>
            <a:spLocks noGrp="1"/>
          </p:cNvSpPr>
          <p:nvPr>
            <p:ph sz="half" idx="2"/>
          </p:nvPr>
        </p:nvSpPr>
        <p:spPr>
          <a:xfrm>
            <a:off x="4548939" y="1066801"/>
            <a:ext cx="4338387" cy="2362199"/>
          </a:xfrm>
        </p:spPr>
        <p:txBody>
          <a:bodyPr>
            <a:normAutofit/>
          </a:bodyPr>
          <a:lstStyle/>
          <a:p>
            <a:pPr marL="0" indent="0" algn="ctr">
              <a:buNone/>
            </a:pPr>
            <a:r>
              <a:rPr lang="en-GB" sz="2400" b="1" dirty="0">
                <a:solidFill>
                  <a:srgbClr val="AB7942"/>
                </a:solidFill>
                <a:latin typeface="Chalkboard" panose="03050602040202020205" pitchFamily="66" charset="77"/>
              </a:rPr>
              <a:t>Some Powers </a:t>
            </a:r>
            <a:br>
              <a:rPr lang="en-GB" sz="2400" b="1" dirty="0">
                <a:solidFill>
                  <a:srgbClr val="AB7942"/>
                </a:solidFill>
                <a:latin typeface="Chalkboard" panose="03050602040202020205" pitchFamily="66" charset="77"/>
              </a:rPr>
            </a:br>
            <a:r>
              <a:rPr lang="en-GB" sz="2400" b="1" dirty="0">
                <a:solidFill>
                  <a:srgbClr val="AB7942"/>
                </a:solidFill>
                <a:latin typeface="Chalkboard" panose="03050602040202020205" pitchFamily="66" charset="77"/>
              </a:rPr>
              <a:t>used Mathematically</a:t>
            </a:r>
          </a:p>
          <a:p>
            <a:pPr marL="0" indent="0" algn="ctr">
              <a:buNone/>
            </a:pPr>
            <a:r>
              <a:rPr lang="en-GB" sz="2000" dirty="0">
                <a:solidFill>
                  <a:srgbClr val="0432FF"/>
                </a:solidFill>
                <a:latin typeface="Chalkboard" panose="03050602040202020205" pitchFamily="66" charset="77"/>
              </a:rPr>
              <a:t>Imagining &amp; Expressing</a:t>
            </a:r>
          </a:p>
          <a:p>
            <a:pPr marL="0" indent="0" algn="ctr">
              <a:buNone/>
            </a:pPr>
            <a:r>
              <a:rPr lang="en-GB" sz="2000" dirty="0">
                <a:solidFill>
                  <a:srgbClr val="0432FF"/>
                </a:solidFill>
                <a:latin typeface="Chalkboard" panose="03050602040202020205" pitchFamily="66" charset="77"/>
              </a:rPr>
              <a:t>Specialising &amp; Generalising</a:t>
            </a:r>
          </a:p>
          <a:p>
            <a:pPr marL="0" indent="0" algn="ctr">
              <a:buNone/>
            </a:pPr>
            <a:r>
              <a:rPr lang="en-GB" sz="2000" dirty="0">
                <a:solidFill>
                  <a:srgbClr val="0432FF"/>
                </a:solidFill>
                <a:latin typeface="Chalkboard" panose="03050602040202020205" pitchFamily="66" charset="77"/>
              </a:rPr>
              <a:t>Conjecturing &amp; Convincing</a:t>
            </a:r>
          </a:p>
          <a:p>
            <a:pPr marL="0" indent="0" algn="ctr">
              <a:buNone/>
            </a:pPr>
            <a:r>
              <a:rPr lang="en-GB" sz="2000" dirty="0">
                <a:solidFill>
                  <a:srgbClr val="0432FF"/>
                </a:solidFill>
                <a:latin typeface="Chalkboard" panose="03050602040202020205" pitchFamily="66" charset="77"/>
              </a:rPr>
              <a:t>Organising &amp; Characterising</a:t>
            </a:r>
          </a:p>
        </p:txBody>
      </p:sp>
      <p:sp>
        <p:nvSpPr>
          <p:cNvPr id="5" name="TextBox 4">
            <a:extLst>
              <a:ext uri="{FF2B5EF4-FFF2-40B4-BE49-F238E27FC236}">
                <a16:creationId xmlns:a16="http://schemas.microsoft.com/office/drawing/2014/main" id="{C5732130-C56E-7A9E-7904-F136907DEA4F}"/>
              </a:ext>
            </a:extLst>
          </p:cNvPr>
          <p:cNvSpPr txBox="1"/>
          <p:nvPr/>
        </p:nvSpPr>
        <p:spPr>
          <a:xfrm>
            <a:off x="112296" y="6384758"/>
            <a:ext cx="330540" cy="400110"/>
          </a:xfrm>
          <a:prstGeom prst="rect">
            <a:avLst/>
          </a:prstGeom>
          <a:noFill/>
        </p:spPr>
        <p:txBody>
          <a:bodyPr wrap="none" rtlCol="0">
            <a:spAutoFit/>
          </a:bodyPr>
          <a:lstStyle/>
          <a:p>
            <a:pPr algn="l"/>
            <a:fld id="{E7EDD95F-EA6F-B443-96EB-E3068C2CD5AB}" type="slidenum">
              <a:rPr lang="en-GB" sz="2000" smtClean="0">
                <a:latin typeface="Chalkboard" charset="0"/>
                <a:ea typeface="Chalkboard" charset="0"/>
                <a:cs typeface="Chalkboard" charset="0"/>
              </a:rPr>
              <a:t>4</a:t>
            </a:fld>
            <a:endParaRPr lang="en-GB" sz="2000" dirty="0" err="1">
              <a:latin typeface="Chalkboard" charset="0"/>
              <a:ea typeface="Chalkboard" charset="0"/>
              <a:cs typeface="Chalkboard" charset="0"/>
            </a:endParaRPr>
          </a:p>
        </p:txBody>
      </p:sp>
    </p:spTree>
    <p:extLst>
      <p:ext uri="{BB962C8B-B14F-4D97-AF65-F5344CB8AC3E}">
        <p14:creationId xmlns:p14="http://schemas.microsoft.com/office/powerpoint/2010/main" val="97465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545A-E851-EE39-688F-E46ED869993F}"/>
              </a:ext>
            </a:extLst>
          </p:cNvPr>
          <p:cNvSpPr>
            <a:spLocks noGrp="1"/>
          </p:cNvSpPr>
          <p:nvPr>
            <p:ph type="title"/>
          </p:nvPr>
        </p:nvSpPr>
        <p:spPr/>
        <p:txBody>
          <a:bodyPr/>
          <a:lstStyle/>
          <a:p>
            <a:r>
              <a:rPr lang="en-GB" dirty="0"/>
              <a:t>Some Observations</a:t>
            </a:r>
          </a:p>
        </p:txBody>
      </p:sp>
      <p:sp>
        <p:nvSpPr>
          <p:cNvPr id="3" name="Content Placeholder 2">
            <a:extLst>
              <a:ext uri="{FF2B5EF4-FFF2-40B4-BE49-F238E27FC236}">
                <a16:creationId xmlns:a16="http://schemas.microsoft.com/office/drawing/2014/main" id="{9E17A85E-8499-53D0-EF15-8550BD3F1132}"/>
              </a:ext>
            </a:extLst>
          </p:cNvPr>
          <p:cNvSpPr>
            <a:spLocks noGrp="1"/>
          </p:cNvSpPr>
          <p:nvPr>
            <p:ph idx="1"/>
          </p:nvPr>
        </p:nvSpPr>
        <p:spPr>
          <a:xfrm>
            <a:off x="481263" y="1094874"/>
            <a:ext cx="8181474" cy="4543926"/>
          </a:xfrm>
        </p:spPr>
        <p:txBody>
          <a:bodyPr/>
          <a:lstStyle/>
          <a:p>
            <a:r>
              <a:rPr lang="en-GB" dirty="0"/>
              <a:t>‘Problem Solving’ comes into and out of fashion </a:t>
            </a:r>
            <a:br>
              <a:rPr lang="en-GB" dirty="0"/>
            </a:br>
            <a:r>
              <a:rPr lang="en-GB" dirty="0"/>
              <a:t>(Policy-makers’ concern) regularly</a:t>
            </a:r>
          </a:p>
          <a:p>
            <a:pPr lvl="1"/>
            <a:r>
              <a:rPr lang="en-GB" sz="16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In the UK emphasis currently is on </a:t>
            </a:r>
            <a:r>
              <a:rPr lang="en-GB" sz="1600" b="1" i="0"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facts</a:t>
            </a:r>
            <a:r>
              <a:rPr lang="en-GB" sz="16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 and </a:t>
            </a:r>
            <a:r>
              <a:rPr lang="en-GB" sz="1600" b="1" i="0"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t>procedures: </a:t>
            </a:r>
            <a:br>
              <a:rPr lang="en-GB" sz="1600" b="1" i="0" kern="1200" dirty="0">
                <a:solidFill>
                  <a:srgbClr val="FF0000"/>
                </a:solidFill>
                <a:effectLst/>
                <a:latin typeface="Chalkboard" panose="03050602040202020205" pitchFamily="66" charset="77"/>
                <a:ea typeface="Chalkboard" panose="03050602040202020205" pitchFamily="66" charset="77"/>
                <a:cs typeface="Chalkboard" panose="03050602040202020205" pitchFamily="66" charset="77"/>
              </a:rPr>
            </a:br>
            <a:r>
              <a:rPr lang="en-GB" sz="16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‘knowing that’ and ‘knowing how’ (not ‘knowing when’ or ‘knowing why’)</a:t>
            </a:r>
            <a:endParaRPr lang="en-GB" dirty="0"/>
          </a:p>
          <a:p>
            <a:r>
              <a:rPr lang="en-GB" dirty="0"/>
              <a:t>‘Problem Solving’ means different things to different folk</a:t>
            </a:r>
          </a:p>
          <a:p>
            <a:pPr lvl="1"/>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It is not like teaching a concept, theorem, or procedure</a:t>
            </a:r>
          </a:p>
          <a:p>
            <a:pPr marL="685800" indent="-228600" algn="l" rtl="0" eaLnBrk="1" latinLnBrk="0" hangingPunct="1">
              <a:lnSpc>
                <a:spcPct val="90000"/>
              </a:lnSpc>
              <a:spcBef>
                <a:spcPts val="500"/>
              </a:spcBef>
              <a:spcAft>
                <a:spcPts val="0"/>
              </a:spcAft>
            </a:pP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It is a disposition, a mindset, a way of being</a:t>
            </a:r>
            <a:endParaRPr lang="en-GB" dirty="0">
              <a:effectLst/>
            </a:endParaRPr>
          </a:p>
          <a:p>
            <a:pPr marL="685800" indent="-228600" algn="l" rtl="0" eaLnBrk="1" latinLnBrk="0" hangingPunct="1">
              <a:lnSpc>
                <a:spcPct val="90000"/>
              </a:lnSpc>
              <a:spcBef>
                <a:spcPts val="500"/>
              </a:spcBef>
              <a:spcAft>
                <a:spcPts val="0"/>
              </a:spcAft>
            </a:pPr>
            <a:r>
              <a:rPr lang="en-GB" sz="1800" b="0" i="0" kern="1200" dirty="0">
                <a:solidFill>
                  <a:srgbClr val="000000"/>
                </a:solidFill>
                <a:effectLst/>
                <a:latin typeface="Chalkboard" panose="03050602040202020205" pitchFamily="66" charset="77"/>
                <a:ea typeface="Chalkboard" panose="03050602040202020205" pitchFamily="66" charset="77"/>
                <a:cs typeface="Chalkboard" panose="03050602040202020205" pitchFamily="66" charset="77"/>
              </a:rPr>
              <a:t>It involves ‘having potentially relevant mathematical actions become available to be enacted’</a:t>
            </a:r>
            <a:endParaRPr lang="en-GB" dirty="0">
              <a:effectLst/>
            </a:endParaRPr>
          </a:p>
          <a:p>
            <a:r>
              <a:rPr lang="en-GB"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The task itself is not actually ‘the’ problem: </a:t>
            </a:r>
            <a:br>
              <a:rPr lang="en-GB"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rather it is whether learners experience it </a:t>
            </a:r>
            <a:br>
              <a:rPr lang="en-GB"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br>
            <a:r>
              <a:rPr lang="en-GB"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as a potentiall</a:t>
            </a:r>
            <a:r>
              <a:rPr lang="en-GB" dirty="0">
                <a:latin typeface="Chalkboard" panose="03050602040202020205" pitchFamily="66" charset="77"/>
                <a:ea typeface="Chalkboard" panose="03050602040202020205" pitchFamily="66" charset="77"/>
                <a:cs typeface="Chalkboard" panose="03050602040202020205" pitchFamily="66" charset="77"/>
              </a:rPr>
              <a:t>y </a:t>
            </a:r>
            <a:r>
              <a:rPr lang="en-GB" kern="1200" dirty="0">
                <a:solidFill>
                  <a:srgbClr val="0432FF"/>
                </a:solidFill>
                <a:effectLst/>
                <a:latin typeface="Chalkboard" panose="03050602040202020205" pitchFamily="66" charset="77"/>
                <a:ea typeface="Chalkboard" panose="03050602040202020205" pitchFamily="66" charset="77"/>
                <a:cs typeface="Chalkboard" panose="03050602040202020205" pitchFamily="66" charset="77"/>
              </a:rPr>
              <a:t>doable task</a:t>
            </a:r>
          </a:p>
          <a:p>
            <a:pPr lvl="1"/>
            <a:r>
              <a:rPr lang="en-GB" dirty="0">
                <a:latin typeface="Chalkboard" panose="03050602040202020205" pitchFamily="66" charset="77"/>
                <a:ea typeface="Chalkboard" panose="03050602040202020205" pitchFamily="66" charset="77"/>
                <a:cs typeface="Chalkboard" panose="03050602040202020205" pitchFamily="66" charset="77"/>
              </a:rPr>
              <a:t>This means having one or more potential mathematical actions becoming available to enact</a:t>
            </a:r>
          </a:p>
          <a:p>
            <a:pPr lvl="1"/>
            <a:r>
              <a:rPr lang="en-GB" dirty="0">
                <a:effectLst/>
                <a:latin typeface="Chalkboard" panose="03050602040202020205" pitchFamily="66" charset="77"/>
              </a:rPr>
              <a:t>Without it being merely routine</a:t>
            </a:r>
            <a:endParaRPr lang="en-GB" dirty="0">
              <a:effectLst/>
            </a:endParaRPr>
          </a:p>
          <a:p>
            <a:pPr lvl="1"/>
            <a:endParaRPr lang="en-GB" dirty="0"/>
          </a:p>
          <a:p>
            <a:endParaRPr lang="en-GB" dirty="0"/>
          </a:p>
        </p:txBody>
      </p:sp>
      <p:sp>
        <p:nvSpPr>
          <p:cNvPr id="4" name="Rounded Rectangle 3">
            <a:extLst>
              <a:ext uri="{FF2B5EF4-FFF2-40B4-BE49-F238E27FC236}">
                <a16:creationId xmlns:a16="http://schemas.microsoft.com/office/drawing/2014/main" id="{6BBED225-C355-E2F4-E9A5-AF0504C3A330}"/>
              </a:ext>
            </a:extLst>
          </p:cNvPr>
          <p:cNvSpPr/>
          <p:nvPr/>
        </p:nvSpPr>
        <p:spPr>
          <a:xfrm>
            <a:off x="4796288" y="5002305"/>
            <a:ext cx="4090737" cy="760821"/>
          </a:xfrm>
          <a:prstGeom prst="roundRect">
            <a:avLst/>
          </a:prstGeom>
          <a:solidFill>
            <a:srgbClr val="855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Core ‘problem’</a:t>
            </a:r>
            <a:br>
              <a:rPr lang="en-GB" sz="2000" dirty="0">
                <a:solidFill>
                  <a:srgbClr val="FFFF00"/>
                </a:solidFill>
              </a:rPr>
            </a:br>
            <a:r>
              <a:rPr lang="en-GB" sz="2000" dirty="0">
                <a:solidFill>
                  <a:srgbClr val="FFFF00"/>
                </a:solidFill>
              </a:rPr>
              <a:t>with trying to teach problem solving:</a:t>
            </a:r>
          </a:p>
        </p:txBody>
      </p:sp>
      <p:sp>
        <p:nvSpPr>
          <p:cNvPr id="5" name="Rounded Rectangle 4">
            <a:extLst>
              <a:ext uri="{FF2B5EF4-FFF2-40B4-BE49-F238E27FC236}">
                <a16:creationId xmlns:a16="http://schemas.microsoft.com/office/drawing/2014/main" id="{8660F2AC-1EE7-6865-7245-14970330D606}"/>
              </a:ext>
            </a:extLst>
          </p:cNvPr>
          <p:cNvSpPr/>
          <p:nvPr/>
        </p:nvSpPr>
        <p:spPr>
          <a:xfrm>
            <a:off x="2662516" y="5711461"/>
            <a:ext cx="6293223" cy="968188"/>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latin typeface="Calibri" panose="020F0502020204030204" pitchFamily="34" charset="0"/>
              </a:rPr>
              <a:t>t</a:t>
            </a:r>
            <a:r>
              <a:rPr lang="en-GB" sz="2000" kern="1200" dirty="0">
                <a:solidFill>
                  <a:srgbClr val="0432FF"/>
                </a:solidFill>
                <a:effectLst/>
                <a:latin typeface="Calibri" panose="020F0502020204030204" pitchFamily="34" charset="0"/>
                <a:ea typeface="+mn-ea"/>
                <a:cs typeface="+mn-cs"/>
              </a:rPr>
              <a:t>rying to transform awareness of problem solving states</a:t>
            </a:r>
            <a:endParaRPr lang="en-GB" sz="2000" dirty="0">
              <a:effectLst/>
            </a:endParaRPr>
          </a:p>
          <a:p>
            <a:pPr algn="ctr"/>
            <a:r>
              <a:rPr lang="en-GB" sz="2000" dirty="0">
                <a:solidFill>
                  <a:srgbClr val="0432FF"/>
                </a:solidFill>
              </a:rPr>
              <a:t>into an algorithm, a sequence of routines</a:t>
            </a:r>
          </a:p>
        </p:txBody>
      </p:sp>
    </p:spTree>
    <p:extLst>
      <p:ext uri="{BB962C8B-B14F-4D97-AF65-F5344CB8AC3E}">
        <p14:creationId xmlns:p14="http://schemas.microsoft.com/office/powerpoint/2010/main" val="6496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6F2B-EC85-8BE6-602A-7A1BCD677651}"/>
              </a:ext>
            </a:extLst>
          </p:cNvPr>
          <p:cNvSpPr>
            <a:spLocks noGrp="1"/>
          </p:cNvSpPr>
          <p:nvPr>
            <p:ph type="title"/>
          </p:nvPr>
        </p:nvSpPr>
        <p:spPr/>
        <p:txBody>
          <a:bodyPr/>
          <a:lstStyle/>
          <a:p>
            <a:r>
              <a:rPr lang="en-GB" dirty="0"/>
              <a:t>Difficulties/Problems with ‘Teaching Problem Solving’</a:t>
            </a:r>
          </a:p>
        </p:txBody>
      </p:sp>
      <p:sp>
        <p:nvSpPr>
          <p:cNvPr id="3" name="Content Placeholder 2">
            <a:extLst>
              <a:ext uri="{FF2B5EF4-FFF2-40B4-BE49-F238E27FC236}">
                <a16:creationId xmlns:a16="http://schemas.microsoft.com/office/drawing/2014/main" id="{9D3D789E-19C5-45DE-A02F-00FE54C71DFA}"/>
              </a:ext>
            </a:extLst>
          </p:cNvPr>
          <p:cNvSpPr>
            <a:spLocks noGrp="1"/>
          </p:cNvSpPr>
          <p:nvPr>
            <p:ph idx="1"/>
          </p:nvPr>
        </p:nvSpPr>
        <p:spPr>
          <a:xfrm>
            <a:off x="288133" y="1094143"/>
            <a:ext cx="8567734" cy="4433822"/>
          </a:xfrm>
        </p:spPr>
        <p:txBody>
          <a:bodyPr/>
          <a:lstStyle/>
          <a:p>
            <a:r>
              <a:rPr lang="en-GB" dirty="0"/>
              <a:t>What ‘problem’ is ‘teaching problem solving’ supposed to (re)solve?</a:t>
            </a:r>
          </a:p>
          <a:p>
            <a:r>
              <a:rPr lang="en-GB" dirty="0"/>
              <a:t>When given ‘problems to solve’, learners don’t know what to do</a:t>
            </a:r>
          </a:p>
          <a:p>
            <a:r>
              <a:rPr lang="en-GB" dirty="0"/>
              <a:t>Time it takes to experience problem solving in a crowded curriculum</a:t>
            </a:r>
          </a:p>
          <a:p>
            <a:r>
              <a:rPr lang="en-GB" dirty="0"/>
              <a:t>How might pertinent mathematical actions become available to enact when experiencing something as problematic?</a:t>
            </a:r>
          </a:p>
          <a:p>
            <a:r>
              <a:rPr lang="en-GB" dirty="0"/>
              <a:t>What recent past experiences of learners have influenced them?</a:t>
            </a:r>
          </a:p>
          <a:p>
            <a:r>
              <a:rPr lang="en-GB" dirty="0"/>
              <a:t>Developing a positive &amp; trusting working relationship with teacher and text</a:t>
            </a:r>
          </a:p>
          <a:p>
            <a:r>
              <a:rPr lang="en-GB" dirty="0"/>
              <a:t>Focus on STEM based tasks for motivation</a:t>
            </a:r>
            <a:br>
              <a:rPr lang="en-GB" dirty="0"/>
            </a:br>
            <a:r>
              <a:rPr lang="en-GB" dirty="0"/>
              <a:t>is likely to dilute mathematics, often reducing it to arithmetic</a:t>
            </a:r>
          </a:p>
        </p:txBody>
      </p:sp>
    </p:spTree>
    <p:extLst>
      <p:ext uri="{BB962C8B-B14F-4D97-AF65-F5344CB8AC3E}">
        <p14:creationId xmlns:p14="http://schemas.microsoft.com/office/powerpoint/2010/main" val="204853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0AB6-0D54-9E5E-2D3D-7F0D898C9B45}"/>
              </a:ext>
            </a:extLst>
          </p:cNvPr>
          <p:cNvSpPr>
            <a:spLocks noGrp="1"/>
          </p:cNvSpPr>
          <p:nvPr>
            <p:ph type="title"/>
          </p:nvPr>
        </p:nvSpPr>
        <p:spPr/>
        <p:txBody>
          <a:bodyPr/>
          <a:lstStyle/>
          <a:p>
            <a:r>
              <a:rPr lang="en-GB" dirty="0"/>
              <a:t>Problem?</a:t>
            </a:r>
          </a:p>
        </p:txBody>
      </p:sp>
      <p:pic>
        <p:nvPicPr>
          <p:cNvPr id="4" name="Picture 3">
            <a:extLst>
              <a:ext uri="{FF2B5EF4-FFF2-40B4-BE49-F238E27FC236}">
                <a16:creationId xmlns:a16="http://schemas.microsoft.com/office/drawing/2014/main" id="{C8AF6F58-C52F-97AD-F0C9-8DE378931EEC}"/>
              </a:ext>
            </a:extLst>
          </p:cNvPr>
          <p:cNvPicPr>
            <a:picLocks noChangeAspect="1"/>
          </p:cNvPicPr>
          <p:nvPr/>
        </p:nvPicPr>
        <p:blipFill>
          <a:blip r:embed="rId2"/>
          <a:stretch>
            <a:fillRect/>
          </a:stretch>
        </p:blipFill>
        <p:spPr>
          <a:xfrm>
            <a:off x="1035050" y="857250"/>
            <a:ext cx="7073900" cy="5143500"/>
          </a:xfrm>
          <a:prstGeom prst="rect">
            <a:avLst/>
          </a:prstGeom>
        </p:spPr>
      </p:pic>
      <p:sp>
        <p:nvSpPr>
          <p:cNvPr id="5" name="TextBox 4">
            <a:extLst>
              <a:ext uri="{FF2B5EF4-FFF2-40B4-BE49-F238E27FC236}">
                <a16:creationId xmlns:a16="http://schemas.microsoft.com/office/drawing/2014/main" id="{B55C55DA-5DF6-2739-16AA-F3B150B09F02}"/>
              </a:ext>
            </a:extLst>
          </p:cNvPr>
          <p:cNvSpPr txBox="1"/>
          <p:nvPr/>
        </p:nvSpPr>
        <p:spPr>
          <a:xfrm>
            <a:off x="4199020" y="6184231"/>
            <a:ext cx="3419141" cy="338554"/>
          </a:xfrm>
          <a:prstGeom prst="rect">
            <a:avLst/>
          </a:prstGeom>
          <a:noFill/>
        </p:spPr>
        <p:txBody>
          <a:bodyPr wrap="none" rtlCol="0">
            <a:spAutoFit/>
          </a:bodyPr>
          <a:lstStyle/>
          <a:p>
            <a:pPr algn="l"/>
            <a:r>
              <a:rPr lang="en-GB" sz="1600" dirty="0">
                <a:latin typeface="Chalkboard" charset="0"/>
                <a:ea typeface="Chalkboard" charset="0"/>
                <a:cs typeface="Chalkboard" charset="0"/>
              </a:rPr>
              <a:t>White Rose B2 length &amp; Perimeter</a:t>
            </a:r>
          </a:p>
        </p:txBody>
      </p:sp>
      <p:sp>
        <p:nvSpPr>
          <p:cNvPr id="3" name="Rounded Rectangle 2">
            <a:extLst>
              <a:ext uri="{FF2B5EF4-FFF2-40B4-BE49-F238E27FC236}">
                <a16:creationId xmlns:a16="http://schemas.microsoft.com/office/drawing/2014/main" id="{C84BA5B5-7763-86B8-01A9-04F76259942E}"/>
              </a:ext>
            </a:extLst>
          </p:cNvPr>
          <p:cNvSpPr/>
          <p:nvPr/>
        </p:nvSpPr>
        <p:spPr>
          <a:xfrm>
            <a:off x="250968" y="1828800"/>
            <a:ext cx="2066424" cy="1082842"/>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What does this contribute to</a:t>
            </a:r>
          </a:p>
        </p:txBody>
      </p:sp>
      <p:sp>
        <p:nvSpPr>
          <p:cNvPr id="6" name="Rounded Rectangle 5">
            <a:extLst>
              <a:ext uri="{FF2B5EF4-FFF2-40B4-BE49-F238E27FC236}">
                <a16:creationId xmlns:a16="http://schemas.microsoft.com/office/drawing/2014/main" id="{32C6AAB9-BAFD-2715-DEDE-38848E52EECB}"/>
              </a:ext>
            </a:extLst>
          </p:cNvPr>
          <p:cNvSpPr/>
          <p:nvPr/>
        </p:nvSpPr>
        <p:spPr>
          <a:xfrm>
            <a:off x="657368" y="2800350"/>
            <a:ext cx="2333792" cy="71287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Conceptual Image?</a:t>
            </a:r>
          </a:p>
        </p:txBody>
      </p:sp>
      <p:sp>
        <p:nvSpPr>
          <p:cNvPr id="7" name="Rounded Rectangle 6">
            <a:extLst>
              <a:ext uri="{FF2B5EF4-FFF2-40B4-BE49-F238E27FC236}">
                <a16:creationId xmlns:a16="http://schemas.microsoft.com/office/drawing/2014/main" id="{46D4BB87-CEFD-74AD-C9CC-A33C010088EA}"/>
              </a:ext>
            </a:extLst>
          </p:cNvPr>
          <p:cNvSpPr/>
          <p:nvPr/>
        </p:nvSpPr>
        <p:spPr>
          <a:xfrm>
            <a:off x="859231" y="3429000"/>
            <a:ext cx="2805698" cy="71287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Awareness of </a:t>
            </a:r>
            <a:br>
              <a:rPr lang="en-GB" sz="2000" dirty="0">
                <a:solidFill>
                  <a:srgbClr val="0432FF"/>
                </a:solidFill>
              </a:rPr>
            </a:br>
            <a:r>
              <a:rPr lang="en-GB" sz="2000" dirty="0">
                <a:solidFill>
                  <a:srgbClr val="0432FF"/>
                </a:solidFill>
              </a:rPr>
              <a:t>mathematical themes?</a:t>
            </a:r>
          </a:p>
        </p:txBody>
      </p:sp>
      <p:sp>
        <p:nvSpPr>
          <p:cNvPr id="8" name="Rounded Rectangle 7">
            <a:extLst>
              <a:ext uri="{FF2B5EF4-FFF2-40B4-BE49-F238E27FC236}">
                <a16:creationId xmlns:a16="http://schemas.microsoft.com/office/drawing/2014/main" id="{499631AB-0970-AEB4-CA98-E5C55B571E54}"/>
              </a:ext>
            </a:extLst>
          </p:cNvPr>
          <p:cNvSpPr/>
          <p:nvPr/>
        </p:nvSpPr>
        <p:spPr>
          <a:xfrm>
            <a:off x="1061094" y="4128335"/>
            <a:ext cx="2805698" cy="712871"/>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Development of </a:t>
            </a:r>
            <a:br>
              <a:rPr lang="en-GB" sz="2000" dirty="0">
                <a:solidFill>
                  <a:srgbClr val="0432FF"/>
                </a:solidFill>
              </a:rPr>
            </a:br>
            <a:r>
              <a:rPr lang="en-GB" sz="2000" dirty="0">
                <a:solidFill>
                  <a:srgbClr val="0432FF"/>
                </a:solidFill>
              </a:rPr>
              <a:t>natural powers?</a:t>
            </a:r>
          </a:p>
        </p:txBody>
      </p:sp>
    </p:spTree>
    <p:extLst>
      <p:ext uri="{BB962C8B-B14F-4D97-AF65-F5344CB8AC3E}">
        <p14:creationId xmlns:p14="http://schemas.microsoft.com/office/powerpoint/2010/main" val="5135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F3BCC2E3-CCE4-5676-A76F-3EB14CC5509C}"/>
              </a:ext>
            </a:extLst>
          </p:cNvPr>
          <p:cNvSpPr/>
          <p:nvPr/>
        </p:nvSpPr>
        <p:spPr>
          <a:xfrm>
            <a:off x="549641" y="2381715"/>
            <a:ext cx="2207414" cy="61631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Being Systematic</a:t>
            </a:r>
          </a:p>
        </p:txBody>
      </p:sp>
      <p:sp>
        <p:nvSpPr>
          <p:cNvPr id="2" name="Title 1">
            <a:extLst>
              <a:ext uri="{FF2B5EF4-FFF2-40B4-BE49-F238E27FC236}">
                <a16:creationId xmlns:a16="http://schemas.microsoft.com/office/drawing/2014/main" id="{82260F99-8278-C337-5EB4-3812A9D4DBEA}"/>
              </a:ext>
            </a:extLst>
          </p:cNvPr>
          <p:cNvSpPr>
            <a:spLocks noGrp="1"/>
          </p:cNvSpPr>
          <p:nvPr>
            <p:ph type="title"/>
          </p:nvPr>
        </p:nvSpPr>
        <p:spPr/>
        <p:txBody>
          <a:bodyPr/>
          <a:lstStyle/>
          <a:p>
            <a:r>
              <a:rPr lang="en-GB" dirty="0"/>
              <a:t>Set Ratios</a:t>
            </a:r>
          </a:p>
        </p:txBody>
      </p:sp>
      <p:sp>
        <p:nvSpPr>
          <p:cNvPr id="3" name="Content Placeholder 2">
            <a:extLst>
              <a:ext uri="{FF2B5EF4-FFF2-40B4-BE49-F238E27FC236}">
                <a16:creationId xmlns:a16="http://schemas.microsoft.com/office/drawing/2014/main" id="{0721E941-A514-E1AD-5401-7F742579B15A}"/>
              </a:ext>
            </a:extLst>
          </p:cNvPr>
          <p:cNvSpPr>
            <a:spLocks noGrp="1"/>
          </p:cNvSpPr>
          <p:nvPr>
            <p:ph idx="1"/>
          </p:nvPr>
        </p:nvSpPr>
        <p:spPr>
          <a:xfrm>
            <a:off x="481263" y="1094874"/>
            <a:ext cx="8181474" cy="1513415"/>
          </a:xfrm>
        </p:spPr>
        <p:txBody>
          <a:bodyPr/>
          <a:lstStyle/>
          <a:p>
            <a:r>
              <a:rPr lang="en-GB" dirty="0"/>
              <a:t>In how many different ways can 17 objects be placed in two (possibly overlapping) sets</a:t>
            </a:r>
          </a:p>
          <a:p>
            <a:pPr lvl="1"/>
            <a:r>
              <a:rPr lang="en-GB" dirty="0"/>
              <a:t>So that the two sets have the same number of objects</a:t>
            </a:r>
          </a:p>
          <a:p>
            <a:pPr lvl="1"/>
            <a:r>
              <a:rPr lang="en-GB" dirty="0"/>
              <a:t>So that set A has twice as many elements as set B?</a:t>
            </a:r>
          </a:p>
        </p:txBody>
      </p:sp>
      <p:sp>
        <p:nvSpPr>
          <p:cNvPr id="4" name="Rounded Rectangle 3">
            <a:extLst>
              <a:ext uri="{FF2B5EF4-FFF2-40B4-BE49-F238E27FC236}">
                <a16:creationId xmlns:a16="http://schemas.microsoft.com/office/drawing/2014/main" id="{65D39BC5-8E9F-7F04-6F58-F94AEFD4BD5A}"/>
              </a:ext>
            </a:extLst>
          </p:cNvPr>
          <p:cNvSpPr/>
          <p:nvPr/>
        </p:nvSpPr>
        <p:spPr>
          <a:xfrm>
            <a:off x="1079293" y="3358258"/>
            <a:ext cx="2413416" cy="644577"/>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Unfamiliar context</a:t>
            </a:r>
          </a:p>
        </p:txBody>
      </p:sp>
      <p:sp>
        <p:nvSpPr>
          <p:cNvPr id="5" name="Rounded Rectangle 4">
            <a:extLst>
              <a:ext uri="{FF2B5EF4-FFF2-40B4-BE49-F238E27FC236}">
                <a16:creationId xmlns:a16="http://schemas.microsoft.com/office/drawing/2014/main" id="{5354DEBF-C04C-EC65-E7C8-8D1C3CFB89DD}"/>
              </a:ext>
            </a:extLst>
          </p:cNvPr>
          <p:cNvSpPr/>
          <p:nvPr/>
        </p:nvSpPr>
        <p:spPr>
          <a:xfrm>
            <a:off x="1426565" y="3965360"/>
            <a:ext cx="2710719" cy="644577"/>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Personal construction</a:t>
            </a:r>
          </a:p>
        </p:txBody>
      </p:sp>
      <p:sp>
        <p:nvSpPr>
          <p:cNvPr id="6" name="Rounded Rectangle 5">
            <a:extLst>
              <a:ext uri="{FF2B5EF4-FFF2-40B4-BE49-F238E27FC236}">
                <a16:creationId xmlns:a16="http://schemas.microsoft.com/office/drawing/2014/main" id="{6D3D6148-271C-9223-7148-95D9AF7D091F}"/>
              </a:ext>
            </a:extLst>
          </p:cNvPr>
          <p:cNvSpPr/>
          <p:nvPr/>
        </p:nvSpPr>
        <p:spPr>
          <a:xfrm>
            <a:off x="1773837" y="4572462"/>
            <a:ext cx="3472720" cy="74477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Opportunity to pose own variation/generalisation</a:t>
            </a:r>
          </a:p>
        </p:txBody>
      </p:sp>
      <p:sp>
        <p:nvSpPr>
          <p:cNvPr id="7" name="Rounded Rectangle 6">
            <a:extLst>
              <a:ext uri="{FF2B5EF4-FFF2-40B4-BE49-F238E27FC236}">
                <a16:creationId xmlns:a16="http://schemas.microsoft.com/office/drawing/2014/main" id="{589384A4-6E85-40CB-9F79-052F712AB3E8}"/>
              </a:ext>
            </a:extLst>
          </p:cNvPr>
          <p:cNvSpPr/>
          <p:nvPr/>
        </p:nvSpPr>
        <p:spPr>
          <a:xfrm>
            <a:off x="2010458" y="5234396"/>
            <a:ext cx="3472720" cy="74477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Intended for Primary</a:t>
            </a:r>
            <a:br>
              <a:rPr lang="en-GB" sz="2000" dirty="0">
                <a:solidFill>
                  <a:srgbClr val="FFFF00"/>
                </a:solidFill>
              </a:rPr>
            </a:br>
            <a:r>
              <a:rPr lang="en-GB" sz="2000" dirty="0">
                <a:solidFill>
                  <a:srgbClr val="FFFF00"/>
                </a:solidFill>
              </a:rPr>
              <a:t>Extendible to Secondary</a:t>
            </a:r>
          </a:p>
        </p:txBody>
      </p:sp>
      <p:sp>
        <p:nvSpPr>
          <p:cNvPr id="8" name="Rounded Rectangle 7">
            <a:extLst>
              <a:ext uri="{FF2B5EF4-FFF2-40B4-BE49-F238E27FC236}">
                <a16:creationId xmlns:a16="http://schemas.microsoft.com/office/drawing/2014/main" id="{641BAADC-E019-EAB6-06ED-A2A181E1B330}"/>
              </a:ext>
            </a:extLst>
          </p:cNvPr>
          <p:cNvSpPr/>
          <p:nvPr/>
        </p:nvSpPr>
        <p:spPr>
          <a:xfrm>
            <a:off x="5190017" y="5653064"/>
            <a:ext cx="3472720" cy="74477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Three sets; </a:t>
            </a:r>
            <a:br>
              <a:rPr lang="en-GB" sz="2000" dirty="0">
                <a:solidFill>
                  <a:srgbClr val="FFFF00"/>
                </a:solidFill>
              </a:rPr>
            </a:br>
            <a:r>
              <a:rPr lang="en-GB" sz="2000" dirty="0">
                <a:solidFill>
                  <a:srgbClr val="FFFF00"/>
                </a:solidFill>
              </a:rPr>
              <a:t>specified ratios</a:t>
            </a:r>
          </a:p>
        </p:txBody>
      </p:sp>
      <p:grpSp>
        <p:nvGrpSpPr>
          <p:cNvPr id="13" name="Group 12">
            <a:extLst>
              <a:ext uri="{FF2B5EF4-FFF2-40B4-BE49-F238E27FC236}">
                <a16:creationId xmlns:a16="http://schemas.microsoft.com/office/drawing/2014/main" id="{200BC8F5-1E5C-A323-94F4-4476412D7671}"/>
              </a:ext>
            </a:extLst>
          </p:cNvPr>
          <p:cNvGrpSpPr/>
          <p:nvPr/>
        </p:nvGrpSpPr>
        <p:grpSpPr>
          <a:xfrm>
            <a:off x="5483178" y="2743200"/>
            <a:ext cx="2844285" cy="1680082"/>
            <a:chOff x="5483178" y="2743200"/>
            <a:chExt cx="2844285" cy="1680082"/>
          </a:xfrm>
        </p:grpSpPr>
        <p:sp>
          <p:nvSpPr>
            <p:cNvPr id="9" name="Oval 8">
              <a:extLst>
                <a:ext uri="{FF2B5EF4-FFF2-40B4-BE49-F238E27FC236}">
                  <a16:creationId xmlns:a16="http://schemas.microsoft.com/office/drawing/2014/main" id="{8EF3823D-B59E-D95F-B0FE-C2A397EB8B23}"/>
                </a:ext>
              </a:extLst>
            </p:cNvPr>
            <p:cNvSpPr/>
            <p:nvPr/>
          </p:nvSpPr>
          <p:spPr>
            <a:xfrm>
              <a:off x="5483178" y="2743200"/>
              <a:ext cx="1896190" cy="163629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00"/>
                </a:solidFill>
              </a:endParaRPr>
            </a:p>
          </p:txBody>
        </p:sp>
        <p:sp>
          <p:nvSpPr>
            <p:cNvPr id="10" name="Oval 9">
              <a:extLst>
                <a:ext uri="{FF2B5EF4-FFF2-40B4-BE49-F238E27FC236}">
                  <a16:creationId xmlns:a16="http://schemas.microsoft.com/office/drawing/2014/main" id="{83203324-E906-E03A-8C58-F4F6F02F7332}"/>
                </a:ext>
              </a:extLst>
            </p:cNvPr>
            <p:cNvSpPr/>
            <p:nvPr/>
          </p:nvSpPr>
          <p:spPr>
            <a:xfrm>
              <a:off x="6431273" y="2786987"/>
              <a:ext cx="1896190" cy="163629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1" name="TextBox 10">
              <a:extLst>
                <a:ext uri="{FF2B5EF4-FFF2-40B4-BE49-F238E27FC236}">
                  <a16:creationId xmlns:a16="http://schemas.microsoft.com/office/drawing/2014/main" id="{53EACE51-4C9B-BD17-6A64-4EABCB3267E2}"/>
                </a:ext>
              </a:extLst>
            </p:cNvPr>
            <p:cNvSpPr txBox="1"/>
            <p:nvPr/>
          </p:nvSpPr>
          <p:spPr>
            <a:xfrm>
              <a:off x="5506552" y="3118869"/>
              <a:ext cx="417102" cy="523220"/>
            </a:xfrm>
            <a:prstGeom prst="rect">
              <a:avLst/>
            </a:prstGeom>
            <a:noFill/>
          </p:spPr>
          <p:txBody>
            <a:bodyPr wrap="square" rtlCol="0">
              <a:spAutoFit/>
            </a:bodyPr>
            <a:lstStyle/>
            <a:p>
              <a:pPr algn="l"/>
              <a:r>
                <a:rPr lang="en-GB" sz="2800" dirty="0">
                  <a:latin typeface="Chalkboard" charset="0"/>
                  <a:ea typeface="Chalkboard" charset="0"/>
                  <a:cs typeface="Chalkboard" charset="0"/>
                </a:rPr>
                <a:t>A</a:t>
              </a:r>
            </a:p>
          </p:txBody>
        </p:sp>
        <p:sp>
          <p:nvSpPr>
            <p:cNvPr id="12" name="TextBox 11">
              <a:extLst>
                <a:ext uri="{FF2B5EF4-FFF2-40B4-BE49-F238E27FC236}">
                  <a16:creationId xmlns:a16="http://schemas.microsoft.com/office/drawing/2014/main" id="{A6B2A144-F7CD-F679-D711-D4B2BD4C6749}"/>
                </a:ext>
              </a:extLst>
            </p:cNvPr>
            <p:cNvSpPr txBox="1"/>
            <p:nvPr/>
          </p:nvSpPr>
          <p:spPr>
            <a:xfrm>
              <a:off x="7856156" y="3058711"/>
              <a:ext cx="389850" cy="523220"/>
            </a:xfrm>
            <a:prstGeom prst="rect">
              <a:avLst/>
            </a:prstGeom>
            <a:noFill/>
          </p:spPr>
          <p:txBody>
            <a:bodyPr wrap="none" rtlCol="0">
              <a:spAutoFit/>
            </a:bodyPr>
            <a:lstStyle/>
            <a:p>
              <a:pPr algn="l"/>
              <a:r>
                <a:rPr lang="en-GB" sz="2800" dirty="0">
                  <a:latin typeface="Chalkboard" charset="0"/>
                  <a:ea typeface="Chalkboard" charset="0"/>
                  <a:cs typeface="Chalkboard" charset="0"/>
                </a:rPr>
                <a:t>B</a:t>
              </a:r>
            </a:p>
          </p:txBody>
        </p:sp>
      </p:grpSp>
      <p:sp>
        <p:nvSpPr>
          <p:cNvPr id="15" name="Rounded Rectangle 14">
            <a:extLst>
              <a:ext uri="{FF2B5EF4-FFF2-40B4-BE49-F238E27FC236}">
                <a16:creationId xmlns:a16="http://schemas.microsoft.com/office/drawing/2014/main" id="{9B3BED4E-1F6F-B734-9B6F-D07A88619073}"/>
              </a:ext>
            </a:extLst>
          </p:cNvPr>
          <p:cNvSpPr/>
          <p:nvPr/>
        </p:nvSpPr>
        <p:spPr>
          <a:xfrm>
            <a:off x="902233" y="2869488"/>
            <a:ext cx="3115585" cy="61631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Opportunity to generalise</a:t>
            </a:r>
          </a:p>
        </p:txBody>
      </p:sp>
      <p:grpSp>
        <p:nvGrpSpPr>
          <p:cNvPr id="20" name="Group 19">
            <a:extLst>
              <a:ext uri="{FF2B5EF4-FFF2-40B4-BE49-F238E27FC236}">
                <a16:creationId xmlns:a16="http://schemas.microsoft.com/office/drawing/2014/main" id="{0EF060B9-70D5-F87C-6069-13EFCC4F6651}"/>
              </a:ext>
            </a:extLst>
          </p:cNvPr>
          <p:cNvGrpSpPr/>
          <p:nvPr/>
        </p:nvGrpSpPr>
        <p:grpSpPr>
          <a:xfrm>
            <a:off x="5960899" y="3657775"/>
            <a:ext cx="2366564" cy="1946595"/>
            <a:chOff x="5960899" y="3657775"/>
            <a:chExt cx="2366564" cy="1946595"/>
          </a:xfrm>
        </p:grpSpPr>
        <p:sp>
          <p:nvSpPr>
            <p:cNvPr id="16" name="Oval 15">
              <a:extLst>
                <a:ext uri="{FF2B5EF4-FFF2-40B4-BE49-F238E27FC236}">
                  <a16:creationId xmlns:a16="http://schemas.microsoft.com/office/drawing/2014/main" id="{B8D53774-3438-6365-4947-9FB9159AD65B}"/>
                </a:ext>
              </a:extLst>
            </p:cNvPr>
            <p:cNvSpPr/>
            <p:nvPr/>
          </p:nvSpPr>
          <p:spPr>
            <a:xfrm>
              <a:off x="6003987" y="3657775"/>
              <a:ext cx="1846053" cy="144905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17" name="TextBox 16">
              <a:extLst>
                <a:ext uri="{FF2B5EF4-FFF2-40B4-BE49-F238E27FC236}">
                  <a16:creationId xmlns:a16="http://schemas.microsoft.com/office/drawing/2014/main" id="{59DF1723-009C-D9AD-91E1-2AE94C12D4D7}"/>
                </a:ext>
              </a:extLst>
            </p:cNvPr>
            <p:cNvSpPr txBox="1"/>
            <p:nvPr/>
          </p:nvSpPr>
          <p:spPr>
            <a:xfrm>
              <a:off x="6780361" y="4675515"/>
              <a:ext cx="394660" cy="523220"/>
            </a:xfrm>
            <a:prstGeom prst="rect">
              <a:avLst/>
            </a:prstGeom>
            <a:noFill/>
          </p:spPr>
          <p:txBody>
            <a:bodyPr wrap="none" rtlCol="0">
              <a:spAutoFit/>
            </a:bodyPr>
            <a:lstStyle/>
            <a:p>
              <a:pPr algn="l"/>
              <a:r>
                <a:rPr lang="en-GB" sz="2800" dirty="0">
                  <a:latin typeface="Chalkboard" charset="0"/>
                  <a:ea typeface="Chalkboard" charset="0"/>
                  <a:cs typeface="Chalkboard" charset="0"/>
                </a:rPr>
                <a:t>C</a:t>
              </a:r>
            </a:p>
          </p:txBody>
        </p:sp>
        <p:pic>
          <p:nvPicPr>
            <p:cNvPr id="19" name="Picture 18">
              <a:extLst>
                <a:ext uri="{FF2B5EF4-FFF2-40B4-BE49-F238E27FC236}">
                  <a16:creationId xmlns:a16="http://schemas.microsoft.com/office/drawing/2014/main" id="{86ADD57F-9A8D-1A5D-82A1-6D5B6E0B54A6}"/>
                </a:ext>
              </a:extLst>
            </p:cNvPr>
            <p:cNvPicPr>
              <a:picLocks/>
            </p:cNvPicPr>
            <p:nvPr/>
          </p:nvPicPr>
          <p:blipFill>
            <a:blip r:embed="rId2"/>
            <a:stretch>
              <a:fillRect/>
            </a:stretch>
          </p:blipFill>
          <p:spPr>
            <a:xfrm>
              <a:off x="5960899" y="5196972"/>
              <a:ext cx="2366564" cy="407398"/>
            </a:xfrm>
            <a:prstGeom prst="rect">
              <a:avLst/>
            </a:prstGeom>
          </p:spPr>
        </p:pic>
      </p:grpSp>
    </p:spTree>
    <p:extLst>
      <p:ext uri="{BB962C8B-B14F-4D97-AF65-F5344CB8AC3E}">
        <p14:creationId xmlns:p14="http://schemas.microsoft.com/office/powerpoint/2010/main" val="265006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uiExpand="1" build="p"/>
      <p:bldP spid="4" grpId="0" animBg="1"/>
      <p:bldP spid="5" grpId="0" animBg="1"/>
      <p:bldP spid="6" grpId="0" animBg="1"/>
      <p:bldP spid="7" grpId="0" animBg="1"/>
      <p:bldP spid="8"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DF50-DD2C-CFD0-A469-B37294F729A7}"/>
              </a:ext>
            </a:extLst>
          </p:cNvPr>
          <p:cNvSpPr>
            <a:spLocks noGrp="1"/>
          </p:cNvSpPr>
          <p:nvPr>
            <p:ph type="title"/>
          </p:nvPr>
        </p:nvSpPr>
        <p:spPr/>
        <p:txBody>
          <a:bodyPr/>
          <a:lstStyle/>
          <a:p>
            <a:r>
              <a:rPr lang="en-GB" dirty="0"/>
              <a:t>Selected Sums</a:t>
            </a:r>
          </a:p>
        </p:txBody>
      </p:sp>
      <p:sp>
        <p:nvSpPr>
          <p:cNvPr id="3" name="Content Placeholder 2">
            <a:extLst>
              <a:ext uri="{FF2B5EF4-FFF2-40B4-BE49-F238E27FC236}">
                <a16:creationId xmlns:a16="http://schemas.microsoft.com/office/drawing/2014/main" id="{255DA611-A558-F933-FBAC-D97BDE532E87}"/>
              </a:ext>
            </a:extLst>
          </p:cNvPr>
          <p:cNvSpPr>
            <a:spLocks noGrp="1"/>
          </p:cNvSpPr>
          <p:nvPr>
            <p:ph idx="1"/>
          </p:nvPr>
        </p:nvSpPr>
        <p:spPr>
          <a:xfrm>
            <a:off x="4064617" y="1054109"/>
            <a:ext cx="4514483" cy="771782"/>
          </a:xfrm>
        </p:spPr>
        <p:txBody>
          <a:bodyPr/>
          <a:lstStyle/>
          <a:p>
            <a:pPr marL="0" indent="0">
              <a:buNone/>
            </a:pPr>
            <a:r>
              <a:rPr lang="en-GB" dirty="0"/>
              <a:t>Add up any four entries, </a:t>
            </a:r>
            <a:br>
              <a:rPr lang="en-GB" dirty="0"/>
            </a:br>
            <a:r>
              <a:rPr lang="en-GB" dirty="0"/>
              <a:t>no two on the same row or column</a:t>
            </a:r>
          </a:p>
        </p:txBody>
      </p:sp>
      <p:sp>
        <p:nvSpPr>
          <p:cNvPr id="6" name="TextBox 5">
            <a:extLst>
              <a:ext uri="{FF2B5EF4-FFF2-40B4-BE49-F238E27FC236}">
                <a16:creationId xmlns:a16="http://schemas.microsoft.com/office/drawing/2014/main" id="{40BA2699-E234-51D1-C5BC-B87AA2B9B397}"/>
              </a:ext>
            </a:extLst>
          </p:cNvPr>
          <p:cNvSpPr txBox="1"/>
          <p:nvPr/>
        </p:nvSpPr>
        <p:spPr>
          <a:xfrm>
            <a:off x="628650" y="1263310"/>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504</a:t>
            </a:r>
          </a:p>
        </p:txBody>
      </p:sp>
      <p:sp>
        <p:nvSpPr>
          <p:cNvPr id="7" name="TextBox 6">
            <a:extLst>
              <a:ext uri="{FF2B5EF4-FFF2-40B4-BE49-F238E27FC236}">
                <a16:creationId xmlns:a16="http://schemas.microsoft.com/office/drawing/2014/main" id="{D0F07C26-6786-FAAD-F4F2-43486A676495}"/>
              </a:ext>
            </a:extLst>
          </p:cNvPr>
          <p:cNvSpPr txBox="1"/>
          <p:nvPr/>
        </p:nvSpPr>
        <p:spPr>
          <a:xfrm>
            <a:off x="1427641" y="1263310"/>
            <a:ext cx="55964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512</a:t>
            </a:r>
          </a:p>
        </p:txBody>
      </p:sp>
      <p:sp>
        <p:nvSpPr>
          <p:cNvPr id="8" name="TextBox 7">
            <a:extLst>
              <a:ext uri="{FF2B5EF4-FFF2-40B4-BE49-F238E27FC236}">
                <a16:creationId xmlns:a16="http://schemas.microsoft.com/office/drawing/2014/main" id="{DA56BBAB-66E7-DD53-4291-01956E977A3D}"/>
              </a:ext>
            </a:extLst>
          </p:cNvPr>
          <p:cNvSpPr txBox="1"/>
          <p:nvPr/>
        </p:nvSpPr>
        <p:spPr>
          <a:xfrm>
            <a:off x="2190536" y="1263310"/>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506</a:t>
            </a:r>
          </a:p>
        </p:txBody>
      </p:sp>
      <p:sp>
        <p:nvSpPr>
          <p:cNvPr id="9" name="TextBox 8">
            <a:extLst>
              <a:ext uri="{FF2B5EF4-FFF2-40B4-BE49-F238E27FC236}">
                <a16:creationId xmlns:a16="http://schemas.microsoft.com/office/drawing/2014/main" id="{C7CE84DA-25F3-D296-E480-F707654826E8}"/>
              </a:ext>
            </a:extLst>
          </p:cNvPr>
          <p:cNvSpPr txBox="1"/>
          <p:nvPr/>
        </p:nvSpPr>
        <p:spPr>
          <a:xfrm>
            <a:off x="2953434" y="1263310"/>
            <a:ext cx="57099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514</a:t>
            </a:r>
          </a:p>
        </p:txBody>
      </p:sp>
      <p:sp>
        <p:nvSpPr>
          <p:cNvPr id="10" name="TextBox 9">
            <a:extLst>
              <a:ext uri="{FF2B5EF4-FFF2-40B4-BE49-F238E27FC236}">
                <a16:creationId xmlns:a16="http://schemas.microsoft.com/office/drawing/2014/main" id="{096B5573-13E4-898D-E519-008EE0B311F9}"/>
              </a:ext>
            </a:extLst>
          </p:cNvPr>
          <p:cNvSpPr txBox="1"/>
          <p:nvPr/>
        </p:nvSpPr>
        <p:spPr>
          <a:xfrm>
            <a:off x="628650" y="2095543"/>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497</a:t>
            </a:r>
          </a:p>
        </p:txBody>
      </p:sp>
      <p:sp>
        <p:nvSpPr>
          <p:cNvPr id="11" name="TextBox 10">
            <a:extLst>
              <a:ext uri="{FF2B5EF4-FFF2-40B4-BE49-F238E27FC236}">
                <a16:creationId xmlns:a16="http://schemas.microsoft.com/office/drawing/2014/main" id="{45BE1E43-EE27-F9E6-EDB6-3428AACA20D3}"/>
              </a:ext>
            </a:extLst>
          </p:cNvPr>
          <p:cNvSpPr txBox="1"/>
          <p:nvPr/>
        </p:nvSpPr>
        <p:spPr>
          <a:xfrm>
            <a:off x="1427641" y="2095543"/>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505</a:t>
            </a:r>
          </a:p>
        </p:txBody>
      </p:sp>
      <p:sp>
        <p:nvSpPr>
          <p:cNvPr id="12" name="TextBox 11">
            <a:extLst>
              <a:ext uri="{FF2B5EF4-FFF2-40B4-BE49-F238E27FC236}">
                <a16:creationId xmlns:a16="http://schemas.microsoft.com/office/drawing/2014/main" id="{BB20C247-61FF-C7A4-B65D-FF723B103950}"/>
              </a:ext>
            </a:extLst>
          </p:cNvPr>
          <p:cNvSpPr txBox="1"/>
          <p:nvPr/>
        </p:nvSpPr>
        <p:spPr>
          <a:xfrm>
            <a:off x="2190536" y="2095543"/>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499</a:t>
            </a:r>
          </a:p>
        </p:txBody>
      </p:sp>
      <p:sp>
        <p:nvSpPr>
          <p:cNvPr id="13" name="TextBox 12">
            <a:extLst>
              <a:ext uri="{FF2B5EF4-FFF2-40B4-BE49-F238E27FC236}">
                <a16:creationId xmlns:a16="http://schemas.microsoft.com/office/drawing/2014/main" id="{D14F430A-9141-1A52-8414-F368A56F1F83}"/>
              </a:ext>
            </a:extLst>
          </p:cNvPr>
          <p:cNvSpPr txBox="1"/>
          <p:nvPr/>
        </p:nvSpPr>
        <p:spPr>
          <a:xfrm>
            <a:off x="2953434" y="2095543"/>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507</a:t>
            </a:r>
          </a:p>
        </p:txBody>
      </p:sp>
      <p:sp>
        <p:nvSpPr>
          <p:cNvPr id="14" name="TextBox 13">
            <a:extLst>
              <a:ext uri="{FF2B5EF4-FFF2-40B4-BE49-F238E27FC236}">
                <a16:creationId xmlns:a16="http://schemas.microsoft.com/office/drawing/2014/main" id="{3E8668A5-E3BA-6B2D-AF24-A16DA8BB69E9}"/>
              </a:ext>
            </a:extLst>
          </p:cNvPr>
          <p:cNvSpPr txBox="1"/>
          <p:nvPr/>
        </p:nvSpPr>
        <p:spPr>
          <a:xfrm>
            <a:off x="628650" y="2927776"/>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507</a:t>
            </a:r>
          </a:p>
        </p:txBody>
      </p:sp>
      <p:sp>
        <p:nvSpPr>
          <p:cNvPr id="15" name="TextBox 14">
            <a:extLst>
              <a:ext uri="{FF2B5EF4-FFF2-40B4-BE49-F238E27FC236}">
                <a16:creationId xmlns:a16="http://schemas.microsoft.com/office/drawing/2014/main" id="{8A8EBEAE-4109-09AF-6D20-B7FE96E96889}"/>
              </a:ext>
            </a:extLst>
          </p:cNvPr>
          <p:cNvSpPr txBox="1"/>
          <p:nvPr/>
        </p:nvSpPr>
        <p:spPr>
          <a:xfrm>
            <a:off x="1427641" y="2927776"/>
            <a:ext cx="57099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515</a:t>
            </a:r>
          </a:p>
        </p:txBody>
      </p:sp>
      <p:sp>
        <p:nvSpPr>
          <p:cNvPr id="16" name="TextBox 15">
            <a:extLst>
              <a:ext uri="{FF2B5EF4-FFF2-40B4-BE49-F238E27FC236}">
                <a16:creationId xmlns:a16="http://schemas.microsoft.com/office/drawing/2014/main" id="{160D39D9-9E9D-0A39-5AD7-DCCCACF70B32}"/>
              </a:ext>
            </a:extLst>
          </p:cNvPr>
          <p:cNvSpPr txBox="1"/>
          <p:nvPr/>
        </p:nvSpPr>
        <p:spPr>
          <a:xfrm>
            <a:off x="2190536" y="2927776"/>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509</a:t>
            </a:r>
          </a:p>
        </p:txBody>
      </p:sp>
      <p:sp>
        <p:nvSpPr>
          <p:cNvPr id="17" name="TextBox 16">
            <a:extLst>
              <a:ext uri="{FF2B5EF4-FFF2-40B4-BE49-F238E27FC236}">
                <a16:creationId xmlns:a16="http://schemas.microsoft.com/office/drawing/2014/main" id="{008B9858-E23D-324B-DCD2-3F7EB6EE8617}"/>
              </a:ext>
            </a:extLst>
          </p:cNvPr>
          <p:cNvSpPr txBox="1"/>
          <p:nvPr/>
        </p:nvSpPr>
        <p:spPr>
          <a:xfrm>
            <a:off x="2953434" y="2927776"/>
            <a:ext cx="57099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517</a:t>
            </a:r>
          </a:p>
        </p:txBody>
      </p:sp>
      <p:sp>
        <p:nvSpPr>
          <p:cNvPr id="18" name="TextBox 17">
            <a:extLst>
              <a:ext uri="{FF2B5EF4-FFF2-40B4-BE49-F238E27FC236}">
                <a16:creationId xmlns:a16="http://schemas.microsoft.com/office/drawing/2014/main" id="{A9777B03-6AD2-99AB-5D84-859FEFB2B6C8}"/>
              </a:ext>
            </a:extLst>
          </p:cNvPr>
          <p:cNvSpPr txBox="1"/>
          <p:nvPr/>
        </p:nvSpPr>
        <p:spPr>
          <a:xfrm>
            <a:off x="628650" y="3760009"/>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496</a:t>
            </a:r>
          </a:p>
        </p:txBody>
      </p:sp>
      <p:sp>
        <p:nvSpPr>
          <p:cNvPr id="19" name="TextBox 18">
            <a:extLst>
              <a:ext uri="{FF2B5EF4-FFF2-40B4-BE49-F238E27FC236}">
                <a16:creationId xmlns:a16="http://schemas.microsoft.com/office/drawing/2014/main" id="{14E8C2AB-4F3A-5F36-311E-B0CA4ACFD087}"/>
              </a:ext>
            </a:extLst>
          </p:cNvPr>
          <p:cNvSpPr txBox="1"/>
          <p:nvPr/>
        </p:nvSpPr>
        <p:spPr>
          <a:xfrm>
            <a:off x="1427641" y="3760009"/>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504</a:t>
            </a:r>
          </a:p>
        </p:txBody>
      </p:sp>
      <p:sp>
        <p:nvSpPr>
          <p:cNvPr id="20" name="TextBox 19">
            <a:extLst>
              <a:ext uri="{FF2B5EF4-FFF2-40B4-BE49-F238E27FC236}">
                <a16:creationId xmlns:a16="http://schemas.microsoft.com/office/drawing/2014/main" id="{CE33F083-8248-935B-A0D9-AA081DA3ED97}"/>
              </a:ext>
            </a:extLst>
          </p:cNvPr>
          <p:cNvSpPr txBox="1"/>
          <p:nvPr/>
        </p:nvSpPr>
        <p:spPr>
          <a:xfrm>
            <a:off x="2190536" y="3760009"/>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498</a:t>
            </a:r>
          </a:p>
        </p:txBody>
      </p:sp>
      <p:sp>
        <p:nvSpPr>
          <p:cNvPr id="21" name="TextBox 20">
            <a:extLst>
              <a:ext uri="{FF2B5EF4-FFF2-40B4-BE49-F238E27FC236}">
                <a16:creationId xmlns:a16="http://schemas.microsoft.com/office/drawing/2014/main" id="{5962D133-6F6B-0F53-08B5-F0B5CD10A22C}"/>
              </a:ext>
            </a:extLst>
          </p:cNvPr>
          <p:cNvSpPr txBox="1"/>
          <p:nvPr/>
        </p:nvSpPr>
        <p:spPr>
          <a:xfrm>
            <a:off x="2953434" y="3760009"/>
            <a:ext cx="62228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506</a:t>
            </a:r>
          </a:p>
        </p:txBody>
      </p:sp>
      <p:pic>
        <p:nvPicPr>
          <p:cNvPr id="22" name="Picture 21">
            <a:extLst>
              <a:ext uri="{FF2B5EF4-FFF2-40B4-BE49-F238E27FC236}">
                <a16:creationId xmlns:a16="http://schemas.microsoft.com/office/drawing/2014/main" id="{460156FC-C313-94C1-2F99-E9A4C861E9E9}"/>
              </a:ext>
            </a:extLst>
          </p:cNvPr>
          <p:cNvPicPr>
            <a:picLocks noChangeAspect="1"/>
          </p:cNvPicPr>
          <p:nvPr/>
        </p:nvPicPr>
        <p:blipFill>
          <a:blip r:embed="rId3"/>
          <a:stretch>
            <a:fillRect/>
          </a:stretch>
        </p:blipFill>
        <p:spPr>
          <a:xfrm>
            <a:off x="708077" y="4394096"/>
            <a:ext cx="2266512" cy="2293021"/>
          </a:xfrm>
          <a:prstGeom prst="rect">
            <a:avLst/>
          </a:prstGeom>
        </p:spPr>
      </p:pic>
      <p:grpSp>
        <p:nvGrpSpPr>
          <p:cNvPr id="43" name="Group 42">
            <a:extLst>
              <a:ext uri="{FF2B5EF4-FFF2-40B4-BE49-F238E27FC236}">
                <a16:creationId xmlns:a16="http://schemas.microsoft.com/office/drawing/2014/main" id="{202BEBF5-D52F-FB59-2BA5-B05AD3C66EBF}"/>
              </a:ext>
            </a:extLst>
          </p:cNvPr>
          <p:cNvGrpSpPr/>
          <p:nvPr/>
        </p:nvGrpSpPr>
        <p:grpSpPr>
          <a:xfrm>
            <a:off x="564900" y="1056966"/>
            <a:ext cx="3026458" cy="3299002"/>
            <a:chOff x="564900" y="2260130"/>
            <a:chExt cx="3026458" cy="3299002"/>
          </a:xfrm>
        </p:grpSpPr>
        <p:grpSp>
          <p:nvGrpSpPr>
            <p:cNvPr id="27" name="Group 26">
              <a:extLst>
                <a:ext uri="{FF2B5EF4-FFF2-40B4-BE49-F238E27FC236}">
                  <a16:creationId xmlns:a16="http://schemas.microsoft.com/office/drawing/2014/main" id="{FEF641AD-1962-CF22-E9A8-0696F9FEA9C0}"/>
                </a:ext>
              </a:extLst>
            </p:cNvPr>
            <p:cNvGrpSpPr/>
            <p:nvPr/>
          </p:nvGrpSpPr>
          <p:grpSpPr>
            <a:xfrm>
              <a:off x="564900" y="2260130"/>
              <a:ext cx="3001681" cy="833788"/>
              <a:chOff x="564900" y="2260130"/>
              <a:chExt cx="3001681" cy="833788"/>
            </a:xfrm>
          </p:grpSpPr>
          <p:sp>
            <p:nvSpPr>
              <p:cNvPr id="23" name="Rectangle 22">
                <a:extLst>
                  <a:ext uri="{FF2B5EF4-FFF2-40B4-BE49-F238E27FC236}">
                    <a16:creationId xmlns:a16="http://schemas.microsoft.com/office/drawing/2014/main" id="{8B242EAE-C1FF-D41D-B383-CADDD3BD74FB}"/>
                  </a:ext>
                </a:extLst>
              </p:cNvPr>
              <p:cNvSpPr/>
              <p:nvPr/>
            </p:nvSpPr>
            <p:spPr>
              <a:xfrm>
                <a:off x="564900"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4" name="Rectangle 23">
                <a:extLst>
                  <a:ext uri="{FF2B5EF4-FFF2-40B4-BE49-F238E27FC236}">
                    <a16:creationId xmlns:a16="http://schemas.microsoft.com/office/drawing/2014/main" id="{009F371F-60D1-47CB-29F8-DDC1B94094FF}"/>
                  </a:ext>
                </a:extLst>
              </p:cNvPr>
              <p:cNvSpPr/>
              <p:nvPr/>
            </p:nvSpPr>
            <p:spPr>
              <a:xfrm>
                <a:off x="1317385"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5" name="Rectangle 24">
                <a:extLst>
                  <a:ext uri="{FF2B5EF4-FFF2-40B4-BE49-F238E27FC236}">
                    <a16:creationId xmlns:a16="http://schemas.microsoft.com/office/drawing/2014/main" id="{D9694D3C-AAB9-31BA-C187-90E2156A6634}"/>
                  </a:ext>
                </a:extLst>
              </p:cNvPr>
              <p:cNvSpPr/>
              <p:nvPr/>
            </p:nvSpPr>
            <p:spPr>
              <a:xfrm>
                <a:off x="2069870"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26" name="Rectangle 25">
                <a:extLst>
                  <a:ext uri="{FF2B5EF4-FFF2-40B4-BE49-F238E27FC236}">
                    <a16:creationId xmlns:a16="http://schemas.microsoft.com/office/drawing/2014/main" id="{DEA1A87B-CA70-642A-E2B9-07CBB5DA60B9}"/>
                  </a:ext>
                </a:extLst>
              </p:cNvPr>
              <p:cNvSpPr/>
              <p:nvPr/>
            </p:nvSpPr>
            <p:spPr>
              <a:xfrm>
                <a:off x="2822355"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grpSp>
        <p:grpSp>
          <p:nvGrpSpPr>
            <p:cNvPr id="28" name="Group 27">
              <a:extLst>
                <a:ext uri="{FF2B5EF4-FFF2-40B4-BE49-F238E27FC236}">
                  <a16:creationId xmlns:a16="http://schemas.microsoft.com/office/drawing/2014/main" id="{B989E9E5-98C4-907E-7251-FF581BD4CDA5}"/>
                </a:ext>
              </a:extLst>
            </p:cNvPr>
            <p:cNvGrpSpPr/>
            <p:nvPr/>
          </p:nvGrpSpPr>
          <p:grpSpPr>
            <a:xfrm>
              <a:off x="573159" y="3081868"/>
              <a:ext cx="3001681" cy="833788"/>
              <a:chOff x="564900" y="2260130"/>
              <a:chExt cx="3001681" cy="833788"/>
            </a:xfrm>
          </p:grpSpPr>
          <p:sp>
            <p:nvSpPr>
              <p:cNvPr id="29" name="Rectangle 28">
                <a:extLst>
                  <a:ext uri="{FF2B5EF4-FFF2-40B4-BE49-F238E27FC236}">
                    <a16:creationId xmlns:a16="http://schemas.microsoft.com/office/drawing/2014/main" id="{DFF0FEA6-4515-F6DD-E7E1-FE834227B731}"/>
                  </a:ext>
                </a:extLst>
              </p:cNvPr>
              <p:cNvSpPr/>
              <p:nvPr/>
            </p:nvSpPr>
            <p:spPr>
              <a:xfrm>
                <a:off x="564900"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0" name="Rectangle 29">
                <a:extLst>
                  <a:ext uri="{FF2B5EF4-FFF2-40B4-BE49-F238E27FC236}">
                    <a16:creationId xmlns:a16="http://schemas.microsoft.com/office/drawing/2014/main" id="{98BF3C0A-5770-DF80-4999-4CB4E89717EA}"/>
                  </a:ext>
                </a:extLst>
              </p:cNvPr>
              <p:cNvSpPr/>
              <p:nvPr/>
            </p:nvSpPr>
            <p:spPr>
              <a:xfrm>
                <a:off x="1317385"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1" name="Rectangle 30">
                <a:extLst>
                  <a:ext uri="{FF2B5EF4-FFF2-40B4-BE49-F238E27FC236}">
                    <a16:creationId xmlns:a16="http://schemas.microsoft.com/office/drawing/2014/main" id="{2CDBEBB1-29EA-DCEE-1D1A-31FAEFF8684E}"/>
                  </a:ext>
                </a:extLst>
              </p:cNvPr>
              <p:cNvSpPr/>
              <p:nvPr/>
            </p:nvSpPr>
            <p:spPr>
              <a:xfrm>
                <a:off x="2069870"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2" name="Rectangle 31">
                <a:extLst>
                  <a:ext uri="{FF2B5EF4-FFF2-40B4-BE49-F238E27FC236}">
                    <a16:creationId xmlns:a16="http://schemas.microsoft.com/office/drawing/2014/main" id="{45097F58-8FA6-1789-1F71-3B6C7B60C873}"/>
                  </a:ext>
                </a:extLst>
              </p:cNvPr>
              <p:cNvSpPr/>
              <p:nvPr/>
            </p:nvSpPr>
            <p:spPr>
              <a:xfrm>
                <a:off x="2822355"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grpSp>
        <p:grpSp>
          <p:nvGrpSpPr>
            <p:cNvPr id="33" name="Group 32">
              <a:extLst>
                <a:ext uri="{FF2B5EF4-FFF2-40B4-BE49-F238E27FC236}">
                  <a16:creationId xmlns:a16="http://schemas.microsoft.com/office/drawing/2014/main" id="{277B429D-8130-6A4F-FA1E-F052ED335B2D}"/>
                </a:ext>
              </a:extLst>
            </p:cNvPr>
            <p:cNvGrpSpPr/>
            <p:nvPr/>
          </p:nvGrpSpPr>
          <p:grpSpPr>
            <a:xfrm>
              <a:off x="581418" y="3903606"/>
              <a:ext cx="3001681" cy="833788"/>
              <a:chOff x="564900" y="2260130"/>
              <a:chExt cx="3001681" cy="833788"/>
            </a:xfrm>
          </p:grpSpPr>
          <p:sp>
            <p:nvSpPr>
              <p:cNvPr id="34" name="Rectangle 33">
                <a:extLst>
                  <a:ext uri="{FF2B5EF4-FFF2-40B4-BE49-F238E27FC236}">
                    <a16:creationId xmlns:a16="http://schemas.microsoft.com/office/drawing/2014/main" id="{5CA2F0D6-EF2D-D075-950E-CFAB2F1E074D}"/>
                  </a:ext>
                </a:extLst>
              </p:cNvPr>
              <p:cNvSpPr/>
              <p:nvPr/>
            </p:nvSpPr>
            <p:spPr>
              <a:xfrm>
                <a:off x="564900"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5" name="Rectangle 34">
                <a:extLst>
                  <a:ext uri="{FF2B5EF4-FFF2-40B4-BE49-F238E27FC236}">
                    <a16:creationId xmlns:a16="http://schemas.microsoft.com/office/drawing/2014/main" id="{61E64AD6-6C3A-47DB-13C3-69DE85CC470F}"/>
                  </a:ext>
                </a:extLst>
              </p:cNvPr>
              <p:cNvSpPr/>
              <p:nvPr/>
            </p:nvSpPr>
            <p:spPr>
              <a:xfrm>
                <a:off x="1317385"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6" name="Rectangle 35">
                <a:extLst>
                  <a:ext uri="{FF2B5EF4-FFF2-40B4-BE49-F238E27FC236}">
                    <a16:creationId xmlns:a16="http://schemas.microsoft.com/office/drawing/2014/main" id="{77382BBB-220E-C5D3-F297-C6247645F9AD}"/>
                  </a:ext>
                </a:extLst>
              </p:cNvPr>
              <p:cNvSpPr/>
              <p:nvPr/>
            </p:nvSpPr>
            <p:spPr>
              <a:xfrm>
                <a:off x="2069870"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37" name="Rectangle 36">
                <a:extLst>
                  <a:ext uri="{FF2B5EF4-FFF2-40B4-BE49-F238E27FC236}">
                    <a16:creationId xmlns:a16="http://schemas.microsoft.com/office/drawing/2014/main" id="{814AFA9A-4D18-DF54-E5B0-045A869E145E}"/>
                  </a:ext>
                </a:extLst>
              </p:cNvPr>
              <p:cNvSpPr/>
              <p:nvPr/>
            </p:nvSpPr>
            <p:spPr>
              <a:xfrm>
                <a:off x="2822355"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grpSp>
        <p:grpSp>
          <p:nvGrpSpPr>
            <p:cNvPr id="38" name="Group 37">
              <a:extLst>
                <a:ext uri="{FF2B5EF4-FFF2-40B4-BE49-F238E27FC236}">
                  <a16:creationId xmlns:a16="http://schemas.microsoft.com/office/drawing/2014/main" id="{A45D20E2-E048-7FA5-ABDE-C936F23DBF6C}"/>
                </a:ext>
              </a:extLst>
            </p:cNvPr>
            <p:cNvGrpSpPr/>
            <p:nvPr/>
          </p:nvGrpSpPr>
          <p:grpSpPr>
            <a:xfrm>
              <a:off x="589677" y="4725344"/>
              <a:ext cx="3001681" cy="833788"/>
              <a:chOff x="564900" y="2260130"/>
              <a:chExt cx="3001681" cy="833788"/>
            </a:xfrm>
          </p:grpSpPr>
          <p:sp>
            <p:nvSpPr>
              <p:cNvPr id="39" name="Rectangle 38">
                <a:extLst>
                  <a:ext uri="{FF2B5EF4-FFF2-40B4-BE49-F238E27FC236}">
                    <a16:creationId xmlns:a16="http://schemas.microsoft.com/office/drawing/2014/main" id="{BE21E7D3-844A-DE8F-F80C-04BB5E75BDA4}"/>
                  </a:ext>
                </a:extLst>
              </p:cNvPr>
              <p:cNvSpPr/>
              <p:nvPr/>
            </p:nvSpPr>
            <p:spPr>
              <a:xfrm>
                <a:off x="564900"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40" name="Rectangle 39">
                <a:extLst>
                  <a:ext uri="{FF2B5EF4-FFF2-40B4-BE49-F238E27FC236}">
                    <a16:creationId xmlns:a16="http://schemas.microsoft.com/office/drawing/2014/main" id="{32446127-9AF3-C7B5-1F5B-663E4259C8E5}"/>
                  </a:ext>
                </a:extLst>
              </p:cNvPr>
              <p:cNvSpPr/>
              <p:nvPr/>
            </p:nvSpPr>
            <p:spPr>
              <a:xfrm>
                <a:off x="1317385"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41" name="Rectangle 40">
                <a:extLst>
                  <a:ext uri="{FF2B5EF4-FFF2-40B4-BE49-F238E27FC236}">
                    <a16:creationId xmlns:a16="http://schemas.microsoft.com/office/drawing/2014/main" id="{84376471-B4BE-22C6-E173-7E65B48F244E}"/>
                  </a:ext>
                </a:extLst>
              </p:cNvPr>
              <p:cNvSpPr/>
              <p:nvPr/>
            </p:nvSpPr>
            <p:spPr>
              <a:xfrm>
                <a:off x="2069870"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sp>
            <p:nvSpPr>
              <p:cNvPr id="42" name="Rectangle 41">
                <a:extLst>
                  <a:ext uri="{FF2B5EF4-FFF2-40B4-BE49-F238E27FC236}">
                    <a16:creationId xmlns:a16="http://schemas.microsoft.com/office/drawing/2014/main" id="{853F9D23-9366-0BA4-3705-49D5044FC775}"/>
                  </a:ext>
                </a:extLst>
              </p:cNvPr>
              <p:cNvSpPr/>
              <p:nvPr/>
            </p:nvSpPr>
            <p:spPr>
              <a:xfrm>
                <a:off x="2822355" y="2260130"/>
                <a:ext cx="744226" cy="8337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FFFF00"/>
                  </a:solidFill>
                </a:endParaRPr>
              </a:p>
            </p:txBody>
          </p:sp>
        </p:grpSp>
      </p:grpSp>
      <p:sp>
        <p:nvSpPr>
          <p:cNvPr id="44" name="Rounded Rectangle 43">
            <a:extLst>
              <a:ext uri="{FF2B5EF4-FFF2-40B4-BE49-F238E27FC236}">
                <a16:creationId xmlns:a16="http://schemas.microsoft.com/office/drawing/2014/main" id="{F455057A-2F88-F088-B4BD-A4633AEF7832}"/>
              </a:ext>
            </a:extLst>
          </p:cNvPr>
          <p:cNvSpPr/>
          <p:nvPr/>
        </p:nvSpPr>
        <p:spPr>
          <a:xfrm>
            <a:off x="4632164" y="3294846"/>
            <a:ext cx="2682604" cy="60645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Following instructions</a:t>
            </a:r>
          </a:p>
        </p:txBody>
      </p:sp>
      <p:sp>
        <p:nvSpPr>
          <p:cNvPr id="45" name="Rounded Rectangle 44">
            <a:extLst>
              <a:ext uri="{FF2B5EF4-FFF2-40B4-BE49-F238E27FC236}">
                <a16:creationId xmlns:a16="http://schemas.microsoft.com/office/drawing/2014/main" id="{8512705E-5C17-4209-67C8-889AAB269923}"/>
              </a:ext>
            </a:extLst>
          </p:cNvPr>
          <p:cNvSpPr/>
          <p:nvPr/>
        </p:nvSpPr>
        <p:spPr>
          <a:xfrm>
            <a:off x="4840333" y="3868351"/>
            <a:ext cx="2474435" cy="60645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Gazing before acting</a:t>
            </a:r>
          </a:p>
        </p:txBody>
      </p:sp>
      <p:sp>
        <p:nvSpPr>
          <p:cNvPr id="46" name="Rounded Rectangle 45">
            <a:extLst>
              <a:ext uri="{FF2B5EF4-FFF2-40B4-BE49-F238E27FC236}">
                <a16:creationId xmlns:a16="http://schemas.microsoft.com/office/drawing/2014/main" id="{1997DD38-B2D3-88FC-EAB4-F66150C9994B}"/>
              </a:ext>
            </a:extLst>
          </p:cNvPr>
          <p:cNvSpPr/>
          <p:nvPr/>
        </p:nvSpPr>
        <p:spPr>
          <a:xfrm>
            <a:off x="5048502" y="4441856"/>
            <a:ext cx="3079644" cy="60645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Recognising Relationships</a:t>
            </a:r>
          </a:p>
        </p:txBody>
      </p:sp>
      <p:sp>
        <p:nvSpPr>
          <p:cNvPr id="47" name="Rounded Rectangle 46">
            <a:extLst>
              <a:ext uri="{FF2B5EF4-FFF2-40B4-BE49-F238E27FC236}">
                <a16:creationId xmlns:a16="http://schemas.microsoft.com/office/drawing/2014/main" id="{AF6C54CA-FBA3-EB49-1AE6-2C9321971B96}"/>
              </a:ext>
            </a:extLst>
          </p:cNvPr>
          <p:cNvSpPr/>
          <p:nvPr/>
        </p:nvSpPr>
        <p:spPr>
          <a:xfrm>
            <a:off x="5253037" y="4962281"/>
            <a:ext cx="2603590" cy="60645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Perceiving Properties</a:t>
            </a:r>
          </a:p>
        </p:txBody>
      </p:sp>
      <p:sp>
        <p:nvSpPr>
          <p:cNvPr id="48" name="Rounded Rectangle 47">
            <a:extLst>
              <a:ext uri="{FF2B5EF4-FFF2-40B4-BE49-F238E27FC236}">
                <a16:creationId xmlns:a16="http://schemas.microsoft.com/office/drawing/2014/main" id="{A38598C4-C0CA-0EF7-BE12-DE75199E0233}"/>
              </a:ext>
            </a:extLst>
          </p:cNvPr>
          <p:cNvSpPr/>
          <p:nvPr/>
        </p:nvSpPr>
        <p:spPr>
          <a:xfrm>
            <a:off x="5457571" y="5482706"/>
            <a:ext cx="3079643" cy="60645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432FF"/>
                </a:solidFill>
              </a:rPr>
              <a:t>Reasoning with Properties</a:t>
            </a:r>
          </a:p>
        </p:txBody>
      </p:sp>
      <p:sp>
        <p:nvSpPr>
          <p:cNvPr id="54" name="Rounded Rectangle 53">
            <a:extLst>
              <a:ext uri="{FF2B5EF4-FFF2-40B4-BE49-F238E27FC236}">
                <a16:creationId xmlns:a16="http://schemas.microsoft.com/office/drawing/2014/main" id="{1C28566F-7DA2-5A37-A182-8C3567E9E88E}"/>
              </a:ext>
            </a:extLst>
          </p:cNvPr>
          <p:cNvSpPr/>
          <p:nvPr/>
        </p:nvSpPr>
        <p:spPr>
          <a:xfrm>
            <a:off x="640914" y="4742557"/>
            <a:ext cx="3738574" cy="60645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Invariance in the midst of change</a:t>
            </a:r>
          </a:p>
        </p:txBody>
      </p:sp>
      <p:sp>
        <p:nvSpPr>
          <p:cNvPr id="55" name="Rounded Rectangle 54">
            <a:extLst>
              <a:ext uri="{FF2B5EF4-FFF2-40B4-BE49-F238E27FC236}">
                <a16:creationId xmlns:a16="http://schemas.microsoft.com/office/drawing/2014/main" id="{56849E00-D3B6-6967-225D-04D84C7D8017}"/>
              </a:ext>
            </a:extLst>
          </p:cNvPr>
          <p:cNvSpPr/>
          <p:nvPr/>
        </p:nvSpPr>
        <p:spPr>
          <a:xfrm>
            <a:off x="1448977" y="5247245"/>
            <a:ext cx="2707868" cy="60645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Freedom &amp; Constraint</a:t>
            </a:r>
          </a:p>
        </p:txBody>
      </p:sp>
      <p:sp>
        <p:nvSpPr>
          <p:cNvPr id="56" name="Rounded Rectangle 55">
            <a:extLst>
              <a:ext uri="{FF2B5EF4-FFF2-40B4-BE49-F238E27FC236}">
                <a16:creationId xmlns:a16="http://schemas.microsoft.com/office/drawing/2014/main" id="{CEC87D0F-1FEE-D880-69D9-1AAA94934ED7}"/>
              </a:ext>
            </a:extLst>
          </p:cNvPr>
          <p:cNvSpPr/>
          <p:nvPr/>
        </p:nvSpPr>
        <p:spPr>
          <a:xfrm>
            <a:off x="2290298" y="5767975"/>
            <a:ext cx="2707868" cy="60645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Constructing your own</a:t>
            </a:r>
          </a:p>
        </p:txBody>
      </p:sp>
      <p:sp>
        <p:nvSpPr>
          <p:cNvPr id="57" name="Content Placeholder 2">
            <a:extLst>
              <a:ext uri="{FF2B5EF4-FFF2-40B4-BE49-F238E27FC236}">
                <a16:creationId xmlns:a16="http://schemas.microsoft.com/office/drawing/2014/main" id="{111F96CE-1334-F9AE-F09B-D7ECE78AD585}"/>
              </a:ext>
            </a:extLst>
          </p:cNvPr>
          <p:cNvSpPr txBox="1">
            <a:spLocks/>
          </p:cNvSpPr>
          <p:nvPr/>
        </p:nvSpPr>
        <p:spPr>
          <a:xfrm>
            <a:off x="4110226" y="1829714"/>
            <a:ext cx="4514483" cy="7717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How much freedom do you have to construct your own ‘like this’?</a:t>
            </a:r>
          </a:p>
        </p:txBody>
      </p:sp>
      <p:sp>
        <p:nvSpPr>
          <p:cNvPr id="58" name="Content Placeholder 2">
            <a:extLst>
              <a:ext uri="{FF2B5EF4-FFF2-40B4-BE49-F238E27FC236}">
                <a16:creationId xmlns:a16="http://schemas.microsoft.com/office/drawing/2014/main" id="{9FE22DB0-BFF2-45A1-82B2-24B6B637A02B}"/>
              </a:ext>
            </a:extLst>
          </p:cNvPr>
          <p:cNvSpPr txBox="1">
            <a:spLocks/>
          </p:cNvSpPr>
          <p:nvPr/>
        </p:nvSpPr>
        <p:spPr>
          <a:xfrm>
            <a:off x="4840333" y="2472726"/>
            <a:ext cx="4514483" cy="771782"/>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dirty="0">
                <a:solidFill>
                  <a:schemeClr val="tx1"/>
                </a:solidFill>
              </a:rPr>
              <a:t>Place arbitrary entries in any </a:t>
            </a:r>
            <a:br>
              <a:rPr lang="en-GB" dirty="0">
                <a:solidFill>
                  <a:schemeClr val="tx1"/>
                </a:solidFill>
              </a:rPr>
            </a:br>
            <a:r>
              <a:rPr lang="en-GB" dirty="0">
                <a:solidFill>
                  <a:schemeClr val="tx1"/>
                </a:solidFill>
              </a:rPr>
              <a:t>7 cells, no 4 forming a rectangle</a:t>
            </a:r>
            <a:br>
              <a:rPr lang="en-GB" dirty="0">
                <a:solidFill>
                  <a:schemeClr val="tx1"/>
                </a:solidFill>
              </a:rPr>
            </a:br>
            <a:r>
              <a:rPr lang="en-GB" dirty="0">
                <a:solidFill>
                  <a:schemeClr val="tx1"/>
                </a:solidFill>
              </a:rPr>
              <a:t>then complete the grid</a:t>
            </a:r>
          </a:p>
        </p:txBody>
      </p:sp>
      <p:sp>
        <p:nvSpPr>
          <p:cNvPr id="4" name="Rounded Rectangle 3">
            <a:extLst>
              <a:ext uri="{FF2B5EF4-FFF2-40B4-BE49-F238E27FC236}">
                <a16:creationId xmlns:a16="http://schemas.microsoft.com/office/drawing/2014/main" id="{F69448C6-5D61-E34B-48F6-BE5421F0967A}"/>
              </a:ext>
            </a:extLst>
          </p:cNvPr>
          <p:cNvSpPr/>
          <p:nvPr/>
        </p:nvSpPr>
        <p:spPr>
          <a:xfrm>
            <a:off x="2847132" y="6291722"/>
            <a:ext cx="2707868" cy="60645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Articulating generality</a:t>
            </a:r>
          </a:p>
        </p:txBody>
      </p:sp>
    </p:spTree>
    <p:extLst>
      <p:ext uri="{BB962C8B-B14F-4D97-AF65-F5344CB8AC3E}">
        <p14:creationId xmlns:p14="http://schemas.microsoft.com/office/powerpoint/2010/main" val="20231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4" grpId="0" animBg="1"/>
      <p:bldP spid="45" grpId="0" animBg="1"/>
      <p:bldP spid="46" grpId="0" animBg="1"/>
      <p:bldP spid="47" grpId="0" animBg="1"/>
      <p:bldP spid="48" grpId="0" animBg="1"/>
      <p:bldP spid="54" grpId="0" animBg="1"/>
      <p:bldP spid="55" grpId="0" animBg="1"/>
      <p:bldP spid="56" grpId="0" animBg="1"/>
      <p:bldP spid="57" grpId="0"/>
      <p:bldP spid="58" grpId="0"/>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B7942"/>
        </a:solidFill>
        <a:ln>
          <a:solidFill>
            <a:schemeClr val="tx1"/>
          </a:solidFill>
        </a:ln>
      </a:spPr>
      <a:bodyPr rtlCol="0" anchor="ctr"/>
      <a:lstStyle>
        <a:defPPr algn="ctr">
          <a:defRPr sz="2000">
            <a:solidFill>
              <a:srgbClr val="FFFF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err="1" smtClean="0">
            <a:latin typeface="Chalkboard" charset="0"/>
            <a:ea typeface="Chalkboard" charset="0"/>
            <a:cs typeface="Chalkboard" charset="0"/>
          </a:defRPr>
        </a:defPPr>
      </a:lstStyle>
    </a:txDef>
  </a:objectDefaults>
  <a:extraClrSchemeLst/>
  <a:extLst>
    <a:ext uri="{05A4C25C-085E-4340-85A3-A5531E510DB2}">
      <thm15:themeFamily xmlns:thm15="http://schemas.microsoft.com/office/thememl/2012/main" name="Blank" id="{266CBBC0-D244-7347-801A-1958D987A020}" vid="{EDE611A9-898C-6240-80DA-EB3238CCAF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D88B20D-AC3D-1F4B-9D6E-33BB755BBE54}">
  <we:reference id="wa104381909" version="3.5.0.0" store="en-GB" storeType="OMEX"/>
  <we:alternateReferences>
    <we:reference id="wa104381909" version="3.5.0.0" store="wa104381909" storeType="OMEX"/>
  </we:alternateReferences>
  <we:properties>
    <we:property name="EQUATION_HISTORY" value="&quot;[{\&quot;mathml\&quot;:\&quot;&lt;math style=\\\&quot;font-family:stix;font-size:16px;\\\&quot; xmlns=\\\&quot;http://www.w3.org/1998/Math/MathML\\\&quot;&gt;&lt;mstyle mathsize=\\\&quot;16px\\\&quot;&gt;&lt;mstyle displaystyle=\\\&quot;false\\\&quot;&gt;&lt;munderover&gt;&lt;mo&gt;&amp;#x2211;&lt;/mo&gt;&lt;mrow&gt;&lt;mi&gt;k&lt;/mi&gt;&lt;mo&gt;=&lt;/mo&gt;&lt;mn&gt;1&lt;/mn&gt;&lt;/mrow&gt;&lt;mi&gt;n&lt;/mi&gt;&lt;/munderover&gt;&lt;/mstyle&gt;&lt;msup&gt;&lt;mi&gt;k&lt;/mi&gt;&lt;mn&gt;3&lt;/mn&gt;&lt;/msup&gt;&lt;mo&gt;&amp;#xA0;&lt;/mo&gt;&lt;mo&gt;=&lt;/mo&gt;&lt;mo&gt;&amp;#xA0;&lt;/mo&gt;&lt;msup&gt;&lt;mfenced&gt;&lt;mrow&gt;&lt;mstyle displaystyle=\\\&quot;false\\\&quot;&gt;&lt;munderover&gt;&lt;mo&gt;&amp;#x2211;&lt;/mo&gt;&lt;mrow&gt;&lt;mi&gt;k&lt;/mi&gt;&lt;mo&gt;=&lt;/mo&gt;&lt;mn&gt;1&lt;/mn&gt;&lt;/mrow&gt;&lt;mi&gt;n&lt;/mi&gt;&lt;/munderover&gt;&lt;/mstyle&gt;&lt;mi&gt;k&lt;/mi&gt;&lt;/mrow&gt;&lt;/mfenced&gt;&lt;mn&gt;2&lt;/mn&gt;&lt;/msup&gt;&lt;/mstyle&gt;&lt;/math&gt;\&quot;,\&quot;base64Image\&quot;:\&quot;iVBORw0KGgoAAAANSUhEUgAAA/sAAADRCAYAAACTp6L3AAAACXBIWXMAAA7EAAAOxAGVKw4bAAAABGJhU0UAAAB97pCfHwAAKh1JREFUeNrt3QHIVFXeP/CDiEREJBUmbewSESISQRsVbbRBRIiEyCtuuKGxS0hISAgVrVTIstEb/aMNl5CIkBB2wzdK2kBEQkJio402WmkJiZAQwcTCxBX2f8/OSE/TvffMnefOzL13Ph84BPk888z85t5zvnPnnnNCAACYTY9k7T9z2k4lAZiIFwf638eVBACAOmwdCJofZG2hsgBMROxv3x/ohx9TFgAA5uPBgYB5ImtXKQvARF2ZteMD/fEWZQEAYBTrB4JlbPcoC8BU3JPTJ29QFgAAqliVEyqfVxaAqXo+p29epSwAAAzjlqydHgiTn2RtkdIATFWcv//RQP8c++tblQYAgDJXZ+3YQJA8k7XlSgPQCNf2++XB9VSuURoAAPIsztpn4ce3iD6sNACNsjmnr/48a5cqDQAAcy3I2v6c8HhQaQAaKa/PfjfYGhUAgDnyFn36NvRu6wegeeJ2fCdz+u4dSjM5y7L2pNba9kuHMAAdl7fFXt17OMtD8hBQv00F/ff9SjM5BwveBK357UmHLwAdFhfeO50z/h2ShzR5CFrhQM45Gxfwu05pJiNezf7GQGFwA4AGuSjkL8h3Loxn9X15SB4C6hdX4T+bc95+EXoLrzIBGw0UBjcAaJDXCsa+7fKQJg9BqzxRcO7uUZrJecVgYXADgAYomqd/JGsXyEOaPAStsij0tt7LO38fUJ7JiLfL/dOAYXADgCmKK+yfKhj37pGHNHkIWmllwfkb12W5VnkmY0UwX83gBgDTU7RQ3jvykCYPQau9WXAOv680k/OkQcPgBgBT8HDBeBcX5VsmD2nyELRavHPrbMF5vE15JmNhsP2MwQ0AJh8CzxSMd8/LQ5o8BJ3wTCi+qLtceSbjJ8HtawY3AJicAwVj3cmsXSoPafIQdMLFWTtecC4fUp7J+e2YO+Z9/c65C+1Pobd671+z9o+SA9jgBgA/9puSse5xeUgekoegUx4uOZ8fVJ7J2TXGjjkOAFd0uHaXZe3OrG3N2ltZ+9rgBgA/srjkQ+FXYfxb7clD8hAwWXGa1BcF5/OJML27uWZO3H7mX2G8V7MXztBBfXc/MHxncAOA/9pRMs5tlofkIXkIOmlDyTm9U3km5+c1dsZ57dEZrGm8gv+HMP+r2wY3ANpsRckYF7/1WSAPyUPyEHTW4ZLz+gblmZwtYbxzre6c0brGQe4tgxsAM+pAyRi3SR6Sh+Qh6LT7Ss7r95RncuItV4fGOLh9Gbo9Xy0l3qb4b4MbADNkVWjPt/rykDwEjEfZt/trlWdy4vYz41xVdZbmq+X59QgDnMENgLb6JDR/rr48JA8B43V/ybn9WWjmhd9Od8DjvH3t0Rmvb9XbAw1uALRR2cJMcQX+RfKQPCQPwUyIH+a/KDm/H1Ciyfq/MQ5u8Uruz2e8vrsNbgB0PNgdKRnbtslD8pA8BDNlayif3uTb/Qka9/Yzsz5f7ZLQ+1bD4AZAF/2mZFw7E9qzv7I8JA8B9bgwa6dCO6d2dVK82jzKAirDtni1fJbnq/3K4AZAB8VvZz4vGdd2yEPykDwEM+mZ0L5FWzttaxjvfLVZv4Jz0OAGQMesT4xry+QheUgegpn008R5fr8STd5fxzi4fZ21n81wbVcb3ADomI9KxrT98pA8JA/BTHuj5Dw/rDyTd01/EBrXAPe3MNu3r/2jg4NbPGbWZO3ZrL0TelsMpSwJvQWb3sva6aydDb2tOLaH3pxJAJrv9sSYtkYekofkIXmImXZH4lxfqUST9z9hvLev/WGGa7ux5YPb8qytDb05mO/0B6bB1/B4ye8v6A9qp0tq8IkBDqAV3i7py4+G9s/HlIfkIXkI5q9sXZcDyjMdVbZHGaWtmtG6xk77m5YNbnE+ZrwV88yQ7+3ygse5MmvvD/kYTzsFARrt2kQ/vl0ekofkIXkIMo+F7q3t0npxe5Qvxzi4HQ+zO19tV8sGt7ilUpxvE29H+zbxvn5e8BgrwvDb7ZQ9DgDN8FyiH79aHpKH5CF5CDJLs3au5Dh/sWHPN158eCRrr4fetJrzU2zihb64nWCcdvNK1u4NLb/75uYw3u1nZnW+2urQ7jlqd4TifTOfz/n56/ph5j/9EyauvHlh/71/oeBxzuoXARpr4Zx+Pa+927HXKw/JQ/IQzE/ZtK948eyCBjzHu/of5Kv03/EcjdN5rmzrG/O7MN7b17bP4MF+WUloeLIlr+HPBc//joGfi1tuHOv/20tZWzTw7xcVPM5pfSJAY21IjO2/6eBrlofkIXkIRrcu0Qc+MMXntrjkXB62xQsWm9r65uwb8wD3yxk84P/e8sEtbxuNeHV77mJMl2ftSP/fHi54nAUFdfhMnwjQWPtD+bccXV1UTB6Sh+QhGE28g6VsQcr3pvS84hSDwzX24y+18c25Iox3+5l4S9NPZuyAf7LFg9uCkH/b2q6Bn3k3MbCdHwDz6vCaPhGgka5KjOl7Ovza5SF5SB6C0b2a6AOvmfDziefd52Poy19s45uzMYz3ava+MFvz1Va3eHC7qeC5r57zM8/3/99zicdaVfBYD+oPARppW2I8X9vx1y8PyUPyEIxmVaL/e2rCz2f/GPvyDW18g14Z8wD3uxk62C9q8eD2RMi/bfP8/LO1/f+3d4jH2hpswUG3LegHv5dDby/ZU/3zJbY4v+vD0LvSHVd0vUC5aIFPQvkt/ItmoAbykDwkD8FomehUSd83yWkrW3L+/gf9/3/TwFgW89ltoXd3zgdD9uMns3ZpGzvkf41xcIuLtNw9Qwf8kZYObgdznvf5gSze3nki9G6JuXiIx3o957GO6AvpgDgwxG9Aj4dqi7ts96GfBlueOIb/PEMfUOUheUgegupSF0uvn8BzWDJw0SEunnlPhd+PC3AOM8+/lQuv/jyMd/uZGIwvm5GDfVcLB7cYcPL2ydw0Z+CLe1BeN+Tj5X0Qelk/SMvFgeqzefSDn/U/VEHTPJU4dtfPUC3kIXlIHoLqVif6vqcn8Byem/P3jobebhmj9AFvD9GPL2jjmzTu7WfifLVZ+Gbr0RYObmsK3rO4kuUjAwNdynUhPdcN2mZlKF9tdth2Ikzm6jZUUXYLf/zgs3jG6iEPyUPyEFQT1yQ5W9LvHR7z348f0s/0/9aZeWat2D+nbuu/va1v1MExD3BPzsDBvqqFr/vlnOf8fujNKYsn7t4Kj7W1ICy6hZm2ujMxgFVtX87ghyea69rE8frujNZFHpKH5CGo5s1EvzfOtSoemvN3Hqnh8ZaF/Lt8zretbX2T4tYw49x+Jt4a94uOH+g/aeHgdjTnOT8eele14nyXyys8Vt4KmAf0f7TU+fmZc4/nL0JvAac4t2vuQi9xwZY4N2xn+P7qclF7QWlpiIcTx+ojM1oXeUgekoegms2Jfm+cH5DPb4X5aajvFvuydQhebfMb9asw3qvZX4XenrZd9suB9rMGP9dlJQdx/O+aCo8Vb+E5JyzSIe+FH67AumnIQWRpKN/65Wxo4WqudNI7iTH7hhmujTwkD8lDMLzUnWLjuth1cRjPNJk7S17L621/s3aH8c9XoxnyrsLFAer0CAfyamGRDtk05xiOc5qvqvj7CxMf+NcrMVNW9IFk7iJEs04ekofkIRje56F8DZgLx/A3z6+18VHNj7ugZIxs/Yf9S0JvXqn5at33RsH7E29DvrLiY70kLNIR8fb887dzxvmaF4/4OEtD8S39rygzU5ZaPXm3EslD8pA8BBWktuAbxwKVz/cfe8MYHvvTgtfxWhferHjrwji3n4ntl86JqSpbOfP3Izxe3tW8V5WZFnowfD8///J5PlbRwPeGMjNlLyTG6PuVSB6Sh+QhqGBdoq/bMYa/eV/ofdM+ju3wihYdfKYrb9i4t5+JV8svc15MNcAUzSeu+gGnaJ7OvcpMC8Xb9uOtW3Vsk7e24NzYq8xM2UeJMfoaJZKH5CF5CCpYkujrPmnZ69lT8DrWduUNi1c6D415gPtr/+8wec8WvCcvjfBYRStwWoSMtrmhf+xuG3OI3KPUTNFFibHZLcfykDwkD8EoPk/0dW3afnhvwWu4sktvWLyy/82YB7itzoupKPpWZ5QFZPLmun2gxLRQXJjvcI2he2mNIRLqsiaYry8PIQ9B/XYl+rk1LXot7+c8/4+6+Kb9z5gHt+9CPbfLMryi22xGub2maK7bdmWGcGOY3CI1MKxnE+PyQ0okD8lD8hCM4L5EP/dci15L3iLLD3f1jUutrljHfrPmq03OvQXvwyi3Lt9d8Fi3KzNDinMcF3f0td2Tc26cCL0V/2Fa9ifGZP23PCQPyUPIQ6O4PtHHvduS13FpqGcdj9aI288cGfMA95dgvtqkFO0dvGyEx3o553HivrR5q2LGeaLxG6ULvQUzK+5XH7/Vjiscx9sdv+0fMy929PU+XlOIhLrEvvlMKN8LeYEyyUPykDyEPDSGMeZsS8aYvOluL3T9oIxXar4L9pvtgpM5tf90hMdZOKdzGma+557+377KW9B5ca76ytDbvmtn1vb1Q0/Rud/VlYrfyznPfKvPtMfysnH4QyWSh+QheQh5aB5Sd4/d2ILXsDPnIsWVs3DAPjrmwS3uZXuzfmGsiuYQj7KX7D0Fj7Up52e3B9vPdNn9/fASF7c7M8K5v7SDNVkRfnz7/jKHClO2PnEu2g9cHpKH5CHkoTo/KA+29Q1//vHOg2MDz/mpWTqID455gPtX6N0mx3g8XlD3W0Z4rFcLHmvFwM/dJ0R23s55nPOHO1qT/QMf9G9ymNAAOxLn4yYlkofkIXkIeWgeUheVX2748x+8eBenbl0wSwfxFaG3gMw4B7i39BVjcyDUt6fy0YL3L++EiSvbXqT8MyFeEY23OsVvLT4a4nzf0cEaPDTn9cU9Z32jT1O8nTgfVyqRPCQPyUPIQ/Nwa+J17m/48383WGQz/GrMg1tsG/URtYtXpc7l1PqVER/vbMF7d0fozUs+f9U8zku7VvlnUgw0xxLnete2obt34NwS6miSbxPno+NVHpKH5CHkoflYlHidpxv83G8ZeK7PzvJB+5cxD27fBN+G1W11zZ3LySHexziY3qX0M+2NxPHRpQ8X2+e8tjhXL+4nawEmmhQ2y/rrU0okD8lD8hDyUA2OJs6Hpm4x+OGc53gozPjOKJPYfuYfwXy1OuXNI4pXo0edh7J7iPdwrbLPvLJb1w515DXeUPI64zn2TPCNKdO3MtFfv6NE8pA8JA8hD9VgT2jflLEH5jy/eBfGEodsb/uZf495gPujMtfm85z67pvn+19061qc93anklNyjMT2dMtfW1zN+c0h+7Kjzgmm7L5gJX55CHkIeWj8UgsV3tew5xvvwjwVvp9mcKPD9Xt/COOfr2Z14OaKc1sO9k+M2D7I2rbQ3NtzmKxrE+d2G29pvLjfJ304Yn/2kMOCKXk+cWxuUSJ5CHkIeagGG0J7FiOMCykemvPc7nG4/ti4t5/5Ovx4+xKg+daWnNdn+x1sm2wJ5Vfmh233OzSYgtStxquVSB4C5KEarE70Zbsb9Fyfm/O8NjhU88XtZ46PeYCLV1zMeYV2eaHknN7XwtdzXX8AWxd6+8g+GHq3qsW5aVW24IqL9y13eDBhhxLH5W1KJA8B8lANlif6sQ8b8jzXz3lODztMy/06jP/2tZ3KDJ35cPFIB19vvBgQ592dGKI/sxgak5badm+REslDgDxUg4WJPuzbBjzHW0Nvyk18Pk85RIeTWoyhjrZKmaE1Hf25knP5lg6/9vitW2p+dGzXO0yYkAUhfbcJ8hAgD9XldKIPm+bUhbid6fm7sF50iA4vblny9zD++WqXKTU0Xtl8rdMzUoNVicHuOYcJE3JNYmw9okTyECAP1eijRB82remMV4beDknxOexyeFZ3cxj/9jPxVpiFSg2NVjY/7c8G+f+2ww4TJuTuxLj6phLJQ4A8VKM3Ev3X3VN4TktC7+K2cW+etobx3762XZmh0T4Oto8675VgnjTTtTYxpr6mRPIQIA/VaFei71o74edz6Zz3Yn9woXTeDgTz1WBWLUmcu8tmrB5XheL5erc6XJiA+xPn5EtKJA8B8lCNdoTmbEN8cdbe7//d94IdTWoRt5+pshXVKO2bGfzQAG2wruS8PTajNdkrpDNFzyTG00eUSB4C5KEa/SbRbz0/oecR11B5t/834zoCix2W9flVGP/V7L8pMzTOayXn7KszWpPNBfVY7XBhAl5OjKXrlUgeAuShGq1P9FkvT+A5xFv13wnfL0R7ec2Pvztrd8z6Qf7KBAa4R/Ul0Chl32LdO6M1WRl8s08zA2dsa5RIHgLkoRqtCdNfK+b8IoFx9f0ra37s83cuXDvrB3m8ovKPCQxwd+tPoBGWJc7VpTNal8sL6nGXQ4YJBp6itlKJ5CFAHqrRysTr3zPmv3/+IvexMXwgXxF62yYedJh/X5Bvxjy4bVVmaITNwVZzeS4oqMmlDhkmYG9iDL1TieQhQB6q0Z2JvmrvGP/2S/2/cTJrN9T82MvD93ds/MZh/r1NYxzY9gXbJ0BT7Ck5V3f4sP+DdsrhwoQcTIyjNyqRPATIQzW6OtFffTimv/ts//HjN++31fSYcZvk20Nvsdszcx7/Aof5D+0bw8AWF1u4RGmhERb0O7+i83WWF6O7Jqceux0yTMjxxFhqGyJ5CJCH6nRRos86Poa/+UQY/1QpW9aWiNvPfF1jkb/L2i+UFRrjtpLz9dwQHyhiJ723htbEb7ZWByugMz0nE+OpbyfkIUAeqtOiRL91sua/99AEP+jHdovDPN/dNRZ5o3JCo5RdUT005O/HwSnug3pmxH7hdH+AaZrfDzzPEw19nnTTt4nzxrEoDwHyUJ0WJp5fnVMZN0z4g/4nDvFyT9ZQ5F3BvDRomndLztmnKz5WvAUubktzNtEXxH+PW1rFb86b/O3kpwPPe5vDhQlKhUXkIUAeqlvZ8z1T099IbfE3jvawQzx9peef8yhwXGjI/EJo3nl9LtS/HVTRlmHxb72QtSUtqM0dA8/9qD4MH/aRh0Ae6ngeGveH/ZVDXASpu8V6X+4wT4t7T343QoHjHLdrlA8aZ3Uov9q8YITHjLefHct5vI+zdl2LavNh6N42Z6ktdbrU9nTg/fJhXx4C5KGufdgfx2KnqfaGQ3x4b41Q4FXKBo30QijfDmoU23Me69kRB8phLOz/zS9Db+GYvWH+K+YOztt7qiPvtw/77ZJ6jchDgDw0ybHnnEOl2zaOMLD9TtmgsT4pOXcfGeHxVoYfL2i3csyv4blQvBfs8hEeb33o7jYtPuz7sI88BHQzDxl7mJd421nVLWcOBAvQQFMtCfVuTxJ//tSc34+r0f50Aq+jbC/yeOtdXFRv2JVtHwvdXpDPh30f9pGHgG7mIWMPI7ska/+qOLDFxWsuUzporHWhfOuXKm4KP9wT/PWsXTih1/HxEP1RvMU/Xpm/Muf34+108bb/uXP0D2ft1g6+5z7s+7CPPAR0Mw8ZexjZ7ooD27+zdrOyQWvP69crPM5tAwPbpOe3P1ixfzoSegu1xA+DcVXsswMf8jeF5s+n82Hfh32BSx4C5CFjD/O2eYSQtUnZoPG+quEcvif0rnqfv2V+3ZReS/zWPrVyeVGLdXipP0h3nQ/7AhfyENDdPGTsoXIwrLq1zC5lg8ZbljiPl1UMvnHe/LRve1/SH5RfC735cSf7FwDOtzh/7tP+h8D44f7eIV8nCFzIQyAPtSUPGXsYSpxf9mXFge3vWbtI6aDxyr6hOjbE77845+c/D/aNBoFLHpKHQB7qQh4y9syIfRUHtm+y9hNlg1bYE0b7NmrxQN9wKGuXKycIXPKQPATykLGHdng0VJ+XtkrZoBXi4nNl89vvLfi9eCvbZ3N+7s2sXaCcIHDJQ/IQyEPGHtohbkH174oD25PKBq1xW+J8XlrQL8zdM3aHMoLAJQ/JQyAPGXtoj3il6uuKA9tfs7ZQ6aA1nig5nw/n/PyzAz/zmBKCwCUPyUMgDxl7aI94+8mhUH3LKvPSoF3eLTmn516hXpLzs28rHwhc8pA8BPKQsYd22VVxYIu3tt2pbNAqi7J2ruS8Xt3/udtDbxXawX8/1x/0AIFLHpKHQB4y9tACvw3VF6D5nbJB66wuOafjwBW3ino4MQA+oYwgcMlD8hDIQ8Yemi/OS/uu4sD2/4J5adBGL5Sc159m7Y0hzv+jobeCLSBwyUPyEMhDxh4a6rKs/aviwHbAwAatdXjI8/xM4t/XKyUIXPKQPATykLGH5vq/UH0BmiuUDVpp6ZDn+f6sXZW1syU/c1A5QeCShwB5yNhDMz0aqs9Lu1vZoLXuHeIcf3rOz7+a+NnrlBQELnkIkIeMPTTLL0Nv9dgqA9uTygattrvk/P42a2sHfv72RJ+wQ0lb584RPtS0te0RuJCHAHnI2DNr4m1nXwbz0mDWHCs5x58v+J3PS34n3tZ2sbL6sO/DvsAlDwHykA/7TN/C/kBVZWA7EsxLg7ZbkTjPVxX83mOJ39uqtD7s+7AvcMlDgDzkwz7T978VB7a4Bc31ygat91AovyJd9E3V5aF8YZovlNaHfR/2BS55CJCHfNhnulaH6vPSNiobdELZfrH7E7+bWphmtfL6sO/DvsAlDwHykA/7TMc1Wfu64sD2irJBJywI5VejtyV+/6ZEX2EbPh/2fdgXuOQhQB7yYZ8puCBrf6s4sP0za5coHXRCahXZW4Z4jA8Sj3GjMvuw78O+wCUPAfKQsYfJeiWYlwaz7KmS8/30kI+R2pP2DWUGgUseAuQhYw+TszpU/zbE/FvoloMl5/vrQz5GvPXti0TfsaLCc9oeeovdAAKXPATIQ8YeKooH2jcVB7YnlQ065cKsnSs55zdVeKyHQz1Xs1cFdwOAwCUPAfJQE/OQsacFLgq9eWZVBra43+xCpYNOSX2btazCY8X5rscTj3dD4jEWZe3zIX8WfNgXuOQhQB4y9jDgLxUHtq+ydoWyQee8WHLeHx3h8bYl+pIPEr//RP/ndnlrQOCShwB5yNhDNVtC9XlpdysbdNLhkvP+1REeL35LdizRn2wu+N14K228he5k1pZ4a0DgkocAecjYw/BuDr3VY6sMbJuU7Qd+nlOjVcpCCy1NnPvrRnzc1Fy1uKLt4ArWi7P2Wf/fH/TWgMAlD8lDIA8ZexhevO3sy4oD2yvK9iOP5tTpMmWhhdYnzv9LR3zcuBLtp4nHjle7z39DFvet/aT//9/1toDAJQ/JQyAPGXuo5q8VB7a4YM0lyvYjb4Uf77MLbbS75Pz/eJ6PfWeofnvsiaxd6W0BgUsekodAHmrl2HPO4TQd2yseZLHDvl7Zcg1uz3NISWipsrlkz9fw+Dsq9jt3eUugkjM+7MtD8hDIQw36sH/G4TR5cf7UvyseZBuVLdfNObX6o7LQQtcl+oA65l3GrWc+GLLPWe8tAR/25SF5COShxvNhv0F+lrWvKw5sf1K2Qnnz036rLLTQQ6H8Fqy69pC+PDHAxX1oV3o7wId9eUgeAnmoFXzYb4h4cB6oOLAdqPGg7qK/5dTsTmWBZF+0NfQWnYmDwOn+gBf3kL1UeWBkpxJj+gIlkofkIZCHarQo0Xee8jZPzh8rDmxfhd4KteT7Sci//c/KswBMw4nEuL5IieQheQio0QWJ/vOkEk3Gr0P1lR/vVrZSW0L+Cr0AMA3HEuP6hUokD8lDQI0uTvSfx5Vo/H7WL3SVge1JZUv6Z07d9ikLAFPyTmJsn/WtLOUheQioV2pBww+VaLwuKuiEzUubn7sLamflWQCmZW9ifL9dHpKH5CGgRncl+tG9SjReVeelxYHQHKu0twrq9yulAWBK9gS3o8tD8hAwOasSfekeJRqfjRUHtu+ydr2yJS0LxfvyXqM8AEzJa4lx/h55SB6Sh4AarUn0p68p0Xjc3B+sqgxuG5VtKG+V1NDtfgBMy8uJcX6dPCQPyUNAjdYn+tOXlah+cQuEIxUHtleUbSi/CMVXsbuw8mzclmll1h7L2g5vdytcG3pzUQG2Jcb6DfKQPCQPyUPyEDXamuhTn1ei+v0lVJ+XdomyDeVvHQkIC0Jv9czVWXsqa3/OCUQfebsb7dKsvZi1c1m7TzmAfl9QNt6/IA/JQ/KQPCQPUaOdiX71fiWq16MVB7avQm8rGtL+N1HLzQ1//nEwi1vhnBry2HjOW95I8dbIR7J2cs57ZXADQv8Di2+t5SF5SB6Sh5iU3YnzZ60S1efnofiWKivzzs8vhqjt/zT8NVyVtQeztj1rL2Xt7cTrWeVtb5y4CEreLakGNyBKbYH0ujwkD8lD8pA8RI3e1LdOxhVZ+1fFge1JZRvKT4as7c9a+NruKXgtZ4PFdZrkhqy9V3LsGdyAaElinHpPHpKH5CF5SB6iRql1UZYr0fzFTuhgxYHtkM5r6IFtmMV9jrf09S0qeD0HvPWNcGXo3XabOv4MbkC0INFXnJKH5CF5SB6Sh6jRmcR7skCJ5u8PofoCNJcpW9KKfq2GDQtttLzg9Tzh7Z+qC/rvwekhjz+DG3Be2Tzkcx0PXvKQPCQPyUNMzqIw2xeYJyIuxlNlXlr82ZuVLem3Wfs6dH+rnrUFr+d2h8DUxFVLj4begid39IP5NVn7zOAGDGF/Yry6Wh6Sh+QheUgeoga3JvqDD5VofuIBfzxUu4q9RdlKXR96K7T+p2Lb3NLX+0zOazkd3HIzLXGhoD0hf37TOoMbMITUysgr5SF5SB6Sh+QharAm0R/sVqLRxfllf6/YAf9J2XLFW4Q29ge1qqv3nm/Xt/S1530DtMchMTWXlvzbYoMbMITtYbZuc5WH5CF5SB6Sh6ZjS6I/eFGJRrezYuf7j6xdpGz/Fetwc/8AfStr3404oM1tbaxtvFp9Nvi2o00MbkDKusR49YI8JA/JQ/KQPEQNXg3WUBiLjSN0vnFhlQMz3OLqvHG7mG9qGMgG25ctPY7uKHg91znFDG5Aa92WGLO69G2lPCQPyUPykDw0Pe+E2Zs2Nnbx9qg6rrxq9bV9LT2W8m71PO4UM7gBrZZaHflTeUiTh+QheYgafJvoExYrUTWXhOG3PtEm1/7Y0uMpby9iC2kY3ID2OxG6vf2ePCQPyUPykDw0XYsT/cG3SlTd/xlIGtnauPLshf3AN/ha7neaGdyA1tsTurmImjwkD8lDyEPNsDLRH+xXomoeNYg0ti1r4fG0uuC1XOVUM7gBrfdMYtxaJw9p8pA8JA8xDw8l+oOdSjS8XwTz0pra4vuysIXH1Is5r+WIU83gBnTC2tDNFfnlIXlIHkIeaobXEn3CeiUaTtzC5EuDSGPbP1t6XH2S81pecboZ3IBOuDoxdr0tD2nykDwkDzEPHyf6hBuVaDi7DSCNbn9p4TG1pOC1rHG6GdyAzjhd0mecloc0eUgekocYUbyL51zJ+3A2tH8h2IkwL635bXsLj6t1odr2GHHu586KTWdrcAOm643E+HWtPKTJQ/KQPMQI7kz0BweVKM28tHa0X7fw2NqV8zo+Kvn5OLjFW9r29K/UDVMXi3IY3IDp2pbop9fKQ5o8JA/JQ4xgS+K4f06Jyl0RzEuz8uz4fDWPk/Laklp8nrUnQm8rjqVOY4MbMFWpbZFekoc0eUgekocYweuJ/sBUmBJxDsRBg0Yr2vEWHl/LCl7Lqnn8/lGdq8ENaGSeKJtT+bE8pMlD8pA8xAhOJvqExUpU7A8Gjda0Qy08vh7IeR3nwvDb5ewf+N1Xs3Zxjc/vvpYdA3sNbkCDlX1Yjn3/BfKQJg/JQ/IQNVwoO98+UaJiq7P2b4NGa1obt2bJu+3mwJC/+0z44UrO947h+RncDG5AfX6f6MNWy0OaPCQPyUPM80LZ3LZDifJdE3q3QRk02tMebdkxFrfA+DbndTwxxO/OXejpi6ytGNNzNLgZ3ID6pFZMfkEe0uQheUgeooI/t/Qi8lTFW4b+brBoXWvbwXxTweu4PfF7T8/52Xjb2jjn4RjcDG5AvR9qylYNb9q8fXlIHpKH5CF5qNlOhfZOD5uanQYKK89OwGM5r+F0PwwWeTn88Da9BWN+jgY3gxtQrz2JfqxJq4XLQ/KQPCQPyUPtu1BWdSrMTNlokGhli9u1LGzZsfZOzut4o+Bn4yIz++b83CNO1UYwuAFVpeZXrpeHNHlIHpKHGMITif7A+THg+qx9Z6BoZdvXsmMtDsR5t3JuyfnZq7N2uP/v8XfWOVUNbkBrLU2MZ7vlIU0ekofkIYZwKHTrLp+xivMZ/pq1I1or2/aWHW93F5yU1+X83In+v8X/3uZUNbgBnQ5oqduX5SFNHpKH5CGWJD7oH1YimJ6nc07KEwM/89Scf/syuDpncAO6YmsipN2lRMhD8pA8RInfJMaR3ysRTM/7ofjWzUtDb2GV8/8/XqlfqmQGN6AzfpoIaS8pEfKQPCQPUWJvYhy5XolgOi4Kva0wBk/K+7N2Q+jtEzt4S+dFymZwAzrlvZI+5JjyIA/JQ/IQFc+d8+0zJYLpWROKb7c5U/BvW5TN4AZ0ypZQ/q3M7UqEPCQPyUPkSG0F+ZQSwfS8VHJyxtVljwSLbBjcgK67PJR/M/OCEiEPyUPyEDlSt/Bfo0QwPZ+F4r1xb8nahuBbHoMbMAveLOlH4iJlC5QIeUgekoeYI3Wh+D0lgulZWnJiLun/zKKsfZvzM3uVz+AGdMrqUP7tzEolQh6Sh+Qh5ticGDceUCKYnqI5NlcP/NyOnJ+JV/F+2pDn29Q26QBgcAPmI35zf7SkL3ldiZCH5CF5iDneL6l3vDh2gRLB9OzOOTG/yPm560Iz9sw0uBncgPF6KpTPW16sRMhD8pA8RGZ54n231gtM2bGcE/PVgp89FPLncC4yuBncgM64KpTPv3xIiZCH5CF5iMyzifd9uRLB9BRdjVtXcWB50OBmcAM6ZXdJf/Kx8iAPyUPy0MxbmLXjJbXer0QwXUULaiwt+Pk4l/OrMN1tZwxuBjdg/G5K9G23KhHykDwkD820DcGCrtBoe0YYqLYVnNBrlLMRDG5AXQ6V9Cm7lAd5SB6Sh2baeyV1Pqw8MF3xqvTpnJPzpcTvXRzyt51J3dZ5Z9YOBHs0G9yAtlhV0qfEOf1LlAh5SB6Sh2bS9aH8W/37lQim67Yw+hXp7QW/e2/JQPpp1t5W9rEHFoMbUKdPSvqVJ5QHeUgekodm0sslNf4iuJgFU1d0+9kwWypdHnrbLw3+7pGQv5fm1tD7FsiKnOO1pKTj3aA8wAjWlfQrcfXyRUqEPCQPyUMzZWko37FlsxLB9O3POTk/qvD7L4bh9tNcEXq3xz2r5FMN5eoPjOrTkr7lQeVBHpKH5KGZsr2kvl8G3+rD1MWtMvKuyD1f4THiPsxnC070x/snelyt+Wj/xL9I2cfu3WChFKB+a0r6ls+UB3lIHpKHZsaFWTtRUt8HlAimb2XBCXpPxcd5Jgy33codSj52w7wXO4KrrcBoPijpW9YrD/KQPCQPzYRHgou/0HjPhfyVlavOvYxXp79IdKjblLt2t2TtrqytztrToTc3cNh9buPPxlvY1vQf47bgWwYg7faSfuVj5UEekofkoc6L58WxkpradhIa4qOcE/S9ER/rhqydKjjpn1bq2l1aYSAbtr2orMAQ3izpR9YqD/KQPCQPddrDJbV7T3mgu5ZlbV/oLTwTW9xS5nZlAeiUa0PxCsy+3Qd5iO6K3+p/VfJh/wYlAgBot7L5sOuUB6CTyubqv6w8AADtF+e0Hg3FizNZ9Aqge/1+0Qr8J0NvSgUAAB1wbyj+hmez8gB0yvaSPv9B5QEA6Ja3C4JfnNNpRWuAbliatW8L+vtDygMA0D1XlQTAp5QHoBN2FvTzZ7O2XHkAALppc0EIPNO/GABAe60Ixbfvb1MeAIBu21cQBP+sNACtdrCgf/9AaQAAui9+g1+0SvMdygPQSkULscbpW9cqDwDAbFhbEAo/DbbiA2ibsi1WH1AeAIDZ8mowrxOgC54NpmcBANB3YdY+CfmL9V2tPACtsLzgg/7nWbtYeQAAZlOcx5m3Hd8BpQFohY9C/kXb65QGAGC2rQvmeQK00daC/vt+pQEAIMqb73kya1cqDUAjxTuzzuT03TuUBgCAufblhMZ9ygLQSIdy+ux3s7ZQaQAAmGtx1g7nhMcHlQagUR7J6as/y9qlSgMAQJ6fZu3YQIA8HXq3iwIwfSvCj2/fPx7sogIAQMKNWTs1ECQ/Dm4NBZi2C7L2afjxBdlblQYAgGHcFX58i+jzygIwVS/k9M33KAsAAFXcK1QCNMY9OX3yBmUBAGAUmwaC5YmsXaUsABN1Vb//ndsfP6wsAADMx5aBgPl+MH8fYFJif/vBQD/8uLIAAFCHrQNBc6eSAEzESz7oj9//BwzJgB/yiJvTAAAB9HRFWHRNYXRoTUwAPG1hdGggeG1sbnM9Imh0dHA6Ly93d3cudzMub3JnLzE5OTgvTWF0aC9NYXRoTUwiPjxtc3R5bGUgbWF0aHNpemU9IjE2cHgiPjxtc3R5bGUgZGlzcGxheXN0eWxlPSJmYWxzZSI+PG11bmRlcm92ZXI+PG1vPiYjeDIyMTE7PC9tbz48bXJvdz48bWk+azwvbWk+PG1vPj08L21vPjxtbj4xPC9tbj48L21yb3c+PG1pPm48L21pPjwvbXVuZGVyb3Zlcj48L21zdHlsZT48bXN1cD48bWk+azwvbWk+PG1uPjM8L21uPjwvbXN1cD48bW8+JiN4QTA7PC9tbz48bW8+PTwvbW8+PG1vPiYjeEEwOzwvbW8+PG1zdXA+PG1mZW5jZWQ+PG1yb3c+PG1zdHlsZSBkaXNwbGF5c3R5bGU9ImZhbHNlIj48bXVuZGVyb3Zlcj48bW8+JiN4MjIxMTs8L21vPjxtcm93PjxtaT5rPC9taT48bW8+PTwvbW8+PG1uPjE8L21uPjwvbXJvdz48bWk+bjwvbWk+PC9tdW5kZXJvdmVyPjwvbXN0eWxlPjxtaT5rPC9taT48L21yb3c+PC9tZmVuY2VkPjxtbj4yPC9tbj48L21zdXA+PC9tc3R5bGU+PC9tYXRoPiveoVIAAAAASUVORK5CYII=\&quot;,\&quot;slideId\&quot;:259,\&quot;accessibleText\&quot;:\&quot;sum from k equals 1 to n of k cubed space equals space open parentheses sum from k equals 1 to n of k close parentheses squared\&quot;,\&quot;imageHeight\&quot;:22.594594594594593},{\&quot;mathml\&quot;:\&quot;&lt;math style=\\\&quot;font-family:stix;font-size:16px;\\\&quot; xmlns=\\\&quot;http://www.w3.org/1998/Math/MathML\\\&quot;&gt;&lt;mstyle mathsize=\\\&quot;16px\\\&quot;&gt;&lt;mfenced open=\\\&quot;|\\\&quot; close=\\\&quot;|\\\&quot;&gt;&lt;mrow&gt;&lt;menclose notation=\\\&quot;bottom\\\&quot;&gt;&lt;mi&gt;M&lt;/mi&gt;&lt;mi&gt;x&lt;/mi&gt;&lt;/menclose&gt;&lt;mo&gt;&amp;#xA0;&lt;/mo&gt;&lt;mo&gt;-&lt;/mo&gt;&lt;mo&gt;&amp;#xA0;&lt;/mo&gt;&lt;menclose notation=\\\&quot;bottom\\\&quot;&gt;&lt;mi&gt;x&lt;/mi&gt;&lt;mo&gt;|&lt;/mo&gt;&lt;/menclose&gt;&lt;/mrow&gt;&lt;/mfenced&gt;&lt;/mstyle&gt;&lt;/math&gt;\&quot;,\&quot;base64Image\&quot;:\&quot;iVBORw0KGgoAAAANSUhEUgAAAbEAAACICAYAAABp0tVgAAAACXBIWXMAAA7EAAAOxAGVKw4bAAAABGJhU0UAAABjFJ+ifAAADWBJREFUeNrtnXFkHdkawI+KqGctVauqnlKrVkWVqKiqWioqqiqsioqqZUU9VVUqqqqirFUV9ZRVEbVWiIqKWKGqKqqWp2JVVamqelaVWBERsfTd8zLR6cm5c74zM3fmzNzfj/knmTvnm3vvd353znxzjlLZ+OjYAAAAgvUFEgMAACQGAABIjKAAAACJITEAAEBiAAAASAwAAJAYEgMAAHyBxAAAAIkBAAASIygAAEBiSAwAAJAYnxkAACAxAABAYkgMAADwBRIDAAAkBgAASAyJAQAAEkNiAACAxJAYAAAgMQAAQGJIDAAAkBgSAwAAJAYAAEgMiQEAABJDYgAAgMSQGAAAIDEAAEBiSAwAAJAYEgMAACQGAABIDIkBAEAa+hL67T4khsQAAJAYEgMAACTWHhK7I4hHsv0c8BfvQQ7nd4T8BUBiSCy8oM40tnuNba6xrWTo5CcC/dINZZTXX41tqrHtIX8BkBgSCzioiK7GdqWx/enZ2T8I8Au3q7EtpRDXh8Z2tbHtJmcBAIlVS2LrbGlsv3t0/AsBfuGepBDYbHTuAABIrMIS0xzz6Pz/DuzLdimFwF40ts3kKQAgsXpIrNdTAl8FEre+f7WaQmK95CgAILH6SOxMBSWwqbH9kUJgr8lPAEBi9ZLYhKcIvgsg5msqXRXiCPkJAEisXhLzrVA8V3K8+1X6Uvoe8hMAkFh9JNadQgR3SoxXF2S8VBsLNapaWQkASAyJZeCyEZPkQeh7JcY7qjZWS0orFCfITQBAYvWS2GNLR++K+2lJsR62xKLvjV0XSuwUuQkASKw+EvsiupKJX9VIyu0XS4r1rRHHvFqrUvyPUGLbyU0AQGL1kdhJIx4tg06hEDYVHOuY2jiMqKfO2iqMd568BAAkVi+JjSt7+bnkvtjXBcZpm1HkShMRN9t+Ii8BAInVS2Jmaf3h6O+vBLH3FRTjVkuc8asq6TNuLLECAEisRhIzS+uX1achwmlB7CcLivOe0a6eZiq+XMp7QazxcwMAQGI1kJhZWh8vm78riP1KATEOWNodjv1/n/AqbIqcBAAkVi+JPTJiGYr976og9vEWx6crCReMNn839rkglNgQOQkASKw+EjNL6/W2M/b/UwFc3cyqjQ9h73bs02xj0UsAQGI1kphZ0WfO7C5ZX+x5C+MbsrR3wdinQ8mWYWHWegBAYjWTmFlaf9v4/zdKVizRCnaptYepXTOEHBdehd1uQYy6SERXcuphV30v8V30fmipPjCuatOgj62rLheiY+rilZtqrVIToKpUKW+QWOASM0vWT1iuciSC6GxBbHNGG0uR2ExuCWM8kVNc+j3pj5JkydHmG7U2ZOvLtsb2m+PqlxWpoUpUNW+QWMBBmaX1q01ktCSIf2/OsV20tPGvJvu+FMS3moNoD6m12UKWld9M/5dTfC6SxwXO0y9CBah63iCxgIMyS+sfNtlPMh/hsRzj0kOY5kwhj5vsu0OYEA8zxKMX/nxtOeaKsO23Hm0daGx/CY/7K/0jBExd8gaJBRyUWVp/qcl+U4L4B3OKSY+Vz6uNw4jNxsjPCL+4lzLEdDq6krsfXQ32qE8PTOshjxGVzwKcWt4LHr9UkRiETF3yBokFGpSttL67yb7jqrj5CK8pv2e7pFNNdWeISd8M7nDsM+lo/6rj9V+pjTPzu7az9JMQMHXJGyQWaFBmaf2HhH0lDxLfzSGm/RaxPnBctS0KYntfwPvpmjHEdR6PjH13Rn/Xv0THLMd7pijsgOpThbxBYoEGNe5xiS2ZHX46Yzy66MIs0NBj3DsSXtMj/OV1t6D3NGmy5BXVfM7GG4LPQQ+Z6JWsdTnysEpXuQUQIqHnDRILNCiztH4gYd+jgvjfZYxn1HLM7x2vkUyJVeQExf92xLHP8d5O059BGxJ63iCxAIPqtrSf9BDgdkH8KxniOWQ53qzgdXOCuPTw5JaC3td+RyzmDwU9nr9eEvycqytoU0LPGyQWYFBmaf0zx/6bhFc8ae7R6C+geWN2IRJnEv9QG++f2banBb6vXyq/iZJn1KfqS+Z0hHYl9LxBYgEGZZbW/yh4jaSA4nCKWO6odOX6/Uom1pGC39ukB6/jPxZOK/mwKUDdCTlvkFhgQdlK6yUrHT9U+U/rZPty3M8gv7zEmoVfVPLQZof6fGmZ3+i/AILOGyQWWFBmpaF0peNJwTmc9ohD34Mzi0v0F3Sb8PWvlWxi4qJXcR50xHQkNhyir2530H8BBJ03SCywoMzSeulaYJIrH59Z4m1SHBC+drfwKmyihM+5S7mfe3HNBQnQboScN0gssKDMqx/pSsdDOUrjO8trJz3O4axQYj+U9FlLJjp91uadlnQ4uKpbp4K65A0SCygoW2m9tLpHUkghGaeOj2vHZ9TwWefnvrAj+WdJn7Ukvn1IDIlBJfIGiQUUlFla77PSca/gHBYEx5mxvK7fIw59j0uyivPzEpPxiiO2O/RXSAwqkzdILKCgzNJ6n3tYXyjZg8W+Q5K+M0p/K+xERktMxj5HbMfpr5AYVCZvkFggQdlK631L4iUPFzcbFtQTcy5mHEbUXBd2In0lJmOn4736gf4KiUFl8gaJBRLUSctVk2+ifRCcR2+T187l9MtKskCnHm7sKDkh51X5ExIjMSRWNULMGyQWSFBmaf2jFMeYEZyH7f6WbSmX8RTtbxF2IDOBd9J/0FchMahM3iCxQIIyS+uHUxxDsgDlOeM1eikEczny/6p0k/KeFHYg5wNIRlesX9JfAVQib5BYAEHZSut7UhxnVHAe8QoiXUn4zLLP0ZTnIV3FeU8Ayeh6ro7iDoBq5A0SCyAos7R+IeVxBgXnEX9o2bbe11iOV5O27W0AiaifT3NNmHyT/gqgEnmDxAIIyiytTzsd0wnBeTyJ9tUPJZqVRu8yDAfsFV6FjQeQjE883icACDtvkFjJQdlK60+lPNYBwXnoX1L6pvYLZZ/EMy0XhBLrLzkR4w9sJpULr8/MDQBh5w0SKzko243S7SmPtVkokpsq2+TANmaV7GHrMgsm9scSUMvcNfx6lL4LIPi8QWIlB2WW1s9nPN6K8i83fqOyLSGuf3lJppp6XGIi6pWmX6nPZ+R3TZF1lf4L2pwq5A0SKzkosxjip4zHe5NCYlkXpjwmbOdKick4puwVmklXkLP0YdDmVCFvkFiJQdlK63szHnPaU2C3cjiPUWFbPSV9tvGCFz3x8ObY/5ImNV1RxS/aCRAKVckbJFZiUGaJ+2oOH/5dD4G9Mr6YaXkhaGuhpM9Vr0S9Ph3Xktq4tI1rwuKD9GXQhlQpb5BYiUGZDxpP53DMEQ+JHcihve3CtiZK+lzjK84OWv7vup93gf4M2pAq5Q0SKymoXZY2hnM4ruSBZ73dyOk8zgjbO1XCZ3peyZaUeZwQ9z1hW19HV9abFUC1qVreILGSgrpsaeNYDseVFFm8zLGznRRKbGvBn2eX+lSpqYdNk6ovk5aPWRa0pZ+7W5/d+4QCqC5VzBskVlJQryxtbMvhuHsE59Kd0zlIS+uLnt1aC3r9Pp1OyL0ZkuCj4PW3Bb9aAUKnqnmDxEoI6rCyr7GVB52O87ie43lIhy7HCv4s48UtQ0IZJ81CcC7htQMq+5RdACFQ1bxBYiUEZXvGYjHH4y83OYfnKt8pYSQLYOa14qteGkbPBPCNY7/4MO2kx/HnlP98cN2x9/pb+kAIkHbIGyRWcFAHVfNnK/LCtrzK3yq/YcT4LynJdjpjW2fV58OWL5qIMT5/4xvPX3g3lN8zbvqG9J8tuLoFyIt2yRskVmBQ+ibpS9X6OcemLMceyfG90vfdFjwklmVexoMquUDlolpbw2jCuKrt8mzniHIvIbO+DpqexPi9Sr8CN0Craae8QWIFBaXnIHNNkqvHh3fm0JZtPsa8nqA/EfsiSrcVlf7hx3HlP41Wmi/uJk8xr/9q3Up/CQHSTnmDxFoclL4HNei4AjPvjV1T7jHsJIbV58OIXRnfG/1A8/dKtp5Q0gz2t6LhBR+h/urZTpbn0W56tKNFvou+EgKlnfIGibUoqIvRJfOqSt/x6+le9CweP3u2HV/eJe2ku+ejtj9kiD/pykzft9PDnr+o5Ju70nXK9Ps8kPE7sCN6z11t6TH9vfSTEDDtlDdIrEVBzeTY6S+m/FCzDCNOtUBeaQo/9LMrT5V73P1QTt8DV8HKnEq/3htAUbRT3iCxkIOC/9MR/bLUw5nL0ZWcFrue300/i9KZc3t6yPN+1MZ6W3oaneN8FEDeBJc3R6P2bFurFuhEYgAAUFmQGAAAIDEkBgAA+AKJAQAAEgMAACRGUAAAgMSQGAAAIDEAAAAkBgAASAyJAQAAvkBiAACAxAAAAIkRFAAAIDEkBgAASAyJAQAAEgMAACSGxAAAAIkhMQAAQGIAAIDEkBgAACAxJAYAAEgMiQEAABIDAAAkhsQAAACJITEAAEBiAACAxJAYAAAgMSQGAABILK+gPrKx8WMIAIkhMTYkBgBIDImxITGgwyUPkRhfIDYkBkgMiSExNpIHAIkhMb5AbEgMgD6IPAQAQGJIDAAAkBgSE/E/2UP159lzqAkAAAExdEVYdE1hdGhNTAA8bWF0aCB4bWxucz0iaHR0cDovL3d3dy53My5vcmcvMTk5OC9NYXRoL01hdGhNTCI+PG1zdHlsZSBtYXRoc2l6ZT0iMTZweCI+PG1mZW5jZWQgY2xvc2U9InwiIG9wZW49InwiPjxtcm93PjxtZW5jbG9zZSBub3RhdGlvbj0iYm90dG9tIj48bWk+TTwvbWk+PG1pPng8L21pPjwvbWVuY2xvc2U+PG1vPiYjeEEwOzwvbW8+PG1vPi08L21vPjxtbz4mI3hBMDs8L21vPjxtZW5jbG9zZSBub3RhdGlvbj0iYm90dG9tIj48bWk+eDwvbWk+PG1vPnw8L21vPjwvbWVuY2xvc2U+PC9tcm93PjwvbWZlbmNlZD48L21zdHlsZT48L21hdGg+YgFukgAAAABJRU5ErkJggg==\&quot;,\&quot;slideId\&quot;:342,\&quot;accessibleText\&quot;:\&quot;open vertical bar bottom enclose M x end enclose space minus space bottom enclose x vertical line end enclose close vertical bar\&quot;,\&quot;imageHeight\&quot;:14.702702702702704},{\&quot;mathml\&quot;:\&quot;&lt;math style=\\\&quot;font-family:stix;font-size:16px;\\\&quot; xmlns=\\\&quot;http://www.w3.org/1998/Math/MathML\\\&quot;&gt;&lt;mstyle mathsize=\\\&quot;16px\\\&quot;&gt;&lt;msub&gt;&lt;mi&gt;f&lt;/mi&gt;&lt;mn&gt;1&lt;/mn&gt;&lt;/msub&gt;&lt;/mstyle&gt;&lt;/math&gt;\&quot;,\&quot;base64Image\&quot;:\&quot;iVBORw0KGgoAAAANSUhEUgAAAHsAAABtCAYAAACBSB75AAAACXBIWXMAAA7EAAAOxAGVKw4bAAAABGJhU0UAAABDL/GCtAAABKRJREFUeNrtnW9EXWEcxx9JMr1JkisTM3uRXozMZHLFZJIkkmRmRpKZzJhM9qI3kySTSLIXSSRJLxKZZDIjM5nJSK5JEplJcsXd83MOq7Pz/J5z76ae87vfD79Xu/fu+H6c0znPn99RKn406BrStaLrSNeprrSuY12fdb3T1ayrQIFYQuKe6drVlYlYKV86iBF3dW0HRO7o6tWV8D9TpKvfIL0fEcaDbl1nAXnTuopDPlvInOVJROk2AyHSppjPP2dkLyNOd+kLEbbpn70mdhjZJ4jUTRpDZNGlvNryvQxkx4tyXQchskYjfJc7s5cQrXsshoiiZ+iKHC/9Gf85vBrRukWLQdZEFr8xEvjunj8IAxwbNDFdhm9n+VtVutp1NVlu6MAV0WMQvYVo5J3VKYPsl4hHFp3MXfQNxCOLDYPor4hGFjXMWT2CeGQxwshuQjyybsz2DaLTeGySxX3mrP6AeGQxwcgeRjyyOGRktyIeOSQVPyVZjojy4y78APHIglslOo945FBruYS/RkTxIKWir+v+H1WFyK+GxCWLPkbkV0fHJcteRORu02kROImI5DBukd2BiOSwgRuu/IBmuc4Y0YeISA51lrN6DhHJodsiuw8RyWHGIrseEclhmxGdVmiLIYZrlrN6DRHJodkiGytTBDFgkd2CiOSwYJFdiojk8JMR/R3xyOG65ayeRkRyaLfIfoSI5DBqkY0WGIJYU+hilBfQqFhaYSVpXmBbSfoKEcnhsUV2IyKSwzQjmhYyYFuuILYY2Z8QjxyKFL8MaRwRyeGB5e91GyKSwwuL7AQiksM8I3oP8chin5E9g3jkUGG5hPciIjm0WWTfQURyeMOIpmbvWEmaPbd0lbh4YMuM7BV4y4oyXWP+mMVDFw/wlJE9CH+RoKFkasF9fkmXc7JrLH+v8crEaPc8YU2GnJPdpTD5kSs0Jcxta3ZO9hRzsB/hM5RK5b0d2NZaxDnZm8zBvoHXC9A7RakV2ImK1kfGKdmFip/pwmKFP9DCDho2nlXe66jocfSm8tbRx0J2g+IXF+L52oM6MtMumbCVtR1xkf2UOdBZOL7w7GyiNC6y55gD7YLjyMRCtqmdJS0nLoFDObK5yw/ecitMdisu4fkj2zTT9Uth1Eyc7HXDAb6FO1myucEU7NIUJtv09/o9vMmTPWk4uCS8yZJNQ6Bh7+jCDJfjsktyGPxoNBzYPThzUzaJ+XbuR38or+t/FMKGSLHJ3lHZdLdsmk+1LSFKhNyF03N1JXy5KXtJ5d5TdCjkO0/gyl3Z3CqJI+Z7dPYGV5EuwFN8ZXN7soIb974ozGw5L3tVZb9NpyfwuR3l7e8Cjsvm3lAfNoERbIqzCdHxevQaVOZJjGJ/4CSp/u4uPOn/O4jZoAr9ELenOjg61gAn8ZVNUNMbahxLiwNT/s3bqf/svOo/atXChQzZALIBZAPIBpANIBtANmRDNmQDyAaQDSAbQDaAbADZ4N8pgOz8gevVjpfUCoNrjTWMeGSxzsjeRjxyGFL29X/jCs0DY0ed8nbAUiMD6kezq6It9sz4n6VLepv/G/UKGzScpSwLsVFrzPaf/gae527f13C4uQAAAIF0RVh0TWF0aE1MADxtYXRoIHhtbG5zPSJodHRwOi8vd3d3LnczLm9yZy8xOTk4L01hdGgvTWF0aE1MIj48bXN0eWxlIG1hdGhzaXplPSIxNnB4Ij48bXN1Yj48bWk+ZjwvbWk+PG1uPjE8L21uPjwvbXN1Yj48L21zdHlsZT48L21hdGg+VekalwAAAABJRU5ErkJggg==\&quot;,\&quot;slideId\&quot;:342,\&quot;accessibleText\&quot;:\&quot;f subscript 1\&quot;,\&quot;imageHeight\&quot;:11.783783783783784},{\&quot;mathml\&quot;:\&quot;&lt;math style=\\\&quot;font-family:stix;font-size:16px;\\\&quot; xmlns=\\\&quot;http://www.w3.org/1998/Math/MathML\\\&quot;&gt;&lt;mstyle mathsize=\\\&quot;16px\\\&quot;&gt;&lt;menclose notation=\\\&quot;bottom\\\&quot;&gt;&lt;msub&gt;&lt;mi&gt;f&lt;/mi&gt;&lt;mn&gt;1&lt;/mn&gt;&lt;/msub&gt;&lt;/menclose&gt;&lt;/mstyle&gt;&lt;/math&gt;\&quot;,\&quot;base64Image\&quot;:\&quot;iVBORw0KGgoAAAANSUhEUgAAAHsAAACLCAYAAABBVeZmAAAACXBIWXMAAA7EAAAOxAGVKw4bAAAABGJhU0UAAABDL/GCtAAABMtJREFUeNrtnW9kVWEcxx+ZTPYmk0wSSS+mFzFJkhmZJMnIzCSJmSSTSDK92JtMZpKRSS8mMTPZi4xJkklMMsnEZJLMmCSZGbfncQ9tt/P8nnNv2Z7zu58Pv1e79zq+H+fsnOfP7xiTP1ps9duatLVsa8XWqq2ftt7ZemzrjK1tBnKJE3fN1mdbhYy1kEiHHHHU1lyJyHlbV2w1JJ/ZbuuWR/otIswHXbbWSuSN2KpN+WyNcJY3E2Xc9KZIeyR8/rog+zlxxktPirCZ5Oz1MS/I/kWkcdKaIstdyhsD3ysgO1/ssrWYImsww3elM3uCaOPjWYoo9wy9u8JLfyF5Dm8k2rg465H1sIzfGCj57tdkEAYiGzTxXYYPl/lb+2ydt3U6cEMHW0S3R/Qs0eg7qxc8sm8Sjy46hLvo/cSji2mP6A9Eo4tDwlk9QDy6GBBknyYeXTdm3zyiV3ls0sVJ4ax+TTy6eCjIvkc8ulgSZJ8jHj00G3lKchcRVcdd+CLx6EJaJTpGPHpoClzC7xBRPlgw2dd1/4/aR+RbQ8Mmi/5J5FtH+ybLfkbkcdMREDhMRHoYCshuJyI9THPDVR24Wa41QfQSEenhWOCsHiUiPXQFZPcQkR6eBGSfICI9zAmiVw1tMdSwI3BWvyQiPZwJyGZliiJ6A7LPEpEexgOydxKRHr4Loj8Rjx72Bs7qESLSw/mA7ItEpIfBgGxaYCjipaGLUVXgRsVWDStJq4LQStLbRKSHSwHZrUSkhxFBtFvIwLZcRcwKst8Sjx62G3kZ0hAR6eFU4P91GxHp4UZAdgMR6WFMEP2VeHTxTZD9hHj0sDtwCb9CRHpoC8g+QkR6uCuIds3eWUlaPgdt1cV4YM8F2ZN4K4t6Ww+SMYsLMR7giiC7D3+ZcEPJrgX3+iVd0ck+FPh/zSsTs93zpDUZik52p2Hyo1LclLC0rTk62Y+Eg32Dz1T2mOLbgUOtRaKTPSMc7F28bsC9U9S1AvtlsvWRiUp2jZFnulis8Ae3sMMNGz81xddRucfRA6a4jj4XsluMvLiQ5+siriOz2yWTtrK2PS+yrwoH+hTHG56dfezMi+xR4UA7cZyZXMj2tbN0y4nrcKhHtnT54S23ymSf4xJePbJ9M10/DKNm6mS/8hzgfdzpki0NprBLU5ls3//rF3jTJ3vYc3DNeNMl2w2Bpr2jixmuyGXXVTD40eo5sOM4i1O2E/Nx3Y9+McWu/1lIGyJlk32kst3dsm8+NbSEqCHlLtw9V+/BV5yyJ0zlPUX7U75zGVfxypZWSSwL33Nnb+kq0nE85Ve2tCerdOPee8PMVvSyp0z523S6Sz43b4r7uyBy2dIb6tMmMEqb4swgOl+PXn3GP4lRmwycNJu/uwsPJ3+HnA2quB+S9lSXjo614CS/sh2u6Y1rHOsWBy4kN28rybPzVPKo1YQLHbIB2YBsQDYgG5ANyEY2spENyAZkA7IB2YBsQDb8O9uQXT1Ivdp5Sa0ypNZY94hHF68E2XPEo4d+E17/N2RoHpg7jpniDljXyMD1o/lssi32LCSfdZf0tuQ3Thg2aERLfRlis9YDYgUAAAAAAAAAAAAAAAAAAAAAAAAAAACASilQuSpkIxvZyEY2silkU7HJ/g0WMfR1iqgriQAAAKh0RVh0TWF0aE1MADxtYXRoIHhtbG5zPSJodHRwOi8vd3d3LnczLm9yZy8xOTk4L01hdGgvTWF0aE1MIj48bXN0eWxlIG1hdGhzaXplPSIxNnB4Ij48bWVuY2xvc2Ugbm90YXRpb249ImJvdHRvbSI+PG1zdWI+PG1pPmY8L21pPjxtbj4xPC9tbj48L21zdWI+PC9tZW5jbG9zZT48L21zdHlsZT48L21hdGg+NRYBuAAAAABJRU5ErkJggg==\&quot;,\&quot;slideId\&quot;:342,\&quot;accessibleText\&quot;:\&quot;bottom enclose f subscript 1 end enclose\&quot;,\&quot;imageHeight\&quot;:15.027027027027026},{\&quot;mathml\&quot;:\&quot;&lt;math style=\\\&quot;font-family:stix;font-size:16px;\\\&quot; xmlns=\\\&quot;http://www.w3.org/1998/Math/MathML\\\&quot;&gt;&lt;mstyle mathsize=\\\&quot;16px\\\&quot;&gt;&lt;menclose notation=\\\&quot;bottom\\\&quot;&gt;&lt;msub&gt;&lt;mi&gt;f&lt;/mi&gt;&lt;mn&gt;2&lt;/mn&gt;&lt;/msub&gt;&lt;/menclose&gt;&lt;/mstyle&gt;&lt;/math&gt;\&quot;,\&quot;base64Image\&quot;:\&quot;iVBORw0KGgoAAAANSUhEUgAAAHsAAACLCAYAAABBVeZmAAAACXBIWXMAAA7EAAAOxAGVKw4bAAAABGJhU0UAAABDL/GCtAAABitJREFUeNrtnWFkHVkUx4+qiPUsqyKiquyHVdUPpdaqqAgrVlRUiKpatUpFragoq1ZV9UtFRawqEVUrYomoiFUhqqIqStSqqliinhUVpVZUxBOy98i8fdPJzLnzXmbuzDvz/3GUejN98//3zrv3nnPvJWo+uk2MmJg38dHElomKiU8mXpl4ZOKsiQMEmhI2bsjEOxM7MaPsmQ6aiO9MrASMXDVx1USH95kWEzciTL8BCZuDKya2A+ZNmmgN+exBoZV3Qcp8czPEtIfC54cFs59AzvxyLcSwZa/1RrEqmL0JSfNJT4hZ/Co/brluB2Y3F20m1kPMGotxrdSy5yBt/pgNMYrH0O0Nvvp3vHH4cUibL/oizBqv4x6jgWvXvEkYkLNJk6jX8Mk673XUxICJXkuHDmTEYITRryGNvlZdjjD7F8ijiwtCL/pryKOLFxFGv4E0ujghtOpRyKOLUcHsXsijq2P2PsLoCoZNuvheaNXPIY8uxgWz70EeXXwQzD4HefTQRXJKsg0SFaMXvg55dCFVic5AHj2csrzCb0Gi5qBM8eu6k4ijkDwbOhwb/QmSZ8d5x2bPQvJ8c8Fi4AQk0sMDi9nnIZEeXqDDVQw4y7UtGP0BEunhtKVVT0MiPVyxmH0NEulhymL2GUikhxXB6AphWww1fGFp1c8gkR7OWsxGZYoiblrM7oNEenhsMfsrSKSHfwWj/4Y8ejhiadWTkEgPAxazL0EiPYxZzMYWGIp4RtjFqBDwrFiFUElaCGyVpL9CIj38ZDG7BxLpYVIwmgsZsCxXEa8Fs19CHj20kFyG9AAS6eEHy+91PyTSw3WL2R2QSA8zgtFrkEcX7wWzpyCPHtotr/CrkEgP/Razv4VEergrGM2bvaOSVBFPBLPnIc8ejtHuDszcqeXKHc4GVryGsUG7a+T4JEJeBVvK25ffEsy+A2//p4fsix3Daux5QupwHh7ghOXL4sjE3QLLadr/zhODWT/IRULyQ4Ink1YouR0oxrN8mIfCF1squNG8md8qJb/lyP2sHmhZ+FJ3C272U0pvjxnnhZsHSc50FblYIerISf57Pkm4xfdZPliWV7UOWxqPP7g2/5DLB+omubiwqOPrdm8I5d+ys69OXeP8zjsd6fwsfJE/Ctyq/Xu1chKokb1jSpb5i+pWJc4alDScuFhQo0u+eQf+8+Q+7tUa47Xu7KzwsjARUCqo2UOU7Dllxyz9ouuuJgpwyu1eFj0N3ib4in0kaP27i4c6h1f4Hr6kdE5HkM5XcbLwIirTtUHFnTWrpnr/Svi+0p5yTsxejPjHfyvwK3wsxQmPt5RRFZA0mVLkVZo/ei0tjeHQXITeI1n9Xj8lkBZRW5cMpP0PT2Q95isgf0Zonmqe+wCFn9G1BD9S5WWI5nV1BEsNTH70RPwP64QfqRJWDTQc58LOQO/uH9qtd4rDNGGRvWsOUfgspfXwO+4tb1JjJUQdIb3wDcpJfVQBxu91D3HnqPE9RUdCrrkML1JnIqRVx2pgm4LZH4XrDof8bjyGD6nDHeL1gO63414smS3NxsyE9ARL8CJ1+gK681GXrXEvXqD6l+kMBj7HRXTt8MEJi/uZy5AyKGEJjOCmOMsw2hnBc1Ya2rr7DkUnMVq934ku2jtFN1HPKwTsm1f0+aRVw9lEnrSX1lQHZ8e6ob1T/AfqrCfxNuVyVk7HcXFg2eu8VReXLXhDrVPQ3TlHqFaduklY8qx6qLVEOHWhEPjLkLFdt2L8iySHIYdeOqk24XUbcuiFa8OrNQL3IYdeOOewRjg/RT08dn5HWFihHi5IqO7izIWa2J5bKbxypFpTxhvqIHuoFM4tVDNZnCbG6YVK4Vf1PNXy0m0J35+nvZHDyAmzVFugn3Td3mXv3t9A5uyZoloGK2lDeC86npB5DpmzZ5xqm94knUXkauFqqhrFnxlzj2qpyjMJ3ZNT01xcwinoLd/9UViSIbcovX3QcrXzYdEZcmg0x2lIng2XHBv9BpJnQ79jo5H7zohekk8ZTiO2U5icATFYyKBVz0J2AAAAAAAAAAAAAAAAAAAAAAAAAAAAAAAAAAAAAPWyg2iqgNkwG2bDbJgNsxEwG5E3s/8DVvKAvdR8ryAAAACodEVYdE1hdGhNTAA8bWF0aCB4bWxucz0iaHR0cDovL3d3dy53My5vcmcvMTk5OC9NYXRoL01hdGhNTCI+PG1zdHlsZSBtYXRoc2l6ZT0iMTZweCI+PG1lbmNsb3NlIG5vdGF0aW9uPSJib3R0b20iPjxtc3ViPjxtaT5mPC9taT48bW4+MjwvbW4+PC9tc3ViPjwvbWVuY2xvc2U+PC9tc3R5bGU+PC9tYXRoPh+qsTAAAAAASUVORK5CYII=\&quot;,\&quot;slideId\&quot;:342,\&quot;accessibleText\&quot;:\&quot;bottom enclose f subscript 2 end enclose\&quot;,\&quot;imageHeight\&quot;:15.027027027027026},{\&quot;mathml\&quot;:\&quot;&lt;math style=\\\&quot;font-family:stix;font-size:16px;\\\&quot; xmlns=\\\&quot;http://www.w3.org/1998/Math/MathML\\\&quot;&gt;&lt;mstyle mathsize=\\\&quot;16px\\\&quot;&gt;&lt;mfenced open=\\\&quot;|\\\&quot; close=\\\&quot;|\\\&quot;&gt;&lt;mrow&gt;&lt;mi&gt;M&lt;/mi&gt;&lt;mi&gt;x&lt;/mi&gt;&lt;mo&gt;&amp;#xA0;&lt;/mo&gt;&lt;mo&gt;-&lt;/mo&gt;&lt;mo&gt;&amp;#xA0;&lt;/mo&gt;&lt;mi&gt;x&lt;/mi&gt;&lt;/mrow&gt;&lt;/mfenced&gt;&lt;/mstyle&gt;&lt;/math&gt;\&quot;,\&quot;base64Image\&quot;:\&quot;iVBORw0KGgoAAAANSUhEUgAAAZ0AAACFCAYAAACALSXgAAAACXBIWXMAAA7EAAAOxAGVKw4bAAAABGJhU0UAAABnE/JmZQAADL9JREFUeNrt3XFkHVkfxvGjIuq1lqpVVa9Sq1ZVlaioVbWsqKiKsCoqqpYV9aqqUrGiVpS1qqJeZVVErRWioiJWqKqKquUVsaqqVFW9VpVYERGxvO89zVydnpyZ8zszJ3fmznw/zD/JvTNn7p1znjszZ85RKp//ORYAQHsqZftO6AAAoUPoAAAIHQAAoUPoAAAIHQAA7TuhAwCEDoUCABA6AABCh9ABABA6AABCh9ABAEKH0AEAEDoAAEKH0AEAEDoAAEKH0AEAQofQAQAQOoQOABA6hA4AgNABABA6hA4AEDqEDgCA0CF0AIDQIXQAAIQOAIDQIXQAAIQOAIDQIXQAgNAhdAAAhA4AgNAhdAAAhA4AgPad0AEAQodCAQAIHQAAoUPoAAAIHQAAoVPiQt0WlEey/Fzig+B+gP37mroEgNDJ71xjudtY5hvLWo5GebKkB8BQzrD5q7FMN5YD1CUAhE54BxvLSGP507Nxvl/CL39fY1nJEDTvGsvVxrKf+gOA0GmNHY3ld4+GeqmEX/7jDIEzF+07ABA6LXbSo7H+u2Rf/JUMgfOssWynzgAgdIrR49lof1aScuv7L+sZQqeH+gKA0CnOuTZstLc1lj8yBM5L6goAQqdYk54N9zclKPMPKlsvtVHqCgBCp1i+PdguFFzeIyp71+hu6goAQqc4XRka7tsFlld3AHiuNncMaNeedwAInVqFzvdGmSQPjt4tsLxjanNvOmkPtknqCQBCp1iPLA2zq9xPCirrcUtZ9L2da8LQOUM9AUDoFOeT6EwhftYg6T69XFBZXxvlWFQbvdj+Iwyd3dQTAIROcU4b5dGNd6ewAd/W4rKOq82X1fRQPjuF5V2kjgAgdIo1oezdiSX3dT5vYTltIyaMJARn0vITdQQAoVMss6v08ejvLwRl721RGXdayhk/a5E+Y8SUBQAInQKZXaVX1YdLZjOCsp9uUTnvGtvVw97Epx94KyhrfN8AgNApgNlVOt4N+o6g7CMtKOOAZbvDsf8fFp7lTFM/ABA6xXpolGUo9r+rgrJPbHH5dE+zJWObvxuvuSQMnSHqBwBCpzhmV2m97I39/0wJzh7m1OaHVvc7XpO0MEkbAEKnwA/L7PFljrwsmV/n6RaWzzb19CXjNR1KNq0Bo0oDIHQKDh2zq/Qt4/9fKNnN+a2gp55eVu4REE4Jz3JubUEZdacE3dNPX4bU98LeRJ+HDsH7xlljFnrdulfeUrRO3VnihtroyQe0q6rVG0LHg9kFuc9yFiFp0Du3oGzzxjZWoiAy3RSWsS9QufRn0h8d1CuObb5SG5cwfe1qLL85zi6Z8RTtpMr1htARMrtKryeEx4qg/IcCl+2yZRv/Snjtc0H51gME4zG1MRrCqvIbifv7DN+LpPv3RdoxtIE61BtCR8jsKv0g4XWS8cxOBiyXvqRnjoTwKOG1e4QH8IMc5dET1b20rHNNuO3XHts62lj+Eq73V9ozlFid6g2hI2R2lb6S8LppQfkHA5VJX+tdtFxWS7rGK51e+0qOMp2NzpTuRWdb3erDA6b6EsCoCjNhnA7bJY9fgoQOyqxO9YbQEbB1le5KeO2Eat14Zrapp9OerZEOfdOVo0z65mOH4zVTju1fdbz/M7V55GzXcp52DSVWp3pD6AiYXaXfpbxW8uDlnQBlOmIJwvuOs6JlQdnetuDzdI2I4NqPh8Zr90Z/17/0xi3rW1B0JED7q0q9IXQEJjxOOSWjN8/kLI++yW92CNDXaPekvKdb+MvmTos+07TBUddU8phv1wXfg76EoGdK1d1Lh1W2nj1AGVWh3hA6AmZX6YGU154QlP9NzvKMWdb5reM9kiF6Wjkg6b8d5Tjs+GxnaH9QQ1WoN4SOQ5dl+2kPTe0WlH8tR3mOWdY3J3jfvKBc+nLdjhZ9rv2OspjBrq9HN7t4PuXsBTVVhXpD6DiYXaUXHK/fJjyjyHKt1Db19JJyTyf9D7X5/o9tedLCz/VT5Tcw6qz60DuPMeFQV1WoN4SOg9lV+kfBeyQ37I9nKMttla37db+SBeFoiz/btAdV4+F+VskvIwJV1+71htBxnFmYZwiSmTQfqPDDzPRa1nEvR1iFCsI8flHpl/o61MdTNfxGewO0fb0hdFKYPdGkM2lOCfbhrEc5bFNP6wNql/D9L1U5ZwkdVO6pspuXB/TZ4x7aG6Dt6w2hk8LsKi2dC0dyZuEzirMtxAaE790vPMuZLOB7Pqjczx24xpID6qbd6w2hk8I8u5DOpDkUsJH/xvLeKY99OC8Mne8K+q4lAxsu1LyRkV4ebdelU6FO9YbQSWDrKi3t/SG5cS+5zmqbelp3f/SZ5+KesOL/s6DvWlK+w4QOoYPK1BtCJ4HZVdpnJs0ewT4sCdYza3lfv0c59D0aySyhTws8AEccZbtN+0LooFL1htBJYHaV9rkH84mSPYjpe4nOd8TXr4SVfqzAA7DXUbZTtC+EDipVbwidhNAwu0r7dnGWPIyZdJlMD8S3nPOymnZNWOl7CzwAOx2f1Xe0L4QOKlVvCB2L05azEt+K8U6wHz0J750P9MtFMqGcvvzWUfBBuKiKH4CU0CF02k271htCx8LsKv0wwzpmBfthuz9jmxphIsP2dwgr/GzJG9U/aFsIHVSq3hA6FmZX6eEM65BMmHbBeI9t6un/qmyDcJ4WVviLJTgIXWX9lPYFqEy9IXQMtq7S3RnWMybYj3gPE93TbMHymhMZ90M6S+iBEhyEruea6EwAVKfeEDoGs6v0Usb1DAr2I/6Qp22+m/GAZ2u25XUJDkD9fJBrgNQbtC9AZeoNoWMwu0pnHR6mT7Afj6PX6oe4zJ4ob3KcHh8SnuVMlOAAfOzxOQFo/3pD6MTYukqfybiuo4L90L9U9E3UZ8o+aF9Wl4Sh01/wwRd/wC2t+2dz5FwA7V9vCJ0Y24253RnXtV3Y8N9Q+QYDtZlTsodTi7zReCRWYXT4ui5HnqCtASpRbwidGLOr9GLO9a0p/+6jr1S+KWX1LxvJ0DePCjzo9EymL9THI2a7huy5SnuDmqtKvSF0Ysyb7z/lXN+rDKGTdyK1k8LtjBR40I0rew++tDO0Odoc1FxV6g2hE7F1le7Juc4Zz8C5GWA/xoTb6i7ou413sNADjW6P/S9tEMM11fpJ5oCyqFK9IXQiZpfl9QBf1h2PwHlhHEhZPRNsa6mg71XPdNocHmhFbZ4qwjVA6Ze0PaihqtUbQidiPpg5E2Cdox6hczTA9nYLtzVZ0Pcan9Fw0PJ/1/2oS7Q/qKGq1RtCp2GfZRvDAdYreUBUL9cD7cc54fbOFPCdXlSyKRoepZT7rnBbn0dnrttpr9DmqlhvCB21eRQCvZwMsF7JTf3nAb/kKWHo7Gzx96nndG/25NOXEdN656VNx7Aq2JZ+7qk5+m4fbRbaWFXrDaGjPu6G2Fx2BVjvAcG+dAXaB2lX6VaPPqsDtXmfSVegQ47Xuyancr3/luBXIVB2Va43tQ+d48o+x0wInY79uBZwP6SX8sZb/F3GO1MMCcMz7SnrCynvHVD5hxACyqDK9ab2oWPr474ccP2rCfvwVIUdokIyYVuoGQX1VAv6SecvHK+LX7ac8lj/vPIfT6or9ll/RZuFEqLeEDrvuxIm9W0PxTZdwd8q3GW1+C8VyXI257bOq48v4z1LCLL4+G+vPH9BXVd+zxjpG6B/bsHZIxAK9YbQeX9T7rna+jGLpi3rHg34Wen7RkseoZNnXLcvVXqHiMtqYw6PSeOs8aDndr5W7ikZmvMA6UFL36rsM7wCW416Q+i8H8PINSimvr65N8C2bOO5hXpCuC924EiXNZX9YbEJ5T+sT2+G7WzzDNLmr8KdtG8oIepNjUNH30MZdJzhmPd2flDua7Bpho3Lagdzfjb6AdBvlWw+jbQRpm9Gp9s+Afir53byPA90w2M7Onj30bahpKg3NQydy9Ep5LrK3lDr4Sf0KAU/e247Pl1C1kE2L0bbfpej/GlnPgvRZcBfVPrNROk8PfpzHsh5DOyJPnPXtvQ16UO0aygx6k0NQ2c2YCPt27OtN8BltektCJssHQ30swNPlPu68bFAx4Grg8S8yj7fEdAq1JsaX15Dfh3RLzd9eW81OlPSQazHh9LPAnQG3p6+BHgv2kZzW3pYj1N8FaDetGW9IXQAAIQOoQMAhA6hAwAgdAAAhA6hAwAgdAAAtO+EDgAQOhQKAEDoAAAIHUIHAEDoAAAIHUIHAAgdCgUAIHQAAIQOoQMAIHQAAIQOoQMAhA6hAwAgdAgdACB0CB0AAKEDACB0CB0AIHQIHQAAoUPoAAChQ+gAAAgdAAChQ+gAAKFD6AAACB1CBwAIHbf/A5EhgCs/SWYQAAAA2XRFWHRNYXRoTUwAPG1hdGggeG1sbnM9Imh0dHA6Ly93d3cudzMub3JnLzE5OTgvTWF0aC9NYXRoTUwiPjxtc3R5bGUgbWF0aHNpemU9IjE2cHgiPjxtZmVuY2VkIGNsb3NlPSJ8IiBvcGVuPSJ8Ij48bXJvdz48bWk+TTwvbWk+PG1pPng8L21pPjxtbz4mI3hBMDs8L21vPjxtbz4tPC9tbz48bW8+JiN4QTA7PC9tbz48bWk+eDwvbWk+PC9tcm93PjwvbWZlbmNlZD48L21zdHlsZT48L21hdGg+uXdXZQAAAABJRU5ErkJggg==\&quot;,\&quot;slideId\&quot;:342,\&quot;accessibleText\&quot;:\&quot;open vertical bar M x space minus space x close vertical bar\&quot;,\&quot;imageHeight\&quot;:14.378378378378379},{\&quot;mathml\&quot;:\&quot;&lt;math style=\\\&quot;font-family:stix;font-size:16px;\\\&quot; xmlns=\\\&quot;http://www.w3.org/1998/Math/MathML\\\&quot;&gt;&lt;mstyle mathsize=\\\&quot;16px\\\&quot;&gt;&lt;mfenced open=\\\&quot;|\\\&quot; close=\\\&quot;|\\\&quot;&gt;&lt;mrow&gt;&lt;mi&gt;M&lt;/mi&gt;&lt;mover&gt;&lt;mi&gt;x&lt;/mi&gt;&lt;mo&gt;&amp;#xAF;&lt;/mo&gt;&lt;/mover&gt;&lt;mo&gt;&amp;#xA0;&lt;/mo&gt;&lt;mo&gt;-&lt;/mo&gt;&lt;mover&gt;&lt;mi&gt;x&lt;/mi&gt;&lt;mo&gt;&amp;#xAF;&lt;/mo&gt;&lt;/mover&gt;&lt;/mrow&gt;&lt;/mfenced&gt;&lt;/mstyle&gt;&lt;/math&gt;\&quot;,\&quot;base64Image\&quot;:\&quot;iVBORw0KGgoAAAANSUhEUgAAAYoAAACFCAYAAABFX79xAAAACXBIWXMAAA7EAAAOxAGVKw4bAAAABGJhU0UAAABnE/JmZQAADLZJREFUeNrtnXFkH0kbx0dF1OscVaeqXqVOnaoqUVFVdVRUVEU5FRVVx4l6VVWpqKgT5ZyqqFNORdQ5ISoq4oSqqqhznIhTVaXq1OtUiRMVEcf7/uayP92bzO48szv7y2x+nw/7T7K/nWd3n5nvzswzzyhVjv85DgAAaB1RtskIBQAAQoFQAAAgFAgFAABCgVAAACAUGAUAgFAgFAAAgFAAAABCAQAACAVCAQBAm4xQAAAgFAgFAABCgVAAACAUCAUAAEKBUQAACAVCAQAACAUAACAUAACAUCAUAAC0yQgFAABCgVAAACAUCAUAAEKBUAAAIBQIBQAAIBQAAIBQAAAAQgEAAAgFQgEAQJuMUAAAIBQIBQAAQoFQAAAgFAgFAABCgVAAAABCAQAACAXU1PGqPADwaYQCqFT4D+DTCAVQqRAKwKcRCio6lQqhAHwaoaiDUXcDvcjvI3bwhwHu7ziVChAKhKJdheJ847jfOOYax0qJFzkRqXMPlnTQPxvHVOPYR6UChAKhYOhpjf2NY7hx/OH5Ih9G6Nh7Gsf7Ak75rnFcbxx7aRsAEEGMymZb4/jFo3FdjPDlPy0gErPJvQMAQoFQCDjp0cD+FdmLv1pAJJ43jq3UGQCEAqGQ0+PZ0H4Sid16PmG1gFD0UF8AEAqEwo/zNWxotzSO3wqIxCvqCgBCgVD4M+HZ2H4Rgc1fq2JRFSPUFQCEAqHwxzfy6eIG23tIFQ+/66auACAUCIUfXQUa27sbaK+ehH6h1k9O1zViCwAQiuiF4pphk2Qx3v0NtHdUrY/CkkY+TVBPABAKhMKfJ5bG1GX3zxtk6zGLLXqu4oZQKM5STwAQCoTCj4+SL/L017kkVHZpg2z93bBjQa1FP/0qFIqd1BMAhAKh8OOMYY9ucDuFje6WFts6ptYPOek0JNuF9i5QRwAQCoTCn3FlDx2VzFN82kI7bSvHhzPELuv4ljoCgFAgFP6YYbHHkr+/FNje2yIbt1vsTPcOpGtAjlNHABAKhMIPMyx2WX0YTpoW2H6mRXbeN8rVKTvSqcDfCmxN3xsAIBQIhRAzLDYd8npPYPtwC2zst5Q7lPr/QWFvYor6AQAIhT+PDVsGU/+7LrB9vGL7dITSolHmL8Y5l4VCMUj9AACEwg8zLFYfu1P/PxvBV/qsWr8QcK/jnKyDjYkAAKHwxIwUMjOqSvaneFahfbZtTS8b53QoWYpxssUCAEJRADMs9o7x/8+UbIK4CvS2pkvKvRL8lLA3caeFz1VPmOvIMT10p+d83iTPSQvaQ6PXVgR9bR3ltZhcU0/k31JrkWEA+DRCERQz3LTP8rUuaYQ7K7BtzijjfSIeJreFNvZV/Cz1szqdOLtr3+7Xam3Yz5cdjeMnR++OHfsAn0YogmGGxa5mNPjvBfYfCGzbFUsZ/8k494XAvtWKxExzVK2tFl9Wfpl3rxV4X5IQ4Eu0b4BPIxShMMNiH2WcJ8mfdDKgXXq4y1wR/iTj3F1CB35UwfPTmza9spS1IrTpd4+yDjeOP4XX/ZF2DvBphCIUZljs1YzzpgT2DwSySY+DLliGnLLGP6Vbt16t4PmdS3oqD5LeTrf6sJhPd8FHVJjNk7RwLnp81SEUgE8jFEGwhcV2ZZw7rlqXP8m2rWne2gdp2o6uCp6hnmTrcJwz6bDruuP3n6j1mXJdxwXaO8CnEYoQmGGx73LOlSxmuxfApkMW8Xro6H0sCWx7u4EVz7Vi3HV/j41zdyd/119tY5brzSsmswGfRigCMe7RtZNkZZ0uaY+eaDYnpfX45a6c33QLv0bubXDFykusuKKyc0/dFLwf3YXXO/3pcMUhVSzqBKAdfRqhEGCGxfbnnHtCYP+bkvaMWq75peM3kvQirUxamMV3DvsOOp75NO0SRMZm8GmEwkGXpfy8RS07BfavlLDnqOV6s4LfzQns0kNZ2zbYIU87bDRFWo/hNkMGn9FLgAjZDD6NUDgww2LnHedvEX65FxlHtG1ruqjcW5X+S62fz4hpT+80Hyu/pIoz6kO0F7mpIEY2g08jFA7MsNhvBL+RTBofK2DLXVUs1Pa0konXSCROmbcoMC3U55R86A0An0YoKsEWFivZ8e2RCp8io9dyjQclBCaUeFXBDyp/eKxD/TOd+k+0QxA5dfdphCIHM4JJuuPbpOAeznnYYdvWVDvUDuHvX6l67WY3oNzbsza757r3tot2CCKn7j6NUORghsVK95KQfMH7ZGe1CU+/8Ld7hb2JiYiccr9yx567cloBKHwaoWgF5le8dMe3wYAN8xeW30563MMFoVB8FZljShKszbd54yMdUqzr0bnJ3ledfRqhyMAWFiuNQJBMHkvGIG3bmr5VfjnnHwgr5b8jc0yJ3QcRCoSiRtTZpxGKDMywWJ8d33oE97AouM6M5XenPezQcw6S3eyeReiYww6b7zKagVDUjDr7NEKRgRkW6zOn8JGSLW7zHb7yzQr5ubBCjkbomL0Om0+hEwhFzaizTyMUGQ29GRbrG84qWeCWNYSkE38tlRxy0twQVsjeCB2z0/EMv1KAUNSLOvs0QmHhjOXr39dp3wnuoyfjt3OBvjYkmyjpoamOSJ1zQcWbvBChQCjayacRCgtmWOzjAteYEdyHbb7BlqZ8vED524SVcaamDeFv6ARCscneWcw+jVBYMMNihwpcQ7JJ0EXjN7ZtTf+riiXqOyOsjDHvGe26h4/RCqgZdfVphMLAFhbbXeA6o4L7SEc56Ailecs5Jwreh3Q3u30RVyrXehQmtKFu1NWnEQoDMyx2seB1BgT3kV44Z9svYixgr6js5u6tRq/rcCVXvEW7AzWizj6NUBiYYbFFU1v0Ce7jaXKuXmRjRkO8KdENPSDsTYxHXKmeejw/gDpQZ59GKFLYwmLPFrzWYcF96K8LPWH3XNmThBVFsm+37+K9VpJemJQXTtjMugkQO3X3aYQihW2iaWfBa20VNta3VLmEgTZmlWzBX4wTZ4dSFUkLqWsI7wRtEETOZvBphCKFGRa7UPJ6K8o/JPC1Krf1of4akaTteBKhM+qd+NIb0esMua40JNdphyBiNotPIxQpzAngb0te73UBoSi7edBJYTnDETrjmLJHhOX1kGZpiyBiNotPIxQJtrDYnpLXnPYUidsB7mNUWFZ3ZI6YnvzXSQrTe4rnJVNbUfFsuASwWX0aoUgww1NXA7ysex4i8dJwpKI8F5S1GJkT6p36milPbBvKu5IbHqFNAnwaoWiFUeZit+kA1xzxEIrDAcrbKSxrIjInTO/uNWD5v2ve5TLtEuDTCEXVRu2xlDEU4LqSRXf6uBnoPs4LyzsbkQNeUrI06k9y7ue+sKxPk57jVtoxwKcRCl+uWco4GeC6konlFwFf8qRQKLZHUqH0PsLNyDA99JYX7ZWXMn1ZUJZer9LM3NlHWwb4NELhy0tLGTsCXHef4F66At2DNCw2lgyVWhyb8ym6Yh1wnO/a9MX1+zuCLzwAfBqhsHJM2fdoCEGn4z5uBLwP6TDXWCSVKj3RPygUwrwVrRdzftuvyqdFAWhnn257obDFMy8FvP6yyt6nOuRSfckmRVXvoqXToetVpZ85zksP9U16XH9O+efI6Uq9g89pywCfRih8OaKy45hDYUsd/lfAIaf014XkOFfRO7ug/jn09TxDlNJ5qF57fg3dVH5rQ/RE3x8V9N6gPcCnEYq/J5leqOrzrUxZrj0S8FnpeZBFD6G4U8H7OqLyJ+uvqLU8+xNGr22/ZznHlTttenN/DZ3w8K0qvkMhtDf4NELxd/4VV+I8Pfa3O0BZtvxRoVZd9qUcR3qsqPCLecaVf6qS3gLlbPEUxeYX3nbaPcCnEQopek5gwNGTMOcqvlbu8ck8howhp/0ln41eVPelkuW2z8scezvp1oYQrR89yy+zjuOWRzlaRPfQ5gE+jVBIuJJ01VZV8cZVL8PXq7W/9yw7nbq8aCK+S0nZ70rYn9fDmE+GyH5QxSbHpPtf6OffX9I3diXvwlWWHsc9QHsHBcGn21AoZgI2rL4RUb0BhpymKhCIkJPdOn78Z+Ueaz0ayD9ck/dzqvg+IgD4dJsPPUF1dCRfYXpIbDnpqWhR1TlvdDx4Z+Dy9LDZg6SMZlk67cEpXgXg0wgFQgEAQJuMUAAAIBQIBQAAQoFQAAAgFAgFAABCgVEAAAgFQgEAAAgFAAAgFAAAgFAgFAAAtMkIBQAAQoFQAAAgFAgFAABCgVAAACAUGAUAAAgFAAAgFAAAgFAAAABCgVAAANAmIxQAAAgFQgEAgFAgFAAACAVCAQCAUCAUAACAUAAAAEIBAAAIBQAAIBQIBQAAbTJCAQDQNkLxfxI98sZrwPgUAAABBnRFWHRNYXRoTUwAPG1hdGggeG1sbnM9Imh0dHA6Ly93d3cudzMub3JnLzE5OTgvTWF0aC9NYXRoTUwiPjxtc3R5bGUgbWF0aHNpemU9IjE2cHgiPjxtZmVuY2VkIGNsb3NlPSJ8IiBvcGVuPSJ8Ij48bXJvdz48bWk+TTwvbWk+PG1vdmVyPjxtaT54PC9taT48bW8+JiN4QUY7PC9tbz48L21vdmVyPjxtbz4mI3hBMDs8L21vPjxtbz4tPC9tbz48bW92ZXI+PG1pPng8L21pPjxtbz4mI3hBRjs8L21vPjwvbW92ZXI+PC9tcm93PjwvbWZlbmNlZD48L21zdHlsZT48L21hdGg+5G8BSQAAAABJRU5ErkJggg==\&quot;,\&quot;slideId\&quot;:342,\&quot;accessibleText\&quot;:\&quot;open vertical bar M x with bar on top space minus x with bar on top close vertical bar\&quot;,\&quot;imageHeight\&quot;:14.378378378378379},{\&quot;mathml\&quot;:\&quot;&lt;math style=\\\&quot;font-family:stix;font-size:16px;\\\&quot; xmlns=\\\&quot;http://www.w3.org/1998/Math/MathML\\\&quot;&gt;&lt;mstyle mathsize=\\\&quot;16px\\\&quot;&gt;&lt;msub&gt;&lt;mi&gt;&amp;#x3BC;&lt;/mi&gt;&lt;mi&gt;A&lt;/mi&gt;&lt;/msub&gt;&lt;mo&gt;&amp;#xA0;&lt;/mo&gt;&lt;mo&gt;:&lt;/mo&gt;&lt;mo&gt;&amp;#xA0;&lt;/mo&gt;&lt;msub&gt;&lt;mi&gt;&amp;#x3BC;&lt;/mi&gt;&lt;mrow&gt;&lt;mi&gt;B&lt;/mi&gt;&lt;mo&gt;&amp;#xA0;&lt;/mo&gt;&lt;/mrow&gt;&lt;/msub&gt;&lt;mo&gt;&amp;#xA0;&lt;/mo&gt;&lt;mo&gt;:&lt;/mo&gt;&lt;msub&gt;&lt;mi&gt;&amp;#x3BC;&lt;/mi&gt;&lt;mi&gt;C&lt;/mi&gt;&lt;/msub&gt;&lt;/mstyle&gt;&lt;/math&gt;\&quot;,\&quot;base64Image\&quot;:\&quot;iVBORw0KGgoAAAANSUhEUgAAAgUAAABZCAYAAACuT1eoAAAACXBIWXMAAA7EAAAOxAGVKw4bAAAABGJhU0UAAAAuHPKfUQAAD1tJREFUeNrtnX+EVtkfxz8ykowYyUhGrJWRkVhJ1hiRjJEkVrKysqyRjGRJkmRFkpHVPxkrSYaRkYzESJJkGBlZGcvKWlkZRsYaYw37vZ/vcx57Z3ruOffe59zn/nheLz7WTjPnPPfzOe/znHt+fI4IQGvZEdhoYO8DWwlsKbAHge3FNQBoDQDahwOBLQb2bwNbDew7XASA1gDiMhDYoQhj9FtsugNbiOikwjaAq9AHoDV0UG56AxuKsEFPdXQ5GvgYYSg012N0Umqz6AN9QCW1hg7aiAlLEGY81XHCEezjhKHQzMTsqNQ60Qf6gMppDR20EUuWIIx6quO+pY5VM0KE4rKYoKPqRx/oAyqnNXTQJuxxNLojnur5y1LHG8JQqbeXregDfUCltIYO2oizjpHZRg919Dka1A3CUHiuxuyk3qEP9AGV0xo6aCMeWoLw2lMd51o0yoTs2BLYHzE6qmPoA31A5bSGDtqIv1swMpuy1PFPYB2EoRTsCuyDJZYX0Af6gEpqDR20CV+1YGTWYQIaVcdzwlAqdKOPHpmal9q04XJgjwLbjz7QB1RSa+igjRiR7NeJBh0N6jJhAPSBPgAdoIP8mbQE4ZWnOm5Kex1fA/SBPgAdoIPSsUFq01FZrxPNWepYNp8DAH2gD0AH6CBH9kv260TdjjomCQOgD/QB6AAd5M95sa8T+djp6UpZOUIYAH2gD0AH6CB/Hkv260TjjmD3EQZAH+gD0AE6yBddn1mxBOG6hzo2i/2IyQJhAPSBPgAdoIP86Zfs14mGHXWMEwZAH+gD0AE6yJ9Lkv060VtHsE8TBkAf6APQATrInyeWILz0UP6AuPN29xAGQB/oA9ABOsgXXSeyreH85KGO545A/04YAH2gD0AH6CB/XKOzwSbLd51rVbtLGAB9oA9AB+ggfy5LtjdRPYsR7OOEAdAH+gB0gA7y56lkdxNVf4xAq3URBkAf6APQATrIF9f1lM2uE70x5byw1DFHGAB9oA9AB+ggfw45RmaHmyj7tCljMbDbljpGCQOgD/QB6AAd5M9Vsa8Tpb2JqjOwv0w5ZwKbl2wTXgCgDwB0AE1i29zxrIly63dh65RPn2Sf8AIAfQCgA2iCDuPsqEBcSVnunlAZ+0w5WW1QAUAfAOgAPDAo9nWiQynK1GmkeprKMfOztxk0KAD0AYAOwCPXxP86UX20p5tGtga2y9GgBggDoA/0AegAHeSP7fjHdIrydAqoPs10yvzMdoHGsqTfoAKAPgDQAXjC9zrRlsDey+cbT2YtdTwiDIA+0AegA3SQP0Pi917sR+bv/g5sp/nZTkcdZyzl7Qjst8C+IVSAPtAHoAN0kC3XHYHYmaCsi6G/Oxv6+XlHHb0R5W0M7LX5nWOECtAH+gB0gA6y5ZUjEJ0xyzkh0etLtrWoPy1l3hGmjcqEjtY125hOC64EthTYg8D2og/0AaXWGjpoE3SEteoIdn+McvSoSj0ftu4i7Q7922ZHHfciyhyOKA+KyQETq6iEI9+hD/QBpdQaOmgjjor7NqqLjjKOmJFq1NqSq46TDco8KFyRWSZUjAsx2tIA+kAfUDqtoYM2YjRGsD8Eti3i7y+K+4Ys11rUl+t+f29oFHyv5P59VJHncHFd4l13Oos+KqGPoZjxjmv6ZbFsnksz1o0HdtnUQ0rb/LWGDrJF27heJHXePMtUYB+ltglzZZ1GPkktudOk1JI96azQVxHl6uyN3idxK8mHmY3ZwObN1M8GY0MN/nYqoo5JR9lh+owz9Oe6k7SzxIEOZ/96WfGOaibBF0CZYoo+GqPPqEfKNIOd7va+EdgfngcK4aQ4ulb+NeOB3LSGDrKZ8Rkxg+B/POhEBwzTZkA9br5zbLMsDXGt4SSxN5bAuDqL+tvAsBkF6c9008yuEgt3g2ms4TehKrOYoK30l+SZ0EcyNok9PW3d9Ja9rQ3+Vr/09ciZbUPblLBu3GqtoQO/aMKmhxafrpp2ftY885Z13yv6vCdMGXEHE/vifrhjngI9b5k2kpSjoKGSC/eiNHdkp8pvL1tL8kzoIzmXHZ877mU2g6E3wfX2MUknh9bQQUHYbd7ko55FB0W6fNCVoMyeGDMsq5IgC+TPHgI96wi0mGmNJGWeLrlot0ttLWj9c1X5/OzVmLGdK9EzoY/kjDg+e5Jd8b3mTTBqYNDTpoOCVmsNHTQ/g3bTMjOgMz/npLn0zVccszOxmbM0pjhBmZR4azm3Jf7a4ckKiPZBxPNdqHBHtUXirSkfLtEzoY/kjDmeYXvC8mzJbJ616aCg1VpDB+nRqf5fxZ62eZunum5IsqOcn9Ep9hzW98S+yzTJiL9L3BtV1HF7KyDYAcszjle8s9pl2kbU858t0bOgj3Q89vzmulHs08rtuvmwVVpDB+kZtMx0/Wtm1XyyIWKg9kPcAo6L/XyrbujQIyJ6nKGeLeuhmbLZmOIDd5gpkldmmmjFNJpxqc750g2OUeFcG3RWKmw9bjQfajcTEn1kpqigj3TYpoBvZDDQGJP2pRVaQwfpOG3x25JkN2M6IE3kq7gtfu/EBnfe7lV8WxrQR3L2SDbT2bYliXncjg4KxhlLe9VTEwcyrn9m3XdO7DwfUUeHnhDTVHQ7porqthtXlQL0kZxzYl8HTvslctYx0AZ0UIYZAp31aMVx7OFQne/i/lGX5YNfIK6puC/xNsmQirP4oI90PLH47XET5X7v0NRGXI8OCsAhRzs90aLPsSNU54O4f/SNsHHHJwdk7eaahxb/XsNdhQd9JKdD7BsCzzRR9k0GBeig4GgKZltSqVst/jz10ynn4v7BmGV6g3Wi5ISn2L4V+xTSBO4qPOgjOYOOL+7eJsp+ICwfoIPiooNS2/HMX6X193dMSMLkTvMSnUIUkhHeVPIqRgf5HpcVHvSRnNEM2/xv0t4netBBsXFd5JRH9s367NqmOL/cLemvvoS1aArR8JTRntDIkRMI5QR9pMP2pvRLE+XudnS4P+F6dJAjex3t825On0v3FRyN+8snpPwX1RSFOyHf3Vn3bx8tfj6A6woL+vD7BdJseu/bjgH2TtyPDnLkjdhP3Owow0PcFdaJfI8QP8nnF4/YLqk4gfvQR4U46fji3pSy3D6x387Hpl10UNR23+hFsbBErc+xTpR+hNgoXeUNS2P5GfehjwoxbmnrL1KWqfngfxf7bYt8OaGDPJmX7DbXtoxdwjqRD8LnpqOSQ9im3yZxIfqoEB89+63H6Mp2EVInbkcHOXJU/FwRnjvDwrnTZtGEHgshvx2M+D1bytcF3Ig+KoJro9X+BGXpm7+eq/4k0UsRV5khQAcF4IVU41rn/4+wGz3AMkKLTfhu8QlHB2dbDyXhCvqoAj9a2vhizDJ0mvVyYH+KfXaNFOHooAh8Ke47brrK8oYb9SX1kDjHok/Wbrjpcfz+W0vDOYQ70UcFeGpp45q3Y2idaZpvTfB1wwyq/7J0rHqxy6XAvsDN6KBAXHEMCp6V5UFsU0I/EOdYvJK1d4m7sG3AOoU70UfJcaU2TmO6613XazfjXnRQUGYdbfhiFR5kO3F28q2szdAW55iV7SrlMVyKPkqOa7NVGtO31OnAjuBedFBAtsZow6WYBd4nFdglmSO60/mDJL/p8JjF709xK/ooObcsfnsptSQ3A6aTHDKDCB1c6yybzqK9c3Sueux3L25GBwXieIxBbUcZHmRKmMZuhnDOgSTnrm2Z3pZwK/ooObYv9Usxy9BNW64Lj0ZwNTooCK57DubL8BADlgd4R4yd9Mp/G2/0v0l3QC9b/N+Fe9FHSdnu6ByTpvI+I9xxgA6Kz6SjnZYiB40e9bkXYXuIsZPnoYCPpvj7aUsDGsK96KOk2K4HX05Z5k1Hh/stbkcHOfPW0UbZK1ZxwrmtNWvblhRl/GJpQGdxMZQU28maiZRl6ubdD5ZyG90xAtBKlh2Dgh9xUXXRI1HhZCrDKcs5ZWlA93AzlJRPlnY93ES5F4VlBCgurpMHzGZVmGvi/7iVr8tiAPJkn2R3EcwuR9l/4n4o8KCAG3Ariu6IXm3BoGAFV0MJuZTxl/aSQzdfEgIo6KDgOC6qJk9CQe73UN4flkbUg7uhZDyXbJfEphwd7zFCADnhellkUFBBwlnanngqc5IODipCh6Nj9DF9OuHoeE8SBsiJJdpme6E3F/4u6XMSRHFb2K0K1eCYo1P0kQp3XNjMBcVk2tE2SbRVMcK3X/k8b2o7gfAAt0OJsA1wf/VUxyNHx/sNYYCcuCfkKWgbdkpt4199A+AOj2UPWRrRHK6HEvGbpS3/7KkOV4KYQcIAOXHK0TancFF1CL+d+D4LvcnSiPTq2Q24H0rADsl+A6Brz4L+20ZCAQXVwDIuqgbhN/kFSZe50IVtg8puQgAl4PsWfFkPifvmRIA8mXG00f05fCZd1vuK0PghvLlQ7VxG9TwVjrFAubGdCvCViMu1ZnueMEDODDva6GgLP4vOrNVPtz0mNH64Ggrme8luKt/W2ZG6FYqO6uLvjNtwj9iXDjS18hZCAQV4kbTd0bEotTT5WaN11HPqvEEbfuhd1wmdybCuEUsjekgooOAckOw3/7mSFjFLAEXhtKOtXsm4/u7AXpu65gPbRkj8MCtrUw5nuYHpuGNkCVBkroh9P0FHk+X/6OhkpwkBFAxbzgLdQJ7VldP7QzMV82aAAB5Yn799POP6XElf2GwIZRlA+77vYETcmwu7CAEUjG1iX0ZQXWz3XOcF+W92e4YZAn8MNAjg5YzrPCn5TjcBpKXX0XaXUpa7NbD7jrKfCWulUFz0Ze6jY2Dg41SAljEna5ecN+N+P6hzFxsE71bG9b50dH4LppMEKBp3xe898t1mEL5oKU83NZICHMoyaH4v9uW1W5Juml9fYMMX9OmyBHtrPKG7p0ckOl+AOvsH8X/6oE9qR0XiXKU8a34foCiclvhXgd8J7LCs3Zujew2+kFr+AR0IPBf7CYMV04Fux/VQInR5y3WRl7Z73UyrG9oPSi2pXRj9/6+ldqmYDsTXL0284fvBH1fEfbtVOCOV5hS43yBocegwf/vY8SZkM82boHsc9hA6aDH6hd5vOq6XKdtvUvvHdJaaHIkpUSgzR8SdpjupaWrxU7jWL9Mpg9GZslP11RiGCB20mLGMvvh1BuCT6TA1pbjm7dAkMAPS/MkFgKKhM2aTZsCbRi/1WYWjuBIAAKAa6IBXc3jobLXO/s6YwfFKyOqDZd08eM0MBDI7Hv8/eDzhihRYb7QAAAEydEVYdE1hdGhNTAA8bWF0aCB4bWxucz0iaHR0cDovL3d3dy53My5vcmcvMTk5OC9NYXRoL01hdGhNTCI+PG1zdHlsZSBtYXRoc2l6ZT0iMTZweCI+PG1zdWI+PG1pPiYjeDNCQzs8L21pPjxtaT5BPC9taT48L21zdWI+PG1vPiYjeEEwOzwvbW8+PG1vPjo8L21vPjxtbz4mI3hBMDs8L21vPjxtc3ViPjxtaT4mI3gzQkM7PC9taT48bXJvdz48bWk+QjwvbWk+PG1vPiYjeEEwOzwvbW8+PC9tcm93PjwvbXN1Yj48bW8+JiN4QTA7PC9tbz48bW8+OjwvbW8+PG1zdWI+PG1pPiYjeDNCQzs8L21pPjxtaT5DPC9taT48L21zdWI+PC9tc3R5bGU+PC9tYXRoPh067NQAAAAASUVORK5CYII=\&quot;,\&quot;slideId\&quot;:344,\&quot;accessibleText\&quot;:\&quot;mu subscript A space colon space mu subscript B space end subscript space colon mu subscript C\&quot;,\&quot;imageHeight\&quot;:9.621621621621621},{\&quot;mathml\&quot;:\&quot;&lt;math style=\\\&quot;font-family:stix;font-size:16px;\\\&quot; xmlns=\\\&quot;http://www.w3.org/1998/Math/MathML\\\&quot;&gt;&lt;mstyle mathsize=\\\&quot;16px\\\&quot;&gt;&lt;menclose notation=\\\&quot;top\\\&quot;&gt;&lt;mi&gt;x&lt;/mi&gt;&lt;/menclose&gt;&lt;/mstyle&gt;&lt;/math&gt;\&quot;,\&quot;base64Image\&quot;:\&quot;iVBORw0KGgoAAAANSUhEUgAAADUAAABfCAYAAABIiY9MAAAACXBIWXMAAA7EAAAOxAGVKw4bAAAABGJhU0UAAABeTPfubQAAA1BJREFUeNrtnE9k3EEUx0etqIpQURVRoaqiIpaoVREVcogcIkLVquihVERUrF4qKofKLVYP1UtEREWIPayoCHuIqtXbqqqoUlU5VJSoVbFW2L7hrU5+2Z038/v9tpmJ9+ERvz/zft/9zbz3ZuYnQpykdg7sFCyKRbEoFkWKYhiGYRiGYRiGYRiGYRiGYRiGYRiGYRiGYRiGcYULYHfBFsByYPtgR2BVsAJYT8T2ZdsbYIfY5gFYFqwzbiEJsEl09kfov+r6DtYewsdVsG1Nu5/BLsYhZghsBd+Ezedq85Z+BvCNUO3ORRFzD+xbg0YrhqJ+WPi6A/bbsN31KKIeYn/Og82CpXAsCexaLwweIGXgpxfHTu1/iOrEcaRjk3iABeL+K/hGbbr1TKujYJJ4gAIRQXcD1/bg8RSO42B7pbgCBcVXjaiK0mWDLBl0Kdk1X2LaeBYyoobiFfG2kg3uGVXOb7mYiCcJUekG4+hAyTvtLorqIEStBq5/i8dlAr/pctn0RSOqFEgT9eOPXK8F32hEHWNq6FLy0bYPBe4U0QVHlG5XBuv2QVSfQb6q/z3r03TEpOAt+TbHyhuISvom6jkhaNnH2fAYIWrcR1FtGL6biXrs69rFR42oNV9FLWtEffJV1H1iXHX4KGr6vAWLa1gC6URlfRNVNEi+RV8T77FBxe48txUhZYOKfdR1QZcCCy9pXGipRlg2O3NWmtR2OxpROy4LmhDNF+51xa1u2exMkbsTvzQLKMPEuBp0UZQ6k51qcD5BjKuMa4LmhNli/TuNqJyhrxsYWFq61Nwn/m3lyKinW4hc1Ig6MpzK1Kv+iVYJkr/WnjLY+yNOGqn7X4sYtm4o1pQHmja4PkFUF08096bxmv0wlf1lzPC9xHXzysNsWrT/PkQdOKCsTA3bCpoJRKi9JlPujDi5QW3zyy0Ju51GGRh+4rlFW0GDGkdyXfwpzn02lONlDBQ2jAh6X/gWXit3T+q7IbthxseqsP/nMGMh/MjK4dDSj+wNob6XWLd09CBCgMla+JFv6npYRxlDJ1VxetPMlm5Bf0xSw7HUH8WRzDkfDPr7UEzpIE34klGyKw5HCXxjRQyhFQwGBcwhbTHnORnp8uij7isX12LMX11XcPAcXJr0AAAAjnRFWHRNYXRoTUwAPG1hdGggeG1sbnM9Imh0dHA6Ly93d3cudzMub3JnLzE5OTgvTWF0aC9NYXRoTUwiPjxtc3R5bGUgbWF0aHNpemU9IjE2cHgiPjxtZW5jbG9zZSBub3RhdGlvbj0idG9wIj48bWk+eDwvbWk+PC9tZW5jbG9zZT48L21zdHlsZT48L21hdGg+bTHdTQAAAABJRU5ErkJggg==\&quot;,\&quot;slideId\&quot;:342,\&quot;accessibleText\&quot;:\&quot;top enclose x\&quot;,\&quot;imageHeight\&quot;:10.27027027027027},{\&quot;mathml\&quot;:\&quot;&lt;math style=\\\&quot;font-family:stix;font-size:16px;\\\&quot; xmlns=\\\&quot;http://www.w3.org/1998/Math/MathML\\\&quot;&gt;&lt;mstyle mathsize=\\\&quot;16px\\\&quot;&gt;&lt;mover&gt;&lt;mi&gt;x&lt;/mi&gt;&lt;mo&gt;&amp;#xAF;&lt;/mo&gt;&lt;/mover&gt;&lt;/mstyle&gt;&lt;/math&gt;\&quot;,\&quot;base64Image\&quot;:\&quot;iVBORw0KGgoAAAANSUhEUgAAADUAAABGCAYAAABsUNwfAAAACXBIWXMAAA7EAAAOxAGVKw4bAAAABGJhU0UAAABFxpIngQAAAztJREFUeNrtW0FknEEUHrWiKkJFVUSFqoqKWKJWRVTIIXKICFWroodSEVGxeqmoHCq3WD1ULxERFSH2sKIi7CGqVm+rqqJKVeVQUaJWxVph+4a3Ov27O29m/n+7/8T7+Fj/P/+8/9uZee/Nm10h3FBrI1sGFsWiWBSLYjAYDAaDwWAwGAwGg3G2cQ54G7gEzAEPgSfAKrAA7AvZv+x7C3iMfR4Bs8DuqIUkgNNo7JfQF0q+AjsdbFwG7mr6/Qg8H4WYEeAajoRNBWjR0s4QjgjV70IYMXeAXxp0WjEU9c3C1i3gT8N+N8OIuo/zOQ+cB6ZwLQmcWs8MXiBlYKcf107tf4jqxnWkwzbxAkvE85dwRG2m9VyrvWCSeIEC4UH3A2378HoK13Gwv1JUjoLCZ42oijJlg1gxmFJyaj7HsPHE0aM64QUxWskGz4wr93fiGIinCVHpBuvoSIk7nXEU1UWIWg+0f43XZQC/Hue06ZNGVCkQJurXH8Q9F3ylEXWKoaFHiUe7PiS4M8QUHFOmXRnY64OoAYN4Vf8879N2xCThLfm2x8obiEr6JuopIWjVx93wBCFq0kdRHei+m4l66Gvt4r1G1IavolY1oj74Kuousa66fBQ1e9acxRVMgXSisr6JKhoE36KvgffUIGOPPW4qQsoGGft43AVdCBRe0lhoqYYom7Uda01yuz2NqL04C5oSzQv3uuRWVzZrK+TpxA9NAWWUWFfDcRSl7mRnGtxPEOsqEzdBC8KsWP9GIypnaOsaOpaWlpoHxJ+jHOn1dIXIZY2oE8OtTD3rn2qVIPltHSiLfTDkppF6/qWI4OiGwobyQrMG7RNEdvFI82wa2xy6ZPYXMcL3E+0WlZfZtuj/rUMeOKRUpkZtBc0FPNRBky13Rvx9QG3zza0Iu5NG6Ri+471lW0HDGkOyLv4Y9z5byvUyOgobjAn6XPgGtpWnJ/XTkH2X9bEu7P9vMeFgR2YOx5Z25Gxw+r3EpqWheyEcTNbCjhypq66GMoZGquLfQzNb9Ar6xyQ1XEuDYQzJmPPOYL6PRBQO0oQt6SV7ojCUwBErogutoDMoYAzpiDjOSU+XRxt1W7moijG/AVSeBVza+lYEAAAAiHRFWHRNYXRoTUwAPG1hdGggeG1sbnM9Imh0dHA6Ly93d3cudzMub3JnLzE5OTgvTWF0aC9NYXRoTUwiPjxtc3R5bGUgbWF0aHNpemU9IjE2cHgiPjxtb3Zlcj48bWk+eDwvbWk+PG1vPiYjeEFGOzwvbW8+PC9tb3Zlcj48L21zdHlsZT48L21hdGg+fcxDNQAAAABJRU5ErkJggg==\&quot;,\&quot;slideId\&quot;:342,\&quot;accessibleText\&quot;:\&quot;x with bar on top\&quot;,\&quot;imageHeight\&quot;:7.5675675675675675}]&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Blank</Template>
  <TotalTime>28663</TotalTime>
  <Words>2860</Words>
  <Application>Microsoft Macintosh PowerPoint</Application>
  <PresentationFormat>On-screen Show (4:3)</PresentationFormat>
  <Paragraphs>355</Paragraphs>
  <Slides>37</Slides>
  <Notes>2</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ＭＳ Ｐゴシック</vt:lpstr>
      <vt:lpstr>Antarctica-Regular</vt:lpstr>
      <vt:lpstr>Arial</vt:lpstr>
      <vt:lpstr>Calibri</vt:lpstr>
      <vt:lpstr>Calibri Light</vt:lpstr>
      <vt:lpstr>Chalkboard</vt:lpstr>
      <vt:lpstr>GMinionPro</vt:lpstr>
      <vt:lpstr>Martel</vt:lpstr>
      <vt:lpstr>Palatino Linotype</vt:lpstr>
      <vt:lpstr>Office Theme</vt:lpstr>
      <vt:lpstr>What is the Problem  with (teaching)  Problem Solving?</vt:lpstr>
      <vt:lpstr>Throat Clearing</vt:lpstr>
      <vt:lpstr>Pedagogical Assumptions</vt:lpstr>
      <vt:lpstr>Context </vt:lpstr>
      <vt:lpstr>Some Observations</vt:lpstr>
      <vt:lpstr>Difficulties/Problems with ‘Teaching Problem Solving’</vt:lpstr>
      <vt:lpstr>Problem?</vt:lpstr>
      <vt:lpstr>Set Ratios</vt:lpstr>
      <vt:lpstr>Selected Sums</vt:lpstr>
      <vt:lpstr>Proizvlov</vt:lpstr>
      <vt:lpstr>Alternating Squares</vt:lpstr>
      <vt:lpstr>Graphs of Functions</vt:lpstr>
      <vt:lpstr>2 by 2 Matrices M</vt:lpstr>
      <vt:lpstr>Provocative ‘Problems’</vt:lpstr>
      <vt:lpstr>Some STEM-like Situations</vt:lpstr>
      <vt:lpstr>Facile Bike 1878</vt:lpstr>
      <vt:lpstr>PowerPoint Presentation</vt:lpstr>
      <vt:lpstr>Bike Racks</vt:lpstr>
      <vt:lpstr>What is being attended to?</vt:lpstr>
      <vt:lpstr>Artistic Construction</vt:lpstr>
      <vt:lpstr>Learning Mathematics Should Mean…</vt:lpstr>
      <vt:lpstr>Request from Prof Mayra Amaya</vt:lpstr>
      <vt:lpstr>Practicalities</vt:lpstr>
      <vt:lpstr>How do You Know Learning is Taking Place?</vt:lpstr>
      <vt:lpstr>Addressing Difficulties/Problems 1</vt:lpstr>
      <vt:lpstr>Addressing Difficulties/Problems 2</vt:lpstr>
      <vt:lpstr>Addressing Difficulties/Problems 3</vt:lpstr>
      <vt:lpstr>Assent-Assert</vt:lpstr>
      <vt:lpstr>Spondent Teaching</vt:lpstr>
      <vt:lpstr>Engaging the whole Psyche</vt:lpstr>
      <vt:lpstr>Thinking Mathematically (Mathematical Thinking)</vt:lpstr>
      <vt:lpstr>What If Not?</vt:lpstr>
      <vt:lpstr>Pressures</vt:lpstr>
      <vt:lpstr>Main Points</vt:lpstr>
      <vt:lpstr>Research 1</vt:lpstr>
      <vt:lpstr>Research 2</vt:lpstr>
      <vt:lpstr>Follow-Up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John Mason</cp:lastModifiedBy>
  <cp:revision>193</cp:revision>
  <dcterms:created xsi:type="dcterms:W3CDTF">2017-06-17T10:17:52Z</dcterms:created>
  <dcterms:modified xsi:type="dcterms:W3CDTF">2024-02-15T12:24:40Z</dcterms:modified>
</cp:coreProperties>
</file>