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0" r:id="rId2"/>
    <p:sldId id="469" r:id="rId3"/>
    <p:sldId id="421" r:id="rId4"/>
    <p:sldId id="457" r:id="rId5"/>
    <p:sldId id="458" r:id="rId6"/>
    <p:sldId id="459" r:id="rId7"/>
    <p:sldId id="461" r:id="rId8"/>
    <p:sldId id="462" r:id="rId9"/>
    <p:sldId id="428" r:id="rId10"/>
    <p:sldId id="467" r:id="rId11"/>
    <p:sldId id="473" r:id="rId12"/>
    <p:sldId id="463" r:id="rId13"/>
    <p:sldId id="425" r:id="rId14"/>
    <p:sldId id="337" r:id="rId15"/>
    <p:sldId id="472" r:id="rId16"/>
    <p:sldId id="475" r:id="rId17"/>
    <p:sldId id="476" r:id="rId18"/>
    <p:sldId id="474" r:id="rId19"/>
    <p:sldId id="317" r:id="rId20"/>
    <p:sldId id="294" r:id="rId21"/>
    <p:sldId id="343" r:id="rId22"/>
    <p:sldId id="361" r:id="rId23"/>
    <p:sldId id="320" r:id="rId24"/>
    <p:sldId id="321" r:id="rId25"/>
    <p:sldId id="325" r:id="rId26"/>
    <p:sldId id="456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>
      <p:cViewPr varScale="1">
        <p:scale>
          <a:sx n="114" d="100"/>
          <a:sy n="114" d="100"/>
        </p:scale>
        <p:origin x="176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D05AA-E3FB-8C46-A6A2-AA1A8A4CD836}" type="datetimeFigureOut">
              <a:t>08/06/2017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41FEB-CBFB-7B48-861E-8A4BEE95BC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18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DC36-759E-400F-91BC-A095BD95B1BA}" type="datetimeFigureOut">
              <a:rPr lang="en-GB" smtClean="0"/>
              <a:pPr/>
              <a:t>08/06/2017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1763A-0759-43B8-8384-8BC32C60D4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72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A67CFEC-A894-3744-AB10-A7BAC93BF4D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Recognising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763A-0759-43B8-8384-8BC32C60D43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4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Order</a:t>
            </a:r>
          </a:p>
          <a:p>
            <a:r>
              <a:rPr lang="en-GB"/>
              <a:t>Format</a:t>
            </a:r>
          </a:p>
          <a:p>
            <a:r>
              <a:rPr lang="en-GB"/>
              <a:t>Easy/hard</a:t>
            </a:r>
          </a:p>
          <a:p>
            <a:r>
              <a:rPr lang="en-GB"/>
              <a:t>Most useful set of rods to measure the line?</a:t>
            </a:r>
          </a:p>
          <a:p>
            <a:r>
              <a:rPr lang="en-GB"/>
              <a:t>Knowing more about the numbers if the line is 36 units long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763A-0759-43B8-8384-8BC32C60D4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0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A7D24-FA11-43D4-983B-FEC3EABD3934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Also the role of diagram, visual effects, (e.g. the simultaneous graphs) interplay of variation with invariance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293F8-18C1-4440-B721-41AD204282DE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763A-0759-43B8-8384-8BC32C60D43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0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(I) full grid fully filled</a:t>
            </a:r>
          </a:p>
          <a:p>
            <a:r>
              <a:rPr lang="en-GB"/>
              <a:t>(ii) first column fully filled</a:t>
            </a:r>
          </a:p>
          <a:p>
            <a:r>
              <a:rPr lang="en-GB"/>
              <a:t>(iii) first two columns fully filled</a:t>
            </a:r>
          </a:p>
          <a:p>
            <a:r>
              <a:rPr lang="en-GB"/>
              <a:t>(iv) first column, third column and bars fully filled</a:t>
            </a:r>
          </a:p>
          <a:p>
            <a:r>
              <a:rPr lang="en-GB"/>
              <a:t>(v) first column, third column and bars first row only</a:t>
            </a:r>
          </a:p>
          <a:p>
            <a:r>
              <a:rPr lang="en-GB"/>
              <a:t>(vi) all entries in, say, row 5 displayed together</a:t>
            </a:r>
          </a:p>
          <a:p>
            <a:r>
              <a:rPr lang="en-GB"/>
              <a:t>(vii) full grid fully filled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763A-0759-43B8-8384-8BC32C60D43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7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6512" y="6520259"/>
            <a:ext cx="57606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000FF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rgbClr val="800000"/>
          </a:solidFill>
          <a:latin typeface="Chalkboard"/>
          <a:ea typeface="+mn-ea"/>
          <a:cs typeface="Chalkboard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132856"/>
            <a:ext cx="8352928" cy="2133600"/>
          </a:xfrm>
        </p:spPr>
        <p:txBody>
          <a:bodyPr anchor="t">
            <a:noAutofit/>
          </a:bodyPr>
          <a:lstStyle/>
          <a:p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dirty="0" smtClean="0"/>
              <a:t>What can vary and what stays the same? </a:t>
            </a:r>
            <a:br>
              <a:rPr lang="en-GB" dirty="0" smtClean="0"/>
            </a:br>
            <a:r>
              <a:rPr lang="en-GB" dirty="0" smtClean="0"/>
              <a:t>Insights into mathematics teaching methods</a:t>
            </a:r>
            <a:br>
              <a:rPr lang="en-GB" dirty="0" smtClean="0"/>
            </a:br>
            <a:r>
              <a:rPr lang="en-GB" dirty="0" smtClean="0"/>
              <a:t> based on variation</a:t>
            </a: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609675" y="4686699"/>
            <a:ext cx="3810358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en-US" sz="2400" b="0" dirty="0" smtClean="0">
                <a:solidFill>
                  <a:srgbClr val="008000"/>
                </a:solidFill>
              </a:rPr>
              <a:t>Anne Watson &amp; </a:t>
            </a:r>
            <a:r>
              <a:rPr lang="en-US" sz="2400" dirty="0" smtClean="0">
                <a:solidFill>
                  <a:srgbClr val="008000"/>
                </a:solidFill>
              </a:rPr>
              <a:t>J</a:t>
            </a:r>
            <a:r>
              <a:rPr lang="en-US" sz="2400" b="0" dirty="0" smtClean="0">
                <a:solidFill>
                  <a:srgbClr val="008000"/>
                </a:solidFill>
              </a:rPr>
              <a:t>ohn Mason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en-US" sz="2400" dirty="0" smtClean="0"/>
              <a:t>MAST cohort 8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en-US" sz="2400" b="0" dirty="0" smtClean="0"/>
              <a:t>Edge Hill </a:t>
            </a:r>
            <a:r>
              <a:rPr lang="en-US" sz="2400" b="0" dirty="0" err="1" smtClean="0"/>
              <a:t>Ormskirk</a:t>
            </a:r>
            <a:r>
              <a:rPr lang="en-US" sz="2400" b="0" dirty="0" smtClean="0"/>
              <a:t> June 2017</a:t>
            </a:r>
            <a:endParaRPr lang="en-US" sz="2400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-36512" y="188640"/>
            <a:ext cx="2852673" cy="1498627"/>
            <a:chOff x="-36512" y="188640"/>
            <a:chExt cx="2852673" cy="14986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7" y="188640"/>
              <a:ext cx="17018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-36512" y="1379490"/>
              <a:ext cx="2852673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b="0">
                  <a:solidFill>
                    <a:srgbClr val="00002A"/>
                  </a:solidFill>
                </a:rPr>
                <a:t>Promoting Mathematical Thinking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347864" y="25110"/>
            <a:ext cx="2338388" cy="1636713"/>
            <a:chOff x="4075" y="144"/>
            <a:chExt cx="1473" cy="1031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144"/>
              <a:ext cx="48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075" y="768"/>
              <a:ext cx="1473" cy="4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GB" sz="1800" b="0">
                  <a:solidFill>
                    <a:schemeClr val="accent3">
                      <a:lumMod val="10000"/>
                    </a:schemeClr>
                  </a:solidFill>
                </a:rPr>
                <a:t>University of Oxford</a:t>
              </a:r>
            </a:p>
            <a:p>
              <a:pPr algn="ctr" eaLnBrk="0" hangingPunct="0">
                <a:defRPr/>
              </a:pPr>
              <a:r>
                <a:rPr lang="en-GB" sz="1800" b="0">
                  <a:solidFill>
                    <a:schemeClr val="accent3">
                      <a:lumMod val="10000"/>
                    </a:schemeClr>
                  </a:solidFill>
                </a:rPr>
                <a:t>Dept of Education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795515" y="27797"/>
            <a:ext cx="2312989" cy="1560513"/>
            <a:chOff x="38" y="96"/>
            <a:chExt cx="1457" cy="983"/>
          </a:xfrm>
        </p:grpSpPr>
        <p:pic>
          <p:nvPicPr>
            <p:cNvPr id="19" name="Picture 18" descr="OUPowerPoint18mmShiel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96"/>
              <a:ext cx="469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38" y="672"/>
              <a:ext cx="1457" cy="4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GB" sz="1800" b="0">
                  <a:solidFill>
                    <a:schemeClr val="accent3">
                      <a:lumMod val="10000"/>
                    </a:schemeClr>
                  </a:solidFill>
                </a:rPr>
                <a:t>The Open University</a:t>
              </a:r>
            </a:p>
            <a:p>
              <a:pPr algn="ctr" eaLnBrk="0" hangingPunct="0">
                <a:defRPr/>
              </a:pPr>
              <a:r>
                <a:rPr lang="en-GB" sz="1800" b="0">
                  <a:solidFill>
                    <a:schemeClr val="accent3">
                      <a:lumMod val="10000"/>
                    </a:schemeClr>
                  </a:solidFill>
                </a:rPr>
                <a:t>Maths Dept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white">
          <a:xfrm>
            <a:off x="152400" y="228600"/>
            <a:ext cx="3276600" cy="3276600"/>
            <a:chOff x="960" y="1344"/>
            <a:chExt cx="1680" cy="1680"/>
          </a:xfrm>
          <a:solidFill>
            <a:schemeClr val="bg1"/>
          </a:solidFill>
        </p:grpSpPr>
        <p:sp>
          <p:nvSpPr>
            <p:cNvPr id="12298" name="Rectangle 3"/>
            <p:cNvSpPr>
              <a:spLocks noChangeArrowheads="1"/>
            </p:cNvSpPr>
            <p:nvPr/>
          </p:nvSpPr>
          <p:spPr bwMode="white">
            <a:xfrm>
              <a:off x="960" y="1344"/>
              <a:ext cx="1680" cy="168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9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white">
            <a:xfrm>
              <a:off x="1056" y="1440"/>
              <a:ext cx="1512" cy="151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638800" y="304800"/>
            <a:ext cx="3276600" cy="3276600"/>
            <a:chOff x="3552" y="192"/>
            <a:chExt cx="2064" cy="2064"/>
          </a:xfrm>
          <a:solidFill>
            <a:schemeClr val="bg1"/>
          </a:solidFill>
        </p:grpSpPr>
        <p:sp>
          <p:nvSpPr>
            <p:cNvPr id="12296" name="Rectangle 6"/>
            <p:cNvSpPr>
              <a:spLocks noChangeArrowheads="1"/>
            </p:cNvSpPr>
            <p:nvPr/>
          </p:nvSpPr>
          <p:spPr bwMode="auto">
            <a:xfrm>
              <a:off x="3552" y="192"/>
              <a:ext cx="2064" cy="20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9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288"/>
              <a:ext cx="1872" cy="18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312368"/>
            <a:ext cx="3201988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Find a number half way between:</a:t>
            </a:r>
            <a:endParaRPr 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			 28 	and  34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		2.8 	and  3.4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		 38 	and  44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	        -34 	and -28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	     9028 	and  9034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	    .0058 	and .0064</a:t>
            </a:r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8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GB" b="1" i="1" dirty="0" smtClean="0"/>
              <a:t>Chinese:</a:t>
            </a:r>
          </a:p>
          <a:p>
            <a:pPr>
              <a:buNone/>
            </a:pPr>
            <a:r>
              <a:rPr lang="en-GB" dirty="0" smtClean="0"/>
              <a:t>One problem multiple methods of solution (OPMS)</a:t>
            </a:r>
          </a:p>
          <a:p>
            <a:pPr>
              <a:buNone/>
            </a:pPr>
            <a:r>
              <a:rPr lang="en-GB" dirty="0" smtClean="0"/>
              <a:t>One problem multiple changes (OPMC)</a:t>
            </a:r>
          </a:p>
          <a:p>
            <a:pPr>
              <a:buNone/>
            </a:pPr>
            <a:r>
              <a:rPr lang="en-GB" dirty="0" smtClean="0"/>
              <a:t>Multiple problems one solution method (MPOS)</a:t>
            </a:r>
          </a:p>
          <a:p>
            <a:pPr>
              <a:buNone/>
            </a:pPr>
            <a:r>
              <a:rPr lang="en-GB" dirty="0" smtClean="0"/>
              <a:t>       (Procedural and conceptual)</a:t>
            </a:r>
          </a:p>
          <a:p>
            <a:pPr>
              <a:buNone/>
            </a:pPr>
            <a:r>
              <a:rPr lang="en-GB" dirty="0" smtClean="0"/>
              <a:t>       (Static and dynamic)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Analysing variation and invariance in the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3085803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measuring unit</a:t>
            </a:r>
          </a:p>
          <a:p>
            <a:pPr>
              <a:buFontTx/>
              <a:buChar char="-"/>
            </a:pPr>
            <a:r>
              <a:rPr lang="en-GB" dirty="0" smtClean="0"/>
              <a:t>exact or not exact length of line given   	in units &lt; </a:t>
            </a:r>
            <a:r>
              <a:rPr lang="en-GB" dirty="0" err="1" smtClean="0"/>
              <a:t>cms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/>
              <a:t>-</a:t>
            </a:r>
            <a:r>
              <a:rPr lang="en-GB" dirty="0" smtClean="0"/>
              <a:t>	length of line given 	in units &gt; </a:t>
            </a:r>
            <a:r>
              <a:rPr lang="en-GB" dirty="0" err="1" smtClean="0"/>
              <a:t>cms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16833"/>
            <a:ext cx="4038600" cy="3024336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actual length of line</a:t>
            </a:r>
          </a:p>
          <a:p>
            <a:pPr>
              <a:buFontTx/>
              <a:buChar char="-"/>
            </a:pPr>
            <a:r>
              <a:rPr lang="en-GB" dirty="0" smtClean="0"/>
              <a:t>measuring method, repeated units</a:t>
            </a:r>
          </a:p>
          <a:p>
            <a:pPr>
              <a:buFontTx/>
              <a:buChar char="-"/>
            </a:pPr>
            <a:r>
              <a:rPr lang="en-GB" dirty="0" smtClean="0"/>
              <a:t>format for results</a:t>
            </a:r>
          </a:p>
          <a:p>
            <a:pPr>
              <a:buFontTx/>
              <a:buChar char="-"/>
            </a:pPr>
            <a:r>
              <a:rPr lang="en-GB" dirty="0" smtClean="0"/>
              <a:t>format for number sentence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268760"/>
            <a:ext cx="1607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800000"/>
                </a:solidFill>
                <a:latin typeface="Chalkboard"/>
                <a:cs typeface="Chalkboard"/>
              </a:rPr>
              <a:t>Variation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1268760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800000"/>
                </a:solidFill>
                <a:latin typeface="Chalkboard"/>
                <a:cs typeface="Chalkboard"/>
              </a:rPr>
              <a:t>Invariance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1800200"/>
          </a:xfrm>
        </p:spPr>
        <p:txBody>
          <a:bodyPr>
            <a:normAutofit/>
          </a:bodyPr>
          <a:lstStyle/>
          <a:p>
            <a:r>
              <a:rPr lang="en-GB" dirty="0" smtClean="0"/>
              <a:t>Intended / enacted / lived object of learning</a:t>
            </a:r>
          </a:p>
          <a:p>
            <a:pPr lvl="1"/>
            <a:r>
              <a:rPr lang="en-GB" dirty="0" smtClean="0"/>
              <a:t>Author intentions</a:t>
            </a:r>
          </a:p>
          <a:p>
            <a:pPr lvl="1"/>
            <a:r>
              <a:rPr lang="en-GB" dirty="0" smtClean="0"/>
              <a:t>Teacher intentions</a:t>
            </a:r>
          </a:p>
          <a:p>
            <a:pPr lvl="1"/>
            <a:r>
              <a:rPr lang="en-GB" dirty="0" smtClean="0"/>
              <a:t>Learner experience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3212976"/>
            <a:ext cx="6120680" cy="295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Task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Author intentions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Teacher intentions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As presented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As interpreted by learners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What learners actually attempt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What learners actually do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What learners experience and internalise</a:t>
            </a:r>
          </a:p>
          <a:p>
            <a:pPr lvl="1">
              <a:buFontTx/>
              <a:buNone/>
            </a:pPr>
            <a:endParaRPr lang="en-GB" b="0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220072" y="1988840"/>
            <a:ext cx="2664296" cy="115212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Didactic Transposition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92080" y="2996952"/>
            <a:ext cx="3672408" cy="14401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  <a:t>Expert awareness</a:t>
            </a:r>
            <a:b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  <a:t>is transformed into</a:t>
            </a:r>
            <a:b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  <a:t>instruction in behaviour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Drakensberg </a:t>
            </a:r>
            <a:r>
              <a:rPr lang="en-GB" dirty="0"/>
              <a:t>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51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859216" cy="720080"/>
          </a:xfrm>
        </p:spPr>
        <p:txBody>
          <a:bodyPr/>
          <a:lstStyle/>
          <a:p>
            <a:r>
              <a:rPr lang="en-GB"/>
              <a:t>Selected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44760"/>
            <a:ext cx="1440160" cy="5913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828" y="1010753"/>
            <a:ext cx="1431400" cy="5877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1" y="979836"/>
            <a:ext cx="1440160" cy="5913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980728"/>
            <a:ext cx="1431400" cy="5877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956823"/>
            <a:ext cx="1921630" cy="5869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005" y="1001446"/>
            <a:ext cx="1442352" cy="58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/>
              <a:t>Selected 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1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row expanded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340768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of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work through lived experience:</a:t>
            </a:r>
            <a:br>
              <a:rPr lang="en-GB" dirty="0" smtClean="0"/>
            </a:br>
            <a:r>
              <a:rPr lang="en-GB" dirty="0" smtClean="0"/>
              <a:t>   ours and yours</a:t>
            </a:r>
          </a:p>
          <a:p>
            <a:r>
              <a:rPr lang="en-GB" dirty="0" smtClean="0"/>
              <a:t>We offer tasks for you,</a:t>
            </a:r>
            <a:br>
              <a:rPr lang="en-GB" dirty="0" smtClean="0"/>
            </a:br>
            <a:r>
              <a:rPr lang="en-GB" dirty="0" smtClean="0"/>
              <a:t>   to work on with colleagues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Role of formatting to draw attention to variation and invariance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70" y="2348880"/>
          <a:ext cx="7992885" cy="2707261"/>
        </p:xfrm>
        <a:graphic>
          <a:graphicData uri="http://schemas.openxmlformats.org/drawingml/2006/table">
            <a:tbl>
              <a:tblPr/>
              <a:tblGrid>
                <a:gridCol w="1200109"/>
                <a:gridCol w="403171"/>
                <a:gridCol w="401995"/>
                <a:gridCol w="436083"/>
                <a:gridCol w="403171"/>
                <a:gridCol w="370259"/>
                <a:gridCol w="397293"/>
                <a:gridCol w="397293"/>
                <a:gridCol w="397293"/>
                <a:gridCol w="397293"/>
                <a:gridCol w="397293"/>
                <a:gridCol w="397293"/>
                <a:gridCol w="397293"/>
                <a:gridCol w="397293"/>
                <a:gridCol w="389066"/>
                <a:gridCol w="398468"/>
                <a:gridCol w="403171"/>
                <a:gridCol w="409048"/>
              </a:tblGrid>
              <a:tr h="547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object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÷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÷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shoelace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 pass width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footprint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Intended        enacted        lived object of learning</a:t>
            </a:r>
          </a:p>
          <a:p>
            <a:r>
              <a:rPr lang="en-GB" dirty="0" smtClean="0"/>
              <a:t>Use of variation to bring lived object of learning and intended object of learning together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350385" y="1751551"/>
            <a:ext cx="504056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348717" y="1749131"/>
            <a:ext cx="504056" cy="21602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rPr>
              <a:t> </a:t>
            </a:r>
            <a:endParaRPr kumimoji="0" lang="en-G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72400" cy="609600"/>
          </a:xfrm>
        </p:spPr>
        <p:txBody>
          <a:bodyPr>
            <a:normAutofit/>
          </a:bodyPr>
          <a:lstStyle/>
          <a:p>
            <a:r>
              <a:rPr lang="en-GB" dirty="0" smtClean="0"/>
              <a:t>Reflection on the effects of variation on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2592288"/>
          </a:xfrm>
        </p:spPr>
        <p:txBody>
          <a:bodyPr>
            <a:normAutofit/>
          </a:bodyPr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</a:t>
            </a:r>
            <a:r>
              <a:rPr lang="en-GB" dirty="0" smtClean="0"/>
              <a:t>points to think about </a:t>
            </a:r>
            <a:r>
              <a:rPr lang="en-GB" dirty="0"/>
              <a:t>(cognition)?</a:t>
            </a:r>
          </a:p>
          <a:p>
            <a:r>
              <a:rPr lang="en-GB" dirty="0"/>
              <a:t>What </a:t>
            </a:r>
            <a:r>
              <a:rPr lang="en-GB" dirty="0" smtClean="0"/>
              <a:t>upset </a:t>
            </a:r>
            <a:r>
              <a:rPr lang="en-GB" dirty="0" smtClean="0"/>
              <a:t>you or </a:t>
            </a:r>
            <a:r>
              <a:rPr lang="en-GB" dirty="0" smtClean="0"/>
              <a:t>got you going </a:t>
            </a:r>
            <a:r>
              <a:rPr lang="en-GB" dirty="0"/>
              <a:t>(affect)?</a:t>
            </a:r>
          </a:p>
          <a:p>
            <a:r>
              <a:rPr lang="en-GB" dirty="0"/>
              <a:t>What actions might you want to </a:t>
            </a:r>
            <a:r>
              <a:rPr lang="en-GB" dirty="0" smtClean="0"/>
              <a:t>use in your teaching and talk about with others (awareness)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Availability of </a:t>
            </a:r>
            <a:br>
              <a:rPr lang="en-GB" dirty="0" smtClean="0"/>
            </a:br>
            <a:r>
              <a:rPr lang="en-GB" dirty="0" smtClean="0"/>
              <a:t>variation/invariant relation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Visual, available without teacher direction</a:t>
            </a:r>
          </a:p>
          <a:p>
            <a:r>
              <a:rPr lang="en-GB" dirty="0" smtClean="0"/>
              <a:t>Visual, available with teacher direction</a:t>
            </a:r>
          </a:p>
          <a:p>
            <a:r>
              <a:rPr lang="en-GB" dirty="0" smtClean="0"/>
              <a:t>Visual or non-visual and independent of prior knowledge</a:t>
            </a:r>
          </a:p>
          <a:p>
            <a:r>
              <a:rPr lang="en-GB" dirty="0" smtClean="0"/>
              <a:t>Visual or non-visual but dependent on prior knowledge</a:t>
            </a:r>
          </a:p>
          <a:p>
            <a:r>
              <a:rPr lang="en-GB" dirty="0" smtClean="0"/>
              <a:t>Dependent on prior knowledge and teacher direction and choice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Does Variation Principle (VP)</a:t>
            </a:r>
            <a:br>
              <a:rPr lang="en-GB" dirty="0" smtClean="0"/>
            </a:br>
            <a:r>
              <a:rPr lang="en-GB" dirty="0" smtClean="0"/>
              <a:t> bring something to maths that cannot be seen already?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r>
              <a:rPr lang="en-GB" dirty="0" smtClean="0"/>
              <a:t>Maths is about variation/invariance</a:t>
            </a:r>
          </a:p>
          <a:p>
            <a:r>
              <a:rPr lang="en-GB" dirty="0" smtClean="0"/>
              <a:t>VP gives focus, language, structure</a:t>
            </a:r>
          </a:p>
          <a:p>
            <a:r>
              <a:rPr lang="en-GB" dirty="0" smtClean="0"/>
              <a:t>VP commits you to analysing and constructing variation as a professional tool</a:t>
            </a:r>
          </a:p>
          <a:p>
            <a:r>
              <a:rPr lang="en-GB" dirty="0" smtClean="0"/>
              <a:t>Experiential, no need for ‘black box’ </a:t>
            </a:r>
            <a:r>
              <a:rPr lang="en-GB" dirty="0" err="1" smtClean="0"/>
              <a:t>e.g</a:t>
            </a:r>
            <a:r>
              <a:rPr lang="en-GB" dirty="0" smtClean="0"/>
              <a:t> neuroscience; laboratory studies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in English policy and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Shanghai</a:t>
            </a:r>
          </a:p>
          <a:p>
            <a:r>
              <a:rPr lang="en-GB" dirty="0" smtClean="0"/>
              <a:t>NCETM training and videos</a:t>
            </a:r>
          </a:p>
          <a:p>
            <a:r>
              <a:rPr lang="en-GB" dirty="0" smtClean="0"/>
              <a:t>Textbook design</a:t>
            </a:r>
          </a:p>
          <a:p>
            <a:r>
              <a:rPr lang="en-GB" dirty="0" smtClean="0"/>
              <a:t>Professional training and development</a:t>
            </a:r>
          </a:p>
          <a:p>
            <a:r>
              <a:rPr lang="en-GB" dirty="0" smtClean="0"/>
              <a:t>The next big thing…......?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 used </a:t>
            </a:r>
            <a:r>
              <a:rPr lang="en-GB" smtClean="0"/>
              <a:t>in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/>
          </a:p>
          <a:p>
            <a:pPr lvl="0"/>
            <a:r>
              <a:rPr lang="en-US" dirty="0"/>
              <a:t>B</a:t>
            </a:r>
            <a:r>
              <a:rPr lang="en-US" dirty="0" smtClean="0"/>
              <a:t>e clear about the intended concept to be learned, and work out how it can be experienced through varied examples</a:t>
            </a:r>
          </a:p>
          <a:p>
            <a:pPr lvl="0"/>
            <a:r>
              <a:rPr lang="en-US" dirty="0">
                <a:solidFill>
                  <a:srgbClr val="800000"/>
                </a:solidFill>
              </a:rPr>
              <a:t>M</a:t>
            </a:r>
            <a:r>
              <a:rPr lang="en-US" dirty="0" smtClean="0">
                <a:solidFill>
                  <a:srgbClr val="800000"/>
                </a:solidFill>
              </a:rPr>
              <a:t>atching up varied representations of the same example helps learning</a:t>
            </a:r>
          </a:p>
          <a:p>
            <a:pPr lvl="0"/>
            <a:r>
              <a:rPr lang="en-US" dirty="0"/>
              <a:t>T</a:t>
            </a:r>
            <a:r>
              <a:rPr lang="en-US" dirty="0" smtClean="0"/>
              <a:t>he intended object of learning is often an abstract relationship that can only be experienced through examples</a:t>
            </a:r>
          </a:p>
          <a:p>
            <a:pPr lvl="0"/>
            <a:r>
              <a:rPr lang="en-US" dirty="0">
                <a:solidFill>
                  <a:srgbClr val="800000"/>
                </a:solidFill>
              </a:rPr>
              <a:t>W</a:t>
            </a:r>
            <a:r>
              <a:rPr lang="en-US" dirty="0" smtClean="0">
                <a:solidFill>
                  <a:srgbClr val="800000"/>
                </a:solidFill>
              </a:rPr>
              <a:t>hen a change in one variable </a:t>
            </a:r>
            <a:r>
              <a:rPr lang="en-US" i="1" dirty="0" smtClean="0">
                <a:solidFill>
                  <a:srgbClr val="800000"/>
                </a:solidFill>
              </a:rPr>
              <a:t>causes</a:t>
            </a:r>
            <a:r>
              <a:rPr lang="en-US" dirty="0" smtClean="0">
                <a:solidFill>
                  <a:srgbClr val="800000"/>
                </a:solidFill>
              </a:rPr>
              <a:t> a change in another, learners need several well-</a:t>
            </a:r>
            <a:r>
              <a:rPr lang="en-US" dirty="0" err="1" smtClean="0">
                <a:solidFill>
                  <a:srgbClr val="800000"/>
                </a:solidFill>
              </a:rPr>
              <a:t>organised</a:t>
            </a:r>
            <a:r>
              <a:rPr lang="en-US" dirty="0" smtClean="0">
                <a:solidFill>
                  <a:srgbClr val="800000"/>
                </a:solidFill>
              </a:rPr>
              <a:t> examples and reflection to ‘see’ relation and structure</a:t>
            </a:r>
            <a:endParaRPr lang="en-GB" dirty="0" smtClean="0">
              <a:solidFill>
                <a:srgbClr val="800000"/>
              </a:solidFill>
            </a:endParaRPr>
          </a:p>
          <a:p>
            <a:pPr lvl="0"/>
            <a:r>
              <a:rPr lang="en-US" dirty="0"/>
              <a:t>V</a:t>
            </a:r>
            <a:r>
              <a:rPr lang="en-US" dirty="0" smtClean="0"/>
              <a:t>ariation of appropriate dimensions can sometimes be directly visible, such as through geometry or through page layout</a:t>
            </a:r>
            <a:endParaRPr lang="en-GB" dirty="0" smtClean="0"/>
          </a:p>
          <a:p>
            <a:pPr lvl="0"/>
            <a:r>
              <a:rPr lang="en-US" dirty="0">
                <a:solidFill>
                  <a:srgbClr val="800000"/>
                </a:solidFill>
              </a:rPr>
              <a:t>D</a:t>
            </a:r>
            <a:r>
              <a:rPr lang="en-US" dirty="0" smtClean="0">
                <a:solidFill>
                  <a:srgbClr val="800000"/>
                </a:solidFill>
              </a:rPr>
              <a:t>raw attention to connections, similarities and differences</a:t>
            </a:r>
          </a:p>
          <a:p>
            <a:pPr lvl="0"/>
            <a:r>
              <a:rPr lang="en-US" dirty="0"/>
              <a:t>U</a:t>
            </a:r>
            <a:r>
              <a:rPr lang="en-US" dirty="0" smtClean="0"/>
              <a:t>se deep understanding of the underlying mathematical principles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Follow-Up</a:t>
            </a:r>
            <a:br>
              <a:rPr lang="en-GB" cap="none" dirty="0" smtClean="0"/>
            </a:br>
            <a:endParaRPr lang="en-GB" cap="non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PMTheta.com</a:t>
            </a:r>
          </a:p>
          <a:p>
            <a:r>
              <a:rPr lang="en-GB">
                <a:solidFill>
                  <a:srgbClr val="0000FF"/>
                </a:solidFill>
              </a:rPr>
              <a:t>Thinkers (ATM)</a:t>
            </a:r>
          </a:p>
          <a:p>
            <a:r>
              <a:rPr lang="en-GB"/>
              <a:t>Questions &amp; Prompts for Mathematical Thinking (Primary) (ATM)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for this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13387"/>
          </a:xfrm>
        </p:spPr>
        <p:txBody>
          <a:bodyPr>
            <a:normAutofit/>
          </a:bodyPr>
          <a:lstStyle/>
          <a:p>
            <a:r>
              <a:rPr lang="en-GB" dirty="0" smtClean="0"/>
              <a:t>Direct experience of the use of variation in thinking about measure</a:t>
            </a:r>
          </a:p>
          <a:p>
            <a:r>
              <a:rPr lang="en-GB" dirty="0" smtClean="0"/>
              <a:t>Variation principles and more examples</a:t>
            </a:r>
          </a:p>
          <a:p>
            <a:r>
              <a:rPr lang="en-GB" dirty="0" smtClean="0"/>
              <a:t>Planning variation and invariance</a:t>
            </a:r>
          </a:p>
          <a:p>
            <a:r>
              <a:rPr lang="en-GB" dirty="0" smtClean="0"/>
              <a:t>From pattern spotting to recognising relationships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Length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been given a paper strip</a:t>
            </a:r>
          </a:p>
          <a:p>
            <a:r>
              <a:rPr lang="en-GB" dirty="0" smtClean="0"/>
              <a:t>Please measure the length of the strip using various rods and record the measurement in the table provided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577" y="1397000"/>
          <a:ext cx="77768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872208"/>
                <a:gridCol w="43204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Colour of rod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Number of rods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 =  length of (colour) rod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 x  (number)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577" y="1397000"/>
          <a:ext cx="77768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872208"/>
                <a:gridCol w="43204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Colour of rod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Number of rods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 =  length of (colour) rod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 x  (number)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pink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L = length of pink</a:t>
                      </a:r>
                      <a:r>
                        <a:rPr lang="en-GB" baseline="0" dirty="0" smtClean="0"/>
                        <a:t> x 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0870"/>
              </p:ext>
            </p:extLst>
          </p:nvPr>
        </p:nvGraphicFramePr>
        <p:xfrm>
          <a:off x="755577" y="1397000"/>
          <a:ext cx="77768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1872208"/>
                <a:gridCol w="43204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Colour of rod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Number of rods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 =  length of (colour) rod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 x  (number)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white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light green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pink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yellow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dark green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black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brown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orange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067944" y="5589240"/>
            <a:ext cx="3816424" cy="57606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What relationships can be detected?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if</a:t>
            </a:r>
          </a:p>
          <a:p>
            <a:pPr lvl="1"/>
            <a:r>
              <a:rPr lang="en-GB" dirty="0" smtClean="0"/>
              <a:t> the line was 72 units?</a:t>
            </a:r>
          </a:p>
          <a:p>
            <a:pPr lvl="1"/>
            <a:r>
              <a:rPr lang="en-GB" dirty="0" smtClean="0"/>
              <a:t> the line was 18 units?</a:t>
            </a:r>
          </a:p>
          <a:p>
            <a:pPr lvl="1"/>
            <a:r>
              <a:rPr lang="en-GB" dirty="0" smtClean="0"/>
              <a:t> the line was 144 units?</a:t>
            </a:r>
          </a:p>
          <a:p>
            <a:pPr lvl="1"/>
            <a:r>
              <a:rPr lang="en-GB" dirty="0" smtClean="0"/>
              <a:t> the line was 12 units?</a:t>
            </a:r>
          </a:p>
          <a:p>
            <a:r>
              <a:rPr lang="en-GB" dirty="0"/>
              <a:t>What if</a:t>
            </a:r>
          </a:p>
          <a:p>
            <a:pPr lvl="1"/>
            <a:r>
              <a:rPr lang="en-GB" dirty="0"/>
              <a:t> the white rod represents 1m?</a:t>
            </a:r>
          </a:p>
          <a:p>
            <a:pPr lvl="1"/>
            <a:r>
              <a:rPr lang="en-GB" dirty="0"/>
              <a:t> t</a:t>
            </a:r>
            <a:r>
              <a:rPr lang="en-GB" dirty="0" smtClean="0"/>
              <a:t>he yellow rod represents 1m?</a:t>
            </a:r>
          </a:p>
          <a:p>
            <a:pPr lvl="1"/>
            <a:r>
              <a:rPr lang="is-IS" dirty="0"/>
              <a:t>…</a:t>
            </a:r>
            <a:endParaRPr lang="en-GB" dirty="0" smtClean="0"/>
          </a:p>
          <a:p>
            <a:pPr>
              <a:buNone/>
            </a:pPr>
            <a:endParaRPr lang="en-GB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i="1" dirty="0" smtClean="0"/>
              <a:t>Swedish:</a:t>
            </a:r>
          </a:p>
          <a:p>
            <a:pPr>
              <a:buNone/>
            </a:pPr>
            <a:r>
              <a:rPr lang="en-GB" dirty="0"/>
              <a:t>We notice a feature that varies against a background of invariance</a:t>
            </a:r>
          </a:p>
          <a:p>
            <a:pPr>
              <a:buNone/>
            </a:pPr>
            <a:r>
              <a:rPr lang="en-GB" dirty="0"/>
              <a:t>What is available to be learned (about)</a:t>
            </a:r>
            <a:br>
              <a:rPr lang="en-GB" dirty="0"/>
            </a:br>
            <a:r>
              <a:rPr lang="en-GB" dirty="0"/>
              <a:t>is what has been varied</a:t>
            </a:r>
            <a:endParaRPr lang="en-GB" dirty="0" smtClean="0"/>
          </a:p>
          <a:p>
            <a:pPr>
              <a:buNone/>
            </a:pPr>
            <a:r>
              <a:rPr lang="en-GB" b="1" i="1" dirty="0" smtClean="0"/>
              <a:t>Our variation:</a:t>
            </a:r>
          </a:p>
          <a:p>
            <a:pPr>
              <a:buNone/>
            </a:pPr>
            <a:r>
              <a:rPr lang="en-GB" dirty="0" smtClean="0"/>
              <a:t>We may notice what is constant within a varying context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880</Words>
  <Application>Microsoft Macintosh PowerPoint</Application>
  <PresentationFormat>On-screen Show (4:3)</PresentationFormat>
  <Paragraphs>214</Paragraphs>
  <Slides>27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Chalkboard</vt:lpstr>
      <vt:lpstr>Lucida Grande</vt:lpstr>
      <vt:lpstr>Monotype Sorts</vt:lpstr>
      <vt:lpstr>ＭＳ Ｐゴシック</vt:lpstr>
      <vt:lpstr>Times New Roman</vt:lpstr>
      <vt:lpstr>Wingdings</vt:lpstr>
      <vt:lpstr>Arial</vt:lpstr>
      <vt:lpstr>Office Theme</vt:lpstr>
      <vt:lpstr> What can vary and what stays the same?  Insights into mathematics teaching methods  based on variation </vt:lpstr>
      <vt:lpstr>Ways of Working</vt:lpstr>
      <vt:lpstr>Plan for this workshop</vt:lpstr>
      <vt:lpstr>Measuring Length</vt:lpstr>
      <vt:lpstr>PowerPoint Presentation</vt:lpstr>
      <vt:lpstr>PowerPoint Presentation</vt:lpstr>
      <vt:lpstr>PowerPoint Presentation</vt:lpstr>
      <vt:lpstr>Further Variation</vt:lpstr>
      <vt:lpstr>Variation Principles</vt:lpstr>
      <vt:lpstr>PowerPoint Presentation</vt:lpstr>
      <vt:lpstr>Find a number half way between:</vt:lpstr>
      <vt:lpstr>Variation theories</vt:lpstr>
      <vt:lpstr>Analysing variation and invariance in the task</vt:lpstr>
      <vt:lpstr>Considerations</vt:lpstr>
      <vt:lpstr>The Drakensberg Grid</vt:lpstr>
      <vt:lpstr>Selected Columns</vt:lpstr>
      <vt:lpstr>Selected Row</vt:lpstr>
      <vt:lpstr>Single row expanded</vt:lpstr>
      <vt:lpstr>Giant</vt:lpstr>
      <vt:lpstr>Role of formatting to draw attention to variation and invariance </vt:lpstr>
      <vt:lpstr>Reflection</vt:lpstr>
      <vt:lpstr>Reflection on the effects of variation on you</vt:lpstr>
      <vt:lpstr>Availability of  variation/invariant relation</vt:lpstr>
      <vt:lpstr>Does Variation Principle (VP)  bring something to maths that cannot be seen already?</vt:lpstr>
      <vt:lpstr>Role in English policy and practice</vt:lpstr>
      <vt:lpstr>Variation used in teaching</vt:lpstr>
      <vt:lpstr>Follow-Up </vt:lpstr>
    </vt:vector>
  </TitlesOfParts>
  <Company>Microsoft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Enacting variation theory in the design of task sequences in mathematics education</dc:title>
  <dc:creator>Anne</dc:creator>
  <cp:lastModifiedBy>John Mason</cp:lastModifiedBy>
  <cp:revision>74</cp:revision>
  <dcterms:created xsi:type="dcterms:W3CDTF">2014-08-09T07:37:29Z</dcterms:created>
  <dcterms:modified xsi:type="dcterms:W3CDTF">2017-06-08T11:19:17Z</dcterms:modified>
</cp:coreProperties>
</file>