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6" r:id="rId4"/>
    <p:sldId id="703" r:id="rId5"/>
    <p:sldId id="723" r:id="rId6"/>
    <p:sldId id="705" r:id="rId7"/>
    <p:sldId id="710" r:id="rId8"/>
    <p:sldId id="711" r:id="rId9"/>
    <p:sldId id="426" r:id="rId10"/>
    <p:sldId id="410" r:id="rId11"/>
    <p:sldId id="411" r:id="rId12"/>
    <p:sldId id="524" r:id="rId13"/>
    <p:sldId id="429" r:id="rId14"/>
    <p:sldId id="732" r:id="rId15"/>
    <p:sldId id="702" r:id="rId16"/>
    <p:sldId id="720" r:id="rId17"/>
    <p:sldId id="721" r:id="rId18"/>
    <p:sldId id="726" r:id="rId19"/>
    <p:sldId id="738" r:id="rId20"/>
    <p:sldId id="728" r:id="rId21"/>
    <p:sldId id="712" r:id="rId22"/>
    <p:sldId id="736" r:id="rId23"/>
    <p:sldId id="734" r:id="rId24"/>
    <p:sldId id="731" r:id="rId25"/>
    <p:sldId id="737" r:id="rId26"/>
    <p:sldId id="718" r:id="rId27"/>
    <p:sldId id="724" r:id="rId28"/>
    <p:sldId id="733" r:id="rId29"/>
    <p:sldId id="719" r:id="rId30"/>
    <p:sldId id="73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cking Arithmetic" id="{74CF0761-7BEA-AC40-8E24-6B02C4885F18}">
          <p14:sldIdLst>
            <p14:sldId id="256"/>
            <p14:sldId id="703"/>
            <p14:sldId id="723"/>
            <p14:sldId id="705"/>
            <p14:sldId id="710"/>
            <p14:sldId id="711"/>
            <p14:sldId id="426"/>
            <p14:sldId id="410"/>
            <p14:sldId id="411"/>
            <p14:sldId id="524"/>
            <p14:sldId id="429"/>
            <p14:sldId id="732"/>
            <p14:sldId id="702"/>
            <p14:sldId id="720"/>
            <p14:sldId id="721"/>
            <p14:sldId id="726"/>
            <p14:sldId id="738"/>
            <p14:sldId id="728"/>
            <p14:sldId id="712"/>
            <p14:sldId id="736"/>
            <p14:sldId id="734"/>
            <p14:sldId id="731"/>
            <p14:sldId id="737"/>
            <p14:sldId id="718"/>
            <p14:sldId id="724"/>
            <p14:sldId id="733"/>
            <p14:sldId id="719"/>
            <p14:sldId id="7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6A3A"/>
    <a:srgbClr val="3301FF"/>
    <a:srgbClr val="F9EBD8"/>
    <a:srgbClr val="000000"/>
    <a:srgbClr val="FFFEE4"/>
    <a:srgbClr val="FFF8E8"/>
    <a:srgbClr val="FFF9E8"/>
    <a:srgbClr val="FEF9E9"/>
    <a:srgbClr val="FFF7E8"/>
    <a:srgbClr val="FFF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1"/>
    <p:restoredTop sz="94686"/>
  </p:normalViewPr>
  <p:slideViewPr>
    <p:cSldViewPr snapToGrid="0" snapToObjects="1">
      <p:cViewPr varScale="1">
        <p:scale>
          <a:sx n="101" d="100"/>
          <a:sy n="101" d="100"/>
        </p:scale>
        <p:origin x="20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E96C0C-F7ED-9143-9B71-B2948BC8F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48127-7310-854F-AB23-4F299156FB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8F143-2700-E142-B075-91888CE1F6D9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36F23-0DEB-A34E-9B34-A75519C15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CA88C-BAD8-9142-B12B-58E91CE02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78D96-9F3F-E240-AB38-C8BE6BF81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47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8461-FE37-E94F-BFC2-0EEE7DD8F02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3F7E3-02B0-4B49-B4D8-43E8E58E0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8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ea typeface="ＭＳ Ｐゴシック" charset="0"/>
                <a:cs typeface="ＭＳ Ｐゴシック" charset="0"/>
              </a:rPr>
              <a:t>Mathematical context</a:t>
            </a:r>
          </a:p>
          <a:p>
            <a:r>
              <a:rPr lang="en-GB">
                <a:ea typeface="ＭＳ Ｐゴシック" charset="0"/>
                <a:cs typeface="ＭＳ Ｐゴシック" charset="0"/>
              </a:rPr>
              <a:t>What probaby matters most is not eh context, but whether students ‘think’ they can solve the problem!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E725C433-D1CE-8448-8EB8-3A028A018B01}" type="slidenum">
              <a:rPr lang="en-US" sz="1200" b="0">
                <a:latin typeface="Lucida Grande" charset="0"/>
              </a:rPr>
              <a:pPr/>
              <a:t>8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1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3BA1268-1E09-4C45-97A3-CF734B00112E}" type="slidenum">
              <a:rPr lang="en-US" sz="1200" b="0">
                <a:latin typeface="Lucida Grande" charset="0"/>
              </a:rPr>
              <a:pPr/>
              <a:t>9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58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Revealing Structure by attending to relationships not calculations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13BA1268-1E09-4C45-97A3-CF734B00112E}" type="slidenum">
              <a:rPr lang="en-US" sz="1200" b="0">
                <a:latin typeface="Lucida Grande" charset="0"/>
              </a:rPr>
              <a:pPr/>
              <a:t>10</a:t>
            </a:fld>
            <a:endParaRPr 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0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28 of the </a:t>
            </a:r>
            <a:r>
              <a:rPr lang="en-GB" dirty="0" err="1"/>
              <a:t>Rhind</a:t>
            </a:r>
            <a:r>
              <a:rPr lang="en-GB" dirty="0"/>
              <a:t> Mathematical Papyrus </a:t>
            </a:r>
            <a:r>
              <a:rPr lang="en-GB" dirty="0" err="1"/>
              <a:t>Gillings</a:t>
            </a:r>
            <a:r>
              <a:rPr lang="en-GB" dirty="0"/>
              <a:t> p182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2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28 of the </a:t>
            </a:r>
            <a:r>
              <a:rPr lang="en-GB" dirty="0" err="1"/>
              <a:t>Rhind</a:t>
            </a:r>
            <a:r>
              <a:rPr lang="en-GB" dirty="0"/>
              <a:t> Mathematical Papyrus </a:t>
            </a:r>
            <a:r>
              <a:rPr lang="en-GB" dirty="0" err="1"/>
              <a:t>Gillings</a:t>
            </a:r>
            <a:r>
              <a:rPr lang="en-GB" dirty="0"/>
              <a:t> p182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78FE-6985-B94E-91F3-B65B219E6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F7C58-7F19-644C-A723-69689FFA7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F3B9-C097-1049-8188-F11805A7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A4F8-BDF8-2942-AB19-9979FE81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6ECA0-A562-F04A-A6D8-F9AA64E1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18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C6B0-C6E8-5148-B3EE-2F42B1A1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B382-07EB-AF4A-9B7A-D4ED7D7EC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6C7B6-E21B-3346-B108-8231DDE7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DC2E-83B3-544B-AEEB-1D2E4E30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3FF8-D618-E74F-A7F7-4A46F6E7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AC4E8-F012-2845-971B-EE7D94886D92}"/>
              </a:ext>
            </a:extLst>
          </p:cNvPr>
          <p:cNvSpPr txBox="1"/>
          <p:nvPr userDrawn="1"/>
        </p:nvSpPr>
        <p:spPr>
          <a:xfrm>
            <a:off x="628650" y="6582975"/>
            <a:ext cx="1740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B: Concept 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E207D-B2BB-894A-A5A3-9363B25854AB}"/>
              </a:ext>
            </a:extLst>
          </p:cNvPr>
          <p:cNvSpPr txBox="1"/>
          <p:nvPr userDrawn="1"/>
        </p:nvSpPr>
        <p:spPr>
          <a:xfrm>
            <a:off x="57162" y="654408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6C53041-1E2B-6949-9B6A-A39BF04C0974}" type="slidenum">
              <a:rPr lang="en-GB" sz="1200" smtClean="0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7291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FC7B-68FE-554E-A46D-4C249EE20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7DAF6-B23C-7947-83D4-1429EC9E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FC16A-7FAB-8B4F-B199-C91A97A4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349B2-CC6F-194D-8211-8446763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88F44-8A7B-9045-AB4D-27B44DC8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65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0212-E7A3-E947-B32A-BE28EE27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6718-DE18-E947-9874-98794882D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92A69-5D5E-B74B-AB20-407906622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B33A4-5752-6A4C-8A3B-9D36B90A5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0CE94-8AE4-8543-A613-BFB361FC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D5211-9FBC-F240-8615-6E243F63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00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DF2C-F5DC-E440-B1F4-E4E54CAA7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CE39E-3932-E646-BB40-F5251014F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E3FBE-BE59-244A-90B6-A2AF099CD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130DC-3659-024B-824B-3F91EB7C5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13609-659E-8C4B-8800-346CD8DA4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A6E49-01B1-6948-B79A-9D364EED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9F6F7-1014-6445-8E50-92377E693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CFFD8-397A-D74D-88DF-A72BA0D46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02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31D0-451D-C04D-9DB2-6A4EB207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229B8-B1A7-F04C-9035-02DB8F70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E54C5-EACB-EB4F-B74E-83F8848B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E31D6-6268-EF4E-93B7-03AC62EA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1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E971B-FF19-354C-A733-4CEBA34C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A9299-5AC7-C448-821D-270FA6CE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F251-8102-8A45-B01E-F556450F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894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532B-7199-9C4F-B47C-3CBBCA9E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57330-2784-1D49-A746-8E3AC8DDF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CE730-2922-1F4D-8397-0CEE2F3BB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9EFD2-DB12-E64D-AD05-B11946B0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6F895-BEF0-6443-B72D-7199EA5A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4275E-BED4-E94D-BE1B-BE9BED46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0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9352"/>
          </a:xfrm>
        </p:spPr>
        <p:txBody>
          <a:bodyPr anchor="t">
            <a:noAutofit/>
          </a:bodyPr>
          <a:lstStyle>
            <a:lvl1pPr>
              <a:defRPr sz="2800" b="0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4351338"/>
          </a:xfrm>
        </p:spPr>
        <p:txBody>
          <a:bodyPr anchor="t"/>
          <a:lstStyle>
            <a:lvl1pPr marL="180000" indent="-36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v"/>
              <a:defRPr sz="20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720000" indent="-36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 sz="18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80000" indent="-360000">
              <a:spcBef>
                <a:spcPts val="300"/>
              </a:spcBef>
              <a:defRPr/>
            </a:lvl3pPr>
            <a:lvl4pPr marL="180000" indent="-360000">
              <a:spcBef>
                <a:spcPts val="300"/>
              </a:spcBef>
              <a:defRPr/>
            </a:lvl4pPr>
            <a:lvl5pPr marL="180000" indent="-360000"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47BE7-C4A8-FB4A-B159-49BC2CDACCE6}"/>
              </a:ext>
            </a:extLst>
          </p:cNvPr>
          <p:cNvSpPr txBox="1"/>
          <p:nvPr userDrawn="1"/>
        </p:nvSpPr>
        <p:spPr>
          <a:xfrm>
            <a:off x="-1" y="6611779"/>
            <a:ext cx="44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2AEC3A5-F2CF-5741-A67C-FCEEFE9CEDD1}" type="slidenum">
              <a:rPr lang="en-US" sz="1200" smtClean="0">
                <a:latin typeface="Chalkboard" charset="0"/>
                <a:ea typeface="Chalkboard" charset="0"/>
                <a:cs typeface="Chalkboard" charset="0"/>
              </a:rPr>
              <a:t>‹#›</a:t>
            </a:fld>
            <a:endParaRPr lang="en-US" sz="1200" dirty="0" err="1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AB43-29D1-1C49-87D0-18E79DAB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9A0D9-4EB7-6545-B417-D1E110F7F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EE5D6-D46C-0C48-8A6D-FCE81899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F146-D496-D249-98C8-7BF9FB50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70E91-6514-2242-A70D-E9CCB600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F9040-E0A7-3E46-B797-AD6CC3B1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070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D0E5-AC8F-1042-863D-9F9A0BED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DBADD-CB0A-F344-9C80-83053C9BD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1981A-8A56-364F-BF6F-68A49709CF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B108-E5C7-D74C-B5F7-FE15D925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7397-2E94-6A48-A04A-29BBA5E9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1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1E34A-E37E-7E45-B67B-03DB5955F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CD0A1-B216-8242-9904-33D8E3E8A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B29F-7B93-2A47-8669-E61E0628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95726-036B-F540-9134-AD1F10DDB7D6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79A65-738A-DE4C-916B-49A2E69E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D83F7-DE78-5D4D-AD33-89B26EAB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3989204-9C36-1D41-936E-F861A1ECA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12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8DFC-FE39-8643-886D-40672135A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850BA-F8AB-CA47-99E7-CD24DE24D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01C70-1607-D449-B2DD-FEE88E98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6E32C-E23A-984F-8B34-5E43B0A8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B238A-AC8A-2E45-B579-F8AC8B78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215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C2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430C-02E4-934F-8D85-7BCD6461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5C95-EE67-244E-BDEE-FDE6E73C3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53006-F43A-E64A-8E26-57EAFF5B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492E7-39DB-1A49-9F68-4F7E77BE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71D93-D823-7240-B379-29DA07A7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37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7D97E-B14B-F440-BEAF-535C505B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63629-3C5D-D542-AADF-77DA42B0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1258E-15C7-934F-B5C0-6DAB7517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BD9E3-3702-3E49-80BF-39940425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B047F-AD10-1E41-A57D-F1F9D4B6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9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F58A-698F-204C-8156-B98F4D0E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B241E-88F6-C148-85FF-E86826FB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17F45-0C49-DA4B-BCB2-D2923922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E7BA9-F86B-DC49-A1B2-719C65A2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DF337-1AFD-FC47-BBD4-8A4AFF7D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5FBEA-D410-BD43-A583-E84F662F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94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F8074-6AA8-E747-BF38-1E8C0D6A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5597B-49C5-C848-900D-B6B76C42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B9117-968E-DF49-AF97-D43786766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41650-8951-A649-95E1-C563AE060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93B0B-FD12-944C-BC75-53DD0AE19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957F73-256A-A94C-A643-E453F1E3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4251D-C741-544A-A27E-8B4FFA6A6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47E9D-4636-0146-9C8A-5DB13622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70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9456-2B97-1B4B-BFAA-340C053D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25B47-B05B-4D44-87DC-C45D6D5B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C6472-F0CF-E94A-A76C-F7B7BDB4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3BB3C-16D9-A749-A4FF-4EBF27C7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52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E17DB-879D-6D4D-96FF-BE8061E6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84380-AB53-6043-ACE8-2239728D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744D5-B248-4D4C-81E9-D9C55D4C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8F02-6EB9-5846-B36E-8C049DA1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2A327-25CE-5C4C-8C11-A569C04C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66246-E7E2-DD44-96E9-609E235B8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4D756-0F89-2946-8710-03036353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0817-2964-4E4B-B54D-3A7980ED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1296F-A434-6E48-A5AA-534B8A77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6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D6AB4-0D20-A44C-8911-DD3DBB15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9EC55C-2BE3-104E-A0E5-898E95886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2744E-994D-C049-9E14-1704FF09E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EB0F9-979A-8648-BA8B-B8EF0CE1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17E90-B4E2-704F-BB03-5141F7F8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5E5D3-569E-7C47-92FB-D292057B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53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7D5D-79A9-E04A-A5EF-1300D51F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B1824-DE5C-1343-87FB-1CAE85820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F371C-21E8-9544-AD91-921593D5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FAD2-B6E0-3E4D-9446-2C2935A9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EE3F-26AE-6443-A75C-FB532489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15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5964F7-A2A9-034E-B4AC-9181F098D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E7341-75DB-0D4C-8A23-EB1CC0E1B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BA099-1A4B-4D47-B115-D37FD00C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F62C6-358B-8A4F-8DFE-0CD4CC6CD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FDFFC-9066-AF4F-8A0B-CBE0E78A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9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4157C-FD76-364F-983B-6C627ED5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139D-F957-864E-BC67-F34451E8F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95CA1-BD3E-414E-921B-53A57FCA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EDCBE-CF50-4A4A-A3C4-33F7A672D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963C-B960-AC4A-A9D2-199EFCDC8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E12C-7641-5F4F-8BC3-AACAF37DAA28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5A10-7F6F-9140-B6A9-AA94D4377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DF48-7980-E940-9060-620206A14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9B2F-6CD1-884D-B58B-0C09FF283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023212"/>
            <a:ext cx="7772400" cy="1917530"/>
          </a:xfrm>
        </p:spPr>
        <p:txBody>
          <a:bodyPr>
            <a:noAutofit/>
          </a:bodyPr>
          <a:lstStyle/>
          <a:p>
            <a:b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Arithmetic is to Mathematics, </a:t>
            </a:r>
            <a:b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b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Making Sounds is to Music:</a:t>
            </a:r>
            <a:b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pedagogically supported transitions </a:t>
            </a:r>
            <a:b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arithmetic to mathematics</a:t>
            </a:r>
            <a:endParaRPr lang="en-US" sz="2800" dirty="0">
              <a:solidFill>
                <a:srgbClr val="855F33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54137" y="5406131"/>
            <a:ext cx="6858000" cy="1274665"/>
          </a:xfrm>
        </p:spPr>
        <p:txBody>
          <a:bodyPr/>
          <a:lstStyle/>
          <a:p>
            <a:r>
              <a:rPr lang="en-US" dirty="0"/>
              <a:t>Fields Institute</a:t>
            </a:r>
            <a:br>
              <a:rPr lang="en-US" dirty="0"/>
            </a:br>
            <a:r>
              <a:rPr lang="en-US"/>
              <a:t>Mathematics Education </a:t>
            </a:r>
            <a:r>
              <a:rPr lang="en-US" dirty="0"/>
              <a:t>Forum</a:t>
            </a:r>
          </a:p>
          <a:p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Jan 2023</a:t>
            </a:r>
            <a:endParaRPr lang="en-GB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1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Extended 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052513"/>
            <a:ext cx="5404088" cy="4007168"/>
          </a:xfrm>
        </p:spPr>
        <p:txBody>
          <a:bodyPr/>
          <a:lstStyle/>
          <a:p>
            <a:pPr>
              <a:defRPr/>
            </a:pPr>
            <a:r>
              <a:rPr lang="en-GB" dirty="0"/>
              <a:t>Take your initial grid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dirty="0"/>
              <a:t>Add some number to both of the main diagonal entries</a:t>
            </a:r>
            <a:br>
              <a:rPr lang="en-GB" dirty="0"/>
            </a:br>
            <a:endParaRPr lang="en-GB" dirty="0"/>
          </a:p>
          <a:p>
            <a:pPr>
              <a:defRPr/>
            </a:pPr>
            <a:r>
              <a:rPr lang="en-GB" dirty="0"/>
              <a:t>Subtract some number from both of the off diagonal entries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Why is the ‘result’ the same for all three grids?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659563" y="63849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659563" y="121634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135813" y="119729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35813" y="63849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7</a:t>
            </a:r>
          </a:p>
        </p:txBody>
      </p:sp>
      <p:cxnSp>
        <p:nvCxnSpPr>
          <p:cNvPr id="27" name="Straight Connector 13"/>
          <p:cNvCxnSpPr>
            <a:cxnSpLocks noChangeShapeType="1"/>
          </p:cNvCxnSpPr>
          <p:nvPr/>
        </p:nvCxnSpPr>
        <p:spPr bwMode="auto">
          <a:xfrm flipH="1">
            <a:off x="6588125" y="128647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71608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88125" y="71049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9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F102B0-4E47-4B45-93E0-5F31CED3FBB5}"/>
              </a:ext>
            </a:extLst>
          </p:cNvPr>
          <p:cNvGrpSpPr/>
          <p:nvPr/>
        </p:nvGrpSpPr>
        <p:grpSpPr>
          <a:xfrm>
            <a:off x="6573837" y="2008053"/>
            <a:ext cx="1008063" cy="1223962"/>
            <a:chOff x="6573837" y="2526213"/>
            <a:chExt cx="1008063" cy="122396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B09738-997F-644A-9B25-90EFD008C340}"/>
                </a:ext>
              </a:extLst>
            </p:cNvPr>
            <p:cNvSpPr txBox="1"/>
            <p:nvPr/>
          </p:nvSpPr>
          <p:spPr bwMode="auto">
            <a:xfrm>
              <a:off x="6630035" y="25262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89C8912-A43B-194F-B64B-74EC3F3B32C9}"/>
                </a:ext>
              </a:extLst>
            </p:cNvPr>
            <p:cNvSpPr txBox="1"/>
            <p:nvPr/>
          </p:nvSpPr>
          <p:spPr bwMode="auto">
            <a:xfrm>
              <a:off x="6645275" y="3104063"/>
              <a:ext cx="447675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1979B4-DF1F-0048-9F41-42051E40BAD6}"/>
                </a:ext>
              </a:extLst>
            </p:cNvPr>
            <p:cNvSpPr txBox="1"/>
            <p:nvPr/>
          </p:nvSpPr>
          <p:spPr bwMode="auto">
            <a:xfrm>
              <a:off x="7121525" y="30850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8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D1F2EE-6739-CE46-ADC4-A5A39FC55BFC}"/>
                </a:ext>
              </a:extLst>
            </p:cNvPr>
            <p:cNvSpPr txBox="1"/>
            <p:nvPr/>
          </p:nvSpPr>
          <p:spPr bwMode="auto">
            <a:xfrm>
              <a:off x="7121525" y="2526213"/>
              <a:ext cx="446087" cy="6461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7</a:t>
              </a:r>
            </a:p>
          </p:txBody>
        </p:sp>
        <p:cxnSp>
          <p:nvCxnSpPr>
            <p:cNvPr id="34" name="Straight Connector 13">
              <a:extLst>
                <a:ext uri="{FF2B5EF4-FFF2-40B4-BE49-F238E27FC236}">
                  <a16:creationId xmlns:a16="http://schemas.microsoft.com/office/drawing/2014/main" id="{8F8A4742-3629-1348-A566-DAF3D3BF8E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3837" y="3174193"/>
              <a:ext cx="1008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Straight Connector 17">
              <a:extLst>
                <a:ext uri="{FF2B5EF4-FFF2-40B4-BE49-F238E27FC236}">
                  <a16:creationId xmlns:a16="http://schemas.microsoft.com/office/drawing/2014/main" id="{30B8C343-914F-734B-B3E7-B4B2039D56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72478" y="2603807"/>
              <a:ext cx="5391" cy="1125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C23FF046-1321-5648-BA04-9651B4547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837" y="2598211"/>
              <a:ext cx="1008063" cy="1151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9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C2DB43-6BAA-BB47-B206-AB87713982E0}"/>
              </a:ext>
            </a:extLst>
          </p:cNvPr>
          <p:cNvGrpSpPr/>
          <p:nvPr/>
        </p:nvGrpSpPr>
        <p:grpSpPr>
          <a:xfrm>
            <a:off x="6559549" y="3423333"/>
            <a:ext cx="1008063" cy="1224181"/>
            <a:chOff x="6559549" y="4215813"/>
            <a:chExt cx="1008063" cy="122418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A46F9BD-3C19-3647-882A-6A6BC29A9227}"/>
                </a:ext>
              </a:extLst>
            </p:cNvPr>
            <p:cNvSpPr txBox="1"/>
            <p:nvPr/>
          </p:nvSpPr>
          <p:spPr bwMode="auto">
            <a:xfrm>
              <a:off x="6630987" y="42158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9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45BB59-EF91-8645-9F4F-1C820B0D46D6}"/>
                </a:ext>
              </a:extLst>
            </p:cNvPr>
            <p:cNvSpPr txBox="1"/>
            <p:nvPr/>
          </p:nvSpPr>
          <p:spPr bwMode="auto">
            <a:xfrm>
              <a:off x="6585267" y="479366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1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661333-3BAE-2341-81BF-DC7CF8B6C145}"/>
                </a:ext>
              </a:extLst>
            </p:cNvPr>
            <p:cNvSpPr txBox="1"/>
            <p:nvPr/>
          </p:nvSpPr>
          <p:spPr bwMode="auto">
            <a:xfrm>
              <a:off x="7107237" y="47746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dirty="0">
                  <a:solidFill>
                    <a:srgbClr val="000090"/>
                  </a:solidFill>
                </a:rPr>
                <a:t>8</a:t>
              </a:r>
              <a:endParaRPr lang="en-GB" sz="3600" b="0" dirty="0">
                <a:solidFill>
                  <a:srgbClr val="00009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7A6400-964B-7B45-8C0F-B6EBF2B57685}"/>
                </a:ext>
              </a:extLst>
            </p:cNvPr>
            <p:cNvSpPr txBox="1"/>
            <p:nvPr/>
          </p:nvSpPr>
          <p:spPr bwMode="auto">
            <a:xfrm>
              <a:off x="7107237" y="4215813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600" b="0" dirty="0">
                  <a:solidFill>
                    <a:srgbClr val="000090"/>
                  </a:solidFill>
                </a:rPr>
                <a:t>3</a:t>
              </a:r>
            </a:p>
          </p:txBody>
        </p:sp>
        <p:cxnSp>
          <p:nvCxnSpPr>
            <p:cNvPr id="41" name="Straight Connector 13">
              <a:extLst>
                <a:ext uri="{FF2B5EF4-FFF2-40B4-BE49-F238E27FC236}">
                  <a16:creationId xmlns:a16="http://schemas.microsoft.com/office/drawing/2014/main" id="{10C6D3BF-DDBB-5141-B511-BECC29A622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59549" y="4863793"/>
              <a:ext cx="100806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Connector 17">
              <a:extLst>
                <a:ext uri="{FF2B5EF4-FFF2-40B4-BE49-F238E27FC236}">
                  <a16:creationId xmlns:a16="http://schemas.microsoft.com/office/drawing/2014/main" id="{8076E7D4-FA2E-524B-A6FE-C9F92F42A3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58190" y="4293407"/>
              <a:ext cx="5391" cy="1125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B4B121AE-5446-0243-A409-9D960F3EC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49" y="4287811"/>
              <a:ext cx="1008063" cy="11519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9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0DAAF3-A7C1-F24B-97E1-CD428864F3C0}"/>
              </a:ext>
            </a:extLst>
          </p:cNvPr>
          <p:cNvSpPr txBox="1"/>
          <p:nvPr/>
        </p:nvSpPr>
        <p:spPr>
          <a:xfrm>
            <a:off x="339090" y="5196840"/>
            <a:ext cx="5214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Reading around the grid in both directions: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D77BB9C-2429-9446-A5EB-266F3CE79AA6}"/>
              </a:ext>
            </a:extLst>
          </p:cNvPr>
          <p:cNvSpPr txBox="1"/>
          <p:nvPr/>
        </p:nvSpPr>
        <p:spPr>
          <a:xfrm>
            <a:off x="669260" y="5686454"/>
            <a:ext cx="235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45 x 37 – 47 x 35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B9C5E2-0C27-2B4D-9107-5A5CB0E0F718}"/>
              </a:ext>
            </a:extLst>
          </p:cNvPr>
          <p:cNvSpPr txBox="1"/>
          <p:nvPr/>
        </p:nvSpPr>
        <p:spPr>
          <a:xfrm>
            <a:off x="3339194" y="5686454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95 x 87 – 97 x 85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6C4E51-5D93-A247-B790-898BF94B291E}"/>
              </a:ext>
            </a:extLst>
          </p:cNvPr>
          <p:cNvSpPr txBox="1"/>
          <p:nvPr/>
        </p:nvSpPr>
        <p:spPr>
          <a:xfrm>
            <a:off x="6123985" y="5686454"/>
            <a:ext cx="2359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91 x 83 – 93 x 81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00C-C5AF-7945-87FF-2CE79EC9DE52}"/>
              </a:ext>
            </a:extLst>
          </p:cNvPr>
          <p:cNvSpPr txBox="1"/>
          <p:nvPr/>
        </p:nvSpPr>
        <p:spPr>
          <a:xfrm>
            <a:off x="1676400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CA2A11B-7670-F649-8341-F0FAB275F47D}"/>
              </a:ext>
            </a:extLst>
          </p:cNvPr>
          <p:cNvSpPr txBox="1"/>
          <p:nvPr/>
        </p:nvSpPr>
        <p:spPr>
          <a:xfrm>
            <a:off x="4358640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= 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7286B4-F42E-3E4A-8A51-79BB900E914D}"/>
              </a:ext>
            </a:extLst>
          </p:cNvPr>
          <p:cNvSpPr txBox="1"/>
          <p:nvPr/>
        </p:nvSpPr>
        <p:spPr>
          <a:xfrm>
            <a:off x="7135813" y="6082693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>
                <a:latin typeface="Chalkboard" charset="0"/>
                <a:ea typeface="Chalkboard" charset="0"/>
                <a:cs typeface="Chalkboard" charset="0"/>
              </a:rPr>
              <a:t>= 20</a:t>
            </a:r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  <p:bldP spid="44" grpId="0"/>
      <p:bldP spid="45" grpId="0"/>
      <p:bldP spid="46" grpId="0"/>
      <p:bldP spid="7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31696" cy="609600"/>
          </a:xfrm>
        </p:spPr>
        <p:txBody>
          <a:bodyPr/>
          <a:lstStyle/>
          <a:p>
            <a:r>
              <a:rPr lang="en-GB"/>
              <a:t>Rhind Mathematical Papyrus problem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749" y="1052736"/>
            <a:ext cx="5022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>
                <a:solidFill>
                  <a:srgbClr val="000000"/>
                </a:solidFill>
              </a:rPr>
              <a:t>Two-thirds is to be added.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One-third [of that] is to be subtracted. 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There remains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153" y="2564904"/>
            <a:ext cx="32763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Make 1/10 of this, </a:t>
            </a:r>
            <a:br>
              <a:rPr lang="en-GB" sz="2400" b="0">
                <a:solidFill>
                  <a:srgbClr val="000000"/>
                </a:solidFill>
              </a:rPr>
            </a:br>
            <a:r>
              <a:rPr lang="en-GB" sz="2400" b="0">
                <a:solidFill>
                  <a:srgbClr val="000000"/>
                </a:solidFill>
              </a:rPr>
              <a:t>      there becomes 1.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The remainder is 9.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181" y="6279703"/>
            <a:ext cx="332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8000"/>
                </a:solidFill>
              </a:rPr>
              <a:t>The doing as it occurs!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60948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933056"/>
            <a:ext cx="4152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2/3 of this is to be added. </a:t>
            </a:r>
          </a:p>
          <a:p>
            <a:r>
              <a:rPr lang="en-GB" sz="2400" b="0">
                <a:solidFill>
                  <a:srgbClr val="000000"/>
                </a:solidFill>
              </a:rPr>
              <a:t>The total is 15.</a:t>
            </a:r>
          </a:p>
          <a:p>
            <a:r>
              <a:rPr lang="en-GB" sz="2400" b="0">
                <a:solidFill>
                  <a:srgbClr val="000000"/>
                </a:solidFill>
              </a:rPr>
              <a:t>1/3 of this is 5.</a:t>
            </a:r>
          </a:p>
          <a:p>
            <a:r>
              <a:rPr lang="en-GB" sz="2400" b="0">
                <a:solidFill>
                  <a:srgbClr val="000000"/>
                </a:solidFill>
              </a:rPr>
              <a:t>Lo! 5 is that which goes out,</a:t>
            </a:r>
          </a:p>
          <a:p>
            <a:endParaRPr lang="en-GB" sz="2400" b="0">
              <a:solidFill>
                <a:srgbClr val="000000"/>
              </a:solidFill>
            </a:endParaRPr>
          </a:p>
          <a:p>
            <a:r>
              <a:rPr lang="en-GB" sz="2400" b="0">
                <a:solidFill>
                  <a:srgbClr val="000000"/>
                </a:solidFill>
              </a:rPr>
              <a:t>And the remainder is 10.</a:t>
            </a:r>
          </a:p>
        </p:txBody>
      </p:sp>
      <p:sp>
        <p:nvSpPr>
          <p:cNvPr id="11" name="Cloud Callout 10"/>
          <p:cNvSpPr/>
          <p:nvPr/>
        </p:nvSpPr>
        <p:spPr bwMode="auto">
          <a:xfrm>
            <a:off x="3399963" y="1885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1840" y="2969539"/>
            <a:ext cx="998096" cy="523220"/>
            <a:chOff x="7236296" y="2983270"/>
            <a:chExt cx="998096" cy="523220"/>
          </a:xfrm>
        </p:grpSpPr>
        <p:sp>
          <p:nvSpPr>
            <p:cNvPr id="12" name="Cloud Callout 11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34738" y="2983270"/>
              <a:ext cx="699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/10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59681" y="3332031"/>
            <a:ext cx="1509309" cy="369332"/>
            <a:chOff x="7652846" y="3399820"/>
            <a:chExt cx="1509309" cy="369332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7652846" y="3429000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Cloud Callout 14"/>
            <p:cNvSpPr/>
            <p:nvPr/>
          </p:nvSpPr>
          <p:spPr bwMode="auto">
            <a:xfrm>
              <a:off x="8316416" y="3429000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376" y="3399820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 –          /10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24507" y="3995048"/>
            <a:ext cx="1200970" cy="369332"/>
            <a:chOff x="6908205" y="2967772"/>
            <a:chExt cx="1200970" cy="369332"/>
          </a:xfrm>
        </p:grpSpPr>
        <p:sp>
          <p:nvSpPr>
            <p:cNvPr id="23" name="Cloud Callout 22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08205" y="2967772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9x         /10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19873" y="4003104"/>
            <a:ext cx="1200970" cy="383594"/>
            <a:chOff x="6678815" y="2905184"/>
            <a:chExt cx="1200970" cy="383594"/>
          </a:xfrm>
        </p:grpSpPr>
        <p:sp>
          <p:nvSpPr>
            <p:cNvPr id="26" name="Cloud Callout 25"/>
            <p:cNvSpPr/>
            <p:nvPr/>
          </p:nvSpPr>
          <p:spPr bwMode="auto">
            <a:xfrm>
              <a:off x="7019321" y="2965956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78815" y="290518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9x         /10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25012" y="399138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+ 2/3 x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34961" y="4515834"/>
            <a:ext cx="1729961" cy="383594"/>
            <a:chOff x="5815049" y="2965338"/>
            <a:chExt cx="1729961" cy="383594"/>
          </a:xfrm>
        </p:grpSpPr>
        <p:sp>
          <p:nvSpPr>
            <p:cNvPr id="30" name="Cloud Callout 29"/>
            <p:cNvSpPr/>
            <p:nvPr/>
          </p:nvSpPr>
          <p:spPr bwMode="auto">
            <a:xfrm>
              <a:off x="6710990" y="2965338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15049" y="2979600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5/3 x 9x         /10</a:t>
              </a: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1916768" y="4365104"/>
            <a:ext cx="504056" cy="360040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2699792" y="4581128"/>
            <a:ext cx="187220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ounded Rectangle 34"/>
          <p:cNvSpPr/>
          <p:nvPr/>
        </p:nvSpPr>
        <p:spPr bwMode="auto">
          <a:xfrm>
            <a:off x="2076282" y="4725144"/>
            <a:ext cx="504056" cy="360040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852192" y="4941168"/>
            <a:ext cx="187220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716016" y="4966256"/>
            <a:ext cx="973343" cy="369332"/>
            <a:chOff x="6970864" y="2979604"/>
            <a:chExt cx="973343" cy="369332"/>
          </a:xfrm>
        </p:grpSpPr>
        <p:sp>
          <p:nvSpPr>
            <p:cNvPr id="38" name="Cloud Callout 37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864" y="2979604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           /2</a:t>
              </a:r>
            </a:p>
          </p:txBody>
        </p:sp>
      </p:grpSp>
      <p:sp>
        <p:nvSpPr>
          <p:cNvPr id="40" name="Rounded Rectangle 39"/>
          <p:cNvSpPr/>
          <p:nvPr/>
        </p:nvSpPr>
        <p:spPr bwMode="auto">
          <a:xfrm>
            <a:off x="871249" y="5085243"/>
            <a:ext cx="269364" cy="338877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0" name="Cloud Callout 49"/>
          <p:cNvSpPr/>
          <p:nvPr/>
        </p:nvSpPr>
        <p:spPr bwMode="auto">
          <a:xfrm>
            <a:off x="3119921" y="584248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178318" y="4536215"/>
            <a:ext cx="1199367" cy="369332"/>
            <a:chOff x="6765736" y="2990154"/>
            <a:chExt cx="1199367" cy="369332"/>
          </a:xfrm>
        </p:grpSpPr>
        <p:sp>
          <p:nvSpPr>
            <p:cNvPr id="53" name="Cloud Callout 52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65736" y="2990154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= 3x        /2</a:t>
              </a:r>
            </a:p>
          </p:txBody>
        </p:sp>
      </p:grpSp>
      <p:pic>
        <p:nvPicPr>
          <p:cNvPr id="59" name="Picture 58" descr="smiley-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05264"/>
            <a:ext cx="710994" cy="720080"/>
          </a:xfrm>
          <a:prstGeom prst="rect">
            <a:avLst/>
          </a:prstGeom>
        </p:spPr>
      </p:pic>
      <p:cxnSp>
        <p:nvCxnSpPr>
          <p:cNvPr id="62" name="Elbow Connector 61"/>
          <p:cNvCxnSpPr>
            <a:cxnSpLocks/>
          </p:cNvCxnSpPr>
          <p:nvPr/>
        </p:nvCxnSpPr>
        <p:spPr bwMode="auto">
          <a:xfrm flipV="1">
            <a:off x="808886" y="5259468"/>
            <a:ext cx="3915514" cy="194860"/>
          </a:xfrm>
          <a:prstGeom prst="bentConnector3">
            <a:avLst>
              <a:gd name="adj1" fmla="val 829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cxnSpLocks/>
          </p:cNvCxnSpPr>
          <p:nvPr/>
        </p:nvCxnSpPr>
        <p:spPr bwMode="auto">
          <a:xfrm>
            <a:off x="4067944" y="3789040"/>
            <a:ext cx="131795" cy="2713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02BB007-3AD8-9346-A756-E1329875D115}"/>
              </a:ext>
            </a:extLst>
          </p:cNvPr>
          <p:cNvSpPr txBox="1"/>
          <p:nvPr/>
        </p:nvSpPr>
        <p:spPr>
          <a:xfrm>
            <a:off x="75737" y="3579477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E36E6-6386-7FC5-F0D5-CE06E78083EF}"/>
              </a:ext>
            </a:extLst>
          </p:cNvPr>
          <p:cNvSpPr txBox="1"/>
          <p:nvPr/>
        </p:nvSpPr>
        <p:spPr>
          <a:xfrm>
            <a:off x="75736" y="2220833"/>
            <a:ext cx="108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5079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28" grpId="0"/>
      <p:bldP spid="32" grpId="0" animBg="1"/>
      <p:bldP spid="35" grpId="0" animBg="1"/>
      <p:bldP spid="40" grpId="0" animBg="1"/>
      <p:bldP spid="50" grpId="0" animBg="1"/>
      <p:bldP spid="4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31696" cy="609600"/>
          </a:xfrm>
        </p:spPr>
        <p:txBody>
          <a:bodyPr/>
          <a:lstStyle/>
          <a:p>
            <a:r>
              <a:rPr lang="en-GB"/>
              <a:t>Rhind Mathematical Papyrus problem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749" y="1052736"/>
            <a:ext cx="5022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 dirty="0">
                <a:solidFill>
                  <a:srgbClr val="000000"/>
                </a:solidFill>
              </a:rPr>
              <a:t>Two-thirds is to be added.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One-third [of that] is to be subtracted. </a:t>
            </a:r>
          </a:p>
          <a:p>
            <a:pPr algn="ctr"/>
            <a:r>
              <a:rPr lang="en-GB" sz="2400" b="0" dirty="0">
                <a:solidFill>
                  <a:srgbClr val="000000"/>
                </a:solidFill>
              </a:rPr>
              <a:t>There remains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153" y="2564904"/>
            <a:ext cx="32763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Make 1/10 of this, </a:t>
            </a:r>
            <a:br>
              <a:rPr lang="en-GB" sz="2400" b="0">
                <a:solidFill>
                  <a:srgbClr val="000000"/>
                </a:solidFill>
              </a:rPr>
            </a:br>
            <a:r>
              <a:rPr lang="en-GB" sz="2400" b="0">
                <a:solidFill>
                  <a:srgbClr val="000000"/>
                </a:solidFill>
              </a:rPr>
              <a:t>      there becomes 1.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The remainder is 9.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181" y="6279703"/>
            <a:ext cx="332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8000"/>
                </a:solidFill>
              </a:rPr>
              <a:t>The doing as it occurs!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60948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933056"/>
            <a:ext cx="41520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2/3 of this is to be added. </a:t>
            </a:r>
          </a:p>
          <a:p>
            <a:r>
              <a:rPr lang="en-GB" sz="2400" b="0">
                <a:solidFill>
                  <a:srgbClr val="000000"/>
                </a:solidFill>
              </a:rPr>
              <a:t>The total is 15.</a:t>
            </a:r>
          </a:p>
          <a:p>
            <a:r>
              <a:rPr lang="en-GB" sz="2400" b="0">
                <a:solidFill>
                  <a:srgbClr val="000000"/>
                </a:solidFill>
              </a:rPr>
              <a:t>1/3 of this is 5.</a:t>
            </a:r>
          </a:p>
          <a:p>
            <a:r>
              <a:rPr lang="en-GB" sz="2400" b="0">
                <a:solidFill>
                  <a:srgbClr val="000000"/>
                </a:solidFill>
              </a:rPr>
              <a:t>Lo! 5 is that which goes out,</a:t>
            </a:r>
          </a:p>
          <a:p>
            <a:endParaRPr lang="en-GB" sz="2400" b="0">
              <a:solidFill>
                <a:srgbClr val="000000"/>
              </a:solidFill>
            </a:endParaRPr>
          </a:p>
          <a:p>
            <a:r>
              <a:rPr lang="en-GB" sz="2400" b="0">
                <a:solidFill>
                  <a:srgbClr val="000000"/>
                </a:solidFill>
              </a:rPr>
              <a:t>And the remainder is 10.</a:t>
            </a:r>
          </a:p>
        </p:txBody>
      </p:sp>
      <p:sp>
        <p:nvSpPr>
          <p:cNvPr id="11" name="Cloud Callout 10"/>
          <p:cNvSpPr/>
          <p:nvPr/>
        </p:nvSpPr>
        <p:spPr bwMode="auto">
          <a:xfrm>
            <a:off x="3399963" y="18854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31840" y="2969539"/>
            <a:ext cx="998096" cy="523220"/>
            <a:chOff x="7236296" y="2983270"/>
            <a:chExt cx="998096" cy="523220"/>
          </a:xfrm>
        </p:grpSpPr>
        <p:sp>
          <p:nvSpPr>
            <p:cNvPr id="12" name="Cloud Callout 11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34738" y="2983270"/>
              <a:ext cx="6996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/10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59681" y="3332031"/>
            <a:ext cx="1509309" cy="369332"/>
            <a:chOff x="7652846" y="3399820"/>
            <a:chExt cx="1509309" cy="369332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7652846" y="3429000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5" name="Cloud Callout 14"/>
            <p:cNvSpPr/>
            <p:nvPr/>
          </p:nvSpPr>
          <p:spPr bwMode="auto">
            <a:xfrm>
              <a:off x="8316416" y="3429000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376" y="3399820"/>
              <a:ext cx="1205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 –          /10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53905" y="3318156"/>
            <a:ext cx="1369286" cy="369332"/>
            <a:chOff x="6694455" y="2967772"/>
            <a:chExt cx="1369286" cy="369332"/>
          </a:xfrm>
        </p:grpSpPr>
        <p:sp>
          <p:nvSpPr>
            <p:cNvPr id="23" name="Cloud Callout 22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94455" y="2967772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= 9x         /10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19873" y="4003104"/>
            <a:ext cx="1200970" cy="383594"/>
            <a:chOff x="6678815" y="2905184"/>
            <a:chExt cx="1200970" cy="383594"/>
          </a:xfrm>
        </p:grpSpPr>
        <p:sp>
          <p:nvSpPr>
            <p:cNvPr id="26" name="Cloud Callout 25"/>
            <p:cNvSpPr/>
            <p:nvPr/>
          </p:nvSpPr>
          <p:spPr bwMode="auto">
            <a:xfrm>
              <a:off x="7019321" y="2965956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78815" y="290518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9x         /10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925012" y="399138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0000"/>
                </a:solidFill>
              </a:rPr>
              <a:t>+ 2/3 x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929323" y="4420834"/>
            <a:ext cx="1729961" cy="383594"/>
            <a:chOff x="5815049" y="2965338"/>
            <a:chExt cx="1729961" cy="383594"/>
          </a:xfrm>
        </p:grpSpPr>
        <p:sp>
          <p:nvSpPr>
            <p:cNvPr id="30" name="Cloud Callout 29"/>
            <p:cNvSpPr/>
            <p:nvPr/>
          </p:nvSpPr>
          <p:spPr bwMode="auto">
            <a:xfrm>
              <a:off x="6710990" y="2965338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15049" y="2979600"/>
              <a:ext cx="1729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5/3 x 9x         /10</a:t>
              </a:r>
            </a:p>
          </p:txBody>
        </p:sp>
      </p:grpSp>
      <p:sp>
        <p:nvSpPr>
          <p:cNvPr id="32" name="Rounded Rectangle 31"/>
          <p:cNvSpPr/>
          <p:nvPr/>
        </p:nvSpPr>
        <p:spPr bwMode="auto">
          <a:xfrm>
            <a:off x="1916768" y="4365104"/>
            <a:ext cx="504056" cy="360040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 bwMode="auto">
          <a:xfrm>
            <a:off x="2699792" y="4581128"/>
            <a:ext cx="1080317" cy="282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ounded Rectangle 34"/>
          <p:cNvSpPr/>
          <p:nvPr/>
        </p:nvSpPr>
        <p:spPr bwMode="auto">
          <a:xfrm>
            <a:off x="2076282" y="4725144"/>
            <a:ext cx="504056" cy="360040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2852192" y="4941168"/>
            <a:ext cx="1872208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716016" y="4966256"/>
            <a:ext cx="973343" cy="369332"/>
            <a:chOff x="6970864" y="2979604"/>
            <a:chExt cx="973343" cy="369332"/>
          </a:xfrm>
        </p:grpSpPr>
        <p:sp>
          <p:nvSpPr>
            <p:cNvPr id="38" name="Cloud Callout 37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864" y="2979604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           /2</a:t>
              </a:r>
            </a:p>
          </p:txBody>
        </p:sp>
      </p:grpSp>
      <p:sp>
        <p:nvSpPr>
          <p:cNvPr id="40" name="Rounded Rectangle 39"/>
          <p:cNvSpPr/>
          <p:nvPr/>
        </p:nvSpPr>
        <p:spPr bwMode="auto">
          <a:xfrm>
            <a:off x="871249" y="5085243"/>
            <a:ext cx="269364" cy="338877"/>
          </a:xfrm>
          <a:prstGeom prst="roundRect">
            <a:avLst/>
          </a:prstGeom>
          <a:solidFill>
            <a:srgbClr val="FFF4C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0" name="Cloud Callout 49"/>
          <p:cNvSpPr/>
          <p:nvPr/>
        </p:nvSpPr>
        <p:spPr bwMode="auto">
          <a:xfrm>
            <a:off x="3119921" y="584248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572680" y="4441215"/>
            <a:ext cx="1199367" cy="369332"/>
            <a:chOff x="6765736" y="2990154"/>
            <a:chExt cx="1199367" cy="369332"/>
          </a:xfrm>
        </p:grpSpPr>
        <p:sp>
          <p:nvSpPr>
            <p:cNvPr id="53" name="Cloud Callout 52"/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65736" y="2990154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0" dirty="0">
                  <a:solidFill>
                    <a:srgbClr val="000000"/>
                  </a:solidFill>
                </a:rPr>
                <a:t>= 3x        /2</a:t>
              </a:r>
            </a:p>
          </p:txBody>
        </p:sp>
      </p:grpSp>
      <p:pic>
        <p:nvPicPr>
          <p:cNvPr id="59" name="Picture 58" descr="smiley-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05264"/>
            <a:ext cx="710994" cy="720080"/>
          </a:xfrm>
          <a:prstGeom prst="rect">
            <a:avLst/>
          </a:prstGeom>
        </p:spPr>
      </p:pic>
      <p:cxnSp>
        <p:nvCxnSpPr>
          <p:cNvPr id="62" name="Elbow Connector 61"/>
          <p:cNvCxnSpPr>
            <a:cxnSpLocks/>
          </p:cNvCxnSpPr>
          <p:nvPr/>
        </p:nvCxnSpPr>
        <p:spPr bwMode="auto">
          <a:xfrm flipV="1">
            <a:off x="808886" y="5259468"/>
            <a:ext cx="3915514" cy="194860"/>
          </a:xfrm>
          <a:prstGeom prst="bentConnector3">
            <a:avLst>
              <a:gd name="adj1" fmla="val 829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02BB007-3AD8-9346-A756-E1329875D115}"/>
              </a:ext>
            </a:extLst>
          </p:cNvPr>
          <p:cNvSpPr txBox="1"/>
          <p:nvPr/>
        </p:nvSpPr>
        <p:spPr>
          <a:xfrm>
            <a:off x="75737" y="3579477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E36E6-6386-7FC5-F0D5-CE06E78083EF}"/>
              </a:ext>
            </a:extLst>
          </p:cNvPr>
          <p:cNvSpPr txBox="1"/>
          <p:nvPr/>
        </p:nvSpPr>
        <p:spPr>
          <a:xfrm>
            <a:off x="75736" y="2220833"/>
            <a:ext cx="108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Solution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2A1C23-B597-0087-7EB5-328FC38BD8DE}"/>
              </a:ext>
            </a:extLst>
          </p:cNvPr>
          <p:cNvGrpSpPr/>
          <p:nvPr/>
        </p:nvGrpSpPr>
        <p:grpSpPr>
          <a:xfrm>
            <a:off x="3711650" y="3992940"/>
            <a:ext cx="1412566" cy="369332"/>
            <a:chOff x="6694455" y="2967772"/>
            <a:chExt cx="1412566" cy="369332"/>
          </a:xfrm>
        </p:grpSpPr>
        <p:sp>
          <p:nvSpPr>
            <p:cNvPr id="18" name="Cloud Callout 17">
              <a:extLst>
                <a:ext uri="{FF2B5EF4-FFF2-40B4-BE49-F238E27FC236}">
                  <a16:creationId xmlns:a16="http://schemas.microsoft.com/office/drawing/2014/main" id="{B0060BAD-F644-BB8E-0A5B-AD4018280F4B}"/>
                </a:ext>
              </a:extLst>
            </p:cNvPr>
            <p:cNvSpPr/>
            <p:nvPr/>
          </p:nvSpPr>
          <p:spPr bwMode="auto">
            <a:xfrm>
              <a:off x="7236296" y="2996952"/>
              <a:ext cx="360040" cy="322822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rgbClr val="FFFF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800" b="1" kern="1200">
                  <a:solidFill>
                    <a:schemeClr val="tx1"/>
                  </a:solidFill>
                  <a:latin typeface="Chalkboard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03391C-7626-F94F-F0BE-AB0F2CE71CB4}"/>
                </a:ext>
              </a:extLst>
            </p:cNvPr>
            <p:cNvSpPr txBox="1"/>
            <p:nvPr/>
          </p:nvSpPr>
          <p:spPr>
            <a:xfrm>
              <a:off x="6694455" y="2967772"/>
              <a:ext cx="1412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</a:rPr>
                <a:t>  </a:t>
              </a:r>
              <a:r>
                <a:rPr lang="en-GB" b="0" dirty="0">
                  <a:solidFill>
                    <a:srgbClr val="000000"/>
                  </a:solidFill>
                </a:rPr>
                <a:t> 9x         /10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7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28" grpId="0"/>
      <p:bldP spid="32" grpId="0" animBg="1"/>
      <p:bldP spid="35" grpId="0" animBg="1"/>
      <p:bldP spid="40" grpId="0" animBg="1"/>
      <p:bldP spid="50" grpId="0" animBg="1"/>
      <p:bldP spid="4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6BB4-C1F6-0543-A942-0C33700B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Tracking Arithmetic 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34790-E135-5A43-9DF9-639F63B57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3146699"/>
          </a:xfrm>
        </p:spPr>
        <p:txBody>
          <a:bodyPr/>
          <a:lstStyle/>
          <a:p>
            <a:r>
              <a:rPr lang="en-GB" dirty="0"/>
              <a:t>an aid to generalisation</a:t>
            </a:r>
          </a:p>
          <a:p>
            <a:pPr lvl="1"/>
            <a:r>
              <a:rPr lang="en-GB" dirty="0"/>
              <a:t>Shifting from particular answer to general method</a:t>
            </a:r>
          </a:p>
          <a:p>
            <a:r>
              <a:rPr lang="en-GB" dirty="0"/>
              <a:t>An introduction to algebra</a:t>
            </a:r>
          </a:p>
          <a:p>
            <a:pPr lvl="1"/>
            <a:r>
              <a:rPr lang="en-GB" dirty="0"/>
              <a:t>Gradual shift from ‘cloud’ to letter as symbol for the as-yet-unknown</a:t>
            </a:r>
          </a:p>
          <a:p>
            <a:r>
              <a:rPr lang="en-GB" dirty="0"/>
              <a:t>Opportunity to shift from ‘doing’ </a:t>
            </a:r>
            <a:br>
              <a:rPr lang="en-GB" dirty="0"/>
            </a:br>
            <a:r>
              <a:rPr lang="en-GB" dirty="0"/>
              <a:t>    (expressing generality)</a:t>
            </a:r>
            <a:br>
              <a:rPr lang="en-GB" dirty="0"/>
            </a:br>
            <a:r>
              <a:rPr lang="en-GB" dirty="0"/>
              <a:t>    To ‘undoing’: using algebra to resolve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5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528E-9BB2-8449-8D92-8559011D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Hexagon Surrounds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CC5023-E921-B8AD-03E9-AEAFB4E40F8E}"/>
              </a:ext>
            </a:extLst>
          </p:cNvPr>
          <p:cNvGrpSpPr/>
          <p:nvPr/>
        </p:nvGrpSpPr>
        <p:grpSpPr>
          <a:xfrm>
            <a:off x="628650" y="1128923"/>
            <a:ext cx="2563498" cy="1726326"/>
            <a:chOff x="1973205" y="1337598"/>
            <a:chExt cx="2563498" cy="1726326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FA60EED6-4D1E-FC24-9878-B67ED3215F93}"/>
                </a:ext>
              </a:extLst>
            </p:cNvPr>
            <p:cNvSpPr/>
            <p:nvPr/>
          </p:nvSpPr>
          <p:spPr>
            <a:xfrm>
              <a:off x="2692214" y="133759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929359F3-A60D-1BBC-5629-0762529A1D08}"/>
                </a:ext>
              </a:extLst>
            </p:cNvPr>
            <p:cNvSpPr/>
            <p:nvPr/>
          </p:nvSpPr>
          <p:spPr>
            <a:xfrm>
              <a:off x="3394990" y="134066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F51C1F22-154C-35B0-DE9B-861D45CFB1AD}"/>
                </a:ext>
              </a:extLst>
            </p:cNvPr>
            <p:cNvSpPr/>
            <p:nvPr/>
          </p:nvSpPr>
          <p:spPr>
            <a:xfrm>
              <a:off x="1984027" y="171669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A76E0CA-1C02-2BC5-07C7-BED94048A5D0}"/>
                </a:ext>
              </a:extLst>
            </p:cNvPr>
            <p:cNvSpPr/>
            <p:nvPr/>
          </p:nvSpPr>
          <p:spPr>
            <a:xfrm>
              <a:off x="2335415" y="152823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F527C902-FF36-BB6E-41ED-D31A0D1A4A2D}"/>
                </a:ext>
              </a:extLst>
            </p:cNvPr>
            <p:cNvSpPr/>
            <p:nvPr/>
          </p:nvSpPr>
          <p:spPr>
            <a:xfrm>
              <a:off x="2686803" y="171976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9B8C9B17-A736-2CBB-F8A3-0A990CC2BBB4}"/>
                </a:ext>
              </a:extLst>
            </p:cNvPr>
            <p:cNvSpPr/>
            <p:nvPr/>
          </p:nvSpPr>
          <p:spPr>
            <a:xfrm>
              <a:off x="3038191" y="153130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1C1E5F2-4E8A-0C31-DC0A-FAF69E11C871}"/>
                </a:ext>
              </a:extLst>
            </p:cNvPr>
            <p:cNvSpPr/>
            <p:nvPr/>
          </p:nvSpPr>
          <p:spPr>
            <a:xfrm>
              <a:off x="3389579" y="172283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D0D1405-6F43-5CCE-1975-565574B7FB79}"/>
                </a:ext>
              </a:extLst>
            </p:cNvPr>
            <p:cNvSpPr/>
            <p:nvPr/>
          </p:nvSpPr>
          <p:spPr>
            <a:xfrm>
              <a:off x="3740967" y="153437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E4F6D01-9331-3E03-8A52-D0CE9838B01E}"/>
                </a:ext>
              </a:extLst>
            </p:cNvPr>
            <p:cNvSpPr/>
            <p:nvPr/>
          </p:nvSpPr>
          <p:spPr>
            <a:xfrm>
              <a:off x="4092355" y="172589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F038510-1FB3-6FC7-3E21-7C7DA87FCF8B}"/>
                </a:ext>
              </a:extLst>
            </p:cNvPr>
            <p:cNvSpPr/>
            <p:nvPr/>
          </p:nvSpPr>
          <p:spPr>
            <a:xfrm>
              <a:off x="1978616" y="209886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C9D1B1B0-E93A-243E-EA62-92B066568936}"/>
                </a:ext>
              </a:extLst>
            </p:cNvPr>
            <p:cNvSpPr/>
            <p:nvPr/>
          </p:nvSpPr>
          <p:spPr>
            <a:xfrm>
              <a:off x="2330004" y="191039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8585DC6-9A7F-15B4-61AD-411EA35F5697}"/>
                </a:ext>
              </a:extLst>
            </p:cNvPr>
            <p:cNvSpPr/>
            <p:nvPr/>
          </p:nvSpPr>
          <p:spPr>
            <a:xfrm>
              <a:off x="2681392" y="210192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A9213404-5419-3717-0FDD-333B54236938}"/>
                </a:ext>
              </a:extLst>
            </p:cNvPr>
            <p:cNvSpPr/>
            <p:nvPr/>
          </p:nvSpPr>
          <p:spPr>
            <a:xfrm>
              <a:off x="3032780" y="1913467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68D759A-5F1C-0C57-52B4-44D79ED8A7FA}"/>
                </a:ext>
              </a:extLst>
            </p:cNvPr>
            <p:cNvSpPr/>
            <p:nvPr/>
          </p:nvSpPr>
          <p:spPr>
            <a:xfrm>
              <a:off x="3384168" y="210499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4B2CDA7-5E3C-5DA6-BD8B-4A9D087A8C3F}"/>
                </a:ext>
              </a:extLst>
            </p:cNvPr>
            <p:cNvSpPr/>
            <p:nvPr/>
          </p:nvSpPr>
          <p:spPr>
            <a:xfrm>
              <a:off x="3735556" y="191653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56851310-88B4-2E37-AB56-315DCAE91E34}"/>
                </a:ext>
              </a:extLst>
            </p:cNvPr>
            <p:cNvSpPr/>
            <p:nvPr/>
          </p:nvSpPr>
          <p:spPr>
            <a:xfrm>
              <a:off x="4086944" y="210806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4AF47992-4CDD-9E5F-CCA9-D77F24B97B02}"/>
                </a:ext>
              </a:extLst>
            </p:cNvPr>
            <p:cNvSpPr/>
            <p:nvPr/>
          </p:nvSpPr>
          <p:spPr>
            <a:xfrm>
              <a:off x="1973205" y="248102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1BE763E5-A1FA-B982-D4E3-628C9593B796}"/>
                </a:ext>
              </a:extLst>
            </p:cNvPr>
            <p:cNvSpPr/>
            <p:nvPr/>
          </p:nvSpPr>
          <p:spPr>
            <a:xfrm>
              <a:off x="2324593" y="229256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3FB01A50-21C8-4D96-E910-DF2D28B0C78F}"/>
                </a:ext>
              </a:extLst>
            </p:cNvPr>
            <p:cNvSpPr/>
            <p:nvPr/>
          </p:nvSpPr>
          <p:spPr>
            <a:xfrm>
              <a:off x="2675981" y="2484093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FF6D27E-689F-69E9-6925-38142A8D1677}"/>
                </a:ext>
              </a:extLst>
            </p:cNvPr>
            <p:cNvSpPr/>
            <p:nvPr/>
          </p:nvSpPr>
          <p:spPr>
            <a:xfrm>
              <a:off x="3027369" y="2295632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7C5052E-0CB3-FB03-77B5-9DAB0BF256D9}"/>
                </a:ext>
              </a:extLst>
            </p:cNvPr>
            <p:cNvSpPr/>
            <p:nvPr/>
          </p:nvSpPr>
          <p:spPr>
            <a:xfrm>
              <a:off x="3378757" y="2487161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9595B920-EC3D-DD7B-5B73-DE0BDF49C5C4}"/>
                </a:ext>
              </a:extLst>
            </p:cNvPr>
            <p:cNvSpPr/>
            <p:nvPr/>
          </p:nvSpPr>
          <p:spPr>
            <a:xfrm>
              <a:off x="3730145" y="229870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D666C08-6B49-1FE5-0F12-EA68048151DE}"/>
                </a:ext>
              </a:extLst>
            </p:cNvPr>
            <p:cNvSpPr/>
            <p:nvPr/>
          </p:nvSpPr>
          <p:spPr>
            <a:xfrm>
              <a:off x="4081533" y="249022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29DC96A7-8E50-D9EC-F519-7C19AF1B937A}"/>
                </a:ext>
              </a:extLst>
            </p:cNvPr>
            <p:cNvSpPr/>
            <p:nvPr/>
          </p:nvSpPr>
          <p:spPr>
            <a:xfrm>
              <a:off x="2319182" y="267472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248B6995-526B-D7CB-F840-D700CD2BB4FC}"/>
                </a:ext>
              </a:extLst>
            </p:cNvPr>
            <p:cNvSpPr/>
            <p:nvPr/>
          </p:nvSpPr>
          <p:spPr>
            <a:xfrm>
              <a:off x="3021958" y="267779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1EE469B-FD29-0592-4F4D-E0ECEE7498E7}"/>
                </a:ext>
              </a:extLst>
            </p:cNvPr>
            <p:cNvSpPr/>
            <p:nvPr/>
          </p:nvSpPr>
          <p:spPr>
            <a:xfrm>
              <a:off x="3724734" y="268086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2D76C0-FCCC-545A-67F8-D8FC36B47F2C}"/>
              </a:ext>
            </a:extLst>
          </p:cNvPr>
          <p:cNvSpPr txBox="1"/>
          <p:nvPr/>
        </p:nvSpPr>
        <p:spPr>
          <a:xfrm>
            <a:off x="426409" y="3075057"/>
            <a:ext cx="3057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 by 5 array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with hexagonal surround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83E17D-DD45-E75A-361A-DAD0B23D605E}"/>
              </a:ext>
            </a:extLst>
          </p:cNvPr>
          <p:cNvSpPr txBox="1"/>
          <p:nvPr/>
        </p:nvSpPr>
        <p:spPr>
          <a:xfrm>
            <a:off x="5379522" y="3075057"/>
            <a:ext cx="3057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3 by 4 array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with hexagonal surround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69EE61-C930-7DC9-F157-573FB954D2CB}"/>
              </a:ext>
            </a:extLst>
          </p:cNvPr>
          <p:cNvSpPr txBox="1"/>
          <p:nvPr/>
        </p:nvSpPr>
        <p:spPr>
          <a:xfrm>
            <a:off x="1583733" y="3901151"/>
            <a:ext cx="5249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How many hexagons needed to surround an</a:t>
            </a:r>
          </a:p>
          <a:p>
            <a:pPr algn="ctr"/>
            <a:r>
              <a:rPr lang="en-GB" sz="2000" i="1" dirty="0"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by </a:t>
            </a:r>
            <a:r>
              <a:rPr lang="en-GB" sz="2000" i="1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array</a:t>
            </a:r>
          </a:p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with hexagonal surround?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FB1F39-BECD-94B8-A380-25A7E0D0934C}"/>
              </a:ext>
            </a:extLst>
          </p:cNvPr>
          <p:cNvGrpSpPr/>
          <p:nvPr/>
        </p:nvGrpSpPr>
        <p:grpSpPr>
          <a:xfrm>
            <a:off x="5658762" y="969095"/>
            <a:ext cx="2217521" cy="2108491"/>
            <a:chOff x="2989492" y="3633656"/>
            <a:chExt cx="2217521" cy="2108491"/>
          </a:xfrm>
        </p:grpSpPr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2DD4B680-5294-415E-36C7-D5F735D40996}"/>
                </a:ext>
              </a:extLst>
            </p:cNvPr>
            <p:cNvSpPr/>
            <p:nvPr/>
          </p:nvSpPr>
          <p:spPr>
            <a:xfrm>
              <a:off x="3362524" y="363365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992E6461-5E2A-C2AD-5562-710F59D54B5D}"/>
                </a:ext>
              </a:extLst>
            </p:cNvPr>
            <p:cNvSpPr/>
            <p:nvPr/>
          </p:nvSpPr>
          <p:spPr>
            <a:xfrm>
              <a:off x="4065300" y="363672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4D06CCF4-C877-D556-A72C-45F7AD3F83B6}"/>
                </a:ext>
              </a:extLst>
            </p:cNvPr>
            <p:cNvSpPr/>
            <p:nvPr/>
          </p:nvSpPr>
          <p:spPr>
            <a:xfrm>
              <a:off x="3005725" y="382429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8869B9D4-EF67-1673-9A49-3ADFF5EF0492}"/>
                </a:ext>
              </a:extLst>
            </p:cNvPr>
            <p:cNvSpPr/>
            <p:nvPr/>
          </p:nvSpPr>
          <p:spPr>
            <a:xfrm>
              <a:off x="3357113" y="401582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07B8A1A6-2960-294C-7A12-828E51E7B369}"/>
                </a:ext>
              </a:extLst>
            </p:cNvPr>
            <p:cNvSpPr/>
            <p:nvPr/>
          </p:nvSpPr>
          <p:spPr>
            <a:xfrm>
              <a:off x="3708501" y="382736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A7D01CCF-D38E-BD34-5190-5D08950C14F3}"/>
                </a:ext>
              </a:extLst>
            </p:cNvPr>
            <p:cNvSpPr/>
            <p:nvPr/>
          </p:nvSpPr>
          <p:spPr>
            <a:xfrm>
              <a:off x="4059889" y="401888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E11B95E8-701F-D964-1E6A-C818A4B73C91}"/>
                </a:ext>
              </a:extLst>
            </p:cNvPr>
            <p:cNvSpPr/>
            <p:nvPr/>
          </p:nvSpPr>
          <p:spPr>
            <a:xfrm>
              <a:off x="4411277" y="383042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140B336C-7C5B-4137-C6D7-E52EC17651AA}"/>
                </a:ext>
              </a:extLst>
            </p:cNvPr>
            <p:cNvSpPr/>
            <p:nvPr/>
          </p:nvSpPr>
          <p:spPr>
            <a:xfrm>
              <a:off x="4762665" y="402195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FD325E02-A256-0990-C867-6A986AE26F9B}"/>
                </a:ext>
              </a:extLst>
            </p:cNvPr>
            <p:cNvSpPr/>
            <p:nvPr/>
          </p:nvSpPr>
          <p:spPr>
            <a:xfrm>
              <a:off x="3000314" y="420645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A95106A2-ABC2-41E3-9D0C-88B518597B19}"/>
                </a:ext>
              </a:extLst>
            </p:cNvPr>
            <p:cNvSpPr/>
            <p:nvPr/>
          </p:nvSpPr>
          <p:spPr>
            <a:xfrm>
              <a:off x="3351702" y="439798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7BF08057-53F6-B3A2-D091-90658157ECF4}"/>
                </a:ext>
              </a:extLst>
            </p:cNvPr>
            <p:cNvSpPr/>
            <p:nvPr/>
          </p:nvSpPr>
          <p:spPr>
            <a:xfrm>
              <a:off x="3703090" y="420952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47665D75-BFB9-DD89-D24A-EBC6ED0CD7AE}"/>
                </a:ext>
              </a:extLst>
            </p:cNvPr>
            <p:cNvSpPr/>
            <p:nvPr/>
          </p:nvSpPr>
          <p:spPr>
            <a:xfrm>
              <a:off x="4054478" y="440105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8FC780CD-B275-146E-B2B1-0C85623BBB55}"/>
                </a:ext>
              </a:extLst>
            </p:cNvPr>
            <p:cNvSpPr/>
            <p:nvPr/>
          </p:nvSpPr>
          <p:spPr>
            <a:xfrm>
              <a:off x="4405866" y="421259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AF4F3880-9666-3A94-46B0-0E42F010DF07}"/>
                </a:ext>
              </a:extLst>
            </p:cNvPr>
            <p:cNvSpPr/>
            <p:nvPr/>
          </p:nvSpPr>
          <p:spPr>
            <a:xfrm>
              <a:off x="4757254" y="440412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66C90806-0F3E-AB9B-054D-4B85EEF24EE9}"/>
                </a:ext>
              </a:extLst>
            </p:cNvPr>
            <p:cNvSpPr/>
            <p:nvPr/>
          </p:nvSpPr>
          <p:spPr>
            <a:xfrm>
              <a:off x="2994903" y="458862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96FC9733-9EA7-7749-C0F3-FF6ED5FCA743}"/>
                </a:ext>
              </a:extLst>
            </p:cNvPr>
            <p:cNvSpPr/>
            <p:nvPr/>
          </p:nvSpPr>
          <p:spPr>
            <a:xfrm>
              <a:off x="3346291" y="478015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938E8C07-3523-ECB5-82C5-67F65C23B8D4}"/>
                </a:ext>
              </a:extLst>
            </p:cNvPr>
            <p:cNvSpPr/>
            <p:nvPr/>
          </p:nvSpPr>
          <p:spPr>
            <a:xfrm>
              <a:off x="3697679" y="459169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25ECAC60-CA2A-AF3D-2A6D-B724D1C83E80}"/>
                </a:ext>
              </a:extLst>
            </p:cNvPr>
            <p:cNvSpPr/>
            <p:nvPr/>
          </p:nvSpPr>
          <p:spPr>
            <a:xfrm>
              <a:off x="4049067" y="478321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390FFBB9-07B9-10E4-3CC5-13E31351030E}"/>
                </a:ext>
              </a:extLst>
            </p:cNvPr>
            <p:cNvSpPr/>
            <p:nvPr/>
          </p:nvSpPr>
          <p:spPr>
            <a:xfrm>
              <a:off x="4400455" y="459475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5A77AAAF-F18C-7904-3E11-2CAB2AC312B4}"/>
                </a:ext>
              </a:extLst>
            </p:cNvPr>
            <p:cNvSpPr/>
            <p:nvPr/>
          </p:nvSpPr>
          <p:spPr>
            <a:xfrm>
              <a:off x="4751843" y="478628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AC7ED30D-D5EE-12B5-3D8E-F784C0A9F800}"/>
                </a:ext>
              </a:extLst>
            </p:cNvPr>
            <p:cNvSpPr/>
            <p:nvPr/>
          </p:nvSpPr>
          <p:spPr>
            <a:xfrm>
              <a:off x="2989492" y="497078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D76A48E6-8D55-E91C-A66B-1AC2D608DA3F}"/>
                </a:ext>
              </a:extLst>
            </p:cNvPr>
            <p:cNvSpPr/>
            <p:nvPr/>
          </p:nvSpPr>
          <p:spPr>
            <a:xfrm>
              <a:off x="3340880" y="516231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4D0A9505-2E3E-F1E5-7160-423AB99D2964}"/>
                </a:ext>
              </a:extLst>
            </p:cNvPr>
            <p:cNvSpPr/>
            <p:nvPr/>
          </p:nvSpPr>
          <p:spPr>
            <a:xfrm>
              <a:off x="3692268" y="497385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1076EBFD-F22C-0674-FF17-51FBC6791A46}"/>
                </a:ext>
              </a:extLst>
            </p:cNvPr>
            <p:cNvSpPr/>
            <p:nvPr/>
          </p:nvSpPr>
          <p:spPr>
            <a:xfrm>
              <a:off x="4043656" y="516538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7C8B7883-8F85-E48A-D44A-29ACC8F4A22B}"/>
                </a:ext>
              </a:extLst>
            </p:cNvPr>
            <p:cNvSpPr/>
            <p:nvPr/>
          </p:nvSpPr>
          <p:spPr>
            <a:xfrm>
              <a:off x="4395044" y="497692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4812744D-2F6C-DE94-ACE4-52815631E533}"/>
                </a:ext>
              </a:extLst>
            </p:cNvPr>
            <p:cNvSpPr/>
            <p:nvPr/>
          </p:nvSpPr>
          <p:spPr>
            <a:xfrm>
              <a:off x="4746432" y="516845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AAE7946E-4F92-8427-4E88-A05D1AD108CB}"/>
                </a:ext>
              </a:extLst>
            </p:cNvPr>
            <p:cNvSpPr/>
            <p:nvPr/>
          </p:nvSpPr>
          <p:spPr>
            <a:xfrm>
              <a:off x="3686857" y="535602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03FBBEF5-BD15-950A-A68F-EE61CE4B9E1C}"/>
                </a:ext>
              </a:extLst>
            </p:cNvPr>
            <p:cNvSpPr/>
            <p:nvPr/>
          </p:nvSpPr>
          <p:spPr>
            <a:xfrm>
              <a:off x="4389633" y="535908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F26AA83B-DEC0-B50D-F28A-5D17D72B76CF}"/>
              </a:ext>
            </a:extLst>
          </p:cNvPr>
          <p:cNvSpPr/>
          <p:nvPr/>
        </p:nvSpPr>
        <p:spPr>
          <a:xfrm>
            <a:off x="3661547" y="1576665"/>
            <a:ext cx="1415212" cy="11126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Any shifts of attention?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F15A3A-3AAA-44B3-9D75-C67FF0ED6353}"/>
              </a:ext>
            </a:extLst>
          </p:cNvPr>
          <p:cNvSpPr/>
          <p:nvPr/>
        </p:nvSpPr>
        <p:spPr>
          <a:xfrm>
            <a:off x="3527303" y="1578193"/>
            <a:ext cx="1743033" cy="11126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Any different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shifts of attention?</a:t>
            </a:r>
          </a:p>
        </p:txBody>
      </p:sp>
    </p:spTree>
    <p:extLst>
      <p:ext uri="{BB962C8B-B14F-4D97-AF65-F5344CB8AC3E}">
        <p14:creationId xmlns:p14="http://schemas.microsoft.com/office/powerpoint/2010/main" val="4775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66" grpId="0" animBg="1"/>
      <p:bldP spid="66" grpId="1" animBg="1"/>
      <p:bldP spid="66" grpId="2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>
            <a:extLst>
              <a:ext uri="{FF2B5EF4-FFF2-40B4-BE49-F238E27FC236}">
                <a16:creationId xmlns:a16="http://schemas.microsoft.com/office/drawing/2014/main" id="{49CC5023-E921-B8AD-03E9-AEAFB4E40F8E}"/>
              </a:ext>
            </a:extLst>
          </p:cNvPr>
          <p:cNvGrpSpPr/>
          <p:nvPr/>
        </p:nvGrpSpPr>
        <p:grpSpPr>
          <a:xfrm>
            <a:off x="321487" y="842727"/>
            <a:ext cx="2563498" cy="1726326"/>
            <a:chOff x="1973205" y="1337598"/>
            <a:chExt cx="2563498" cy="1726326"/>
          </a:xfrm>
        </p:grpSpPr>
        <p:sp>
          <p:nvSpPr>
            <p:cNvPr id="270" name="Hexagon 269">
              <a:extLst>
                <a:ext uri="{FF2B5EF4-FFF2-40B4-BE49-F238E27FC236}">
                  <a16:creationId xmlns:a16="http://schemas.microsoft.com/office/drawing/2014/main" id="{FA60EED6-4D1E-FC24-9878-B67ED3215F93}"/>
                </a:ext>
              </a:extLst>
            </p:cNvPr>
            <p:cNvSpPr/>
            <p:nvPr/>
          </p:nvSpPr>
          <p:spPr>
            <a:xfrm>
              <a:off x="2692214" y="133759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1" name="Hexagon 270">
              <a:extLst>
                <a:ext uri="{FF2B5EF4-FFF2-40B4-BE49-F238E27FC236}">
                  <a16:creationId xmlns:a16="http://schemas.microsoft.com/office/drawing/2014/main" id="{929359F3-A60D-1BBC-5629-0762529A1D08}"/>
                </a:ext>
              </a:extLst>
            </p:cNvPr>
            <p:cNvSpPr/>
            <p:nvPr/>
          </p:nvSpPr>
          <p:spPr>
            <a:xfrm>
              <a:off x="3394990" y="134066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2" name="Hexagon 271">
              <a:extLst>
                <a:ext uri="{FF2B5EF4-FFF2-40B4-BE49-F238E27FC236}">
                  <a16:creationId xmlns:a16="http://schemas.microsoft.com/office/drawing/2014/main" id="{F51C1F22-154C-35B0-DE9B-861D45CFB1AD}"/>
                </a:ext>
              </a:extLst>
            </p:cNvPr>
            <p:cNvSpPr/>
            <p:nvPr/>
          </p:nvSpPr>
          <p:spPr>
            <a:xfrm>
              <a:off x="1984027" y="171669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3" name="Hexagon 272">
              <a:extLst>
                <a:ext uri="{FF2B5EF4-FFF2-40B4-BE49-F238E27FC236}">
                  <a16:creationId xmlns:a16="http://schemas.microsoft.com/office/drawing/2014/main" id="{AA76E0CA-1C02-2BC5-07C7-BED94048A5D0}"/>
                </a:ext>
              </a:extLst>
            </p:cNvPr>
            <p:cNvSpPr/>
            <p:nvPr/>
          </p:nvSpPr>
          <p:spPr>
            <a:xfrm>
              <a:off x="2335415" y="152823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4" name="Hexagon 273">
              <a:extLst>
                <a:ext uri="{FF2B5EF4-FFF2-40B4-BE49-F238E27FC236}">
                  <a16:creationId xmlns:a16="http://schemas.microsoft.com/office/drawing/2014/main" id="{F527C902-FF36-BB6E-41ED-D31A0D1A4A2D}"/>
                </a:ext>
              </a:extLst>
            </p:cNvPr>
            <p:cNvSpPr/>
            <p:nvPr/>
          </p:nvSpPr>
          <p:spPr>
            <a:xfrm>
              <a:off x="2686803" y="171976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5" name="Hexagon 274">
              <a:extLst>
                <a:ext uri="{FF2B5EF4-FFF2-40B4-BE49-F238E27FC236}">
                  <a16:creationId xmlns:a16="http://schemas.microsoft.com/office/drawing/2014/main" id="{9B8C9B17-A736-2CBB-F8A3-0A990CC2BBB4}"/>
                </a:ext>
              </a:extLst>
            </p:cNvPr>
            <p:cNvSpPr/>
            <p:nvPr/>
          </p:nvSpPr>
          <p:spPr>
            <a:xfrm>
              <a:off x="3038191" y="153130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6" name="Hexagon 275">
              <a:extLst>
                <a:ext uri="{FF2B5EF4-FFF2-40B4-BE49-F238E27FC236}">
                  <a16:creationId xmlns:a16="http://schemas.microsoft.com/office/drawing/2014/main" id="{A1C1E5F2-4E8A-0C31-DC0A-FAF69E11C871}"/>
                </a:ext>
              </a:extLst>
            </p:cNvPr>
            <p:cNvSpPr/>
            <p:nvPr/>
          </p:nvSpPr>
          <p:spPr>
            <a:xfrm>
              <a:off x="3389579" y="172283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7" name="Hexagon 276">
              <a:extLst>
                <a:ext uri="{FF2B5EF4-FFF2-40B4-BE49-F238E27FC236}">
                  <a16:creationId xmlns:a16="http://schemas.microsoft.com/office/drawing/2014/main" id="{0D0D1405-6F43-5CCE-1975-565574B7FB79}"/>
                </a:ext>
              </a:extLst>
            </p:cNvPr>
            <p:cNvSpPr/>
            <p:nvPr/>
          </p:nvSpPr>
          <p:spPr>
            <a:xfrm>
              <a:off x="3740967" y="153437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2E4F6D01-9331-3E03-8A52-D0CE9838B01E}"/>
                </a:ext>
              </a:extLst>
            </p:cNvPr>
            <p:cNvSpPr/>
            <p:nvPr/>
          </p:nvSpPr>
          <p:spPr>
            <a:xfrm>
              <a:off x="4092355" y="172589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9" name="Hexagon 278">
              <a:extLst>
                <a:ext uri="{FF2B5EF4-FFF2-40B4-BE49-F238E27FC236}">
                  <a16:creationId xmlns:a16="http://schemas.microsoft.com/office/drawing/2014/main" id="{FF038510-1FB3-6FC7-3E21-7C7DA87FCF8B}"/>
                </a:ext>
              </a:extLst>
            </p:cNvPr>
            <p:cNvSpPr/>
            <p:nvPr/>
          </p:nvSpPr>
          <p:spPr>
            <a:xfrm>
              <a:off x="1978616" y="209886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0" name="Hexagon 279">
              <a:extLst>
                <a:ext uri="{FF2B5EF4-FFF2-40B4-BE49-F238E27FC236}">
                  <a16:creationId xmlns:a16="http://schemas.microsoft.com/office/drawing/2014/main" id="{C9D1B1B0-E93A-243E-EA62-92B066568936}"/>
                </a:ext>
              </a:extLst>
            </p:cNvPr>
            <p:cNvSpPr/>
            <p:nvPr/>
          </p:nvSpPr>
          <p:spPr>
            <a:xfrm>
              <a:off x="2330004" y="191039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1" name="Hexagon 280">
              <a:extLst>
                <a:ext uri="{FF2B5EF4-FFF2-40B4-BE49-F238E27FC236}">
                  <a16:creationId xmlns:a16="http://schemas.microsoft.com/office/drawing/2014/main" id="{98585DC6-9A7F-15B4-61AD-411EA35F5697}"/>
                </a:ext>
              </a:extLst>
            </p:cNvPr>
            <p:cNvSpPr/>
            <p:nvPr/>
          </p:nvSpPr>
          <p:spPr>
            <a:xfrm>
              <a:off x="2681392" y="210192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2" name="Hexagon 281">
              <a:extLst>
                <a:ext uri="{FF2B5EF4-FFF2-40B4-BE49-F238E27FC236}">
                  <a16:creationId xmlns:a16="http://schemas.microsoft.com/office/drawing/2014/main" id="{A9213404-5419-3717-0FDD-333B54236938}"/>
                </a:ext>
              </a:extLst>
            </p:cNvPr>
            <p:cNvSpPr/>
            <p:nvPr/>
          </p:nvSpPr>
          <p:spPr>
            <a:xfrm>
              <a:off x="3032780" y="1913467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3" name="Hexagon 282">
              <a:extLst>
                <a:ext uri="{FF2B5EF4-FFF2-40B4-BE49-F238E27FC236}">
                  <a16:creationId xmlns:a16="http://schemas.microsoft.com/office/drawing/2014/main" id="{068D759A-5F1C-0C57-52B4-44D79ED8A7FA}"/>
                </a:ext>
              </a:extLst>
            </p:cNvPr>
            <p:cNvSpPr/>
            <p:nvPr/>
          </p:nvSpPr>
          <p:spPr>
            <a:xfrm>
              <a:off x="3384168" y="210499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4" name="Hexagon 283">
              <a:extLst>
                <a:ext uri="{FF2B5EF4-FFF2-40B4-BE49-F238E27FC236}">
                  <a16:creationId xmlns:a16="http://schemas.microsoft.com/office/drawing/2014/main" id="{D4B2CDA7-5E3C-5DA6-BD8B-4A9D087A8C3F}"/>
                </a:ext>
              </a:extLst>
            </p:cNvPr>
            <p:cNvSpPr/>
            <p:nvPr/>
          </p:nvSpPr>
          <p:spPr>
            <a:xfrm>
              <a:off x="3735556" y="191653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5" name="Hexagon 284">
              <a:extLst>
                <a:ext uri="{FF2B5EF4-FFF2-40B4-BE49-F238E27FC236}">
                  <a16:creationId xmlns:a16="http://schemas.microsoft.com/office/drawing/2014/main" id="{56851310-88B4-2E37-AB56-315DCAE91E34}"/>
                </a:ext>
              </a:extLst>
            </p:cNvPr>
            <p:cNvSpPr/>
            <p:nvPr/>
          </p:nvSpPr>
          <p:spPr>
            <a:xfrm>
              <a:off x="4086944" y="210806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6" name="Hexagon 285">
              <a:extLst>
                <a:ext uri="{FF2B5EF4-FFF2-40B4-BE49-F238E27FC236}">
                  <a16:creationId xmlns:a16="http://schemas.microsoft.com/office/drawing/2014/main" id="{4AF47992-4CDD-9E5F-CCA9-D77F24B97B02}"/>
                </a:ext>
              </a:extLst>
            </p:cNvPr>
            <p:cNvSpPr/>
            <p:nvPr/>
          </p:nvSpPr>
          <p:spPr>
            <a:xfrm>
              <a:off x="1973205" y="248102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7" name="Hexagon 286">
              <a:extLst>
                <a:ext uri="{FF2B5EF4-FFF2-40B4-BE49-F238E27FC236}">
                  <a16:creationId xmlns:a16="http://schemas.microsoft.com/office/drawing/2014/main" id="{1BE763E5-A1FA-B982-D4E3-628C9593B796}"/>
                </a:ext>
              </a:extLst>
            </p:cNvPr>
            <p:cNvSpPr/>
            <p:nvPr/>
          </p:nvSpPr>
          <p:spPr>
            <a:xfrm>
              <a:off x="2324593" y="229256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8" name="Hexagon 287">
              <a:extLst>
                <a:ext uri="{FF2B5EF4-FFF2-40B4-BE49-F238E27FC236}">
                  <a16:creationId xmlns:a16="http://schemas.microsoft.com/office/drawing/2014/main" id="{3FB01A50-21C8-4D96-E910-DF2D28B0C78F}"/>
                </a:ext>
              </a:extLst>
            </p:cNvPr>
            <p:cNvSpPr/>
            <p:nvPr/>
          </p:nvSpPr>
          <p:spPr>
            <a:xfrm>
              <a:off x="2675981" y="2484093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9" name="Hexagon 288">
              <a:extLst>
                <a:ext uri="{FF2B5EF4-FFF2-40B4-BE49-F238E27FC236}">
                  <a16:creationId xmlns:a16="http://schemas.microsoft.com/office/drawing/2014/main" id="{7FF6D27E-689F-69E9-6925-38142A8D1677}"/>
                </a:ext>
              </a:extLst>
            </p:cNvPr>
            <p:cNvSpPr/>
            <p:nvPr/>
          </p:nvSpPr>
          <p:spPr>
            <a:xfrm>
              <a:off x="3027369" y="2295632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0" name="Hexagon 289">
              <a:extLst>
                <a:ext uri="{FF2B5EF4-FFF2-40B4-BE49-F238E27FC236}">
                  <a16:creationId xmlns:a16="http://schemas.microsoft.com/office/drawing/2014/main" id="{C7C5052E-0CB3-FB03-77B5-9DAB0BF256D9}"/>
                </a:ext>
              </a:extLst>
            </p:cNvPr>
            <p:cNvSpPr/>
            <p:nvPr/>
          </p:nvSpPr>
          <p:spPr>
            <a:xfrm>
              <a:off x="3378757" y="2487161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1" name="Hexagon 290">
              <a:extLst>
                <a:ext uri="{FF2B5EF4-FFF2-40B4-BE49-F238E27FC236}">
                  <a16:creationId xmlns:a16="http://schemas.microsoft.com/office/drawing/2014/main" id="{9595B920-EC3D-DD7B-5B73-DE0BDF49C5C4}"/>
                </a:ext>
              </a:extLst>
            </p:cNvPr>
            <p:cNvSpPr/>
            <p:nvPr/>
          </p:nvSpPr>
          <p:spPr>
            <a:xfrm>
              <a:off x="3730145" y="229870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2" name="Hexagon 291">
              <a:extLst>
                <a:ext uri="{FF2B5EF4-FFF2-40B4-BE49-F238E27FC236}">
                  <a16:creationId xmlns:a16="http://schemas.microsoft.com/office/drawing/2014/main" id="{0D666C08-6B49-1FE5-0F12-EA68048151DE}"/>
                </a:ext>
              </a:extLst>
            </p:cNvPr>
            <p:cNvSpPr/>
            <p:nvPr/>
          </p:nvSpPr>
          <p:spPr>
            <a:xfrm>
              <a:off x="4081533" y="249022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3" name="Hexagon 292">
              <a:extLst>
                <a:ext uri="{FF2B5EF4-FFF2-40B4-BE49-F238E27FC236}">
                  <a16:creationId xmlns:a16="http://schemas.microsoft.com/office/drawing/2014/main" id="{29DC96A7-8E50-D9EC-F519-7C19AF1B937A}"/>
                </a:ext>
              </a:extLst>
            </p:cNvPr>
            <p:cNvSpPr/>
            <p:nvPr/>
          </p:nvSpPr>
          <p:spPr>
            <a:xfrm>
              <a:off x="2319182" y="267472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4" name="Hexagon 293">
              <a:extLst>
                <a:ext uri="{FF2B5EF4-FFF2-40B4-BE49-F238E27FC236}">
                  <a16:creationId xmlns:a16="http://schemas.microsoft.com/office/drawing/2014/main" id="{248B6995-526B-D7CB-F840-D700CD2BB4FC}"/>
                </a:ext>
              </a:extLst>
            </p:cNvPr>
            <p:cNvSpPr/>
            <p:nvPr/>
          </p:nvSpPr>
          <p:spPr>
            <a:xfrm>
              <a:off x="3021958" y="267779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5" name="Hexagon 294">
              <a:extLst>
                <a:ext uri="{FF2B5EF4-FFF2-40B4-BE49-F238E27FC236}">
                  <a16:creationId xmlns:a16="http://schemas.microsoft.com/office/drawing/2014/main" id="{C1EE469B-FD29-0592-4F4D-E0ECEE7498E7}"/>
                </a:ext>
              </a:extLst>
            </p:cNvPr>
            <p:cNvSpPr/>
            <p:nvPr/>
          </p:nvSpPr>
          <p:spPr>
            <a:xfrm>
              <a:off x="3724734" y="268086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9EFB1F39-BECD-94B8-A380-25A7E0D0934C}"/>
              </a:ext>
            </a:extLst>
          </p:cNvPr>
          <p:cNvGrpSpPr/>
          <p:nvPr/>
        </p:nvGrpSpPr>
        <p:grpSpPr>
          <a:xfrm>
            <a:off x="3652037" y="474785"/>
            <a:ext cx="2217521" cy="2108491"/>
            <a:chOff x="2989492" y="3633656"/>
            <a:chExt cx="2217521" cy="2108491"/>
          </a:xfrm>
        </p:grpSpPr>
        <p:sp>
          <p:nvSpPr>
            <p:cNvPr id="238" name="Hexagon 237">
              <a:extLst>
                <a:ext uri="{FF2B5EF4-FFF2-40B4-BE49-F238E27FC236}">
                  <a16:creationId xmlns:a16="http://schemas.microsoft.com/office/drawing/2014/main" id="{2DD4B680-5294-415E-36C7-D5F735D40996}"/>
                </a:ext>
              </a:extLst>
            </p:cNvPr>
            <p:cNvSpPr/>
            <p:nvPr/>
          </p:nvSpPr>
          <p:spPr>
            <a:xfrm>
              <a:off x="3362524" y="363365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9" name="Hexagon 238">
              <a:extLst>
                <a:ext uri="{FF2B5EF4-FFF2-40B4-BE49-F238E27FC236}">
                  <a16:creationId xmlns:a16="http://schemas.microsoft.com/office/drawing/2014/main" id="{992E6461-5E2A-C2AD-5562-710F59D54B5D}"/>
                </a:ext>
              </a:extLst>
            </p:cNvPr>
            <p:cNvSpPr/>
            <p:nvPr/>
          </p:nvSpPr>
          <p:spPr>
            <a:xfrm>
              <a:off x="4065300" y="363672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0" name="Hexagon 239">
              <a:extLst>
                <a:ext uri="{FF2B5EF4-FFF2-40B4-BE49-F238E27FC236}">
                  <a16:creationId xmlns:a16="http://schemas.microsoft.com/office/drawing/2014/main" id="{4D06CCF4-C877-D556-A72C-45F7AD3F83B6}"/>
                </a:ext>
              </a:extLst>
            </p:cNvPr>
            <p:cNvSpPr/>
            <p:nvPr/>
          </p:nvSpPr>
          <p:spPr>
            <a:xfrm>
              <a:off x="3005725" y="382429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1" name="Hexagon 240">
              <a:extLst>
                <a:ext uri="{FF2B5EF4-FFF2-40B4-BE49-F238E27FC236}">
                  <a16:creationId xmlns:a16="http://schemas.microsoft.com/office/drawing/2014/main" id="{8869B9D4-EF67-1673-9A49-3ADFF5EF0492}"/>
                </a:ext>
              </a:extLst>
            </p:cNvPr>
            <p:cNvSpPr/>
            <p:nvPr/>
          </p:nvSpPr>
          <p:spPr>
            <a:xfrm>
              <a:off x="3357113" y="401582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2" name="Hexagon 241">
              <a:extLst>
                <a:ext uri="{FF2B5EF4-FFF2-40B4-BE49-F238E27FC236}">
                  <a16:creationId xmlns:a16="http://schemas.microsoft.com/office/drawing/2014/main" id="{07B8A1A6-2960-294C-7A12-828E51E7B369}"/>
                </a:ext>
              </a:extLst>
            </p:cNvPr>
            <p:cNvSpPr/>
            <p:nvPr/>
          </p:nvSpPr>
          <p:spPr>
            <a:xfrm>
              <a:off x="3708501" y="382736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3" name="Hexagon 242">
              <a:extLst>
                <a:ext uri="{FF2B5EF4-FFF2-40B4-BE49-F238E27FC236}">
                  <a16:creationId xmlns:a16="http://schemas.microsoft.com/office/drawing/2014/main" id="{A7D01CCF-D38E-BD34-5190-5D08950C14F3}"/>
                </a:ext>
              </a:extLst>
            </p:cNvPr>
            <p:cNvSpPr/>
            <p:nvPr/>
          </p:nvSpPr>
          <p:spPr>
            <a:xfrm>
              <a:off x="4059889" y="401888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4" name="Hexagon 243">
              <a:extLst>
                <a:ext uri="{FF2B5EF4-FFF2-40B4-BE49-F238E27FC236}">
                  <a16:creationId xmlns:a16="http://schemas.microsoft.com/office/drawing/2014/main" id="{E11B95E8-701F-D964-1E6A-C818A4B73C91}"/>
                </a:ext>
              </a:extLst>
            </p:cNvPr>
            <p:cNvSpPr/>
            <p:nvPr/>
          </p:nvSpPr>
          <p:spPr>
            <a:xfrm>
              <a:off x="4411277" y="383042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5" name="Hexagon 244">
              <a:extLst>
                <a:ext uri="{FF2B5EF4-FFF2-40B4-BE49-F238E27FC236}">
                  <a16:creationId xmlns:a16="http://schemas.microsoft.com/office/drawing/2014/main" id="{140B336C-7C5B-4137-C6D7-E52EC17651AA}"/>
                </a:ext>
              </a:extLst>
            </p:cNvPr>
            <p:cNvSpPr/>
            <p:nvPr/>
          </p:nvSpPr>
          <p:spPr>
            <a:xfrm>
              <a:off x="4762665" y="402195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6" name="Hexagon 245">
              <a:extLst>
                <a:ext uri="{FF2B5EF4-FFF2-40B4-BE49-F238E27FC236}">
                  <a16:creationId xmlns:a16="http://schemas.microsoft.com/office/drawing/2014/main" id="{FD325E02-A256-0990-C867-6A986AE26F9B}"/>
                </a:ext>
              </a:extLst>
            </p:cNvPr>
            <p:cNvSpPr/>
            <p:nvPr/>
          </p:nvSpPr>
          <p:spPr>
            <a:xfrm>
              <a:off x="3000314" y="420645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7" name="Hexagon 246">
              <a:extLst>
                <a:ext uri="{FF2B5EF4-FFF2-40B4-BE49-F238E27FC236}">
                  <a16:creationId xmlns:a16="http://schemas.microsoft.com/office/drawing/2014/main" id="{A95106A2-ABC2-41E3-9D0C-88B518597B19}"/>
                </a:ext>
              </a:extLst>
            </p:cNvPr>
            <p:cNvSpPr/>
            <p:nvPr/>
          </p:nvSpPr>
          <p:spPr>
            <a:xfrm>
              <a:off x="3351702" y="439798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8" name="Hexagon 247">
              <a:extLst>
                <a:ext uri="{FF2B5EF4-FFF2-40B4-BE49-F238E27FC236}">
                  <a16:creationId xmlns:a16="http://schemas.microsoft.com/office/drawing/2014/main" id="{7BF08057-53F6-B3A2-D091-90658157ECF4}"/>
                </a:ext>
              </a:extLst>
            </p:cNvPr>
            <p:cNvSpPr/>
            <p:nvPr/>
          </p:nvSpPr>
          <p:spPr>
            <a:xfrm>
              <a:off x="3703090" y="420952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9" name="Hexagon 248">
              <a:extLst>
                <a:ext uri="{FF2B5EF4-FFF2-40B4-BE49-F238E27FC236}">
                  <a16:creationId xmlns:a16="http://schemas.microsoft.com/office/drawing/2014/main" id="{47665D75-BFB9-DD89-D24A-EBC6ED0CD7AE}"/>
                </a:ext>
              </a:extLst>
            </p:cNvPr>
            <p:cNvSpPr/>
            <p:nvPr/>
          </p:nvSpPr>
          <p:spPr>
            <a:xfrm>
              <a:off x="4054478" y="440105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0" name="Hexagon 249">
              <a:extLst>
                <a:ext uri="{FF2B5EF4-FFF2-40B4-BE49-F238E27FC236}">
                  <a16:creationId xmlns:a16="http://schemas.microsoft.com/office/drawing/2014/main" id="{8FC780CD-B275-146E-B2B1-0C85623BBB55}"/>
                </a:ext>
              </a:extLst>
            </p:cNvPr>
            <p:cNvSpPr/>
            <p:nvPr/>
          </p:nvSpPr>
          <p:spPr>
            <a:xfrm>
              <a:off x="4405866" y="421259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1" name="Hexagon 250">
              <a:extLst>
                <a:ext uri="{FF2B5EF4-FFF2-40B4-BE49-F238E27FC236}">
                  <a16:creationId xmlns:a16="http://schemas.microsoft.com/office/drawing/2014/main" id="{AF4F3880-9666-3A94-46B0-0E42F010DF07}"/>
                </a:ext>
              </a:extLst>
            </p:cNvPr>
            <p:cNvSpPr/>
            <p:nvPr/>
          </p:nvSpPr>
          <p:spPr>
            <a:xfrm>
              <a:off x="4757254" y="440412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2" name="Hexagon 251">
              <a:extLst>
                <a:ext uri="{FF2B5EF4-FFF2-40B4-BE49-F238E27FC236}">
                  <a16:creationId xmlns:a16="http://schemas.microsoft.com/office/drawing/2014/main" id="{66C90806-0F3E-AB9B-054D-4B85EEF24EE9}"/>
                </a:ext>
              </a:extLst>
            </p:cNvPr>
            <p:cNvSpPr/>
            <p:nvPr/>
          </p:nvSpPr>
          <p:spPr>
            <a:xfrm>
              <a:off x="2994903" y="458862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3" name="Hexagon 252">
              <a:extLst>
                <a:ext uri="{FF2B5EF4-FFF2-40B4-BE49-F238E27FC236}">
                  <a16:creationId xmlns:a16="http://schemas.microsoft.com/office/drawing/2014/main" id="{96FC9733-9EA7-7749-C0F3-FF6ED5FCA743}"/>
                </a:ext>
              </a:extLst>
            </p:cNvPr>
            <p:cNvSpPr/>
            <p:nvPr/>
          </p:nvSpPr>
          <p:spPr>
            <a:xfrm>
              <a:off x="3346291" y="478015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38E8C07-3523-ECB5-82C5-67F65C23B8D4}"/>
                </a:ext>
              </a:extLst>
            </p:cNvPr>
            <p:cNvSpPr/>
            <p:nvPr/>
          </p:nvSpPr>
          <p:spPr>
            <a:xfrm>
              <a:off x="3697679" y="459169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5" name="Hexagon 254">
              <a:extLst>
                <a:ext uri="{FF2B5EF4-FFF2-40B4-BE49-F238E27FC236}">
                  <a16:creationId xmlns:a16="http://schemas.microsoft.com/office/drawing/2014/main" id="{25ECAC60-CA2A-AF3D-2A6D-B724D1C83E80}"/>
                </a:ext>
              </a:extLst>
            </p:cNvPr>
            <p:cNvSpPr/>
            <p:nvPr/>
          </p:nvSpPr>
          <p:spPr>
            <a:xfrm>
              <a:off x="4049067" y="478321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6" name="Hexagon 255">
              <a:extLst>
                <a:ext uri="{FF2B5EF4-FFF2-40B4-BE49-F238E27FC236}">
                  <a16:creationId xmlns:a16="http://schemas.microsoft.com/office/drawing/2014/main" id="{390FFBB9-07B9-10E4-3CC5-13E31351030E}"/>
                </a:ext>
              </a:extLst>
            </p:cNvPr>
            <p:cNvSpPr/>
            <p:nvPr/>
          </p:nvSpPr>
          <p:spPr>
            <a:xfrm>
              <a:off x="4400455" y="459475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7" name="Hexagon 256">
              <a:extLst>
                <a:ext uri="{FF2B5EF4-FFF2-40B4-BE49-F238E27FC236}">
                  <a16:creationId xmlns:a16="http://schemas.microsoft.com/office/drawing/2014/main" id="{5A77AAAF-F18C-7904-3E11-2CAB2AC312B4}"/>
                </a:ext>
              </a:extLst>
            </p:cNvPr>
            <p:cNvSpPr/>
            <p:nvPr/>
          </p:nvSpPr>
          <p:spPr>
            <a:xfrm>
              <a:off x="4751843" y="478628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8" name="Hexagon 257">
              <a:extLst>
                <a:ext uri="{FF2B5EF4-FFF2-40B4-BE49-F238E27FC236}">
                  <a16:creationId xmlns:a16="http://schemas.microsoft.com/office/drawing/2014/main" id="{AC7ED30D-D5EE-12B5-3D8E-F784C0A9F800}"/>
                </a:ext>
              </a:extLst>
            </p:cNvPr>
            <p:cNvSpPr/>
            <p:nvPr/>
          </p:nvSpPr>
          <p:spPr>
            <a:xfrm>
              <a:off x="2989492" y="497078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9" name="Hexagon 258">
              <a:extLst>
                <a:ext uri="{FF2B5EF4-FFF2-40B4-BE49-F238E27FC236}">
                  <a16:creationId xmlns:a16="http://schemas.microsoft.com/office/drawing/2014/main" id="{D76A48E6-8D55-E91C-A66B-1AC2D608DA3F}"/>
                </a:ext>
              </a:extLst>
            </p:cNvPr>
            <p:cNvSpPr/>
            <p:nvPr/>
          </p:nvSpPr>
          <p:spPr>
            <a:xfrm>
              <a:off x="3340880" y="516231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0" name="Hexagon 259">
              <a:extLst>
                <a:ext uri="{FF2B5EF4-FFF2-40B4-BE49-F238E27FC236}">
                  <a16:creationId xmlns:a16="http://schemas.microsoft.com/office/drawing/2014/main" id="{4D0A9505-2E3E-F1E5-7160-423AB99D2964}"/>
                </a:ext>
              </a:extLst>
            </p:cNvPr>
            <p:cNvSpPr/>
            <p:nvPr/>
          </p:nvSpPr>
          <p:spPr>
            <a:xfrm>
              <a:off x="3692268" y="497385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1" name="Hexagon 260">
              <a:extLst>
                <a:ext uri="{FF2B5EF4-FFF2-40B4-BE49-F238E27FC236}">
                  <a16:creationId xmlns:a16="http://schemas.microsoft.com/office/drawing/2014/main" id="{1076EBFD-F22C-0674-FF17-51FBC6791A46}"/>
                </a:ext>
              </a:extLst>
            </p:cNvPr>
            <p:cNvSpPr/>
            <p:nvPr/>
          </p:nvSpPr>
          <p:spPr>
            <a:xfrm>
              <a:off x="4043656" y="516538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2" name="Hexagon 261">
              <a:extLst>
                <a:ext uri="{FF2B5EF4-FFF2-40B4-BE49-F238E27FC236}">
                  <a16:creationId xmlns:a16="http://schemas.microsoft.com/office/drawing/2014/main" id="{7C8B7883-8F85-E48A-D44A-29ACC8F4A22B}"/>
                </a:ext>
              </a:extLst>
            </p:cNvPr>
            <p:cNvSpPr/>
            <p:nvPr/>
          </p:nvSpPr>
          <p:spPr>
            <a:xfrm>
              <a:off x="4395044" y="497692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3" name="Hexagon 262">
              <a:extLst>
                <a:ext uri="{FF2B5EF4-FFF2-40B4-BE49-F238E27FC236}">
                  <a16:creationId xmlns:a16="http://schemas.microsoft.com/office/drawing/2014/main" id="{4812744D-2F6C-DE94-ACE4-52815631E533}"/>
                </a:ext>
              </a:extLst>
            </p:cNvPr>
            <p:cNvSpPr/>
            <p:nvPr/>
          </p:nvSpPr>
          <p:spPr>
            <a:xfrm>
              <a:off x="4746432" y="516845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4" name="Hexagon 263">
              <a:extLst>
                <a:ext uri="{FF2B5EF4-FFF2-40B4-BE49-F238E27FC236}">
                  <a16:creationId xmlns:a16="http://schemas.microsoft.com/office/drawing/2014/main" id="{AAE7946E-4F92-8427-4E88-A05D1AD108CB}"/>
                </a:ext>
              </a:extLst>
            </p:cNvPr>
            <p:cNvSpPr/>
            <p:nvPr/>
          </p:nvSpPr>
          <p:spPr>
            <a:xfrm>
              <a:off x="3686857" y="535602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5" name="Hexagon 264">
              <a:extLst>
                <a:ext uri="{FF2B5EF4-FFF2-40B4-BE49-F238E27FC236}">
                  <a16:creationId xmlns:a16="http://schemas.microsoft.com/office/drawing/2014/main" id="{03FBBEF5-BD15-950A-A68F-EE61CE4B9E1C}"/>
                </a:ext>
              </a:extLst>
            </p:cNvPr>
            <p:cNvSpPr/>
            <p:nvPr/>
          </p:nvSpPr>
          <p:spPr>
            <a:xfrm>
              <a:off x="4389633" y="535908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29528E-9BB2-8449-8D92-8559011D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4" y="377203"/>
            <a:ext cx="7886700" cy="429352"/>
          </a:xfrm>
        </p:spPr>
        <p:txBody>
          <a:bodyPr/>
          <a:lstStyle/>
          <a:p>
            <a:r>
              <a:rPr lang="en-GB" dirty="0"/>
              <a:t>Hexagon Surrounds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CC5023-E921-B8AD-03E9-AEAFB4E40F8E}"/>
              </a:ext>
            </a:extLst>
          </p:cNvPr>
          <p:cNvGrpSpPr/>
          <p:nvPr/>
        </p:nvGrpSpPr>
        <p:grpSpPr>
          <a:xfrm>
            <a:off x="6366845" y="257066"/>
            <a:ext cx="2563498" cy="1726326"/>
            <a:chOff x="1973205" y="1337598"/>
            <a:chExt cx="2563498" cy="1726326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FA60EED6-4D1E-FC24-9878-B67ED3215F93}"/>
                </a:ext>
              </a:extLst>
            </p:cNvPr>
            <p:cNvSpPr/>
            <p:nvPr/>
          </p:nvSpPr>
          <p:spPr>
            <a:xfrm>
              <a:off x="2692214" y="1337598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929359F3-A60D-1BBC-5629-0762529A1D08}"/>
                </a:ext>
              </a:extLst>
            </p:cNvPr>
            <p:cNvSpPr/>
            <p:nvPr/>
          </p:nvSpPr>
          <p:spPr>
            <a:xfrm>
              <a:off x="3394990" y="1340666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F51C1F22-154C-35B0-DE9B-861D45CFB1AD}"/>
                </a:ext>
              </a:extLst>
            </p:cNvPr>
            <p:cNvSpPr/>
            <p:nvPr/>
          </p:nvSpPr>
          <p:spPr>
            <a:xfrm>
              <a:off x="1984027" y="171669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A76E0CA-1C02-2BC5-07C7-BED94048A5D0}"/>
                </a:ext>
              </a:extLst>
            </p:cNvPr>
            <p:cNvSpPr/>
            <p:nvPr/>
          </p:nvSpPr>
          <p:spPr>
            <a:xfrm>
              <a:off x="2335415" y="152823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F527C902-FF36-BB6E-41ED-D31A0D1A4A2D}"/>
                </a:ext>
              </a:extLst>
            </p:cNvPr>
            <p:cNvSpPr/>
            <p:nvPr/>
          </p:nvSpPr>
          <p:spPr>
            <a:xfrm>
              <a:off x="2686803" y="171976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9B8C9B17-A736-2CBB-F8A3-0A990CC2BBB4}"/>
                </a:ext>
              </a:extLst>
            </p:cNvPr>
            <p:cNvSpPr/>
            <p:nvPr/>
          </p:nvSpPr>
          <p:spPr>
            <a:xfrm>
              <a:off x="3038191" y="153130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A1C1E5F2-4E8A-0C31-DC0A-FAF69E11C871}"/>
                </a:ext>
              </a:extLst>
            </p:cNvPr>
            <p:cNvSpPr/>
            <p:nvPr/>
          </p:nvSpPr>
          <p:spPr>
            <a:xfrm>
              <a:off x="3389579" y="172283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0D0D1405-6F43-5CCE-1975-565574B7FB79}"/>
                </a:ext>
              </a:extLst>
            </p:cNvPr>
            <p:cNvSpPr/>
            <p:nvPr/>
          </p:nvSpPr>
          <p:spPr>
            <a:xfrm>
              <a:off x="3740967" y="153437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2E4F6D01-9331-3E03-8A52-D0CE9838B01E}"/>
                </a:ext>
              </a:extLst>
            </p:cNvPr>
            <p:cNvSpPr/>
            <p:nvPr/>
          </p:nvSpPr>
          <p:spPr>
            <a:xfrm>
              <a:off x="4092355" y="172589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FF038510-1FB3-6FC7-3E21-7C7DA87FCF8B}"/>
                </a:ext>
              </a:extLst>
            </p:cNvPr>
            <p:cNvSpPr/>
            <p:nvPr/>
          </p:nvSpPr>
          <p:spPr>
            <a:xfrm>
              <a:off x="1978616" y="209886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C9D1B1B0-E93A-243E-EA62-92B066568936}"/>
                </a:ext>
              </a:extLst>
            </p:cNvPr>
            <p:cNvSpPr/>
            <p:nvPr/>
          </p:nvSpPr>
          <p:spPr>
            <a:xfrm>
              <a:off x="2330004" y="191039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98585DC6-9A7F-15B4-61AD-411EA35F5697}"/>
                </a:ext>
              </a:extLst>
            </p:cNvPr>
            <p:cNvSpPr/>
            <p:nvPr/>
          </p:nvSpPr>
          <p:spPr>
            <a:xfrm>
              <a:off x="2681392" y="210192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A9213404-5419-3717-0FDD-333B54236938}"/>
                </a:ext>
              </a:extLst>
            </p:cNvPr>
            <p:cNvSpPr/>
            <p:nvPr/>
          </p:nvSpPr>
          <p:spPr>
            <a:xfrm>
              <a:off x="3032780" y="1913467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068D759A-5F1C-0C57-52B4-44D79ED8A7FA}"/>
                </a:ext>
              </a:extLst>
            </p:cNvPr>
            <p:cNvSpPr/>
            <p:nvPr/>
          </p:nvSpPr>
          <p:spPr>
            <a:xfrm>
              <a:off x="3384168" y="210499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4B2CDA7-5E3C-5DA6-BD8B-4A9D087A8C3F}"/>
                </a:ext>
              </a:extLst>
            </p:cNvPr>
            <p:cNvSpPr/>
            <p:nvPr/>
          </p:nvSpPr>
          <p:spPr>
            <a:xfrm>
              <a:off x="3735556" y="191653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56851310-88B4-2E37-AB56-315DCAE91E34}"/>
                </a:ext>
              </a:extLst>
            </p:cNvPr>
            <p:cNvSpPr/>
            <p:nvPr/>
          </p:nvSpPr>
          <p:spPr>
            <a:xfrm>
              <a:off x="4086944" y="210806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4AF47992-4CDD-9E5F-CCA9-D77F24B97B02}"/>
                </a:ext>
              </a:extLst>
            </p:cNvPr>
            <p:cNvSpPr/>
            <p:nvPr/>
          </p:nvSpPr>
          <p:spPr>
            <a:xfrm>
              <a:off x="1973205" y="248102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1BE763E5-A1FA-B982-D4E3-628C9593B796}"/>
                </a:ext>
              </a:extLst>
            </p:cNvPr>
            <p:cNvSpPr/>
            <p:nvPr/>
          </p:nvSpPr>
          <p:spPr>
            <a:xfrm>
              <a:off x="2324593" y="229256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3FB01A50-21C8-4D96-E910-DF2D28B0C78F}"/>
                </a:ext>
              </a:extLst>
            </p:cNvPr>
            <p:cNvSpPr/>
            <p:nvPr/>
          </p:nvSpPr>
          <p:spPr>
            <a:xfrm>
              <a:off x="2675981" y="2484093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FF6D27E-689F-69E9-6925-38142A8D1677}"/>
                </a:ext>
              </a:extLst>
            </p:cNvPr>
            <p:cNvSpPr/>
            <p:nvPr/>
          </p:nvSpPr>
          <p:spPr>
            <a:xfrm>
              <a:off x="3027369" y="2295632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C7C5052E-0CB3-FB03-77B5-9DAB0BF256D9}"/>
                </a:ext>
              </a:extLst>
            </p:cNvPr>
            <p:cNvSpPr/>
            <p:nvPr/>
          </p:nvSpPr>
          <p:spPr>
            <a:xfrm>
              <a:off x="3378757" y="2487161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9595B920-EC3D-DD7B-5B73-DE0BDF49C5C4}"/>
                </a:ext>
              </a:extLst>
            </p:cNvPr>
            <p:cNvSpPr/>
            <p:nvPr/>
          </p:nvSpPr>
          <p:spPr>
            <a:xfrm>
              <a:off x="3730145" y="229870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0D666C08-6B49-1FE5-0F12-EA68048151DE}"/>
                </a:ext>
              </a:extLst>
            </p:cNvPr>
            <p:cNvSpPr/>
            <p:nvPr/>
          </p:nvSpPr>
          <p:spPr>
            <a:xfrm>
              <a:off x="4081533" y="249022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29DC96A7-8E50-D9EC-F519-7C19AF1B937A}"/>
                </a:ext>
              </a:extLst>
            </p:cNvPr>
            <p:cNvSpPr/>
            <p:nvPr/>
          </p:nvSpPr>
          <p:spPr>
            <a:xfrm>
              <a:off x="2319182" y="267472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248B6995-526B-D7CB-F840-D700CD2BB4FC}"/>
                </a:ext>
              </a:extLst>
            </p:cNvPr>
            <p:cNvSpPr/>
            <p:nvPr/>
          </p:nvSpPr>
          <p:spPr>
            <a:xfrm>
              <a:off x="3021958" y="267779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C1EE469B-FD29-0592-4F4D-E0ECEE7498E7}"/>
                </a:ext>
              </a:extLst>
            </p:cNvPr>
            <p:cNvSpPr/>
            <p:nvPr/>
          </p:nvSpPr>
          <p:spPr>
            <a:xfrm>
              <a:off x="3724734" y="268086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84381C2-C271-2EDF-AA71-A218FFFF81A4}"/>
              </a:ext>
            </a:extLst>
          </p:cNvPr>
          <p:cNvGrpSpPr/>
          <p:nvPr/>
        </p:nvGrpSpPr>
        <p:grpSpPr>
          <a:xfrm>
            <a:off x="325234" y="838889"/>
            <a:ext cx="2563498" cy="1726326"/>
            <a:chOff x="1973205" y="1337598"/>
            <a:chExt cx="2563498" cy="1726326"/>
          </a:xfrm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82667D1A-B2CD-D697-2E8A-A593028752D0}"/>
                </a:ext>
              </a:extLst>
            </p:cNvPr>
            <p:cNvSpPr/>
            <p:nvPr/>
          </p:nvSpPr>
          <p:spPr>
            <a:xfrm>
              <a:off x="2692214" y="133759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F06D5CAC-B50B-70AA-0F8F-1FA3B732DEB0}"/>
                </a:ext>
              </a:extLst>
            </p:cNvPr>
            <p:cNvSpPr/>
            <p:nvPr/>
          </p:nvSpPr>
          <p:spPr>
            <a:xfrm>
              <a:off x="3394990" y="134066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39" name="Hexagon 38">
              <a:extLst>
                <a:ext uri="{FF2B5EF4-FFF2-40B4-BE49-F238E27FC236}">
                  <a16:creationId xmlns:a16="http://schemas.microsoft.com/office/drawing/2014/main" id="{92F9AD5C-6CEF-ACA8-30FA-9941F1167950}"/>
                </a:ext>
              </a:extLst>
            </p:cNvPr>
            <p:cNvSpPr/>
            <p:nvPr/>
          </p:nvSpPr>
          <p:spPr>
            <a:xfrm>
              <a:off x="1984027" y="171669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0" name="Hexagon 39">
              <a:extLst>
                <a:ext uri="{FF2B5EF4-FFF2-40B4-BE49-F238E27FC236}">
                  <a16:creationId xmlns:a16="http://schemas.microsoft.com/office/drawing/2014/main" id="{7152B8B3-A42D-15B1-E216-1F2B966470E8}"/>
                </a:ext>
              </a:extLst>
            </p:cNvPr>
            <p:cNvSpPr/>
            <p:nvPr/>
          </p:nvSpPr>
          <p:spPr>
            <a:xfrm>
              <a:off x="2335415" y="152823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1" name="Hexagon 40">
              <a:extLst>
                <a:ext uri="{FF2B5EF4-FFF2-40B4-BE49-F238E27FC236}">
                  <a16:creationId xmlns:a16="http://schemas.microsoft.com/office/drawing/2014/main" id="{7A90DF04-8412-D281-B9BA-51DB06E67BF8}"/>
                </a:ext>
              </a:extLst>
            </p:cNvPr>
            <p:cNvSpPr/>
            <p:nvPr/>
          </p:nvSpPr>
          <p:spPr>
            <a:xfrm>
              <a:off x="2686803" y="171976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2" name="Hexagon 41">
              <a:extLst>
                <a:ext uri="{FF2B5EF4-FFF2-40B4-BE49-F238E27FC236}">
                  <a16:creationId xmlns:a16="http://schemas.microsoft.com/office/drawing/2014/main" id="{5B66E8FA-76CB-2E4F-F4BF-A49767D8E9D2}"/>
                </a:ext>
              </a:extLst>
            </p:cNvPr>
            <p:cNvSpPr/>
            <p:nvPr/>
          </p:nvSpPr>
          <p:spPr>
            <a:xfrm>
              <a:off x="3038191" y="153130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3F00E5F3-6745-7087-C362-A17B1BC21300}"/>
                </a:ext>
              </a:extLst>
            </p:cNvPr>
            <p:cNvSpPr/>
            <p:nvPr/>
          </p:nvSpPr>
          <p:spPr>
            <a:xfrm>
              <a:off x="3389579" y="172283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55D36559-DD28-5B90-657D-7A32E5E5480C}"/>
                </a:ext>
              </a:extLst>
            </p:cNvPr>
            <p:cNvSpPr/>
            <p:nvPr/>
          </p:nvSpPr>
          <p:spPr>
            <a:xfrm>
              <a:off x="3740967" y="153437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5" name="Hexagon 44">
              <a:extLst>
                <a:ext uri="{FF2B5EF4-FFF2-40B4-BE49-F238E27FC236}">
                  <a16:creationId xmlns:a16="http://schemas.microsoft.com/office/drawing/2014/main" id="{3BCC1191-57BA-DF9F-6F4F-39CA1CDA5AB8}"/>
                </a:ext>
              </a:extLst>
            </p:cNvPr>
            <p:cNvSpPr/>
            <p:nvPr/>
          </p:nvSpPr>
          <p:spPr>
            <a:xfrm>
              <a:off x="4092355" y="172589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6" name="Hexagon 45">
              <a:extLst>
                <a:ext uri="{FF2B5EF4-FFF2-40B4-BE49-F238E27FC236}">
                  <a16:creationId xmlns:a16="http://schemas.microsoft.com/office/drawing/2014/main" id="{FB3FD878-790D-93E4-9D86-742C0A6167A2}"/>
                </a:ext>
              </a:extLst>
            </p:cNvPr>
            <p:cNvSpPr/>
            <p:nvPr/>
          </p:nvSpPr>
          <p:spPr>
            <a:xfrm>
              <a:off x="1978616" y="209886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980E76DA-9ED9-590C-F90C-9777D5F0B30D}"/>
                </a:ext>
              </a:extLst>
            </p:cNvPr>
            <p:cNvSpPr/>
            <p:nvPr/>
          </p:nvSpPr>
          <p:spPr>
            <a:xfrm>
              <a:off x="2330004" y="191039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8" name="Hexagon 47">
              <a:extLst>
                <a:ext uri="{FF2B5EF4-FFF2-40B4-BE49-F238E27FC236}">
                  <a16:creationId xmlns:a16="http://schemas.microsoft.com/office/drawing/2014/main" id="{FDB6325F-2DC4-77D0-53D8-5E95140E6668}"/>
                </a:ext>
              </a:extLst>
            </p:cNvPr>
            <p:cNvSpPr/>
            <p:nvPr/>
          </p:nvSpPr>
          <p:spPr>
            <a:xfrm>
              <a:off x="2681392" y="210192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49" name="Hexagon 48">
              <a:extLst>
                <a:ext uri="{FF2B5EF4-FFF2-40B4-BE49-F238E27FC236}">
                  <a16:creationId xmlns:a16="http://schemas.microsoft.com/office/drawing/2014/main" id="{E515FB8C-D398-AFB7-AFD6-3CCFDABD4082}"/>
                </a:ext>
              </a:extLst>
            </p:cNvPr>
            <p:cNvSpPr/>
            <p:nvPr/>
          </p:nvSpPr>
          <p:spPr>
            <a:xfrm>
              <a:off x="3032780" y="1913467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0" name="Hexagon 49">
              <a:extLst>
                <a:ext uri="{FF2B5EF4-FFF2-40B4-BE49-F238E27FC236}">
                  <a16:creationId xmlns:a16="http://schemas.microsoft.com/office/drawing/2014/main" id="{5F230CAD-73B3-87F0-B7AE-6C7839B8507E}"/>
                </a:ext>
              </a:extLst>
            </p:cNvPr>
            <p:cNvSpPr/>
            <p:nvPr/>
          </p:nvSpPr>
          <p:spPr>
            <a:xfrm>
              <a:off x="3384168" y="210499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571F5DE9-555C-48EB-ACF7-F71EB0EF7749}"/>
                </a:ext>
              </a:extLst>
            </p:cNvPr>
            <p:cNvSpPr/>
            <p:nvPr/>
          </p:nvSpPr>
          <p:spPr>
            <a:xfrm>
              <a:off x="3735556" y="191653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590C2378-9156-A1E7-6A53-024DA575A1C9}"/>
                </a:ext>
              </a:extLst>
            </p:cNvPr>
            <p:cNvSpPr/>
            <p:nvPr/>
          </p:nvSpPr>
          <p:spPr>
            <a:xfrm>
              <a:off x="4086944" y="210806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40483BC8-8D6B-0828-0E72-11F4FD6BD0DA}"/>
                </a:ext>
              </a:extLst>
            </p:cNvPr>
            <p:cNvSpPr/>
            <p:nvPr/>
          </p:nvSpPr>
          <p:spPr>
            <a:xfrm>
              <a:off x="1973205" y="248102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A01B2A6B-0564-C1FD-BC3F-34C96C14ABD4}"/>
                </a:ext>
              </a:extLst>
            </p:cNvPr>
            <p:cNvSpPr/>
            <p:nvPr/>
          </p:nvSpPr>
          <p:spPr>
            <a:xfrm>
              <a:off x="2324593" y="229256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id="{F263A4E1-0285-33E4-5C3A-E7BAF0B49C7A}"/>
                </a:ext>
              </a:extLst>
            </p:cNvPr>
            <p:cNvSpPr/>
            <p:nvPr/>
          </p:nvSpPr>
          <p:spPr>
            <a:xfrm>
              <a:off x="2675981" y="2484093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9D9242A7-2FC6-8B8F-D43C-937BE8794067}"/>
                </a:ext>
              </a:extLst>
            </p:cNvPr>
            <p:cNvSpPr/>
            <p:nvPr/>
          </p:nvSpPr>
          <p:spPr>
            <a:xfrm>
              <a:off x="3027369" y="2295632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51A183A0-0EC4-5C3B-6311-F217EA39AD4A}"/>
                </a:ext>
              </a:extLst>
            </p:cNvPr>
            <p:cNvSpPr/>
            <p:nvPr/>
          </p:nvSpPr>
          <p:spPr>
            <a:xfrm>
              <a:off x="3378757" y="2487161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C6DF1710-A2F9-7F58-EACB-8678CAB646F1}"/>
                </a:ext>
              </a:extLst>
            </p:cNvPr>
            <p:cNvSpPr/>
            <p:nvPr/>
          </p:nvSpPr>
          <p:spPr>
            <a:xfrm>
              <a:off x="3730145" y="229870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D10F28EE-33A3-52A7-7378-8F5FE10B7EA1}"/>
                </a:ext>
              </a:extLst>
            </p:cNvPr>
            <p:cNvSpPr/>
            <p:nvPr/>
          </p:nvSpPr>
          <p:spPr>
            <a:xfrm>
              <a:off x="4081533" y="249022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5D15E9B1-3AE3-6386-C4A1-E3A920825F70}"/>
                </a:ext>
              </a:extLst>
            </p:cNvPr>
            <p:cNvSpPr/>
            <p:nvPr/>
          </p:nvSpPr>
          <p:spPr>
            <a:xfrm>
              <a:off x="2319182" y="267472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103CE498-AE8E-22A9-B229-0613F2DE9F25}"/>
                </a:ext>
              </a:extLst>
            </p:cNvPr>
            <p:cNvSpPr/>
            <p:nvPr/>
          </p:nvSpPr>
          <p:spPr>
            <a:xfrm>
              <a:off x="3021958" y="267779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7D06D0E8-6D47-D732-94D2-8E8A0997E68C}"/>
                </a:ext>
              </a:extLst>
            </p:cNvPr>
            <p:cNvSpPr/>
            <p:nvPr/>
          </p:nvSpPr>
          <p:spPr>
            <a:xfrm>
              <a:off x="3724734" y="268086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97808FE-1616-906E-1FD7-C75AC10FB82C}"/>
              </a:ext>
            </a:extLst>
          </p:cNvPr>
          <p:cNvGrpSpPr/>
          <p:nvPr/>
        </p:nvGrpSpPr>
        <p:grpSpPr>
          <a:xfrm>
            <a:off x="272901" y="3005565"/>
            <a:ext cx="2563498" cy="1726326"/>
            <a:chOff x="1973205" y="1337598"/>
            <a:chExt cx="2563498" cy="1726326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45FA8FAC-15DF-A64E-330C-C67C9F238E6E}"/>
                </a:ext>
              </a:extLst>
            </p:cNvPr>
            <p:cNvSpPr/>
            <p:nvPr/>
          </p:nvSpPr>
          <p:spPr>
            <a:xfrm>
              <a:off x="2692214" y="1337598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9DDF7348-5BCA-F7B8-4024-8DEE2BF30CAF}"/>
                </a:ext>
              </a:extLst>
            </p:cNvPr>
            <p:cNvSpPr/>
            <p:nvPr/>
          </p:nvSpPr>
          <p:spPr>
            <a:xfrm>
              <a:off x="3394990" y="1340666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6" name="Hexagon 65">
              <a:extLst>
                <a:ext uri="{FF2B5EF4-FFF2-40B4-BE49-F238E27FC236}">
                  <a16:creationId xmlns:a16="http://schemas.microsoft.com/office/drawing/2014/main" id="{43C2585E-DB5C-AB61-B5CC-02562FFCF7DB}"/>
                </a:ext>
              </a:extLst>
            </p:cNvPr>
            <p:cNvSpPr/>
            <p:nvPr/>
          </p:nvSpPr>
          <p:spPr>
            <a:xfrm>
              <a:off x="1984027" y="171669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0D8A02F7-4C55-CFC6-58D3-138FFD462938}"/>
                </a:ext>
              </a:extLst>
            </p:cNvPr>
            <p:cNvSpPr/>
            <p:nvPr/>
          </p:nvSpPr>
          <p:spPr>
            <a:xfrm>
              <a:off x="2335415" y="152823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FAEA9300-E49A-08C9-3C8E-84DCDF11E072}"/>
                </a:ext>
              </a:extLst>
            </p:cNvPr>
            <p:cNvSpPr/>
            <p:nvPr/>
          </p:nvSpPr>
          <p:spPr>
            <a:xfrm>
              <a:off x="2686803" y="171976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1B052963-30C2-9B1C-2ACB-5A23B5F8095D}"/>
                </a:ext>
              </a:extLst>
            </p:cNvPr>
            <p:cNvSpPr/>
            <p:nvPr/>
          </p:nvSpPr>
          <p:spPr>
            <a:xfrm>
              <a:off x="3038191" y="153130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0" name="Hexagon 69">
              <a:extLst>
                <a:ext uri="{FF2B5EF4-FFF2-40B4-BE49-F238E27FC236}">
                  <a16:creationId xmlns:a16="http://schemas.microsoft.com/office/drawing/2014/main" id="{B4E53AD4-3BD8-1A7B-D7C8-B11B7E3232F0}"/>
                </a:ext>
              </a:extLst>
            </p:cNvPr>
            <p:cNvSpPr/>
            <p:nvPr/>
          </p:nvSpPr>
          <p:spPr>
            <a:xfrm>
              <a:off x="3389579" y="172283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1" name="Hexagon 70">
              <a:extLst>
                <a:ext uri="{FF2B5EF4-FFF2-40B4-BE49-F238E27FC236}">
                  <a16:creationId xmlns:a16="http://schemas.microsoft.com/office/drawing/2014/main" id="{129CCDD3-A494-605E-2AB2-C30C39E3AD87}"/>
                </a:ext>
              </a:extLst>
            </p:cNvPr>
            <p:cNvSpPr/>
            <p:nvPr/>
          </p:nvSpPr>
          <p:spPr>
            <a:xfrm>
              <a:off x="3740967" y="153437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2" name="Hexagon 71">
              <a:extLst>
                <a:ext uri="{FF2B5EF4-FFF2-40B4-BE49-F238E27FC236}">
                  <a16:creationId xmlns:a16="http://schemas.microsoft.com/office/drawing/2014/main" id="{86F3F964-028B-7E90-0633-5396603BB7DA}"/>
                </a:ext>
              </a:extLst>
            </p:cNvPr>
            <p:cNvSpPr/>
            <p:nvPr/>
          </p:nvSpPr>
          <p:spPr>
            <a:xfrm>
              <a:off x="4092355" y="172589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3" name="Hexagon 72">
              <a:extLst>
                <a:ext uri="{FF2B5EF4-FFF2-40B4-BE49-F238E27FC236}">
                  <a16:creationId xmlns:a16="http://schemas.microsoft.com/office/drawing/2014/main" id="{83A66643-F9EB-DF4B-229B-9A99E4EA6541}"/>
                </a:ext>
              </a:extLst>
            </p:cNvPr>
            <p:cNvSpPr/>
            <p:nvPr/>
          </p:nvSpPr>
          <p:spPr>
            <a:xfrm>
              <a:off x="1978616" y="209886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4" name="Hexagon 73">
              <a:extLst>
                <a:ext uri="{FF2B5EF4-FFF2-40B4-BE49-F238E27FC236}">
                  <a16:creationId xmlns:a16="http://schemas.microsoft.com/office/drawing/2014/main" id="{8862C2D1-6004-AA9E-EDEF-97885B032EF7}"/>
                </a:ext>
              </a:extLst>
            </p:cNvPr>
            <p:cNvSpPr/>
            <p:nvPr/>
          </p:nvSpPr>
          <p:spPr>
            <a:xfrm>
              <a:off x="2330004" y="191039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5" name="Hexagon 74">
              <a:extLst>
                <a:ext uri="{FF2B5EF4-FFF2-40B4-BE49-F238E27FC236}">
                  <a16:creationId xmlns:a16="http://schemas.microsoft.com/office/drawing/2014/main" id="{477A9E4A-634B-E7BC-4E36-EDF8F5E47C1E}"/>
                </a:ext>
              </a:extLst>
            </p:cNvPr>
            <p:cNvSpPr/>
            <p:nvPr/>
          </p:nvSpPr>
          <p:spPr>
            <a:xfrm>
              <a:off x="2681392" y="210192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053CB9E0-1ED1-79C8-43EF-443E0BBEE84F}"/>
                </a:ext>
              </a:extLst>
            </p:cNvPr>
            <p:cNvSpPr/>
            <p:nvPr/>
          </p:nvSpPr>
          <p:spPr>
            <a:xfrm>
              <a:off x="3032780" y="1913467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7" name="Hexagon 76">
              <a:extLst>
                <a:ext uri="{FF2B5EF4-FFF2-40B4-BE49-F238E27FC236}">
                  <a16:creationId xmlns:a16="http://schemas.microsoft.com/office/drawing/2014/main" id="{6687C27E-13AF-BF2C-0996-00A44557216A}"/>
                </a:ext>
              </a:extLst>
            </p:cNvPr>
            <p:cNvSpPr/>
            <p:nvPr/>
          </p:nvSpPr>
          <p:spPr>
            <a:xfrm>
              <a:off x="3384168" y="210499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83C50A76-F0B4-7053-EF17-21A84BA3FBCA}"/>
                </a:ext>
              </a:extLst>
            </p:cNvPr>
            <p:cNvSpPr/>
            <p:nvPr/>
          </p:nvSpPr>
          <p:spPr>
            <a:xfrm>
              <a:off x="3735556" y="191653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66AEB8F6-DACB-8B07-82F8-77FC2C665673}"/>
                </a:ext>
              </a:extLst>
            </p:cNvPr>
            <p:cNvSpPr/>
            <p:nvPr/>
          </p:nvSpPr>
          <p:spPr>
            <a:xfrm>
              <a:off x="4086944" y="210806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0" name="Hexagon 79">
              <a:extLst>
                <a:ext uri="{FF2B5EF4-FFF2-40B4-BE49-F238E27FC236}">
                  <a16:creationId xmlns:a16="http://schemas.microsoft.com/office/drawing/2014/main" id="{0E7AEE68-B900-708C-F184-5AEE634AF86A}"/>
                </a:ext>
              </a:extLst>
            </p:cNvPr>
            <p:cNvSpPr/>
            <p:nvPr/>
          </p:nvSpPr>
          <p:spPr>
            <a:xfrm>
              <a:off x="1973205" y="248102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1" name="Hexagon 80">
              <a:extLst>
                <a:ext uri="{FF2B5EF4-FFF2-40B4-BE49-F238E27FC236}">
                  <a16:creationId xmlns:a16="http://schemas.microsoft.com/office/drawing/2014/main" id="{8FE2C809-D3A9-C9B2-DE54-5B2F73ECE72F}"/>
                </a:ext>
              </a:extLst>
            </p:cNvPr>
            <p:cNvSpPr/>
            <p:nvPr/>
          </p:nvSpPr>
          <p:spPr>
            <a:xfrm>
              <a:off x="2324593" y="229256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9FCA36CC-1B3E-D2F0-713B-5BCAD63CB65B}"/>
                </a:ext>
              </a:extLst>
            </p:cNvPr>
            <p:cNvSpPr/>
            <p:nvPr/>
          </p:nvSpPr>
          <p:spPr>
            <a:xfrm>
              <a:off x="2675981" y="2484093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3" name="Hexagon 82">
              <a:extLst>
                <a:ext uri="{FF2B5EF4-FFF2-40B4-BE49-F238E27FC236}">
                  <a16:creationId xmlns:a16="http://schemas.microsoft.com/office/drawing/2014/main" id="{42551473-0D49-7748-12F1-EFC7CF85B06C}"/>
                </a:ext>
              </a:extLst>
            </p:cNvPr>
            <p:cNvSpPr/>
            <p:nvPr/>
          </p:nvSpPr>
          <p:spPr>
            <a:xfrm>
              <a:off x="3027369" y="2295632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4" name="Hexagon 83">
              <a:extLst>
                <a:ext uri="{FF2B5EF4-FFF2-40B4-BE49-F238E27FC236}">
                  <a16:creationId xmlns:a16="http://schemas.microsoft.com/office/drawing/2014/main" id="{FB9B01E8-C4CF-C6D7-B5F0-277FA1091FB2}"/>
                </a:ext>
              </a:extLst>
            </p:cNvPr>
            <p:cNvSpPr/>
            <p:nvPr/>
          </p:nvSpPr>
          <p:spPr>
            <a:xfrm>
              <a:off x="3378757" y="2487161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3DCC13E8-9BAD-030A-BB8D-325DB096B359}"/>
                </a:ext>
              </a:extLst>
            </p:cNvPr>
            <p:cNvSpPr/>
            <p:nvPr/>
          </p:nvSpPr>
          <p:spPr>
            <a:xfrm>
              <a:off x="3730145" y="229870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0D1E65E4-9918-A992-2748-CA8EF989212E}"/>
                </a:ext>
              </a:extLst>
            </p:cNvPr>
            <p:cNvSpPr/>
            <p:nvPr/>
          </p:nvSpPr>
          <p:spPr>
            <a:xfrm>
              <a:off x="4081533" y="249022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CDFEF757-718C-A926-B0FB-8A9600CEB499}"/>
                </a:ext>
              </a:extLst>
            </p:cNvPr>
            <p:cNvSpPr/>
            <p:nvPr/>
          </p:nvSpPr>
          <p:spPr>
            <a:xfrm>
              <a:off x="2319182" y="267472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8" name="Hexagon 87">
              <a:extLst>
                <a:ext uri="{FF2B5EF4-FFF2-40B4-BE49-F238E27FC236}">
                  <a16:creationId xmlns:a16="http://schemas.microsoft.com/office/drawing/2014/main" id="{713EF11A-0760-9AAD-2028-FF734BE26BE4}"/>
                </a:ext>
              </a:extLst>
            </p:cNvPr>
            <p:cNvSpPr/>
            <p:nvPr/>
          </p:nvSpPr>
          <p:spPr>
            <a:xfrm>
              <a:off x="3021958" y="267779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EB009076-F688-CC9B-1579-8A2CC5C46F2D}"/>
                </a:ext>
              </a:extLst>
            </p:cNvPr>
            <p:cNvSpPr/>
            <p:nvPr/>
          </p:nvSpPr>
          <p:spPr>
            <a:xfrm>
              <a:off x="3724734" y="268086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96A8045-C3CF-BC52-802B-134A595D9CC7}"/>
              </a:ext>
            </a:extLst>
          </p:cNvPr>
          <p:cNvGrpSpPr/>
          <p:nvPr/>
        </p:nvGrpSpPr>
        <p:grpSpPr>
          <a:xfrm>
            <a:off x="293935" y="5013847"/>
            <a:ext cx="2563498" cy="1726326"/>
            <a:chOff x="1973205" y="1337598"/>
            <a:chExt cx="2563498" cy="1726326"/>
          </a:xfrm>
        </p:grpSpPr>
        <p:sp>
          <p:nvSpPr>
            <p:cNvPr id="91" name="Hexagon 90">
              <a:extLst>
                <a:ext uri="{FF2B5EF4-FFF2-40B4-BE49-F238E27FC236}">
                  <a16:creationId xmlns:a16="http://schemas.microsoft.com/office/drawing/2014/main" id="{CC18B1B1-2572-528D-72C0-75DCF619A4BC}"/>
                </a:ext>
              </a:extLst>
            </p:cNvPr>
            <p:cNvSpPr/>
            <p:nvPr/>
          </p:nvSpPr>
          <p:spPr>
            <a:xfrm>
              <a:off x="2692214" y="133759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F6959135-7241-5DF5-912C-F3453DB398A9}"/>
                </a:ext>
              </a:extLst>
            </p:cNvPr>
            <p:cNvSpPr/>
            <p:nvPr/>
          </p:nvSpPr>
          <p:spPr>
            <a:xfrm>
              <a:off x="3394990" y="134066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3" name="Hexagon 92">
              <a:extLst>
                <a:ext uri="{FF2B5EF4-FFF2-40B4-BE49-F238E27FC236}">
                  <a16:creationId xmlns:a16="http://schemas.microsoft.com/office/drawing/2014/main" id="{67DDD27E-C9AA-6F67-28ED-73B0D5C7EB8E}"/>
                </a:ext>
              </a:extLst>
            </p:cNvPr>
            <p:cNvSpPr/>
            <p:nvPr/>
          </p:nvSpPr>
          <p:spPr>
            <a:xfrm>
              <a:off x="1984027" y="1716695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4" name="Hexagon 93">
              <a:extLst>
                <a:ext uri="{FF2B5EF4-FFF2-40B4-BE49-F238E27FC236}">
                  <a16:creationId xmlns:a16="http://schemas.microsoft.com/office/drawing/2014/main" id="{35B67D6E-3FD3-7272-90DE-624EE5D910A4}"/>
                </a:ext>
              </a:extLst>
            </p:cNvPr>
            <p:cNvSpPr/>
            <p:nvPr/>
          </p:nvSpPr>
          <p:spPr>
            <a:xfrm>
              <a:off x="2335415" y="152823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C540B9C8-7281-5F2D-EE4E-B5254B0F4344}"/>
                </a:ext>
              </a:extLst>
            </p:cNvPr>
            <p:cNvSpPr/>
            <p:nvPr/>
          </p:nvSpPr>
          <p:spPr>
            <a:xfrm>
              <a:off x="2686803" y="171976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B3C9298B-EED3-DACD-3D7E-4BFEDABF42EF}"/>
                </a:ext>
              </a:extLst>
            </p:cNvPr>
            <p:cNvSpPr/>
            <p:nvPr/>
          </p:nvSpPr>
          <p:spPr>
            <a:xfrm>
              <a:off x="3038191" y="153130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7" name="Hexagon 96">
              <a:extLst>
                <a:ext uri="{FF2B5EF4-FFF2-40B4-BE49-F238E27FC236}">
                  <a16:creationId xmlns:a16="http://schemas.microsoft.com/office/drawing/2014/main" id="{71FFDB5E-6775-5A2E-7DA2-F029B7D640A1}"/>
                </a:ext>
              </a:extLst>
            </p:cNvPr>
            <p:cNvSpPr/>
            <p:nvPr/>
          </p:nvSpPr>
          <p:spPr>
            <a:xfrm>
              <a:off x="3389579" y="172283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3753DA28-1C2A-3185-B871-36D5769EAF88}"/>
                </a:ext>
              </a:extLst>
            </p:cNvPr>
            <p:cNvSpPr/>
            <p:nvPr/>
          </p:nvSpPr>
          <p:spPr>
            <a:xfrm>
              <a:off x="3740967" y="153437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A84A75BB-D29A-7156-6F91-323605FCC1A4}"/>
                </a:ext>
              </a:extLst>
            </p:cNvPr>
            <p:cNvSpPr/>
            <p:nvPr/>
          </p:nvSpPr>
          <p:spPr>
            <a:xfrm>
              <a:off x="4092355" y="1725899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0" name="Hexagon 99">
              <a:extLst>
                <a:ext uri="{FF2B5EF4-FFF2-40B4-BE49-F238E27FC236}">
                  <a16:creationId xmlns:a16="http://schemas.microsoft.com/office/drawing/2014/main" id="{ED07D6A0-E739-FA7B-84D6-C59229AC1AF3}"/>
                </a:ext>
              </a:extLst>
            </p:cNvPr>
            <p:cNvSpPr/>
            <p:nvPr/>
          </p:nvSpPr>
          <p:spPr>
            <a:xfrm>
              <a:off x="1978616" y="209886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52B89F64-46B6-C098-910F-017C4D9E426D}"/>
                </a:ext>
              </a:extLst>
            </p:cNvPr>
            <p:cNvSpPr/>
            <p:nvPr/>
          </p:nvSpPr>
          <p:spPr>
            <a:xfrm>
              <a:off x="2330004" y="191039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2" name="Hexagon 101">
              <a:extLst>
                <a:ext uri="{FF2B5EF4-FFF2-40B4-BE49-F238E27FC236}">
                  <a16:creationId xmlns:a16="http://schemas.microsoft.com/office/drawing/2014/main" id="{DA08183D-FB49-7F28-B5CB-5A682566F112}"/>
                </a:ext>
              </a:extLst>
            </p:cNvPr>
            <p:cNvSpPr/>
            <p:nvPr/>
          </p:nvSpPr>
          <p:spPr>
            <a:xfrm>
              <a:off x="2681392" y="210192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3" name="Hexagon 102">
              <a:extLst>
                <a:ext uri="{FF2B5EF4-FFF2-40B4-BE49-F238E27FC236}">
                  <a16:creationId xmlns:a16="http://schemas.microsoft.com/office/drawing/2014/main" id="{37ED01F5-C0A1-4A8B-9F34-4BB881A28E56}"/>
                </a:ext>
              </a:extLst>
            </p:cNvPr>
            <p:cNvSpPr/>
            <p:nvPr/>
          </p:nvSpPr>
          <p:spPr>
            <a:xfrm>
              <a:off x="3032780" y="1913467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FB23655B-06B2-51F6-141E-C438D7D9ABDA}"/>
                </a:ext>
              </a:extLst>
            </p:cNvPr>
            <p:cNvSpPr/>
            <p:nvPr/>
          </p:nvSpPr>
          <p:spPr>
            <a:xfrm>
              <a:off x="3384168" y="210499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5" name="Hexagon 104">
              <a:extLst>
                <a:ext uri="{FF2B5EF4-FFF2-40B4-BE49-F238E27FC236}">
                  <a16:creationId xmlns:a16="http://schemas.microsoft.com/office/drawing/2014/main" id="{CD3CC829-9730-5FD4-06B7-E4721DD335E4}"/>
                </a:ext>
              </a:extLst>
            </p:cNvPr>
            <p:cNvSpPr/>
            <p:nvPr/>
          </p:nvSpPr>
          <p:spPr>
            <a:xfrm>
              <a:off x="3735556" y="191653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6" name="Hexagon 105">
              <a:extLst>
                <a:ext uri="{FF2B5EF4-FFF2-40B4-BE49-F238E27FC236}">
                  <a16:creationId xmlns:a16="http://schemas.microsoft.com/office/drawing/2014/main" id="{DE199EA3-F7D4-2EB1-71CD-C4F2F138FBB6}"/>
                </a:ext>
              </a:extLst>
            </p:cNvPr>
            <p:cNvSpPr/>
            <p:nvPr/>
          </p:nvSpPr>
          <p:spPr>
            <a:xfrm>
              <a:off x="4086944" y="210806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A85E68A1-6079-F158-961C-44D05EC0E7EA}"/>
                </a:ext>
              </a:extLst>
            </p:cNvPr>
            <p:cNvSpPr/>
            <p:nvPr/>
          </p:nvSpPr>
          <p:spPr>
            <a:xfrm>
              <a:off x="1973205" y="2481025"/>
              <a:ext cx="444348" cy="383059"/>
            </a:xfrm>
            <a:prstGeom prst="hexagon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8" name="Hexagon 107">
              <a:extLst>
                <a:ext uri="{FF2B5EF4-FFF2-40B4-BE49-F238E27FC236}">
                  <a16:creationId xmlns:a16="http://schemas.microsoft.com/office/drawing/2014/main" id="{623AF6D7-5ED5-6ABF-2C75-5A85A92785C0}"/>
                </a:ext>
              </a:extLst>
            </p:cNvPr>
            <p:cNvSpPr/>
            <p:nvPr/>
          </p:nvSpPr>
          <p:spPr>
            <a:xfrm>
              <a:off x="2324593" y="229256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09" name="Hexagon 108">
              <a:extLst>
                <a:ext uri="{FF2B5EF4-FFF2-40B4-BE49-F238E27FC236}">
                  <a16:creationId xmlns:a16="http://schemas.microsoft.com/office/drawing/2014/main" id="{BF4252A1-CF77-1437-8934-52A010645C7B}"/>
                </a:ext>
              </a:extLst>
            </p:cNvPr>
            <p:cNvSpPr/>
            <p:nvPr/>
          </p:nvSpPr>
          <p:spPr>
            <a:xfrm>
              <a:off x="2675981" y="2484093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0" name="Hexagon 109">
              <a:extLst>
                <a:ext uri="{FF2B5EF4-FFF2-40B4-BE49-F238E27FC236}">
                  <a16:creationId xmlns:a16="http://schemas.microsoft.com/office/drawing/2014/main" id="{2EC9CEA3-44A2-D2AB-EBF4-00B1EF26D0C4}"/>
                </a:ext>
              </a:extLst>
            </p:cNvPr>
            <p:cNvSpPr/>
            <p:nvPr/>
          </p:nvSpPr>
          <p:spPr>
            <a:xfrm>
              <a:off x="3027369" y="2295632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1" name="Hexagon 110">
              <a:extLst>
                <a:ext uri="{FF2B5EF4-FFF2-40B4-BE49-F238E27FC236}">
                  <a16:creationId xmlns:a16="http://schemas.microsoft.com/office/drawing/2014/main" id="{417B19A6-CCE5-F915-D706-F20B14D75F4C}"/>
                </a:ext>
              </a:extLst>
            </p:cNvPr>
            <p:cNvSpPr/>
            <p:nvPr/>
          </p:nvSpPr>
          <p:spPr>
            <a:xfrm>
              <a:off x="3378757" y="2487161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2" name="Hexagon 111">
              <a:extLst>
                <a:ext uri="{FF2B5EF4-FFF2-40B4-BE49-F238E27FC236}">
                  <a16:creationId xmlns:a16="http://schemas.microsoft.com/office/drawing/2014/main" id="{14A63A75-1A12-E882-BB26-9ACDFBABD771}"/>
                </a:ext>
              </a:extLst>
            </p:cNvPr>
            <p:cNvSpPr/>
            <p:nvPr/>
          </p:nvSpPr>
          <p:spPr>
            <a:xfrm>
              <a:off x="3730145" y="229870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3" name="Hexagon 112">
              <a:extLst>
                <a:ext uri="{FF2B5EF4-FFF2-40B4-BE49-F238E27FC236}">
                  <a16:creationId xmlns:a16="http://schemas.microsoft.com/office/drawing/2014/main" id="{15CBFBB4-EB81-A2D0-563C-9A3095C6EFDD}"/>
                </a:ext>
              </a:extLst>
            </p:cNvPr>
            <p:cNvSpPr/>
            <p:nvPr/>
          </p:nvSpPr>
          <p:spPr>
            <a:xfrm>
              <a:off x="4081533" y="2490229"/>
              <a:ext cx="444348" cy="383059"/>
            </a:xfrm>
            <a:prstGeom prst="hexagon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4" name="Hexagon 113">
              <a:extLst>
                <a:ext uri="{FF2B5EF4-FFF2-40B4-BE49-F238E27FC236}">
                  <a16:creationId xmlns:a16="http://schemas.microsoft.com/office/drawing/2014/main" id="{C6EB7C46-51F5-7326-E9D5-C796EFB55744}"/>
                </a:ext>
              </a:extLst>
            </p:cNvPr>
            <p:cNvSpPr/>
            <p:nvPr/>
          </p:nvSpPr>
          <p:spPr>
            <a:xfrm>
              <a:off x="2319182" y="2674729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5" name="Hexagon 114">
              <a:extLst>
                <a:ext uri="{FF2B5EF4-FFF2-40B4-BE49-F238E27FC236}">
                  <a16:creationId xmlns:a16="http://schemas.microsoft.com/office/drawing/2014/main" id="{A48C04BD-0A60-4712-0B5D-807F792FAD50}"/>
                </a:ext>
              </a:extLst>
            </p:cNvPr>
            <p:cNvSpPr/>
            <p:nvPr/>
          </p:nvSpPr>
          <p:spPr>
            <a:xfrm>
              <a:off x="3021958" y="267779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2EAD46A7-0F06-A8F5-F3A5-DFF1A454B997}"/>
                </a:ext>
              </a:extLst>
            </p:cNvPr>
            <p:cNvSpPr/>
            <p:nvPr/>
          </p:nvSpPr>
          <p:spPr>
            <a:xfrm>
              <a:off x="3724734" y="2680865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91F1AE1-2FF4-49BA-218A-5E4C8729E444}"/>
              </a:ext>
            </a:extLst>
          </p:cNvPr>
          <p:cNvSpPr txBox="1"/>
          <p:nvPr/>
        </p:nvSpPr>
        <p:spPr>
          <a:xfrm>
            <a:off x="2516076" y="2410379"/>
            <a:ext cx="1431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2(r+1) + 2c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2C3B5DE-6FE9-9696-DA75-38E9C8E8C7E8}"/>
              </a:ext>
            </a:extLst>
          </p:cNvPr>
          <p:cNvSpPr txBox="1"/>
          <p:nvPr/>
        </p:nvSpPr>
        <p:spPr>
          <a:xfrm>
            <a:off x="2511507" y="4583123"/>
            <a:ext cx="133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2(</a:t>
            </a:r>
            <a:r>
              <a:rPr lang="en-GB" sz="2000" dirty="0" err="1">
                <a:latin typeface="Chalkboard" charset="0"/>
                <a:ea typeface="Chalkboard" charset="0"/>
                <a:cs typeface="Chalkboard" charset="0"/>
              </a:rPr>
              <a:t>r+c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 + 2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9BB168A-9820-9B43-4AFF-A7E3EED16269}"/>
              </a:ext>
            </a:extLst>
          </p:cNvPr>
          <p:cNvSpPr txBox="1"/>
          <p:nvPr/>
        </p:nvSpPr>
        <p:spPr>
          <a:xfrm>
            <a:off x="2428597" y="6533982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2r + 2c + 2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EFB1F39-BECD-94B8-A380-25A7E0D0934C}"/>
              </a:ext>
            </a:extLst>
          </p:cNvPr>
          <p:cNvGrpSpPr/>
          <p:nvPr/>
        </p:nvGrpSpPr>
        <p:grpSpPr>
          <a:xfrm>
            <a:off x="6707411" y="2712562"/>
            <a:ext cx="2217521" cy="2108491"/>
            <a:chOff x="2989492" y="3633656"/>
            <a:chExt cx="2217521" cy="2108491"/>
          </a:xfrm>
        </p:grpSpPr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2DD4B680-5294-415E-36C7-D5F735D40996}"/>
                </a:ext>
              </a:extLst>
            </p:cNvPr>
            <p:cNvSpPr/>
            <p:nvPr/>
          </p:nvSpPr>
          <p:spPr>
            <a:xfrm>
              <a:off x="3362524" y="3633656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992E6461-5E2A-C2AD-5562-710F59D54B5D}"/>
                </a:ext>
              </a:extLst>
            </p:cNvPr>
            <p:cNvSpPr/>
            <p:nvPr/>
          </p:nvSpPr>
          <p:spPr>
            <a:xfrm>
              <a:off x="4065300" y="363672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3" name="Hexagon 122">
              <a:extLst>
                <a:ext uri="{FF2B5EF4-FFF2-40B4-BE49-F238E27FC236}">
                  <a16:creationId xmlns:a16="http://schemas.microsoft.com/office/drawing/2014/main" id="{4D06CCF4-C877-D556-A72C-45F7AD3F83B6}"/>
                </a:ext>
              </a:extLst>
            </p:cNvPr>
            <p:cNvSpPr/>
            <p:nvPr/>
          </p:nvSpPr>
          <p:spPr>
            <a:xfrm>
              <a:off x="3005725" y="382429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4" name="Hexagon 123">
              <a:extLst>
                <a:ext uri="{FF2B5EF4-FFF2-40B4-BE49-F238E27FC236}">
                  <a16:creationId xmlns:a16="http://schemas.microsoft.com/office/drawing/2014/main" id="{8869B9D4-EF67-1673-9A49-3ADFF5EF0492}"/>
                </a:ext>
              </a:extLst>
            </p:cNvPr>
            <p:cNvSpPr/>
            <p:nvPr/>
          </p:nvSpPr>
          <p:spPr>
            <a:xfrm>
              <a:off x="3357113" y="401582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07B8A1A6-2960-294C-7A12-828E51E7B369}"/>
                </a:ext>
              </a:extLst>
            </p:cNvPr>
            <p:cNvSpPr/>
            <p:nvPr/>
          </p:nvSpPr>
          <p:spPr>
            <a:xfrm>
              <a:off x="3708501" y="382736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6" name="Hexagon 125">
              <a:extLst>
                <a:ext uri="{FF2B5EF4-FFF2-40B4-BE49-F238E27FC236}">
                  <a16:creationId xmlns:a16="http://schemas.microsoft.com/office/drawing/2014/main" id="{A7D01CCF-D38E-BD34-5190-5D08950C14F3}"/>
                </a:ext>
              </a:extLst>
            </p:cNvPr>
            <p:cNvSpPr/>
            <p:nvPr/>
          </p:nvSpPr>
          <p:spPr>
            <a:xfrm>
              <a:off x="4059889" y="401888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7" name="Hexagon 126">
              <a:extLst>
                <a:ext uri="{FF2B5EF4-FFF2-40B4-BE49-F238E27FC236}">
                  <a16:creationId xmlns:a16="http://schemas.microsoft.com/office/drawing/2014/main" id="{E11B95E8-701F-D964-1E6A-C818A4B73C91}"/>
                </a:ext>
              </a:extLst>
            </p:cNvPr>
            <p:cNvSpPr/>
            <p:nvPr/>
          </p:nvSpPr>
          <p:spPr>
            <a:xfrm>
              <a:off x="4411277" y="3830428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140B336C-7C5B-4137-C6D7-E52EC17651AA}"/>
                </a:ext>
              </a:extLst>
            </p:cNvPr>
            <p:cNvSpPr/>
            <p:nvPr/>
          </p:nvSpPr>
          <p:spPr>
            <a:xfrm>
              <a:off x="4762665" y="402195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29" name="Hexagon 128">
              <a:extLst>
                <a:ext uri="{FF2B5EF4-FFF2-40B4-BE49-F238E27FC236}">
                  <a16:creationId xmlns:a16="http://schemas.microsoft.com/office/drawing/2014/main" id="{FD325E02-A256-0990-C867-6A986AE26F9B}"/>
                </a:ext>
              </a:extLst>
            </p:cNvPr>
            <p:cNvSpPr/>
            <p:nvPr/>
          </p:nvSpPr>
          <p:spPr>
            <a:xfrm>
              <a:off x="3000314" y="420645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A95106A2-ABC2-41E3-9D0C-88B518597B19}"/>
                </a:ext>
              </a:extLst>
            </p:cNvPr>
            <p:cNvSpPr/>
            <p:nvPr/>
          </p:nvSpPr>
          <p:spPr>
            <a:xfrm>
              <a:off x="3351702" y="439798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7BF08057-53F6-B3A2-D091-90658157ECF4}"/>
                </a:ext>
              </a:extLst>
            </p:cNvPr>
            <p:cNvSpPr/>
            <p:nvPr/>
          </p:nvSpPr>
          <p:spPr>
            <a:xfrm>
              <a:off x="3703090" y="420952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47665D75-BFB9-DD89-D24A-EBC6ED0CD7AE}"/>
                </a:ext>
              </a:extLst>
            </p:cNvPr>
            <p:cNvSpPr/>
            <p:nvPr/>
          </p:nvSpPr>
          <p:spPr>
            <a:xfrm>
              <a:off x="4054478" y="440105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3" name="Hexagon 132">
              <a:extLst>
                <a:ext uri="{FF2B5EF4-FFF2-40B4-BE49-F238E27FC236}">
                  <a16:creationId xmlns:a16="http://schemas.microsoft.com/office/drawing/2014/main" id="{8FC780CD-B275-146E-B2B1-0C85623BBB55}"/>
                </a:ext>
              </a:extLst>
            </p:cNvPr>
            <p:cNvSpPr/>
            <p:nvPr/>
          </p:nvSpPr>
          <p:spPr>
            <a:xfrm>
              <a:off x="4405866" y="421259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AF4F3880-9666-3A94-46B0-0E42F010DF07}"/>
                </a:ext>
              </a:extLst>
            </p:cNvPr>
            <p:cNvSpPr/>
            <p:nvPr/>
          </p:nvSpPr>
          <p:spPr>
            <a:xfrm>
              <a:off x="4757254" y="440412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5" name="Hexagon 134">
              <a:extLst>
                <a:ext uri="{FF2B5EF4-FFF2-40B4-BE49-F238E27FC236}">
                  <a16:creationId xmlns:a16="http://schemas.microsoft.com/office/drawing/2014/main" id="{66C90806-0F3E-AB9B-054D-4B85EEF24EE9}"/>
                </a:ext>
              </a:extLst>
            </p:cNvPr>
            <p:cNvSpPr/>
            <p:nvPr/>
          </p:nvSpPr>
          <p:spPr>
            <a:xfrm>
              <a:off x="2994903" y="4588622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6" name="Hexagon 135">
              <a:extLst>
                <a:ext uri="{FF2B5EF4-FFF2-40B4-BE49-F238E27FC236}">
                  <a16:creationId xmlns:a16="http://schemas.microsoft.com/office/drawing/2014/main" id="{96FC9733-9EA7-7749-C0F3-FF6ED5FCA743}"/>
                </a:ext>
              </a:extLst>
            </p:cNvPr>
            <p:cNvSpPr/>
            <p:nvPr/>
          </p:nvSpPr>
          <p:spPr>
            <a:xfrm>
              <a:off x="3346291" y="478015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7" name="Hexagon 136">
              <a:extLst>
                <a:ext uri="{FF2B5EF4-FFF2-40B4-BE49-F238E27FC236}">
                  <a16:creationId xmlns:a16="http://schemas.microsoft.com/office/drawing/2014/main" id="{938E8C07-3523-ECB5-82C5-67F65C23B8D4}"/>
                </a:ext>
              </a:extLst>
            </p:cNvPr>
            <p:cNvSpPr/>
            <p:nvPr/>
          </p:nvSpPr>
          <p:spPr>
            <a:xfrm>
              <a:off x="3697679" y="459169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8" name="Hexagon 137">
              <a:extLst>
                <a:ext uri="{FF2B5EF4-FFF2-40B4-BE49-F238E27FC236}">
                  <a16:creationId xmlns:a16="http://schemas.microsoft.com/office/drawing/2014/main" id="{25ECAC60-CA2A-AF3D-2A6D-B724D1C83E80}"/>
                </a:ext>
              </a:extLst>
            </p:cNvPr>
            <p:cNvSpPr/>
            <p:nvPr/>
          </p:nvSpPr>
          <p:spPr>
            <a:xfrm>
              <a:off x="4049067" y="478321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39" name="Hexagon 138">
              <a:extLst>
                <a:ext uri="{FF2B5EF4-FFF2-40B4-BE49-F238E27FC236}">
                  <a16:creationId xmlns:a16="http://schemas.microsoft.com/office/drawing/2014/main" id="{390FFBB9-07B9-10E4-3CC5-13E31351030E}"/>
                </a:ext>
              </a:extLst>
            </p:cNvPr>
            <p:cNvSpPr/>
            <p:nvPr/>
          </p:nvSpPr>
          <p:spPr>
            <a:xfrm>
              <a:off x="4400455" y="459475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0" name="Hexagon 139">
              <a:extLst>
                <a:ext uri="{FF2B5EF4-FFF2-40B4-BE49-F238E27FC236}">
                  <a16:creationId xmlns:a16="http://schemas.microsoft.com/office/drawing/2014/main" id="{5A77AAAF-F18C-7904-3E11-2CAB2AC312B4}"/>
                </a:ext>
              </a:extLst>
            </p:cNvPr>
            <p:cNvSpPr/>
            <p:nvPr/>
          </p:nvSpPr>
          <p:spPr>
            <a:xfrm>
              <a:off x="4751843" y="478628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1" name="Hexagon 140">
              <a:extLst>
                <a:ext uri="{FF2B5EF4-FFF2-40B4-BE49-F238E27FC236}">
                  <a16:creationId xmlns:a16="http://schemas.microsoft.com/office/drawing/2014/main" id="{AC7ED30D-D5EE-12B5-3D8E-F784C0A9F800}"/>
                </a:ext>
              </a:extLst>
            </p:cNvPr>
            <p:cNvSpPr/>
            <p:nvPr/>
          </p:nvSpPr>
          <p:spPr>
            <a:xfrm>
              <a:off x="2989492" y="497078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2" name="Hexagon 141">
              <a:extLst>
                <a:ext uri="{FF2B5EF4-FFF2-40B4-BE49-F238E27FC236}">
                  <a16:creationId xmlns:a16="http://schemas.microsoft.com/office/drawing/2014/main" id="{D76A48E6-8D55-E91C-A66B-1AC2D608DA3F}"/>
                </a:ext>
              </a:extLst>
            </p:cNvPr>
            <p:cNvSpPr/>
            <p:nvPr/>
          </p:nvSpPr>
          <p:spPr>
            <a:xfrm>
              <a:off x="3340880" y="5162316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3" name="Hexagon 142">
              <a:extLst>
                <a:ext uri="{FF2B5EF4-FFF2-40B4-BE49-F238E27FC236}">
                  <a16:creationId xmlns:a16="http://schemas.microsoft.com/office/drawing/2014/main" id="{4D0A9505-2E3E-F1E5-7160-423AB99D2964}"/>
                </a:ext>
              </a:extLst>
            </p:cNvPr>
            <p:cNvSpPr/>
            <p:nvPr/>
          </p:nvSpPr>
          <p:spPr>
            <a:xfrm>
              <a:off x="3692268" y="497385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4" name="Hexagon 143">
              <a:extLst>
                <a:ext uri="{FF2B5EF4-FFF2-40B4-BE49-F238E27FC236}">
                  <a16:creationId xmlns:a16="http://schemas.microsoft.com/office/drawing/2014/main" id="{1076EBFD-F22C-0674-FF17-51FBC6791A46}"/>
                </a:ext>
              </a:extLst>
            </p:cNvPr>
            <p:cNvSpPr/>
            <p:nvPr/>
          </p:nvSpPr>
          <p:spPr>
            <a:xfrm>
              <a:off x="4043656" y="516538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5" name="Hexagon 144">
              <a:extLst>
                <a:ext uri="{FF2B5EF4-FFF2-40B4-BE49-F238E27FC236}">
                  <a16:creationId xmlns:a16="http://schemas.microsoft.com/office/drawing/2014/main" id="{7C8B7883-8F85-E48A-D44A-29ACC8F4A22B}"/>
                </a:ext>
              </a:extLst>
            </p:cNvPr>
            <p:cNvSpPr/>
            <p:nvPr/>
          </p:nvSpPr>
          <p:spPr>
            <a:xfrm>
              <a:off x="4395044" y="497692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6" name="Hexagon 145">
              <a:extLst>
                <a:ext uri="{FF2B5EF4-FFF2-40B4-BE49-F238E27FC236}">
                  <a16:creationId xmlns:a16="http://schemas.microsoft.com/office/drawing/2014/main" id="{4812744D-2F6C-DE94-ACE4-52815631E533}"/>
                </a:ext>
              </a:extLst>
            </p:cNvPr>
            <p:cNvSpPr/>
            <p:nvPr/>
          </p:nvSpPr>
          <p:spPr>
            <a:xfrm>
              <a:off x="4746432" y="516845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7" name="Hexagon 146">
              <a:extLst>
                <a:ext uri="{FF2B5EF4-FFF2-40B4-BE49-F238E27FC236}">
                  <a16:creationId xmlns:a16="http://schemas.microsoft.com/office/drawing/2014/main" id="{AAE7946E-4F92-8427-4E88-A05D1AD108CB}"/>
                </a:ext>
              </a:extLst>
            </p:cNvPr>
            <p:cNvSpPr/>
            <p:nvPr/>
          </p:nvSpPr>
          <p:spPr>
            <a:xfrm>
              <a:off x="3686857" y="535602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48" name="Hexagon 147">
              <a:extLst>
                <a:ext uri="{FF2B5EF4-FFF2-40B4-BE49-F238E27FC236}">
                  <a16:creationId xmlns:a16="http://schemas.microsoft.com/office/drawing/2014/main" id="{03FBBEF5-BD15-950A-A68F-EE61CE4B9E1C}"/>
                </a:ext>
              </a:extLst>
            </p:cNvPr>
            <p:cNvSpPr/>
            <p:nvPr/>
          </p:nvSpPr>
          <p:spPr>
            <a:xfrm>
              <a:off x="4389633" y="5359088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EFB1F39-BECD-94B8-A380-25A7E0D0934C}"/>
              </a:ext>
            </a:extLst>
          </p:cNvPr>
          <p:cNvGrpSpPr/>
          <p:nvPr/>
        </p:nvGrpSpPr>
        <p:grpSpPr>
          <a:xfrm>
            <a:off x="3658587" y="466942"/>
            <a:ext cx="2217521" cy="2108491"/>
            <a:chOff x="2989492" y="3633656"/>
            <a:chExt cx="2217521" cy="2108491"/>
          </a:xfrm>
        </p:grpSpPr>
        <p:sp>
          <p:nvSpPr>
            <p:cNvPr id="150" name="Hexagon 149">
              <a:extLst>
                <a:ext uri="{FF2B5EF4-FFF2-40B4-BE49-F238E27FC236}">
                  <a16:creationId xmlns:a16="http://schemas.microsoft.com/office/drawing/2014/main" id="{2DD4B680-5294-415E-36C7-D5F735D40996}"/>
                </a:ext>
              </a:extLst>
            </p:cNvPr>
            <p:cNvSpPr/>
            <p:nvPr/>
          </p:nvSpPr>
          <p:spPr>
            <a:xfrm>
              <a:off x="3362524" y="363365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1" name="Hexagon 150">
              <a:extLst>
                <a:ext uri="{FF2B5EF4-FFF2-40B4-BE49-F238E27FC236}">
                  <a16:creationId xmlns:a16="http://schemas.microsoft.com/office/drawing/2014/main" id="{992E6461-5E2A-C2AD-5562-710F59D54B5D}"/>
                </a:ext>
              </a:extLst>
            </p:cNvPr>
            <p:cNvSpPr/>
            <p:nvPr/>
          </p:nvSpPr>
          <p:spPr>
            <a:xfrm>
              <a:off x="4065300" y="363672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2" name="Hexagon 151">
              <a:extLst>
                <a:ext uri="{FF2B5EF4-FFF2-40B4-BE49-F238E27FC236}">
                  <a16:creationId xmlns:a16="http://schemas.microsoft.com/office/drawing/2014/main" id="{4D06CCF4-C877-D556-A72C-45F7AD3F83B6}"/>
                </a:ext>
              </a:extLst>
            </p:cNvPr>
            <p:cNvSpPr/>
            <p:nvPr/>
          </p:nvSpPr>
          <p:spPr>
            <a:xfrm>
              <a:off x="3005725" y="382429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3" name="Hexagon 152">
              <a:extLst>
                <a:ext uri="{FF2B5EF4-FFF2-40B4-BE49-F238E27FC236}">
                  <a16:creationId xmlns:a16="http://schemas.microsoft.com/office/drawing/2014/main" id="{8869B9D4-EF67-1673-9A49-3ADFF5EF0492}"/>
                </a:ext>
              </a:extLst>
            </p:cNvPr>
            <p:cNvSpPr/>
            <p:nvPr/>
          </p:nvSpPr>
          <p:spPr>
            <a:xfrm>
              <a:off x="3357113" y="401582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4" name="Hexagon 153">
              <a:extLst>
                <a:ext uri="{FF2B5EF4-FFF2-40B4-BE49-F238E27FC236}">
                  <a16:creationId xmlns:a16="http://schemas.microsoft.com/office/drawing/2014/main" id="{07B8A1A6-2960-294C-7A12-828E51E7B369}"/>
                </a:ext>
              </a:extLst>
            </p:cNvPr>
            <p:cNvSpPr/>
            <p:nvPr/>
          </p:nvSpPr>
          <p:spPr>
            <a:xfrm>
              <a:off x="3708501" y="382736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5" name="Hexagon 154">
              <a:extLst>
                <a:ext uri="{FF2B5EF4-FFF2-40B4-BE49-F238E27FC236}">
                  <a16:creationId xmlns:a16="http://schemas.microsoft.com/office/drawing/2014/main" id="{A7D01CCF-D38E-BD34-5190-5D08950C14F3}"/>
                </a:ext>
              </a:extLst>
            </p:cNvPr>
            <p:cNvSpPr/>
            <p:nvPr/>
          </p:nvSpPr>
          <p:spPr>
            <a:xfrm>
              <a:off x="4059889" y="401888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6" name="Hexagon 155">
              <a:extLst>
                <a:ext uri="{FF2B5EF4-FFF2-40B4-BE49-F238E27FC236}">
                  <a16:creationId xmlns:a16="http://schemas.microsoft.com/office/drawing/2014/main" id="{E11B95E8-701F-D964-1E6A-C818A4B73C91}"/>
                </a:ext>
              </a:extLst>
            </p:cNvPr>
            <p:cNvSpPr/>
            <p:nvPr/>
          </p:nvSpPr>
          <p:spPr>
            <a:xfrm>
              <a:off x="4411277" y="383042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7" name="Hexagon 156">
              <a:extLst>
                <a:ext uri="{FF2B5EF4-FFF2-40B4-BE49-F238E27FC236}">
                  <a16:creationId xmlns:a16="http://schemas.microsoft.com/office/drawing/2014/main" id="{140B336C-7C5B-4137-C6D7-E52EC17651AA}"/>
                </a:ext>
              </a:extLst>
            </p:cNvPr>
            <p:cNvSpPr/>
            <p:nvPr/>
          </p:nvSpPr>
          <p:spPr>
            <a:xfrm>
              <a:off x="4762665" y="402195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8" name="Hexagon 157">
              <a:extLst>
                <a:ext uri="{FF2B5EF4-FFF2-40B4-BE49-F238E27FC236}">
                  <a16:creationId xmlns:a16="http://schemas.microsoft.com/office/drawing/2014/main" id="{FD325E02-A256-0990-C867-6A986AE26F9B}"/>
                </a:ext>
              </a:extLst>
            </p:cNvPr>
            <p:cNvSpPr/>
            <p:nvPr/>
          </p:nvSpPr>
          <p:spPr>
            <a:xfrm>
              <a:off x="3000314" y="420645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59" name="Hexagon 158">
              <a:extLst>
                <a:ext uri="{FF2B5EF4-FFF2-40B4-BE49-F238E27FC236}">
                  <a16:creationId xmlns:a16="http://schemas.microsoft.com/office/drawing/2014/main" id="{A95106A2-ABC2-41E3-9D0C-88B518597B19}"/>
                </a:ext>
              </a:extLst>
            </p:cNvPr>
            <p:cNvSpPr/>
            <p:nvPr/>
          </p:nvSpPr>
          <p:spPr>
            <a:xfrm>
              <a:off x="3351702" y="439798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0" name="Hexagon 159">
              <a:extLst>
                <a:ext uri="{FF2B5EF4-FFF2-40B4-BE49-F238E27FC236}">
                  <a16:creationId xmlns:a16="http://schemas.microsoft.com/office/drawing/2014/main" id="{7BF08057-53F6-B3A2-D091-90658157ECF4}"/>
                </a:ext>
              </a:extLst>
            </p:cNvPr>
            <p:cNvSpPr/>
            <p:nvPr/>
          </p:nvSpPr>
          <p:spPr>
            <a:xfrm>
              <a:off x="3703090" y="420952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1" name="Hexagon 160">
              <a:extLst>
                <a:ext uri="{FF2B5EF4-FFF2-40B4-BE49-F238E27FC236}">
                  <a16:creationId xmlns:a16="http://schemas.microsoft.com/office/drawing/2014/main" id="{47665D75-BFB9-DD89-D24A-EBC6ED0CD7AE}"/>
                </a:ext>
              </a:extLst>
            </p:cNvPr>
            <p:cNvSpPr/>
            <p:nvPr/>
          </p:nvSpPr>
          <p:spPr>
            <a:xfrm>
              <a:off x="4054478" y="440105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2" name="Hexagon 161">
              <a:extLst>
                <a:ext uri="{FF2B5EF4-FFF2-40B4-BE49-F238E27FC236}">
                  <a16:creationId xmlns:a16="http://schemas.microsoft.com/office/drawing/2014/main" id="{8FC780CD-B275-146E-B2B1-0C85623BBB55}"/>
                </a:ext>
              </a:extLst>
            </p:cNvPr>
            <p:cNvSpPr/>
            <p:nvPr/>
          </p:nvSpPr>
          <p:spPr>
            <a:xfrm>
              <a:off x="4405866" y="421259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3" name="Hexagon 162">
              <a:extLst>
                <a:ext uri="{FF2B5EF4-FFF2-40B4-BE49-F238E27FC236}">
                  <a16:creationId xmlns:a16="http://schemas.microsoft.com/office/drawing/2014/main" id="{AF4F3880-9666-3A94-46B0-0E42F010DF07}"/>
                </a:ext>
              </a:extLst>
            </p:cNvPr>
            <p:cNvSpPr/>
            <p:nvPr/>
          </p:nvSpPr>
          <p:spPr>
            <a:xfrm>
              <a:off x="4757254" y="440412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4" name="Hexagon 163">
              <a:extLst>
                <a:ext uri="{FF2B5EF4-FFF2-40B4-BE49-F238E27FC236}">
                  <a16:creationId xmlns:a16="http://schemas.microsoft.com/office/drawing/2014/main" id="{66C90806-0F3E-AB9B-054D-4B85EEF24EE9}"/>
                </a:ext>
              </a:extLst>
            </p:cNvPr>
            <p:cNvSpPr/>
            <p:nvPr/>
          </p:nvSpPr>
          <p:spPr>
            <a:xfrm>
              <a:off x="2994903" y="458862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5" name="Hexagon 164">
              <a:extLst>
                <a:ext uri="{FF2B5EF4-FFF2-40B4-BE49-F238E27FC236}">
                  <a16:creationId xmlns:a16="http://schemas.microsoft.com/office/drawing/2014/main" id="{96FC9733-9EA7-7749-C0F3-FF6ED5FCA743}"/>
                </a:ext>
              </a:extLst>
            </p:cNvPr>
            <p:cNvSpPr/>
            <p:nvPr/>
          </p:nvSpPr>
          <p:spPr>
            <a:xfrm>
              <a:off x="3346291" y="478015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6" name="Hexagon 165">
              <a:extLst>
                <a:ext uri="{FF2B5EF4-FFF2-40B4-BE49-F238E27FC236}">
                  <a16:creationId xmlns:a16="http://schemas.microsoft.com/office/drawing/2014/main" id="{938E8C07-3523-ECB5-82C5-67F65C23B8D4}"/>
                </a:ext>
              </a:extLst>
            </p:cNvPr>
            <p:cNvSpPr/>
            <p:nvPr/>
          </p:nvSpPr>
          <p:spPr>
            <a:xfrm>
              <a:off x="3697679" y="459169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7" name="Hexagon 166">
              <a:extLst>
                <a:ext uri="{FF2B5EF4-FFF2-40B4-BE49-F238E27FC236}">
                  <a16:creationId xmlns:a16="http://schemas.microsoft.com/office/drawing/2014/main" id="{25ECAC60-CA2A-AF3D-2A6D-B724D1C83E80}"/>
                </a:ext>
              </a:extLst>
            </p:cNvPr>
            <p:cNvSpPr/>
            <p:nvPr/>
          </p:nvSpPr>
          <p:spPr>
            <a:xfrm>
              <a:off x="4049067" y="478321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8" name="Hexagon 167">
              <a:extLst>
                <a:ext uri="{FF2B5EF4-FFF2-40B4-BE49-F238E27FC236}">
                  <a16:creationId xmlns:a16="http://schemas.microsoft.com/office/drawing/2014/main" id="{390FFBB9-07B9-10E4-3CC5-13E31351030E}"/>
                </a:ext>
              </a:extLst>
            </p:cNvPr>
            <p:cNvSpPr/>
            <p:nvPr/>
          </p:nvSpPr>
          <p:spPr>
            <a:xfrm>
              <a:off x="4400455" y="459475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69" name="Hexagon 168">
              <a:extLst>
                <a:ext uri="{FF2B5EF4-FFF2-40B4-BE49-F238E27FC236}">
                  <a16:creationId xmlns:a16="http://schemas.microsoft.com/office/drawing/2014/main" id="{5A77AAAF-F18C-7904-3E11-2CAB2AC312B4}"/>
                </a:ext>
              </a:extLst>
            </p:cNvPr>
            <p:cNvSpPr/>
            <p:nvPr/>
          </p:nvSpPr>
          <p:spPr>
            <a:xfrm>
              <a:off x="4751843" y="478628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0" name="Hexagon 169">
              <a:extLst>
                <a:ext uri="{FF2B5EF4-FFF2-40B4-BE49-F238E27FC236}">
                  <a16:creationId xmlns:a16="http://schemas.microsoft.com/office/drawing/2014/main" id="{AC7ED30D-D5EE-12B5-3D8E-F784C0A9F800}"/>
                </a:ext>
              </a:extLst>
            </p:cNvPr>
            <p:cNvSpPr/>
            <p:nvPr/>
          </p:nvSpPr>
          <p:spPr>
            <a:xfrm>
              <a:off x="2989492" y="497078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1" name="Hexagon 170">
              <a:extLst>
                <a:ext uri="{FF2B5EF4-FFF2-40B4-BE49-F238E27FC236}">
                  <a16:creationId xmlns:a16="http://schemas.microsoft.com/office/drawing/2014/main" id="{D76A48E6-8D55-E91C-A66B-1AC2D608DA3F}"/>
                </a:ext>
              </a:extLst>
            </p:cNvPr>
            <p:cNvSpPr/>
            <p:nvPr/>
          </p:nvSpPr>
          <p:spPr>
            <a:xfrm>
              <a:off x="3340880" y="516231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2" name="Hexagon 171">
              <a:extLst>
                <a:ext uri="{FF2B5EF4-FFF2-40B4-BE49-F238E27FC236}">
                  <a16:creationId xmlns:a16="http://schemas.microsoft.com/office/drawing/2014/main" id="{4D0A9505-2E3E-F1E5-7160-423AB99D2964}"/>
                </a:ext>
              </a:extLst>
            </p:cNvPr>
            <p:cNvSpPr/>
            <p:nvPr/>
          </p:nvSpPr>
          <p:spPr>
            <a:xfrm>
              <a:off x="3692268" y="497385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3" name="Hexagon 172">
              <a:extLst>
                <a:ext uri="{FF2B5EF4-FFF2-40B4-BE49-F238E27FC236}">
                  <a16:creationId xmlns:a16="http://schemas.microsoft.com/office/drawing/2014/main" id="{1076EBFD-F22C-0674-FF17-51FBC6791A46}"/>
                </a:ext>
              </a:extLst>
            </p:cNvPr>
            <p:cNvSpPr/>
            <p:nvPr/>
          </p:nvSpPr>
          <p:spPr>
            <a:xfrm>
              <a:off x="4043656" y="516538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4" name="Hexagon 173">
              <a:extLst>
                <a:ext uri="{FF2B5EF4-FFF2-40B4-BE49-F238E27FC236}">
                  <a16:creationId xmlns:a16="http://schemas.microsoft.com/office/drawing/2014/main" id="{7C8B7883-8F85-E48A-D44A-29ACC8F4A22B}"/>
                </a:ext>
              </a:extLst>
            </p:cNvPr>
            <p:cNvSpPr/>
            <p:nvPr/>
          </p:nvSpPr>
          <p:spPr>
            <a:xfrm>
              <a:off x="4395044" y="497692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5" name="Hexagon 174">
              <a:extLst>
                <a:ext uri="{FF2B5EF4-FFF2-40B4-BE49-F238E27FC236}">
                  <a16:creationId xmlns:a16="http://schemas.microsoft.com/office/drawing/2014/main" id="{4812744D-2F6C-DE94-ACE4-52815631E533}"/>
                </a:ext>
              </a:extLst>
            </p:cNvPr>
            <p:cNvSpPr/>
            <p:nvPr/>
          </p:nvSpPr>
          <p:spPr>
            <a:xfrm>
              <a:off x="4746432" y="516845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6" name="Hexagon 175">
              <a:extLst>
                <a:ext uri="{FF2B5EF4-FFF2-40B4-BE49-F238E27FC236}">
                  <a16:creationId xmlns:a16="http://schemas.microsoft.com/office/drawing/2014/main" id="{AAE7946E-4F92-8427-4E88-A05D1AD108CB}"/>
                </a:ext>
              </a:extLst>
            </p:cNvPr>
            <p:cNvSpPr/>
            <p:nvPr/>
          </p:nvSpPr>
          <p:spPr>
            <a:xfrm>
              <a:off x="3686857" y="535602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77" name="Hexagon 176">
              <a:extLst>
                <a:ext uri="{FF2B5EF4-FFF2-40B4-BE49-F238E27FC236}">
                  <a16:creationId xmlns:a16="http://schemas.microsoft.com/office/drawing/2014/main" id="{03FBBEF5-BD15-950A-A68F-EE61CE4B9E1C}"/>
                </a:ext>
              </a:extLst>
            </p:cNvPr>
            <p:cNvSpPr/>
            <p:nvPr/>
          </p:nvSpPr>
          <p:spPr>
            <a:xfrm>
              <a:off x="4389633" y="535908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9EFB1F39-BECD-94B8-A380-25A7E0D0934C}"/>
              </a:ext>
            </a:extLst>
          </p:cNvPr>
          <p:cNvGrpSpPr/>
          <p:nvPr/>
        </p:nvGrpSpPr>
        <p:grpSpPr>
          <a:xfrm>
            <a:off x="3664504" y="2667683"/>
            <a:ext cx="2217521" cy="2108491"/>
            <a:chOff x="2989492" y="3633656"/>
            <a:chExt cx="2217521" cy="2108491"/>
          </a:xfrm>
        </p:grpSpPr>
        <p:sp>
          <p:nvSpPr>
            <p:cNvPr id="179" name="Hexagon 178">
              <a:extLst>
                <a:ext uri="{FF2B5EF4-FFF2-40B4-BE49-F238E27FC236}">
                  <a16:creationId xmlns:a16="http://schemas.microsoft.com/office/drawing/2014/main" id="{2DD4B680-5294-415E-36C7-D5F735D40996}"/>
                </a:ext>
              </a:extLst>
            </p:cNvPr>
            <p:cNvSpPr/>
            <p:nvPr/>
          </p:nvSpPr>
          <p:spPr>
            <a:xfrm>
              <a:off x="3362524" y="3633656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0" name="Hexagon 179">
              <a:extLst>
                <a:ext uri="{FF2B5EF4-FFF2-40B4-BE49-F238E27FC236}">
                  <a16:creationId xmlns:a16="http://schemas.microsoft.com/office/drawing/2014/main" id="{992E6461-5E2A-C2AD-5562-710F59D54B5D}"/>
                </a:ext>
              </a:extLst>
            </p:cNvPr>
            <p:cNvSpPr/>
            <p:nvPr/>
          </p:nvSpPr>
          <p:spPr>
            <a:xfrm>
              <a:off x="4065300" y="363672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1" name="Hexagon 180">
              <a:extLst>
                <a:ext uri="{FF2B5EF4-FFF2-40B4-BE49-F238E27FC236}">
                  <a16:creationId xmlns:a16="http://schemas.microsoft.com/office/drawing/2014/main" id="{4D06CCF4-C877-D556-A72C-45F7AD3F83B6}"/>
                </a:ext>
              </a:extLst>
            </p:cNvPr>
            <p:cNvSpPr/>
            <p:nvPr/>
          </p:nvSpPr>
          <p:spPr>
            <a:xfrm>
              <a:off x="3005725" y="382429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2" name="Hexagon 181">
              <a:extLst>
                <a:ext uri="{FF2B5EF4-FFF2-40B4-BE49-F238E27FC236}">
                  <a16:creationId xmlns:a16="http://schemas.microsoft.com/office/drawing/2014/main" id="{8869B9D4-EF67-1673-9A49-3ADFF5EF0492}"/>
                </a:ext>
              </a:extLst>
            </p:cNvPr>
            <p:cNvSpPr/>
            <p:nvPr/>
          </p:nvSpPr>
          <p:spPr>
            <a:xfrm>
              <a:off x="3357113" y="401582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3" name="Hexagon 182">
              <a:extLst>
                <a:ext uri="{FF2B5EF4-FFF2-40B4-BE49-F238E27FC236}">
                  <a16:creationId xmlns:a16="http://schemas.microsoft.com/office/drawing/2014/main" id="{07B8A1A6-2960-294C-7A12-828E51E7B369}"/>
                </a:ext>
              </a:extLst>
            </p:cNvPr>
            <p:cNvSpPr/>
            <p:nvPr/>
          </p:nvSpPr>
          <p:spPr>
            <a:xfrm>
              <a:off x="3708501" y="382736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4" name="Hexagon 183">
              <a:extLst>
                <a:ext uri="{FF2B5EF4-FFF2-40B4-BE49-F238E27FC236}">
                  <a16:creationId xmlns:a16="http://schemas.microsoft.com/office/drawing/2014/main" id="{A7D01CCF-D38E-BD34-5190-5D08950C14F3}"/>
                </a:ext>
              </a:extLst>
            </p:cNvPr>
            <p:cNvSpPr/>
            <p:nvPr/>
          </p:nvSpPr>
          <p:spPr>
            <a:xfrm>
              <a:off x="4059889" y="401888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5" name="Hexagon 184">
              <a:extLst>
                <a:ext uri="{FF2B5EF4-FFF2-40B4-BE49-F238E27FC236}">
                  <a16:creationId xmlns:a16="http://schemas.microsoft.com/office/drawing/2014/main" id="{E11B95E8-701F-D964-1E6A-C818A4B73C91}"/>
                </a:ext>
              </a:extLst>
            </p:cNvPr>
            <p:cNvSpPr/>
            <p:nvPr/>
          </p:nvSpPr>
          <p:spPr>
            <a:xfrm>
              <a:off x="4411277" y="3830428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140B336C-7C5B-4137-C6D7-E52EC17651AA}"/>
                </a:ext>
              </a:extLst>
            </p:cNvPr>
            <p:cNvSpPr/>
            <p:nvPr/>
          </p:nvSpPr>
          <p:spPr>
            <a:xfrm>
              <a:off x="4762665" y="402195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7" name="Hexagon 186">
              <a:extLst>
                <a:ext uri="{FF2B5EF4-FFF2-40B4-BE49-F238E27FC236}">
                  <a16:creationId xmlns:a16="http://schemas.microsoft.com/office/drawing/2014/main" id="{FD325E02-A256-0990-C867-6A986AE26F9B}"/>
                </a:ext>
              </a:extLst>
            </p:cNvPr>
            <p:cNvSpPr/>
            <p:nvPr/>
          </p:nvSpPr>
          <p:spPr>
            <a:xfrm>
              <a:off x="3000314" y="420645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8" name="Hexagon 187">
              <a:extLst>
                <a:ext uri="{FF2B5EF4-FFF2-40B4-BE49-F238E27FC236}">
                  <a16:creationId xmlns:a16="http://schemas.microsoft.com/office/drawing/2014/main" id="{A95106A2-ABC2-41E3-9D0C-88B518597B19}"/>
                </a:ext>
              </a:extLst>
            </p:cNvPr>
            <p:cNvSpPr/>
            <p:nvPr/>
          </p:nvSpPr>
          <p:spPr>
            <a:xfrm>
              <a:off x="3351702" y="439798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89" name="Hexagon 188">
              <a:extLst>
                <a:ext uri="{FF2B5EF4-FFF2-40B4-BE49-F238E27FC236}">
                  <a16:creationId xmlns:a16="http://schemas.microsoft.com/office/drawing/2014/main" id="{7BF08057-53F6-B3A2-D091-90658157ECF4}"/>
                </a:ext>
              </a:extLst>
            </p:cNvPr>
            <p:cNvSpPr/>
            <p:nvPr/>
          </p:nvSpPr>
          <p:spPr>
            <a:xfrm>
              <a:off x="3703090" y="420952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0" name="Hexagon 189">
              <a:extLst>
                <a:ext uri="{FF2B5EF4-FFF2-40B4-BE49-F238E27FC236}">
                  <a16:creationId xmlns:a16="http://schemas.microsoft.com/office/drawing/2014/main" id="{47665D75-BFB9-DD89-D24A-EBC6ED0CD7AE}"/>
                </a:ext>
              </a:extLst>
            </p:cNvPr>
            <p:cNvSpPr/>
            <p:nvPr/>
          </p:nvSpPr>
          <p:spPr>
            <a:xfrm>
              <a:off x="4054478" y="440105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1" name="Hexagon 190">
              <a:extLst>
                <a:ext uri="{FF2B5EF4-FFF2-40B4-BE49-F238E27FC236}">
                  <a16:creationId xmlns:a16="http://schemas.microsoft.com/office/drawing/2014/main" id="{8FC780CD-B275-146E-B2B1-0C85623BBB55}"/>
                </a:ext>
              </a:extLst>
            </p:cNvPr>
            <p:cNvSpPr/>
            <p:nvPr/>
          </p:nvSpPr>
          <p:spPr>
            <a:xfrm>
              <a:off x="4405866" y="421259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2" name="Hexagon 191">
              <a:extLst>
                <a:ext uri="{FF2B5EF4-FFF2-40B4-BE49-F238E27FC236}">
                  <a16:creationId xmlns:a16="http://schemas.microsoft.com/office/drawing/2014/main" id="{AF4F3880-9666-3A94-46B0-0E42F010DF07}"/>
                </a:ext>
              </a:extLst>
            </p:cNvPr>
            <p:cNvSpPr/>
            <p:nvPr/>
          </p:nvSpPr>
          <p:spPr>
            <a:xfrm>
              <a:off x="4757254" y="440412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3" name="Hexagon 192">
              <a:extLst>
                <a:ext uri="{FF2B5EF4-FFF2-40B4-BE49-F238E27FC236}">
                  <a16:creationId xmlns:a16="http://schemas.microsoft.com/office/drawing/2014/main" id="{66C90806-0F3E-AB9B-054D-4B85EEF24EE9}"/>
                </a:ext>
              </a:extLst>
            </p:cNvPr>
            <p:cNvSpPr/>
            <p:nvPr/>
          </p:nvSpPr>
          <p:spPr>
            <a:xfrm>
              <a:off x="2994903" y="458862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4" name="Hexagon 193">
              <a:extLst>
                <a:ext uri="{FF2B5EF4-FFF2-40B4-BE49-F238E27FC236}">
                  <a16:creationId xmlns:a16="http://schemas.microsoft.com/office/drawing/2014/main" id="{96FC9733-9EA7-7749-C0F3-FF6ED5FCA743}"/>
                </a:ext>
              </a:extLst>
            </p:cNvPr>
            <p:cNvSpPr/>
            <p:nvPr/>
          </p:nvSpPr>
          <p:spPr>
            <a:xfrm>
              <a:off x="3346291" y="478015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5" name="Hexagon 194">
              <a:extLst>
                <a:ext uri="{FF2B5EF4-FFF2-40B4-BE49-F238E27FC236}">
                  <a16:creationId xmlns:a16="http://schemas.microsoft.com/office/drawing/2014/main" id="{938E8C07-3523-ECB5-82C5-67F65C23B8D4}"/>
                </a:ext>
              </a:extLst>
            </p:cNvPr>
            <p:cNvSpPr/>
            <p:nvPr/>
          </p:nvSpPr>
          <p:spPr>
            <a:xfrm>
              <a:off x="3697679" y="459169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 dirty="0">
                <a:solidFill>
                  <a:srgbClr val="FFFF00"/>
                </a:solidFill>
              </a:endParaRPr>
            </a:p>
          </p:txBody>
        </p:sp>
        <p:sp>
          <p:nvSpPr>
            <p:cNvPr id="196" name="Hexagon 195">
              <a:extLst>
                <a:ext uri="{FF2B5EF4-FFF2-40B4-BE49-F238E27FC236}">
                  <a16:creationId xmlns:a16="http://schemas.microsoft.com/office/drawing/2014/main" id="{25ECAC60-CA2A-AF3D-2A6D-B724D1C83E80}"/>
                </a:ext>
              </a:extLst>
            </p:cNvPr>
            <p:cNvSpPr/>
            <p:nvPr/>
          </p:nvSpPr>
          <p:spPr>
            <a:xfrm>
              <a:off x="4049067" y="478321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7" name="Hexagon 196">
              <a:extLst>
                <a:ext uri="{FF2B5EF4-FFF2-40B4-BE49-F238E27FC236}">
                  <a16:creationId xmlns:a16="http://schemas.microsoft.com/office/drawing/2014/main" id="{390FFBB9-07B9-10E4-3CC5-13E31351030E}"/>
                </a:ext>
              </a:extLst>
            </p:cNvPr>
            <p:cNvSpPr/>
            <p:nvPr/>
          </p:nvSpPr>
          <p:spPr>
            <a:xfrm>
              <a:off x="4400455" y="459475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8" name="Hexagon 197">
              <a:extLst>
                <a:ext uri="{FF2B5EF4-FFF2-40B4-BE49-F238E27FC236}">
                  <a16:creationId xmlns:a16="http://schemas.microsoft.com/office/drawing/2014/main" id="{5A77AAAF-F18C-7904-3E11-2CAB2AC312B4}"/>
                </a:ext>
              </a:extLst>
            </p:cNvPr>
            <p:cNvSpPr/>
            <p:nvPr/>
          </p:nvSpPr>
          <p:spPr>
            <a:xfrm>
              <a:off x="4751843" y="478628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199" name="Hexagon 198">
              <a:extLst>
                <a:ext uri="{FF2B5EF4-FFF2-40B4-BE49-F238E27FC236}">
                  <a16:creationId xmlns:a16="http://schemas.microsoft.com/office/drawing/2014/main" id="{AC7ED30D-D5EE-12B5-3D8E-F784C0A9F800}"/>
                </a:ext>
              </a:extLst>
            </p:cNvPr>
            <p:cNvSpPr/>
            <p:nvPr/>
          </p:nvSpPr>
          <p:spPr>
            <a:xfrm>
              <a:off x="2989492" y="4970787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0" name="Hexagon 199">
              <a:extLst>
                <a:ext uri="{FF2B5EF4-FFF2-40B4-BE49-F238E27FC236}">
                  <a16:creationId xmlns:a16="http://schemas.microsoft.com/office/drawing/2014/main" id="{D76A48E6-8D55-E91C-A66B-1AC2D608DA3F}"/>
                </a:ext>
              </a:extLst>
            </p:cNvPr>
            <p:cNvSpPr/>
            <p:nvPr/>
          </p:nvSpPr>
          <p:spPr>
            <a:xfrm>
              <a:off x="3340880" y="5162316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1" name="Hexagon 200">
              <a:extLst>
                <a:ext uri="{FF2B5EF4-FFF2-40B4-BE49-F238E27FC236}">
                  <a16:creationId xmlns:a16="http://schemas.microsoft.com/office/drawing/2014/main" id="{4D0A9505-2E3E-F1E5-7160-423AB99D2964}"/>
                </a:ext>
              </a:extLst>
            </p:cNvPr>
            <p:cNvSpPr/>
            <p:nvPr/>
          </p:nvSpPr>
          <p:spPr>
            <a:xfrm>
              <a:off x="3692268" y="497385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2" name="Hexagon 201">
              <a:extLst>
                <a:ext uri="{FF2B5EF4-FFF2-40B4-BE49-F238E27FC236}">
                  <a16:creationId xmlns:a16="http://schemas.microsoft.com/office/drawing/2014/main" id="{1076EBFD-F22C-0674-FF17-51FBC6791A46}"/>
                </a:ext>
              </a:extLst>
            </p:cNvPr>
            <p:cNvSpPr/>
            <p:nvPr/>
          </p:nvSpPr>
          <p:spPr>
            <a:xfrm>
              <a:off x="4043656" y="5165384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3" name="Hexagon 202">
              <a:extLst>
                <a:ext uri="{FF2B5EF4-FFF2-40B4-BE49-F238E27FC236}">
                  <a16:creationId xmlns:a16="http://schemas.microsoft.com/office/drawing/2014/main" id="{7C8B7883-8F85-E48A-D44A-29ACC8F4A22B}"/>
                </a:ext>
              </a:extLst>
            </p:cNvPr>
            <p:cNvSpPr/>
            <p:nvPr/>
          </p:nvSpPr>
          <p:spPr>
            <a:xfrm>
              <a:off x="4395044" y="497692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4" name="Hexagon 203">
              <a:extLst>
                <a:ext uri="{FF2B5EF4-FFF2-40B4-BE49-F238E27FC236}">
                  <a16:creationId xmlns:a16="http://schemas.microsoft.com/office/drawing/2014/main" id="{4812744D-2F6C-DE94-ACE4-52815631E533}"/>
                </a:ext>
              </a:extLst>
            </p:cNvPr>
            <p:cNvSpPr/>
            <p:nvPr/>
          </p:nvSpPr>
          <p:spPr>
            <a:xfrm>
              <a:off x="4746432" y="516845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5" name="Hexagon 204">
              <a:extLst>
                <a:ext uri="{FF2B5EF4-FFF2-40B4-BE49-F238E27FC236}">
                  <a16:creationId xmlns:a16="http://schemas.microsoft.com/office/drawing/2014/main" id="{AAE7946E-4F92-8427-4E88-A05D1AD108CB}"/>
                </a:ext>
              </a:extLst>
            </p:cNvPr>
            <p:cNvSpPr/>
            <p:nvPr/>
          </p:nvSpPr>
          <p:spPr>
            <a:xfrm>
              <a:off x="3686857" y="5356020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6" name="Hexagon 205">
              <a:extLst>
                <a:ext uri="{FF2B5EF4-FFF2-40B4-BE49-F238E27FC236}">
                  <a16:creationId xmlns:a16="http://schemas.microsoft.com/office/drawing/2014/main" id="{03FBBEF5-BD15-950A-A68F-EE61CE4B9E1C}"/>
                </a:ext>
              </a:extLst>
            </p:cNvPr>
            <p:cNvSpPr/>
            <p:nvPr/>
          </p:nvSpPr>
          <p:spPr>
            <a:xfrm>
              <a:off x="4389633" y="5359088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EFB1F39-BECD-94B8-A380-25A7E0D0934C}"/>
              </a:ext>
            </a:extLst>
          </p:cNvPr>
          <p:cNvGrpSpPr/>
          <p:nvPr/>
        </p:nvGrpSpPr>
        <p:grpSpPr>
          <a:xfrm>
            <a:off x="3626140" y="4748767"/>
            <a:ext cx="2217521" cy="2108491"/>
            <a:chOff x="2989492" y="3633656"/>
            <a:chExt cx="2217521" cy="2108491"/>
          </a:xfrm>
        </p:grpSpPr>
        <p:sp>
          <p:nvSpPr>
            <p:cNvPr id="208" name="Hexagon 207">
              <a:extLst>
                <a:ext uri="{FF2B5EF4-FFF2-40B4-BE49-F238E27FC236}">
                  <a16:creationId xmlns:a16="http://schemas.microsoft.com/office/drawing/2014/main" id="{2DD4B680-5294-415E-36C7-D5F735D40996}"/>
                </a:ext>
              </a:extLst>
            </p:cNvPr>
            <p:cNvSpPr/>
            <p:nvPr/>
          </p:nvSpPr>
          <p:spPr>
            <a:xfrm>
              <a:off x="3362524" y="363365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09" name="Hexagon 208">
              <a:extLst>
                <a:ext uri="{FF2B5EF4-FFF2-40B4-BE49-F238E27FC236}">
                  <a16:creationId xmlns:a16="http://schemas.microsoft.com/office/drawing/2014/main" id="{992E6461-5E2A-C2AD-5562-710F59D54B5D}"/>
                </a:ext>
              </a:extLst>
            </p:cNvPr>
            <p:cNvSpPr/>
            <p:nvPr/>
          </p:nvSpPr>
          <p:spPr>
            <a:xfrm>
              <a:off x="4065300" y="363672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0" name="Hexagon 209">
              <a:extLst>
                <a:ext uri="{FF2B5EF4-FFF2-40B4-BE49-F238E27FC236}">
                  <a16:creationId xmlns:a16="http://schemas.microsoft.com/office/drawing/2014/main" id="{4D06CCF4-C877-D556-A72C-45F7AD3F83B6}"/>
                </a:ext>
              </a:extLst>
            </p:cNvPr>
            <p:cNvSpPr/>
            <p:nvPr/>
          </p:nvSpPr>
          <p:spPr>
            <a:xfrm>
              <a:off x="3005725" y="382429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1" name="Hexagon 210">
              <a:extLst>
                <a:ext uri="{FF2B5EF4-FFF2-40B4-BE49-F238E27FC236}">
                  <a16:creationId xmlns:a16="http://schemas.microsoft.com/office/drawing/2014/main" id="{8869B9D4-EF67-1673-9A49-3ADFF5EF0492}"/>
                </a:ext>
              </a:extLst>
            </p:cNvPr>
            <p:cNvSpPr/>
            <p:nvPr/>
          </p:nvSpPr>
          <p:spPr>
            <a:xfrm>
              <a:off x="3357113" y="401582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2" name="Hexagon 211">
              <a:extLst>
                <a:ext uri="{FF2B5EF4-FFF2-40B4-BE49-F238E27FC236}">
                  <a16:creationId xmlns:a16="http://schemas.microsoft.com/office/drawing/2014/main" id="{07B8A1A6-2960-294C-7A12-828E51E7B369}"/>
                </a:ext>
              </a:extLst>
            </p:cNvPr>
            <p:cNvSpPr/>
            <p:nvPr/>
          </p:nvSpPr>
          <p:spPr>
            <a:xfrm>
              <a:off x="3708501" y="382736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3" name="Hexagon 212">
              <a:extLst>
                <a:ext uri="{FF2B5EF4-FFF2-40B4-BE49-F238E27FC236}">
                  <a16:creationId xmlns:a16="http://schemas.microsoft.com/office/drawing/2014/main" id="{A7D01CCF-D38E-BD34-5190-5D08950C14F3}"/>
                </a:ext>
              </a:extLst>
            </p:cNvPr>
            <p:cNvSpPr/>
            <p:nvPr/>
          </p:nvSpPr>
          <p:spPr>
            <a:xfrm>
              <a:off x="4059889" y="401888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4" name="Hexagon 213">
              <a:extLst>
                <a:ext uri="{FF2B5EF4-FFF2-40B4-BE49-F238E27FC236}">
                  <a16:creationId xmlns:a16="http://schemas.microsoft.com/office/drawing/2014/main" id="{E11B95E8-701F-D964-1E6A-C818A4B73C91}"/>
                </a:ext>
              </a:extLst>
            </p:cNvPr>
            <p:cNvSpPr/>
            <p:nvPr/>
          </p:nvSpPr>
          <p:spPr>
            <a:xfrm>
              <a:off x="4411277" y="383042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5" name="Hexagon 214">
              <a:extLst>
                <a:ext uri="{FF2B5EF4-FFF2-40B4-BE49-F238E27FC236}">
                  <a16:creationId xmlns:a16="http://schemas.microsoft.com/office/drawing/2014/main" id="{140B336C-7C5B-4137-C6D7-E52EC17651AA}"/>
                </a:ext>
              </a:extLst>
            </p:cNvPr>
            <p:cNvSpPr/>
            <p:nvPr/>
          </p:nvSpPr>
          <p:spPr>
            <a:xfrm>
              <a:off x="4762665" y="402195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6" name="Hexagon 215">
              <a:extLst>
                <a:ext uri="{FF2B5EF4-FFF2-40B4-BE49-F238E27FC236}">
                  <a16:creationId xmlns:a16="http://schemas.microsoft.com/office/drawing/2014/main" id="{FD325E02-A256-0990-C867-6A986AE26F9B}"/>
                </a:ext>
              </a:extLst>
            </p:cNvPr>
            <p:cNvSpPr/>
            <p:nvPr/>
          </p:nvSpPr>
          <p:spPr>
            <a:xfrm>
              <a:off x="3000314" y="420645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7" name="Hexagon 216">
              <a:extLst>
                <a:ext uri="{FF2B5EF4-FFF2-40B4-BE49-F238E27FC236}">
                  <a16:creationId xmlns:a16="http://schemas.microsoft.com/office/drawing/2014/main" id="{A95106A2-ABC2-41E3-9D0C-88B518597B19}"/>
                </a:ext>
              </a:extLst>
            </p:cNvPr>
            <p:cNvSpPr/>
            <p:nvPr/>
          </p:nvSpPr>
          <p:spPr>
            <a:xfrm>
              <a:off x="3351702" y="4397986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8" name="Hexagon 217">
              <a:extLst>
                <a:ext uri="{FF2B5EF4-FFF2-40B4-BE49-F238E27FC236}">
                  <a16:creationId xmlns:a16="http://schemas.microsoft.com/office/drawing/2014/main" id="{7BF08057-53F6-B3A2-D091-90658157ECF4}"/>
                </a:ext>
              </a:extLst>
            </p:cNvPr>
            <p:cNvSpPr/>
            <p:nvPr/>
          </p:nvSpPr>
          <p:spPr>
            <a:xfrm>
              <a:off x="3703090" y="420952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19" name="Hexagon 218">
              <a:extLst>
                <a:ext uri="{FF2B5EF4-FFF2-40B4-BE49-F238E27FC236}">
                  <a16:creationId xmlns:a16="http://schemas.microsoft.com/office/drawing/2014/main" id="{47665D75-BFB9-DD89-D24A-EBC6ED0CD7AE}"/>
                </a:ext>
              </a:extLst>
            </p:cNvPr>
            <p:cNvSpPr/>
            <p:nvPr/>
          </p:nvSpPr>
          <p:spPr>
            <a:xfrm>
              <a:off x="4054478" y="4401054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0" name="Hexagon 219">
              <a:extLst>
                <a:ext uri="{FF2B5EF4-FFF2-40B4-BE49-F238E27FC236}">
                  <a16:creationId xmlns:a16="http://schemas.microsoft.com/office/drawing/2014/main" id="{8FC780CD-B275-146E-B2B1-0C85623BBB55}"/>
                </a:ext>
              </a:extLst>
            </p:cNvPr>
            <p:cNvSpPr/>
            <p:nvPr/>
          </p:nvSpPr>
          <p:spPr>
            <a:xfrm>
              <a:off x="4405866" y="421259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1" name="Hexagon 220">
              <a:extLst>
                <a:ext uri="{FF2B5EF4-FFF2-40B4-BE49-F238E27FC236}">
                  <a16:creationId xmlns:a16="http://schemas.microsoft.com/office/drawing/2014/main" id="{AF4F3880-9666-3A94-46B0-0E42F010DF07}"/>
                </a:ext>
              </a:extLst>
            </p:cNvPr>
            <p:cNvSpPr/>
            <p:nvPr/>
          </p:nvSpPr>
          <p:spPr>
            <a:xfrm>
              <a:off x="4757254" y="440412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2" name="Hexagon 221">
              <a:extLst>
                <a:ext uri="{FF2B5EF4-FFF2-40B4-BE49-F238E27FC236}">
                  <a16:creationId xmlns:a16="http://schemas.microsoft.com/office/drawing/2014/main" id="{66C90806-0F3E-AB9B-054D-4B85EEF24EE9}"/>
                </a:ext>
              </a:extLst>
            </p:cNvPr>
            <p:cNvSpPr/>
            <p:nvPr/>
          </p:nvSpPr>
          <p:spPr>
            <a:xfrm>
              <a:off x="2994903" y="4588622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3" name="Hexagon 222">
              <a:extLst>
                <a:ext uri="{FF2B5EF4-FFF2-40B4-BE49-F238E27FC236}">
                  <a16:creationId xmlns:a16="http://schemas.microsoft.com/office/drawing/2014/main" id="{96FC9733-9EA7-7749-C0F3-FF6ED5FCA743}"/>
                </a:ext>
              </a:extLst>
            </p:cNvPr>
            <p:cNvSpPr/>
            <p:nvPr/>
          </p:nvSpPr>
          <p:spPr>
            <a:xfrm>
              <a:off x="3346291" y="4780151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4" name="Hexagon 223">
              <a:extLst>
                <a:ext uri="{FF2B5EF4-FFF2-40B4-BE49-F238E27FC236}">
                  <a16:creationId xmlns:a16="http://schemas.microsoft.com/office/drawing/2014/main" id="{938E8C07-3523-ECB5-82C5-67F65C23B8D4}"/>
                </a:ext>
              </a:extLst>
            </p:cNvPr>
            <p:cNvSpPr/>
            <p:nvPr/>
          </p:nvSpPr>
          <p:spPr>
            <a:xfrm>
              <a:off x="3697679" y="4591690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5" name="Hexagon 224">
              <a:extLst>
                <a:ext uri="{FF2B5EF4-FFF2-40B4-BE49-F238E27FC236}">
                  <a16:creationId xmlns:a16="http://schemas.microsoft.com/office/drawing/2014/main" id="{25ECAC60-CA2A-AF3D-2A6D-B724D1C83E80}"/>
                </a:ext>
              </a:extLst>
            </p:cNvPr>
            <p:cNvSpPr/>
            <p:nvPr/>
          </p:nvSpPr>
          <p:spPr>
            <a:xfrm>
              <a:off x="4049067" y="4783219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6" name="Hexagon 225">
              <a:extLst>
                <a:ext uri="{FF2B5EF4-FFF2-40B4-BE49-F238E27FC236}">
                  <a16:creationId xmlns:a16="http://schemas.microsoft.com/office/drawing/2014/main" id="{390FFBB9-07B9-10E4-3CC5-13E31351030E}"/>
                </a:ext>
              </a:extLst>
            </p:cNvPr>
            <p:cNvSpPr/>
            <p:nvPr/>
          </p:nvSpPr>
          <p:spPr>
            <a:xfrm>
              <a:off x="4400455" y="4594758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7" name="Hexagon 226">
              <a:extLst>
                <a:ext uri="{FF2B5EF4-FFF2-40B4-BE49-F238E27FC236}">
                  <a16:creationId xmlns:a16="http://schemas.microsoft.com/office/drawing/2014/main" id="{5A77AAAF-F18C-7904-3E11-2CAB2AC312B4}"/>
                </a:ext>
              </a:extLst>
            </p:cNvPr>
            <p:cNvSpPr/>
            <p:nvPr/>
          </p:nvSpPr>
          <p:spPr>
            <a:xfrm>
              <a:off x="4751843" y="4786287"/>
              <a:ext cx="444348" cy="383059"/>
            </a:xfrm>
            <a:prstGeom prst="hexagon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8" name="Hexagon 227">
              <a:extLst>
                <a:ext uri="{FF2B5EF4-FFF2-40B4-BE49-F238E27FC236}">
                  <a16:creationId xmlns:a16="http://schemas.microsoft.com/office/drawing/2014/main" id="{AC7ED30D-D5EE-12B5-3D8E-F784C0A9F800}"/>
                </a:ext>
              </a:extLst>
            </p:cNvPr>
            <p:cNvSpPr/>
            <p:nvPr/>
          </p:nvSpPr>
          <p:spPr>
            <a:xfrm>
              <a:off x="2989492" y="4970787"/>
              <a:ext cx="444348" cy="383059"/>
            </a:xfrm>
            <a:prstGeom prst="hexagon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29" name="Hexagon 228">
              <a:extLst>
                <a:ext uri="{FF2B5EF4-FFF2-40B4-BE49-F238E27FC236}">
                  <a16:creationId xmlns:a16="http://schemas.microsoft.com/office/drawing/2014/main" id="{D76A48E6-8D55-E91C-A66B-1AC2D608DA3F}"/>
                </a:ext>
              </a:extLst>
            </p:cNvPr>
            <p:cNvSpPr/>
            <p:nvPr/>
          </p:nvSpPr>
          <p:spPr>
            <a:xfrm>
              <a:off x="3340880" y="5162316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0" name="Hexagon 229">
              <a:extLst>
                <a:ext uri="{FF2B5EF4-FFF2-40B4-BE49-F238E27FC236}">
                  <a16:creationId xmlns:a16="http://schemas.microsoft.com/office/drawing/2014/main" id="{4D0A9505-2E3E-F1E5-7160-423AB99D2964}"/>
                </a:ext>
              </a:extLst>
            </p:cNvPr>
            <p:cNvSpPr/>
            <p:nvPr/>
          </p:nvSpPr>
          <p:spPr>
            <a:xfrm>
              <a:off x="3692268" y="4973855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1" name="Hexagon 230">
              <a:extLst>
                <a:ext uri="{FF2B5EF4-FFF2-40B4-BE49-F238E27FC236}">
                  <a16:creationId xmlns:a16="http://schemas.microsoft.com/office/drawing/2014/main" id="{1076EBFD-F22C-0674-FF17-51FBC6791A46}"/>
                </a:ext>
              </a:extLst>
            </p:cNvPr>
            <p:cNvSpPr/>
            <p:nvPr/>
          </p:nvSpPr>
          <p:spPr>
            <a:xfrm>
              <a:off x="4043656" y="5165384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2" name="Hexagon 231">
              <a:extLst>
                <a:ext uri="{FF2B5EF4-FFF2-40B4-BE49-F238E27FC236}">
                  <a16:creationId xmlns:a16="http://schemas.microsoft.com/office/drawing/2014/main" id="{7C8B7883-8F85-E48A-D44A-29ACC8F4A22B}"/>
                </a:ext>
              </a:extLst>
            </p:cNvPr>
            <p:cNvSpPr/>
            <p:nvPr/>
          </p:nvSpPr>
          <p:spPr>
            <a:xfrm>
              <a:off x="4395044" y="4976923"/>
              <a:ext cx="444348" cy="383059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3" name="Hexagon 232">
              <a:extLst>
                <a:ext uri="{FF2B5EF4-FFF2-40B4-BE49-F238E27FC236}">
                  <a16:creationId xmlns:a16="http://schemas.microsoft.com/office/drawing/2014/main" id="{4812744D-2F6C-DE94-ACE4-52815631E533}"/>
                </a:ext>
              </a:extLst>
            </p:cNvPr>
            <p:cNvSpPr/>
            <p:nvPr/>
          </p:nvSpPr>
          <p:spPr>
            <a:xfrm>
              <a:off x="4746432" y="5168452"/>
              <a:ext cx="444348" cy="383059"/>
            </a:xfrm>
            <a:prstGeom prst="hexagon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4" name="Hexagon 233">
              <a:extLst>
                <a:ext uri="{FF2B5EF4-FFF2-40B4-BE49-F238E27FC236}">
                  <a16:creationId xmlns:a16="http://schemas.microsoft.com/office/drawing/2014/main" id="{AAE7946E-4F92-8427-4E88-A05D1AD108CB}"/>
                </a:ext>
              </a:extLst>
            </p:cNvPr>
            <p:cNvSpPr/>
            <p:nvPr/>
          </p:nvSpPr>
          <p:spPr>
            <a:xfrm>
              <a:off x="3686857" y="5356020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235" name="Hexagon 234">
              <a:extLst>
                <a:ext uri="{FF2B5EF4-FFF2-40B4-BE49-F238E27FC236}">
                  <a16:creationId xmlns:a16="http://schemas.microsoft.com/office/drawing/2014/main" id="{03FBBEF5-BD15-950A-A68F-EE61CE4B9E1C}"/>
                </a:ext>
              </a:extLst>
            </p:cNvPr>
            <p:cNvSpPr/>
            <p:nvPr/>
          </p:nvSpPr>
          <p:spPr>
            <a:xfrm>
              <a:off x="4389633" y="5359088"/>
              <a:ext cx="444348" cy="383059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35361B6D-33A1-0904-0D85-3FA9A60D29A2}"/>
              </a:ext>
            </a:extLst>
          </p:cNvPr>
          <p:cNvSpPr txBox="1"/>
          <p:nvPr/>
        </p:nvSpPr>
        <p:spPr>
          <a:xfrm>
            <a:off x="6841764" y="5015636"/>
            <a:ext cx="1868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2(</a:t>
            </a:r>
            <a:r>
              <a:rPr lang="en-GB" sz="2000" i="1" dirty="0">
                <a:latin typeface="Chalkboard" charset="0"/>
                <a:ea typeface="Chalkboard" charset="0"/>
                <a:cs typeface="Chalkboard" charset="0"/>
              </a:rPr>
              <a:t>c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+2) + 2(r-1)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F80789E0-4B4A-5E1F-3D4F-55E553F5373E}"/>
              </a:ext>
            </a:extLst>
          </p:cNvPr>
          <p:cNvSpPr txBox="1"/>
          <p:nvPr/>
        </p:nvSpPr>
        <p:spPr>
          <a:xfrm>
            <a:off x="6929585" y="2116382"/>
            <a:ext cx="137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2(c+2) + 2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9CCB97C-55D9-20F7-66A9-BB4F16B14016}"/>
              </a:ext>
            </a:extLst>
          </p:cNvPr>
          <p:cNvSpPr txBox="1"/>
          <p:nvPr/>
        </p:nvSpPr>
        <p:spPr>
          <a:xfrm>
            <a:off x="8395419" y="2105217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??</a:t>
            </a:r>
          </a:p>
        </p:txBody>
      </p:sp>
      <p:sp>
        <p:nvSpPr>
          <p:cNvPr id="268" name="Rounded Rectangle 267">
            <a:extLst>
              <a:ext uri="{FF2B5EF4-FFF2-40B4-BE49-F238E27FC236}">
                <a16:creationId xmlns:a16="http://schemas.microsoft.com/office/drawing/2014/main" id="{786CCF4F-663D-6C22-00A9-CBE31A660400}"/>
              </a:ext>
            </a:extLst>
          </p:cNvPr>
          <p:cNvSpPr/>
          <p:nvPr/>
        </p:nvSpPr>
        <p:spPr>
          <a:xfrm>
            <a:off x="6377667" y="5567246"/>
            <a:ext cx="2552676" cy="9207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3301FF"/>
                </a:solidFill>
              </a:rPr>
              <a:t>Narrative needed </a:t>
            </a:r>
            <a:br>
              <a:rPr lang="en-GB" sz="2000" dirty="0">
                <a:solidFill>
                  <a:srgbClr val="3301FF"/>
                </a:solidFill>
              </a:rPr>
            </a:br>
            <a:r>
              <a:rPr lang="en-GB" sz="2000" dirty="0">
                <a:solidFill>
                  <a:srgbClr val="3301FF"/>
                </a:solidFill>
              </a:rPr>
              <a:t> to support</a:t>
            </a:r>
            <a:br>
              <a:rPr lang="en-GB" sz="2000" dirty="0">
                <a:solidFill>
                  <a:srgbClr val="3301FF"/>
                </a:solidFill>
              </a:rPr>
            </a:br>
            <a:r>
              <a:rPr lang="en-GB" sz="2000" dirty="0">
                <a:solidFill>
                  <a:srgbClr val="3301FF"/>
                </a:solidFill>
              </a:rPr>
              <a:t>conjecture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DC3A3E86-762B-AC45-3E89-B80859FF8AFE}"/>
              </a:ext>
            </a:extLst>
          </p:cNvPr>
          <p:cNvSpPr txBox="1"/>
          <p:nvPr/>
        </p:nvSpPr>
        <p:spPr>
          <a:xfrm>
            <a:off x="8093571" y="2115844"/>
            <a:ext cx="35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X</a:t>
            </a:r>
          </a:p>
        </p:txBody>
      </p:sp>
      <p:sp>
        <p:nvSpPr>
          <p:cNvPr id="297" name="Rounded Rectangle 296">
            <a:extLst>
              <a:ext uri="{FF2B5EF4-FFF2-40B4-BE49-F238E27FC236}">
                <a16:creationId xmlns:a16="http://schemas.microsoft.com/office/drawing/2014/main" id="{74891F75-3210-3089-5CDE-7FB2C128DFD7}"/>
              </a:ext>
            </a:extLst>
          </p:cNvPr>
          <p:cNvSpPr/>
          <p:nvPr/>
        </p:nvSpPr>
        <p:spPr>
          <a:xfrm>
            <a:off x="1480279" y="3326632"/>
            <a:ext cx="4711954" cy="96250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Multiple ways to express the same thing … leads to manipulation</a:t>
            </a:r>
          </a:p>
        </p:txBody>
      </p:sp>
    </p:spTree>
    <p:extLst>
      <p:ext uri="{BB962C8B-B14F-4D97-AF65-F5344CB8AC3E}">
        <p14:creationId xmlns:p14="http://schemas.microsoft.com/office/powerpoint/2010/main" val="166825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236" grpId="0"/>
      <p:bldP spid="266" grpId="0"/>
      <p:bldP spid="267" grpId="0"/>
      <p:bldP spid="268" grpId="0" animBg="1"/>
      <p:bldP spid="296" grpId="0"/>
      <p:bldP spid="2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B992-561E-B9CE-B9C0-9FCCCEFE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Motivating Algebraic Manipulation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8A5B222-0EF2-BFAE-4DDB-B22C6C42F331}"/>
              </a:ext>
            </a:extLst>
          </p:cNvPr>
          <p:cNvSpPr/>
          <p:nvPr/>
        </p:nvSpPr>
        <p:spPr>
          <a:xfrm>
            <a:off x="985649" y="3338950"/>
            <a:ext cx="3420096" cy="902323"/>
          </a:xfrm>
          <a:prstGeom prst="round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Pedagogical Actions;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Providing opportunities for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BF999E-B7FE-3E80-964D-2DD331760FC2}"/>
              </a:ext>
            </a:extLst>
          </p:cNvPr>
          <p:cNvSpPr/>
          <p:nvPr/>
        </p:nvSpPr>
        <p:spPr>
          <a:xfrm>
            <a:off x="1258783" y="4188977"/>
            <a:ext cx="4049486" cy="567928"/>
          </a:xfrm>
          <a:prstGeom prst="round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individual creativity (ways of seeing)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462D922-55D4-1198-4961-888B541379C1}"/>
              </a:ext>
            </a:extLst>
          </p:cNvPr>
          <p:cNvSpPr/>
          <p:nvPr/>
        </p:nvSpPr>
        <p:spPr>
          <a:xfrm>
            <a:off x="1033152" y="5606932"/>
            <a:ext cx="5448794" cy="5679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Manipulating – Getting-a-sense-of  – Articulating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D16385-4BBA-7F7F-FE94-BA5EEC60A54F}"/>
              </a:ext>
            </a:extLst>
          </p:cNvPr>
          <p:cNvSpPr/>
          <p:nvPr/>
        </p:nvSpPr>
        <p:spPr>
          <a:xfrm>
            <a:off x="5118264" y="6096889"/>
            <a:ext cx="3740727" cy="5679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3301FF"/>
                </a:solidFill>
              </a:rPr>
              <a:t>Constructing Personal Narratives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32E5B8C-2314-BB0D-A602-F47A4ACE0013}"/>
              </a:ext>
            </a:extLst>
          </p:cNvPr>
          <p:cNvSpPr/>
          <p:nvPr/>
        </p:nvSpPr>
        <p:spPr>
          <a:xfrm>
            <a:off x="1573850" y="4697746"/>
            <a:ext cx="4847067" cy="763859"/>
          </a:xfrm>
          <a:prstGeom prst="roundRect">
            <a:avLst/>
          </a:prstGeom>
          <a:solidFill>
            <a:srgbClr val="946A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which MUST be giving the same answers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Motivating algebraic manipulation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A0AC5C1-5D76-D08F-5B3D-17BC99A4A676}"/>
              </a:ext>
            </a:extLst>
          </p:cNvPr>
          <p:cNvSpPr txBox="1"/>
          <p:nvPr/>
        </p:nvSpPr>
        <p:spPr>
          <a:xfrm>
            <a:off x="837581" y="1103193"/>
            <a:ext cx="6468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2(r+1) + c = 2(</a:t>
            </a:r>
            <a:r>
              <a:rPr lang="en-GB" sz="2000" dirty="0" err="1">
                <a:latin typeface="Chalkboard" charset="0"/>
                <a:ea typeface="Chalkboard" charset="0"/>
                <a:cs typeface="Chalkboard" charset="0"/>
              </a:rPr>
              <a:t>r+c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 + 2 = 2r + 2c + 2 = 2(c+2) + 2(r-1)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453693-30C3-72D9-9717-2AD27B4C18E9}"/>
              </a:ext>
            </a:extLst>
          </p:cNvPr>
          <p:cNvSpPr/>
          <p:nvPr/>
        </p:nvSpPr>
        <p:spPr>
          <a:xfrm>
            <a:off x="924900" y="1537387"/>
            <a:ext cx="4857007" cy="10183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3301FF"/>
                </a:solidFill>
              </a:rPr>
              <a:t>NOT because of ‘rules’</a:t>
            </a:r>
          </a:p>
          <a:p>
            <a:pPr algn="ctr"/>
            <a:r>
              <a:rPr lang="en-GB" sz="2000" dirty="0">
                <a:solidFill>
                  <a:srgbClr val="3301FF"/>
                </a:solidFill>
              </a:rPr>
              <a:t>But BECAUSE they express the same thing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CB73D52-9C6C-3DDF-36CA-1C2406805222}"/>
              </a:ext>
            </a:extLst>
          </p:cNvPr>
          <p:cNvSpPr/>
          <p:nvPr/>
        </p:nvSpPr>
        <p:spPr>
          <a:xfrm>
            <a:off x="3283526" y="2392820"/>
            <a:ext cx="3377867" cy="77486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FFFF00"/>
                </a:solidFill>
              </a:rPr>
              <a:t>So what must the ‘rules’ of manipulation be?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6804B20-BEDC-0E77-AF26-BF4FB1FB9805}"/>
              </a:ext>
            </a:extLst>
          </p:cNvPr>
          <p:cNvSpPr/>
          <p:nvPr/>
        </p:nvSpPr>
        <p:spPr>
          <a:xfrm>
            <a:off x="6222669" y="3429000"/>
            <a:ext cx="2636321" cy="11234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3301FF"/>
                </a:solidFill>
              </a:rPr>
              <a:t>Harmony:</a:t>
            </a:r>
          </a:p>
          <a:p>
            <a:pPr algn="ctr"/>
            <a:r>
              <a:rPr lang="en-GB" sz="2000" dirty="0">
                <a:solidFill>
                  <a:srgbClr val="3301FF"/>
                </a:solidFill>
              </a:rPr>
              <a:t>Relationships between relationships</a:t>
            </a:r>
          </a:p>
        </p:txBody>
      </p:sp>
    </p:spTree>
    <p:extLst>
      <p:ext uri="{BB962C8B-B14F-4D97-AF65-F5344CB8AC3E}">
        <p14:creationId xmlns:p14="http://schemas.microsoft.com/office/powerpoint/2010/main" val="65983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6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FD34-C5D6-02C5-7C6C-6013D44A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Pedagogical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D8E8-70A6-9044-01F4-F6C55D26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Say What You See and Watch What You Do</a:t>
            </a:r>
          </a:p>
          <a:p>
            <a:r>
              <a:rPr lang="en-GB" dirty="0"/>
              <a:t>Learning to direct attention in expressing oneself</a:t>
            </a:r>
          </a:p>
          <a:p>
            <a:r>
              <a:rPr lang="en-GB" dirty="0"/>
              <a:t>Following the shifts of attention of other speakers</a:t>
            </a:r>
          </a:p>
          <a:p>
            <a:r>
              <a:rPr lang="en-GB" dirty="0"/>
              <a:t>Providing multiple opportunities for creativity and personal variety (Learner Constructed Examples)</a:t>
            </a:r>
          </a:p>
          <a:p>
            <a:r>
              <a:rPr lang="en-GB" dirty="0"/>
              <a:t>Contributing to a common enterprise (expressing generality)</a:t>
            </a:r>
          </a:p>
        </p:txBody>
      </p:sp>
    </p:spTree>
    <p:extLst>
      <p:ext uri="{BB962C8B-B14F-4D97-AF65-F5344CB8AC3E}">
        <p14:creationId xmlns:p14="http://schemas.microsoft.com/office/powerpoint/2010/main" val="348804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AF5C-9626-2A1D-3718-53A03012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Hexagon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11BB2-358E-ADE0-F76B-94C767AD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6" y="4130096"/>
            <a:ext cx="2346153" cy="2090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8C209A-015D-45F2-9212-8F668FECB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675" y="4130095"/>
            <a:ext cx="2346153" cy="2090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CB8581-5D7D-751F-ECC7-4CD34175A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5" y="1453427"/>
            <a:ext cx="2346153" cy="2090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A59DB-A1DD-935C-33F7-3189EBEDE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0" y="1453427"/>
            <a:ext cx="2346153" cy="2090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EF9AF6-805F-4ADB-AE28-68797AF84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205" y="1447489"/>
            <a:ext cx="2346153" cy="20902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87E18-0463-A29E-19B3-9534C5FAF1B2}"/>
              </a:ext>
            </a:extLst>
          </p:cNvPr>
          <p:cNvSpPr txBox="1"/>
          <p:nvPr/>
        </p:nvSpPr>
        <p:spPr>
          <a:xfrm>
            <a:off x="361084" y="767204"/>
            <a:ext cx="854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Use each of the following to suggest formulae for the number of cells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in a regular hexagon with </a:t>
            </a:r>
            <a:r>
              <a:rPr lang="en-GB" sz="2000" i="1" dirty="0">
                <a:latin typeface="Chalkboard" charset="0"/>
                <a:ea typeface="Chalkboard" charset="0"/>
                <a:cs typeface="Chalkboard" charset="0"/>
              </a:rPr>
              <a:t>n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cells on the edge. Do they all ‘work’?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E8FBC1-457C-2F4B-2160-071A933699B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41795" y="3647773"/>
            <a:ext cx="2764410" cy="441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5AEDD6-0AB5-F5A6-CF2D-B5164DB56FE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715992" y="3605419"/>
            <a:ext cx="1264167" cy="440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CDFBE3-2480-530D-2A6C-E526432E924B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235205" y="3665073"/>
            <a:ext cx="1944712" cy="245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33CCC3-7657-5C03-42A9-34244D45DC89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955" y="6316960"/>
            <a:ext cx="2517310" cy="489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8B724E-93E6-B753-A457-380072FC887E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76250" y="6342360"/>
            <a:ext cx="1882952" cy="210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0BEA85-EABF-1A15-56A4-907AE275A4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8205" y="4127500"/>
            <a:ext cx="2346153" cy="2090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B0A2B4-3BB7-6882-D4E4-29580CAC0E47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6108204" y="6281208"/>
            <a:ext cx="2346153" cy="489803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60D63E7-89DD-99C5-BA79-62C72B0DD904}"/>
              </a:ext>
            </a:extLst>
          </p:cNvPr>
          <p:cNvSpPr/>
          <p:nvPr/>
        </p:nvSpPr>
        <p:spPr>
          <a:xfrm>
            <a:off x="2362200" y="3332447"/>
            <a:ext cx="3873005" cy="89741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Need to check same colouring on other sized examples,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then provide a narrative</a:t>
            </a:r>
          </a:p>
        </p:txBody>
      </p:sp>
    </p:spTree>
    <p:extLst>
      <p:ext uri="{BB962C8B-B14F-4D97-AF65-F5344CB8AC3E}">
        <p14:creationId xmlns:p14="http://schemas.microsoft.com/office/powerpoint/2010/main" val="371577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2ED9-84B0-1CC4-CCFD-4A46E4DF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6843"/>
            <a:ext cx="7886700" cy="429352"/>
          </a:xfrm>
        </p:spPr>
        <p:txBody>
          <a:bodyPr/>
          <a:lstStyle/>
          <a:p>
            <a:r>
              <a:rPr lang="en-GB" dirty="0"/>
              <a:t>Sundaram’s Grid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CF3AB-82AD-E13E-1F10-94814A57E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5" y="720337"/>
            <a:ext cx="8982450" cy="4476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4E838-D2BF-9239-7FFA-591CF00C3A3F}"/>
              </a:ext>
            </a:extLst>
          </p:cNvPr>
          <p:cNvSpPr txBox="1"/>
          <p:nvPr/>
        </p:nvSpPr>
        <p:spPr>
          <a:xfrm>
            <a:off x="926275" y="5139475"/>
            <a:ext cx="3408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Double any entry and add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F3A560-5C89-B923-3623-39023DC1C623}"/>
              </a:ext>
            </a:extLst>
          </p:cNvPr>
          <p:cNvSpPr txBox="1"/>
          <p:nvPr/>
        </p:nvSpPr>
        <p:spPr>
          <a:xfrm>
            <a:off x="1318161" y="5496994"/>
            <a:ext cx="4435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Your answer is composite (not prime)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3F6A488-38B9-FA09-444E-1B5A88C45338}"/>
              </a:ext>
            </a:extLst>
          </p:cNvPr>
          <p:cNvSpPr/>
          <p:nvPr/>
        </p:nvSpPr>
        <p:spPr>
          <a:xfrm>
            <a:off x="308918" y="5878985"/>
            <a:ext cx="8427309" cy="979016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Need to express general entry in row </a:t>
            </a:r>
            <a:r>
              <a:rPr lang="en-GB" sz="2000" i="1" dirty="0">
                <a:solidFill>
                  <a:srgbClr val="FFFF00"/>
                </a:solidFill>
              </a:rPr>
              <a:t>r</a:t>
            </a:r>
            <a:r>
              <a:rPr lang="en-GB" sz="2000" dirty="0">
                <a:solidFill>
                  <a:srgbClr val="FFFF00"/>
                </a:solidFill>
              </a:rPr>
              <a:t> and column </a:t>
            </a:r>
            <a:r>
              <a:rPr lang="en-GB" sz="2000" i="1" dirty="0">
                <a:solidFill>
                  <a:srgbClr val="FFFF00"/>
                </a:solidFill>
              </a:rPr>
              <a:t>c;</a:t>
            </a:r>
            <a:endParaRPr lang="en-GB" sz="2000" dirty="0">
              <a:solidFill>
                <a:srgbClr val="FFFF00"/>
              </a:solidFill>
            </a:endParaRP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Need to manipulate that to see why doubling and adding 1 makes it composite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THEN explore what variations in conclusion are forced by changes in the grid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9BC81D-4472-B35A-074D-EE590C19190E}"/>
              </a:ext>
            </a:extLst>
          </p:cNvPr>
          <p:cNvSpPr/>
          <p:nvPr/>
        </p:nvSpPr>
        <p:spPr>
          <a:xfrm>
            <a:off x="7391827" y="5309175"/>
            <a:ext cx="1443255" cy="7576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can be varied?</a:t>
            </a:r>
          </a:p>
        </p:txBody>
      </p:sp>
    </p:spTree>
    <p:extLst>
      <p:ext uri="{BB962C8B-B14F-4D97-AF65-F5344CB8AC3E}">
        <p14:creationId xmlns:p14="http://schemas.microsoft.com/office/powerpoint/2010/main" val="4674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uiExpand="1" build="p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25B517-6DA3-E07C-C117-94E8C469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52" y="0"/>
            <a:ext cx="3524480" cy="3384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F2614-488F-C14C-29AF-36D94B52B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52" y="41565"/>
            <a:ext cx="1447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E3F4-C7C8-16BE-2511-128B557A0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732911"/>
            <a:ext cx="9143999" cy="2706376"/>
          </a:xfrm>
        </p:spPr>
        <p:txBody>
          <a:bodyPr/>
          <a:lstStyle/>
          <a:p>
            <a:r>
              <a:rPr lang="en-GB" dirty="0"/>
              <a:t>Research Method</a:t>
            </a:r>
          </a:p>
          <a:p>
            <a:pPr lvl="1"/>
            <a:r>
              <a:rPr lang="en-GB" dirty="0"/>
              <a:t>Fundamentally Phenomenological</a:t>
            </a:r>
          </a:p>
          <a:p>
            <a:pPr lvl="1"/>
            <a:r>
              <a:rPr lang="en-GB" dirty="0"/>
              <a:t>I am interested in the lived experience of Thinking, Doing &amp; Teaching Maths</a:t>
            </a:r>
          </a:p>
          <a:p>
            <a:pPr lvl="1"/>
            <a:r>
              <a:rPr lang="en-GB" dirty="0"/>
              <a:t>I invite you to focus on how your attention shifts its focus, and alters its form, awakening your second bird, your personal witness.</a:t>
            </a:r>
          </a:p>
          <a:p>
            <a:pPr lvl="1"/>
            <a:r>
              <a:rPr lang="en-GB" dirty="0"/>
              <a:t>I advocate working on mathematical problems yourself which challenge you, in order to experience what it might be like for the learners with whom you work</a:t>
            </a:r>
          </a:p>
          <a:p>
            <a:pPr lvl="1"/>
            <a:r>
              <a:rPr lang="en-GB" dirty="0"/>
              <a:t>Everything said today is a conjecture … to be tested in your experience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1B38B-0726-A410-9376-949AF811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428627"/>
            <a:ext cx="2588358" cy="429352"/>
          </a:xfrm>
        </p:spPr>
        <p:txBody>
          <a:bodyPr/>
          <a:lstStyle/>
          <a:p>
            <a:r>
              <a:rPr lang="en-GB" dirty="0"/>
              <a:t>Throat Clearing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F50A00-BF98-08C9-43BC-B84B698FF15A}"/>
              </a:ext>
            </a:extLst>
          </p:cNvPr>
          <p:cNvSpPr txBox="1"/>
          <p:nvPr/>
        </p:nvSpPr>
        <p:spPr>
          <a:xfrm>
            <a:off x="0" y="1568455"/>
            <a:ext cx="42962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Two birds, close-yoked companions,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 both clasp the self-same tree;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One eats of the sweet fruit,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the other looks on without eating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                           </a:t>
            </a:r>
            <a:r>
              <a:rPr lang="en-GB" sz="2000" dirty="0" err="1">
                <a:latin typeface="Chalkboard" charset="0"/>
                <a:ea typeface="Chalkboard" charset="0"/>
                <a:cs typeface="Chalkboard" charset="0"/>
              </a:rPr>
              <a:t>Rg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Veda</a:t>
            </a:r>
          </a:p>
        </p:txBody>
      </p:sp>
    </p:spTree>
    <p:extLst>
      <p:ext uri="{BB962C8B-B14F-4D97-AF65-F5344CB8AC3E}">
        <p14:creationId xmlns:p14="http://schemas.microsoft.com/office/powerpoint/2010/main" val="34560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F0DF-E504-3C62-8DCE-884F85D3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Recall: </a:t>
            </a:r>
            <a:r>
              <a:rPr lang="en-GB" b="1" dirty="0">
                <a:solidFill>
                  <a:srgbClr val="946A3A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Arithmetic is to Mathematics, as Making Sounds is to Music:</a:t>
            </a:r>
            <a:br>
              <a:rPr lang="en-GB" b="1" dirty="0">
                <a:solidFill>
                  <a:srgbClr val="946A3A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solidFill>
                <a:srgbClr val="946A3A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9130-0611-902D-0FBF-DBCC45C6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7688"/>
            <a:ext cx="7886700" cy="1155008"/>
          </a:xfrm>
        </p:spPr>
        <p:txBody>
          <a:bodyPr/>
          <a:lstStyle/>
          <a:p>
            <a:r>
              <a:rPr lang="en-GB" dirty="0">
                <a:solidFill>
                  <a:srgbClr val="00008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Tunes as series of sounds</a:t>
            </a:r>
          </a:p>
          <a:p>
            <a:r>
              <a:rPr lang="en-GB" dirty="0">
                <a:solidFill>
                  <a:srgbClr val="00008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Harmony as parallel sets of sounds</a:t>
            </a:r>
          </a:p>
          <a:p>
            <a:r>
              <a:rPr lang="en-GB" dirty="0">
                <a:solidFill>
                  <a:srgbClr val="00008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Byway to consider: series and parallel arithmetic (Ellerman)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6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543D-9040-E767-1A83-901B356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Rate (Rational)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42DF-04D3-034F-B755-FFCBA558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278902"/>
            <a:ext cx="8181474" cy="707886"/>
          </a:xfrm>
        </p:spPr>
        <p:txBody>
          <a:bodyPr/>
          <a:lstStyle/>
          <a:p>
            <a:r>
              <a:rPr lang="en-GB" dirty="0"/>
              <a:t>Suppose p = r x a</a:t>
            </a:r>
            <a:br>
              <a:rPr lang="en-GB" dirty="0"/>
            </a:br>
            <a:r>
              <a:rPr lang="en-GB" dirty="0"/>
              <a:t>“it takes a amounts at rate r to produce p”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42458-54B6-3FE3-D9BE-42132CE9AF7A}"/>
              </a:ext>
            </a:extLst>
          </p:cNvPr>
          <p:cNvSpPr txBox="1"/>
          <p:nvPr/>
        </p:nvSpPr>
        <p:spPr>
          <a:xfrm>
            <a:off x="164742" y="2882114"/>
            <a:ext cx="7000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If 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and 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are working together for the same amount a, 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then p = (r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)a is the combined effect achieved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73057-D8D2-D422-25CB-BF72300A33DA}"/>
              </a:ext>
            </a:extLst>
          </p:cNvPr>
          <p:cNvSpPr txBox="1"/>
          <p:nvPr/>
        </p:nvSpPr>
        <p:spPr>
          <a:xfrm>
            <a:off x="164742" y="3740192"/>
            <a:ext cx="89239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If 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and 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are working jointly to achieve a fixed p,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then p/r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and p/r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are the corresponding amounts to produce p individually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so working together, p = r x (p/r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p/r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which makes the joint (parallel) rate  r = 1/(1/r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+ 1/r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FE1D91-7252-3CE7-031B-061CBBDCB4F6}"/>
              </a:ext>
            </a:extLst>
          </p:cNvPr>
          <p:cNvSpPr txBox="1"/>
          <p:nvPr/>
        </p:nvSpPr>
        <p:spPr>
          <a:xfrm>
            <a:off x="164742" y="5239567"/>
            <a:ext cx="70548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If a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and a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are each required to achieve p separately,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then they operate at rates of p/a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and p/a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respectively.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Working together to achieve p, p = (p/a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 + p/a</a:t>
            </a:r>
            <a:r>
              <a:rPr lang="en-GB" sz="2000" baseline="-25000" dirty="0">
                <a:latin typeface="Chalkboard" charset="0"/>
                <a:ea typeface="Chalkboard" charset="0"/>
                <a:cs typeface="Chalkboard" charset="0"/>
              </a:rPr>
              <a:t>2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)a so 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together they need an amount a = 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1/(1/a</a:t>
            </a:r>
            <a:r>
              <a:rPr lang="en-GB" sz="1800" kern="1200" baseline="-25000" dirty="0">
                <a:solidFill>
                  <a:srgbClr val="0000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1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 + 1/a</a:t>
            </a:r>
            <a:r>
              <a:rPr lang="en-GB" sz="1800" kern="1200" baseline="-25000" dirty="0">
                <a:solidFill>
                  <a:srgbClr val="0000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2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halkboard" panose="03050602040202020205" pitchFamily="66" charset="77"/>
                <a:ea typeface="Chalkboard" panose="03050602040202020205" pitchFamily="66" charset="77"/>
                <a:cs typeface="Chalkboard" panose="03050602040202020205" pitchFamily="66" charset="77"/>
              </a:rPr>
              <a:t>) to achieve p</a:t>
            </a:r>
            <a:endParaRPr lang="en-GB" sz="2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58572B-B4A3-5688-9071-83F0A4151F71}"/>
              </a:ext>
            </a:extLst>
          </p:cNvPr>
          <p:cNvSpPr txBox="1"/>
          <p:nvPr/>
        </p:nvSpPr>
        <p:spPr>
          <a:xfrm>
            <a:off x="481262" y="970415"/>
            <a:ext cx="7456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SzPts val="2000"/>
              <a:buFont typeface="Wingdings" pitchFamily="2" charset="2"/>
              <a:buChar char="v"/>
            </a:pPr>
            <a:r>
              <a:rPr lang="en-GB" sz="1800" b="0" i="0" u="none" strike="noStrike" kern="1200" baseline="0" dirty="0">
                <a:solidFill>
                  <a:srgbClr val="0432FF"/>
                </a:solidFill>
                <a:latin typeface="Chalkboard" panose="03050602040202020205" pitchFamily="66" charset="77"/>
              </a:rPr>
              <a:t> distance = speed x time</a:t>
            </a:r>
          </a:p>
          <a:p>
            <a:pPr rtl="0">
              <a:buSzPts val="2000"/>
              <a:buFont typeface="Wingdings" pitchFamily="2" charset="2"/>
              <a:buChar char="v"/>
            </a:pPr>
            <a:r>
              <a:rPr lang="en-GB" sz="1800" b="0" i="0" u="none" strike="noStrike" kern="1200" baseline="0" dirty="0">
                <a:solidFill>
                  <a:srgbClr val="0432FF"/>
                </a:solidFill>
                <a:latin typeface="Chalkboard" panose="03050602040202020205" pitchFamily="66" charset="77"/>
              </a:rPr>
              <a:t> (number</a:t>
            </a:r>
            <a:r>
              <a:rPr lang="en-GB" sz="1800" b="0" i="0" u="none" strike="noStrike" kern="1200" dirty="0">
                <a:solidFill>
                  <a:srgbClr val="0432FF"/>
                </a:solidFill>
                <a:latin typeface="Chalkboard" panose="03050602040202020205" pitchFamily="66" charset="77"/>
              </a:rPr>
              <a:t> of o</a:t>
            </a:r>
            <a:r>
              <a:rPr lang="en-GB" sz="1800" b="0" i="0" u="none" strike="noStrike" kern="1200" baseline="0" dirty="0">
                <a:solidFill>
                  <a:srgbClr val="0432FF"/>
                </a:solidFill>
                <a:latin typeface="Chalkboard" panose="03050602040202020205" pitchFamily="66" charset="77"/>
              </a:rPr>
              <a:t>bjects) = (objects per person) x (number of persons)</a:t>
            </a:r>
            <a:endParaRPr lang="en-GB" dirty="0">
              <a:solidFill>
                <a:srgbClr val="0432FF"/>
              </a:solidFill>
              <a:latin typeface="Chalkboard" panose="03050602040202020205" pitchFamily="66" charset="77"/>
            </a:endParaRPr>
          </a:p>
          <a:p>
            <a:pPr rtl="0">
              <a:buSzPts val="2000"/>
              <a:buFont typeface="Wingdings" pitchFamily="2" charset="2"/>
              <a:buChar char="v"/>
            </a:pPr>
            <a:r>
              <a:rPr lang="en-GB" sz="1800" b="0" i="0" u="none" strike="noStrike" kern="1200" baseline="0" dirty="0">
                <a:solidFill>
                  <a:srgbClr val="0432FF"/>
                </a:solidFill>
                <a:latin typeface="Chalkboard" panose="03050602040202020205" pitchFamily="66" charset="77"/>
              </a:rPr>
              <a:t> Voltage = current x resistance</a:t>
            </a:r>
            <a:endParaRPr lang="en-GB" dirty="0">
              <a:solidFill>
                <a:srgbClr val="0432FF"/>
              </a:solidFill>
              <a:latin typeface="Chalkboard" panose="03050602040202020205" pitchFamily="66" charset="77"/>
            </a:endParaRPr>
          </a:p>
          <a:p>
            <a:pPr rtl="0">
              <a:buSzPts val="2000"/>
              <a:buFont typeface="Wingdings" pitchFamily="2" charset="2"/>
              <a:buChar char="v"/>
            </a:pPr>
            <a:r>
              <a:rPr lang="en-GB" sz="1800" b="0" i="0" u="none" strike="noStrike" kern="1200" baseline="0" dirty="0">
                <a:solidFill>
                  <a:srgbClr val="0432FF"/>
                </a:solidFill>
                <a:latin typeface="Chalkboard" panose="03050602040202020205" pitchFamily="66" charset="77"/>
              </a:rPr>
              <a:t> </a:t>
            </a:r>
            <a:r>
              <a:rPr lang="en-GB" dirty="0">
                <a:solidFill>
                  <a:srgbClr val="0432FF"/>
                </a:solidFill>
                <a:latin typeface="Chalkboard" panose="03050602040202020205" pitchFamily="66" charset="77"/>
              </a:rPr>
              <a:t>V</a:t>
            </a:r>
            <a:r>
              <a:rPr lang="en-GB" sz="1800" b="0" i="0" u="none" strike="noStrike" kern="1200" baseline="0" dirty="0">
                <a:solidFill>
                  <a:srgbClr val="0432FF"/>
                </a:solidFill>
                <a:latin typeface="Chalkboard" panose="03050602040202020205" pitchFamily="66" charset="77"/>
              </a:rPr>
              <a:t>olume = flow x time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FF6786-803A-3B5C-7CD3-21F83AB39014}"/>
              </a:ext>
            </a:extLst>
          </p:cNvPr>
          <p:cNvSpPr/>
          <p:nvPr/>
        </p:nvSpPr>
        <p:spPr>
          <a:xfrm>
            <a:off x="7385538" y="2696308"/>
            <a:ext cx="1019908" cy="44067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series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BBD59FE-EB8F-382B-E5C5-C709302E7DE9}"/>
              </a:ext>
            </a:extLst>
          </p:cNvPr>
          <p:cNvSpPr/>
          <p:nvPr/>
        </p:nvSpPr>
        <p:spPr>
          <a:xfrm>
            <a:off x="7385538" y="4530471"/>
            <a:ext cx="1019908" cy="44067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Parallel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2A3179E-3A2C-6676-7ECF-1C7859752045}"/>
              </a:ext>
            </a:extLst>
          </p:cNvPr>
          <p:cNvSpPr/>
          <p:nvPr/>
        </p:nvSpPr>
        <p:spPr>
          <a:xfrm>
            <a:off x="7385538" y="5596699"/>
            <a:ext cx="1019908" cy="44067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val="6637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bldLvl="2"/>
      <p:bldP spid="6" grpId="0" build="p" bldLvl="2"/>
      <p:bldP spid="9" grpId="0" build="p" bldLvl="2"/>
      <p:bldP spid="8" grpId="0" build="p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AAE8-97B0-088A-6180-8093594A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13493-A98D-89BD-2368-8A156BAE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7491"/>
            <a:ext cx="7886700" cy="4735431"/>
          </a:xfrm>
        </p:spPr>
        <p:txBody>
          <a:bodyPr/>
          <a:lstStyle/>
          <a:p>
            <a:r>
              <a:rPr lang="en-GB" dirty="0"/>
              <a:t>Analogy</a:t>
            </a:r>
          </a:p>
          <a:p>
            <a:pPr lvl="1"/>
            <a:r>
              <a:rPr lang="en-GB" sz="1800" kern="12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Arithmetic is to Mathematics, </a:t>
            </a:r>
            <a:br>
              <a:rPr lang="en-GB" sz="1800" kern="12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kern="12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as Making Sounds is to Music</a:t>
            </a:r>
            <a:endParaRPr lang="en-GB" dirty="0"/>
          </a:p>
          <a:p>
            <a:r>
              <a:rPr lang="en-GB" dirty="0"/>
              <a:t>Tracking Arithmetic</a:t>
            </a:r>
          </a:p>
          <a:p>
            <a:pPr lvl="1"/>
            <a:r>
              <a:rPr lang="en-GB" dirty="0"/>
              <a:t>Re-attracting algebra-refusers</a:t>
            </a:r>
          </a:p>
          <a:p>
            <a:r>
              <a:rPr lang="en-GB" dirty="0"/>
              <a:t>Structure of Attention</a:t>
            </a:r>
          </a:p>
          <a:p>
            <a:pPr lvl="1"/>
            <a:r>
              <a:rPr lang="en-GB" dirty="0"/>
              <a:t>Mathematical; giving and receiving</a:t>
            </a:r>
          </a:p>
          <a:p>
            <a:r>
              <a:rPr lang="en-GB" dirty="0"/>
              <a:t>Expressing Generality</a:t>
            </a:r>
          </a:p>
          <a:p>
            <a:pPr lvl="1"/>
            <a:r>
              <a:rPr lang="en-GB" dirty="0"/>
              <a:t>A lesson without opportunity for learners to generalise</a:t>
            </a:r>
            <a:br>
              <a:rPr lang="en-GB" dirty="0"/>
            </a:br>
            <a:r>
              <a:rPr lang="en-GB" dirty="0"/>
              <a:t>is NOT a mathematics lesson</a:t>
            </a:r>
          </a:p>
          <a:p>
            <a:pPr lvl="1"/>
            <a:r>
              <a:rPr lang="en-GB" dirty="0"/>
              <a:t>Doesn’t include generalisations such as “algebra is not for me”</a:t>
            </a:r>
          </a:p>
          <a:p>
            <a:r>
              <a:rPr lang="en-GB" dirty="0"/>
              <a:t>Multiple Expressions for the same thing</a:t>
            </a:r>
          </a:p>
          <a:p>
            <a:pPr lvl="1"/>
            <a:r>
              <a:rPr lang="en-GB" dirty="0"/>
              <a:t>Manipulating Symbols for a Reason</a:t>
            </a:r>
          </a:p>
          <a:p>
            <a:r>
              <a:rPr lang="en-GB" dirty="0"/>
              <a:t>Reflection</a:t>
            </a:r>
          </a:p>
          <a:p>
            <a:pPr lvl="1"/>
            <a:r>
              <a:rPr lang="en-GB" dirty="0"/>
              <a:t>Vital role of personal narrative construction</a:t>
            </a:r>
          </a:p>
        </p:txBody>
      </p:sp>
    </p:spTree>
    <p:extLst>
      <p:ext uri="{BB962C8B-B14F-4D97-AF65-F5344CB8AC3E}">
        <p14:creationId xmlns:p14="http://schemas.microsoft.com/office/powerpoint/2010/main" val="374345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EC7C-630B-295D-EC51-7B0F8B0D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Attention Conjecture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68F9D-48BE-72D7-E043-2AB90083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2361508"/>
          </a:xfrm>
        </p:spPr>
        <p:txBody>
          <a:bodyPr/>
          <a:lstStyle/>
          <a:p>
            <a:r>
              <a:rPr lang="en-GB" dirty="0"/>
              <a:t>Holding Wholes (Gazing)</a:t>
            </a:r>
          </a:p>
          <a:p>
            <a:r>
              <a:rPr lang="en-GB" dirty="0"/>
              <a:t>Discerning Details</a:t>
            </a:r>
          </a:p>
          <a:p>
            <a:r>
              <a:rPr lang="en-GB" dirty="0"/>
              <a:t>Recognising Relationships</a:t>
            </a:r>
          </a:p>
          <a:p>
            <a:r>
              <a:rPr lang="en-GB" dirty="0"/>
              <a:t>Perceiving Properties as being instantiated</a:t>
            </a:r>
          </a:p>
          <a:p>
            <a:r>
              <a:rPr lang="en-GB" dirty="0"/>
              <a:t>Reasoning on the basis of (agreed) properties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0B797C-09ED-6AE3-A3FD-17D591F9A82C}"/>
              </a:ext>
            </a:extLst>
          </p:cNvPr>
          <p:cNvSpPr/>
          <p:nvPr/>
        </p:nvSpPr>
        <p:spPr>
          <a:xfrm>
            <a:off x="1695450" y="3105643"/>
            <a:ext cx="4476750" cy="889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halkboard" panose="03050602040202020205" pitchFamily="66" charset="77"/>
              </a:rPr>
              <a:t>If teacher and learners are attending to different things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006A00-5BBC-2F99-BE3D-1DA576F4CC8D}"/>
              </a:ext>
            </a:extLst>
          </p:cNvPr>
          <p:cNvSpPr/>
          <p:nvPr/>
        </p:nvSpPr>
        <p:spPr>
          <a:xfrm>
            <a:off x="2139950" y="3833964"/>
            <a:ext cx="4476750" cy="889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halkboard" panose="03050602040202020205" pitchFamily="66" charset="77"/>
              </a:rPr>
              <a:t>Or if they are attending differently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F1E85F-C796-B320-1B20-B56214B95EB4}"/>
              </a:ext>
            </a:extLst>
          </p:cNvPr>
          <p:cNvSpPr/>
          <p:nvPr/>
        </p:nvSpPr>
        <p:spPr>
          <a:xfrm>
            <a:off x="2584450" y="4526953"/>
            <a:ext cx="4476750" cy="889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01FF"/>
                </a:solidFill>
                <a:latin typeface="Chalkboard" panose="03050602040202020205" pitchFamily="66" charset="77"/>
              </a:rPr>
              <a:t>Then communication is likely to be impoverished at best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3AB6B1-C032-3351-7B3D-8CFC085812F3}"/>
              </a:ext>
            </a:extLst>
          </p:cNvPr>
          <p:cNvSpPr/>
          <p:nvPr/>
        </p:nvSpPr>
        <p:spPr>
          <a:xfrm>
            <a:off x="3336925" y="5255274"/>
            <a:ext cx="4730750" cy="1258632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Attending Mathematically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Attending to learners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Being attended to by learners</a:t>
            </a:r>
          </a:p>
        </p:txBody>
      </p:sp>
    </p:spTree>
    <p:extLst>
      <p:ext uri="{BB962C8B-B14F-4D97-AF65-F5344CB8AC3E}">
        <p14:creationId xmlns:p14="http://schemas.microsoft.com/office/powerpoint/2010/main" val="35567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91A0-7D57-162F-D597-5D0006C4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Fundamental Steps To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C7D6-6235-5923-F90E-FC3B1A02C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3171999"/>
          </a:xfrm>
        </p:spPr>
        <p:txBody>
          <a:bodyPr/>
          <a:lstStyle/>
          <a:p>
            <a:r>
              <a:rPr lang="en-GB" dirty="0"/>
              <a:t>Expressing Generality</a:t>
            </a:r>
          </a:p>
          <a:p>
            <a:pPr lvl="1"/>
            <a:r>
              <a:rPr lang="en-GB" dirty="0"/>
              <a:t>At any age, whenever</a:t>
            </a:r>
          </a:p>
          <a:p>
            <a:pPr lvl="1"/>
            <a:r>
              <a:rPr lang="en-GB" dirty="0"/>
              <a:t> often as possible</a:t>
            </a:r>
          </a:p>
          <a:p>
            <a:r>
              <a:rPr lang="en-GB" dirty="0"/>
              <a:t>Multiple Expressions for the same thing</a:t>
            </a:r>
          </a:p>
          <a:p>
            <a:pPr lvl="1"/>
            <a:r>
              <a:rPr lang="en-GB" dirty="0"/>
              <a:t>Motivating and informing algebraic manipulation</a:t>
            </a:r>
          </a:p>
          <a:p>
            <a:r>
              <a:rPr lang="en-GB" dirty="0"/>
              <a:t>Constructing Variations</a:t>
            </a:r>
          </a:p>
          <a:p>
            <a:pPr lvl="1"/>
            <a:r>
              <a:rPr lang="en-GB" dirty="0"/>
              <a:t>Enriching personal example space</a:t>
            </a:r>
          </a:p>
          <a:p>
            <a:r>
              <a:rPr lang="en-GB" dirty="0"/>
              <a:t>Personal Narratives</a:t>
            </a:r>
          </a:p>
          <a:p>
            <a:pPr lvl="1"/>
            <a:r>
              <a:rPr lang="en-GB" dirty="0"/>
              <a:t>More substantial and reliable than memorised procedures</a:t>
            </a:r>
          </a:p>
        </p:txBody>
      </p:sp>
    </p:spTree>
    <p:extLst>
      <p:ext uri="{BB962C8B-B14F-4D97-AF65-F5344CB8AC3E}">
        <p14:creationId xmlns:p14="http://schemas.microsoft.com/office/powerpoint/2010/main" val="19217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E11B-7A38-7E8F-E1F7-BE2333C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Remarks on Maths Education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E35D5-4533-9677-291A-76E9196ED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it for?</a:t>
            </a:r>
          </a:p>
          <a:p>
            <a:pPr lvl="1"/>
            <a:r>
              <a:rPr lang="en-GB" dirty="0"/>
              <a:t>Academic careers?</a:t>
            </a:r>
          </a:p>
          <a:p>
            <a:pPr lvl="1"/>
            <a:r>
              <a:rPr lang="en-GB" dirty="0"/>
              <a:t>Path of personal development?</a:t>
            </a:r>
          </a:p>
          <a:p>
            <a:pPr lvl="1"/>
            <a:r>
              <a:rPr lang="en-GB" dirty="0"/>
              <a:t>Improving the experience of learners?</a:t>
            </a:r>
          </a:p>
          <a:p>
            <a:pPr lvl="1"/>
            <a:r>
              <a:rPr lang="en-GB" dirty="0"/>
              <a:t>Making predictions?</a:t>
            </a:r>
          </a:p>
          <a:p>
            <a:pPr lvl="1"/>
            <a:r>
              <a:rPr lang="en-GB" dirty="0"/>
              <a:t>Informing choices?</a:t>
            </a:r>
          </a:p>
          <a:p>
            <a:r>
              <a:rPr lang="en-GB" dirty="0"/>
              <a:t>Theories are sets of labels for distinctions</a:t>
            </a:r>
          </a:p>
          <a:p>
            <a:pPr lvl="1"/>
            <a:r>
              <a:rPr lang="en-GB" dirty="0"/>
              <a:t>Does making the distinction make a difference?</a:t>
            </a:r>
          </a:p>
          <a:p>
            <a:pPr lvl="1"/>
            <a:r>
              <a:rPr lang="en-GB" dirty="0"/>
              <a:t>Seeking differences that make a difference (Bateson)</a:t>
            </a:r>
          </a:p>
          <a:p>
            <a:r>
              <a:rPr lang="en-GB" dirty="0"/>
              <a:t>Recasting insights in the current vernacular</a:t>
            </a:r>
          </a:p>
        </p:txBody>
      </p:sp>
    </p:spTree>
    <p:extLst>
      <p:ext uri="{BB962C8B-B14F-4D97-AF65-F5344CB8AC3E}">
        <p14:creationId xmlns:p14="http://schemas.microsoft.com/office/powerpoint/2010/main" val="13356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B6D9-BAA0-4698-636E-23645D3B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64305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halkboard" panose="03050602040202020205" pitchFamily="66" charset="77"/>
              </a:rPr>
              <a:t>Useful Constructs?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4B08B-0542-36C6-4B65-C5DA41FE1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008185"/>
            <a:ext cx="3868340" cy="550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latin typeface="Chalkboard" panose="03050602040202020205" pitchFamily="66" charset="77"/>
              </a:rPr>
              <a:t>‘</a:t>
            </a:r>
            <a:r>
              <a:rPr lang="en-GB" b="0" dirty="0">
                <a:latin typeface="Chalkboard" panose="03050602040202020205" pitchFamily="66" charset="77"/>
              </a:rPr>
              <a:t>Theories’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CA29-291C-0AEF-4B7B-FC5D9D94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692" y="1651243"/>
            <a:ext cx="3868340" cy="4585433"/>
          </a:xfrm>
        </p:spPr>
        <p:txBody>
          <a:bodyPr/>
          <a:lstStyle/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Reification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Objectification</a:t>
            </a:r>
          </a:p>
          <a:p>
            <a:r>
              <a:rPr lang="en-GB" sz="2000" dirty="0" err="1">
                <a:solidFill>
                  <a:srgbClr val="3301FF"/>
                </a:solidFill>
                <a:latin typeface="Chalkboard" panose="03050602040202020205" pitchFamily="66" charset="77"/>
              </a:rPr>
              <a:t>Procepts</a:t>
            </a:r>
            <a:endParaRPr lang="en-GB" sz="2000" dirty="0">
              <a:solidFill>
                <a:srgbClr val="3301FF"/>
              </a:solidFill>
              <a:latin typeface="Chalkboard" panose="03050602040202020205" pitchFamily="66" charset="77"/>
            </a:endParaRP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Semiotics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Responsive Teaching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Activity theory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Cognitive Load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Working Memory Limitations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CD344-7333-51E7-5AB9-A730436E8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08185"/>
            <a:ext cx="3887391" cy="5509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0" dirty="0">
                <a:solidFill>
                  <a:schemeClr val="accent6">
                    <a:lumMod val="75000"/>
                  </a:schemeClr>
                </a:solidFill>
                <a:latin typeface="Chalkboard" panose="03050602040202020205" pitchFamily="66" charset="77"/>
              </a:rPr>
              <a:t>Actions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54E128-E0D8-7A69-A002-45385905C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1651243"/>
            <a:ext cx="3887391" cy="458543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Variation Principle</a:t>
            </a:r>
            <a:b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</a:br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(beyond ‘same &amp; different’)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Tracking Arithmetic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Personal Narrative </a:t>
            </a:r>
            <a:b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</a:br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(own explanation)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Expressing Generality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Co-variation principle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Manipulating–Getting-a-sense-of–Articulating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Doing–Talking–Recording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Shifting Attention</a:t>
            </a:r>
          </a:p>
          <a:p>
            <a:r>
              <a:rPr lang="en-GB" sz="2000" dirty="0">
                <a:solidFill>
                  <a:srgbClr val="3301FF"/>
                </a:solidFill>
                <a:latin typeface="Chalkboard" panose="03050602040202020205" pitchFamily="66" charset="77"/>
              </a:rPr>
              <a:t>Activating learner’s powers</a:t>
            </a:r>
          </a:p>
          <a:p>
            <a:pPr marL="0" indent="0">
              <a:buNone/>
            </a:pPr>
            <a:endParaRPr lang="en-GB" sz="2000" dirty="0">
              <a:solidFill>
                <a:srgbClr val="3301FF"/>
              </a:solidFill>
              <a:latin typeface="Chalkboard" panose="03050602040202020205" pitchFamily="66" charset="77"/>
            </a:endParaRPr>
          </a:p>
          <a:p>
            <a:endParaRPr lang="en-GB" sz="2000" dirty="0">
              <a:solidFill>
                <a:srgbClr val="3301FF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61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0559-582E-D376-9645-ADB78B9F9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Things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206C-28FD-70C9-7BD0-E5F7232CD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731" y="919211"/>
            <a:ext cx="7886700" cy="5852292"/>
          </a:xfrm>
        </p:spPr>
        <p:txBody>
          <a:bodyPr>
            <a:normAutofit/>
          </a:bodyPr>
          <a:lstStyle/>
          <a:p>
            <a:r>
              <a:rPr lang="en-GB" sz="1800" b="1" dirty="0" err="1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www.PMTheta.com</a:t>
            </a:r>
            <a:endParaRPr lang="en-GB" sz="1800" b="1" dirty="0">
              <a:effectLst/>
              <a:latin typeface="Palatin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with Johnston-Wilder, S. &amp; Graham, A. (2005).</a:t>
            </a:r>
            <a:r>
              <a:rPr lang="en-GB" sz="18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Developing Thinking in Algebra</a:t>
            </a:r>
            <a:r>
              <a:rPr lang="en-GB" sz="18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London: Sage (Paul Chapman).</a:t>
            </a:r>
            <a:r>
              <a:rPr lang="en-GB" sz="1800" dirty="0">
                <a:effectLst/>
              </a:rPr>
              <a:t> </a:t>
            </a:r>
            <a:endParaRPr lang="en-GB" sz="1800" dirty="0">
              <a:effectLst/>
              <a:latin typeface="Palatin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(2018). How Early is Too Early for Thinking Algebraically?. In C. Kieran (ed.)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Teaching and Learning Algebraic Thinking with 5- to 12-Year Olds: the global evolution of an emerging field of research and practice. 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ICME13 Springer</a:t>
            </a:r>
            <a:r>
              <a:rPr lang="en-GB" sz="1400" dirty="0">
                <a:effectLst/>
              </a:rPr>
              <a:t> </a:t>
            </a:r>
          </a:p>
          <a:p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(2017). Overcoming the Algebra Barrier: being particular about the general, and generally looking beyond the particular, in homage to Mary Boole. In S. Stewart (Ed.)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And the Rest is Just Algebra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Springer p97-117.</a:t>
            </a:r>
            <a:r>
              <a:rPr lang="en-GB" sz="1400" dirty="0">
                <a:effectLst/>
              </a:rPr>
              <a:t> </a:t>
            </a:r>
            <a:endParaRPr lang="en-GB" sz="1400" dirty="0"/>
          </a:p>
          <a:p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(2011). Envisioning What Is Possible in the Teaching and Learning of Algebra. In </a:t>
            </a:r>
            <a:r>
              <a:rPr lang="en-GB" sz="1400" dirty="0" err="1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Jinfa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Cai &amp; Eric Knuth (Eds).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Early Algebraization: a global dialogue from multiple perspectives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Advances in Mathematics Education, Springer p557-578.</a:t>
            </a:r>
            <a:r>
              <a:rPr lang="en-GB" sz="1400" dirty="0">
                <a:effectLst/>
              </a:rPr>
              <a:t> </a:t>
            </a:r>
          </a:p>
          <a:p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(2008). Making Use of Children’s Powers to Produce Algebraic Thinking. In J. Kaput, D. </a:t>
            </a:r>
            <a:r>
              <a:rPr lang="en-GB" sz="1400" dirty="0" err="1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Carraher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&amp; M. Blanton (Eds.)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Algebra in the Early Grades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Lawrence Erlbaum. New York. p57-94.</a:t>
            </a:r>
            <a:r>
              <a:rPr lang="en-GB" sz="1400" dirty="0">
                <a:effectLst/>
              </a:rPr>
              <a:t> </a:t>
            </a:r>
            <a:endParaRPr lang="en-GB" sz="1400" dirty="0"/>
          </a:p>
          <a:p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(2005). Exploiting Mathematical Opportunities Afforded by Mathematical Tasks: a case study of shifting from arithmetical to algebraic thinking. In C. Bergsten &amp; B. </a:t>
            </a:r>
            <a:r>
              <a:rPr lang="en-GB" sz="1400" dirty="0" err="1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Grevholm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(Eds.).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Conceptions of mathematics: proceedings of NORMA 01, Third Nordic Conference on Mathematics Education. 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Linköping: SMDF. p20-32.</a:t>
            </a:r>
            <a:r>
              <a:rPr lang="en-GB" sz="1400" dirty="0">
                <a:effectLst/>
              </a:rPr>
              <a:t> </a:t>
            </a:r>
          </a:p>
          <a:p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2002, Generalisation and Algebra: exploiting children's powers. In L. Haggerty (Ed.)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Aspects of Teaching Secondary Mathematics: perspectives on practice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RoutledgeFalmer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London, p105-120. ISBN 0-415-26081-7</a:t>
            </a:r>
            <a:r>
              <a:rPr lang="en-GB" sz="1400" dirty="0">
                <a:effectLst/>
              </a:rPr>
              <a:t> </a:t>
            </a:r>
          </a:p>
          <a:p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Mason, J. 2001, On The Use and Abuse of Word Problems For Moving from Arithmetic to Algebra, in H. Chick, K. Stacey, J. Vincent &amp; J. Vincent (Eds.)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Future Of The Teaching And Learning Of Algebra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Proceedings of the 12</a:t>
            </a:r>
            <a:r>
              <a:rPr lang="en-GB" sz="1400" i="1" baseline="300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ICMI Study Conference,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University of Melbourne, Melbourne</a:t>
            </a:r>
            <a:r>
              <a:rPr lang="en-GB" sz="1400" i="1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>
                <a:effectLst/>
                <a:latin typeface="Palatin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p430-437.</a:t>
            </a:r>
            <a:r>
              <a:rPr lang="en-GB" sz="1400" dirty="0">
                <a:effectLst/>
              </a:rPr>
              <a:t>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20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1DD4-CF9F-43C2-E4C0-C6C233DA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Series &amp; Parallel </a:t>
            </a:r>
            <a:r>
              <a:rPr lang="en-GB" dirty="0" err="1"/>
              <a:t>Arithmetics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DD62-C9A4-B4B9-ACFD-7CBAAA071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www.ellerman.org</a:t>
            </a:r>
            <a:r>
              <a:rPr lang="en-GB" dirty="0"/>
              <a:t>/series-parallel-duality-part-</a:t>
            </a:r>
            <a:r>
              <a:rPr lang="en-GB" dirty="0" err="1"/>
              <a:t>i</a:t>
            </a:r>
            <a:r>
              <a:rPr lang="en-GB" dirty="0"/>
              <a:t>-combating-series-chauvinism/</a:t>
            </a:r>
          </a:p>
          <a:p>
            <a:r>
              <a:rPr lang="en-GB" dirty="0" err="1"/>
              <a:t>www.ellerman.org</a:t>
            </a:r>
            <a:r>
              <a:rPr lang="en-GB" dirty="0"/>
              <a:t>/</a:t>
            </a:r>
            <a:r>
              <a:rPr lang="en-GB" dirty="0" err="1"/>
              <a:t>sp</a:t>
            </a:r>
            <a:r>
              <a:rPr lang="en-GB" dirty="0"/>
              <a:t>-duality/</a:t>
            </a:r>
          </a:p>
        </p:txBody>
      </p:sp>
    </p:spTree>
    <p:extLst>
      <p:ext uri="{BB962C8B-B14F-4D97-AF65-F5344CB8AC3E}">
        <p14:creationId xmlns:p14="http://schemas.microsoft.com/office/powerpoint/2010/main" val="324107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AAE8-97B0-088A-6180-8093594A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13493-A98D-89BD-2368-8A156BAE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Analogy</a:t>
            </a:r>
          </a:p>
          <a:p>
            <a:pPr lvl="1"/>
            <a:r>
              <a:rPr lang="en-GB" sz="1800" kern="12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Arithmetic is to Mathematics, </a:t>
            </a:r>
            <a:br>
              <a:rPr lang="en-GB" sz="1800" kern="12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kern="1200" dirty="0"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as Making Sounds is to Music</a:t>
            </a:r>
            <a:endParaRPr lang="en-GB" dirty="0"/>
          </a:p>
          <a:p>
            <a:r>
              <a:rPr lang="en-GB" dirty="0"/>
              <a:t>Tracking Arithmetic</a:t>
            </a:r>
          </a:p>
          <a:p>
            <a:pPr lvl="1"/>
            <a:r>
              <a:rPr lang="en-GB" dirty="0"/>
              <a:t>Re-attracting algebra-refusers</a:t>
            </a:r>
          </a:p>
          <a:p>
            <a:r>
              <a:rPr lang="en-GB" dirty="0"/>
              <a:t>Expressing Generality</a:t>
            </a:r>
          </a:p>
          <a:p>
            <a:pPr lvl="1"/>
            <a:r>
              <a:rPr lang="en-GB" dirty="0"/>
              <a:t>A lesson without opportunity for learners to generalise</a:t>
            </a:r>
            <a:br>
              <a:rPr lang="en-GB" dirty="0"/>
            </a:br>
            <a:r>
              <a:rPr lang="en-GB" dirty="0"/>
              <a:t>is NOT a mathematics lesson</a:t>
            </a:r>
          </a:p>
          <a:p>
            <a:pPr lvl="1"/>
            <a:r>
              <a:rPr lang="en-GB" dirty="0"/>
              <a:t>Doesn’t include generalisations such as “algebra is not for me”</a:t>
            </a:r>
          </a:p>
          <a:p>
            <a:r>
              <a:rPr lang="en-GB" dirty="0"/>
              <a:t>Multiple Expressions of the same thing</a:t>
            </a:r>
          </a:p>
          <a:p>
            <a:pPr lvl="1"/>
            <a:r>
              <a:rPr lang="en-GB" dirty="0"/>
              <a:t>Manipulating Symbols for a Reason</a:t>
            </a:r>
          </a:p>
          <a:p>
            <a:r>
              <a:rPr lang="en-GB" dirty="0"/>
              <a:t>Reflection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5C10935-4432-50CF-0D2A-98C56EFB5CB5}"/>
              </a:ext>
            </a:extLst>
          </p:cNvPr>
          <p:cNvSpPr/>
          <p:nvPr/>
        </p:nvSpPr>
        <p:spPr>
          <a:xfrm>
            <a:off x="6011008" y="3948723"/>
            <a:ext cx="2771042" cy="1271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Trying out distinct ways of attending mathematically</a:t>
            </a:r>
          </a:p>
        </p:txBody>
      </p:sp>
    </p:spTree>
    <p:extLst>
      <p:ext uri="{BB962C8B-B14F-4D97-AF65-F5344CB8AC3E}">
        <p14:creationId xmlns:p14="http://schemas.microsoft.com/office/powerpoint/2010/main" val="27270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EFC4-FEB3-BD23-2D79-443432795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626"/>
            <a:ext cx="7886700" cy="429352"/>
          </a:xfrm>
        </p:spPr>
        <p:txBody>
          <a:bodyPr/>
          <a:lstStyle/>
          <a:p>
            <a:r>
              <a:rPr lang="en-GB" dirty="0"/>
              <a:t>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F251-7721-C4FB-C0D2-08AF048F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82" y="628225"/>
            <a:ext cx="8221436" cy="54253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3301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 Arithmetic is to Mathematics, </a:t>
            </a:r>
            <a:br>
              <a:rPr lang="en-GB" sz="1800" b="1" dirty="0">
                <a:solidFill>
                  <a:srgbClr val="3301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solidFill>
                  <a:srgbClr val="3301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as Making Sounds is to Music</a:t>
            </a:r>
          </a:p>
          <a:p>
            <a:pPr lvl="1">
              <a:lnSpc>
                <a:spcPct val="150000"/>
              </a:lnSpc>
            </a:pPr>
            <a:r>
              <a:rPr lang="en-GB" sz="1600" b="1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identify arithmetic with numerical computation (the four/five operations)</a:t>
            </a:r>
            <a:endParaRPr lang="en-GB" sz="1600" b="1" dirty="0">
              <a:effectLst/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sz="1600" b="1" dirty="0">
                <a:solidFill>
                  <a:srgbClr val="00008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nalogy is quintessentially a mathematical notion (equality of two ratios)</a:t>
            </a:r>
          </a:p>
          <a:p>
            <a:pPr lvl="1">
              <a:lnSpc>
                <a:spcPct val="150000"/>
              </a:lnSpc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 uses sounds in sequence (tune; relationships), and in parallel (harmony; relationships between relationships). Music is the expression of relationships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Mathematics </a:t>
            </a: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(of number and beyond) studies relationships between numbers and numerical calculations (in sequence),</a:t>
            </a:r>
            <a:b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relationships between relationships (in parallel) between calculations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3301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study mathematics is to study </a:t>
            </a:r>
            <a:endParaRPr lang="en-GB" b="1" dirty="0">
              <a:solidFill>
                <a:srgbClr val="3301FF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3301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relationships;</a:t>
            </a:r>
            <a:endParaRPr lang="en-GB" b="1" dirty="0">
              <a:solidFill>
                <a:srgbClr val="3301FF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3301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relationships between relationships;</a:t>
            </a:r>
            <a:endParaRPr lang="en-GB" b="1" dirty="0">
              <a:solidFill>
                <a:srgbClr val="3301FF"/>
              </a:solidFill>
              <a:latin typeface="Comic Sans MS" panose="030F09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3301FF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relationships between relationships between relationships …</a:t>
            </a:r>
            <a:br>
              <a:rPr lang="en-GB" b="1" dirty="0">
                <a:solidFill>
                  <a:srgbClr val="000080"/>
                </a:solidFill>
                <a:effectLst/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1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687C-35A0-CF5B-AAEA-8C3DBBB8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14401-E72C-C2FF-8ACD-68835471937F}"/>
              </a:ext>
            </a:extLst>
          </p:cNvPr>
          <p:cNvSpPr txBox="1"/>
          <p:nvPr/>
        </p:nvSpPr>
        <p:spPr>
          <a:xfrm>
            <a:off x="5770374" y="5991018"/>
            <a:ext cx="2366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Marta Molina et al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Max Stephens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37E3F7-C6C2-77F9-8F0C-72BD68B8B8E2}"/>
              </a:ext>
            </a:extLst>
          </p:cNvPr>
          <p:cNvSpPr/>
          <p:nvPr/>
        </p:nvSpPr>
        <p:spPr>
          <a:xfrm>
            <a:off x="55636" y="1030538"/>
            <a:ext cx="4923343" cy="14419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400"/>
            </a:pPr>
            <a:r>
              <a:rPr lang="en-GB" sz="2000" dirty="0">
                <a:solidFill>
                  <a:srgbClr val="FFFF00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48 + 69 – 49 – 68 = ?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400"/>
            </a:pPr>
            <a:r>
              <a:rPr lang="en-GB" sz="2000" dirty="0">
                <a:solidFill>
                  <a:srgbClr val="FFFF00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748 + 369 – 769 – 348 = ?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400"/>
            </a:pPr>
            <a:r>
              <a:rPr lang="en-GB" sz="2000" dirty="0">
                <a:solidFill>
                  <a:srgbClr val="FFFF00"/>
                </a:solidFill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748 + 369 + 251 –761 –358 – 249  = ?</a:t>
            </a:r>
            <a:endParaRPr lang="en-GB" sz="2000" dirty="0">
              <a:solidFill>
                <a:srgbClr val="FFFF00"/>
              </a:solidFill>
              <a:effectLst/>
              <a:latin typeface="Chalkboard" panose="03050602040202020205" pitchFamily="66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B96053-6A15-CCDC-2191-B0338F44B4A9}"/>
              </a:ext>
            </a:extLst>
          </p:cNvPr>
          <p:cNvSpPr/>
          <p:nvPr/>
        </p:nvSpPr>
        <p:spPr>
          <a:xfrm>
            <a:off x="84371" y="2321868"/>
            <a:ext cx="3250362" cy="167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30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solidFill>
                  <a:srgbClr val="3301FF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Articulate a generality of which these </a:t>
            </a:r>
            <a:r>
              <a:rPr lang="en-GB" dirty="0">
                <a:solidFill>
                  <a:srgbClr val="3301FF"/>
                </a:solidFill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sz="1800" dirty="0">
                <a:solidFill>
                  <a:srgbClr val="3301FF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instances.</a:t>
            </a:r>
          </a:p>
          <a:p>
            <a:r>
              <a:rPr lang="en-GB" sz="1800" dirty="0">
                <a:solidFill>
                  <a:srgbClr val="3301FF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Make up your own like it; </a:t>
            </a:r>
          </a:p>
          <a:p>
            <a:r>
              <a:rPr lang="en-GB" sz="1800" dirty="0">
                <a:solidFill>
                  <a:srgbClr val="3301FF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and another;</a:t>
            </a:r>
          </a:p>
          <a:p>
            <a:r>
              <a:rPr lang="en-GB" sz="1800" dirty="0">
                <a:solidFill>
                  <a:srgbClr val="3301FF"/>
                </a:solidFill>
                <a:effectLst/>
                <a:latin typeface="Chalkboard" panose="03050602040202020205" pitchFamily="66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and another’</a:t>
            </a:r>
            <a:r>
              <a:rPr lang="en-GB" sz="2000" dirty="0">
                <a:solidFill>
                  <a:srgbClr val="3301FF"/>
                </a:solidFill>
                <a:effectLst/>
                <a:latin typeface="Chalkboard" panose="03050602040202020205" pitchFamily="66" charset="77"/>
              </a:rPr>
              <a:t> </a:t>
            </a:r>
            <a:endParaRPr lang="en-GB" sz="2000" dirty="0">
              <a:solidFill>
                <a:srgbClr val="3301FF"/>
              </a:solidFill>
              <a:latin typeface="Chalkboard" panose="03050602040202020205" pitchFamily="66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084598-D26B-9FC0-7786-09881F192D2E}"/>
              </a:ext>
            </a:extLst>
          </p:cNvPr>
          <p:cNvSpPr/>
          <p:nvPr/>
        </p:nvSpPr>
        <p:spPr>
          <a:xfrm>
            <a:off x="880822" y="3889763"/>
            <a:ext cx="4923343" cy="176185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Holding Wholes (gazing)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Discerning Details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Recognising Relationships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Perceiving Properties as instantiated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Reasoning on the basis of agreed properties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CD712BB-D997-C940-49C7-BF2A840F2F53}"/>
              </a:ext>
            </a:extLst>
          </p:cNvPr>
          <p:cNvSpPr/>
          <p:nvPr/>
        </p:nvSpPr>
        <p:spPr>
          <a:xfrm>
            <a:off x="3220178" y="886990"/>
            <a:ext cx="3250361" cy="573092"/>
          </a:xfrm>
          <a:prstGeom prst="roundRect">
            <a:avLst/>
          </a:prstGeom>
          <a:solidFill>
            <a:srgbClr val="F9E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Did you start calculating?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ABB9297-D009-0B88-1144-D842819290F2}"/>
              </a:ext>
            </a:extLst>
          </p:cNvPr>
          <p:cNvSpPr/>
          <p:nvPr/>
        </p:nvSpPr>
        <p:spPr>
          <a:xfrm>
            <a:off x="3455666" y="1370856"/>
            <a:ext cx="3250361" cy="573092"/>
          </a:xfrm>
          <a:prstGeom prst="roundRect">
            <a:avLst/>
          </a:prstGeom>
          <a:solidFill>
            <a:srgbClr val="F9E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Did you read it to yourself?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587561-9AC7-4127-6400-09F2FFF51522}"/>
              </a:ext>
            </a:extLst>
          </p:cNvPr>
          <p:cNvSpPr/>
          <p:nvPr/>
        </p:nvSpPr>
        <p:spPr>
          <a:xfrm>
            <a:off x="3716984" y="1872512"/>
            <a:ext cx="4419601" cy="599965"/>
          </a:xfrm>
          <a:prstGeom prst="roundRect">
            <a:avLst/>
          </a:prstGeom>
          <a:solidFill>
            <a:srgbClr val="F9E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Did you pause and look for relationships?</a:t>
            </a:r>
            <a:endParaRPr lang="en-GB" sz="2000" dirty="0">
              <a:effectLst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E8E4FB5-BD68-C4AD-2B7E-179E12021512}"/>
              </a:ext>
            </a:extLst>
          </p:cNvPr>
          <p:cNvSpPr/>
          <p:nvPr/>
        </p:nvSpPr>
        <p:spPr>
          <a:xfrm>
            <a:off x="1460226" y="5578555"/>
            <a:ext cx="2890182" cy="599965"/>
          </a:xfrm>
          <a:prstGeom prst="roundRect">
            <a:avLst/>
          </a:prstGeom>
          <a:solidFill>
            <a:srgbClr val="F9E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Knowing what to attend to</a:t>
            </a:r>
            <a:endParaRPr lang="en-GB" sz="2000" dirty="0">
              <a:effectLst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574662-E128-BF7D-753F-5B5D9ACCFF8D}"/>
              </a:ext>
            </a:extLst>
          </p:cNvPr>
          <p:cNvSpPr/>
          <p:nvPr/>
        </p:nvSpPr>
        <p:spPr>
          <a:xfrm>
            <a:off x="1800851" y="6065011"/>
            <a:ext cx="2890182" cy="599965"/>
          </a:xfrm>
          <a:prstGeom prst="roundRect">
            <a:avLst/>
          </a:prstGeom>
          <a:solidFill>
            <a:srgbClr val="F9E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Knowing how to attend to it</a:t>
            </a:r>
            <a:endParaRPr lang="en-GB" sz="2000" dirty="0">
              <a:effectLst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A8E952A-776B-6774-CCE3-9080C2170AAA}"/>
              </a:ext>
            </a:extLst>
          </p:cNvPr>
          <p:cNvSpPr/>
          <p:nvPr/>
        </p:nvSpPr>
        <p:spPr>
          <a:xfrm>
            <a:off x="4920364" y="117288"/>
            <a:ext cx="4140016" cy="5053068"/>
          </a:xfrm>
          <a:prstGeom prst="roundRect">
            <a:avLst/>
          </a:prstGeom>
          <a:solidFill>
            <a:srgbClr val="946A3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</a:rPr>
              <a:t>Some Pedagogical Actions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FF00"/>
                </a:solidFill>
              </a:rPr>
              <a:t>Say What You See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FF00"/>
                </a:solidFill>
              </a:rPr>
              <a:t>Subvocal Reading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rgbClr val="FFFF00"/>
                </a:solidFill>
              </a:rPr>
              <a:t>Pausing (holding silence/attention)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r>
              <a:rPr lang="en-GB" dirty="0">
                <a:solidFill>
                  <a:srgbClr val="FFFF00"/>
                </a:solidFill>
              </a:rPr>
              <a:t>Parking the first action that becomes available in case a more fruitful one arises</a:t>
            </a:r>
          </a:p>
          <a:p>
            <a:pPr algn="ctr"/>
            <a:r>
              <a:rPr lang="en-GB" dirty="0">
                <a:solidFill>
                  <a:srgbClr val="FFFF00"/>
                </a:solidFill>
              </a:rPr>
              <a:t>(evident tension … how long to wait?)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r>
              <a:rPr lang="en-GB" dirty="0">
                <a:solidFill>
                  <a:srgbClr val="FFFF00"/>
                </a:solidFill>
              </a:rPr>
              <a:t>Variation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r>
              <a:rPr lang="en-GB" dirty="0">
                <a:solidFill>
                  <a:srgbClr val="FFFF00"/>
                </a:solidFill>
              </a:rPr>
              <a:t>Construct your own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  <a:p>
            <a:pPr algn="ctr"/>
            <a:r>
              <a:rPr lang="en-GB" dirty="0">
                <a:solidFill>
                  <a:srgbClr val="FFFF00"/>
                </a:solidFill>
              </a:rPr>
              <a:t>Another &amp; Another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B6A95D-D4DA-7015-95DC-EE8B846836A4}"/>
              </a:ext>
            </a:extLst>
          </p:cNvPr>
          <p:cNvSpPr/>
          <p:nvPr/>
        </p:nvSpPr>
        <p:spPr>
          <a:xfrm>
            <a:off x="3682075" y="1387661"/>
            <a:ext cx="3250361" cy="599965"/>
          </a:xfrm>
          <a:prstGeom prst="roundRect">
            <a:avLst/>
          </a:prstGeom>
          <a:solidFill>
            <a:srgbClr val="F9EBD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Did you invoke an action not invoked in the first question?</a:t>
            </a:r>
            <a:endParaRPr lang="en-GB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106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 animBg="1"/>
      <p:bldP spid="7" grpId="0" animBg="1"/>
      <p:bldP spid="3" grpId="0" animBg="1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  <p:bldP spid="11" grpId="0" animBg="1"/>
      <p:bldP spid="12" grpId="0" animBg="1"/>
      <p:bldP spid="13" grpId="0" uiExpand="1" build="p" bldLvl="2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EC7C-630B-295D-EC51-7B0F8B0D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Attention Conjecture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68F9D-48BE-72D7-E043-2AB90083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7492"/>
            <a:ext cx="7886700" cy="2361508"/>
          </a:xfrm>
        </p:spPr>
        <p:txBody>
          <a:bodyPr/>
          <a:lstStyle/>
          <a:p>
            <a:r>
              <a:rPr lang="en-GB" dirty="0"/>
              <a:t>Holding Wholes (Gazing)</a:t>
            </a:r>
          </a:p>
          <a:p>
            <a:r>
              <a:rPr lang="en-GB" dirty="0"/>
              <a:t>Discerning Details</a:t>
            </a:r>
          </a:p>
          <a:p>
            <a:r>
              <a:rPr lang="en-GB" dirty="0"/>
              <a:t>Recognising Relationships</a:t>
            </a:r>
          </a:p>
          <a:p>
            <a:r>
              <a:rPr lang="en-GB" dirty="0"/>
              <a:t>Perceiving Properties as being instantiated</a:t>
            </a:r>
          </a:p>
          <a:p>
            <a:r>
              <a:rPr lang="en-GB" dirty="0"/>
              <a:t>Reasoning on the basis of (agreed) properties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0B797C-09ED-6AE3-A3FD-17D591F9A82C}"/>
              </a:ext>
            </a:extLst>
          </p:cNvPr>
          <p:cNvSpPr/>
          <p:nvPr/>
        </p:nvSpPr>
        <p:spPr>
          <a:xfrm>
            <a:off x="1695450" y="3105643"/>
            <a:ext cx="4476750" cy="889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halkboard" panose="03050602040202020205" pitchFamily="66" charset="77"/>
              </a:rPr>
              <a:t>If teacher and learners are attending to different things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006A00-5BBC-2F99-BE3D-1DA576F4CC8D}"/>
              </a:ext>
            </a:extLst>
          </p:cNvPr>
          <p:cNvSpPr/>
          <p:nvPr/>
        </p:nvSpPr>
        <p:spPr>
          <a:xfrm>
            <a:off x="2152650" y="3943151"/>
            <a:ext cx="4476750" cy="889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FF00"/>
                </a:solidFill>
                <a:latin typeface="Chalkboard" panose="03050602040202020205" pitchFamily="66" charset="77"/>
              </a:rPr>
              <a:t>Or if they are attending differently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F1E85F-C796-B320-1B20-B56214B95EB4}"/>
              </a:ext>
            </a:extLst>
          </p:cNvPr>
          <p:cNvSpPr/>
          <p:nvPr/>
        </p:nvSpPr>
        <p:spPr>
          <a:xfrm>
            <a:off x="2609850" y="4780659"/>
            <a:ext cx="4476750" cy="889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01FF"/>
                </a:solidFill>
                <a:latin typeface="Chalkboard" panose="03050602040202020205" pitchFamily="66" charset="77"/>
              </a:rPr>
              <a:t>Then communication is likely to be impoverished at best</a:t>
            </a:r>
          </a:p>
        </p:txBody>
      </p:sp>
    </p:spTree>
    <p:extLst>
      <p:ext uri="{BB962C8B-B14F-4D97-AF65-F5344CB8AC3E}">
        <p14:creationId xmlns:p14="http://schemas.microsoft.com/office/powerpoint/2010/main" val="31602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Think Of A Number (ThOANs)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90691"/>
            <a:ext cx="4104456" cy="4392488"/>
          </a:xfrm>
        </p:spPr>
        <p:txBody>
          <a:bodyPr/>
          <a:lstStyle/>
          <a:p>
            <a:r>
              <a:rPr lang="en-GB" dirty="0"/>
              <a:t>Think of a number</a:t>
            </a:r>
          </a:p>
          <a:p>
            <a:r>
              <a:rPr lang="en-GB" dirty="0"/>
              <a:t>Add 2</a:t>
            </a:r>
          </a:p>
          <a:p>
            <a:r>
              <a:rPr lang="en-GB" dirty="0"/>
              <a:t>Multiply by 3</a:t>
            </a:r>
          </a:p>
          <a:p>
            <a:r>
              <a:rPr lang="en-GB" dirty="0"/>
              <a:t>Subtract 4</a:t>
            </a:r>
          </a:p>
          <a:p>
            <a:r>
              <a:rPr lang="en-GB" dirty="0"/>
              <a:t>Multiply by 2</a:t>
            </a:r>
            <a:br>
              <a:rPr lang="en-GB" dirty="0"/>
            </a:br>
            <a:endParaRPr lang="en-GB" dirty="0"/>
          </a:p>
          <a:p>
            <a:r>
              <a:rPr lang="en-GB" dirty="0"/>
              <a:t>Add 2</a:t>
            </a:r>
            <a:br>
              <a:rPr lang="en-GB" dirty="0"/>
            </a:br>
            <a:endParaRPr lang="en-GB" dirty="0"/>
          </a:p>
          <a:p>
            <a:r>
              <a:rPr lang="en-GB" dirty="0"/>
              <a:t>Divide by 6</a:t>
            </a:r>
            <a:br>
              <a:rPr lang="en-GB" dirty="0"/>
            </a:br>
            <a:endParaRPr lang="en-GB" dirty="0"/>
          </a:p>
          <a:p>
            <a:r>
              <a:rPr lang="en-GB" dirty="0"/>
              <a:t>Subtract the number you first thought of</a:t>
            </a:r>
          </a:p>
          <a:p>
            <a:r>
              <a:rPr lang="en-GB" dirty="0"/>
              <a:t>Your answer is 1</a:t>
            </a:r>
          </a:p>
          <a:p>
            <a:r>
              <a:rPr lang="en-GB" dirty="0">
                <a:solidFill>
                  <a:srgbClr val="FF0000"/>
                </a:solidFill>
              </a:rPr>
              <a:t>and so is everyone else’s!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82084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6096" y="122185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7181" y="167320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3 x     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7181" y="2094485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3 x      + 2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7181" y="2527827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6 x     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7181" y="30387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6 x      + 6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7221" y="3563819"/>
            <a:ext cx="870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      + 1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3262" y="4212002"/>
            <a:ext cx="42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 1</a:t>
            </a:r>
          </a:p>
        </p:txBody>
      </p:sp>
      <p:pic>
        <p:nvPicPr>
          <p:cNvPr id="12" name="Picture 11" descr="smiley-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274815"/>
            <a:ext cx="710994" cy="72008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 bwMode="auto">
          <a:xfrm>
            <a:off x="5148064" y="858067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1230389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7221" y="1674312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57221" y="2091633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57221" y="253840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6647" y="305042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5641" y="3556559"/>
            <a:ext cx="308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0000"/>
                </a:solidFill>
              </a:rPr>
              <a:t>7  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5148064" y="127049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5157221" y="171395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4" name="Cloud Callout 33"/>
          <p:cNvSpPr/>
          <p:nvPr/>
        </p:nvSpPr>
        <p:spPr bwMode="auto">
          <a:xfrm>
            <a:off x="5157221" y="2134131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5" name="Cloud Callout 34"/>
          <p:cNvSpPr/>
          <p:nvPr/>
        </p:nvSpPr>
        <p:spPr bwMode="auto">
          <a:xfrm>
            <a:off x="5157221" y="261952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5157221" y="307880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7" name="Cloud Callout 36"/>
          <p:cNvSpPr/>
          <p:nvPr/>
        </p:nvSpPr>
        <p:spPr bwMode="auto">
          <a:xfrm>
            <a:off x="5145641" y="3611596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1E58A3-FA24-A7B8-F931-C14177CCD8E7}"/>
              </a:ext>
            </a:extLst>
          </p:cNvPr>
          <p:cNvGrpSpPr/>
          <p:nvPr/>
        </p:nvGrpSpPr>
        <p:grpSpPr>
          <a:xfrm>
            <a:off x="6249972" y="2765564"/>
            <a:ext cx="2727773" cy="1846548"/>
            <a:chOff x="6095796" y="691860"/>
            <a:chExt cx="2727773" cy="184654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7E7E8DB-8CB8-6A7A-7098-B854FC731AA7}"/>
                </a:ext>
              </a:extLst>
            </p:cNvPr>
            <p:cNvSpPr/>
            <p:nvPr/>
          </p:nvSpPr>
          <p:spPr>
            <a:xfrm>
              <a:off x="6095796" y="691860"/>
              <a:ext cx="2727773" cy="1846548"/>
            </a:xfrm>
            <a:prstGeom prst="round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kern="1200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Tracking (not absorbed)</a:t>
              </a:r>
              <a:endParaRPr lang="en-GB" sz="2000" dirty="0">
                <a:effectLst/>
              </a:endParaRPr>
            </a:p>
            <a:p>
              <a:pPr algn="ctr"/>
              <a:r>
                <a:rPr lang="en-GB" sz="2000" dirty="0">
                  <a:solidFill>
                    <a:srgbClr val="FFFF00"/>
                  </a:solidFill>
                </a:rPr>
                <a:t>Semiotic sign: </a:t>
              </a:r>
            </a:p>
            <a:p>
              <a:pPr algn="ctr"/>
              <a:r>
                <a:rPr lang="en-GB" sz="2000" dirty="0">
                  <a:solidFill>
                    <a:srgbClr val="FFFF00"/>
                  </a:solidFill>
                </a:rPr>
                <a:t>Personal creativity</a:t>
              </a:r>
            </a:p>
            <a:p>
              <a:pPr algn="ctr"/>
              <a:r>
                <a:rPr lang="en-GB" sz="2000" dirty="0">
                  <a:solidFill>
                    <a:srgbClr val="FFFF00"/>
                  </a:solidFill>
                </a:rPr>
                <a:t>Flexibility of symbols</a:t>
              </a:r>
            </a:p>
            <a:p>
              <a:pPr algn="ctr"/>
              <a:r>
                <a:rPr lang="en-GB" sz="2000" dirty="0">
                  <a:solidFill>
                    <a:srgbClr val="FFFF00"/>
                  </a:solidFill>
                </a:rPr>
                <a:t>Variation Principle</a:t>
              </a:r>
            </a:p>
          </p:txBody>
        </p:sp>
        <p:sp>
          <p:nvSpPr>
            <p:cNvPr id="16" name="Cloud Callout 15">
              <a:extLst>
                <a:ext uri="{FF2B5EF4-FFF2-40B4-BE49-F238E27FC236}">
                  <a16:creationId xmlns:a16="http://schemas.microsoft.com/office/drawing/2014/main" id="{4E612C05-936E-88D0-5755-1BB77A485D3C}"/>
                </a:ext>
              </a:extLst>
            </p:cNvPr>
            <p:cNvSpPr/>
            <p:nvPr/>
          </p:nvSpPr>
          <p:spPr bwMode="auto">
            <a:xfrm>
              <a:off x="8373113" y="1172724"/>
              <a:ext cx="284474" cy="255067"/>
            </a:xfrm>
            <a:prstGeom prst="cloudCallout">
              <a:avLst>
                <a:gd name="adj1" fmla="val -81231"/>
                <a:gd name="adj2" fmla="val 67332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9F0A740-17A9-6157-99BB-120477515188}"/>
              </a:ext>
            </a:extLst>
          </p:cNvPr>
          <p:cNvSpPr/>
          <p:nvPr/>
        </p:nvSpPr>
        <p:spPr>
          <a:xfrm>
            <a:off x="2503876" y="5634855"/>
            <a:ext cx="2632771" cy="958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What can be varied?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77F112E-BF14-D4AA-F482-2FDD82699942}"/>
              </a:ext>
            </a:extLst>
          </p:cNvPr>
          <p:cNvSpPr/>
          <p:nvPr/>
        </p:nvSpPr>
        <p:spPr>
          <a:xfrm>
            <a:off x="6249972" y="977260"/>
            <a:ext cx="2609020" cy="15505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3301FF"/>
                </a:solidFill>
              </a:rPr>
              <a:t>Tracking Arithmetic</a:t>
            </a:r>
          </a:p>
          <a:p>
            <a:pPr algn="ctr"/>
            <a:r>
              <a:rPr lang="en-GB" sz="2000" dirty="0">
                <a:solidFill>
                  <a:srgbClr val="3301FF"/>
                </a:solidFill>
              </a:rPr>
              <a:t>based on an idea of Mary </a:t>
            </a:r>
            <a:r>
              <a:rPr lang="en-GB" sz="2000" dirty="0" err="1">
                <a:solidFill>
                  <a:srgbClr val="3301FF"/>
                </a:solidFill>
              </a:rPr>
              <a:t>Everst</a:t>
            </a:r>
            <a:r>
              <a:rPr lang="en-GB" sz="2000" dirty="0">
                <a:solidFill>
                  <a:srgbClr val="3301FF"/>
                </a:solidFill>
              </a:rPr>
              <a:t> Boole</a:t>
            </a:r>
            <a:br>
              <a:rPr lang="en-GB" sz="2000" dirty="0">
                <a:solidFill>
                  <a:srgbClr val="3301FF"/>
                </a:solidFill>
              </a:rPr>
            </a:br>
            <a:r>
              <a:rPr lang="en-GB" sz="2000" dirty="0">
                <a:solidFill>
                  <a:srgbClr val="3301FF"/>
                </a:solidFill>
              </a:rPr>
              <a:t>(1832-1916)</a:t>
            </a:r>
          </a:p>
        </p:txBody>
      </p:sp>
    </p:spTree>
    <p:extLst>
      <p:ext uri="{BB962C8B-B14F-4D97-AF65-F5344CB8AC3E}">
        <p14:creationId xmlns:p14="http://schemas.microsoft.com/office/powerpoint/2010/main" val="23431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Differing Sums of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79" y="836613"/>
            <a:ext cx="5256213" cy="1223962"/>
          </a:xfrm>
        </p:spPr>
        <p:txBody>
          <a:bodyPr/>
          <a:lstStyle/>
          <a:p>
            <a:pPr>
              <a:defRPr/>
            </a:pPr>
            <a:r>
              <a:rPr lang="en-GB" sz="2800"/>
              <a:t>Write down four numbers in a 2 by 2 grid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43657" y="1845295"/>
            <a:ext cx="5256213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 dirty="0">
                <a:solidFill>
                  <a:srgbClr val="000000"/>
                </a:solidFill>
                <a:effectLst/>
              </a:rPr>
              <a:t>Add together the products along the rows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3657" y="2853357"/>
            <a:ext cx="5616575" cy="1223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Add together the products down the columns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43657" y="3861420"/>
            <a:ext cx="554355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800" b="0">
                <a:solidFill>
                  <a:srgbClr val="000000"/>
                </a:solidFill>
                <a:effectLst/>
              </a:rPr>
              <a:t>Calculate the difference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61220" y="5281310"/>
            <a:ext cx="6120680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sz="2800" b="0" dirty="0">
                <a:solidFill>
                  <a:schemeClr val="accent3">
                    <a:lumMod val="50000"/>
                  </a:schemeClr>
                </a:solidFill>
                <a:effectLst/>
              </a:rPr>
              <a:t>Now find other positive numbers </a:t>
            </a:r>
            <a:br>
              <a:rPr lang="en-GB" sz="2800" b="0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GB" sz="2800" b="0" dirty="0">
                <a:solidFill>
                  <a:schemeClr val="accent3">
                    <a:lumMod val="50000"/>
                  </a:schemeClr>
                </a:solidFill>
                <a:effectLst/>
              </a:rPr>
              <a:t>for a grid for which the result is also 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403350" y="4437063"/>
            <a:ext cx="4681538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400" b="0">
                <a:solidFill>
                  <a:srgbClr val="0000FF"/>
                </a:solidFill>
                <a:effectLst/>
              </a:rPr>
              <a:t>That is the ‘doing’</a:t>
            </a:r>
            <a:br>
              <a:rPr lang="en-GB" sz="2400" b="0">
                <a:solidFill>
                  <a:srgbClr val="0000FF"/>
                </a:solidFill>
                <a:effectLst/>
              </a:rPr>
            </a:br>
            <a:r>
              <a:rPr lang="en-GB" sz="2400" b="0">
                <a:solidFill>
                  <a:srgbClr val="0000FF"/>
                </a:solidFill>
                <a:effectLst/>
              </a:rPr>
              <a:t>What is an undoing?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9169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70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171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37814" y="998855"/>
            <a:ext cx="5442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28</a:t>
            </a:r>
            <a:r>
              <a:rPr lang="en-GB" b="0" dirty="0">
                <a:solidFill>
                  <a:srgbClr val="000000"/>
                </a:solidFill>
              </a:rPr>
              <a:t> + </a:t>
            </a:r>
            <a:r>
              <a:rPr lang="en-GB" b="0" dirty="0">
                <a:solidFill>
                  <a:srgbClr val="FF0000"/>
                </a:solidFill>
              </a:rPr>
              <a:t>15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78142" y="2707004"/>
            <a:ext cx="21859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20</a:t>
            </a:r>
            <a:r>
              <a:rPr lang="en-GB" b="0" dirty="0">
                <a:solidFill>
                  <a:srgbClr val="000000"/>
                </a:solidFill>
              </a:rPr>
              <a:t> +</a:t>
            </a:r>
            <a:r>
              <a:rPr lang="en-GB" b="0" dirty="0">
                <a:solidFill>
                  <a:srgbClr val="FF0000"/>
                </a:solidFill>
              </a:rPr>
              <a:t> 21</a:t>
            </a:r>
            <a:r>
              <a:rPr lang="en-GB" b="0" dirty="0">
                <a:solidFill>
                  <a:srgbClr val="000000"/>
                </a:solidFill>
              </a:rPr>
              <a:t> = </a:t>
            </a:r>
            <a:r>
              <a:rPr lang="en-GB" b="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5588" y="3864833"/>
            <a:ext cx="2076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rgbClr val="FF0000"/>
                </a:solidFill>
              </a:rPr>
              <a:t>43</a:t>
            </a:r>
            <a:r>
              <a:rPr lang="en-GB" b="0" dirty="0">
                <a:solidFill>
                  <a:srgbClr val="000000"/>
                </a:solidFill>
              </a:rPr>
              <a:t> –</a:t>
            </a:r>
            <a:r>
              <a:rPr lang="en-GB" b="0" dirty="0">
                <a:solidFill>
                  <a:srgbClr val="FF0000"/>
                </a:solidFill>
              </a:rPr>
              <a:t> 41</a:t>
            </a:r>
            <a:r>
              <a:rPr lang="en-GB" b="0" dirty="0">
                <a:solidFill>
                  <a:srgbClr val="000000"/>
                </a:solidFill>
              </a:rPr>
              <a:t> =</a:t>
            </a:r>
            <a:r>
              <a:rPr lang="en-GB" b="0" dirty="0">
                <a:solidFill>
                  <a:schemeClr val="accent3">
                    <a:lumMod val="75000"/>
                  </a:schemeClr>
                </a:solidFill>
              </a:rPr>
              <a:t>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506610"/>
            <a:ext cx="765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Differing Sums &amp;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513"/>
            <a:ext cx="4608512" cy="792162"/>
          </a:xfrm>
        </p:spPr>
        <p:txBody>
          <a:bodyPr/>
          <a:lstStyle/>
          <a:p>
            <a:pPr>
              <a:defRPr/>
            </a:pPr>
            <a:r>
              <a:rPr lang="en-GB"/>
              <a:t>Tracking Arithmetic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3827" y="1557338"/>
            <a:ext cx="1870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4x7 + 5x3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827" y="2114550"/>
            <a:ext cx="1870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4x5 + 7x3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979364" y="2709863"/>
            <a:ext cx="2160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492945" y="2781300"/>
            <a:ext cx="31813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4x(7–5) + (5–7)x3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4020" y="3843338"/>
            <a:ext cx="280828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(4–3) x (7–5)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628650" y="4367213"/>
            <a:ext cx="7704137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000" b="0" dirty="0">
                <a:solidFill>
                  <a:schemeClr val="accent4">
                    <a:lumMod val="10000"/>
                  </a:schemeClr>
                </a:solidFill>
                <a:effectLst/>
              </a:rPr>
              <a:t>So how can you choose numbers so that 2 will be the difference?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28649" y="4979194"/>
            <a:ext cx="7704137" cy="887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Char char="/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buClr>
                <a:schemeClr val="bg1"/>
              </a:buClr>
              <a:buFont typeface="Wingdings" charset="2"/>
              <a:buChar char="v"/>
              <a:defRPr/>
            </a:pPr>
            <a:r>
              <a:rPr lang="en-GB" sz="2000" b="0" dirty="0">
                <a:solidFill>
                  <a:schemeClr val="accent4">
                    <a:lumMod val="10000"/>
                  </a:schemeClr>
                </a:solidFill>
                <a:effectLst/>
              </a:rPr>
              <a:t>What about 6? Or any other number?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04020" y="3357563"/>
            <a:ext cx="3656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0" dirty="0">
                <a:solidFill>
                  <a:schemeClr val="accent4">
                    <a:lumMod val="10000"/>
                  </a:schemeClr>
                </a:solidFill>
              </a:rPr>
              <a:t>= 4x(7–5) – (7–5)x3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6659563" y="83661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659563" y="1414463"/>
            <a:ext cx="447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7135813" y="13954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135813" y="836613"/>
            <a:ext cx="44608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b="0" dirty="0">
                <a:solidFill>
                  <a:srgbClr val="000090"/>
                </a:solidFill>
              </a:rPr>
              <a:t>7</a:t>
            </a:r>
          </a:p>
        </p:txBody>
      </p:sp>
      <p:cxnSp>
        <p:nvCxnSpPr>
          <p:cNvPr id="27" name="Straight Connector 13"/>
          <p:cNvCxnSpPr>
            <a:cxnSpLocks noChangeShapeType="1"/>
          </p:cNvCxnSpPr>
          <p:nvPr/>
        </p:nvCxnSpPr>
        <p:spPr bwMode="auto">
          <a:xfrm flipH="1">
            <a:off x="6588125" y="1484593"/>
            <a:ext cx="10080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Straight Connector 17"/>
          <p:cNvCxnSpPr>
            <a:cxnSpLocks noChangeShapeType="1"/>
          </p:cNvCxnSpPr>
          <p:nvPr/>
        </p:nvCxnSpPr>
        <p:spPr bwMode="auto">
          <a:xfrm flipH="1" flipV="1">
            <a:off x="7086766" y="914207"/>
            <a:ext cx="5391" cy="112520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88125" y="908611"/>
            <a:ext cx="1008063" cy="11519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b="0">
              <a:solidFill>
                <a:srgbClr val="00009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B294A1-78FE-8540-BF65-863385B0E1A5}"/>
              </a:ext>
            </a:extLst>
          </p:cNvPr>
          <p:cNvSpPr/>
          <p:nvPr/>
        </p:nvSpPr>
        <p:spPr>
          <a:xfrm>
            <a:off x="4480717" y="5591175"/>
            <a:ext cx="4192835" cy="787327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Importance of personal narrative: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</a:rPr>
              <a:t>bringing to articulation</a:t>
            </a:r>
          </a:p>
        </p:txBody>
      </p:sp>
    </p:spTree>
    <p:extLst>
      <p:ext uri="{BB962C8B-B14F-4D97-AF65-F5344CB8AC3E}">
        <p14:creationId xmlns:p14="http://schemas.microsoft.com/office/powerpoint/2010/main" val="16098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  <p:bldP spid="20" grpId="0"/>
      <p:bldP spid="21" grpId="0"/>
      <p:bldP spid="2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0777D9-066A-C943-9723-79D80C5C740D}">
  <we:reference id="wa104381909" version="3.5.0.0" store="en-GB" storeType="OMEX"/>
  <we:alternateReferences>
    <we:reference id="wa104381909" version="3.5.0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t&lt;/mi&gt;&lt;mi&gt;w&lt;/mi&gt;&lt;mi&gt;o&lt;/mi&gt;&lt;mo&gt;&amp;#xA0;&lt;/mo&gt;&lt;mi&gt;u&lt;/mi&gt;&lt;mi&gt;n&lt;/mi&gt;&lt;mi&gt;i&lt;/mi&gt;&lt;mi&gt;t&lt;/mi&gt;&lt;mi&gt;s&lt;/mi&gt;&lt;mo&gt;&amp;#xA0;&lt;/mo&gt;&lt;mi&gt;f&lt;/mi&gt;&lt;mi&gt;i&lt;/mi&gt;&lt;mi&gt;l&lt;/mi&gt;&lt;mi&gt;l&lt;/mi&gt;&lt;mi&gt;e&lt;/mi&gt;&lt;mi&gt;d&lt;/mi&gt;&lt;mo&gt;&amp;#xA0;&lt;/mo&gt;&lt;mi&gt;i&lt;/mi&gt;&lt;mi&gt;n&lt;/mi&gt;&lt;mo&gt;&amp;#xA0;&lt;/mo&gt;&lt;mfrac&gt;&lt;mn&gt;1&lt;/mn&gt;&lt;mi&gt;a&lt;/mi&gt;&lt;/mfrac&gt;&lt;mo&gt;+&lt;/mo&gt;&lt;mfrac&gt;&lt;mn&gt;1&lt;/mn&gt;&lt;mi&gt;b&lt;/mi&gt;&lt;/mfrac&gt;&lt;mo&gt;&amp;#xA0;&lt;/mo&gt;&lt;mi&gt;h&lt;/mi&gt;&lt;mi&gt;r&lt;/mi&gt;&lt;mi&gt;s&lt;/mi&gt;&lt;/mstyle&gt;&lt;/math&gt;\&quot;,\&quot;base64Image\&quot;:\&quot;iVBORw0KGgoAAAANSUhEUgAABPUAAADWCAYAAAC5ULd/AAAACXBIWXMAAA7EAAAOxAGVKw4bAAAABGJhU0UAAACNUy1tAwAAObpJREFUeNrt3Q/EFcv/wPGPR5I8IkmSK3IlSSJJkkSSJIkkSa5IriSJXEmSSHIl1yVJkkSSJLkkSZJIkiSRJEkiSZLE97vj7Go7nZ3P7O7snDN73i/G7/vrPmfnnNmd2dnPzh8RAAAAAIAxMUmHknSSogCoYwAAAAAAYLBNSNKBJH1O0v+S9IkiAahjAAAAAABgMI0maX+SPkon0JAlAg4AdQwAAAAAAAyY8Unal6QP8nOggYADQB0DAAAAAAADZlyS9iTpvfQONBBwAKhjAAAAAABgQIxN0u4kvRV7oIGAA0AdAwAAAAAAfTYmSbvEPdBAwAGgjgEAAAAAgD4ZSdKOJL2WcoEGAg4AdQwAAAAAAARmAg3bk/RKOoGD70m6k6RTSTqWpLtCwAGgjgEAAAAAgIHyVDoBgwdJ2pmkyT3+5rQQcACoYwAAAAAAYGAcSNJs5W+mCAEHgDoGAAAAAACik402IuAAUMcAAAAAAEAkrggBB4A6BgAAAAAAonJZCDgA1DEAAAAAABAVAg4AdQwAAAAAAESGgANAHQMAAAAAAJEh4ABQxwAAAAAAQGQIOADUMQAAAAAAEBkCDgB1DAAAAAAARIaAA0AdAwAAAAAAkSHgAFDHAAAAAABAZAg4ANQxAAAAAAAQGQIOAHUMAAAAAABEhoADQB0DAAAAAACRIeAAUMcAAAAAAEBkCDgA1DEAAAAAABAZAg4AdQwAAAAAAESGgANAHQMAAAAAAJEh4ABQxwAAAAAAQGQIOADUMQAAAAAAEBkCDgB1DAAAAAAARIaAA0AdAwAAAAAAkSHgAFDHAAAAAABAZAg4ANQxAAAAAAAQGQIOAHUMAAAAAABEhoADQB0DAAAAAACRIeAAUMcAAAAAAEBkCDgA1DEAAAAAABAZAg4AdQwAAAAAAESGgANAHQMAAAAAAJEh4ABQxwAAAAAAQGQIOADUMQAAAAAAEBkCDgB1DAAAAAAARIaAA0AdAwAAAAAAkSHgAFDHAAAAAABAZAg4ANQxAAAAAAAQGQIOAHUMAAAAAABEhoADQB0DAAAAAACRIeAAUMcAAAAAAEBkCDgA1DEAAAAAABAZAg4AdQwAAAAAAESGgANAHQMAAAAAAJEh4ABQxwAAAAAAQGQIOADUMQAAAAAAEBkCDgB1DAAAAAAARIaAA0AdAwAAAAAAkSHgAFDHAAAAAABAZAg4ANQxAAAAAAAQGQIOAHUMAAAAAABE5qoQcACoYwAAAAAAICrPhIADQB0DAAAAAADRGJ+k72IPOJj/PkJRAdQxAAAAAAAwGLaKPdiQpWUUFUAdAwAAAAAA/TeapBfiFnC4QXEB1DEAAAAAANBfU5J0W9yCDVn6R5giCFDHAAAAAABAUBOTtFo6gYPPUi7YkKWXSTqQpBVJGkuRAtQxAAAAAADg1+IkvU3ShyR9lWoBBi19TY9v8llPkYM6Rh0DAAAAAAD1LJdmggxFaTNFDuoYdQwAAAAAAAAAAAAAAAAAAAAAAAAAAAAAAAAAAAAAAAAAAADVjLQ8P/xqMkUAAABSkygCAACAwTc2SSuStDNJ55P0OknvpblAW+j88DNTzvOStD5Jx5J0OUmfpbOz4AqKBwCAoewLrkrSriRdSPtmpl+wm6IBAAChLEvS0ST9l6QPSfqapG/SCVg8TNKZJK2W4Q0emd89K0lrk7Q37bQ9T9L3tOOWTw8izA8/jE/rgyn7rUk6JZ3gXVH5Z4m38gAAtJcJ3i2Wzou9w0m6mKRXln7BaooMAAA0yQSOzIivl5YOSXd6NSSdFFMuWTDH/ObvJcroaAT54VfbSpZ7Pj2m+AAAaJUd0pkVcSNJn0r2C8yL8TEUIQDAhwXSGX31JU1XpTN9DMNtYZKedXVAXiTpzyRNTf/GvJH8q6Cz8lfLr/H/1UirI8gPvzLlaEalZiNVy5yDf7hXAADQKtdq9M1uUnwAAB/WFtxozGiUDRTP0Oo1Iulcksb1+Nsxlg7L0hZf40vStDxJa5K0T34Ngvp8Mxs6P+hMUDsL9GnnYS33CgAAWitbU/do2vfS+gV7KTIAQF0TxT5U3IxEmUUxDZ39Pa6F05a/3225hq4P4TV+ScK+mQ2dH341VzkHJvA1yr0CAIChsE70oN4CigkAUNefDjec0xTTUNklvTdZsI30emG5fr4M4TW+Rslvf+T54VfjlHNwn3sFAABDxXbP/EDxAAB8OOvwoPaeYhoaK6T3CKPZNTotX4bwGt+k5Lck8vzwq/HS7o1KuFcAAOBurHLPvEARAQB8uCBuC7mi/SYn6V2Pc3/c4bO2kXpXh/Aat+VpgpwjkeeHXy2Tdm9Uwr0CAAB3y5X75RaKCADgwwmHh7TXFNNQuCK9N1iY4vDZXVK8ztbsIbzG31ryutzAbwydH35lm55qRrvGvlEJ9woAANztUe6Z0ygiAIAPKxwe1I5RTK1XtCbbyRLH+Lvrs2+kM3pp2K7xWUpeuzz/vtD5obeLlnNwh3sFAABD5YrlfvmM4gEA+HRP7CMvJlFErWamZhZNn51X8ljTk7Q+SatksEYmhbzGd4g98DHX828LnR96s+0Me4h7BQAAQ9W3/mq5Z56giAAAPpm11G5L7x1Pp1M8rbe9oMPxmGu8Etub2SZ2OgudH361QOyB1RXUIwAAhsYSpV+wliJCt6Vpp57d7QDUsShJfyRpa9qu0Ia1n3mT+Kqgw7GXa7xSedrezF6IPD/0ts9yDr5J+zYq6de9AkB9ZhT9PwVpPcUDeHFA7OvsjqWIkPdbkj6mF8h2igMAbRhK2GjpdMygeEpbKvY3s1sjzw+93bKcgxsUD4ABMtbSXv1D8QBe3LbUs1sUD/LMm9+7uQtkDkUCgDYMJdwt6HA8oWgqOSj2INuMyPPDr0al89a96Bzsp4gADBCCekCzxtAvQBkncxfHO4oDAG0YSphj6XD8TfFUcsdSpi9bkB9+tU7sgdWFFBGAAUJQD2jWWqVfsIgiQmZP18VxliIBQBuGEv62dDhWUTyljRf7m9mzkeeH3k5bzsFnigfAgCGoBzTrOP0CuPizxwWygWIBQBsGR2bq81spXth/DEVUmvZmdkPk+aG3N8JGJQDiQVAPaNYj+gXQ7C64QCZRNABow+BouaXDcYfiqeQfsQfZJkWeH341SzkHf1BEAAYMQT2gOZOUfsE2ighFU6UeUjQAaMNQwklLh+MYxVPJM0uZPmlBfvjVbqXzPo0iAjBgCOoBzdmg9At+o4iG18QkXbNcHEcpIgC0YSjhveV8rKV4SpuqdOJORJ4fevvPcg6eUTwABhBBPaA5Zyz16wXFM7zM7igvlc77CooJAG0YHC1Vzsdkiqi0TUqZro08P/zKrDv5TQisAogLQT2gOa8s9etfimf4jIp9Z8L8guYjFBcA2jA4sp2XdxRPJRcsZWp2qB0XeX74lbZRyRqKCMAAIqgHNON34YUrUmaExF6xT43Kp6se8pwtnUUbL0tnm+WXDT8QmAvaDD+d6eFYe5L0PA0MfEzS2fT39MuCJG1Pv8e19Dx+Sb/f97R8n6QPZDuTNGOIrm0zqmFFes4upefL13W2JEmbC9KyBhrsdUk6ktaZT9IJYJWtc4eSdCv9/Lf0OrmbpP0SfoH7qWm93Jtem09rlFs/2jDtt21N0rkkPUjL+2taH7+k/2aGyps1MCZajnMw/b5TWlAXbSMnL7W0/fF5jffyzlKmdxv4PaHzK8usJbcxrVtmiuqHtN5lbd3r9FrbIf0fGTo5rf/mu95M703Zd/2UttP7e7QPto1K2rqDdNP1qM33WWBQENQDmrFV7C9cx1Y45jzpvIy/n97Dvqb3tOtpzGEkUJuxUjqbf51O0o20r+RqrnRGKb5O78VvpbN+98S2PedNTjseD9Iv8D+P6WBXUGVx+qP+lh9BvF6fW9dg5/lDmsfqmse6aOlMrw9YgZemF/j7iufoVnqMNjEVYlWSdqWV7EmPa/uVp7xG0sahqHyP12jAluUasFtpI1HnAXpO2ghr14R5YF/YUP1b1dUofy648UwcwDas7EPhhZLf53t6ng9IZ5SNqZcr0gfL/6XnP3bzlTI4EPnva+oa1zortjI97Pk3hs6vTNmblzaPStZxU6/2Bf6uI+k1cqtEG/EuLfvMc8vf3qQeDe19FiCoBwwn2yyK2yWPtTD9jHYve5wGtnz1jRZ0xYre1ejnTErjALa1h6u+YBu457zfxP7GvW4yX/pKLpDmmk42dLGfz+WxocZx5jk8JMxssNKai35HQaf+RRrgWCY/IvIj6cO0+fePBd/ZXPQTImu8pktnNNzxtGI9KOiQ90pnPX2HFUo+LsFj8wCzNq0vF8W+HkJ32utw/DHpg3aZhsfU2apvC7I3IufS+v+0xHkx6d4AtWFVhqqbN1e91rp6nZ6vOfLjzZY5N4vS4OFb5bs8GvD6+KrB89ArTe/jbw15jWt2Stg1I0Pnp5mR9hm+9ejAbsx12Mz90LxN/RS435E3Lg089qrr5v61K+1fZO3DrPT+lv3Ny/R3/O7hvjAIQtajtt1nAYJ6API+WerWfsdjmFjA6ZL98cdSbcTeovR7ZSPvy9w/tUEASxyfD6usMziQz3kbG37oyqbVZsm8vfzs8Ln7DVzoK7vy2FnjWKscfsOphirsujRw153fmyRtcahUpgN5t+A7P5G4FqnfWuPa3OjpO1yUekOd19esY7OU409N61OVY1fdFXZzzd90aIDasLLT6fcXHMc8sI5XPjsq9rdsFwa4Lk6VsAG9z33+vSGvcc0VCbtmZOj8iphg3d89OoHm/ri0YlCyyYDklvQ+3au/s1j5bH79vK1ph9J2fc2P5B4eqh618T4LENQDkNEGHC1yOIYZnVf1Bf32Ct/5co378jLl2dA1QFi23xrtc55tSmfVaYWm4I5J2MXrTSF3r+NU5638RIeL5Y3nc2HWCCqa0nFeyq33Yr7/c0tgbzSSBmxM+l1H0071KnHbHMGk3zzkP0Hsuw/edmxAz6XBQbMO4scSDdpz5djmTUGdUWxPatTx0bR8zDDqlenD2w3HfJcOeBtWpCjYb94+lVm/sWg7+mMDXBc3BA7qXenz7x2Ua3xEaYNuNPC7Q+ZnC9L0atsuOdy/pli+/8UGvut06T2F5UvJTvCx3G+0BVY/RPQQEqoetfE+CxDUA5DZbalXXxw+v0nKjZTvTv9V+M6L0vv+lLQvYGY5bhH78iJanKjKy8JZjt832uc8bd2cumvSPVSOP8/jbzlaEAir45ToU3B9PsAUdUL3VDzmcst3Px95w7ZLOTe+1tPTRktUXR9sZvrgoTVCx5SHmPy0dzN65U/5se6BacAeB7yGM7eUPL+Iv4B+021Y98Ppi4J8/qjQ4X3a4zgbIq+X2qjKU9IOIa/xZRJ2Gmbo/LpNkJ+X0aj6MFj0/T95/r6mc9lrdsIb+Xl9PBdTc9/RFli9QD0a+vssMMgI6gH+XavRL9jbo49igoTTcn0vLe7hs/80VennXC/43GqpFpBc0PbnPNsUFTNKre7OatrUSV8/bK70HlVXd9dLE1F+KPWi4i6OW/LYVPPYtu8f8+YZEyXMenp3pbnROGOVBs2koilbpnHKB4EPFdTXhX142Dij5HkhojbM9UZSZRHWXms1roy8w/FvoDa/30Je4wel/nSLQc6vOwjzzNODoO3trw9jLB3gV1J9UWnt7bWPfsEw1aO23meBQUZQD/BLm0WxzfLZA/LrkhC9ppGOE330nE+2TTr+Krgnf5GfNwI1MRRtJL3rrsBRP+fZ5jnf8nD8KRJmnZGiwNVjD8eebDl+3YXQTYX6r2IFdbVX/O2SM0gWS/Pr6c2S5kfj2BY8fW958M0asM9iH402IuHeuri0K76u61BtmOsDaFXdIzzGSdy0IPh0aYeQ1/gdaf7FUj/zy5gFj4s23Co7FXtaw79hkqWcTNs8o8axXUaWTaUeDf19FhhkBPUAv5Yr95mifsf+rvvdMiWfkGtd25bh6H6BbPo92SYUJriYf7m5SPnervGOaJ/zRuTnaKevaYXdbG+dfbyF3R2gI2VGhfUajnmi5jFtD8BHPH13bcOP3yNt3LZJ8+vpHVHyuOqhDtrWbTzd4zMmyJwtcPpR9FEz2sPGuwbOzfsA5yZkG5Z5ZMmranB3j7RnNId2Pb9vUecq1DU+XinTS55/V+j8MistdbnKGrC29R8f1vyupmP5VIoDhnU3sNCCek+oR9xngQFHUA/w65ClTr0o+MzWrr/RXqxr9zLfm5x+ELdBM+Z/38v997U9jmWbKbSk7c95SyTMIt/nxb49ch3mbbztDex3j+XVK0JedRe90a6Ls8mFyEeV87wz0sbNdl35WE9vRPThvLtq5qFN2Vnbo5N0J9fguTRS2o6lvjd7mSn1FiQfxDYsYwsgLq54zFkN3ixD096UXZR2CHmNrxP/O5ENUn6GCegVTSn5mpZ3WZcsv6HOyzjTnr6UZqeX/6ecg+PUo6G/zwKDjqAe4JdtFkWv9arzg3pMsGqyQx7TJczSVsYYcd8oL7/5atE+A2YEXPd0XjOysMxyJdE+5+2TMIt829a8qhuxvCL6NJXxnn5Hd/T6fY0ysnXa3zlWvDLa+KD9quFGZ63DtTWnZh4HxL5uQffaPflhwasc89BGar71fF60DUxORNiGudSjOksJZGs2xb74vTZ6dpe0Q8hrXFujcLbn3xY6v0VKJ6rKJlHmZZ9tZNaSit91sthnHvgKtn2QcJv/DEM9auN9Fhh0BPUAf7RZFN0vp8zzaTbo6WmJuIL2Ynerx99km068u+DvXGaLrE6/p9mAtOw6eNE+5920fPHLHvPROjtVA1jr5cdovOcNdOC7dQf1qk6P1R6a1jRwrts2lUd7K76x4frhayqhbee/7mDr1orBkR0SdgHvmwGv71BtWOaLcj2MVjxutq7U4cg7HeeVc79E2iHkNf5Mwk7pC5nfdLFPv3xU8bgnGjimqdsPxD7rwNemPF9LBqGoR8N3nwUGHUE9wB/bQJPvXc8f+SXDzMyCKSXy+Ue5l833+Jv2i75Trfktb9J/ey3VNqto/XPeGLHvoOJzRMVk5QKpsgvIaO4kmyGZtqk2vt5qz+uqQFUWfN8s4XZMzAu56GUIG6TZdXhmiD5Kr+650t66bM797dzcg965kvmck3BTBccpv8nnA2nINszl4TDbGbGKbPfr2HeGfaac+xGJX8hrXHt5cd7zbwuZn2n/njTQeZyjnJ/lFb/vVeWcz/ZYLrYyuSHtEKoetfE+2y//IzWeCOoNL65/6piN7WXl3a6/vZ4LQpXdtMvWj/e9UdpNh3xO1owXDcVz3kppdlphN9ub5yo/MBvtZqY0TBD7biW+CnBXzYcbsyGFbf2/T9LMjnaht6cOwXa+faynd9ThxrC5Zh62Ic7mIWRi7qEka2SfSPldcx5LuKmC2rDtGxG3YYa2ccr39MGwLLP234WKnx0UWjDilrRDyGt8i5LXJs+/LWR+ZxoIII5V2rvTFb/rfuW77vdYLtrMhj3Uo6G/zxJ0IOBAUI+gHmm46pjtJejB3N/9lbu/LSuZh/Zi1+dGaWOk+IVbls9iaWYtv9Y959m+dBM7FD5yvBhdLMh9dlv6bwel+Y0gHuZO6KwKn7+jXCh7G7pAf5P2TQtpcj298Urw1ddowFPitvV29ndmROXMCr9F+x0+12c6HfCBNHQbZix0KE8zImNUhs9qpVyOteR3hrzGLyh5TfP820Llt96h01RlV/azlmM+qBCoyTpitu/6TPxOh92q5DePejT091mCDgQcCOoR1CMNTx2bIm6bAi7MBcr+rJDPHxJuXew1lnx2pH+TvSwz6wxPClTWUT7n3ZewU0AvewrCmOlbWbQ6vzaObVrrSQ/ff3HN421XLpDX6Q2wCdqIptim3/4uza6nt8uhQr/w8DueOzSc+TUUqowM1Db78L0+01slv7kRt2GZZw7XxyUZPtpopjUt+Z0hr/H3DbdB/chvokMZVqm/B5UO2JSK3/W18l1XeT4Htmmc71vUXoSqR228zxJ0IOBQx/IhKs9T1C9SC4J6tiWnsk0BR+XHOnpVN8DUXuz63CjtuHL/z7/g3B64vKN6zhsV+xojWxrI0/a29EqJ4+R3u1zg2KnysQ7QzVwArOwU2YnKw1LViLqPxqCph8MmaSMZ6oygMw3jywAdBS0wadZAMGtRvqsZpDoh4aYKLlDyehd5G5bZIW4dhwNDFtS7rJTHxBb8xpDX+LzADyuh8jvhUHfKrqV3WOwbQU2p+F1PSfgp5c8a7ssMUz1q432WoAMBB4J6BPVIwxXUO+cQXDqVe6afUDGfDxJuB/eivo75DuYlWPZC9VEfyjuq5zxtLZPfAhfQS8djmA5Y0SLGKyzHv1rzu+fXuNlX4fOHRB+l1+QC8seU/C9H1rjZ3iTUXU9vq2NFXlczn22i786Ybf5iNoSZ5LnRbGKq4AElr7ORt2GZsfJjk56m112MyUdp9yLxoa/x3Q23Qf3Izyxb8V3J516J441TOrvmhWHVKRKLGwg+arQpNhupR0N/nyXoQMCBoB5BPdJwBfVsI9u35+q06V8trJjHfKXcznj8PdPEPlMjP2NuWR/KO6rnPNt2xU2N2rKNFnNd0+2GFI+Ws3WGH9c8sdlw1ipr55jRKdr6bE13+LQRNMcja9w+NPQwMCL2tfry6z1NqPkbbLs1H+qqLysq5jHV4bf43EzivpLXhsjbsLzt4tbYf69x/mKirdt5riW/M+Q1fk3cFviPKb/LDnVma4kOaNHC0aaPsKPmd30k4UdfaS+VJlGPhv4+CxDUa2dQD+hlpnKNm5Hvr6XezqySxiJs+awN1Ncxz1fZjLkrfSz3aJ7znvWhAdTWddPWk8uvmbe3ICBj21W2qoM1O317RV9rZULD5/uz8h3WR9S4aVPENjbYoGXpYc3fMKKcEzMyNJuu/W+NfLQFT31OFZzo0OhNjLwN6/bY8Xr5NAQPddrGB1ta8BtDXuMj6b2hqTaoH/nNcqgr5jtom1mYwNZxKR7xZzqB02t+100O33VpA9fY1YDnvO31qI33WYCgHkE9DBfbiHMT/MqWf3gq9dZu/U/pm/lc99/2wu2g1NuUdKie87TpHesayneaVF98cVKu8/XcctF+sXQSq5iTe3CoOgJMG/l1uuHzPdPhYpwaUeO2U5qZdmmusWwE4Eclj6M1f8MSy7HNcN/zuca6zu462oKnPqcKblTyetCCNqzbfHHvWJp2YHKLOx3Ha7TvsQh5jWsPXX8Hfsjzkd+/DvXENqLTLL9xzHKfv5e2rT5o0ymbWONlvNgDq0db0laEqkdtvM8CBPUI6mG42AJg+dkKC2rkMUbpf1z3+HtsL9xMrOfhANXdgX/Os02DbWJKT/6CsRXGSstnz4jbDoq2DQ7GV7josgjtO6k27WWpw0WwpOHzvU3J/3FkjdsVaWY9veyB0wT2btS4Vl0cVH6Dr3y04KTPqYLag82hFrRhvRwp0eDfkva6Jfadudog5DV+WMlrteff1nR+Yy3BuHzqHg1v6vIfyvV13fN9dK3D92xiYytt6u1y6tHQ32cBgnoE9TBcPge4zrXZlD53n7W9cHube5abPiDlP9DPebZFpZue3mHr1BdNAV0m7pHiqx6DZ/mTWHUe+Unl5L8NcL6vBHwQbZoJtH4V/2/EF3U9rNnWQDRvMsbU/B13HBqGultla7sL+p4qqN10lrakDesVrHAdnl11o50Y6uW3Bq/lQfmNIa/xew23QaHz2+JQN96kf2umW5j18G5I8RTbF2nQpolO323pz5IZd8UeGB+hHg31fRaIzVhL3fiH4gFq32Oy2WV119v9W8ljmsffdNDhN50csHZsYJ/zbDuoND2947WUW3Mpv0mF6Rz9rhz/ovgZaZAfYVdngfc3fb5oteG0sU2LWyL+19Mz19jT9PN3RB9dWXdx9FHRd3/85uFh9S8lj/sez8syJS/fD6T9bMN6MVPctc1w8g95bVtfTxue3oZAZshrXGsjfL8JDJHfFYe6YfoHtuUqHqSdwfkNnuffHb5nEws3a2vFXm5JWxGqHrXxPgvEhqAeUI+2Ln/RPgNl2TYGu+f5N913+E2zBuw8DORznra+2uqG878u5XZgPVjyYf201J8CMTkXNDAPGRMaKmvfO8n0skHCrQEVwn7xv57ekVwlnJ1eZ00GKNY5XBfHPJTVTQk3QvOYNDsaYpDasCKrxP0tTlsWvM9oC8W3YfffkNe41kYc8Pzbms5PG8nZK5kR2bfTB7910vxmUpkDDt9tUwP5npPw033bXI/aeJ8FYkNQD6jnP9Fn/I2rmcckaT5omJngcG/+b0DPxcA959nWV2tiSk8322KPZ7r+dpb8eNNqLlqXhYxtu5fudPyO+Sm8daaBaLvnfQ9Q3leV77A1ssbN1oGusp7e3Nw1djD9t4dKmS2q+RtOiz56YErNPMaIPkrB51TBJ0pe21rUhtm4DClv4zpL5/rczoUQ8ho/FbDuhsjPZW1ZM31kl3RedJnAfb+mmmrtfxPTKac7tNezWtJWhKpHbbzPArEhqAfUu8doL0R9BNy0AUC/e/xNWl6Dft8cqOc82/TUm31++LvY9bf59WW2OB7fFkhzmeq6O/f3hxt+ULrXcFlPVjqcbySuNXq0DnTZ9fTMb8+GGz9LOx/arqo+Fvx/qeTho6OzRsJNFZzm0LD91qI2THPLsbF/1qKOh22tiTZMPwt9jT+XsGurNZ3fLolj/ZQp0p+3r1oA6kVL2omQ9aht91kgRgT1gOpWONxjfMxiOGvJ45Hn33RG+U3PIzgvA/OcZ5sPvD9AQdg2jria+7vtUm2KqK2TdV757OJc0MhHwE0bJXem4bLWphHtjqxx04a9ll1Pb1/us4vTf9sozU4NcpmS7WNExnElj4sez8v2wA10v9swzVTp7KDs0uAvkfiNFXuw/d8W/MaQ17gW+LgaONDiI78LDnVh3QCc5/UO3/O05zxniT7aqy27N4aqR228zwKx9g8I6gHVHFbuMb7617Z1yg96/k1vld/0VwTnZSCe87QdVBYFKAjbosIPcoX1MffvZRbFXlrx4SS/jp45UT7eFj+X/k19NaPa3ol9QfKxLWvcypwz06HPdtE9UeLhs+6W3n9KmK2wQ04V1BbA/6dlbZgLl50+fa3p1G8rIwjWxHSNa+sT7vL820Lkd1viWBT5uIRfT++a9H/t3bbVozbeZ4EYEdQDqrun3GN8bBo2S8ljgcffM1f05U2mRXJu+v6ct1v6P03AVggf0r/JT68rO5pt1HL8x5bP5ddqW+Ppt36W/i3ov0Pat57XHfGznp65zrN1k8wUnfG5/6a9Qaj74HlZOf4fHsppqoSb4uSy3sPayNqwhdIJ7i5s+Gac7bYcuz3Kb5wa+e8LfY1rLxZ87/waIr+PDnVhENZdvOzwPZd7zM9lM4fvEt8LuH7Xo7bdZ4FYEdQDqtF2cH8cIF7wLmAcyqQbgcq2Fc95tjfClwMVpG16owmCre56SC8bsR2xHP9TwWcOiX0H3qq0DuzcBm+ibwag0vj+Tb7W08uf7/ywWG3Kzpuav8Fcm1/FvtvjOA9lpW3Q4nOqoDZKy/fGFSHasGwjjrq7HC9yaOw/t6DjcanBOjMIQl/jtiH9Hxr4fSHy++pQFwbBM4fvOclTXmazjbcO+d1uyQNKqHrUxvssECuCekA12ku/fZ7ysY2gP+f5N2k7+W4JVLbRP+eNKEGmHQNwkZqgzWupP4/7s+X43fJBxPueH860Ez2uoTK2raVnApvTI2zctAWpXdfTWyLFQ2K1aWh110Bcphz/vKey0kbenPB4Xv5W8roZYRuWbXDjYz2k+6KPwond2wDXdD+FvMbnKXldcDjGuAHMT1szblCCep8dvqevGQ1ZMPyLkt+BljyghKpHbbzPArEiqAdU869yj5kZ4Llqo8ffo43W/9ZgXKR1z3laR2e25bNmZ5Xr0tmFpa7V4jYH2Qz5HK2Yh20nxvxUS7NF84dcfr7ncWud9SZMVx5MtkTauB2T+tNczLqJWdD4ifw6pem8VF8bzORv3szbpjVrawL6mnr0tmY+Zq1H14U9H0i9rdZXiftW6aHasGzq1msP50KbBv818k6Htlvony3oWIW8xrWpCS5rdJkHpdtpezco+cUyUu9boO+Zrfn2QOmvtGUznZD1qI33WSBWBPWAamwzB3ztSLtEuY9pcRETeHSdwqoNzrkcsGyjf847KNXnTGdDM32sraNNwfCxOPdVhw7y+K7O9PIGyvxVHx5ibki4XftC8rGe3o1cBZtT8nyZSPvEguOaNx3ZvHpb4M8Wzfc19WhU6k1xygJnZg0s7Y3JONFH4MyzfP73NJ8XA9aGPRR/ayLNUcrnbeSdDm16wILIf1/oa/y6kpcW1FhdssMXKj+XNfWmNHQOJ4n7OrkhRhQuTdvhb6KPlHRZJ9Ts+H1RBnvdvZD1qG33WSBmBPWA8rQ1W33tSLu/xrP13vTv7jnmdULCbkLW6uc82+5ztukI2W61hz19D220TbZ5QZ0pLrYRV9nmFPmpE01tn6wt1uzbTkte9yLuPI6R+uvpHRH7DraTlHNla7SyIdKXLH8zQTn+RU9lpY2EtU1xMqM834v7CJ3VNRoy81D0VMoN7w7VhuVHFdXdvXBEBufNVBOOiP3t1Ejkvy/kNa5NTdA6WCYo9i5tK2cPWH4uO7w2sUvy7LQ/8b80mKb54vA9p9b8Ph9y/Y5VSl5XleNlS0bcoR619j4LxIygHlCetmarrxfmNys+V63K9fNdpwHbRh6GnHob/XOeFhTZpJy0p+LvLbA2XctHtPak2Hd93ZX7/y81eNEcUH6nzzfrCywPaOahZnLEjZs2ulPr6P/h0Klfq+RxVDn2O7GPNNkgYd5QaNPp9lsenJ6UfPA5qOR1yvLZ6yXrX6g2rLsDet3DOakz5WzQ2UZ6/deCjlXIa3y5kpf28uKGUsf7mZ+2fEITI8nN6LxP6bFvidsIrUfSXPBxTnqfyAfhtPZ6j+V4K+THZia/UY9ae58FYkZQDyjPtmarrx1ptfX0/rT0ZbK+1XbHvKYp98wrfWyTonvO04Ii0ywnzTxI+9ylVZu24GOL5m1iX/g7+9/PpPq6fS4WSpi1ckzArmi32zfif63A0PYp5Wjb+CM/EuKJ5XxrAdjVPT6zJNcgag96Z6Ta1F6fN4L/SfGactlIGjO9aYJjXpek2ppCp3I3pkkD1oYt7nFu6jwwj5XmF7rtJ9taaYda0LEKeY1ra4Ftcmgjy4zYCpmfywh905ZO9XTe8r/tYYk27bzD96zS+TT3ive5a2KqY3u9rOB4Zse1bO3cNdSjVt9ngZgR1APKs63ZetZTHlq/rFf/w/RdsrXpy2w6tVUGY9fbVjzn2eZMfyw4aVmQaHfABr4oeFKW9rY2+92/B7h4bMNN93g4vglSFS1A/cLjQ1I/XZRq05jX5IJu5oFqRo08ujvg+WlULrvi2hroWx7LSluMvNdotWxk6xcpF8B/qeQ1vsdn8jsgLh/ANmyt5+CU7aZ5I/J6qa0jsboFbU/Ia/yWklfRepDZi4uyI7ZC56etMeu6266NCe7n1181LwnLjFLfJm5r/pZZX3i3/BhlbP5v/mXeXSWfXqML5+XuPUeoR62/zwIxI6gHlDNLub9s8JTPXyXvY+alWLYWnW2QTC+2F3s+X7gNxXPetRIdnam5QNS1hgq0yrplZbjssLsy0MVji04/rHls0xEumg9/R+Kecpv3QjmXvX5nfnTfV9FHRWrTrrqDGdk0qucODZvWQO/yWFbamlDda5zlt0wvOzXpa4kyM/meyv23wwPahvXaxeizVA+O/y3VFoaPwSblJj2mBW1PyGv8c8m6a+RHbK0c8Px2OQbM9lU8V2YaSH5DjvsV7oFTxG2zDPPCYIZyrLnyYwOlojb2U8lzYN4wZwG9C9SjobjPAjEjqAfUfw5pIgCmjaDP38cm5fozHxz6P933dFt/8/YAlG9Uz3m2Dki2yKEp9PXy403nC2kuclo0h3uRp+NrO8r9FfgCsr3VrTp1xlSworf8f0v8C9S7XC9ZOpd2HEbS8nxQoYy1h47VaZAi/+D4WdzeuO9Ujj3DY1lpD6TZ3P458vPGE0cbyCt7m2QCqvmdhm4McBtWNH3rYsU6+kGa3bmqn05L8y9o+i3kNa7l1d2mr8wFhXZHkJ853mPHwN5ZcZ+2vKyr7LMNJqourXHG8TuasjiQBpMyZvS/eZF3yzGopN3bjqTlNiFtu7P7lHmZN456NBT3WYCgHjA8LgXqW2sj6Lfk+ljPxX2QTLclSj67A5dv1M95kx07qPmkTVWsq1fE1uciieOk2m4uTTFrvr2T4l3fykaH5xZUxtcSbgTiIAX1bGs0uS5q/r3C8dc6HvuK5RhPPZfVxwq/o+qC3Z8q5PVIyq8lFLINuyz+FjstGl14uSX18oESjGiDUNe4oY3+OZAGeMz95ETu349V/G2h88uCXh8cy/Fzmu/qrgDd2LSTubdHkPC71F+UeFrF825L2zzed8wGNOOpR0NznwUI6gHDYUTpmx32mFeV/keVgUjaRlkzApdx1M95C0ueMNPhXtBwgX7oEXzxvb5dr4v1ofTv7fZ8S2Dvlbit0WM6uEd7/LZv6UP0aEsbuacVGh7T6S6zntWLksd33fFH213I95v7SyV/h9n1p+o0ySsl83om1aaEh2zDnovbyBmbSemDd6/P/9uSOqntRryiJb8z1DVu3KvQztUJsIXOL1+fP4jfoFl2f/e1Vtl6T9/pvVIXygaHzorbLt7DVo/afJ8FCOoBw2GRVNuEqYoyL9vM/XVtxXzui/3lXWhRP+eZjsQXx5NmgkuzAxRo99v1JoYodneWTUCt37vAmkXFb4r9Te7ars7s5PTfTvU4j+b/Py71dm2JwSEp/4a/bJD4SInjby1x3OXKsZZ6LqsVJR8Q6zxobC6RV501HkO2Yflp2F/TduRrjwdOsybDzK6O6+q0PvYaifwmDRS0hW1h2C/Snun/oa5xY2+JvMw1ub3mbwudX950paNXJpkOWhM7p20UfVkGWzJTgLVR+K5TfT97Lv+21aM232cBgnrAcNinBNZ89q1d+x8mfrKkYh4TlGMf7kMZR/+ct8PhpJn1kULtPnK1q0PexOi5e10nbdEAVVoTpLsr1R4UzOgYs16Pmc4zOiSN3KjoG1lkDc+eio2eSx4vKzwcHFEe1JpwUvS1oLZ5yuu6kpcJ8Oz3cCMK0YaNys/rX+W/s3kh8If8vD6SS3qRXpPjW1YnbefjQst+a6hrfKy4jZ4z64zN8vSwFTK/XraIfYd4W+fWjP5aI80GkGeLvktwr417XO8TLtORzZqx06lHQ32fBWJFUA9wZxv443vzUtvSYPn+R52X1RuU44eOzbTmOW91ekF8SoNcpqNj3ogebrDDXuRsrmO+sKE8Lkr9zSiaNj3t9J1LL6IsWpylj+lDl3lIPpT+jrFD2tCNSyvN3fTa/Zo+BDxJy880HGM85GEeKh6nxzZ5mDUPL6UVPabRRxvTa+pL7lq6mjZiEzzntSM9L1len9IHOLP46SSP+TTdhi1Pj6tN1TJT/MxmNPdz12L2fR6l9dX89nktro8XLTe4Nu7uGOoaN+272cjpQVdeN9PrfK7n3xU6vyIL0rbXrEPyOvddsrbrcfrfDsmPTYtCmpfmfa3rPp3VebNW73apFnybmfaJPnVdW3ulHcG8ftSjNt5ngRgR1AMGl5npZ2YCvu96rjok4WNDIfCc14DVaeenyWGKJghjItBrKG4A8OqVFI+gGqV4AAAYegT1AAAAgAEzUezriAEAABDUAwAAAAbMWhmuqbcAAKA8E9T7WpCOUzzRMssRTaYYAAAA4lS0KL1ZH4tdHgEAAOJngndzpPMy96B01hIzm1uZTRvfUTwAAABxKtoZ6gRFAwAAEA0zmtIs+G8Cd2bDJ7NxQrZp1XcpnplxkaIDAACIzxhLJ282xQMAABCFy1IctNPSdooPAAAgPkXr6d2kaAAAAKJxKElPk/QhSV+kXFCPF7kAAAAROlXQuVtK0QAAAETLrKG3LEkvxB7Qe09RAQAAxNnZe9+jc3ePogEAAGiF7WIP6l2giAAAAPprNE1lrCjo3C2mOAEAAFphk9iDetsoIgAAgP4wAbinuY6Z2d1so+NnL/bo2F2iSAEAAFrjoNiDerMoIgAAgPDMosZFCyGvVj47VX7d9fZTkqZRrAAAAK1xSYoDem8oHgAAgP64aumk3VI+e7THZ7ZSpAAAAK3y0dJfPEvxAAAA9McXSyftg+VzZjTe166/v0xxAgAAtMossU+93UARAQAA9IctqHfe8rnuaRiPpPwmGwAAABhstp1vzTIsEykiAACA/rhh6agtcOzcvUjSFIoSAACgdWzr6T2geAAAAPpnuaWjNqbH3//RozNHQA8AAKB9RsQ+q+MwRQQAANBfhwo6aieSNC7t0C2Vzpp5+f9+Kv3vAAAAaJ8lYl9PbxlFBAAA0H+bk/RW6bhl6R6dOAAAgNY7aOkPmhF8IxQRAADAYBibpC1JupCkV2lnzexw+0k6a+8dTdJ8igkAAGAo3JHioN5ligcAAAAAAAAYLOOls7ttUVDvT4oIAAAAAAAAGCzrxL4cyyyKCAAAAAAAABgsZkO0ooDeK4oHAAAAAAAAGDzPpTiod4biAQAAAAAAAAbLDLFPvV1HEQEAAAAAAACDZasUB/TM5hkTKCIAAAAAAABgsFyU4qDePYoHAAAAAACEMi9Je6UTrHiWpC9J+pb+38dJ+jdJC3t8bnaStiTpnySdS9JV6WwSYD63kmJFS32S4qDeIcdjTErSH0k6n6RHSfqc1rlv6fFvJOnvJC2huAEAAAAAQJ4JKuxL0guxrw+WTyboNzF3jCuWv51OEaOFFip1ZKny+VnSCYB/K1HvTKB9A0UPAAAAAMBwM8G8I9IZTde9Ftgl6QQPpiVpJP3735K0J0nv07+7m6Qx6X/rPkaWHlHMaKl9Uhx8+5KrN93GJeloWs/+VzGZIPoopwAAAAAAgOGzPUkf5NdgwSnpBPJsTHDvdfr3B5I0X4qDD0cparTULct1f6ngM2a33CdSPZjXvWYfgT0AAAAAAIbE1CTdlF8DBCZIV2bNrqXp50xgcKcUBx5WUORoITNC1TbSbnuPzyySH6NcfaUrnAoAAAAAANrPBNjeya+BgTtJmlzheI/SzxcFKsxaYSMUO1pordiDbTO7/n6x/Lqphhnpt1l+Hhlr6uF66WyO4RrY28jpAAAAAACgvYpG05ngwbiKxzwt9mDDNYodLXXCct2/7Ppbs6N0PqBndpFe6JDHZnEL6j3ndAAAAAAA0E7HCoIBt6V6QM/YK/Zgwy6KHi31zHLdn879nZnu/jb3345LudGrf4lbYG8ZpwQAAAAAgHb5pyAIYIISE2se+4DYAw1zKX600FTlul+b/t3YJN0X+zp7GhMAfCV6UO8EpwUAAAAAgPYoGqH3UTq7cNb1rxQHGd5T/Ggp27RYs3nGaI/6sbVGfodED+rd5LQAAAAAANAOu0QfSVTXWUseFzgFaKkLluv+Tvo3a3L/tr9mfqtFD+p94rQAAAAAABC/VZaH/zMe87liyWczpwEt9cFy3R+Uzg622Y7QFz3kN0n0oN43TgsAAAAAAHH7XX7eaTOfzIL9Ez3m9VKKgwzTOBVoofliD64tStIl+bEr7aiHPEeEoB4AAAAAAK1mHv4fSZjRc2Oks35Yr3yecyrQUnss9euLdKa2Z2vrzfeYrxbU+8KpAQAAAAAgXkcsD/33POe11JLXSU4FWuo/y3V/LUlv0v992GOeLiP1XnFqAAAAAACI0zzloX+h5/x2WvJax+lAC5nRqd8s1/3X9P++SNJYj/mOih7Uu8zpAQAAAAAgTrZpt9cayO+yJb+JnA60kG0Dmnxa7jnfFQ55/svpAQAAAAAgPn8qD/zzPednpgN+LcjrEacDLfW36MG16w3ku9kh3/WcHgAAAAAA4jJeOrvaFj3s32ogT9vIoeOcErSUbTRslmY3kO8Zh3yncnoAAAAAAIjLHgk7FdA4ZclvDacELTRF9MDahYbyfq7ky+hYAAAAAAAiYxbuf2d52H/eUJ4fC/L7Ln43CAAGxQbRg3qzGsh3pkO++zg9AAAAAADEZavysL+ngTw3WvK7yylBS11Q6tp/DeW7T/Sg3nRODwAAAAAAcblredA3o+amNJDnbUueRzklaCnbupUmLW0o38fSn2AiAAAAAABoiDYt72YDec5T8lzNaUELzVGu+2cN5btI9FF6Szk9AAAAAADE5YDysP9nA3meE/vIwDGcFrTQLqWu7W4o3/NKvvc5NQAAAAAAxOeB8sD/m+f8tJGBrKeHtroq4ae5/5Ye21bnlnFqAAAAAACIywTlYf9FA3leVPI8xmlBC40k6Zvlur/RUL7Hlfp2jVMDAAAAAEB81ikP/Oc856etpWfSGk4LWmi5ct1vbSBPM0rPFkj8kqQZnBoAAAAAAOJzSMIGGh4q+ZlpguM5LWihw8p1P6mBPM8p9W0XpwUAAAAAgDhdVh76V3rMa2d6zHdJ+liQ32NOCVrKtnblnQbyW6zU7VucEgAAAAAA4vVIefCf6Cmf35P0SX7spluU30lOCVpIW7vygOf8zPp9Tyz5mcD6FE4LAAAAAADx+iz2YMOIhzzGyo/g4dkkrbfkt55TghbaoNSz5Z7z2y/2qb6LOSUAAAAAAMTtq9iDDT6cSY/1PEmj0hmNV5TfNOVYo5wyROiM2INsIx7zmp8esyi/TZwOAAAAAADip+1EW9fu9DgmeDg3/bfHUjwl0MZs2vEmSTM5bYjMG0sde+AxHzPN97klr72cCgAAAAAA2uGL2IN6dXbkzE853Jb+23hLXhctx1qX/o35vvM5bYjILKWOnfWY1xVLPgc5FQAAAAAAtMdrsQccVlc87pokfUuP8W/XvxfltafgWCtzx1rHKUNkdih1bKenfA5a8tjHaQAAAAAAoF0uiz3gcKLCMf/Iff6m/Lxe2GFLXqt6HGup/BhNuJ/ThRbWsbUe8thuOf4fnAIAAAAAANpnn9gDDmZ33CmOxxqTpOO5zz6UzhpfebYAR/cmGEuS9En8T1EEQjEBbW2K+7KaeWwpOO57D8cGAAAAAAADap7om2XcFn3X2cVJepL7zLMkTe7xd7bpvvkRfWaabRYMMaP9xnCqEKElDvVrSo3j7yk45r0k/UbxAwAAAADQbg9FDzy8lM7aYNNznzP/e3OS7nT97SPpHdAzvop9wwAzFfGM/Dzab5RThEhtc6hbVa5v85lzPY71PUkH5OcAOQAAAAAAaKnlogceXJMZVTfRkleZYz2V4uAgEIONDtf5ggr19WWP45jg+myKHAAAAACA4XJK6gf0jjjk89XxWI+FgB7iN1Z+HcnanU47HstM5b3R4/Nmqvt6ihoAAAAAgOFk1qy7LtWCeWYtvUWO+dwXtzX8JnJK0BImsHc0Sd8s1/ylJK1I/zZj1tpbLZ1g+fMenzFT0zcJU20BAAAAAEBiv9iDD93BvD+kXFBhp+V4Zj2wQ0KQAu1kRp7+JW5rWBalt9LZYXo+xQkAAAAAALqZEUJ7pTPV75N0psyanWjfJOmydAJ/dYIKu6Qz8ig7rgkOHkvSDIoeQ2KSdHZ4NqPwLkhnt9qPaZ3I6sX7JF2TzgYyW4T18oC++D/Vgp/r1h+NngAAAbl0RVh0TWF0aE1MADxtYXRoIHhtbG5zPSJodHRwOi8vd3d3LnczLm9yZy8xOTk4L01hdGgvTWF0aE1MIj48bXN0eWxlIG1hdGhzaXplPSIxNnB4Ij48bWk+dDwvbWk+PG1pPnc8L21pPjxtaT5vPC9taT48bW8+JiN4QTA7PC9tbz48bWk+dTwvbWk+PG1pPm48L21pPjxtaT5pPC9taT48bWk+dDwvbWk+PG1pPnM8L21pPjxtbz4mI3hBMDs8L21vPjxtaT5mPC9taT48bWk+aTwvbWk+PG1pPmw8L21pPjxtaT5sPC9taT48bWk+ZTwvbWk+PG1pPmQ8L21pPjxtbz4mI3hBMDs8L21vPjxtaT5pPC9taT48bWk+bjwvbWk+PG1vPiYjeEEwOzwvbW8+PG1mcmFjPjxtbj4xPC9tbj48bWk+YTwvbWk+PC9tZnJhYz48bW8+KzwvbW8+PG1mcmFjPjxtbj4xPC9tbj48bWk+YjwvbWk+PC9tZnJhYz48bW8+JiN4QTA7PC9tbz48bWk+aDwvbWk+PG1pPnI8L21pPjxtaT5zPC9taT48L21zdHlsZT48L21hdGg+TkWL0AAAAABJRU5ErkJggg==\&quot;,\&quot;slideId\&quot;:706,\&quot;accessibleText\&quot;:\&quot;t w o space u n i t s space f i l l e d space i n space 1 over a plus 1 over b space h r s\&quot;,\&quot;imageHeight\&quot;:23.135135135135137},{\&quot;mathml\&quot;:\&quot;&lt;math style=\\\&quot;font-family:stix;font-size:16px;\\\&quot; xmlns=\\\&quot;http://www.w3.org/1998/Math/MathML\\\&quot;&gt;&lt;mstyle mathsize=\\\&quot;16px\\\&quot;&gt;&lt;mfrac&gt;&lt;mn&gt;1&lt;/mn&gt;&lt;mi&gt;a&lt;/mi&gt;&lt;/mfrac&gt;&lt;mo&gt;+&lt;/mo&gt;&lt;mfrac&gt;&lt;mn&gt;1&lt;/mn&gt;&lt;mi&gt;b&lt;/mi&gt;&lt;/mfrac&gt;&lt;mo&gt;&amp;#xA0;&lt;/mo&gt;&lt;/mstyle&gt;&lt;/math&gt;\&quot;,\&quot;base64Image\&quot;:\&quot;iVBORw0KGgoAAAANSUhEUgAAAWAAAADWCAYAAADvhViQAAAACXBIWXMAAA7EAAAOxAGVKw4bAAAABGJhU0UAAACNUy1tAwAAC7tJREFUeNrt3QGkVmcfAPDHlUwSmWQ++ZjPJDMjn0wmI5nJJDIzmcRkJpnIJJmMmZnMxFxJMpFcmc+MzCSZkUlmMiaTyUSSJIl9z+Oeq3d3932ec+97zn3f9/T78Vfqve/D8/z//3ve857znBCeDCtjHInxZQDUGItiRYzDMe7F+CvGXVMCaox2LY9xKMadKin+khygxmjXshgHY9yelRSSA9QYLXkqxv4Yt/okheQANUbDlsZ4P8bNQlJIDlBjNGRJjH3zSArJAWqMAU3EeC/GjXkmheQANcYASbEnxu/VIj+KcTHGZIxPY1ySHKDGaMcv1eJejrE3xqo5XnNccoAao3npQu91hdeslhygxhj+b3HJAWqMRXZOcoAaYzimJAeoMSQHqDEkh+QANYbkADWG5ADUGJID1BiSA1BjSA5QY0gOQI0hOUCNITlAjakxJAeoMSQHqDE1JjkkB6gxJAeoMSSH5AA1huQANYbkANQYkgPUGJIDUGNIDlBjSA5AjSE5QI0hOUCNqTEkB6gxJAeoMTUmOSQHqDEkB6gxJIfkADWG5AA1huQA1BiSA9QYkgNQY0gOUGNIDkCNITlAjSE5QI2pMSQHqDEkB6gxNSY5JAeoMSQHqDEkh+QANYbkADWG5ADUGJID1BiSA1BjLNDXkgPUGMNxTXKAGmPxLYvxqJAc6f8nTBWoMZq1u5AYM/GKqQI1RnOWx/itZnKcN12gxmjG6hgXaibGTHzhYxKoMRZmZYyt1SLfm2dizMT1GIdjbImx1JSCGmNuG2PcjHE7xoMFJkMpHlTvn8bZYcpRY2qMaZtbSoh+sdOUo8bUGAAAAAAAAAAAAAAAAAAAAAAAAAAAAAAAAADJkjD9QMe5wvPAAFqUnoKbe2Q5ABowgAYMgAYMoAEDoAEDaMAAaMAAGjAAGjCABgygAWvAABowgAYMgAYMoAEDoAEDaMAAaMAAGjAAGjCABgxd9pdoPTRg9SXUmASRHBqw+lJjEkRyaMAasFBjFq8jybH5CZrPSfUlNGChAWvA6ksDliCSQwNWX2oMhkUDBtCANWBAA9aAATRgDRhgUK4DBtCAATRgDRhAAwbQgAHQgAE0YAA0YAANGAANGEADBkADBtCAATRgDRhAAwbQgDVgAA0YQAMGQAMG0IAB0IABNGAANGAADRgADRhgpBrwgz5x1PSMrYkYq0wDQLuN9vkY22J8GON0jGsxHsX40/QADP4p5cWqye6JMRljKsaNqtH2O4V0xtQBLNxUpsGWYo/pA1i4IzF+iXE7xv15NuB1pg+gOemc7ysxfis031umCqAdewoN+LQpAmjHW4UG/I4pAmjHh4UGvNYUAbTjbKb5/mF6ANpzJ9OAT5oegHasDfnTD2+YIoB25K6ASHfGrTRFAO3Inf+9bHoA2pFuxMjdEfeRKQJox8shf/73FVME0I7c9b/3qyNkAFpwMdOAp0wPQDuWhfz+v++aIoB2bA9uPwYYislM8/3d9AC059dMAz5hegDa8WzIn37YbooA2rE75G8/XmGKANpxJtOAfzA9zFd6zPaBKrGuhemLyB9Wf16NcSzGhjl+Lj1o8O0YX8Q4FePrMP0FRPq5V00rHXU304CP1HyPp2PsivFVjCsx7lU197B6//MxPgvTd9vRQSkBDobyAwV7IzXo3t2dzmVe+29TTAdtKNTIpsLPr60OVh7Oo+7SQZFtLTvUeD8O/9xEJJ27Olst9L/C49so18TYH6af7JpedynGkur/+m1EcsU001EHw8JuP34qxichf/NGKdIBz3JLML7S3qW351jYyarp5qRGfKN6/eEY6zOJ8omppqO+z+T92T4/k66a+HmAxjv7HLMmPGaeifHdHIuZGup8zjFtqn4uNfG9mSTZYsrpoCWFI9g9c/zMSz2fHpuKc5ZifKRm+Occi5g2Elm1gPe7Uv18v6R6GOwCRTdtKzTG52a9fmP45xd26Qh656xPnKkOd4TpL97qNuE3Lcfo63eUmhb6qQW+5/FCYvzPtNNRn2fy/vqs1744q/mmq4k21BhjZ80G/KvlGG2f9lm4CwM03+RAITH2mXo66lom74/3vC6d8rvZ839H5/mp8IOaTdiG7yPqi9D/cpZBHxJ4uJAUL5h+OuiZQt5vq163NMaPIX9euCQ1699rNODPLcv4HPneCdPfxg7qWCYhbpl+Oip3aiB9Mbd8jvrYPcB4R2o04O8sy2jZV+M39KBOZsY4bQnoqNOZvL9Yveb1nn87NOB4W2s04LuWZXS8FhZne7zc3W87LQMddTuT9+nZcKvC4yuDzjQw3tM1GvBDyzIa/hP635+evgxY2eBY1zMJ8S9LQQetLzTCdK3v2fD46oQmbpSY0IDHQ1qoK4t0VJq7EN1lMXTV/pC//Xjm+uBHVbNuSqkB37c0w/dxWLyt8TZlxvrSUtBR34b8de9/VH//qOEDq1ID9uijIXuxsEAbGh4vd/uxpwDQRUtCfueyB9WfaVfBpQ2Ou7xGA56yPMN1JSzuHWlTmfFWWg466LVQ76aIzQ2Pu6XGmMcsz/C8W1ic9Q2PN9Hz2972kzwpPqvRCL9pYdw6tyTvsDzDsSz8/VbH2fF9C2PmfiMftSQ8gZ8yZ2JdC+OeqDHuM5ZnOPYv8sehZDIz3uuWhA5aXaMJtnXz0a+FcX3qHJL0pcCfYXF3SUpj3gn9b8NcalnooDdqNOC1LYz7XI1xD1qe4dhdWJj9LYz5Zma8S5aEjjpdqLVvWxr3YI0G7JmLQ3Ip5DcFWd3CmBeCxw/x5LkZBnsA50JdHVLjZ8CPJm3sjlS61nirZaGDng/lJxW34aUaR7+bLM9wlPbifbeFMU8VjriXWBY6aF+h1t5vadyvCuP+aGmG53JhcdYs8hG387901ddh8U/1rQnlx9Z7CsaQrCgszG8tjHmmMOanloUOSjcd5W4/Pt/SuEeD5y2OrO2FxTnV8Hilc7+u/6WrNhfyfncLY64pNP2089mzlmZ4jixyUvxUGC99VFpmWeigjwp5/3QLY54KHnY70qYKC/Rqg2PN7HqWbvjodwPGVUtCR+W+a7nYwngbC7X9vSUZvtI96U3tRtb7dI3chj/2/6WLSt+1HG54vHS++efMeOkgaLVlGb57hcSYaGCMpT2NPj18c0ewExNPltLtx03vs3KocLpjoyUZDQ8KidGEmR2YZp5r9WVY+PPfllsyxtCJQkOcaHCs9SF/2dlblmN0lK5IGNT74fEO/y9U/3Y187EoJ30hmB7T8pxlY8z8kamxyw2f6sjteHbAUoyW+4UGPMg3s70fu96p/m1ZZqzcY7dnLpe7H5rfFB7atLZQYycbHOtcyD/mnhFzI7SzJ0O6lnfm+sNjs/59vjuuvdrzXp4Rx7h5r1Bjexsa58Ngm8mxU7oM7fMFvOeu8PeNfHrPb+WuhXxtjvfa1HOUfshy0cEa29bAGHsy77/LEoyu0h6h6SqJuperpA10em97TDddrJhHMs7+gu3l8PjStZOWijE0Ecqn+Qbdh+HtPu97K9jjYeTVuTX4QihffZAua+m97jBtq7dqnqc8eo+Ut/ck7nfB7miMp5dr1Ncg1+P2e4zYD6H5TbRoyU81kuR6mD6X1btjfvp7esrqxfDP50qt6jNW7rK3k9XHsROzjqJdesa4eqdGbS0kv9PPzHWbcbr87HBo9rI2Wra5RpLUjXS0mrt7bj7v9UumkcM4eLNGnv93AfV6Pcx9O/M6Uz6eJhtovh/XGOdBzfe6qvnSAUvn+IQ4O47P43TG+TD3UzTcQTrm0jnWbxbYeNO535dqjvNjqHfOeaUloUNNOD3jMLct5NkYW8LfnwSezg1vrQ5s5rq5Ip2ee8vphm45VEiU2Y131zwTYG/I35J5RELRUekT3Qeh3ncu/SI90DNdaeRmpA5Lv3kPVB937lanDdIVCel2yqmqSQ+SAPuq3+gz75saeXoKho2heVKkO0y3V0e36TH16aqFO1VNzNRFuowsPa0ifTmdLjVzfrdF/wcvn/ybboQu2QAAAL90RVh0TWF0aE1MADxtYXRoIHhtbG5zPSJodHRwOi8vd3d3LnczLm9yZy8xOTk4L01hdGgvTWF0aE1MIj48bXN0eWxlIG1hdGhzaXplPSIxNnB4Ij48bWZyYWM+PG1uPjE8L21uPjxtaT5hPC9taT48L21mcmFjPjxtbz4rPC9tbz48bWZyYWM+PG1uPjE8L21uPjxtaT5iPC9taT48L21mcmFjPjxtbz4mI3hBMDs8L21vPjwvbXN0eWxlPjwvbWF0aD6d88uTAAAAAElFTkSuQmCC\&quot;,\&quot;slideId\&quot;:706,\&quot;accessibleText\&quot;:\&quot;1 over a plus 1 over b space\&quot;,\&quot;imageHeight\&quot;:23.135135135135137},{\&quot;mathml\&quot;:\&quot;&lt;math style=\\\&quot;font-family:stix;font-size:16px;\\\&quot; xmlns=\\\&quot;http://www.w3.org/1998/Math/MathML\\\&quot;&gt;&lt;mstyle mathsize=\\\&quot;16px\\\&quot;&gt;&lt;mfrac&gt;&lt;mn&gt;1&lt;/mn&gt;&lt;mrow&gt;&lt;mstyle displaystyle=\\\&quot;true\\\&quot;&gt;&lt;mfrac&gt;&lt;mn&gt;1&lt;/mn&gt;&lt;mi&gt;a&lt;/mi&gt;&lt;/mfrac&gt;&lt;/mstyle&gt;&lt;mo&gt;+&lt;/mo&gt;&lt;mstyle displaystyle=\\\&quot;true\\\&quot;&gt;&lt;mfrac&gt;&lt;mn&gt;1&lt;/mn&gt;&lt;mi&gt;b&lt;/mi&gt;&lt;/mfrac&gt;&lt;/mstyle&gt;&lt;/mrow&gt;&lt;/mfrac&gt;&lt;mo&gt;&amp;#xA0;&lt;/mo&gt;&lt;mo&gt;=&lt;/mo&gt;&lt;mo&gt;&amp;#xA0;&lt;/mo&gt;&lt;mfrac&gt;&lt;mrow&gt;&lt;mi&gt;a&lt;/mi&gt;&lt;mi&gt;b&lt;/mi&gt;&lt;/mrow&gt;&lt;mrow&gt;&lt;mi&gt;a&lt;/mi&gt;&lt;mo&gt;+&lt;/mo&gt;&lt;mi&gt;b&lt;/mi&gt;&lt;/mrow&gt;&lt;/mfrac&gt;&lt;/mstyle&gt;&lt;/math&gt;\&quot;,\&quot;base64Image\&quot;:\&quot;iVBORw0KGgoAAAANSUhEUgAAAxsAAAF2CAYAAAAGK4VkAAAACXBIWXMAAA7EAAAOxAGVKw4bAAAABGJhU0UAAACNUy1tAwAAIn5JREFUeNrt3Q/kVtf/APDjI5kkPmYykzEzyUzkJzOTyMxkEslMJjGZr2QikyQZk0wmMUmSiSSZzEgmyYzMR2YSSSaZSGY+krHfPZ770bNPzz3nfp7n3s+f53m9eOvj0/Oc83nOvefe837uveeEAIwXcaiIbzUFAADQhGVFHCji7yL+LeIvTQIA88JYES9pBmAhWlrE/iIel0nGv5INAJizpOLNIjYVcbCIs0XcKuKfIv7UPMBCsqSIfUU8mpZkSDYAoD2Li1hdJhQ7izhRxIUi/iiTin8r4pymAxaCF4rYU8TDxAFNsgEAzbuQOfemYqfmA+az+E3K50U8qHlQk2wAQLPiBCy/h85dBZMzTDZWaT5gPlpUxO4ZJBmSDQCYHfEZjfVF3Mmckx9qKmA+HsD+Fzr3gPZzuVayAQCzY2fmnHxWEwHzKcmIB6175QEqPmx2LXQeQDtSxHXJBgDMKx9nzsmfaiJgvvi9PDDdKGJX6D0v90nJBgDMGwcz5+SVmgiYL+LCfLmHyJZLNgBg3jifOB/f1zzAQvS7ZAMA5oXHifPxac0DLEQXJRsAMOdWZs7HWzURsBDlFhaSbABA+1IzUcVJXsY1ESDZAAD6kXpe44bmASQbAEA/4nT1qZXEv9REgGQDAOjHu5lz8XpNBEg2AIB+pNbXiFc8xjQRINkAAPpxLXEevqB5AMkGANCPJaEz21TVefgzTQRINgCAfmzOnIdXaiJAsgEA9ONE4hx8T/MAkg0AoF+3E+fgU5oHkGwAAP14LXMO3qyJAMkGANCPHYnzb3xofJkmAiQbAEA/ziXOvz9rHkCyAQDz3+oi9paD+1uhs1De0/Lfm0UcL2Jtj/etKuKTIo4VcaaI70Pnoe34vvcb+Lv+Spx/D9Us48UithfxXRETRfxdfranZfmXi/g6dFYpB5BsAEAD4iB8XxF3Mue57ojJyHhXGRcTr311wL9vbeZvWZd5/8oyAXo6g88XE62tdg1AsgEA/ScZX4XO1Yfpz0CcLwfbrxQxVr5+RRF7inhYvu56EYvK/5usODdONPB37kuceye7/r7pXijicEgvBJiLmEQttasAkg0AqG9nEY96nMtOlAlGSkw6/ihff6CINYlz4+EG/tafEuWfr3hPnL3qtwGSjOnPhEg4AMkGAGS8XMSVHuewmDzM5FmFdeX7YsKyK3FufG/AvzdeOUldmdjZ4z1vh2dXX5qKi3YdQLIBANXiwP/PHueva0W81Ed5E+X7qwb28RmJsQH/5k2Zc+8b017/Tnj+YfJ4ZWRb+O8Vm/h5t4TOQ+F1E46P7EKAZAMAnld19SEOtl/os8yTmfPipQb+7m8S5d+d9trV0xKNOHvW2hp1bKuZbNy2GwGSDQD4ryMV562rAyQa0d7MeXF3A3/7rUT5J7teF28Pe9D1f0fDzK6qfFEz4VhvdwIkGwDQcSxUT+06PmDZBzLnxbcGLP/lTPmbytctLuKXkH6OIycmJvdqJBvf2KUAyQYAVF/ReBw6szUN6njinPiwgfJTtzfFh8aX9vg7dgxQ36EaycYVuxUg2QBg1O0O+SsCgzqdqONsA+WfTZR/rXzNh12/2z9gfRtrJBvO9YBkA4CR9kHiXHWqwXpSq4Zva6D8R4nyD4bOjFJTM2Gda6C+F2skG0/tXoBkA4BR9Xp4furXqYgPUI83WNfdxDnxlQHLXpM558a1NM6HZ7NENbHo3phkA5BsAED1YHkitHu1YUpqsb0mpojdk/gck+HZ+hv/lIlJU3LJxqTdDJBsADCKvkqco35uuK51ibq+baD8H0N6/Y775c9fNpys5ZKNe3YzQLIBwKhZnTlHrW24vl2JujYPWHa8avI0Uf6T8t87oTPtbVOW1kg2LtjVAMkGAKMmdfvUpRbqS50TB30u5INQb4G9DQ1/pvdq1HncrgZINgAYJZ9lzk9rGq4v3m70pKKuiQbK/7rGoP+HFtpxW416t9jdAMkGAKNiSejMMlV1bvqphTpTVwCONlD+RI1B/6oWPtepGvW+bJcDJBsAjIo9YXZvNYpOJOr7cMCyl9cY8J9tqS1vZ+qdsLsBkg0ARkV8kPrPxHnpdkt1Pq6oL05DO+gD21trJBsrW/hcb9Sod59dDpBsADAqdmTOS3taqPOjRH3XGyj/bOYz/dhSW+6rkWy8apcDJBsAjIrriXNSvMqwvIU6rybqPNxA+Q8y59p1LbXlzTlKcgAkGwDMO7nbfq60UGduLY+NA5b/Zqb8Wy215dshf1VjnV0OkGwAMCoOZM5Jn7VQ55mQvpKyaMDyd2c+0+ctteV3mXp/sbsBkg0ARsmNzDlpRcP15a6kNPG8xvdh9m8LW1GWnfps6+1ugGQDgFGxLHM+utNCnecydR4ZsPy4UODTRPmXW2rLo5nPdcnuBkg2ABglmzPnozMN15d7VqOJ9TU2ZMrf0UI7rsgkOJNFvGZ3AyQbAIySQ7M8MP81U1+8DWnJgHV8mSn/xRba8Uzmc+22qwGSDQCcj/4b7zdY166yzLh4YNVifjcbqCf1DMq1FtrwnUwb/mQ3AyQbAIyiicz5aLyhel4vz21Ts1tV1fftgPXknkE50HD7xedDfkvUFxOr5XYzQLIBwCj6O3M+GmugjsVdSc3pIrYk6tsyYF1bM59nQ8Pttz+kb9l6xy4GSDYAGFVPMuejJpwqy7pdxNLQuXpRVd8rmbKW1qyravA/1mDbrQnpqW4/tnsBc+V7yQYA80BuZqhBfV6WE5Oat8rf3QzVtxylxIfV74fOOh1V7ic+y40G221ZmTxV1bXXrgXMpVuSDQDmgcnM+WiQmZu6b2n6tPzdkkRd5xJlTU3RG//eNRWvWZn5LKcbbLeLiXoO2q2AuRQPtLkVRpu+1AsAvfyROR9t7LPcuFbG1LoTx6f9vqquPRVlvd9V1uZEnf/LfJZdDbXZwUQd++xSwFzbEfKXrWOs11QAtCz3DOE3fZS5vev9V8J/vzxLrYHxQY+y1oVnV1/2D/hZNjXQXjsT5W+3OwFzLT7YdqdmsnFZcwHQsn2Zc1Gcraru1K2Lijja9d64gN+yGSQE0x/+fjc8my43dwvUWMjfEjbol3ifVJT7MPiCEJgH4sH6as1EYyqOBbdTAdCe1TXORVdDfhaoOMVr93oT8dnEl3q8LnXbVvf5bnNX8nClTGRS3q3xOQZZ72JPRZk/F7HCbgTMlbgY0sYyacjNZV4Vd0NnEaL3QmeucgBo0q81z0XxmYhXu94Xf94WOqtyd792oiLRiFJT7carF/FWp+7pa3+tkehEn9b4DEv7aJv4njOh97OVB4IvBIFZFr/ZeVDEo5Cfu7zfeFKWH+vZoskBGNCGBs9R8SpEatXxmZT1eyJpme6jGuX9Xx/tcrdHOTG5WmW3ARb6AbtObNPkADTgRAPnpK9q1FP3i7ibM0g0osXh+Sss0+NkzbLiLVmXe7w/3hrmSz4AAJih+EzED30mGfFZjbdr1vNLqPeMyHgfnyEmHIfDs2lye8X58PxtyfFZjo1lstRrob54K1dcDdwtUwAAMID9mcH69CRj+wwH4btCeo2pQw0M6uMVkS9CvWdRqiLeqhxn1lpjlwAAgObEb/r3hs6tRHHq2XjrU5wZ6n7oTF27f8BB+O7QuYIwVW5MWo4U8VoLnyWugB5ntopXLc6GzuxRj8u6p+qPU9deCp0H1OP0tp7HAAAAAAAAAAAAAAAAAAAAAAAAAAAAAAAAAAAAAAAAAAAAAAAAAAAAAAAAAAAAAAAAAAAAAAAAAAAAAAAAAAAAAAAAAAAAAAAAAAAAAAAAAAAAAAAAAAAAAAAAAAAAAAAAAGC+2lDEvyMSF2xuAACQbEg2AABAsiHZAAAAJBsAAIBkQ7IBAACSDckGAAAg2QAgjNDBXwghFlqAcYIQYsGfdzSsEEJINsA4QQjhICKEEA76INkQQkg2hBBCSDaQbAghJBtCCCEkG2CcIITzjoOIEEI46INkQwjhvAMAAAAAAAAAAAAAAAAAAAAAAAAAAAAA0IYNYXTmqb9gcwMAgGRDsgEAAJINyQYAACDZAAAAJBuSDQAAkGxINgAAAMkGAAAAAAAAAAAAAAAAAAAAAAAAAAAAAAAAAAAAAAAAAAAAAAAAAAAAAAAAAAAAAAAAAAAAAAAAAAAAAAAAAAAAAAAAAAAAAAAAAAAAAAAAAAAAAAAAAAAAAAAAAAAAAAAA1DVWxEuagX6MF3GoiG81BehjAIx8UvFmEZuKOFjE2SJuFfFPEX9qHmZiWREHivi7iH+L+EuTgD4GwNBbXMTqMqHYWcSJIi4U8UeZVPxbEec0HXUsLWJ/EY+n7UAGQqCPATDcLiSSiVzs1HykLCliXxGPKnYgAyHQxwAYbvG23t/Lc9XkDJONVZqPXl4oYk8RDzM7kIEQ6GMAjJb4jMb6Iu5kzmEPNRXTxfvxPi/iQc1s1UAI9DEARtPOzDnsrCZiyqIids9gAGQgBPoYAKPt48w57FNNRLwM9r/QmUmgn4d+DIRAHwNgNB3MnMNWaqLRHgDFS1/3yp0hTll2LXSmMTtSxHUDIdDHACDhfOL8dV/zjLbfyx3hRhG7Qu/VHU8aCIE+BgAVHifOX6c1z2iLi4blpiJbbiAE+hgA9LAyc/7aqomo43cDIdDHAGCa1ExU8dbhcU1EHRcNhEAfA4BpUs9r3NA81JVbnt5ACPQxgIUkTkV+rCK2aJ5a4iQoqZXEv9REGAiBPgYwihYnjrnHNE8t72bOXes1EQZCoI8BSDYkG/1Ira8Rr3iMaSIMhEAfA5BsSDb6cS3Rhhc0DwZCoI8BSDYkG/1YEjqzTVW14WeaCAMh0McAJBuSjX5szpy3VmoiDIRAHwOQbEg2+nEi0X73NA8GQqCPAUg2JBv9up1ov1OaBwMh0McAJBuSjX68ljlnbdZEGAiBPgYg2ZBs9GNHou3iQ+PLNBEGQqCPAUg2JBv9OJdou581DwZCoI8Bo2F1EXvLweGt0Flo7Wn5780ijhextsf7VhXxSTnoPlPE96Hz0G983/uSjZH3V6LtDtUs48UithfxXRETRfxd7ptPy/IvF/F16KxSjoGQgRDoY8A8EQdx+4q4kzmudEdMRsa7yriYeO2rko2RtjazL63LvH9lmcA+ncH+GRPlrZreQAjQx4C5TTK+Cp2rD9PvoT9fDtZeKWKsfP2KIvYU8bB83fUiFpX/N1lxLJoYovaSbPRnX6LdJrv2r+leKOJwSC8EmIuYBC+1CQyEAH0MmF07i3jU49hxokwwUmLS8Uf5+gNFrEkciw5LNkbeT4l2O1/xnjh71W8DJBnTnwmRcBgIAfoYMAteLuJKj2NGTB5mcq/7uvJ9MWHZlTgWvSfZGGnxylfqysTOHu95Ozy7etZUXLQpDIQAfQxoVxz4/9njeHGtiJf6KG+ifH/VwDDeYz8m2RhpmzLnqjemvf6d8PzD5PHKyLbw3ytucX/dEjoPhddNOD6yOQyEAH0MaEfV1Yc4WHuhzzJPZo5Dl4asDSUbM/dNos3uTnvt6mmJRpz9bG2NOrbVTDZu2xwGQoA+BjTvSMVx4uoAiUa0N3Mc2i3ZGHm3Em12sut18fa+B13/dzTM7KrYFzUTjvU2iYEQoI8BzTkWqqcGHR+w7AOZ49Bbko2R9nJm/9jU1a6/hPRzHDkxMblXI9n4xmYxEAL0MaAZVVc0HofObD+DOp44Bj0cwvaUbMxM6vam+ND40h770Y4B6jtUI9m4YrMYCAH6GDC43SH/jfKgTifqOCvZGHlnE+11rXzNh12/2z9gfRtrJBvOjQZCgD4GDOiDxLHhVIP1pFYN3ybZGHmPEu11MHRmlJqayexcA/W9WCPZeGqzGAgB+hjQv9fD81OHTkV8AHe8wbruJo5Brwxh20o26luTOUfFtTTOh2ezRDWx6N6YZMNAyEAI9DGgPXGwNRFm52pDarG2YZ1iVLJR355EW02GZ+tv/FMmJk3JJRuTNo2BEKCPAf35KnFM+LnhutYl6vpWsjHyfgzp9Vfulz9/2XCynUs27tk0BkKAPgbM3OrMMWFtw/XtStS1eZY/+4ZQfxXphR4nFsC+GK96PU18hiflv3fKBK4pS2u03wWHCgMhQB8DZi51+1QbK3mnjkHjs/zZJRvzywc1P8uGhut9r0adxx0qDIQAfQyYmc8yx4M1DdcXb1d5UlHXxBx8fsnG/PJ1jc/xQwv1bqtR7xaHCwMhQB8D6lsSOrNMVR0LfmqhztQ3yEclGyOfbEzU+ByrWqj3VI16X3bIMBAC9DGgvj1hdm9VCeWAt6q+DyUbI51sLK/xGdpa8PF2pt4JhwsDIUAfA+qLD+L+mTgO3G6pzscV9cVpTBfPQTtINuaPrTU+w8oW6n2jRr37HDIMhAB9DKhvR+Y4sKeFOj9K1Hd9jtpBsjF/nM38/T+2VO++Gm33qkOGgRCgjwH1XU8cA+JVhuUt1Hk1UefhIW9v62zkPcicm9a1VO/NOUpyMBACfQwYSrnbRq60UGduLY+Nko2R9mZm/7jVUr1vh/xVjXU2j4EQoI8B9R3IHAM+a6HOMyF9JWWRZGOk7c7sk5+3VO93mXp/sWkMhAB9DJiZG5ljwIqG68tdSbk+Am0u2Uj7Psz+bX0ryrJT++Z6m8ZACNDHgPqWZfr/nRbqPJep84hkY6TFhR6fJtrnckv1Hs3sl5ccLgyEAH0MmJnNmf5/puH6cs9qzNX6GpKN+SM3I9iOFupckUlwJot4zeHCQAjQx4CZOTTLA7tfM/XF21iWSDZG2peZ/ePFFuo8k9kvdztUGAgB+hjQfP9/v8G6dpVlxsUDqxbzuzki7S7ZqJZ6huhaC/W9k+kDPzlMOBAaCIE+BvRnItP/xxuq5/XyWDI1u1VVfd9KNkY62cg9Q3Sg4fri8yG/JeqLifFyhwkDIQMh0MeA/vyd6f9jDQ2sp5Ka00VsSdS3RbIx0snG1sz+uKHh+vaH9C1b7zhEGAgZCIE+BvTvSab/N+FUWdbtIpaGztWLqvpeyZS1VLIx1E5lBv9jDda1JqSnuv3Y4cFAyEAI9DFgMLmZoQb1eVlOTGreKn93M1TfspISH1a/HzrrdEg2htP9RLvcaLCeZWXyW1XXXocGAyEDIdDHgMFNZvr/IDP/dN8S82n5uyWJus4lypqaojf+vWskG0NpZWZfPN1gXRcT9Rx0WBg93xsIgT4GtOKPTP/f2Ge5ca2MqXULjk/7fVVdeyrKer+rrM1D0u6Sjef9L7Mv7mqonoOJOvY5JIymWwZCoI8Brchd2fymjzK3d73/SvjvffapNRQ+6FHWuvDs6sv+IWp3ycbM98VNDdSxM1H+doeD0RQvt/4T8gsAjWkq0MeAGduX6f9xtqq6U38uKuJo13vjAn7LZjCgnP7w97vh2XS5p4es3SUb/zUW8rf0rR+wjk8qyn3YQNksYDtC/uG1f+0koI8BfVldo/9fDflZoOIUod3rFcQrpi/1eF3qtq3uLzU2dw0+r5SJjGRjeL1bYz8cZL2LPRVl/lzECoeB0RUPbHdqDoQuay7Qx4C+/FrjGHA3dO6pf7XrffHnbaGzqnP3aycqEo0oNdVuvHoRb5Xpnv701zA8091KNqp9WmMf7Gc/iO85E3pfsT8QXLUfacvLb1L+nUEcs9OAPgbM2IYZHgtSEa9CpFYdn0lZvyeSFsnGcPmoxv7wf33s13d7lBOT41W6/WiKB6eNZSf7O/R3kLtbZqrvlR0Z0MeAvBMNJBpf1ajnSc2ybg5xoiHZ6N0e1zL7xMmaZcVbsi73eH+8tW+Lrj5a4v2dD4p4NIODz0zjSVn+AzsY+pg+BlSKz0T80OdxID6r8XbNen4J9Z4RGR+BwbVk4/k2ORyeTXPcK86H57/silfqN5bJbq+F+uKteHE1cFfmR1CTl23rxDZNjj6mjwFJ+zODvelJxvYZDuJ2hfTMd4dGZFAo2agWr2h9Eeo9S1QV8QuwODPaGl0aAGB+id8U7w2dW1Hi1LPxCmacGep+6Exdu3/AQdzu0PkGeqrcmLQcKeK1EWpjyUY9cQX7ODNZvGpxNnRmj3pc7jtT+0+cuvZS6EwwEKe39TwGAAAjTbIBAABINgAAgIWVbDypiKOaBwAAAAAAAAAAAAAAAAAAAAAAAAAAAAAAAAAAAAAAAAAAAAAAAAAAAAAAAABgPlpUxLGK2KJ5AACAfi0u4t+KOKZ5AAAAyQYAACDZAAAAJBsAAACSDQAAQLIBAABINgAAACQbAACAZAMAAJBsAAAASDYAAADJBgAAINkAAACQbAAAAJINAABAsgEAACDZAAAAJBsAAIBkAwAAQLIBAABINgAAAMkGAAAj61/Rekg29C+hjwGAwZAwEJJs6F/6GABgMGQgJNnQv4RkAwAMhgyEWrdhhNrzhP4lJBsAYDAkJBuSDSHZAADJhpBsSDb0L30MAADJBgAAINmQbAAAgGRDsgEAAEg2AACAYWKdDQAAQLIBAABINgAAAMmGZAMAAJBsAAAAkg0AAECyIdkAAAAkGwAAgGQDAACQbEg2AAAAyQYAACDZAAAAJBuSDQAAQLIBAABINgAAAMmGZAMAAJBsAAAAkg0AAECyIdkAAAAkGwAAgGQDAACQbEg2AAAAyQYAACDZAAAAJBuSDQAAYOBk40lFHNU8C9ZYES9pBgAAYJCk4s0iNhVxsIizRdwq4p8i/tQ8AABASrz6tLpMKHYWcaKIC0X8USYVVbfBndN0AABAlQuJZCIXOzUfAABQ5VARvxfxqIjJGSYbqzQfAABQV3xGY30RdzKJxkNNBQAA9GNnJtk4q4kAAIB+fJxJNj7VRAAAQD8OZpKNlZoIAADox/lEonFf8wAAAP16nEg2TmseAACgHytD+haqrZoIAADoR2omqrii+LgmAgAA+pF6XuOG5gEAAPoRF/VLrST+pSYCAAD68W5IP6+xXhMBAAD9SK2vEa94jGkiAACgH9cSycYFzQMAAPRjSejMNlWVbHymiQAAgH5sDunnNVZqIgAAoB8nEonGPc0DAAD063Yi2TileQAAgH68FtK3UG3WRAAAQD92JBKN+ND4Mk0EAAD041wi2fhZ8wAA/NfqIvaWg6hbobMg2dPy35tFHC9ibY/3rSrikyKOFXGmiO9D5+HY+L73NStD6q9EsnGoZhkvFrG9iO+KmCji77LPPS3Lv1zE16GzSjkAwIITBzv7irgT0vefd0dMRsa7yriYeO2rmpghtDbTR9Zl3r+yTMyfzqDfxS8Atmp6AGChJBlfhc7Vh+n3mp8vBzWvFDFWvn5FEXuKeFi+7noRi8r/m6wYHE1oZobUvkRSMNnVb6Z7oYjDIb0QYC5icr/UJgAA5qudRTzqMYg5USYYKTHp+KN8/YEi1iQGRYc1NUPqp8R+f77iPXH2qt8GSDKmPxMi4QAA5pWXi7jSY+ASk4eZ3BO+rnxfTFh2JQZE72lyhlC8ope6MrGzx3veDs+uCjYVF20KAGC+iAP/P3sMWK4V8VIf5U2U768aQMV70cc0O0NoUyYJeGPa698Jzz9MHq+MbAv/vZIY++GW0HkovG7C8ZHNAQDMtaqrD3FQ80KfZZ7MDIIuaXaG1DeJ/f7utNeunpZoxFnd1taoY1vNZOO2zQEAzKUjFYOUqwMkGtHezCBot6ZnSN1K7Pcnu14Xb1t80PV/R8PMrvZ9UTPhWG+TAABz4VionkJzfMCyD2QGQG9pfobQy5n9flP5usVF/BLSz3HkxMTkXo1k4xubBQCYbVVXNB6Hzqw4gzqeGPw81PwMqdTtTfGh8aU9+seOAeo7VCPZuGKzAACzaXfIf/M6qNOJOs7aBAyps4n9/lr5mg+7frd/wPo21kg2/rJZAIDZ8kFiUHKqwXpSq4ZvsxkYUo8S+/3B0JlRamqGtnMN1PdijWTjqc0CAMyG18PzU2xORXxQdbzBuu4mBj+v2BQMoTWZQX9cS+N8eDZLVBOL7o1JNgCA+SAOSibC7FxtSC1qZipOhtWeRP+aDM/W3/inTEyakks2Jm0aAKBtXyUGIz83XNe6RF3f2hQMqR9Del2Z++XPXzb8JUIu2bhn0wAAbVqdGYysbbi+XYm6NtscDKF4Ne9pYr9/Uv57J3SmvW3K0hrJxgWbBwBoU+r2qTZW8r6QqG/c5mAIfRDqLbC3oeF636tR53GbBwBoy2eZgciahuuLt3U8qahrwuZgSH1dY9D/Qwv1bqtR7xabBwBow5LQmWWqahDyUwt1pr5pPWqTMKQmagz6V7VQ76ka9b5s8wAAbdgTZveWjuhEor4PbRKG0PIaA/62FrK8nanX1UQAoBXxgdU/E4OQ2y3V+biivjjd52KbhSG0tUaysbKFet+oUe8+mwcAaMOOzCBkTwt1fpSo77pNwpA6m+lrP7ZU774aycarNg8A0IbriQFIvMqwvIU6rybqPGyTMKQeZAb861qq9+YcJTkAwIjL3V5xpYU6c2t5bLRZGEJvZvb7Wy3V+3bIX9VYZ/MAAG04kBmEfNZCnWdC+krKIpuFIbQ709c+b6ne7zL1/mLTAABtuZEZiKxouL7clRTPazCsvg+zf7viirLsVJ9bb9MAAG1YlhmE3GmhznOZOo/YLAyhuIDl08R+f7mleo9m+tslmwYAaMvmzEDkTMP15Z7VsL4Gw2pDZr/f0UKdKzIJzmQRr9k0AEBbDs3yAOjXTH3xdo8lNgtD6MvMfv9iC3WeyfS33TYLANCmC5nByPsN1rWrLDMuHli1mN9Nm4QhlXo26loL9b2T6ds/2SQAQNsmMgOS8Ybqeb2Iv8Kz2a2q6vvWJmEI5Z6NOtBwffH5kN8S9cWEf7nNAgC07e/MIGisgToWdyU1p4vYkqhvi03CENqa6WcbGq5vf0jfsvWOTQIAzIYnmUFQE06VZd0uYmnoXL2oqu+VTFlLbTIWoFOZwf9Yg3WtCempbj+2OQCA2ZKbGWpQn5flxKTmrfJ3N0P1rR0p8WH1+6GzTgcsJPcTfexGg/UsK5P6qrr22hQAwGyazCQbg8yQ033ryKfl75Yk6jqXKGtqit74966x2VhAVmb62OkG67qYqOegTQEAzLY/MgOhjX2WG9fKmJrf//i031fVtaeirPe7ytpsk7HA/C/Tx3Y1VM/BRB37bAYAYC7kpr79po8yt3e9/0r47/3oqbUGPuhR1rrw7OrLfpuLIexjmxqoY2ei/O02AQAwV/ZlBkJxtqq6U2QuKuJo13vjAn7LZjDwmv7w97vh2XS5p20qFqCxkL9Vcf2AdXxSUe7DBsoGABjI6pB/SPxqyM8CFafS7J7X/1YRL/V4Xeq2re4rIJu7BmlXykQGFpp3a/SvQda72FNR5s9FrND8AMB88GuNAdHd0Ln3/NWu98Wft4XO6sfdr52oSDSi1FS78epFvKWke5rQX4Ppblm4Pq3Rt/rZv+N7zoTe0+geCM1OpQsAMJANNQZEdSNehUitOj6Tsn5PJC2wEHxUYz//vz76690e5cSkf5UmBwDmoxMNJBpf1ajnSc2ybko0GAKLw/NX/qbHyZplxVuyLvd4f7xlcYumBgDms/hMxA99JhnxWY23a9bzS6j3jMi4TcIQJRyHw7Ppm3vF+SLeK187JT7LsbFM4nst1BdvMYyrgbtlCgBYMPZnBkXTk4ztMxzs7EqUF+83P2TwxJCKV+q+CPWekaqKB6Ez45uFLQGABSt+o7o3dG7ZiFPPxluf4sxQ90Nn6tr9Aw52dofON7VT5cak5UgRr2l6RsSLoTPjWrxqcTZ0Zo96XPaJqX4Rp669FDoTJ8TpbT2PAQBD5v8BZ2KVjccH8ZwAAAGjdEVYdE1hdGhNTAA8bWF0aCB4bWxucz0iaHR0cDovL3d3dy53My5vcmcvMTk5OC9NYXRoL01hdGhNTCI+PG1zdHlsZSBtYXRoc2l6ZT0iMTZweCI+PG1mcmFjPjxtbj4xPC9tbj48bXJvdz48bXN0eWxlIGRpc3BsYXlzdHlsZT0idHJ1ZSI+PG1mcmFjPjxtbj4xPC9tbj48bWk+YTwvbWk+PC9tZnJhYz48L21zdHlsZT48bW8+KzwvbW8+PG1zdHlsZSBkaXNwbGF5c3R5bGU9InRydWUiPjxtZnJhYz48bW4+MTwvbW4+PG1pPmI8L21pPjwvbWZyYWM+PC9tc3R5bGU+PC9tcm93PjwvbWZyYWM+PG1vPiYjeEEwOzwvbW8+PG1vPj08L21vPjxtbz4mI3hBMDs8L21vPjxtZnJhYz48bXJvdz48bWk+YTwvbWk+PG1pPmI8L21pPjwvbXJvdz48bXJvdz48bWk+YTwvbWk+PG1vPis8L21vPjxtaT5iPC9taT48L21yb3c+PC9tZnJhYz48L21zdHlsZT48L21hdGg+Rn580wAAAABJRU5ErkJggg==\&quot;,\&quot;slideId\&quot;:706,\&quot;accessibleText\&quot;:\&quot;fraction numerator 1 over denominator 1 over a plus 1 over b end fraction space equals space fraction numerator a b over denominator a plus b end fraction\&quot;,\&quot;imageHeight\&quot;:40.432432432432435},{\&quot;mathml\&quot;:\&quot;&lt;math style=\\\&quot;font-family:stix;font-size:16px;\\\&quot; xmlns=\\\&quot;http://www.w3.org/1998/Math/MathML\\\&quot;&gt;&lt;mstyle mathsize=\\\&quot;16px\\\&quot;&gt;&lt;mn&gt;6&lt;/mn&gt;&lt;mfrac&gt;&lt;mrow&gt;&lt;mfenced&gt;&lt;mrow&gt;&lt;mi&gt;n&lt;/mi&gt;&lt;mo&gt;-&lt;/mo&gt;&lt;mn&gt;2&lt;/mn&gt;&lt;/mrow&gt;&lt;/mfenced&gt;&lt;mfenced&gt;&lt;mrow&gt;&lt;mi&gt;n&lt;/mi&gt;&lt;mo&gt;-&lt;/mo&gt;&lt;mn&gt;1&lt;/mn&gt;&lt;/mrow&gt;&lt;/mfenced&gt;&lt;/mrow&gt;&lt;mn&gt;2&lt;/mn&gt;&lt;/mfrac&gt;&lt;mo&gt;+&lt;/mo&gt;&lt;mn&gt;6&lt;/mn&gt;&lt;mfenced&gt;&lt;mrow&gt;&lt;mi&gt;n&lt;/mi&gt;&lt;mo&gt;-&lt;/mo&gt;&lt;mn&gt;1&lt;/mn&gt;&lt;/mrow&gt;&lt;/mfenced&gt;&lt;mo&gt;+&lt;/mo&gt;&lt;mn&gt;1&lt;/mn&gt;&lt;/mstyle&gt;&lt;/math&gt;\&quot;,\&quot;base64Image\&quot;:\&quot;iVBORw0KGgoAAAANSUhEUgAABZMAAADkCAYAAADtlbouAAAACXBIWXMAAA7EAAAOxAGVKw4bAAAABGJhU0UAAACNUy1tAwAAKzdJREFUeNrt3Q/kVef/APBHkiQjSTITSTKTMZNJJpIkSSSTJJGZSWbM19ckifnKzMxIkkwiSZKvMZNMJr5mksxIMslHZJIksd/z/O79+NzP7d5zzv187rmfe855vXizP3Wfc57nnPe5z/ue85wQqJI3YuzQDVBbS5zjcijUMK8dj3FKDgUAABidXTEexXgZY5XugFl7L8bhGOdjXI/xJMbz9jn2IsazGPdiXI5xMsbOGAtK3qYrMf6JcTXGm4ZIDoUKSz/eHG3n0pTXno6gTTkUAABovKUxLrUnRyl+Dq07b4DBpeLCsRh/dZxTg0QqRKbi8oclbd/nHW39HeMjQyaHQsUsjvFlO4d15s9RFJPlUAAAoNE2x5jomBilOyjn6xYYWLpDLt1d/DLMrIjcK27GeLeEbd0aWkWXyXbOxlhoCOVQGHOLYvw7tJ7y6JUzn45oO+RQAACgkU50TcK+0yUwI+ku4pneiZwXr0LrMe5hS0XqziLo7RhvGUo5FMZQKtSmO4If5+TLpyPcJjkUAABojPRI9s9dE7CvdQvMyIHQKvj+U3Kk9TmHfedbKnw86GgjFUY2GFI5FMZEWkP+s9Bai7xInnw64u2TQwEAgNpLL4W63zX5OqlbYEY+CeUXkTvjxzD8JRRWhOnFkPRiwB2GVg6FOZTy3JFQvIg8V8VkORQAAKi19WH6I5kpTusWmJEdYbSF5Mk4V8K+pGLIw652vFRKDoVRmxfj0zDzZYOeztF2y6EAAEDtbArTXxaT4rJugRlZ3eN8mow/Q2st3Z0xlodWcWRSemT77Ri7YnwbXr/DtWgcKGGf1obX1yPdY6jlUBiBlCc/DlN3+Kalg34JrR9r0p3/N8N4F5PlUAAAoFbSy8GedU1wbgVvHoeZuhVeL2LcibF5hufnr2GwYvKT0Fq3d9jSWp/d6z9vN9xyKJTsbvu8+l+MwzGW9fgzZ8J4F5PlUAAAoBbWh9fvpkuPaS/XNTAjH4fXCxjpLuN5Q/jc56F4QfnkiPYvbdN7cqgcCiU6GlpPbWRZHsa/mCyHAgAAlbYyvL6+Z7pjZqOugRlZFF5/jPn4ED//g9C667hIMTkVKBaXtJ8XutpKL8FaIYfKoTDH7obxLybLoQAAQCUtCa21W7snWsd0DczYv7rOpwsltJHW5n0VihWUD5aYP7pfJpWWdZgvh8qhMIeuhGoUk+VQAACgcq72mGT9pltgxtIyFn91nE/p5Xll3Rl8NBQrJl8qcX+392jvGzkUmEOXQzWKyXIoAABQKV/0mMCkOx3f1jUwYzu6zqktJba1IMaDMPfrg/a6C3BLA8ZaDoXxVKVicpNzKAAAUCHrQu9H5N0NA7PTWcS4MoL2PgvF7k5eUOI2rO6RT9Kj22/IocAc5+EqFJObmEMBAIAKSY/h3+kxuXoWY6nugRlL61y+DFN3qK4dQZvLQrG1kzeVvB2nerR5Sg4F5kDVislNy6EAAEDF9Ftn9YSugVnZ2XE+nRthu7dCfjF5W8nbsKZPu+/LocCIVbGY3KQcCgAAVMhbMV70mKykuymX6x6Yla87zqm1I2z3TJj7YnLyY6j/y+jkUBh/VSwmNyWHAgAAFXOuz8TqvK6BWbvRPp9+HHG7h0J+MXnrCLZjb5+298qhwAhVtZjchBwKAABUyNthbgtNUHdnY9yLsWXE7e4O+cXkd0awHeklfy97tJ36ZJ4cCoxIVYvJdc+hAABAxVzoM6l6ZpIClbYzZBdOXo3wHL/SZxsOyaHAiFS1mFz3HAoAAFTIqoxJ1QXdA5WWV0y+O8JtOdhnG/6UQ4ERqXIxua45FAAAqJiTGZOq/boHKm1XyC6cnBvhtmQVXXfKocAIVLmYXNccCgAAVMj8GI8zJierGtgnq0OrAPdVe9KZJpaLB/yMtH7q8RjX238/rXP4PMbNGF/GWOrQY0T2hezCyZ4Rb8+jPttxQw6VQ+VQRqDKxeQ65lAAAKBisu5afFzzfU8vs9kU40CMM6FVtHjRox9uDvCZ6UVm/w35LzybiLHe4ccIHM84DlOBbuGIt+dixvaskUPlUDmUklW9mFy3HAoAANRoUnWpRvu5LLQeAT3anog9CPnFisn4osDnp7sTT4TWy8yKfu6TGMsdgpTsQsYxeH4OtuffGdtzQg6VQ+VQ5vCcrUIxuW45FAAAqJA0eX+ZMSn5qib7uTsUL070irU5n78ixq0ZfvZ/HIaU7G7G8ffhHGxP1gsB78uhcqgcSsmqXkyuUw4FAAAqZkcYr7VUy5Iehf4htO6muxbj71C8UJH3hvT0SPZEmHmR5Y7DkBItzjj2fpujbXoz55x4Xw6VQ+VQSlT1YnKdcigAAFAx3+ZMSDbWeN/TuoLXQn6h4mTGZ6QCy5OOP3svxiehdZddku7Gu53z+S8chpQoaz3fnXO4XVlLGRyTQ+VQOZQSVb2YXKccCgAAVMzvOROqBTXf/7R/L3P6YEOfv5vu/Om8Oy+95Gx+jz+3PiiEMHfO9jnubs3xdt3LOCf+J4fKoXIoJapDMbkuORQAAKhYEeCVCfr/Txr79cHjPn8n3ZE3+Vj2sxjbMz5/Xg0mrVTT/Izje64fg76ScU6kvLRQDpVD5VBKUodich1yKAAAUDGbcyZTfzWgD+aF7GLQmR5/Z1mMB+3/n+6q+6BAG1n9POFQpCT7BziuR+1cznmxXQ6VQ+VQSlKHYnIdcigAAFAxB3MmIlcb0Ad5j093rymb7kT8pf3/nodi66GuyGnjoUORkvwaehfelo7Btn2Vc14clUPlUDmUktShmFyHHAoAAFRM3l0tFxvQB0cz9j+tA9q9fmfn+rPbCraxLaefHzkUKcGGMN53q+3POS8uyaFyqBxKSepQTK5DDgUAACrmas5E5GwD+uB6KF4I6rwL8cgAbXwavDyK0bvZ41g7NUbbtztUf4kIOVQOpZrqUEyuQw4FAAAq5kHOROT7mu//opC91ue+jj+7LrQKFum//zBgOz/k9POfDkWGbGeP4+y30FpiYFxszzkv0rk5Tw6VQ+VQSlCHYnIdcigAAFAxL3ImIl/XfP935UzClrT/XCqY/NH+73fC4G9Iv53Tz986FBmidLze7zrGHsdYOWbbuTXnvEixWg6VQ+VQSlCHYnIdcigAAFAh8wpMQg7WvA9OZ+z7jR5/7lmMNQO2sahAP3vjOsN0Mrxe1Ns0htu5qcC5sVUOlUPlUEpQh2Jy1XMoAABQMUUm6Ptr3gd/Zuz75HqencsF7JtBGztz+rjXC6pG5XSBY6DKsaCB53Wvl+6Na0FzRYEx3CWHyqFyqBxagjoUk6ueQwEAgIpZUmASsq/G+786Z99XxVgWY6L97xdm2M63Oe38NId9oBBSv3O6ew3fY2O8vYsLjOFeOVQOlUPl0BLUoZhc9RwKAABUzMaGF0IOZez37+0/c6n97w9jLJ1hO3/k9PHnCiEKIUNypWv/T9egEHJADpVD5VA5tARNKSYfCAAAAEOyueGFkEsZ+308xp6Of98ywzaKPIL6jkKIQsgQfNm17xcrsM1FlokY5zWH5VA5VA6trjoUk6ueQwEAgIop8uKWuhZC0ouznmXs97YYj9v//P0s2jmQ078Tc9wPCiH1sL1rv69WZLsXFBjD43KoHCqHyqElqEMxueo5FAAAqJi3G1wIyXo8PT2Ofb79z/dD6zHSmbqQ07/nFEIUQmbpvXbRY3Kffwxz9zKyQS0M1b6rTg6VQ+XQ6qpDMbnqORQAAKiYImvt7a/pvh/L2OfOF5htnWU7f+f07x6FEIWQWVgZ41HH/v7SLi7UKQcdqPj2y6FyqBw6nqyZDAAAMKD5obl3tPxSYN8vzbKN93M+/1WMJQ5DZmhZjHsdx9OvYXZ3gM6FIoWQvXKoHCqHUoKmFJP3GmoAAGCYXuVMQr6r4T4vLrDfL0Prrs/Z+FdOG7ccfsxQKqD93nEspX9eWtH9yCuE7JJD5VA5lBLUoZhchxwKAABUzETOJORUDfd5V4HJ18khtPNz8FIchi8V8m52HEd/hNZdylW0scC5uHXM90EOlUOppjoUk+uQQwEAgIq5ljMJOVvDfT4T8u+oWz7LNtLj73l37n3o8GNAaf3Sn8L0tWlXVHh/toT8QshqOVQOlUMpQR2KyXXIoQAAQMWcy5mEXKzhPt8P5T+WviOnjecx5jn8GEA6Xq52HEMPY7xV8X3aHvLXxB3380QOlUOppjoUk+uQQwEAgIo5nDMR+W/N9ndNyL+LZ+0Q2vkmNK/ARLkudBw/E+1juep255wnE3KoHCqHUpI6FJPrkEMBAICK2ZYzEXlYs/39JGd/rw+pnTs57Rxy6DGA0x3HzpMY62qyX/tzzpPLcqgcKodSkjoUk+uQQwEAgIpZlDMRedGwyeOBIbSxIuTfufeWQ4+CTobpxY31I2o3Hcf7QrmPSB/LOU++lkPlUDmUOTqWq1BMrkMOBQAAKuhuzmRkQU32MxXFXoTsos/CIbSzN6c//3TIUdDRMH2N2I0jbPtiu933Smwjb73h3XKoHCqHUpI6FJPrkkMBAICKOZUzGdlUk/3clLOf54fUzoWcdr51yFHAkY5j5mWMLSNse3Idztslt3Ml51xZIYfKoXIoJalDMbkuORQAAKiYXTmTkT012c8TOfu5c0jtPJplOwfDaO9AZfwc6Dpmdoyw7VWhtS5zavdwyW3dzzhP7smhcqgcSonqUEyuSw4FAAAqJj2W/DJjQvJVTfbzVsY+pv2fP4Q2FudMTvPambzz7+8wnMfFqZ7uwuRHI2x7WWgVICaP1SUltpWWTHiVca58L4fKoXIoJap6MblOORQAAKiga6HebwN/I2fSeHFI7WzPaefnjL+7Msbj9p875JBspG1dxYFRHgfrwlQhOcWFkttbnXOubKnY2MmhcijVUvVict1yKAAAUDH7MyYkj2uwf3tyJl17h9TOZzntfNnn76W78e6E4RZlqJZ0R+XzjmPls5LbS3e1rW6fG2ndze473DaX3H7W0hBP29snh8qhcihluRqqXUyuWw4FAAAqZlHIfkz7zYrv39mMfUtFtGE9zp/34qh+dwpN3tWY7gx9w+HYOB+0J///jEncH8E+Z62/e1oOlUPlUEr2R6h2MbluORQAAKigM6G+L5DKeqHT9SG287+cyemCHn/nVPv/pbtS1zkMGyeN+ZMwPoXkrLs/hylrWYgP5FA5VA6lROnHn1c5x1r6/+N8d28dcygAAFAx72VMTM5WeL/W5kwYjwyxrec5bXVPTL8Pw39MnOpIy0xMhPEqJKdYWfJ+p/PgRZ+2f5dD5VA5lJIdLJgLN43p9tc1hwIAABX0a5/JyaMK79PhnMniqiG2lXen0xftP/dOjBsd//0/Dr3GScsePAzjV0j+aQT7viGj/QNyqBwqh1KitL72vTHKh3IoAABQaTsyJijvVnSfrmTs090ht/V3GLx452VRzbMsFC9mjDpGsRzDsT5t/xWq/9IoOVQOZXwtD9N/hCgS341hXqpzDgUAACrodp9JyokK7kuaVGW9FGvYd7NdGnCS+t8Y8x1yjbI04xyb63gyokJEv/0/LIfKoXIoQ5ZeDrk9tIrCz8LMX0p6NLReALlgjHPMYcMNAADMhZ2h/x0vVbM5Z4L44ZDb2zLA5PRcUARpmlSYuxXGs5Cc4psR9MG60L9YU5c76uRQOZS5k5aASMvKpB/HXpSUK1+0Pz+1s3vE+9eEHAoAAFRQv4LX9ortx1cZk8FnJbV5KmcS+jTGIYdYIy0I41tITvHOCPrgmz5t75JD5VA5lCHI+wFk2LFvxPvXlBwKAABUzLt9JivXdU0hH4XWuozPQ+sOprQO6NUYR2K8oXtoqHTs93rM/Gc5FDkU5FAAAKDaTofexZD1ugaYgaOh992tq+RQADkUAACotvSisIkeE5cbugYY0LLQ+466T+RQADkUAACohx2h9511O3QNMIBed+lek0MB5FAAAKAlvWxrRU0nMOmt4YsNMVDAhh455EFo3bnbBHIoIIeC+RwAwP+bF+O9GHtC6633F2L8HlovDPqn/e9VtyjG7R4Tme8MP5AjFUzvd+WO9FK1dQ3qAzkUkEPBfG5Y0ss4PeEEo7UkxvEYp0bUlnMc51nNLI+xu71zN2O87FEgeNUuHPwQY2dN9ju93OVxj33d7HgHMpzvkTe2N7Af5FBADgXzudnaFeNRe5u9fBPKl368SS/AnXxvwdMRtHml3dbVGG8aApxn1bU+tH6lvhN6r335T/uifqr9ZWNRTQf4wx5ftibaX8gAun3SI1cebHB/yKGAHArmczORlrW51LGtP4fWHVxAOdKTQV/G+LsrT4yiyPV5R3up/Y8MB86z6lgZ41horUnX7wtHKgqktTA3NGiw9/Toh19jzHceAB02hdZdPZ254nPdIocCciiYzw0kPcU00bHN531vgNKkH5L+HeNJn5wxqiLX1nZbk+2ejbHQ8OA8G19rQ2tdrFcZXzom2jve1BeffNyjTy44H4C2t3tcGD7TLXIoIIeC+dxATgTvW4BRSIXa9KPt44y8Meoi17th+g9JaemdtwwVzrPxkr5InMr50vG0/aVjkWMgHOrRPyd0CzReugvoUfBYthwKyKFgPjebffm5a9u/NsQwdAtC6wfbRyG7uDVXRa5UPO58uiIVlzcYNpxn42Ff6H979WRcjLHCMTDNR8EjmMD0LzsPO/LB8+BNxHIoIIeC+dwg0ov17ndt+0lDDEOVloo5EooXt+ayyJXyVmdB+YXvBzjP5lb3iwx6RfpSstsx0NemHl/cjugWaJxUBPkrTH+JzXu6RQ4F5FAwnyssvShwomv7TxtmGJp5MT7tuuZWociVCsoPu7bFi/lwns2BdSH7ZQwpbsV403GQa02MP7r67gvdAo2R1vfs/LXxRoxlukUOBeRQMJ8rbFOY/sKtFJcNMwxFKm593JEz0tOBv4TWjzXpzv+bYfyLXGk9+O61ZvcYWpxno7MzxrOcjU9vyV3gWChscYxzweNY0DQfhul31h7TJXIoIIeC+dzAuaB7f1IhfKGhhqG42z6v/hfjcOj9o+2ZMP5FrrRecvcyedsNL86z8h0qsOFebjBze7omRReCojzUVVqf8GX7XH/QngghhwJyKJjPFbc+vH5HclrqYrmhhqE5GlpPAmVZHqpR5Pq4a5vSOxYsjYXzrET/KrDR/zH+s5YOjgsdB8FqXQK1kx5hmfzl8fvQurMWORSQQ8F8rriV4fU1ktNdhxsNNcyJu6EaRa4LXduVlstaYfhwng3fvwt88ThlTIcqrfvlkQuor82h9agVciggh4L53GCWxPizxz5Y7gbmzpVQjSJXyh/dL+RLS+PMN4Q4z4bncIEvHteMJwAAUJI0yf+uT+zWPY2bz13tsQ+/GWqYU5dDde6Y3N5j+74xhK7ZzrPh2F3gi0f6RfgN4wkAAJRkQcZ85Dvd06j53Bc99iEtb/G24YY5VaVictLrDs8thtE123k2O++G1mLkWRv5IsY7xhIAADAxHSt1nM+tC63CsTsKYfxUrZi8ukc+SctfuFnSNdt5NkNpDZkHIf9X7M+NIwAAYGI6Vuo4n0sv37zTYx+exVhqyGHOVa2YnJwK3gfmmu08G5q8BZ1T/G4MAQAAE9OxU8f53NE++3HCcMNYqGIxeU2fbX3fcLpmO88Gs6/AFw8nFwAAYGI6fuo4n3srtJbk6N6HlzGWG3IYC1UsJic/Bi/0dM12ns1KejzoSYEvHpeNHwAAYGI6Vuo6nzvXZz/OG3IYG1UtJu/ts717DalrtvOsmO9DsV+xvXQPAAAwMR0vdZzPvZ2xH1sNOYyNqhaT0/XlZY/tvRdaa7Xjmu08y5DWinlV4IvHj8YOAAAwMR0rdZ3PXeizH+nFewo9MD6qWkxO+q0zf8iwumY7z7KdD8V+xfbrLwAAYGI6Xuo4n1uVsR8XDDmMlSoXkw/22eY/DatrtvOsvzUFv3g8NG4AAICJ6Vip63zuZMa+7DfsMFaqXEzO+uFqp6F1zXae9fZtwS8fXxs3AADAxHSs1HE+Nz/G44x9WdXAcV4dY1eMr9oFhVQ0WDzgZ6Q1qI/HuN7++2mt2Ocxbsb4MrRe4ggzUeVicvKoz3bfMLSu2c6z3hfpZwW/fGzs8xnpBQ6fhdajRrfbn/eyHemfH7R3+Nv2xW+R8QcAAExMzef62JWxH48bcLxvinEgxpnQKvy+6NEPNwf4zDTG/y1wjEzEWC/lMANVLyZfzNj2NYbXNdt5Nt2+gl88nnf9vYUxjsS4U/Dvd0b6UnI1xoeOAwAAwMTUfG6ACfOlGo3fstB6jP5oaBWzHgwwDl8U+Pz0Y8OJUOzljJPxJMZyaYchnrNVKCb/O2PbTxhe12zn2WAb0uuC/Uno/wjAoJF+TX3H8QAAAJiYms+FVgH0ZUabX9Vk7HbPsu/X5nz+ihi3ZvjZ/5F2GHIuGvdi8s6Mbb9veF2znWfFL9Kd8XlorUs104tRVqRfST9zTAAAACamjZ/P7chpb09Nxi8tJ/FDaN2RfC3G3wP0+Z85n50K/BOzGNM70g4Dqnox+c2c7X/fELtmO89atg5wMTnV3qh/SowfHBcAAICJaaPnc3kvFNxY4zFNa7NeK9DXJzM+IxWpn3T82XuhdTf6ivb/T3c03875/BfSDgOqejE5yVoO5pghds12nrWcCDP/5fnHGJ+2L+SdL2CY175I7Wxf4O4P+NnnHRsAAICJaWPnc7/ntLGgAcd73h3nG/r83XT3ZOcdzsdD6w72buuDYjLDVYdi8r2M7f+fIXbNdp61XJ3BF4/vY7w1YDu7ck7K7jjq+AAAAExMGzefS2OddXdgU4qcWXeRP+7zd9JdzZNLWzyLsT3j8+eF6hf+GC91KCZfCdk/wi00zK7ZzrPWG32LfiFIL2iYzdt606/dFwdob4NjBAAAMDFt1Hxuc87n/tWAcU2F3qyC+pkef2dZjAft/5/uTP6gQBtZ/Twh7TCgOhSTz+Xsw3bD7Jrd9PNs8QBfBNKFZPWQ2j1dsM277QscAABgYmpi2oz53MGcz73agLHNW4JiZ4/z45f2/0s/MBRZU3pFThsPpR0GVIdi8lfBU/Su2c6zTIO8rGHHkNu+XrDdTx0nAABgYmpi2pj5XN6dgRcbMLZHM/Y/raXcvQby2Y7/v61gG9tC/p3sMIg6FJP35+zDJcPsmt3082x3wS8AN0toO63R9aJA2/cdJwAAYGJqYtqY+VzeOtBnGzC2WcX67mJ6553cRwZo49PgBXwMVx2KyXl59S/D7Jrd9PPsQMEvH/tLav94wfY3z6KNf4QQQgghhGhomJjWW13ncw9C/gsE6yytTZ21XvK+jj+7rqOo/8OA7fyQ089/qtnQwGLy9px9SOem5Vhdsxt9nv2n4MV/WUntL8u5SGa9XEAxWQghhBBCCMXkJk9M6zqfy7vj+euaj+uunELWko6i8x/t/34nxsIB27md08/fqtnQwGJykeWDVhtq1+wmn2dFXpxQ9kZcKbANjxWThRBCCCGEUEw2Ma39fG5egc872OBxvdHjzz2LsWbANhYV6OftajY0sJi8qcC5sdVQu2YrJmfHzyVvw0cFvwjP9JcfkwghhBBCCKGYXJ7NDerP0xUsJldtPlekyLk/1NufGfs+uSbyztB72Yuidub0ca+X/I3TcV3lWKDINdZWFBjDXRUeI9ds59lIkvTlkrdhWcGDYLdishBCCCGEEIrJJqa1ns8tKfBZ+0J9rc7Z91XtPp9o//uFGbbzbU47P435ca2YrMhVlsUFxnCvYrJrtmLy3H75SB4U2I5jislCCCGEEEIoJpuY1no+t7HhxeRDGfv9e/vPXGr/+8MYS2fYzh85ffy5YrJismJy3zigmOya3eTz7Jsx+fJxqcB2nAsAAICJqYlpnedzRY6nOheTs/ryeIw9Hf++ZYZtFHmM/5057APF5OqqQzG5yFI7VV633TXbeTZrBwp0/pURdMTXBbbjku/pAABgYmpiWuv5XJGXX9W1mJxePvgsY7+3hdbLDNM/f1/icTMxx/2gmFxddSgmLygwhsdds12zm3ye7SnQ+ddG0BH7x2Q7AAAAE9OqTEzrOJ97OzS3mJy1xEda0uJ8+5/vh9aj+DN1IYz3U8GKydVVh2LywuDOZNds51mmbQU6//cRdMSuoJgMAAAmpiamTZ/PFVmvdH9Nz6VjGfvcuS711lm283dO/+6Z435QTK4uaya7ZrtmN+A8K/Lm3b/H5EuQYjIAADRX1qPH3zW0T+o4n5sf6n1XYJZfQvnLP76f8/mvYiyRbpihphST9xpq1+ymn2cvClxMyralwMl61fECAAAmpiamtZ/Pvcr5rDqO9+IC+/0yxspZtvOvnDZuSTXMQh2KyUsK5LNdhto1u+nn2U8FTpQ3St6GIrfZX3S8AACAiamJae3ncxM5n3WqhuNYZKmQk0No5+dQ3xeLMffqUEzeWOBc3GqoXbObfp4VefPu5jH48nHa8QIAACamJqa1n89dy/msszUcxzMh/67k5bNsIy0hknf384dSDbNQh2JykSctVhtq1+ymn2c7C5woH43ByXrE8QIAACamJqa1n8+dC817avV+KH9pjx05bTyPMU+qYRbqUEzeHvKXDnKeuGY3/jxLv06+DHP7GFGRFzbscLwAAICJqYlp7edzh3M+6781G8M1Bfpv7RDa+SZYWpJy1aGYvDtnHyYMs2u286wl7zGiG3N8sqZY5ngBAAATUxPT2s/n8orTD2s2fp/k7O/1IbVzJ6edQ9IMs1SHYvL+nH24bJhds51nxU6W9Ev3/Dm8eP7hWAEAABNTE9NGzOcW5Xzei4YVBg4MoY0VIb/g/5Y0Q8nHchWKycdy9uFrw+ya7Tybuli/yNmYbSW2n/eygW8cKwAAYGJqYtqY+dzdnM9cUJOxm5czdun/LRxCO3tz+vNPKYYhqEMxOW/N9t2G2TXbeTbl+zC8t+8O6npO2+sdKwAAYGJqYtqY+dypnM/cVJNx25Szn+eH1M6FnHa+dQoxBHUoJl/J2YcVhtk123k2ZW3OxjwJ5byxMn1m1gsj7jhOAADAxNTEtFHzuV05+7OnJuN2Imc/dw6pnUezbOdgjI1OM3LUoZh8P2P77xli12zn2euu5mzQ3hLazPsldr/jBAAATExNTBs1n0tLO2QVqb+qyZjdCuWvdb04zG5N7ckx/jsMZ8kN6qvqxeT049irjO3/3hC7ZjvPXrcuZ4N+K6HNb4IX7wEAACam5nPTXcv47Ms1GK83csbr4pDa2Z7Tzs8Zf3dljMftP3fIKUaOqheTV+ds/xZD7JrtPOvtdBjNYzaTB9ffTlQAAMDE1Hyuy/6Mz35cg7HaE0ZzJ/lnOe182efvpTua74ThFrapt7ynI8a9mLwrZ9vnGWLXbOdZb8tiTITsNWKG9WjL4Yx2zjg+AAAAE9PGzucWheylLt6s+Fidzdi39Kj9kiG1k/fyvX5F/2sdx8wbTi0K+CNUu5ictYb5acPrmu08y7YjZ8OGMfDpwtjvJQC3218cAAAATEybO587E+r7Er6sl+JdH2I7/8s5Hhb0+Dun2v/veWgtnwJ50jn/KudYS/9/nO/uzVpa5wND7JrtPMt3LGfjZrte0vk+n5suqG86PgAAABPTxs/n3svYh7MVHp+1OeNzZIhtPc9pq7vo8H0o96WN1NPBnONsMjaN6fan8+BFn23+3fC6ZjvPijuVs3GfzvBz/5XxxWONYwMAADAxNZ9r+zWjvao6nDM2q4bYVt5dbF+0/9w7MW50/Pf/OIUoKK2vfS8UK3L9NKb7sCFjmw8YYtds59lgvsrZwLT+0oqCn7WwfdD0+py0sP9KxwYAAGBiaj7XIWvZjncrOi5XMvbp7pDb+rtg8aEzvHCPopaH6T9CFImUR8ZtuYt+T3P8Fbx4zzXbeTYju2M8ydjAF+2N3NxnQ9OXk/TL6/3QfyFzayQDAAAmpuZzvdzu0/aJCo5H6uOsFwsO+47gSwMWIP4bY77ThgxpzfTt7bzxLAz+Y8U/7XxyNLReALlgDPapX445bLhds51nM5feCpzWTiqy0PNE+wL0S2i9RbDfn03rzmx0fAAAACam5nMZdob+dw1WzeacMfhwyO1tGaDwcC4oJPO6tAREWlYm/Sj1IsysqJUXL9qfn9rZPeL9Wxf6F+Lcleya7TwbgvToUnpU6uEMNzz9Apse6dnkOAEAAExMR6rK87lbfbZpe8XGIGvpkWcltZm3fnb60eCQ04M+NodyClv9Yt+I9++bPtuxy9C7ZjvPhi+9Wffj0Pr1Mi3unKrb6U2xL9qRLoRp7azLofWoTlrryq+cAACAiencq9p87t0+43/dUBbyUWituTk5xmkt5asxjsR4Q/fQUG+E3ksI/KxrXLMBAAAwMaXaTvc5BtbrGmAGjobeTwis0jWu2QAAAJiYUm1LQ2tN5+5j4IauAQaU1pLvdVfyJ7rGNRsAAIDqT0xf9IlvdE+jpOU2ehUodugaYAC9nnS4pltcswEAAIB66VUEuh9jsa4BCtjQI4c8CK2nHwAAAACokUUxbgePTwODSz863e/KHenFlOt0DQAAAEA9pRdkPQ6vF5Q36xogw/keeWO7bgEAAACotw9jvAzTi0LpBX3LdQ3Qwyfh9ULyQd0CAAAA0Ax7wuvFoV9jzNc1QIdNMV515YrPdQsAAABAs3wcXi8oX9AtQNvbMZ505YjPdAsAAABAMx0KrxeUT+gWaLyVMR4FS1sAAAAA0OGj4DF2YMpbMR525IPnMXboFgAAAACStC5q9+PsR3QLNE4qJP/VkQfS3cnv6RYAAAAAOq2J8UeYXlD+QrdAY6Q1kjuXtrgRY5luAQAAAKCXxTHOhekF5ZO6BWrvwzD96YRjugQAAACAIvaE6YWlCzEW6BaopX0xXrbP9QehVVgGAAAAgMKWh1YRORWYnsZYrUugdubFuNs+z78PracTAAAAAGBG0sv5tusGqK3NMTboBgAAAAAAAAAAAAAAAIA6ey/G4RjnY1wPrRfcPA+tF1+8iPEsxr0Yl0PrDeo7g5feAAAAAAA0wpsxjsX4K0y9GX2QSIXmVFz2dmUAAAAAgBp6I7TuLk7F4H+GFDdjvKtrAQAAAADqId1FPNM7kfPiVYyjuhgAAAAAoNoOhFbB95+S42qMhbobAAAAAKB6PgnlF5E748cY83U7AAAAAEB17AijLSRPxjldDwAAAABQDatjPA29i71/xjgRY2eM5THmdfy9BTHejrErxrcx7oeZFZQPGAIAAAAAgPF3K7xe4L0TY/MMPiu9vO/XMFgx+UmMpYYBAAAAAGB8fRxeL+6mu4znDeFzn4fiBeWThgIAAAAAYDwtivE4TC/qHh/i538QWncdFykmp8LzYkMCAAAAADB+/hWmF3QvlNDGphivQrGC8kFDAgAAAAAwXtIyFn+FqUJuenleWXcGHw3FismXDAsAAAAAwHjZEaYXcreU2NaCGA9CfjH5qWEBAAAAABgvl8NUEffKCNr7LBS7O3mBoQEAAAAAGA/zY7wMreJtWs947QjaXBaKrZ28yfAAAAAAAIyHnWGqeHtuhO3eCvnF5G2GBwAAAABgPHwdpoq3a0fY7pmgmAwAAAAAUBk3Qqtw++OI2z0U8ovJWw0PAAAAAMB4OBvjXowtI253d8gvJr9jeAAAAAAAmq1zreZekV7QN083AQAAAAA0W14x+a4uAgAAAABgV8guJp/TRQAAAAAA7AvZxeQ9uggAAAAAgOOhfyH5ZYyFuggAAAAAgAuhfzH5vO4BAAAAACBJL9jrV0z+UPcAAAAAALA49C8k/6Z7AAAAAABIdoX+xeSdugcAAAAAgORs6F1IvqVrAAAAAABI5sd4GnoXk9/XPQAAAAAAJPtD70LyGV0DAAAAAMCkX8PrheSJGEt1DQAAAAAAyYbQ+67k7boGAAAAAIBJN8PrheRTugUAAAAAgEk7w+uF5N9iLNA1AAAAAAAki2LcD9MLyY9jrNQ1AAAAAABMOhmmF5JfxdikWwAAAAAAmNTrpXsHdQsAAAAAAJOWxHgQpheSj+kWAAAAAAA6XQnTC8mndQkAAAAAAJ2+DNMLyRd1CQAAAAAAnbaH6YXkq7oEAAAAAIBO78V4GqYKyT/GmK9bAAAAAACYtDLGozBVSP4lxkLdAgAAAADApGUx7oWpQvKvMRbrFgAAAAAAJi2J8XuYKiSnf16qWwAAAAAAmJTuPr4ZpgrJf4TWXcoAAAAAAPD/FsT4KUwVkh/EWKFbAAAAAACYNC/G1TBVSH4Y4y3dAgAAAABApwthqpA8EWONLgEAAAAAoNPpMFVIfhJjnS4BAAAAAKDTyTBVSH4aY/2I2k1rMe8LreU1AAAAAAAYY0fDVCH5eYyNI2z7Yrvd9wwDAAAAAMD4OhKmCskvY2wZYdu72+3eNgwAAAAAAOPrQJgqJKfYMcK2V4XWusyp3cOGAgAAAABgPO0K0wvJH42w7WUx7oWpu6GXGA4AAAAAgPGzLcarMFVIPjTCtteFqUJyiguGAwAAAABg/GwKrZfsTRZzPyu5vXkxVsfYE+NKmF7ETrHZkAAAAAAAjJcPYjwN04u5cxn3DQkAAAAAwHhJy0tMvvBuXOJLwwIAAAAAMD7SMhMTYbwKySlWGhoAAAAAgPHwZoyHYfwKyT8ZGgAAAACA8bAsxr0wfoXkFHsMDwAAAADA3Fsa43YYz0JyWrt5niECAAAAAJhbqVB7K4xnITnFN4YIAAAAAGDuLQjjW0hO8Y4hAgAAgNH6P0JNw3TxnI77AAABcnRFWHRNYXRoTUwAPG1hdGggeG1sbnM9Imh0dHA6Ly93d3cudzMub3JnLzE5OTgvTWF0aC9NYXRoTUwiPjxtc3R5bGUgbWF0aHNpemU9IjE2cHgiPjxtbj42PC9tbj48bWZyYWM+PG1yb3c+PG1mZW5jZWQ+PG1yb3c+PG1pPm48L21pPjxtbz4tPC9tbz48bW4+MjwvbW4+PC9tcm93PjwvbWZlbmNlZD48bWZlbmNlZD48bXJvdz48bWk+bjwvbWk+PG1vPi08L21vPjxtbj4xPC9tbj48L21yb3c+PC9tZmVuY2VkPjwvbXJvdz48bW4+MjwvbW4+PC9tZnJhYz48bW8+KzwvbW8+PG1uPjY8L21uPjxtZmVuY2VkPjxtcm93PjxtaT5uPC9taT48bW8+LTwvbW8+PG1uPjE8L21uPjwvbXJvdz48L21mZW5jZWQ+PG1vPis8L21vPjxtbj4xPC9tbj48L21zdHlsZT48L21hdGg+fzoYNgAAAABJRU5ErkJggg==\&quot;,\&quot;slideId\&quot;:728,\&quot;accessibleText\&quot;:\&quot;6 fraction numerator open parentheses n minus 2 close parentheses open parentheses n minus 1 close parentheses over denominator 2 end fraction plus 6 open parentheses n minus 1 close parentheses plus 1\&quot;,\&quot;imageHeight\&quot;:24.64864864864865},{\&quot;mathml\&quot;:\&quot;&lt;math style=\\\&quot;font-family:stix;font-size:16px;\\\&quot; xmlns=\\\&quot;http://www.w3.org/1998/Math/MathML\\\&quot;&gt;&lt;mstyle mathsize=\\\&quot;16px\\\&quot;&gt;&lt;mn&gt;6&lt;/mn&gt;&lt;mfrac&gt;&lt;mrow&gt;&lt;mfenced&gt;&lt;mrow&gt;&lt;mi&gt;n&lt;/mi&gt;&lt;mo&gt;-&lt;/mo&gt;&lt;mn&gt;1&lt;/mn&gt;&lt;/mrow&gt;&lt;/mfenced&gt;&lt;mi&gt;n&lt;/mi&gt;&lt;/mrow&gt;&lt;mn&gt;2&lt;/mn&gt;&lt;/mfrac&gt;&lt;mo&gt;+&lt;/mo&gt;&lt;mn&gt;1&lt;/mn&gt;&lt;/mstyle&gt;&lt;/math&gt;\&quot;,\&quot;base64Image\&quot;:\&quot;iVBORw0KGgoAAAANSUhEUgAAAo4AAADkCAYAAAAW/qX1AAAACXBIWXMAAA7EAAAOxAGVKw4bAAAABGJhU0UAAACNUy1tAwAAF09JREFUeNrt3Q/kVecfB/DHV5JkJElmRpJkZszMJBNJkiSSmczEzEySHzMzycRMkpmRJJlEkmRmzMxMJmZmkhlJJklkkiTR73l27123u3vPOff7vX/On9eLD/v9qvuc85zzfe77e/48TwhUyTOxtuoGmKjFsT6JdXRCbfkZB2DOtse6GethrBW6Aybyi9r+WPdiPY51dwJtnm+3dSHWsw4BAMNaEuts+8sk1fehdVUCGI9FsT6O9XfXz92kguP/utpL7b/hcABQ1IZYt7q+SE7FmqdbYCwWxvoo1p2ewDjJ4JhsarfVafdErAUODwBZDvZ8aX2hS2AsUihLV/puDwiMkw6OyUs9vzT+Hus5hwqAXunW9Pc9X1iHdQuM3PxY+0Lr2eHHBeruhLcvBcXrXe2nILnWYQOgI730cq3ny+qQboGRSo977B0iME4rOCbLe8Ljg+CtawCiV8PTt6ZSHdMtMDIzsd6P9deQgXGawbETHm/0bIuXZgAabH14+mH4VOd0C4wsML4bnly5exTrp/YvZumK/sWSB8dkdfjvM5g7HVqA5nk9PJknrlOXgrcoYVSutH+ufom1J9bSPn/neMmDY7K2HXq7t2mLwwvQHK+G/15pTLerl+kaGJk0ifeanL+zrALBMXm3Z5vux3rZIQaov+fDf59pTFcT1ukamIorFQiOyeme7Uov+Sx3+ADqK6388mefL6YDugam5nxFgmMaP3pflkmPt1gcAKCmLvT5UvpVt8BUnatIcEy29Nm+Iw4hQP180GfAT7eo1+gaEByH0O8K6UaHEaA+Xgz/fSvSlQIQHGdjZZ/xJN3CfsahBKi+NJfc5T5fRmkqniW6BwTHWTjaZzuPOpQA1bd/wJfRQV0DguMsrRqwra84nADV9VxorTHbO7g/DOZsBMFxbr4NXrYDqJWTA76ITukaEBzn6M0B2/umQwpQPWsyvog26R4QHOdofmjdvejd3quh9Ww1ABVyesCX0D2DOgiOIzJo8vJ3HFaA6liR8SV0WveA4Dgiuwds858OK0B1HMr4EnpL94DgOIFfUrc5tADll9aNvZ0xmK9oYJ+kCYu3x/q0/SWdvogXDfkZ6ZnRT2L90P736dmu+7Euxvo4mBOTZgbH5OaA7f7RWGIsAcpve8YX0O2a73t6WH99rLdjHW8PzP2mI7o4xGe+EOubnC/2VLdiver0o4HB8UzGtq8ylhhLgOp+CZ2t0X4uDa1bYfvbX1zXCwzInfqgwOenK7dpkvRHQ3zunWB+TJoXHD/K2PaDxhJjCVBeaYB6mDEYfVqT/dwxxADcr1bnfP7yWJdm+dmfOQ1pWHDclrHt14wlxhKgvLbmDEQ7a7Kf6TbOV+2rA1/H+nuIwTjvbc90O+nWHL5ILjsNaVhwfDZn+18xlhhLgHL6PGcgWlfjfV/VHvjzBuNDOV8id8LTExm/175qENpXF37P+fwHTkMaFhyTrNuwB4wlxhKgnH7LGYjm13z/B61k0V1rB/zbV3quNqS3HucN+EIw2CM4Pu1qxvb/YiwxlgDlHOgeGYT++ZId9q3ydIWhc0sprayzJePzZ2rwJY/gOGrnM7Y/jUsLjCXGEqBcNuQMQn81oA9mcsLz8T7/Jr1R2XmLMl0leK1AG3lTaUDTguPJnH3YYiwxlgDlsjtnELrQgD7Iu/XTu5JFukr7U/vP0gS8RZ4BXZ7Txg2nIg0Mjp/m7MN+Y4mxBKjWb/xnGtAH+zP2Pz2v1Puc0YmuP99csI3NOf1806lIA4PjWzn7cNZYYiwByuVCziB0ogF98MMQwbn7Cu3eIdp4P3igHcGxV958iH8ZS4wlQLnkrXbwZc33f2HIfiZpV9fffTE8WT7sqyHb+SrMbW43qGNw3JKzD+lnc8ZYYiwByuNBziB0uOb7vz3nS2tx15fCH+HJBLvDvu2ZN/fa505FGhgcN4X8eQ9XGkuMJUA55L2dl2p3zfvgWMa+/9jn76WpMlbN4kpEXj9vcTrSwOC4vsDPxiZjibEEKIcig9BbNe+DPzP2vfPcUfeaurtm0ca2nD7u99B8Gb7s6lB1nry+DsFxeYFjuN1YUomxBGiAxQUG7V013v+VOfu+IrTmWOtMzHt6lu3kLen4XUmvkgiOguO4LSpwDN80llRiLAEaYF3Dg+M7Gfv9W/vvnA1P5kZbMst2/sjp4/8JjoKj4Diw3jaWVGIsARogb9WYugfHsxn7ndaJ3dn1vzfOso0it+JeEBwFx4YGxyKPy+w2llRiLAEaoMiD6XUNjunFoHsZ+50m2b0d5j4l0duh3MuDCY6C4zTNL3AMPzGWVGIsARpgTYODY9Zt+nQr6VT7v6+F1u202Tqd078nBUfBscHBcUGo/hVHYwnQGEWeL6rrW9UHMva5e1L0uU4F8ndO/+4UHAXHBgfHOjzjaCwBGmNeaO48jj8V2Pe5rpP7SshfFWOx0xDBsdJvVRtLgEZ5lDMgfVHDfV5UYL/TfGjPz7GdD3PauOT0o+HBsciUYNuNJcYSoDxu5QxIR2u4z9sLfFkdGkE734dqP/SP4DhuRaYE22QsMZYA5fF1zoB0oob7fLzAFYJlc2xjXoErEa87/Wh4cNwYqr1WtbEEaJyTOQPSmRru87Uw/tvzW3PauB9a03hAk4PjlpD/7N6MscRYApTHnpxB6Zua7e+qAlc4Vo+gnSMNDOQIjsPaEao7N6GxBGikzTmD0o2a7e97Ofv7w4jauZzTzjtOPQTHf6b7ytqHc8YSYwlQLnlLfj1o2JftKOaMK7I02HNOPQTHzDkQUx02lhhLgPK5EpoxifJMOwhnheQFI2jnzZz+/NMph+D4j7xnrHcYS4wlQPkczRmc1tdkP/PW5j41onbylgb73CmH4PiP8zn7sNxYYiwByidvLrK6LGV1MGc/t42onZtzbCet1rPOaUkDgmPWW8lXjSXGEqCc0i2VhxmD06c12c9LIXu+tXkjaCNvCbW8djpXMv4Oo7nVheBYVul2b9b8hF8aS4wlQHllTQR+rgb790yYzJQWefPSfZ/xb9OyZLeDNyVpRnBcmbP9G40lxhKgvLKmxbhdg/3bmTMIvzmidvbltPNxxtWFy8G8bBR3oeLBcXvOts8YS4wlQHmlaXmyblc/W/H9OxGyV6dYPKJ28h5mH3QVpXPF92r7igbk+aPiwTHrOcFjxhJjCVB+WeuuVv0FmayHzH8YYTu/hOGnNuq81Z6WDnvRaUjBX/Ty1i8u+3J9WY/HvGYsMZYA5fdyxiB1osL7tTpnAN47wrbu57TV+0X+ZRj9LS7qb3fInxi6zFNpZc2D+JuxxFgCVMfPAwapmxXep7z1uFeMsK28q0AftP/eC7F+7Pr/P3PqUVB6hu1qweD4XUn3YW0Y74orxhKACdmaMVC9VNF9yppk+MqI2/q74Bf6ON7CpP6W9YSEIvVFKN8t60FLDf4Vyn173VgC0MfvAwalgxXcl/QllPXSz6h/Oz875ED/TRjNnG/UV3rZYks7AN6bRZhIlSba3h9aL1TML/EYs8dYYiwBqmdbxtWAqtmQM9i+PuL2Ng4x0J800NNHuo2bHg25E7LXQ55LPWh/fmpn0utBv5gRbmeMJcYSoJoGrYywpWL78WnGYHtvTG3mrf2dpkkxKS+zDSijrl0T3r8jA7Zju7HEWAJU10th/NNN1NkbofUsWnozMl3dSc8rpQmb01uX5lajqZ4J/W+3f69rjCVA9R0bEB5f1TXALOwP/a/WrdA1ANW3JNatPgP9j7oGGNLS0P9q43u6BqA+Bk3Ps1XXAEPodwfja90C8ESa9mJ5TQf89AbkIocYKKDfhN/XQ+uuBkCjpOkj0lJ9aS3n9NZdWpg+LZnVmUbjdA32Ma2L22/etS8cfiDHovYvmt1jh7WUgW5pvtpPQmsmgdpJKzfsaO/cxdB/QthH7aD1VWjNiVgH6eH12332dYPzHchwKlR/Wi9gPNLMAOmluc7zz3frsmPpLeJ0NfFyGDyf1s12mExBcWFND/DrfYLyrXaYBuj1Xp+xcrdugcZLdyI+Dv9dWrPSwfH50FpP9XpGWEwhKj3/t7ZBB3tnn374OVi1AHja+tC6+9I9VvxPt0CjpQtrH4XWylWDJrWvnNWh9Vzio4zAeKu94019sPvdPn1y2s8D0LamzxfDPt0CjbWg/Yvj7ZC/GlJlpBB4NCcw3m0HxoXOgX+Wuertn4O6BRov3a25GdyeBlqzy+zrMyZUPjjuCoMvm3bqTKjH1Dqj9EZwKwp44rlYN8LTb0+b8xWaJz2+tneIwFiZ4JiuMp7N2YkUKHc4BwZa3yd079Ut0MjQ+Fd4+oXBl3ULNEqaovD9nrGgNsExzSF2PWcHLsV61nmQa1WsP3r67gPdAo2xpufKQlqWdKlugUYFxne7clW6G/lTaL1AfCi0pi+sdHBMU+bcy9n4NPfYfOdCYenV+pM9fXhIt0DtpWm6uu86HNAl0DhX2j//v8TaM+AXx+NVDY7vFNjww86BWdvZ8yVyWgCH2krPh3fmdr3eDpFA86RJvNfk/J1lVQyOHxbY6M8c/zlb1g6MnZNgpS6B2pnpusrwZbB2PZDvSpWC40cFQuNRx3Sk0oszlhaD+kpLjq7VDUBB56sSHPcUCI1fO54A0HhpKpkvBpRZVubmXBWC444CofHP0FpoGwBotvkZeeEL3VPv4PhSaE1Am7WRD2K94FgCAIJjc4Pj4pA/T6OVTgAAwVFwzH0AM9VvjiEAIDg2OzjuCsVmKH/FMQQABMfmBse0/vSdAqHxnOMHAAiOzQ6OX4ZiVxu9EAMACI4NDo6rQmth7bzQ+K1jBwAIjs0OjqdCsauNmxw7AEBwbG5wXFUwNN5w3AAAwbHZwfHzgsHxsOMGAAiOzQ2OaV3JewWD47oBn5FeltkX63Ss39uf97Bd6b+vt3c4BdTtsRY6/gAgOFK94Fh03sb7Pf9uQay9sS4X/PfdlQLlhVivOw8AQHCkOsExb0M6dbbr37wX6+YsAmO/uhhM7wMAgiOlD47pNvXDggEvrUu9ItalEQXG7krTAO1zTgCA4Eh5g+OmIcLd0fZGPR5jfeW8AADBkXIGx4Nh9lcI00Tg74fWCzPdL7vMxFoea1usQ7GuDfnZp5wbACA4Ur7geGEWoTEtS/jckO2kN6mvDtHGfucHAAiOlCs43h8izKWXYebyFnS6KnlmiPbWOkcAQHCkHMFx0RAh7laslSNq91jBNq+E1m1vAEBwFBynHByHeTFm64jb/qFgu+87TwBAcGT6wXFHKD7P4qilZyQfFGj7mvMEAARHph8c3y4YHN8aU/ufFGx/wxzaeKyUUkqVvARHKhEcPyt4Qi8dU/vpcx8VaP+44KiUUkpwFBwFx+kGxyIvqYx7I84X2IbbgqNSSinBUXAUHMsfHL8f8za8UfCHarZvdBuQlFJKCY6tx76a0p/HBMfpBcdzY96GpQVPgh2Co1JKKcFRcBQcmx0ck+sFtuOA4KiUUkpwFBwFx+kFxyMlCY5nC2zHSY82AIDgKDiWezqe8xPoiMMFtuOsn3kAEBwFx+kFx50FOv/rCXTEWyXZDgAQHAVHwXGAzQU6/7cJdMR2wREABEfBsdzBscgbzX9PoCOKBFjBEQDKzzyONQ6OSd560Y8msA0bCwTHC84XABAcBcfpBsfvCoS2Z8a8DUUun59xvgCA4Cg4Tjc4FnmjeUMJguMx5wsACI6C43SD47YCoe2NMW9DkVvVe50vACA4Co7TDY7zYj3M2ZCjY96GIi/HbHW+AIDgKDhONzgmX+dsyI9jbn9HgeC41PkCAIKj4Dj94Jg3AXe6IjlvjO2/l9P+H84VABAcBcdyBMeFIX9ans1jbP94TttHnCsAIDgKjuUIjsmXYXpvNf+Q0/arzhUAEBwFx/IEx9U5G3Mn1swY2k2fmfVyzmXnCQAIjpQrOCYXcjbozTG0uT6nzbecJwAgOFK+4Phizgb9OoY2jwQvxQCA4EjlgmNyLGejto345Po7o62NzhEAEBz5R96d4akExzRf4q2Mjboaa8GI2tqT0c5x5wcACI78648yBsdka86GjeLAL451c8Dn/x5aUwQBAIIjrVz0KCefpT+fmdYGHsjZuHfm+PmnBnxuCpPPOj8AQHDkX7tD/ip7qdZPcyOP5mzc+7P83A8zQuMq5wYACI78a1FoPSpYJDh+N+2N/TRnA0/HWl7wsxa0T5pB8zU+79wAAMGRfy2L9WPB0NjdzzPT3OgdoTUB+KANfNDeyA0DNjQFy/QizLUweFUazzQCgOBI6z2QLe3+ujdkaOxUylz7Q2uGmvnT2In0tnValrDIg5nprexvYv0UWm/4DPq7v8Va5/wAAMGxwdaG1uN66SLdg1kGxbx60P781M6OSe5cup2cbl/fmOWGp+UFz4cpP7wJAAiOJbFhTGFxUO2a1o6+HOvdWCdD62HMlGTvt1NtqnR5NT27mGY6/yy0pvmZ5/wAAMERAADBUXAEAEBwBABgdMHxwYA6onsAAAAAAAAAAAAAAAAAAAAAAAAAAAAAAAAAAAAAAAAAAAAAAAAAAAAAAIAsL8faE+tUrB9i3Yl1P9bDWA9i3Yt1Nda5WIdibYs1X7cBADTDs7EOxPor1uNZ1MN2kHxdVwIA1NMzoXXV8OEsA2O/uhjrJV0LAFAf6ergbK8w5tWjWPt1MQBA9b3dDnePx1wXYi3Q3QAA1fTeBAJjd30ba55uBwColq0TDo2dOqnrAQCqY2WsuwOC3Z+xDobW1DrLYs10/bs01c6aWNtjfR7r2izD49sOAQBANVzqE+Yux9owi89KL9b8PGRwTPNBLnEYAADK7d0+QS5dPZwZwefeHyI8HnIoAADKa2Gs2z0B7pMRfv5roXU1sUhwTCFzkUMCAFBOH/aEt9NjaGN9KD69z26HBACgfNKt6O5JvtOLLeO64re/YHA867AAAJRP7/Q7G8fYVnr7+nqB4HjXYQEAKJ9zXYHt/ATa2xeKXXWc79AAAJRHWq3lYXiydvTqCbS5NBR71nG9wwMAUB7bwnRWbrlUIDhudngAAMrjcFdQWz3Bdo8LjgAA1fJjO6R9O+F23ykQHDc5PAAA5XEi1tUw3jep+9lRIDi+4PAAALAtJzSml2dmdBMAAHnB8YouAgAg2Z4THE/qIgAAkl05wXGnLgIAIPkkIzSmCckX6CIAAJLTGcHxlO4BAKDjSkZwfF33AACQLMoIjb/qHgAAOrLeqN6mewAA6DgxIDRe0jUAAHTMi3V3QHB8RfcAANDx1oDQeFzXAADQ7ec+ofFWrCW6BgCAjrWh/9XGLboGAIBuF/uExqO6BQCAbttC/zkb5+saAAA6Fsa61hMab8d6XtcAANDtUE9ofBRrvW4BAKBbvxdidusWAAC6LY51vSc0HtAtAAD0Ot8TGo/pEgAAen3cExrP6BIAAHpt6QmNF3QJAAC9Xo51tys0fhtrnm4BAKBbmpfxZldo/CnWAt0CAEC3pbGudoXGn2Mt0i0AAHRL0+781hUa038v0S0AAHRLVxUvdoXGP0Lr6iMAAPxrfqzvukJjmux7uW4BAKDbTGhNs9MJjTdiPadbAADodborNN6KtUqXAADQ61hXaLwT60VdAgBAr0NdoTFN9P3qhNpNz07uCq1b5AAAlNz+rtB4P9a6CbZ9pt3uyw4DAEC57e0KjQ9jbZxg2zva7f7uMAAAlNvbXaEx1dYJtr0itJ6jTO3ucSgAAMpre09ofGOCbXcvY5iuci52OAAAymlzrEddofGdCbb9Ynh67evTDgcAQDmtD60XYDrBbd+Y20tvS6+MtTPW+Z7AmmqDQwIAUD6vhdZUO49LUtccEgCA8km3iO+UKDSm+thhAQAol3Sr+FbJQmOq5x0aAIDyeDbWjRKGxu8cGgCA8uie9qZstdPhAQAohyWhtSJLGUNjetbS2tQAACWQQtmlkobGVEccIgCAcphf4tCY6gWHCKDc/g8Kb5x5ybxTXgAAAOx0RVh0TWF0aE1MADxtYXRoIHhtbG5zPSJodHRwOi8vd3d3LnczLm9yZy8xOTk4L01hdGgvTWF0aE1MIj48bXN0eWxlIG1hdGhzaXplPSIxNnB4Ij48bW4+NjwvbW4+PG1mcmFjPjxtcm93PjxtZmVuY2VkPjxtcm93PjxtaT5uPC9taT48bW8+LTwvbW8+PG1uPjE8L21uPjwvbXJvdz48L21mZW5jZWQ+PG1pPm48L21pPjwvbXJvdz48bW4+MjwvbW4+PC9tZnJhYz48bW8+KzwvbW8+PG1uPjE8L21uPjwvbXN0eWxlPjwvbWF0aD7gKJebAAAAAElFTkSuQmCC\&quot;,\&quot;slideId\&quot;:728,\&quot;accessibleText\&quot;:\&quot;6 fraction numerator open parentheses n minus 1 close parentheses n over denominator 2 end fraction plus 1\&quot;,\&quot;imageHeight\&quot;:24.64864864864865},{\&quot;mathml\&quot;:\&quot;&lt;math style=\\\&quot;font-family:stix;font-size:16px;\\\&quot; xmlns=\\\&quot;http://www.w3.org/1998/Math/MathML\\\&quot;&gt;&lt;mstyle mathsize=\\\&quot;16px\\\&quot;&gt;&lt;mn&gt;3&lt;/mn&gt;&lt;msup&gt;&lt;mfenced&gt;&lt;mrow&gt;&lt;mi&gt;n&lt;/mi&gt;&lt;mo&gt;-&lt;/mo&gt;&lt;mn&gt;1&lt;/mn&gt;&lt;/mrow&gt;&lt;/mfenced&gt;&lt;mn&gt;2&lt;/mn&gt;&lt;/msup&gt;&lt;mo&gt;+&lt;/mo&gt;&lt;mn&gt;3&lt;/mn&gt;&lt;mi&gt;n&lt;/mi&gt;&lt;mo&gt;-&lt;/mo&gt;&lt;mn&gt;2&lt;/mn&gt;&lt;/mstyle&gt;&lt;/math&gt;\&quot;,\&quot;base64Image\&quot;:\&quot;iVBORw0KGgoAAAANSUhEUgAAAyEAAABlCAYAAABaz+wUAAAACXBIWXMAAA7EAAAOxAGVKw4bAAAABGJhU0UAAABTMkaS0AAAFoJJREFUeNrtnQ+EFtsbxx9Jcq1IkpVEVpIkkiRJrCQrWZIkyZLkShK5rqwkkpXkiuRaK1mSrOS6JEmSuJJkJZIkyZIkSeL+5rnvvL+dnWbmzMw7M++cOZ8Px63u7pyZ8/f5nj/PIwIAAFAsK7x0wks3vPTSS1+99N1L37z02UsPvTTqpT1e6qG4AAAAAAAgL1t9gfFvhqTi5JKXFlN8AAAAAACQlvleup5RfITTFy8doigBAAAAAMBEr5dedChAgukyRQoAAAAAAHEs9NKrAgVIO/1B0QIAAAAAQBR3SxAg7bSf4gUAAAAAgCBHI4TDP/6/r/fSnMDPzvXSJi8d838mjQj55KUFFDMAAAAAACiLpOVqty0YPnhpR4bf3yLp7pGcpqgBAAAAAEA5HxAK77y0NMczND7IXwYRMuWlWRQ3AAAAAIDbqHj45osE/e+aDp6lx7RMx7M2U+QAAAAAAG5zJCAQThTwPI2u/iNBhBynyAEAAAAA3Oa+Lw4mpbijUqMJImSMIgcAAAAAcJd5AXGws8Dn9ieIkBsUOwAAAACAuwz6wuBpwc/VHZUfiBAAAAAAAAhzQcoLJDgZI0KuUewAAAA/o8cTdlAMAJUyX1oxJC5XlBd9vMU+ae1MlOE291aMCDlHsQMAQByzvTTgTxY3vfTaS1+k5b7xu5e+eum9lya89Ie0zhLPacB3D/rfpd+4jGYAUInoH/bHFzVQP1eQ54SflxrJi6mC0rgZI0J2UTTgsJ0BUBZrpeXtUHeb73npo9+Pvvv9SvvXK7+/jdSxT6300hWZ9hmfJelHqteT1RZW3AJprQa2v+WutFZLAaAcNDbFSS99Co0jVYiQ44H8NP89VEcp3I6ZKxB+buOqnQFQBjqenvLS2xz9qd2nVJRs7vZHjOf8gKg06hv2NqBeXD7IzPPKs2nXAKXwi5d+l9YKTdTY8bmi99jm5xUcs+ZSPYXyOKJ+n1IsThtLrtoZAEWjpwhGfBFRVJ96KJ0Fq82Fbsd8KvAj2klV2dqaV+KZ0Dv/QbsGKAU18HUHYsowbnyu8J3WhBYgnnlpCVVVGFEr3ccoFidx2c4AKJrNkn/nw5TUq+FwVR/yW0kfETQoNtSwAnX15G7oXc/TrgEKZ45veL7PMGZUiYqON4H8VZRspNoKGWOjtv0XUjTO4aqdAVAGByTe/XmRSe9Mlno64FQFH6FJj10srVEF6oXz16F3HKFdAxSKHmk8mkF8dEuEKL0hIaIr+HjP6ozBiLq9SLE4h6t2BkAZHK6oP7XT31LS9YS4D1F1ddv//7qyELw1r39e4aXd0roY9iXDhzyuSQWul5nHLzRdoV0DFIa6ev1V8m8Vf+7Se6sQeRd6Fy6s5+eK/LwLwoV0DCYX7AyAMthRsQBpp7GiP2RjzKAwknGS0Aumem4srYeL3V2uwC0y8yKqppu0a4DCxMchmd5R0DHlgW+M6tjysOYiRHzjZ6pm45atbSG82HOKYnEKV+0MgDLoi7Bf2+mltO43672rRTIz5pOKevVGpzvTuhP9OqcQOVDUh/TIzGMH7dWDFR08Uy93pjly8U8XK3BzxIqKfjfecACKYTLQz9VPedTZ/z9rLkLaxlP4vO0A1ZuJ8Irda8Zap3DVzgAoiyhPg8+l5d01jz38SLIfdyzEE91F+fkoUhGRcldKum3Tvi5U3voIBfnBV4wAUAzD/jiQxCILRIhyKPROGuwJDzzpuR8qv80UiVO4aGcAVDUfte/XzSrguV8zCJGRIjpw8IGnCy6o4yk+Ym/FlbdUfj4WoKucm2jXAF1h0gIRooTjGegqbC/VZ2SD4PTDZVy0MwDKQo8jTpXYp3S8/phShKhg6ekks5tSbjwMPXtm8gNe5SVwjXj+MuIdOJsM0D0mLBEhOn6EL6rrljiBTJN5EiivR5SXc7hmZwCUSdi99XgJeeh96bQuf4fyZrI88JA7JRbYmOEDrlVYebci8n9CmwaojZFSZxGiDES83wWqMJaD0vwjr7N94zoq7XK8/l20MwDKQo9bBb1M6t26npLyGk4pQm7kzeC8/wBd2VtQYqHtM3zAeEWVd0KiPXOspF0DIEIyELVzs5Vq/IklMn33Trft1zX0O+cktN0/HG8DrtkZAGWyo8J5R8e1N1LSnU1VU+0zZdtKLrSBGqxQrJborSVWMAEQIVnpixhP1MiaR1XOmGOC3laaHOgREYKdAVD1XDlRQX7HJN1uyJy8HfZ6BR/Rb3j5cxUMhM8j8lWPGgto0wCIkBxcjnjPy1Tl/zkfKJf9Df9WRAh2BkDZ6LHP7zJ9imdFBXkulHR3Q7ZkfbCeIdNAJb01GBwGS84/7lzbGdo0ACIkJ8tj3nUd1fmfJ6J2eRxz4HsRIdgZAGWzU0qMWJ7A4xQiZLsNqyFRSVXd/BLz1jPJ32LyJSYIACKkE/4WHF2E0cCObT/zrngdRIS4bWcAVEFwd3lFhfmmCShcaxGSdGGs7G3aOI8ZnA8FQIR0yl4hJkEQnRinHDS+ESFu2xkAVdAO+Pp3xfkeTCFCttW54C4lvPjqEvNdaWuBASBCrBAhanx+j3jfV1JMNGibWCzTMVSuOvbtiBB37QyAqhj155aqPTHuSiFCVtW54F5Id4IHjcfk+8VBAwEAEVIOcYEWDzpUf3q09bX/3bccbL+IEHftDICms9MwP/+os029NualNWp5T4n5LhP8hQMgQspnKGGMcwH1MPjM/+a74mY0dESIm3YGACJEZLLOL38t4oU/+CKhTEYSCmw/bQoAEVIQSQseOxtebxoXpe055aHDBh8ixE07A8AFBg3z81hdX3xtzMCwpuR8dSVuKqHAXByY+vyGdNY3+D7nMBj0js1pL93zf1/Pwn/1jY+TQswVcFOEKO9j3vt+g+tsrkxflHwqbnsfQoS4Z2cw34Ir7DPMz7vr+NLa4cJnNF/6nbObqm3KgclQg8YckJZbNR3AolwUP8zwTL1w9JeYLybpwL+e/goOipDrCe++vIH1pQs9bffEehdkYcHPH5ccwa8QIc7RTTuD+RZc4bQku7+eW8eXvi0/u8Staqs+yaC50aCGoRO/HvcY9o2gNykGrnY6kdLQ0ICOPzI896MQfwXcEyG/J7x7E4Oiti/jqzesxQU/e8hC8YYIab6dwXwLrjKe0AZrF+5irsz0FqOT1K4K8w+GtY9KZxvSKNK4TEtKpkA3GuH2cc5nn6PPgmMiJOni3uuG1VX7/P2HEoSCrgLrkZMHlpUJIqTZdgbzLbjMZEL721ynF10S0ZHe+qsAVe2C7BALz67lQLdhr/orMroa9CnDoGXy2rPKNzDyDrjP6bPgmAhZbHj/dQ2pp8v+9+h4s7bgZ+sZ+PbdmiFECNTIzmC+BVfpSWh7T+r0ood9QyFp2/CEP1iXyUVDh93U4MayXH7eno5KI4bB9qPMDLp22F+pEX9F55nh+d/ot+CYCFGSjlGcakAdtT0Ofi1wHNX5QFfSzsn0WXp9/lzLygYR4padwXwLrpB0x7oW3h8HUnSS8NGEMqM9PjXkP6fhDSYugnMwbYz53XWhFR69jDQ7ZuBkUAREyExeJbz/P5bXz7B0dhwlS7ps6biLCHHHzmC+BVcYjWl3j7v5UtpRhlIY/EnpSgmCQJ/3g86auFI0lbCq094S/uIP+nHMaoDBCIiQopmQ5Iiycy2tmyMVChBNGxAhUGM7g/kWXOqDce27K0eM9QzwBZm5fdhJUrd1Rbp27Dfk99aBRjPLIMT+jPgdrYO2p49PKYwA06D4gb4LDoqQMcM3DFhYL/srFiC2nm9HhLhjZzDfgivsz9CuS0VXI16WNOkUGeRqyJDXLQcajWnrdmfE5PlAsp317jXk8Y6+Cw6KkLOGbxi2rE5MUXLLSMcQIc5ii53BfAuu8ChG9FYeKPOabwTotuG3EgaIiYLe07QSed2BRpN0dlvProbPnAbP+21Pmcd2Qzm/p++CgyLEtGtgU4yi7WI+61500hXlhZa2X0SIO3YG8y24wEap+Y6+DrrL/Q6yzxcArzsYIPYV8E63DHmMOtBw7mUQYcGdo6MZ8vhVuCgHiJAwplgCNh0HvSPV74JMWNx+ESHu2BnMt+ACD8VSpyF6nvO8JF/WilPznV7cNEUwvdTwRvOLJJ9PDQ7AqwOrTVcz5nNVOvOLDtBEETIg5pX+WVR1Y41lRIgbdgbzLTSdqOC7T8Qy77LzvHTG0EmLPg9s2sI93/CGM2gwgOYHBs8XMn0RNOugbHKVeJE+DA6KkG0pxrg+qhoRAlbbGcy30GS0vYZ3G9XL21JbP0ijgb5KOThMdpDPrBTPH2p447mS8O33I35Oz94uz9FATeU8QD8GB0XIlhR9YxtVjQgBa+0M5ltoOiMRgnqL7R+lN+nT+vpe1YF6Mz17f8MbT5JnkfYZ1OA2W57zsTsNZRx1Ga8OIqwJqcmBNpsgQnpT1OEgc1yl9Dd8TAjHxHCZKuwM5lvm2yYTdRm9MYv3i6R1HrOsrdL5Uv2ltDrRZ/j2ZdLyPNMOkDSeM5+LhnzudLEMGBQRId2kJ0Ud7kUXIEIQIdbaGcy3zLdNRW3o8L3qUy5OCHnd6G5yXIQclGQf6coNmfYrntfP8wtDGR9nUGRQRITEpgPYiYgQRIi1dgbzLfNtU5lwZTwxudF9XuLA02QRciPhu097aXfg71tz5pHmuMkqBkUGRUdFSJojoU2/l4YIQYQ02c5gvmW+bSInCxbptWajlOPzOs2l0KaKEL2U/yXhu9XH+pR07qb4gKF8P3S5HBgUESHdZE6KOjyNfYgIQYRYa2cw3zLfNo2wa/lbLny0KdhQHl/6Kx0WIUlH0XQr+Jr/Zy33ng7yGTeU7xiDIoOiwyJkrrATgghBhDTZzmC+Zb5tEmtlZqydv6V7jg4q5c8SKj/Neeymesc6lfDNwYtGnboH/WQo390MigyKDosQ7oQgQhAhzbYzmG+Zb5uCxv0IOnF4IMUF8qw9e0uo/NkOr0I+SPHtNzrMY52Yo0HPZ94DRAjesRyEOCFu2BnMt9AE1HNbMK7OI+ls1846TJGF826TmqKmNnEy6Enx3d+l82iXvxnyeEy/BsdFSBo34cQJQYSAvXYG8y3Yjs5TwXg6+ucFrhXCYinnwtgHQ8e93MCyHExh+IwUkM9d4cItIEKSSOMmnIjpiBCw185gvgWbURH9MNCO1AX0QlcLogzXebcNHXe0gWVpOveqqzKLOsxDj7qZVn8207/BcRGyNYWB0kdVI0LAWjuD+RZsHqPuyMz7S72uFkaSP/3xDp47JuUGKKojJg8gRUyAOwx5fJX8R+gAmiJCBsR8jpt+gggBe+0M5luwEW0vwdg56sVticsFkrRNeqyD5x4xdN6/GlaOy8W88rqigHwuOCjuABGSlV1Sb7/+gAjBzshvZzDfgq2Mh+ah5a4XyPaEDra+pOe21V+TOGz43nsF5fPckM9B+jggQv5zAZ70DTepZkQIWGtnMN+CjQRdKX/00mqKpBU0MKpzve3wub9IeVFSbTTciohJ0Cvm1Z8lNGlAhCTGD9B0nmpGhIC1dgbzLdjGSGgOXV9Rvr1+/6vtscGrMZ3rTAHPnhQ3AtDM8kVVkuAqIvCMydf6S/o5IEL+w3QnbRfVjAgBK+0M5luwjWGZeY9oU4V5X/fzXVvXwnkv0Zc2lxbw7MuGTrylIQ1si+E7rxWUz7ghn4v0dUCE/MeE4Rt6qWZECFhpZzDfgk0clZke27ZWmHf7buSzuhZOf0znulLQ801+vHc3pJGdMXznzhIH8iz5DFWswAER0i2SPOe8oooRIWCtncF8C7ZwINRmdlSY9zJp3TvRfI/UtYDuxRgYRa0SzvWVX1wnPtuQhvZYkn2Vzy4gjx4x+0RPyqe9evRJitmqBkRIXdHjGkm+/S9RxYgQsNbOYL4FGwgvwu+pMG8Nevgq0Fbn17GAtsV0rl8LzicpaGETPNTMk2pc+JniHtxN+F3d8p4SvHmAGyKkz/D+W6liRAhYaWcw34INqDe44EJYle1gdUCAZI7Do1t3ujugdyn0Nvvikl5SVdGbiI51u4S8klxlTjWgse02DFZ7C8rnmCGfkwkrOs8Fn+aQnluWi5BBw7sTXAwR4jI22xnMt1B3dBfsqxQTby8NOp/1+X1jQn4+BdCf5iG6rXdDoi9u6arkyoJfOmp3Qs9QLyihgNRVb9KRrMWWN7hRSY7KXNQ2mOmS3FZDXb/yV5EATLywXIQknRm/QvUiQhylCXYG8y3UmQ3+/PhvTdLrtC9+0vAg7VznpBiXtlGuKzVw4LISK+ZPae7l9KTLa/cKzOcfye7uuO2dTFU5QXEg7aLBjxTjUZ13E5KOgG6gihEhjtIEO4P5FuqK1vnHGgmQpB27n5hM+UD9uc05C0hVedQxC/V1vbTkylmb8E2jFje6FYb6OlpgXl8NeYWNwktS/BY1NJ+hlGNRXd1rJ8UQeEr1IkIcLhfb7QzmW6grehzqQ80EyL9Z+lxW9XRLsgUe0d2GtxHP0a3Zqm7NP4r5lvcWN7wjhnoqcnfJtDp9wv+5VV66H/j3c4wPkBI9z/wq5Rh0p6bfsFHKjaIMiBBbsd3OYL6FOqJXCt7VUIBkmqNv5szkid8ZtsrM7UH9s3qlOB1jVGiB7am4onYkfMcaSxvfhGE1qUg+5WgfXIyDtCwKTaZpkhp0dTuWdSrmXd8KF9IRIW6LENvtDOZbqBsLJf3CXdUp01WHbRW9lG4X/S6tc9/d4FnMe52xsPGpQZN04b7oFZEbGev6LynGXzo0F12dHPANsy+S/+LbcISBIjUbY45Q3YgQx0WIzXYG8y3UjQUJ802300fJseh2ssQX0gtb+2vQSXZK/CqlbfQbynxzwfltzVDfYwyIEIEeVXrvD1DfShprvvnP13x2Vfx9qxOEErsgiBBc9NprZzDfQp3Q+eRxTQWIpgudrFQ8KeAFPvtKXi+ZLqpZ5cVV3IBljfBsQvl/KSnPyynqneBIkHciLzrtq/j7LsS8xyBVjwhBhFhtZzDfgi1jTB3Sqk4/UL1AHPIVtm7zTfkd7Vsg6d91tVEvj6lP69P+ZNtX88pbI+W712syesZWz+5/9dvBJ78NqGcQ/JKDq8yT6CNldykaDAREiHN2BvMtAMRyJWaCWE/RAEAOhiV6hXQZRYMIQYQAAEAbvdAT5VP5PkUDABlZKNG7IIcpGkQIIgQAAMLEuezdQdEAQAaidlZvUyxOi5BvMekCxQMAAHHGg3qy6aFoACAFUcEJ30hrtxUAAAAgEvUjHuVnmS1zADChixWvQ2OHXiBdTdEAAACACb04OhUhRPopGgBI4JrY7+obAAAAuogGGgpHQ9WL64soGgCI4HCEABmiWAAAACAruyOMikdCJFIAmMkWL/0IjRXHKRYAAADIy6EIITJOsQCAz0ovfQyNEccoFgAAAOiUgxFC5AzFAuA8S6UVvZkjWAAAAFAKe4TjFgAwzRIvvZOZXrCIKQQAAACFo+e+w8cujlIsAE4KkLeBcUB3Q9ZSLAAAAFAWy730IiRETlAsAM6wUmYewbrvpYUUCwAAAJSNBiQbCwmREYoFoPGo6+7gbugpigQAAACqZnfIIFGvWXMoFoBGsk+mYwe98QUJAAAAQFdY5IsPNUw+e6mPIgFoHLO8NOn380vS2g0FAAAA6Dp6aX2AYgBoLP1e2kgxAAAAFMf/AMqNlhvdqnxMAAAA8XRFWHRNYXRoTUwAPG1hdGggeG1sbnM9Imh0dHA6Ly93d3cudzMub3JnLzE5OTgvTWF0aC9NYXRoTUwiPjxtc3R5bGUgbWF0aHNpemU9IjE2cHgiPjxtbj4zPC9tbj48bXN1cD48bWZlbmNlZD48bXJvdz48bWk+bjwvbWk+PG1vPi08L21vPjxtbj4xPC9tbj48L21yb3c+PC9tZmVuY2VkPjxtbj4yPC9tbj48L21zdXA+PG1vPis8L21vPjxtbj4zPC9tbj48bWk+bjwvbWk+PG1vPi08L21vPjxtbj4yPC9tbj48L21zdHlsZT48L21hdGg+DgoloAAAAABJRU5ErkJggg==\&quot;,\&quot;slideId\&quot;:728,\&quot;accessibleText\&quot;:\&quot;3 open parentheses n minus 1 close parentheses squared plus 3 n minus 2\&quot;,\&quot;imageHeight\&quot;:10.91891891891892},{\&quot;mathml\&quot;:\&quot;&lt;math style=\\\&quot;font-family:stix;font-size:16px;\\\&quot; xmlns=\\\&quot;http://www.w3.org/1998/Math/MathML\\\&quot;&gt;&lt;mstyle mathsize=\\\&quot;16px\\\&quot;&gt;&lt;mn&gt;2&lt;/mn&gt;&lt;mfrac&gt;&lt;mrow&gt;&lt;mi&gt;n&lt;/mi&gt;&lt;mfenced&gt;&lt;mrow&gt;&lt;mi&gt;n&lt;/mi&gt;&lt;mo&gt;+&lt;/mo&gt;&lt;mn&gt;1&lt;/mn&gt;&lt;/mrow&gt;&lt;/mfenced&gt;&lt;/mrow&gt;&lt;mn&gt;2&lt;/mn&gt;&lt;/mfrac&gt;&lt;mo&gt;+&lt;/mo&gt;&lt;msup&gt;&lt;mfenced&gt;&lt;mrow&gt;&lt;mi&gt;n&lt;/mi&gt;&lt;mo&gt;-&lt;/mo&gt;&lt;mn&gt;1&lt;/mn&gt;&lt;/mrow&gt;&lt;/mfenced&gt;&lt;mn&gt;2&lt;/mn&gt;&lt;/msup&gt;&lt;mo&gt;+&lt;/mo&gt;&lt;mi&gt;n&lt;/mi&gt;&lt;mfenced&gt;&lt;mrow&gt;&lt;mi&gt;n&lt;/mi&gt;&lt;mo&gt;-&lt;/mo&gt;&lt;mn&gt;2&lt;/mn&gt;&lt;/mrow&gt;&lt;/mfenced&gt;&lt;/mstyle&gt;&lt;/math&gt;\&quot;,\&quot;base64Image\&quot;:\&quot;iVBORw0KGgoAAAANSUhEUgAABc4AAADkCAYAAAChf7fWAAAACXBIWXMAAA7EAAAOxAGVKw4bAAAABGJhU0UAAACNUy1tAwAAK5lJREFUeNrt3QHkldf/OPDjI0kykiQzkSQzGTMzmUSSJIlkkiQy85XJmK+vSRIzmZkZSZJJJJPMjJnJZGJmMpmRZJJEJkkS+z/nf+/n97mf273Pc+/n89x7n+c8rxdv323f+pznOefee97n/Tn3PCFAtbyUxQ7dAGO1NIvjWZwaU1ve4wAAAAAwoF1Z3MviWRardQeMXPxF1dEsHmfxbxaPxtDm5XZbV7J42RAAAAAAQG/LsrgUWsW0GD+G1q5UYDSWZPFxFv90vO/GVTj/sKO92P67hgMAAAAAZtucxf0wU0g7n8UC3QIjsTiL/2XxMMwumI+zcB5tbbc13e7ZLBYZHgAAAAAI4USYXbT7UpfASMSidNzp/SD0LpiPu3AevR5m/9LsRhavGCoAAAAAmioezRKPY+ks2H2mW6B0C7M4ElrPDvh3gHg05uuLhfI7He3HQvoGwwYAAABA08SHft4Os4t1J3ULlCoed/RBGLxgPqnCebQyzC6eP81ihyEEAAAAoCneCrOPZohxWrdAaaay+E8Wf4fhCuaTLJxHsXh+t+taPDQUAAAAgORtCrMfBhjjG90CpYgF8/fCzM7t51n8HFq/mIrf6LgWql04j9aFF89g32NoAQAAAEjVxiweh9kFseuh9cBCYP5utt9Xv2ZxOIvlPf7MmVDtwnkUzzd/3nVN2w0vAAAAAKmJx7N07zSPx7Ws0DVQmqNZvFrwZ1aE6hfOo/e6rulJFm8YYgAAAABSsSq8eKZ53E36jq6BibgZql84jy50XVd8yOlKwwcAAABA3S3N4q/wYmHumK6Bibkc6lE4j58f3Q8Ljcc7LTCEAAAAANTZlfBiUe433cIAYnH0yz6xW/fMyzehHoXzaHuP6/vcEAIAAABQVx+FFwte8YiWV3UNA1gY+hd2v9Q981KnwnnUa4f8FsMIAAAAQN2sD60iuZ2izJXC+ejUrXC+psfnSTzC5SVDCQAAAEBdTGXxR3ixGPc4i2W6hwEpnI9O3Qrn0ake13nKUAIAAABQF0dD72LcCV3DEBTOR6eOhfO1fa71TcMJAAAAQNW9ksXT8GJx61kWK3QPQ1A4H506Fs6j74OHDQMAAABQQ+dC70LceV3DkBTOR6euhfO9fa53ryEFAAAAoKpeDf0LcVt1D0NSOB+duhbO42viWY/rvRVaz1YAAAAAgMq5EHoX4eJDQRW1GJbC+ejUtXAeXe5zzYcMKwAAAABVszr0L8Jd0D3MgcL56NS5cH6wzzX/ZVgBAAAAqJqToX8Rbr/uYQ4UzkenzoXzvF/S7TS0AAAAAPW3JotdWXwSWoWsWKxaMuTPiOeKH8/ip/bfj+f/PsniWhYfZ7FsDPexIIsHoX8xa7Wxre3YTpLC+ejUuXAe3etz3VcNLQAAAEB9xALgpiwOZHEmtAqhT8OLRZ9rQ/zM17L4LuQXv2Lcz+KtEd/frpz2HxjbWo/tpPtW4Xw06l44v5hz7WsNLwAAAED1LA+t4wKOhlZx504oLoBOx0cD/Py4u/tEFs+H+LkPs1gxwnvOK8JdMra1HttJUjifzHu2DoXz/+Vc+wnDCwAAAFAtu8PgBc9esa7g56/M4vocf/anI7rnWOx9ltPuJ8a2tmM7aQrno1P3wvnOnGu/bXgBAAAAqiUem/F1aO1G/jaLf8Lgxc+/Cn52PL7jfph74faPEd3zjoJ29xjb2o7tpCmcj07dC+cvF1z/m4YYAAAAoNriebux0FpU/DyZ8zNi0fZhx5+9lcX7obVLOYq7mW8U/PynI7q/LwrafcfY1nZsJ03hfHTqXjiP8o40OmaIAQAAAKovFgDzjjOJsaHP3407Jzt3Nx8PreNRur0VJlNc/b2g3YXGtrZjW4W+VTgfjRQK57dyrv9XQwwAAABQD7EQ1a/I86DP34k7mqeP8Hicxfacnz8Vxl8Ii4XNvF2fT41tbce2ChTORyeFwvnlnOuPn0uLDDMAAABAtcXCZ16B+UyPv7M8izvt/z/uSn57gDbyCmH3R3Bfmwva/NvY1nZsq0DhfHRSKJyfK7iH7YYZAAAAoNqKjtrY2fXnY8Hw5/b/9yQMdk74yoI27o7gvg4WtHnF2NZ2bKtA4Xx0Uiicf1JwD0cNMwAAAEC1xQJOv+JOPB+7+1zrsx3//7YB29gW8otI90ZwX0U7Pi8a29qObRUonI9OCoXz/QX3cMkwAwAAAFTbT2Hw4nLnLu4PhmjjP2H8D5C8UtDmWWNb27GtAoXz0UmhcL47OCoKAAAAoLYWh/wzsPd1/Nn1oVUEjf/96yHb+TrkF5H+GsG93Slo8ytjW9uxrQKF89FJoXC+veAe4ntzylADAAAAVNOukF/YWdr+c7EI+2f7v/+RxaIh27kR8otIX4zg3p4WtPmZsa3t2FaBwvnopFA431pwDzHWGGoAAACAajod+hd1rvb4c4+zWDtkG4tDcQFpe8n3NTVAmweNbS3HtioUzkcnhcL5pgHeG1sNNQAAAEA1xWM0+hV1ps+53hl6H+8xqJ0hv3jU6yGV8zVIQXe/sa3l2BbZPMDYpxKnE33tplA4XznA+O0yBQEAAABUTzwmIK+oszqL5Vncb//7hTm280VBOz+M4N6WhuKi1T5jW8uxLaJwXn8pFM6XDDB+e01DAAAAANVzKPQv6Pze/jOX2v9+N4tlc2znz5BfPPpwBPf2Tmh24TzlsS2icF5/TSmcHzANAQAAAFTPdOG0VxzPYk/Hv2+ZYxuDHFfw2gjubZDi6T5jW8uxLWPsFc6rLYXC+SDHRaX+nAUAAACA2okPz4wPg+xX0NmWxYP2P381j3YOhPzC0f0R3d8gD+bbZ2xrObZFFM7rL4XC+cIBxu+4qQgAAACgWvKOMolHd5xv//Pt0DpyYK4uhPzC0bkR3d+robmF89THtojCef2lUDhfFOw4BwAAAKidY6F/MedOxz9vnWc7/4T8wtGeEd3fIOcL7ze2tRzbIgrn9eeMcwAAAAAm4udQXNS5NM823iz4+c+zWDqi+1sQmrvbM/WxrYq8ozi+9BEzL00pnO811AAAAADVEQs6sbCZV9B5lsWqebbz34I2ro/4Povu8UtjW9uxrQKF89FJoXC+NBQXzncZagAAAIDqiMWaooLOyRLa+TFM9sF49wvaP2Vsazu2VaBwPjopFM7fGeC9uNVQAwAAAFTHmVC8I3nFPNuIR6UU7XzeOOL7/Lag/bPGtrZjWwUK56OTQuF8SygunK8x1AAAAADVcTuM/giTHQVtPMliasT3ea7gGi4a29qObRUonI9OCoXz7aH4OQBThhoAAACgGtaG4l2Q60po5/Mw+aL14YJr+M7Y1nZsq0DhfHRSKJzvLriH+4YZAAAAoDreD/nFnJ9KauePgnYOjeFetxVcw11jW9uxrQKF89FJoXC+v+AevjHMAAAAANVRVJA6UEIbK0PxzudXxnCviwuu4amxre3YVoHC+eRey3UonB8ruIfPDDMAAABANcTzdGOxOK+QvKiEdvaG/ILRX2O855sF17LQ2NZ2bCdN4Xx0UiicFz1jYbdhBgAAAKiGTSG/kHO+pHYuFLTzxRjv+VTBtWwytrUd20lTOB+dFArnlwvuYaVhBgAAAKiGEyG/kLOzpHbuzbOdg1m8U9K17Cq4lj3GtrZjO2kK56OTQuH8ds713zLEAAAAANVxPfQv5DzLYkEJbSwJ+QWvonamd07/E8o5WmRRu81+1/OJsa3t2E6awvno1L1wHo9Oep5z/V8ZYgAAAIBqeCnkF6IultTO9oJ2fsz5u6uyeND+c4dKvPdvc67nG2Nb67GdJIXz0al74XxNwfVvMcQAQIF1WXyUxaXQeo7Qk9DaqPK0nQtdy+JsFu+G1gYXAADmKB5JklfI2VtSO0cK2vm4z9+Lyd4fodxC77T9OdfzwNjWemwnSeF8dK6EehfOdxVc+5QhBgD6iL9gv1aQC/X65mf8RtvLug8AYHhncxKteKTA0pLaKXp4ZL+dltO7wuPZvy+VfO+LQ/5xLS8b29qO7SQpnI/On6HehfO8Zw6cNrwAQA8xZ78YhiuYd8fjLN7TlQAAw8l7qONPJbbza0Eyt7DH3znV/v/i1w/Xj+j+z4R0HxDa9LGdFIXz0Yi/6Hpe8FqL/3+Vd23nHQ/1tiEGALqsDMUbB4aJU7oUAGAw6woSqw9KbOtJQVvdxa6vQvlHivTyRs41nTW2tR7bSVE4H42DAy4IN1X0+uP74Gmfa/7d8AIAXZaH1jcz/y055KMAAAM4XJBUrS6xraKdoh+1/9xrWVzt+O+fjqEffulzTfeMbe3HdhIUzsu3ZIiF4w8VvYcNOdd8wBADAF1+DOUXzadjv+4FAMh3OSeZullyW//MIaEb1wMjd+Rcw+vGttZjOwkK5+VaEWb/wmXQnVRVO7LlWJ9r/Tt4KCgAMNsHPXKGX9v//a0w+yjERVm8k8WRUHyE4nTE/H2ZbgYA6C0WavIejFn2buBLYbjC13dZLBhjf9zocx0njG3tx3bcFM7nLz4Ea3u7vx6Hue2kup3F0dB6OO3CCtxTv8+Yw4YbAOgQNw086sgV7ofWRp9BxWPrBjkX/biuBgDobXNBIrWx5Pa2hMELXufC+AurO0P/3aDGtt5jO24K58OLx5jEo5Eehv7ngM83nrZ/fmxn95jvb33oX9y32xwA6PRZR65wN4tVc/gZ8Zi77wpyowfyEACA3j7JSaIej6jNUwXJW9xZcWiCfXK9z3VtN7a1H9txUjgfXtEve8qOfWO+v8/7XMcuQw8AdIgF7+lNBPF/53NsZDzCpejolo26HACgOt4NrfOKn7STwXi+3pXQOq/vpQlf2+t9EsqfDFvtx3acFM7pFF/7vY6b+VHXAABdDnfkCh+V8PPWZfE8Jzf9UJcDADCo032Syrd0DQNSOKfT0dD7mx+rdQ0A0GX6geg3Q3nHqJwN+ccoAgDAQOLT5e/3SCqv6hoGpHDOtOWh927z93UNANDlpY5cYWeJPzfvSLxLuh0AgGHs6JNY7tA1DCAWzp/2ic91T6P0+gbLt7oFAOhhVztX+L3knxt3rvc7rkXhHACAofUqeN0OrQf2ABTZ0OMz5E5ofasFAKDb9MPE94/gZ98MvQvn53U7AADDWpzFjeCoDWB48Rdst7s+O+JDc9frGhhaPLrAN75gvJZmcTyLU2Nqy3u8ZV9o7QCfGsHPvhJ6F84/1e0gB4EG5zve4wN6I7SeYB5/4/5TFg9Dq8jxLLSOV4hn1N7K4pssTobWmXMLdVvy4sP7HvRIMDfrGiDH+R6fG9t1CwwtHltwr52PeaAujF4sEh0NM8/neDSGNi+324qF3ZcNwch8E3oXznfrGpCDwBhUse4qBykQO+VYFn+H/g9LyYtn7QHdqCuTtrE91p1jHx8eukLXAD2832O+OKhbYCjxSKNLHe+hH0NrRwgwGvGbUh9n8U/X/DWOwvmHHe3F9t81HCPxbZ81rUIByEFgVKped5WD9BF3UpwMLxZD5xPXsnhd1yZrT48x/yWLBboG6LApvPjwrQ91Cwwlfqvrfph9/q75FkYjHk34v9Da9dVrjfNoTNextd3WdLtns1hkeEp1vcf4/q5bQA4CI1CnuqscpEv8LcXfJQ5cZ8RiyVHvj2S912PML+gWoO3VHoWHI7oFhnIieK4IjENcEMZf7D4oWN88GuM1xcVwZ8EqPmvoFUNVmqc9xleeAnIQKFsd665ykLYD4cWdgKOIK8EOiVQd6jHeJ3QLNN6q0DoD0fEsMDfxa9E/dr2HPtMtULp4VuiRHnNWFQrnob1IvRNmH4+4wbCV8hnb6+vvy3UNyEGgRHWuuzY+B3l/DAPXGd8HX+lJ1bvBUQzA7An2bsfnQXzAiSdzw+DiA7dud82rJ3ULlCquSz4IgxfMJ1U4j1Z2LVyfmlfnbVePsf1Ct4AcBEqUQt21sTnIjjEP3nSc875JVjzHuPtIhg90CzROLJp3fg0tFiTe0C0wsLfC7K9FxjitW6A0U1n8J8z9K9OPJnTdceF6t+taPLBr7k6HF3ebeygochA5CJQlpbpr43KQNWH2Ie+d8VdoHbOxM4sV7cRyWvwaYzyvNv52Pv42/vYcB/GA90+y1mbxZ9d4f6RboDHiHNG5c+9q8JVnGMamHjnaN7oFShHXNfH5PNO7puK3JX8OraJQ3E15LVS7cB6tCy+ewb7H0M7ptdBdHDymW5CDyEGgJCnWXRuVg/R6evgfofW05GHFA+5/GXIA467kZd5HyVoSWr/h8tUuaJaNYfa3TixAYfj30OOu+TPmbJ4RA+W42X5f/ZrF4dD7F7tnQrUL51E8W7T7iMTthnco3bsAb/usRQ4iB4ESpVp3bUQO8l7ofZbbVAk/98kQg6iQmr49YXYR7UJo/fYMSM++0PqKc3yv32lP7sDg4leju3elxN2QK3QNlOZoaO3iyrMiVL9w3mtNF9dhjkUb3NWu/pO3IAeRg8Co5ujU6q5J5yCLw4vb6o+X+PPfDi+ecd0vYscu8X5KXpxsL3QsMtboEkhOTACmd/F95bMdhrYqvHhkQNzJ8Y6ugYm4GapfOA8dOXbnM0VWGr6B1qw2dIEcBEahKXXXZHOQ/3bd2IURtLEpvLhtv18c9J5qjPi68BVSSFf8ytkG3QBDWxpa5xx250iOOoLJuRzqUTiPnx/dD+qKXw1fYAhz/dbRX7/oL+QgchAoUVPqrknmIHFHYOeT4+M5bqP6zcPRAQfwkvcUANRSTIq+7BO7dc/ArvTIj37TLTBR34R6FM6j7T2u73ND2NehkP5RFOZn5CAwGU2ruyaXg3Q/AGXLCNuK51jfCfU4HxAAmNtc329+/1L3DOSjHn0Xd4+8qmtgoupUOI967ZDfYhhf8EqYOcc5fn39TfMzchA5CJSoiXXXpHKQzgTw8hjaOxIG++2Hh0UCgIV506wPvb9iaacoVGvdVIfC+Zoenyfx69MvGcr/E3cB/tLRPzvMz8hB5CAwwvyhKXXXZHKQ+HWtZ2Hmt4jrxtDm8jDYmTubvLcAwMK8QWIB548e/fY4i2W6Byq18K3Lt2ZP9bjOU4by/3zW0S/7zc/IQeQgULIm112TyEF2dlz8uTG2e32AAdzm/QUAFuYN0u9MwhO6BiqhjoXztX2u9U3DGfZ29McR8zNyEDkIjECT665J5CCdv2FfN8Z2zwSFcwCwMGdaPGP3aY8+iztUVugeqIQ6Fs6j74MH/XXbEFrnmce+OGZ+Nj/LQeQgMCJNr7vWPge52r7o78fc7qEBBnCr9xcAWJg3xLk+fXZe10Bl1LVwvrfP9e5t6DjGwsWDBs5L5mfkIDB+Ta+71j4HOZvFrTD+J5vuHmAAX/P+AgAL8wZ4NdhIAHVQ18J5/Fx+1uN64zpwqmFj+HJoPZws3v/X5mfzM3IQGLGm113lIHO0s2DwnutAALAwb4gLffrrsXwIKqWuhfPocp9rPtSg8YtHTtxu3/cV87P5GTkIJKxKdVc5yAgG8KYuAgAL8wZYndNfF3QPVEqdC+cH+1zzXw0Zu2VZ3Gjf849ZLDA/m5+Rg0DCqlR3bXoOMie7CgbwnC4CAAvzBjiZ01/7dQ9USp0L53kFsp2Jj9tLWVxv3+u1LJaYn83PyEEgcVWquzY5B5mzfQUDuEcXAYCFeeLijscHOf21uoF9sqad6H8SWkXKWIgctsgVz2s9nsVP7b8fz1V8EloFs49Da+cpzEWdC+fRvT7XfTXhMVsUZh7M9nsWS83P5mfzlBxEDkIDVK3u2sQcZF6O5wzes3aCAwBYmKcsbyfIgwa8TjZlcSCLM+0F5tMe/XBtiJ8ZH3D0XSh+ENL9LN7y8mMO6l44v5hz7WsTHK9YGPy+fX/xbPPlJf/8C+3PMfOzeaqO85QcRA5C2qpWd21aDlJKktGvw87rHgCo9WLEwnwweUW4SwndZyxWxa9hHm0nzXcGWFhOx0cD/PxYHDsRWg85GvTnPgytBwVCWe/ZOhTO/5dz7ScSHK/ph5HdzeLlkn/2wRou9s3P5ik5iByE5qha3bVpOci83czpsI26BwBqy8J8MHGh9Synrz5J5D53D7GQ7BXrCn7+yjBzdvGw8amXIUOqe+E870FhtxMbq/NhZndn2cXtuLM0Hr3ws/nZPFXTeUoOIgchfVWruzYpB5m3JTmd9ZvuAYBaszAfzI7QjOe9xK8jfx1au7y+zeKfIRaVfxX87Fi8uj+PBfEfXoYMqe6F85cLrv/NRMbpVPt+4ufNGyX/7Hh+8fQ5rQfNz+apms5TchA5CGmrYt21KTlIKfLO0vI0VQCoNwvzwXxRkDy+k/C9r20vYIsWlScLFsMPO/7srSzeD63dX1HcJXaj4Oc/9TJkSHUvnEd5xwkcS2CMTrbv5UmJn6NxXou78z4NM+cgx59ft+dymZ/NU3IQOQjNUNW6a+o5SGnO9umk67oGAGrPwnwwvxcsqBY24HXyrKAPNvT5u3FHSueusfjwowV9FrYWrZQphcL5rZzr/7Xm43M0zO9YhmHilPm5EflMqvOUHEQOQtqqWndNOQcpzYJ2QmlbPgCkuxixMC/uo+cWU31zwhgP+vyduFNs+qvRj7PYnvPzp0L9i5xUSwqF88s51x8/lxbVdGwOh/EVzWO8bX42T9V0npKDyEFIW5XrrqnmIKXa36eDzugaAEiChXmxzQWLqb8b0AdTBQv3Xrnh8izuhJmzi98eoI28fr7vpciQUiicnyu4h+0JrTFHFXU9m9j8bJ6Sg8hBSF+V664p5iCl+6XPB8YyXQMASbAwL3awIGm80oA+KPoK884er6ufw3BnF68saOOulyJDSqFw/knBPRyt2ZjsCuMtmsc4Yn5uhFTnKTmIHIS0VbnumloOUroNwW8UACB1FubFinZbXGxAH+SdRRzPHe0+L7TzrMZtA7axraCf73kpMqQUCudFu7Mv1Wg8toXic4rLjrhLdbn5uRFSnafkIHIQ0lX1umtKOchIXAtpPFQFALAwn48rBUnj2Qb0wU9DLNo7d8d9MEQb/wkezEW5Uiic7w7pHNPwQxj/bvPL5ufGSHWekoPIQUhX1euuKeUgpdvZo0N+C+N5WvO/QgghRMUjJRbmxe4UvB6+Svz+F4f8s0X3dfzZ9e3FZfzvXw/ZztcF/fyXlyJDSqFwvj0U76ieMtRJMj+bp+QgchDUXeUgFf1guh1efErxqjG1ryAjhBBC4dzCvEqeFrwePkv8/ncVJMxLO3LIP8PMw/gWDdnOjYJ+/sJLkSGlUDjfOsCctMZQJ8n8bJ6Sg8hBUHeVg1TQyR4fRpvG2L6CjBBCCIVzC/OqmBrg9XAw8T44nXPvV3v8ucdZrJ3DAqKonz1nh2GlUDjfNMB7Y6uhTpL52TwlB5GDoO4qB6mYDRX4IFaQEUIIoXAewuYG9efpCudGgyym9ieeH/6Vc+/T54d2ft103xza2FnQx70e/lWFRXsKsTDh124KhfOVA4zhLjWIsTI/m6fGNU/JQeQgchB1VzlIhcSvuHSfn3VsAtehICOEEELh3MK8SvlR0fXvC+laU3Dvq7NYnsX99r9fmGM7XxS088ME+8CiVeF8kpYMMIZ71bIVzhtcOE95npKDyEHkIOqucpAKuVyRSVJBRgghhMK5hXlVvNPwReuhnPv+vf1nLrX//W4Wy+bYzp8FffyhRatFq8J53ziglq1w3uDCecrzlBxEDiIHUXeVg1TEx103flE+BAAW5hbmA41DyovWSzn3fTyLPR3/vmWObQzyNdDXLFotWucghcL5IEc1pH7GsfnZ/NzUeUoOIgeRg6SjjnVXOUjb9q6bviIXAgALcwvz/2+Qh+KkumiNDyV7nHPf27J40P7nr+bRzoGC/r0/4X6waK2vFArnCwcYw+OmTPNzaGbhPPV5Sg4iB5GDpKGudVc5SOaNdsI4fcPfh8k99AAAsDCvmlcbvGjN+4p4/Er0+fY/3w6tr3LO1YWC/j1n0WrROkcpFM4XBbu9zM/m56bOU3IQOYgcpP7qXHdtfA6yKot7HTf7c7tTAAALcwvzlkHO9tuf6GvwWM49dz7YaOs82/mnoH/3WLRatM6RM84xP6ddOE99npKDyEHkIPVW97pro3OQ+OThWx03+kuY32/pAIB6yvsK3pe65//vCGnqToufB7j3S/Ns482Cn/88i6VehsxRUwrnew21+bmhUp+n5CByEOorhbprY3OQ+Mb/Pcx+GvEyr2kAsDC3MO/peUHCmGI/LRngvp+F1k6a+fhvQRvXvfyYhxQK50sHWLTuMtTm5wZqyjwlB5GDUD+p1F0bmYPED6BrHTf4Z2j9FgQAsDC3MO/tfkHCeCrBe941QKJ8soR2fgweesjopFA4f2eA9+JWQ21+bqCmzFNyEDkI9ZJS3bVxOUiceH8Is8+FWuk1DQAW5hbmub4tSBjPJnjPZ0LxTq8V82wjfgW9aEfZRi8/5iGFwvmWARatawy1+bmBmjJPyUHkINTrczulumujcpCpLK6E2U8hfsVrGgAkeBbmhc4VJIwXE7zn22H0Xw3fUdDGk3YOC3OVQuF8eyg+g9f7xPzcRE2Zp+QgchDqIcW6a6NykAsdNxa/6rPWaxoAsDAfyOGCpPG7xO53bSjeXbKuhHY+b2AxgPFKoXC+u+Ae7htm83MDNWmekoPIQaiHFOuujclBTnfc1MMs1ns9AwAW5gPbVpA03k3sft8vuN+fSmrnj4J2DnnpMU8pFM73F9zDN4bZ/NxATZqn5CByEKov1bprI3KQk12J4Vtjajee4bMv+GoLAFiY19/igqTxaWL3W1RsPFBSrli0o8yxgoz6tVyHwvmxgnv4zDCbn723k56n5CByEKot5bpr8jnI0TD7fKZ3xtj2xXa7b3gPAYCFeQJuFiSOCxO5z6n2Ijxvgb6ohHb2FvTnX15ylCCFwnnR+ca7DbP5uWGaOE/JQeQgVFPqddekc5APwuwnDm8ZY9vTZ+Dc8B4CAAvzRJwqSBw3JXKfmwru83xJ7VwoaOcLLzlKkELh/HLBPaw0zObnhmniPCUHkYNQPU2ouyabgxzoupEdY2x7dWid5xPbPex9BAAW5onYVZA47knkPk8U3OfOktq5N892Dobx7uqhnlIonN/Ouf5bhtj83EBNnKfkIHIQqqUpddckc5DuD9R3x9j28nbHTf+2Zan3EgBYmCdiUTu/6ddXnyRyn9dz7jHe/4IS2lhSsGAtamd6R9o/oZyvbJOuuhfO47EFz3Ou/ytDbH5uoCbOU3IQOQjV0ZS6a5I5yLaumxrnU4DXdwxejAveSwBgYZ6Yb0PaT5V/qWAxebGkdrYXtPNjzt9dlcWDCeS61FPdC+drCq5/iyE2PzdMk+cpOYgchMlrUt01uRwk/tbrSccNHBlxe1PtToxfCbocXvwtxGbvJwCwME/M/py+epDA/e0pSJD3ltTOkYJ2Pu7z9+IusT9KXkCTtiuh3oXzXQXXPmWIzc8N0+R5Sg4iB2GymlZ3TSoHebt90f9WJG57PwGAhXmCFof8r0q/XPP7O5tzbzFZL+vroEUP5eq3g2V6t13cbfOSlyMD+DPUu3Ced97vacNrfm6gJs9TchA5CJPTxLprMjlI3Kr/sEKDl/cbOgDAwrzuzoR0H86V97Csn0ps59eCXHJhj79zqv3/PWnnv1Bkccg/m3O6GFPlHVN5RzO8bYjNzw3U9HlKDiIHYfyaWndNIgeJW/bvV2zwYqzyvgIAC/NEvZHTX2drfF/rCvK7D0ps60lBW92FzK9C+V/VJn0HB1y7bKro9cf3wdM+1/y74TU/N7A/zFNyEDkI49bUumsSOUj8Gs7dCg7eD95XAGBhnrhf+vTXvRrf0+GCHG91iW0V7QL+qP3nXsviasd//9RLjwHFs2hv1Xz9siHnmg8YYvNzA/vDPCUHkYMwTk2uu9Y+B1k+RCI47tjjvQUAFuaJ25HTZ6/X9J4u59zTzZLb+mcOOaYHcTGoFV3FjkEiftZV7ciWY32u9e/goaDm52bOz+YpOYgchHFpet211jnIsixuVHTwHkriAMDCvCH65WMnangvMX/Le+BY2busLg2ZY36XxQIvOXLEh8Ztb39mPQ5zf9DW0dB6MNzCCn/GHDbc5ucGzs/mKTmIHIRxUXetcQ4SO+d6RQcvxufeXwBgYd4QO0P/nRh1s7kgx9tYcntbhsgvz1mw0kP8CvG99gLy6YjWNk/bPz+2s3vM97c+9C/u26hkfm7i/GyekoPIQRgHddea5yALKzx4MV7zHgMAC/MG6ZdYb6/ZfXyS8xp4PKI2TxXklY+yOOQlxhwLLWXHvjHf3+d9rmOXoTc/N3R+Nk/JQeQgTPpztyl1VzkIAICFeSle79NvP+magbwbWmdRPwmt3b3x3NErWXyQxUu6h4aKr/1ex838qGvMz+Zn85QcRA4CchAAAAvzujjdp+/e0jXAHBwNvXddrtY15mfzM3IQQA4CAGBhXhfxAUL3e/TdVV0DDGl56L3T631dY342PyMHAeQgAADjX5g/7RMe/D2YHaF3YWOHrgGG0Gv36Le6xfxsfkYOAshBAABIKdmMT59fomuAAWzo8RlyJ7R2lALIQQA5CAAAtbQ4ixvB1+mB4cXi1u2uz474wLr1ugaQgwByEAAA6i4+OOdBj4XrZl0D5Djf43Nju24B5CCAHAQAgFRszOJZV/IZH9y1QtcAPbzfY8F6ULcAchBADgIAQGr29EhCf8liga4BOmzK4nnXZ8WHugWQgwByEAAAUvVej4XrBd0CtL2axcOuz4gjugWQgwByEAAAUneox8L1hG6BxluVxb3gq9GAHASQgwAA0FDvBl+DBGa8ksXdjs+DJ1ns0C2AHASQgwAA0DTxDMHur0N+oFugkQvWvzs+B+KOrzd0CyAHAeQgAAA01dos/uxauH6kW6AxXg2zvxp9NYvlugWQgwByEAAAmm5JFue6Fq4ndQskb2OYvePzmC4B5CCAHAQAAGbb05XAXshioW6BJO3L4ln7vX6nvYAFkIMAchAAAOhhRXuxGhPZR1ms0SWQnKksbrbf51+F1o5PADkIIAcBAIAC8aFd23UDJGtzFht0AyAHAeQgAAAAAAAAAAAAAAAAUCVvZHE4i/NZ/BRaD3x5EloPgniaxeMsbmXxTWg9PX1n8BAYAAAAAAAS83IWx7L4O8w8FX2YiEX1WEj3ZGUAAAAAAGrtpdDaNR4L3/+WFNeyeF3XAgAAAABQN3F3+Fx3mBfF8yyO6mIAAAAAAOriQGgVt/8dcVzJYpHuBgAAAACgyt4Poy+Yd8b3WSzQ7QAAAAAAVNGOMN6i+XSc0/UAAAAAAFTNmiwehd6F7b+yOJHFzixWZDHV8fcWZvFqFruy+CKL22FuxfMDhgAAAAAAgCq5Hl4sZv+RxeY5/Kz4YNFfwnCF84dZLDMMAAAAAABUwXvhxUJ23D0+VcLPfRIGL56fNBQAAAAAAEza4iwehNkF7OMl/vy3Q2s3+SCF81hkX2JIAAAAAACYpP+G2cXrCyNoY1MWz8NgxfODhgQAAAAAgEmJR7H8HWaK1vHBnqPa8X00DFY4v2RYAAAAAACYlB1hdtF6ywjbWpjFnVBcOH9kWAAAAAAAmJRvwkzB+vIY2jsSBtt1vtDQAAAAAAAwbguyeBZahep4/vi6MbS5PAx21vkmwwMAAAAAwLjtDDOF6nNjbPd6KC6cbzM8AAAAAACM22dhplC9boztngkK5wAAAAAAVNDV0CpSfz/mdg+F4sL5VsMDAAAAAMC4nc3iVhZbxtzu7lBcOH/N8AAAAAAA0BSdZ6v3ivjw0CndBAAAAABAUxQVzm/qIgAAAAAAmmRXyC+cn9NFAAAAAAA0yb6QXzjfo4sAAAAAAGiS46F/0fxZFot0EQAAAAAATXIh9C+cn9c9AAAAAAA0TXz4Z7/C+UbdAwAAAABAkywJ/Yvmv+keAAAAAACaZlfoXzjfqXsAAAAAAGias6F30fy6rgEAAAAAoGkWZPEo9C6cv6l7AAAAAABomv2hd9H8jK4BAAAAAKCJfgkvFs3vZ7FM1wAAAAAA0DQbQu/d5tt1DQAAAAAATXQtvFg0P6VbAAAAAABoop3hxaL5b1ks1DUAAAAAADTN4ixuh9lF8wdZrNI1AAAAAAA00ckwu2j+PItNugUAAAAAgCbq9UDQg7oFAAAAAIAmWprFnTC7aH5MtwAAAAAA0FSXw+yi+WldAgAAAABAU30cZhfNL+oSAAAAAACaanuYXTS/oksAAAAAAGiqN7J4FGaK5t9nsUC3AAAAAADQRKuyuBdmiuY/Z7FItwAAAAAA0ETLs7gVZormv2SxRLcAAAAAANBES7P4PcwUzeM/L9MtAAAAAAA0UdxVfi3MFM3/DK3d5wAAAAAA0DgLs/ghzBTN72SxUrcAAAAAANBEU1lcCTNF87tZvKJbAAAAAABoqgthpmh+P4u1ugQAAAAAgKY6HWaK5g+zWK9LAAAAAABoqpNhpmj+KIu3xtRuPDt9X2gdEQMAAAAAAJVwNMwUzZ9k8c4Y277YbvcNwwAAAAAAQBV8EGaK5s+y2DLGtne3271hGAAAAAAAqIIDYaZoHmPHGNteHVrnqMd2DxsKAAAAAAAmbVeYXTR/d4xtL8/iVpjZ5b7UcAAAAAAAMEnbsngeZormh8bY9vowUzSPccFwAAAAAAAwSZtC6wGg04XrIyNubyqLNVnsyeJymF2wj7HZkAAAAAAAMClvZ/EozC5cTzJuGxIAAAAAACYlHpEy/TDOqsTHhgUAAAAAgEmIR6XcD9UqmsdYZWgAAAAAABi3l7O4G6pXNP/B0AAAAAAAMG7Ls7gVqlc0j7HH8AAAAAAAME7LsrgRqlk0j2etTxkiAAAAAADGJRalr4dqFs1jfG6IAAAAAAAYp4WhukXzGK8ZIgAAAACq4P8Bnux+0XnaozMAAAGJdEVYdE1hdGhNTAA8bWF0aCB4bWxucz0iaHR0cDovL3d3dy53My5vcmcvMTk5OC9NYXRoL01hdGhNTCI+PG1zdHlsZSBtYXRoc2l6ZT0iMTZweCI+PG1uPjI8L21uPjxtZnJhYz48bXJvdz48bWk+bjwvbWk+PG1mZW5jZWQ+PG1yb3c+PG1pPm48L21pPjxtbz4rPC9tbz48bW4+MTwvbW4+PC9tcm93PjwvbWZlbmNlZD48L21yb3c+PG1uPjI8L21uPjwvbWZyYWM+PG1vPis8L21vPjxtc3VwPjxtZmVuY2VkPjxtcm93PjxtaT5uPC9taT48bW8+LTwvbW8+PG1uPjE8L21uPjwvbXJvdz48L21mZW5jZWQ+PG1uPjI8L21uPjwvbXN1cD48bW8+KzwvbW8+PG1pPm48L21pPjxtZmVuY2VkPjxtcm93PjxtaT5uPC9taT48bW8+LTwvbW8+PG1uPjI8L21uPjwvbXJvdz48L21mZW5jZWQ+PC9tc3R5bGU+PC9tYXRoPt/uDEUAAAAASUVORK5CYII=\&quot;,\&quot;slideId\&quot;:728,\&quot;accessibleText\&quot;:\&quot;2 fraction numerator n open parentheses n plus 1 close parentheses over denominator 2 end fraction plus open parentheses n minus 1 close parentheses squared plus n open parentheses n minus 2 close parentheses\&quot;,\&quot;imageHeight\&quot;:24.64864864864865},{\&quot;mathml\&quot;:\&quot;&lt;math style=\\\&quot;font-family:stix;font-size:16px;\\\&quot; xmlns=\\\&quot;http://www.w3.org/1998/Math/MathML\\\&quot;&gt;&lt;mstyle mathsize=\\\&quot;16px\\\&quot;&gt;&lt;mn&gt;2&lt;/mn&gt;&lt;mo&gt;&amp;#xD7;&lt;/mo&gt;&lt;mn&gt;4&lt;/mn&gt;&lt;mfenced&gt;&lt;mrow&gt;&lt;mi&gt;n&lt;/mi&gt;&lt;mo&gt;-&lt;/mo&gt;&lt;mn&gt;1&lt;/mn&gt;&lt;/mrow&gt;&lt;/mfenced&gt;&lt;mo&gt;+&lt;/mo&gt;&lt;msup&gt;&lt;mi&gt;n&lt;/mi&gt;&lt;mn&gt;2&lt;/mn&gt;&lt;/msup&gt;&lt;mo&gt;+&lt;/mo&gt;&lt;mn&gt;4&lt;/mn&gt;&lt;/mstyle&gt;&lt;/math&gt;\&quot;,\&quot;base64Image\&quot;:\&quot;iVBORw0KGgoAAAANSUhEUgAAA4YAAABlCAYAAAARS/28AAAACXBIWXMAAA7EAAAOxAGVKw4bAAAABGJhU0UAAABTMkaS0AAAF8JJREFUeNrtnQGEFlsbx4+VlaxYWWslkZUkuSRJci1JkrWWJElWJEmSyPVJkkiS5IokWVeWJMmVuJIkiSRZK5GVJFlWkrVW3G+e+85r551m5px335l5zznz+3F897v33Tlzzpnnmed/5pznKAUAAAAAAM2wJiingnI3KO+DMhOUuaDMBuV7UJ4H5VZQ9gali+4CAAAAAADwh+2h6Pu3iSKC8VpQltN9AAAAAAAA7tIdlDtNCsJ4+RGUw3QlAAAAAACAe/QF5V2LojBartOlAAAAAAAA7tATlA85isJ6+ZOuBQAAAAAAcIPHBYjCejlA9wIAAAAAANjN8QQx9yr895uC0hn57eKgbA3KifA3JsLwW1CW0c0AAAAAAAB20qtqx07URdzXoAw28fcDymxf4jm6GgAAAAAAwE4uR8Tb56CsXMA15PzChxphOBWUDrobAAAAAADALkTQzYbCTf73txauJUtMdUtLf6fLAQAAAAAA7OJYRLSdyuF6a4LyM0MYnqTLAQAAAAAA7OJpKNgmVH7LPG9lCMNRuhwAAAAAAMAelkYE21CO192WIQzv0u0AAAAAAAD2MByKtTc5X1e+PP5EGAIAAAAAANjPFVXc4fMTKcLwNt0OAFAsjxOcr0vIcpZBhhGgVLpV7Vyx6yXVhY0D2MV+VfuCV8QREg9ShOFFuh18ink3qFoGJ5nxeBKU6aDMBGVO1dL8/gjKh6DcC8olVVuz3ckYQoEcS3G+riBLWb6ENrSK4QQoHJmIORO+r8RXfC+hzvthXRIsLmcIALznXkpsspuuAddjXnmJnQ3KJ5V9NktamQsNhLNbIG/WhBMTLgrDZao2U1m/X5kB6mZIAQpDzis7HZRvMV9RhjA8GalP6t/LcAB4zd8psQkTQ+BszCuzqpdCYfdvTuW5au3wUIA6svTjTcazZjOSseyratxzsIghBSiEJUH5n6qtcEnyFd9Luo8dYV31eiWl/WKGB8BLXib4mjd0C7ga88rXvYV+IdQVydR0hjGGFjmvec5cue8/GUqAQhDRJV/qpjS+4nuJ9yQTo9FJobdBWcFQAXjHbIKvOUG3gIsx74hKT7ObZ3mgmC2FhbHZ4PmyDVk6Gt8wfJmhBMidzjAA+2L4Lvpe8v2JEPwYqV+E4haGDcAblqnkbVU9dA24FvMeKUEQRssjxRI6aA7ZJzTpmDBclXDPlxhKgFyRd8nxJgRhu4Sh0BcTh/J1gaylAH4wnOBnrtIt4FrMO1iyKKyXUcYdmuCm4XNlC5tU49IxKTcYRoDckL0XR9XCtz98b9N9izj8HLsXktIAuM8N9evXQpLOgFMxb79q3BQfLe9VbW2rHD3RqxrPe5ElO2vD2ZGrhqo2qYww9mDAUBPPlA0MJNjVPYYRIDdBeFjNf3mTLRDPwqBMvsg/t1wYCpJlLr4Hcg9DC+C0X4pPBp+lW8C1mDcpe9K4qmVPbBZJXPOiSWEo2eKW8QxABj1Kn0TCJmEodvAjdk9iZ+yrBciHidCuXqna2U5J+3dMZlu/t7kdW9Sv+/p3MbwAThJffTfJex9ci3kPq+S10B05XHemiUax5wqyiJ8JNKXsFYab1K9fCmUGsZdhBMgNyW69VvObXgeEYdJ7WN6dGxhiAOd4GrNlzvAGp2LeJQmVncvx+pJJZ9pQGMqLsItnAQyCppsq/fDYdgvDlerXZSTyNWArwwjQFiYcEIbCWOy+JIlOH8MH4Azx7JF88ADnYt4/YhceK6CBA8r8+IuDPA8Qo181fnn+EE4g2CgMu1VtT278XthfANA+7jsiDMV/xJPRyPJzMncDuMHriO2+wHbBtZhXlopGs7hNquK+2J0xFIZ3eSYg9oxG97/KBMPm8L/ZKAwfJNzHa4YRoK3cc0QYCrsS7u8KQ5gbEqj/mVJ20z3QAoeU/1tHsB/PY974BtntBTZWspd+VG7s9QB7iE8oRJc52yYMTyXcgxj1WoYRAGHYBElfOLczjLnFImnPwZ90DyyQFWo+r4B87dmI/YCLMW/0ZXm/hAafUGZfDTtLGgBZtnrIwQdHBP3pChjIxthz8Uo1JkSySRiuV8nLpZnpB0AYNkt/gj+RJaZLGUoCW7AOiUuimfgHsR9wMeaVz8Fzav6rxpoSGt2jzPYaDpRwL0cj9bkkDgcj4+bzvjVJihTdqyfHPqyO/cYWYSiGO55Qv9wzR7AAIAwXwvWE+7zOUBLYgnVcjjxDB7AfcDXmjR6aOFpi418aCMOdBd/D8YQ6XRCHgwnC+qKnRhIPig4n/MYWYZi2f/Y8vg4AYbhAVqfc60aGk8AWrGFf5Pk5gf2AyzFvdIZjTYmNNzlsuEhh+EdGvTaLwyGV/rX1smcGsjPWvocpv7NBGMq+gtmEuuWrLmcWAiAMW+GRIpkVgS3YyhY1nz3yLPaD/bge89YP4HxUcgccMhCGO9pYt43iMEsU1ssxTwxElhtHzwDMyuxlgzAcTan7Nr4OAGHYIvtS7ncfQ0pgC21FPqhMVfC5wX48jnlvqdrZGGVnOtttIM7WFVS3nBH12jFxaCIKHwdlsSdGEs/GN5Tx23YLw7VtmNwAgOoIQwnC5hLuV97dHQwrgS20heVq/rzRv7Af7KciMW+hQierYT8LfuGJOHzjiDgcMrhPn0ThSKxtNzW/b7eRjKXU+4OgDQBhWFDg4GLSNAJb8AX5mjMZPi8PsB/sp0Ixb9vEzkQJ9+CCODQRhU9ULZORD6xS82cA/Rs63i6LjWRVRr1j+DsAhGFOHEy55/cMK4EtlIpkGX+r5iflF2E/2E9FYt5CGdY0rKwMqT0Wi8Nhg/t6avAQucTzWPs2G/xNO43kUka9vqerBkAYlhtApN33EENLYAulIGeI1rPqP/cs/sJ+iHnbyn5Nw/aUeC82ikMTUfjMM6cUzxR7zvDv2mUkMks4lVHvqgo6uf7w2b0QBuHfF/CMrg3H/kn497K3aiZ0oKcVZ0JCNYWh8EWlTxACgS0+v1gWq/mEjRIzdmM/2E+FYt7COZfRqDlV/n45m8ShSWIe32aqflONyXUkOVCH5UaSJd6nKvBSGFC1tfE3wxf6bMpzaookm3po8OxLtq5NvFOggsLwTsa9r2Z4CWzx+YUhE8H1Y2Mmw5gxT8bC/sV+qoGLMW/hjGU0ql0p/m0Qh3sqKArFwbyLtG+mySCnXUaSFWTe9Wh8xC5kqdqZMDD9aPCM1sspwxfueaXPuhst04rzIaF6wvB/Gfd+nuElsMXnF0Y9+ZNkIV2e87UPOji5g/1UL+YtnImMRv3eZofYLnFoIgpfqNoad5+4Emvj0Sb/vh1GIi+2uYw6L3gyNiZfr7PKGs31+9T8fo1my0XeL1AxYZiVjGyS4SWwxecXwm01/+Uyb/G2LhQGz7CfyuBizFs4XRkNem3B/Yk4HC9ZHFZVFG6LtfHRAq7RDiMZVPbskS0SWb4j5zPdCfv5WxMvcV22xHWq8UDXZss47xeomDBcrrn/jQwxgS0+P1euh3VLP2zI+dqyt7K+b/gg9lMJXI15Cydrb5Yt2dXKFId7DeqRGTbfNjp3q8ZkCrIvr9cRI7mqqXOrx45ttUGfS7mkCT6mVeNB3UdUbTZZkFnnt5rrz/KOgYoJQyFr+d1ZhpjAFp+fG/Ws4zM5vtPluZNVcRfV/B5Nuf5i7Md7XI55C+dWhvixCRGH7woWhyai8JXyM/vVnZwmBdphJLrlxp0VCKrmNH2wJeVv5atGdBZaElEtSgkkEIaAMGzkg+ZdAQS2+PzWOaNaW1LbTLmO/VQCl2PeQlmkGg9ztH0ZTJHi0EQUvvZUFO6LtfNWC9cq20jEIf5EsKTacVZWVpl5ri8l+hGUXRnX7/AgiAeEYd7cz7h/8UuLGWYCW3x+SxwrURSanl2H/RDzeisMD6Q05KbF91yEONxncD35KuXjmW0rVOPsoSRN6HLISLZp6vtUASfXoRHHN1PsqJ7d7pvBy1AXJHzlXQMVFIajmjbsYpgJbPH5uceoRZVx7Md7XI95C+dFirHbLoDyFIdVFoXCE5XvbFnZRnJQU9+DCjg63ZKfoYSXyDPV3H6NPk0dn3nfQAWF4QVNG84wzAS2+PwFMVyyKJRyAvvxHtdj3kLZotye4cxDHO43FIU9nhrIyVhbz+VwzbKNRDdjf6cCji5r/4XsQ4nvH4nuK95pWMdOTT9/4X0DFRSGui8adxlmAlt8ftPsVPo9lHmXnw7HethPdWLeQnmu3N9024o4NFmiMO6xKFwXc7wigDscNJIHmvpuKf950oQwjn5hPd5EHUcVyWcAYRhHd87cJ4aZwBaf3zT/qPK/Ft7HfrzGl5i3MJIO5n2t3Mze2LcAcThi8PsJj0WhjPPbmIPP66DYso3ko6a+a547uyUqe6/J/shv16v5lNx/NVnPX6q1M7MAfBSGu5T+K0QHQ01gi88H7IeY12anMql+zWC10uFBF3H4wVAcVl0UCpdi7T2a47XLNpJZTX2XPXd4w5qgtDti9/UJFPkS3my2RN2ZVld590AFheEOg/dJP0NNYIvPB+yHmNeVDhJHMuDBwJuKQ11557ko/D3W3kc5X79MI+kwGM+Dnju8Gxltf5rwO0lR3uxM2RKDfib7IlRRGA4Y2MYOhprAFp8P2A8xr41s8TxwFnE42aIo7PXYQGQmMbr0crqA9pZpJCYvrwOeO733GW2v7yeJLh3fv4A6hjR9nJTswIYgyYfS6fGz64Mw7DMYw2GHx2ib5/YVLTfw+U74fOwH+6lqzFt4B0k566Eh9in9vrO09fK9njup2yUELGUaSbfBuO73eDz7NW1fpWpfv+sHGo8tsJ6rmnr+aWMfIAwRhu2ky2AM9xHYEtji8xGG2A8xr23cd3R2rAxxOBn+jc/Es+eNFlRPmUayteLC8JDKPmZFuKvmz5xa6FmcuuROJxGGCEOEYWoZIbAlsMXnIwyxH2Jemzitqne2mwi9LwYP86cKiEJp33RMCC/1wEhMnK7PwvBuRrvlfJ49kf+/vYVnR9fH6xCGCMOKCkOT5ewub9cgsMXn2+bzsR/sp6oxb27E02k/qIhBjjTxQI943hePY+3dUmBdZRqJSeIHX4WhJN75kdFuOSB4SrV+ZIfOjr62uR8QhgjDdtJpMIbnHB4jAlt8vm0+H/vBfqoa8+bChvDlGs3GU4UNwwcW8FD7Kg6Pxdp5oeD6yjSStRUWhlnLaGUJ0e3ITFlXC/WMafp3tM39gDBEGLaTxYovhgS2+HzAfmyxH59j3paRcwmjSymfqebPsXGR/S082D6Kw78ddTI7Ddpmsr/H16ykZzPaHN1f22qq/G+a/t2DMEQYVlgYsseQwBafD9iPPfbjc8zbEpKVKnqm34sWZ5BcYV8Og+ObOPTZSBYpv2frs3hm0Pa7LdaxUXP96GHKAAhD/7KSlgXnsOHzAfsh5i0IMdo3qjFT1bIKPAwmonBSmWUrHcFInDGSn5rr+OgUuwzaLedMrWyxnj80dbzkfQwVF4YmR+YMM9QEtvh8wH6IedshDMV5PFeNB7b3IAobjqToC/+5KuLQdyP5qrnOdQ+f92GD/ruUQz2Plb9JNQBhmAcmR+bsYKgJbPH5gP0Q85YtDOXB+Ec1rjnvq8BDsLcJUVhH/vlDRcSh70aia98tD5/5m0o/c9zbYh2yTFc3Q/0772OouDDcbuDL+hlqAlt8PmA/xLxlCkNJY/xANWaoWoEo/K98SBHIVRGHvhvJqOY6Pp7ZqfvinceLYFBTx0zodwCqLAx3Kf2eLOyEwBafD9gPMW+pwjCaXliW1q2uwODvMejo9yr7q6n8t3eqeglp2mmUeXNMU99Dz/p3tcHzuiaHeq5UUHADwrBZdivOfCOwxecD9kPMa9FxFdF07dNBWY8oNBKFiEM/jGSnpr7PnvXvEU17n+RUz7imnkM86oAw1J6Ze49hJrDF5wP2Q8xbFpdiL9FNJdUrYkrOC2zHsgLdDG1dFPY22R7EoZtGskRT32zFgumRnOxbZwsreNQBYZh5tpyUywwzgS0+H7AfYt4yOKMa135vLbHuO2G9G0pus0lmrndqYZuwexCHzhrJhKrGIeEdodDNEsGLc6hHl+X3PY85IAz/Q7fHeTfDTGCLzwfsh5i3aI6rxmxU20usu/7F7q1HohBx6LaRXNfUOeBJ3w5o2nk7p3rGNPVc5TEHhOF/3Ne0oY9hJrDF5wP2Q8xbJCOxSgdL7IBVqraPUeo95pkoRBy6ayS652OPJ317XtPOoZzq+dJiPQdVuSsYAGHYLrKyRX5giAls8fmA/RDzlimQ9pbY+B41f7yDfKXsLqneIUNR2JNzWxGH7hjJ4vCZTKvzgid9+1Jln2O1KIc6upT+vKyseuoz3N9UPkucAGFoK7LML+vct2sMMYEtPh+wH2LeotgZewmVmSFqvWo882/MY1GIOHTTSLLq9SEz4FJVTipx3blsjzP+dmVQphQZ7KAawrBfc//bGWICW3w+YD/EvEUgMzIzkYpOFNzQjvClJ0vw7qtfZ0W3lSQKf2o6fKIgUYg4dM9IstLGT3nQr7ojWvblVM8JTT2nU/5OZp3HFeddgTkPHBeGw5p75zBwAlt8PmA/xLy5szl8yfxrSZmsiCiMisNxhTi0XRjKsRVZy0mXO96vtzLaJraS19JuXRKC7Zpxl5UFSzEDMEA36Wa7MMza/3WD4SWwxecD9kPMmzeyhHPaIlGYNXuUF4MGonC8JFGIOHRHGAo3lb8JaLKSAzzJsZ5XqvmjP+pZYWdCnwVgMpGj8/Py323+6pbl6zYzxAS2+HzAfoh580SWcn61TBRKWdlmUfi2ZFEYFYdvEYdWC8MNGfXecrhP12j69HiOdc1o6ooH6tdU/kubwH8OGr5vbD1qJut8uTcML4EtPh+wH2LePCuSZW+fLRSF/xTYubIBes5SURgVh28Qh9YKQ+FFSr1fHO7TY5o+XZVjXbqJmVPh79YF5Wnk31/k/QCGyN6kDxa8c1phC/6fwBafD9gPwrCMmLeniZdm2aWo5Xg7HRCFiEM3hOFgRt2/OdqnWYdoT+Rc17cF+AUSD4ApvbHg0qRIYGPbktKzKff6SZF0hsAWnw/YDzFvTjHvMmW2XLEdZbqgF56JKHxjiShsVhzux0jKP+wzw4bOO9ifHRr7yHvW9m6TfuGhyucsLfAXSZKxKwxQfqiFJz07o2qJMDotaFOajznGcBPY4vMB+yHmzSPmFWfw0lJRKOVKQZ26VmXvpbRNFJqKw4/K/UyYrgrDtPMvPznYn9s0/fl7zvVtb8InjBIgQAKyzFKWbstk4mxB76PZ8PpSz+6S27c+Q7zytZDAFp8P2A8xby4xb6fFolDKugI7Nk0c2ioKdeJQ9oeuwEjaJgxVxiTLLsf680JGX/4oqM7rSn+MAIcZw0ID27xL2SszrqTcxzBDT2CLzwfsh5i3DTGvl6yOiUMRXN0O3Lcs/32NKLSO31Txab59Zq+q7QWTjHXydUb2ociB5JINjzOroKosVcnLYR/TNQS2+HzAfgCKEYeuiMK4OBRRuIphtIYbKY5yE10DAAvgjEr+ioPfJ7AFwH4ACqDfMVFYpzu8d7BLsCctUX5K1wBAk/So5K+FR+gaAlsA7AcAwH7Sjq8YpGsAoAmSViD8TbfkFtjOppQrdA8A9gMAUGRAJxkEu+gaADAg6UB7yTy9jK4BAAAAcIclKvncMZZYAIAOmUCajPkOSdCxnq4BAAAAcA9JDjGVIA630TUAkMFt5f6xNwAAAAAQQQ4GnosFeJKcppeuAYAEjiSIwoN0CwAAAID77EkI9F4EZRFdAwARBoLyM+YrTtItAAAAAP5wOEEcjtEtABCyNijTMR9xgm4BAAAA8I9DCeLwPN0CUHlWBuWLYvkoAAAAQGXYq1gqBgDzrAjKZ9WYfZQzTwEAAAAqgOwjii8ZO063AFRSFH6K+AH5ariBbgEAAACoDquD8i4mDk/RLQCVYa1qXD76NCg9dAsAAABA9ZBDrEdj4vAS3QLgPXKMTXTVwFm6BAAAAAD2xIJEyVbaSbcAeMl+NX+26cdQJAIAAAAA/EdvKAglWPwelH66BMA7OoIyEdr5NVVbNQAAAAAA8AuSmGYX3QDgLduCsoVuAAAAG/g/XxxG0lcqAjMAAAEAdEVYdE1hdGhNTAA8bWF0aCB4bWxucz0iaHR0cDovL3d3dy53My5vcmcvMTk5OC9NYXRoL01hdGhNTCI+PG1zdHlsZSBtYXRoc2l6ZT0iMTZweCI+PG1uPjI8L21uPjxtbz4mI3hENzs8L21vPjxtbj40PC9tbj48bWZlbmNlZD48bXJvdz48bWk+bjwvbWk+PG1vPi08L21vPjxtbj4xPC9tbj48L21yb3c+PC9tZmVuY2VkPjxtbz4rPC9tbz48bXN1cD48bWk+bjwvbWk+PG1uPjI8L21uPjwvbXN1cD48bW8+KzwvbW8+PG1uPjQ8L21uPjwvbXN0eWxlPjwvbWF0aD5/E9zmAAAAAElFTkSuQmCC\&quot;,\&quot;slideId\&quot;:728,\&quot;accessibleText\&quot;:\&quot;2 cross times 4 open parentheses n minus 1 close parentheses plus n squared plus 4\&quot;,\&quot;imageHeight\&quot;:10.91891891891892},{\&quot;mathml\&quot;:\&quot;&lt;math style=\\\&quot;font-family:stix;font-size:16px;\\\&quot; xmlns=\\\&quot;http://www.w3.org/1998/Math/MathML\\\&quot;&gt;&lt;mstyle mathsize=\\\&quot;16px\\\&quot;&gt;&lt;msup&gt;&lt;mi&gt;n&lt;/mi&gt;&lt;mn&gt;2&lt;/mn&gt;&lt;/msup&gt;&lt;mo&gt;+&lt;/mo&gt;&lt;msup&gt;&lt;mfenced&gt;&lt;mrow&gt;&lt;mi&gt;n&lt;/mi&gt;&lt;mo&gt;-&lt;/mo&gt;&lt;mn&gt;1&lt;/mn&gt;&lt;/mrow&gt;&lt;/mfenced&gt;&lt;mn&gt;2&lt;/mn&gt;&lt;/msup&gt;&lt;mo&gt;+&lt;/mo&gt;&lt;mn&gt;2&lt;/mn&gt;&lt;mfrac&gt;&lt;mrow&gt;&lt;mi&gt;n&lt;/mi&gt;&lt;mfenced&gt;&lt;mrow&gt;&lt;mi&gt;n&lt;/mi&gt;&lt;mo&gt;-&lt;/mo&gt;&lt;mn&gt;1&lt;/mn&gt;&lt;/mrow&gt;&lt;/mfenced&gt;&lt;/mrow&gt;&lt;mn&gt;2&lt;/mn&gt;&lt;/mfrac&gt;&lt;/mstyle&gt;&lt;/math&gt;\&quot;,\&quot;base64Image\&quot;:\&quot;iVBORw0KGgoAAAANSUhEUgAABKoAAADkCAYAAAC4/cwcAAAACXBIWXMAAA7EAAAOxAGVKw4bAAAABGJhU0UAAACNUy1tAwAAJw5JREFUeNrt3Q/EVff/APCP5JFkJElmIklmMjKZJJHMJIlkJknka74yM+bra5LETGZmRpJkEpNJZsbMZDIxM5nMSDJJIpMkif3O53vv83vuc59zz+c8z3Pvec459/Xizf7U/ZzzeZ97Pp/zvud8TggAAACMygtZ7NYNUKnlWZzI4nRFbfmOAwAAUHt7s7iXxbMs1uoOGLlYGD6WxeMs/sniUQVtXu62dSWLF6UAAACAulmRxaXuxWuMH0LnrgtgNJZl8WEWf/d876oqVL3f015s/y3pAAAAoC52ZHG/58L1QhaLdQuMxNIs/pvFwzC9QFVloSp6o9vWZLvnslgiPQAAACykk30XyZ/rEhiJWASKdzI9CPkFqqoLVdGrYXqR+kYWL0kVAAAAVYuP+v3Qd4H8iW6BoZvI4r3QWfvtnxLxqOLti4WpOz3tx8LVFmkDAACgKnGR9Nt9F8endAsMVXx89t1QvkC1UIWqaHWYXqx6GrwVEAAAgApsDtMf9YlxRrfA0CzK4t9Z/BVmV6BayEJVFItVd/u2xSLrAAAAjMz2MH3x5Bhf6xYYilig+leYujPpeRY/hU4hON6xeC3Uu1AVbQgz19DaL7UAAAAM27YsHvddgF4P3vIFw3Kz+736JYujWazM+TNnQ70LVVFcn+p53zbtkl4AAACGZXOYeSdVfPxvla6BoTmWxcuJP7Mq1L9QFf2rb5ueZLFJigEAAJivNWHmmlTxbomtugYWxM1Q/0JVdLFvu+Ki8KulDwAAgLlansWfORfCx3UNLJjLoRmFqnj+6F9cPT4uvFgKAQAAmIsrORfBv+oWWFBfh2YUqqJdOdv3qRQCAAAwWx/kXGDGR/5e1jWwoJpUqIry7gDbKY0AAACUtTHMfGuXOyGgHppWqFqXcz6JjwS+IJUAAACkLMri95yL38dZrNA9sOCaVqiKTuds52mpBAAAIOXYgIvfk7oGaqGJhar1A7b1NekEAABgkJeyeJpzMfksi1W6B2qhiYWq6Lvg5QwAAADMwvkBF74XdA3URlMLVW8P2N63pRQAAIB+Lxdc+L6he6A2mlqomgiduzP7t/dW6KyNBwAAAP/v4oCL3scuIqFWmlqoii4P2OYj0goAAMCktQUXvRd1D9RKkwtVhwds85/SCgAAwKRTBRe9B3UP1EqTC1VFRfE9UgsAADB367LYm8VH3QvHeHG4bJafEdeFOpHFj92/H9dveZLFtSw+zGJFBfuxOIsHBRePa+W2sbmlnZpcqIruDdjuq1ILAACQFhcA3p7FoSzOhk7h4WnORda1WXzmK1l8m7jYjHE/i80j3r+9Be0/kNtG55Z2anqh6quCbV8vvQAAAFNWhs7jJ8e6F1N3QrrgMBkflPj8ePfSySyez+JzH2axaoEuei/JbaNzSzs1vVD134JtPym9AAAAHftC+QJDXmxIfP7qLK7P8bM/HtE+x+LKs4J2P5LbxuaW9mp6oWpPwbbfll4AAICO+BjWl6Fzt803WfwdyhcbUm+sio+D3Q9zL5T8PqJ93p1od7/cNja3tFfTC1UvJrb/NSkGAADIF9dL+Sakiw2nCj4jFkke9vzZW1m8Ezp34UTxbp0bic9/OqL9+yzR7la5bWxuaa+mF6qiokdkj0sxAADAYHHB7WeJC8MtA/5uvDOg9+6d+Ba4xTl/bnNYmGLGb4l2J+S2sbmlvdpQqLpVsP2/SDEAAECxR2H2b8aLd+xMPhL2OItdBZ+/aAEuPGORpuiuhqdy29jc0m5tKFRdLtj+eF5aIs0AAAD5FoXigs7ZnL8T3zA3+Va5eNfN6yXaKLrwvD+C/dqRaPMvuW1sbmm3NhSqzif2YZc0AwAA5Es9urWn78/HO5V+6v6/J6HcOk+rE23cHcF+HU60eUVuG5tb2q0NhaqPEvtwTJoBAADyHSu4mIrrG/WvS3Su5/+/WbKNNxMXbfdGsF+pOxq+ktvG5pZ2a0Oh6mBiHy5JMwAAQL4fQ/liTu9dSu/Ooo1/h+oX3L6SaPOc3DY2t7RbGwpV+4JHjwEAAGZtaShew+hAz5/dGDpFh/jfv5xlO18mLtr+HMG+3Um0+YXcNja3tFsbClW7EvsQv5uLpBoAAGC6vYkLqeXdPxeLHn90//vvYfZvrLqRuGj7bAT79jTR5idy29jc0m5tKFS9kdiHGOukGgAAYLozBRdRV3P+3OMs1s+yjaUlLtiG/QasRSXaPCy3jcwt7deGQtX2Et+NN6QaAABguj8LLqIm1ynaE/IfFytrT+JiLW9R7/kqU0A5KLeNzG1ZZ0ocA02OiRYfu20oVK0ukcO9hiAAAIAp6xIXUWuzWJnF/e6/X5xjO58l2vl+BPu2vMRF4gG5bWRuy1Koaq42FKqWlcjh24YhAACAKUcKLqB+6/6ZS91/v5vFijm280fiYu39Eezb1jDehao257YsharmGpdC1SHDEAAAwJRLBRdQJ7LY3/PvO+fYRpnHX14Zwb7tCONdqGpzbstSqGquNhSqyjx+3PZ18gAAAEqLi40/LriAejOLB91//mIe7RxKXKjdH9H+lVnI+IDcNjK3ZSlUNVcbClUTJXJ4wlAEAADQUfRoXHwU7EL3n2+HziMsc3UxcaF2fkT793IY30JV23NblkJVc7WhULUkuKMKAACgtOMFF093wvBen/534kJt/4j2r8z6MAfltpG5LUuhqrmsUQUAADBmfipxEXVpnm28lvj856Hzdr5RWBzG926GtueW9vPWPwAAgDESL6CeJy6gnmWxZp7t/CfRxvUR72dqHz+X28bmlnZrQ6FqeUgXqvZKNQAAQOfiKHUBdWoI7fwQFnYh4fuJ9k/LbWNzS7u1oVC1tcR38Q2pBgAACOFsSN9xs2qebcRH71J39mwb8X5+k2j/nNw2Nre0WxsKVTtDulC1TqoBAAA6b3sb9SNxuxNtPMli0Yj383xiG76S28bmlnZrQ6FqV0iv4+Z7AgAAjL31If0r/4YhtPNpWPgi0dHENnwrt43NLe3WhkLVvsQ+3JdmAACAEN5JXDz9OKR2fk+0c6SCfX0zsQ135baxuaXd2lCoOpjYh6+lGQAAIH0BeGgIbawO6Tt7XqpgX5cmtuGp3DY2t4z3eaoJharjiX34RJoBAIBxF9dDeRqKCzdLhtDO24kLtD8r3OebiW2ZkNvG5pb2akOhKrVG3j5pBgAAxt32xIXThSG1czHRzmcV7vPpxLZsl9vG5pb2akOh6nJiH1ZLMwAAMO5OJi6c9gypnXvzbOdwFluHtC17E9uyX24bm1vaqw2FqqI3cN6SYgAAgBCuF1w4Pcti8RDaWJa4wEy1M3ln0N9hOI+qLem2OWh7PpLbxuaW9mp6oSo+ivu8YPu/kGLKiK9p/SCLS6HzXPWT7on2afdLcC2Lc1m81T1BAwDGZ2iSFxIXfl8NqZ1diXZ+KPi7a7J4EIb/5rhvQrvfvDXOuaWdml6oWpfY/p1STJGd3UnuP7OIOEGOFdAXdR8AGJ+hIfYnvkNvD6md9xLtfDjg78Vi8+9huIWVSUWviX8gt43OLe10JTS7ULU3se2LpJg8y7snyX/mEY+z+JeuBADjMzTAuYLvzfPu928YUottD7qTYPKup7h2ywtD3velofjxvxfltrG5pZ3+CM0uVBWtGXdGesmzusSBP5s4rUsBwPgMNVe0CPaPQ2znl8R3cyLn70y+mS8+3rtxRPt/NrR3QfVxzy3tEgvLzxPHWvz/db4rqehx49elmH4rQ6eS/8+Q43NdCwDGZ6ipDYnvyrtDbOtJoq3+i8svwvAfUcuzqWCbzslto3NLuxwuOcZvr+n2x+/B0wHb/Jv0kueHEUyCJ+Og7gUA4zPU0NHE92TtENtK3QnxQffPvZLF1Z7//nEF/fDzgG26J7eNzy3tENczK/vD1fc13YctBdt8SIrp927OgfJL979vDtNvVY2vS90aOgsG/lLyixJfs7pCNwOA8Rlq5nLBd+TmkNv6O8y+oFzVAtu7C7bhVbltdG5pvlVheoGz7J3TdXsE8PiAbf0rWESdnIP+Uc9Bcr87UJUVbysss27GCV0NAMZnqJF4YVS0kPiw73a5NMsLzW+zWFxhf9wYsB0n5bbxuaV54kL/u0Kn4PQ4zO3O6dtZHAudxfwnarBPg84xR6Wbfp/0HCB3s1gzh89Y1j3ZFn1JHgRVUgAwPkN97Eh8P7YNub2ds7jAPL8AhYw9YfDdDnLb7NxSf/GxuPio7cMweB2n+cbT7ufHdvZVvH8bw+BimnkIMyawT3sO2vnc1hsfOUg9arBNlwOA8Rlq4qOC78XjEbV5OqRfLX9kAfvk+oDt2iW3jc8t9ZYqrg47DlS8f58O2I69Uk+/3gUGPxjC58U3axQtJPi+LgcA4zOMubdCZ72Z+Ka4WIyO6xtdCZ31515Y4G17dcB54kdpa3xuYaHEYz/v8cUfdA15Jhdki4sJDut2u3Oh+DZXAMD4DNTXmQHnis26BpiDYyH/zsa1uoZ+L/QcJHuG+LlFtyxe0u0AYHwGai2+DfR+zrniqq4BZmllyL+b6h1dQ5693QPktyF/bvzl97mJMAAYn4HG2j3gfLFb1wCzkHeH5je6hUEmFzM7OILPvjlgYLug2wHA+Aw09gIzvqFrma4BStiScw65Ezp3bUKuuMp//AV1FK+CvDJgIvyxbmeO4qMwfsGDai3P4kTovMWoirZ8x43PQL0szeJGzjnjc10DJMSC9u2+c0d8ycBGXcNC+XrARHifrmEO4mMw97J4Fiy4B1WIheG46OXkegKPKmjzcretWEh5UQqMzyyITaHzxsl4h118w9vD7kVFHH+fds8Jt7rH0anQWUNtQre1Xpx7Pcg5b+zQNUCBCznnjV26hYX0zYCJsIsPZiPeEnopTH996XLdAiMTf/n6MHRepd177q6iUPV+T3ux/bekw/hMJWLuj2fxVxi82H5RxCJWLFxt05Wttq2b697cx8XWV+kaIMc7OePFYd3CQruec2D+pluYhR1h+ttmYkV+sW6BkYiPdvw3dO6eyLsQfVTRdrzRbWuy3XNZLJEe4zMjEe+cPJVTfJhPXMviVV3bWvtzcv6z+RnQZ3uY+fKW93ULdfA0ZyB7T7dQ0slgHQSowpLuxOFB4uLzUYXbFC9ye4vUcW2Ul6TK+MxQxbtj5noHVSrixckxXdxa/8rJ+UXdAnS9HGb+8GmeQS2sCPm3ha/UNZQ4dn7oO3Y+0S0wdBPdScO9kheejyrevliYuhOmP16yRdqMzwzFoTDzl+5RRFxvzh2R7XQkJ98ndQuMvTU5c0uP+1Ebe3MGr890Cwlxoc7+t0Kc0i0wVPHxjHdD+QLVQhWqotVherEq3gnkrYDGZ+bnnTD6AlVvfBc8FtZWcR1Bj/YAk+KPjHfD9Lf7mbdRK2fCzF9rLdJKkc1h+qM+/3SPI2A4FmXx7zD3R30eLdB2r+6b9PwTLLJufGaudodqi1STcV7Xt1Zch6b/EZ93dQuMnZf65pjxB9FNuoW6XQz1FxyO6xYSk5xHfcfM17oFhnZOjuuJTN6ZFH/9/qlbsIh3LF4L9S5URRvCzDW09kut8ZlZWZcz1k7Gn6Hz2Nae0HmD26KevxcfE47rjcS78eLdd7fD3IpVh6SgtdZn8Udfvj/QLTA24hjRe6f+1WBJAWqo/9e6OKGxPgGDxMVcH/cdM9cdMzA0N7vfq1+yODpg4nA21LtQFcX1qfofMdklvcZnSst72+PvofOG3bmM3T+H2RWq4l03K6ShtZaFzp1zlm+A8buW672r0g9g1NbVvkFqmy5hgM1h5q+78df+VboGhia+eevlxJ9ZFepfqIr63zQV1z5wW7nxmdl/dybXJls0hM99EsoXqxQu2m9/30VrfBvghG6BVjoQOksIxO/6HfMK6ux1ExJKim+E6H8EJd4tsVXXwIK4GepfqArdi57e7Yq3mq+WPuMzAy0NMx+dPTHkY+thKFeoikWtZVLSeqt6ztVx7FinS6B1FvXMHb9wbqfufu2ZjMRbwr3lhTzLQ2c9jP4JrFtFYeFcDs0oVMXzR//i6teNN8ZnBvpP3/fl4gjaiGtNPg/lilVeUz4+4nHhEW1or/jo+BbdQN0dCe1/fCtO7D8fEPscAqVdyZm4/qpbYEF9HZpRqArdC5/+7ftUCo3PxucZ4i/evW9hiuuSjepX72OhXKHqkq8kAFCFl8LUWkPxtu7XWrqfEwUTr88dBqV8kNN38VfYl3UNLKgmFaqivDvAdkqj8dn4PM3uCr8jMQd3QjPWuwMAWi7+Wtf75pfdLd5XE+H52RjyHw1wJwQsvKYVqtblnE/iI4EvSKXx2fic+72+XEF774Vyd1VZXBsAGKlPeiYeB1u+rybC87tg+j2n3x4Hr6uGul3QNuUuiNM523laKo3Pxuf/iY9DTr6NKRZ1N1TQ5spQbq2q7b6eAMCovN0z6XhvDPbXRHjuBq1dcVLXQC00sVC1fsC2viadxmfjc9jT0wfnK2z3ekgXqt70FQUARiGu8P8kjNfb2kyE5yaukfI0p8/iL72rdA/UQhMLVdF3wcsZjM/G5zy9d9RtqLDds0GhCgBYAHHC82AMJ4AmwnNzfkCfXdA1UBtNLVS9PWB73zY+G5/HfHy+2t3/7ypu90hIF6recMoFAIbpxdBZsDZONL4cs303EZ69l01UoRGaWqiK5+VnOdt7K3TWxjM+G5/HdXw+1/0eVP02zH0hXah6xSkXABiW+JjW7e4k48oY7r+J8OxdHNBfj8fwIhLqrKmFqujygG0+Ynw2PhufK7cncS55bvwHAIYlvpntRneS8UPovE3GRNhEuMjagv66qHugVppcqDo8YJv/ND4bn43PlUsVqm7qIgBgGF4IU29xuZbFsjHtBxPh2TlV0F8HdQ/USpMLVUVF8T3GZ+Ozr3el9ibOJed1EQCMxrruQPxRd3L/aA6Tw7h2z4ksfuz+/bjGxpPuRPPD0PmFtA6WhKkFOX/LYvkY591EuLz4i/6Dgv5a67zR6vMGzdPkQlV0b8B2X21xzozPxuc6OpA4l+zXRQAw/4nP9iwOhc7rduPF4dOcQffaLD4zLiD5bUgvNHk/i801KDZMvvo7rn2xcsiff7HbvybC7VP0i+oD541WnzdopqYXqr4q2Pb1LcyX8dn4XFcnCnIRf1xZoosAoLw4yYuPCBzrTnjvlLgonIwPSk4qT4bOIpJlP/dh6CyQulAmF6iNbxF6cciffbiBFxAmwsO56L3kvNHq8wbt+842oVD134JtP9nCfBmfjc91dbEgFxd0DwCUV+ZVukWxIfH5q8PUGhKzjY8XqE8uhKk7NIY9WY13h8THlX5q2HFiIlxOLK48K+irj5w3WnveoLmaXqgqWsD5dstyZXw2PtfZzYJcbNM9AFBefFTmy9C5I+KbLP6exQVh6q1Cr3Qnk3O9mP19AfrjdLft2A+bhvzZcY2dybVEDpsIt9LuMB7rUzhv0CZNL1S9mNj+11qSJ+Oz8bnOlhXk4VfdAwDzt7578Zm6IDyVuJB92PNnb2XxTujcKRHFOypuJD7/acX7PfmmtviL6tYhTiDjr2gfh6m1euLnN22dAhPhcj5LHNNbnTdad96g+ZpeqIqKHpE93oIcGZ+Nz3VXtD7lHt0DAMOb+DxLTN63DPi78dfb3jss4uKSiwdclNblgvNYmN+jTLOJ0w09HkyE035L5H7CeaNV5w3aoQ2FqlsF2/9Lw/NjfDY+N8G5ATm4rmsAYLgehdm/vSzeVTH52M7jLHYVfP6imlwcHK1wEhzjdRPh1hZpniugjM15g/ZoQ6HqcsH2x/NSU982Znw2PjfB4oKx7zXdAwDDsyhx0X025+/Et4BNvvnr7xITvtQF5/0K9vNgxZPgpq6fYyKctiOR+7+cN1pz3qBd2lCoOp/Yh10NzIvx2fjc9GP1rK4BgOFKPV6zJ2ei9FOY3RoSqxNt3B3xPu6teBIc4z0T4dY6nMj9FeeNVpw3aJ82FKo+SuzDsYblxPhsfG6Sn0P+jyYrdA0ADFfRmhBxDZr+tWN6n81/s2QbbyYmjfdGuH9vhvRaOsOOeKfJShPh1krd0fCV80bjzxu0UxsKVam7jy41KB/GZ+Nzk2wJ7bmLEQBq78dZXHD33kny7iza+HdYuEWRvw/V/1p7ucHHg4lw2pVE/s85bzT+vEE7taFQtS+059Fj47PxuUmuhXYsyg8Atbc0FK8zc6Dnz24MU691/nKW7XyZmDj+KRUmwg1yJ3E8f+G84bxBLbWhULUrpO8YWiTVxmeGak9On/8aqnnD7z9CCCFEzWPo9iYmu8t7Lkz/CFOLkM72rUI3Ejv2mTmQiXCDPE0cz5+0fP+dN1CoWjhvlJgsrJNq4zNDE8ey22Hmm23XVNS+CyAhhBBjV6g6U9DY1Zw/F18nv34OA3xqxzzfbyLcFItKHM+HW94HzhsoVC2c7SW+G29ItfGZoTkVZv4gs73C9l0ACSGEGLtC1Z8FjU2uJdN7u/OBObSxJ7FTeQsvM9OOMTrQz9Q4D2UKKAdbfiyO+3njTMu/fxMtPnbbUKhaXSKHew2ZxucxHJ9HIW8B9ap/jHIBJIQQYqwKVesSja0NnTfj3O/++8U5tvNZop3vzXFNhBs0EV5eYvsPtPg4dN5QqFKoWljLSuTwbUOm8Vmhaijjff+alMcXYDtcAAkhhBirQtWRgoZ+6/6ZS91/v5vFijm280dip943xzURbtBEeOuYF6qcNxSqFKrqX6g6ZMg0PitUzdvlmuy7CyAhhBBjVai6VNDQiSz29/z7zjm2UeYRhVfMcU2EGzQRLpOHNheqnDcUqhSqFlaZx4/bvk6e8dn4PGof9u33Vw5zABi9uCD044KJyJuh80aT+M9fzKOdQ4kJz32pMBFu2ES4zELGB5w3Wn3eUKhSqFpIEyVyeMKQaXxWqJqzXX37fMUhDgDVKHp8KT6uc6H7z/F1vMvm0c7FxITnvFSYCDdsIvzyGBeqnDcUqhSqFt6S4I4q47PxeVQ2dc8Dk/v7XfDCHwCozPGCSUjvwpHzfcX134kJz36pMBFu2ES4zPowB503Wn3eUKhSqKr7OcgaVcZnharZW5PFvZ59/Sl0CsMAQEV+KjEZuTTPNl5LfP7z0HmjCvVS9FjJ57rnf7+sjuvdDM4bNJ23/mF8Jk98W+2tnv78OczvzmAAYA6T3OeJSe6z0PllaT7+k2jjulSYCDdU6vvzufOG8wa11IZC1fKQLlTtlWrjM7P6Tv0Wpr/BdoVuAYBq7S0xyT01hHZ+CBZ7NRFup/uJY/u084bzBrXUhkLV1hLfxTek2vhMKfFHmGs9/fhH6NxdBQBU7GxI3xWxap5txMejUndfbJMKE+GG+iZxbJ9z3nDeoJbaUKjaGdKFqnVSbXymVH9+H6avtbhatwDAwrgdRv/Y0u5EG09C51X3mAg30fnE8f2V84bzBrXUhkLVrpBex833xPhMsfgduRKmv7n2Jd0CAAtjfUj/ErthCO18OoYX8ibC4+No4vj+1nnDeYNaakOhal9iH+5Ls/GZpIt935n1ugQAFs47iQnuj0Nq5/dEO0ekwkS4wd5MHN93nTecN6ilNhSqDib24WtpNj5T6ExPvz3MYqMuAYB6T9IPDaGN1SF994Xbq02Em2xp4vh+6rzhvEEjj+UmFKqOJ/bhE2k2PjPQqb7v++aK2o1j3IHgsVwAmGFR9wK66OJ6yRDaeTsxif5TKkyEW+Bm4jifcN5w3qB22lCoSq2Rt0+ajc/kOhamr3m4tcK2v+q2u0kaAGC67YnJ7YUhtXMx0c5nUmEi3AKnE8f5ducN5w1qpw2FqsuJffDWMuMzM70bpr+ldmeFbU+uK3dDGgBgppOJye2eIbVzb57tHA7V/sqFifBc7E0c5/udN5w3qJ02FKqK3sB5S4qNz8xwqK+vdlfY9trQWQcrtntUKgBgpusFE5z469LiIbSxLHERkGpn8u6Nv8NwHifCRHhUlnSP50F99ZHzhvMGtdP0QlV8FPd5wfZ/IcXGZ6bp/1HprQrbXhk6xePJcWy5dADAdC+Eal77vivRzg8Ff3dNFg+Ct3uZCDfHN6Hdb95y3qBtml6oWpfY/p1SbHzm/8U39PYWdqscI+KbBG/1tH1ROgBgpv2Jye3bQ2rnvUQ7Hw74e/GOit+HfPGLifCoFb0m/oHzhvMGtXMlNLtQtTex7d4oZnymI95p+6Snf94bcXvxu7euO27GdeT673zcISUAMNO5gslNHEyHdTtyakHkQb/2Tt6ZEn99ekG6TIQbYmkofvzvRecN5w1q5Y/Q7EJV0ZpxZ6TX+Mz/vN79Lv9Tk7gtJQCQr2ih4h+H2M4vicF6IufvTL49Lf7ytVGqTIQb5mxo74Lqzhu0SSwsP08ca/H/1/mupKLHjV+XYuMz/xsPHob6FKmK7goGgLG2ITGAvjvEtp4k2uq/APgiDP8xIkyEq7SpoL/OOW84b1Abh0teVG6v6fbH78HTAdv8m/Qan3XP/x69ux/qVaSKsUZqAGCmo4kBdO0Q20r9Wv1B98+9ksXVnv/+sTSZCDfYzwP6657zhvMGtRDXM7tV8qLy+5ruw5aCbT4kxcbnMe+b+Kj93VC/ItX3DlsAyHe5YAC9OeS2/p7DIG4RZBPhpttd0GevOm84b7CgVoXpBc4yEc91dXsE8PiAbf0rWETd+Dze4/PKUL4QXXXsd9gCwExx8lq02POw70i4NMsB/NssFkuTiXAL3BjQZyedN5w3qFxc6H9X95z1OMx9AeRjobOY/0SNzzFHpdv4PMbj84qC78ZCx8OgiAwAuXYkBtFtQ25v5ywG8PMuNk2EW2RPGHy3g/OG8wajFR+Lu9e9MHw6oovOp93Pj+3sq3j/NobBxTQXwsbncR2f47F/PdSzSBXjU4csAOT7qGAAfTyiNk+H9Ou/j0iNiXALDZow73LecN5gpFLF1WHHgYr379MB27FX6o3PYzw+T4T6FqlivOKQBYB6eSt01gSJb/OKv0LHNWiuhM6bwl7QPSbCLfXqgH77Udc4b8AcxWM/7/HFH3SN8dn4DACAiTApZwb03WZdA8zBsZB/Z+NaXWN8Nj4DAGAiTEpc2PV+Tt9d1TXALMW3meXdTfWOrjE+G58BABinifDTAWFh0HJ2D7iQ2K1rgFnIu0PzG91ifDY+AwAAw7jAjG/oWqZrgBK25JxD7oTOXZsAAAAwK0uzuBE8ngHMXixo3+47d8SXDGzUNQAAAMxVXOz4QZhZrNqha4ACF3LOG7t0CwAAAPO1LYtnfReccbH1VboGyPFOmFmkOqxbAAAAGJb9OReeP2exWNcAPbZn8bzvXPG+bgEAAGDY/hVmFqsu6hag6+UsHvadI97TLQAAAIzKkTCzWHVSt8DYW5PFveBxPwAAACr2VvBoDzDlpSzuhulv99utWwAAAKhKXIem/xGfd3ULjJ1YpPqr5zwQ76rapFsAAACo2vos/gjTi1Uf6BYYG3FNqt7H/a5msVK3AAAAsFCWZXE+TC9WndIt0HrbwvS7Ko/rEgAAAOpif99Fa3wb4IRugVY6kMWz7nf9TugUrQAAAKBWVoVOgSpevD7KYp0ugdZZlMXN7vf8i9C5qxIAAABqKy60vks3QGvtyGKLbgAAAAAAAAAAAAAAAAAAAGA8bMriaBYXsvgxdF5a9CR0XmbyNIvHWdzK4uvQeeP2nuBFRgAAAAAMyYtZHM/irzD1Ju3ZRCxixcKVt/ECAAAAMCcvhM5dUbHQ9M+Q4loWr+paAAAAAMqKdz/N9Q6qVDzP4pguBgAAACDlUOgUk/4ZcVzJYonuBgAAACDPO2H0Bare+C6LxbodAAAAgF67Q7VFqsk4r+sBAAAAmLQui0chv5D0ZxYns9iTxaosFvX8vYksXs5ibxafZXE7zK1YdUgKAAAAAIiuh5nFo9+z2DGHz4oLsf8cZleoepjFCmkAAAAAGG//CjMLR/HuqEVD+NwnoXyx6pRUAAAAAIyvpVk8CNMLRieG+Pmvh87dUmUKVbGotUxKAAAAAMbTf8L0YtHFEbSxPYvnoVyx6rCUAAAAAIyf+GjfX2GqSBQXQh/VHU3HQrlC1SVpAQAAABg/u8P0ItHOEbYV3w54J6QLVY+kBQAAAGD8fB2mCkSXK2jvvVDurqoJqQEAAAAYH4uzeBY6haG4ftSGCtpcGcqtVbVdegAAAADGx54wVRg6X2G710O6UPWm9AAAAACMj0/CVGFoQ4Xtng0KVQAAAAD0uBo6RaHvKm73SEgXqt6QHgAAAIDxcS6LW2G0b/rLsy+kC1WvSA8AAAAAo9a7NlZexMXWF+kmAAAAAEYtVai6qYsAAAAAqMLeUFyoOq+LAAAAAKjCgVBcqNqviwAAAACowokwuEj1LIsluggAAACAKlwMgwtVF3QPAAAAAFWJi6UPKlRt0z0AAAAAVGFZGFyk+lX3AAAAAFCVojf+7dE9AAAAAFTlXMgvUl3XNQAAAABUZXEWj0J+oeo13QMAAABAVQ6G/CLVWV0DAAAAQJV+DjOLVPezWKFrAAAAAKjKlpB/N9UuXQMAAABAla6FmUWq07oFAAAAgCrtCTOLVL9mMaFrAAAAAKjK0ixuh+lFqgdZrNE1AAAAAFTpVJhepHqexXbdAgAAAECV8hZQP6xbAAAAAKjS8izuhOlFquO6BQAAAICqXQ7Ti1RndAkAAAAAVfswTC9SfaVLAAAAAKjarjC9SHVFlwAAAABQtU1ZPApTRarvslisWwAAAACo0pos7oWpItVPWSzRLQAAAABUaWUWt8JUkernLJbpFgAAAACqtDyL38JUkSr+8wrdAgAAAECV4l1T18JUkeqP0Lm7CgAAAAAqM5HF92GqSHUni9W6BQAAAIAqLcriSpgqUt3N4iXdAgAAAEDVLoapItX9LNbrEgAAAACqdiZMFakeZrFRlwAAAABQtVNhqkj1KIvNFbUb1746EDqPHAIAAAAw5o6FqSLVkyy2Vtj2V912N0kDAAAAwHh7N0wVqZ5lsbPCtvd1270hDQAAAADj7VCYKlLF2F1h22tDZx2s2O5RqQAAAAAYX3vD9CLVWxW2vTKLW2HqLq7l0gEAAAAwnt7M4nmYKlIdqbDt+CbBWz1tX5QOAAAAgPG0PXQWTJ8sFL034vbi2/zWZbE/i8theoEsxg4pAQAAABg/r2fxKEwvFC1k3JYSAAAAgPETH7mbXLy8LvGhtAAAAACMl/jo3f1QryJVjDVSAwAAADA+Xszibqhfkep7qQEAAAAYHyvD9Dfs1Sn2Sw8AAADAeFiRxY1QzyJVXCtrkRQBAAAAtF8sAl0P9SxSxfhUigAAAADGw0Sob5EqxitSBLP3fwFkvhC2vIQaAAABYnRFWHRNYXRoTUwAPG1hdGggeG1sbnM9Imh0dHA6Ly93d3cudzMub3JnLzE5OTgvTWF0aC9NYXRoTUwiPjxtc3R5bGUgbWF0aHNpemU9IjE2cHgiPjxtc3VwPjxtaT5uPC9taT48bW4+MjwvbW4+PC9tc3VwPjxtbz4rPC9tbz48bXN1cD48bWZlbmNlZD48bXJvdz48bWk+bjwvbWk+PG1vPi08L21vPjxtbj4xPC9tbj48L21yb3c+PC9tZmVuY2VkPjxtbj4yPC9tbj48L21zdXA+PG1vPis8L21vPjxtbj4yPC9tbj48bWZyYWM+PG1yb3c+PG1pPm48L21pPjxtZmVuY2VkPjxtcm93PjxtaT5uPC9taT48bW8+LTwvbW8+PG1uPjE8L21uPjwvbXJvdz48L21mZW5jZWQ+PC9tcm93Pjxtbj4yPC9tbj48L21mcmFjPjwvbXN0eWxlPjwvbWF0aD42r6ISAAAAAElFTkSuQmCC\&quot;,\&quot;slideId\&quot;:728,\&quot;accessibleText\&quot;:\&quot;n squared plus open parentheses n minus 1 close parentheses squared plus 2 fraction numerator n open parentheses n minus 1 close parentheses over denominator 2 end fraction\&quot;,\&quot;imageHeight\&quot;:24.64864864864865},{\&quot;mathml\&quot;:\&quot;&lt;math style=\\\&quot;font-family:stix;font-size:16px;\\\&quot; xmlns=\\\&quot;http://www.w3.org/1998/Math/MathML\\\&quot;&gt;&lt;mstyle mathsize=\\\&quot;16px\\\&quot;&gt;&lt;mi&gt;a&lt;/mi&gt;&lt;mo&gt;:&lt;/mo&gt;&lt;mi&gt;b&lt;/mi&gt;&lt;mo&gt;&amp;#xA0;&lt;/mo&gt;&lt;mo&gt;=&lt;/mo&gt;&lt;mo&gt;&amp;#xA0;&lt;/mo&gt;&lt;mfrac&gt;&lt;mn&gt;1&lt;/mn&gt;&lt;mrow&gt;&lt;mstyle displaystyle=\\\&quot;true\\\&quot;&gt;&lt;mfrac&gt;&lt;mn&gt;1&lt;/mn&gt;&lt;mi&gt;a&lt;/mi&gt;&lt;/mfrac&gt;&lt;/mstyle&gt;&lt;mo&gt;+&lt;/mo&gt;&lt;mstyle displaystyle=\\\&quot;true\\\&quot;&gt;&lt;mfrac&gt;&lt;mn&gt;1&lt;/mn&gt;&lt;mi&gt;b&lt;/mi&gt;&lt;/mfrac&gt;&lt;/mstyle&gt;&lt;/mrow&gt;&lt;/mfrac&gt;&lt;mo&gt;=&lt;/mo&gt;&lt;mfrac&gt;&lt;mrow&gt;&lt;mi&gt;a&lt;/mi&gt;&lt;mi&gt;b&lt;/mi&gt;&lt;/mrow&gt;&lt;mrow&gt;&lt;mi&gt;a&lt;/mi&gt;&lt;mo&gt;+&lt;/mo&gt;&lt;mi&gt;b&lt;/mi&gt;&lt;/mrow&gt;&lt;/mfrac&gt;&lt;/mstyle&gt;&lt;/math&gt;\&quot;,\&quot;base64Image\&quot;:\&quot;iVBORw0KGgoAAAANSUhEUgAABAkAAAF2CAYAAAAMS8EyAAAACXBIWXMAAA7EAAAOxAGVKw4bAAAABGJhU0UAAACNUy1tAwAALcpJREFUeNrt3QGkVuf/APDHlUwyrkxmMmYmmYn8JZNEZmaSSGYyiclMMpFJkkSSyUxMJslEkkxmTGaSGcmVmUSSSRLJzJX82P889z1X727veZ5z73ve273v+Xz4+v209z3f+z7nPOe8z/c953lCAABelNEiDhXxraYAAACAdnq5iANF/FPEv0X8rUkAmOdGinhFMwAA1Le4iP1FPA6d4sBkKBIAMJ+KAW8XsamIg0WcLeJmEf8r4oHmAQDIW1TEviIeTSkOKBIAMBctLGJlWQjYWcTJIi4U8VdZDPi3Is5pOgCAai8VsaeIh4kvVIoEAMwlFzLXrFTs1HwAAM+Lv8B8UcT9ml+qFAkAmCvihLp/hs7db+PTLBKs0HwAAM8sKGL3NIoDigQAzHVxDoL1RdzOXMseaioAgGdfoD4PnWc1Z3J7piIBAHPdzsy17KwmAgAUBzpfmu6WX5DiZE5XQmeCp2NFXFUkAGBIfJy5ln2qiQCAtvuz/GJ0rYhdoff60N8pEgAwBA5mrmXLNREA0HYHQn6SpqWKBAAMgfOJ69g9zQMAUN+figQAzHOPE9ex05oHAKC+i4oEAMxjyzPXsa2aCACgvguKBADMY6mVDeKkvaOaCABAkQCAdkjNR3BN8wAAKBIA0A5xud/xxDXssCYCAFAkAKAd1mauYes1EQCAIgEA7XAwcf2KdxiMaCIAAEUCANrhSuL6dUHzAAAoEgDQDotCZ/WCquvXZ5oIAECRAIB22Jy5fi3XRAAAigQAtMPJxLXrruYBAFAkAKA9biWuXac0DwCAIgEA7fBG5tq1WRMBACgSANAOOxLXrTiZ4cuaCABAkQCAdjiXuG79pnkAABQJAGjeyiL2loPym0WMF/G0/N8bRZwoYnWP960o4pMiviniTBE/hM5kgvF97zfwd/2duG4dqrmNJUVsL+L7IsaK+Kf8bE/L7f9cxFdFrHUYAACKBIoEAG0VB8/7iriduT50RywijHZt42Lita/3+fetzvwt6zLvX14WLp5O4/PFAslWhwYAoEigSADQpuLAkdD5tX/qM/7ny0Hya0WMlK9fVsSeIh6Wr7taxILyv41XXFPGGvg79yWuWeNdf99ULxVxtPw8/84wYvFjsUMFAFAkAGCY7SziUY9rwMmyMJASiwV/la8/UMSqxDXlaAN/6y+J7Z+veE9cDeGPPooDU+c8UCgAABQJABg6rxZxuce5Pw76p/Ms/rryfbHQsCtxTXmvz7833qmQuhNgZ4/3rAnP7nZoKi46dAAARQIAhkkcsD/ocd6/UsQrM9jeWPn+qgF5nANgpM+/eVPmmvXWlNe/G56f5DDeibAt/PcOifh5t4TOZIV1CwUfOYQAAEUCAIZB1a/9cZD80gy3+V3menKpgb/768T270x57copBYK4GsPqGjm21SwS3HIYAQCKBADMd8cqzve/9lEgiPZmrie7G/jbbya2/13X6+JjFPe7/tvxML27GL6sWShY73ACABQJAJivvgnVS/yN9rntA5nryTt9bv/VzPY3la9bWMTvIT1PQU4sKNytUST42iEFACgSADAfVd1B8Dh0Zv/v14nEteRhA9tPPQYQJzNc3OPv2NFHvkM1igSXHVYAgCIBAPPN7pD/Bb5fpxM5zjaw/bOJ7V8pX7Ox69/295nvwxpFAtdIAECRAIB55YPEOf5Ug3kuJvJsa2D7jxLbPxg6KxRMrqxwroF8S2oUCZ46vAAARQIA5os3w/NLAE5GnNhvtMFcdxLXktf63PaqzLVqTRHnw7NVBxY38HlGFAkAAEUCRQKAYREHuWNhsL/uT1oQOvMCDGqpwD2JzzEeOo9MTM5NsKrBz5UrEow7zAAARQIA5oMjiXP7bw3nWpfI9W0D2/8psf1LRdwr///hBj9TnTsJ7jrMAABFAgDmupWZc/vqhvPtSuTa3Oe2410KTxPbf1L+7+3QWf6wKYtrFAkuONQAAEUCAOa61GMGl2b5WtLvvAcf1Bisx9jQ8Gd6r0bOEw41AECRAIC57LPMeX1Vw/nibflPKnKNNbD9r2oM1n8cQDtuq5F3i8MNAFAkAGCuWhQ6qxZUndN/GUDO1C/uxxvY/liNwfqKAXyuUzXyvuqQAwAUCQCYq/aE2b0lPzqZyLexz20vrTFQPzugtryVyTvmcAMAFAkAmKviBH8PEufzWwPK+bgiX1yOsN+JBLfWKBIsH8DneqtG3n0OOQBAkQCAuWpH5ny+ZwA5P0rku9rA9s9mPtNPA2rLfTWKBK875AAARQIA5qqriXN5/FV/6QBy/prIebSB7d/PXKPWDagtb7yg4gQAgCIBAH3L3R5/eQA5V2Zyftjn9t/ObP/mgNpyTcjfRbDOIQcAKBIAMFcdyJzLPxtAzjMhfefCgj63vzvzmb4YUFt+n8n7u8MNAFAkAGAuu5Y5ly9rOF/uzoUm5iP4Icz+4xPLym2nPtt6hxsAoEgAwFz1cuY8fnsAOc9lch7rc/sjRTxNbP/nAbXl8cznuuRwAwAUCQCYyzZnzuNnGs6Xm4sgxsY+c2zIbH/HANpxWaYwMV7EGw43AECRAIC57NAsD6ivZ/LF2/UX9ZnjcGb7SwbQjmcyn2u3Qw0AUCRQJACY7+fx9xvMtavc5oMiHlfku9FAntQcC1cG0IbvZtrwF4cZAODLpSIBwHwwljmPjzaU583ymjC5WkJVvm/7zJObY+FAw+0X5z/4I5EvFkSWOswAAEUCRQKA+eCfzHl8pIEcC7uKEaeL2JLIt6XPXFszn2dDw+23P6QfbXjXIQYAKBIoEgDMF08y5/EmnCq3dauIxaFzt0BVvtcy21pcM1fVoH2kwbZbFdJLHn7s8AIA2uYHRQKAeS230kC/vii3E4sR75T/diNU35qfEidRvFfEW4nX3Et8lmsNtlt8rOFWItdehxYA0EY3FQkA5rXxzHm8n5UAum/9/7T8t0WJXOcS25pcqjH+vasqXrM881lON9huFxN5DjqsAIA2il/0/hfyS1mNaCqAOeuvzHn8wxlud2MRT8ttnJjy71W59lRs6/2ubW1O5Pw881l2NdRmBxM59jmkAIC22hHyt6nGWK+pAOas3NwyX89gm9u73n85/LdYfDiR64Me21oXnt3tsL/Pz7Kpgfbamdj+docTANBWceKo2zWLBD9rLoA5a1/mHB5XP6i7hN+CIo53vfd66Dy7X3cgP3VSwrXh2bKJuUcFRkL+0Yl+i9afVGz3YVAQBwBaLH5Z/LVmgWAyvgkeOwCYi1bWOIf/GvKrCsSl/v7oek+cs+aVHq9LPd7QfZ3Y3DXov1wWIFLW1vgcS/topz0V2/ytiGUOIwCgbUZD57nUONjPraldFXeKOFDEe6GzZjYAc8P1mufw+Mz/613vi/9/WxFXprx2rKJAEKWWXIx3C8RHArqXMbxeo0ARfVrjMyyeQdvE95wJvefcORAUwAGAloi/CN0v4lHIr6E903hSbj/m2aLJAV6YDQ2e2+Ov/qOJXNPZ1p+JYsNUH9XY3v/NoF3u9NhOLIqscNgAAL4wDi62aXKAF+pkA+fyIzXy1C0835hGgSBaGJ6/o2FqfFdzW/HRhZ97vD8+QqGoDQAAwNCLz/z/OMPiQJyLYE3NPL+HenMgjM7gM8RCwdHwbLnEXnE+PP/YW5yrID5SF4sct3q8Jz7y8HHwaAEAAAAtsz8zyJ5aHNg+zcHzrsT24nP+hxoYjMc7EL4M9eZaqIr4KFxcqWGVQwIAAIA2i7+s7w2dW+7jEoTxEYG40sC90FnCcH+fg+fdofOL/eR2Y7HhWBFvDOCzLAmdlRLiXQJnQ2c1gsdl7sn8cQnDS6EzcWJc5tB8AwAAAAAwX8Rbjl7RDAAAANAesRjwduisj3owdG4JirOIxueTHmgeAAAAGC5xJtGVZSFgZ+gstxKfbfqrLAZUTR5yTtMBAADA8LgQZj7D6E7NBwAAAMMjLmnyZxGPQmcm0ekUCcwyCgAAAEMszkGwvojbmQLBQ00FAAAA7RAfJUgVCc5qIgAAAGiHj0O6SPCpJgIAAIB2iMsdpooEyzURAAAAtMP5UF0guKd5AAAAoD0eh+oiwWnNAwAAAO0QHyVIPWqwVRMBAABAO6RWNvhfEaOaCAAAANohNR/BNc0DAAAA7TBSxHioLhIc1kQAAADQDmtDej6C9ZoIAAAA2uFgqC4QxDsMRjQRAAAAtMOVUF0kuKB5AAAAoB0Whc7qBVVFgs80EQAAALTD5pCej2C5JgIAAIB2OBmqCwR3NQ8AAAC0x61QXSQ4pXkAAACgHd4I6UcNNmsiAAAAGJzXiviqiDtFPCni7yK+L2LlC/hbdiQKBHEyw5ftLgAAABiMNUU8SgzKP5nlv+dcokjwm90FAADAfBR/hd9bDnpvFjFexNPyf28UcaKI1T3et6IcmH9TxJkifgidyfri+95v+G9cWsTDkL69P8a6WWy3vxN/x6Ga21hSxPbQuRtirIh/yrZ/Wm7/59C5c2KtwxQAAIBBiYPTfUXcrjHwnoxYRBjt2sbFxGtfb/jvPVLzb7w2S+23us9iRVwa8UxZDKjb/rGAs9WhCwAAQJPFgTjgHg/P365/vhyExuf+R8rXLytiT3j2K/7VIhaU/228YjA7NoC/+/dpDKYXz0I77kvkH+9qv6leKuJo2d7/zjAuztJnBAAAYIjtDL2f6T9ZFgZSYrHgr/L1B4pYlRjEHh3A3/5oGoPo2bg1/5dE/vMV74mrIfzRR3Fg6pwHCgUAAABM26tFXO4x0PxrmgPqdeX74oB9V2IA+94APsN07iRYMuD2jHdSpO4E2NnjPXHSxYehmQJB9x0FAAAAUFscsD/oMcC8UsQrM9jeWPn+qgFvfMZ+ZACf42DNgfOfs9CmmzJ/w1tTXv9ueH6Sw3gnwrbw3zs44v7YEjqTFdYtFHw0RMfqhtBsEWUuxwWnJgBcw13DAWZb1a/9cRD60gy3+V3mxHlpQJ/l5dBZOSF34t40C+36dSL/nSmvXTmlQBBXi1hdI8e2mheqW75g+IIBAK7hruEAOccqTmy/9lEgiPZmTpy7B/iZ4i/09xK5985S295M/A3fdb0uPuZxv+u/HQ/Tu8viy5oXq/W+YPiCAQCu4a7hAFW+CdVL6I32ue0DmRPnOwP+bPHvP1J+ljgvQFxJID6bv3qW2vbVUO9OhoXhv/Mo7JxBrlhQqHP3xNe+YPiCAQCu4a7hAL1U3UHwOHRm1+/XicRJ82EL2jf1GEAsWizu0U47+sh3qMbF6rIvGL5gAIBruGs4wFS7w+Cf1T+dyHG2BW18NvH5r5Sv2dj1b/v7zPdhjYvV375g+IIBAK7hruEA3T5InMxONZjnYiLPtha086PE548rMMQVCiZXfjjXQL4lNS5WT33B8AUDAFzDXcMBJr0Znl9ibzLixHmjDea6kzhpvjbk7bwqc9FYU8T58GzVgcUN5BxpUZGA+etfIYQQczJwfRVCtPB8HQeRY2F2ft1fEDrP3Q/7UnxV9iTaOU6guCk8m5tg1SxeIMZdQ/ElRgghhCKB66sQwvk6OpJI9FvDudYlcn3bghP1T4nPfyk8W57xcMNFoNwBddc1FF9ihBBCKBK4vgohnK9XZhI1vSzgrkSuzUN+ko53UTxNfP4n5f/eDp3lD5uyuMYB5dk4fIkRQgihSOD6KoRwvk4+ZnBpACeqC4l8o0N+kv6g5s7d0HDe92rkPOEaii8xQgghFAlcX4UQ7T5ff5ZJsqrhk1S87f1JRa6xFpykv6qxY38cQN5tNfJucQ3FlxghhBCKBK6vQoj2nq8Xhc6qBVUJfhnASSr1i/bxFpykx2rs2BUDyHuqRt5XXUMBAADaa0+Y3Vveo5OJfBuHvL2X1hionx1Q7luZvGO6AwAAQHvFCfQeJAaNtwaU83FFvrjc38Ihb/OtNYoEyweQ960aeffpEgAAAO21IzNo3DOAnB8l8l1tQZufzbT5TwPKu69GkeB1XQIAAKC9riYGjPFX/aUDyPlrIufRFrT5/cxAfd2A8t4IL6Y4AQAAwDyQu/388gByrszk/HDI2/ztzOe/OaC8a0L+LoJ1ugQAAEB7HcgMGj8bQM4zIX3nwoIhb/PdmTb/YkB5v8/k/V13AAAAaLdrmYHjsobz5e5caMN8BD+E2X+8Y1m57VTbrx/Ctt4Q2rMO6gWnMwBcw13DAfrxcuaEdXsAOc9lch4b8jYfKeJp4vP/PKC8xzPtfskXDF8wAMA13DUcaLfNmRPWmYbz5eYiiLGx5Re8HQPIuSxTmBgv4g1fMHzBAADXcNdwoN0OzfKA9XomX7wdftGQt/nhzOdfMoCcZzLtvtsXDF8wAMA13DUc4ELmhPV+g7l2ldt8UMTjinw3WtDmqTkgrgwg37uZffyLLxi+YACAa7hrOEA0ljlhjTaU580i/g7PVkuoyvftkLd3bg6IAw3ni/Mf/JHIFws2S4e8zX3BAADXcNdwgJr+yZywRhrIsbCrGHG6iC2JfFuGvL23Ztp7Q8P59of0ow3v+oLhCwYAuIa7hgNMepI5YTXhVLmtW0UsDp27BaryvZbZ1uJ53t6nMoP2kQZzrQrpJQ8/dvgDAADQLVfV7NcX5XZiMeKd8t9uhOpb31PiJIr3inhrHrf3vURbX2swT3ys4VYi116HPgAAAFONZ4oE/cy0331r/aflvy1K5DqX2NbkUo3x7101gHaIdzB8VcSd0CloxPkTvg+dJRubsjzT1qcbzHUxkeegwx4AAIBe/soMXD+c4XY3FvG03MaJKf9elWtPxbbe79rW5gG0wZoiHoXqRwA+aSjP55m23tVQnoOJHPsc8gAAAFTJLYH49Qy2ub3r/ZfDf5+zP5zI9UGPba0Lz+522D+Azx9n9n8Y8o9drJuFtt7UQI6die1vd7gDAACQsi8zcP0n1F8ib0ERx7veez10no2vO1CeOinh2vBs2cTTA/r8R0K9GWf7nS8gFkpyj3as7zPHJxXbfdjAtgEAAGiBlTUGyL+G/KoCcSm9P7rec7OIV3q8LvV4Q/cdB5u7BtWXywLEIPwe6i9N08/KCmtrbH9pH9vfU7HN34pY5jAHAACgrus1BrBxQr/4TP3rXe+L/39bEVemvHasokAQpZZcjHcLxFvuu5cJvB4Gu+zho2kUCdb2kefTARUh4nvOhN5zKRwIzS6pCAAAQAtsmMZAORfxV//RRK7pbOvPRLGhKdO5k6CflR4+qrH9/5vBfrvTYzuxaLPCYQ0AAMBMnWygQHCkRp4nNbd1YxYKBNHBmn/PWJ95Fobn77iYGt/V3Fa8o+HnHu+Pj3hscSgDAADQr/jM/48zLA7EuQjW1MxT55f7OAfC6Cx97jix4t0af9N7DeSKhYKj4dlyjr3ifJlrYdf74lwFcSnKWIS51eM98ZGMj4NHCwAAAGjY/swgdmpxYPs0B6e7EtuLz9EfegGD3beKuJf4uz5vOF+8Q+LLUG8uiKq4HzorSaxyyAIAADBI8ZfrvaFzS3tcgjA+IjBeDqQvlIWEfganu0PnF/HJ7cZiw7Ei3niBnzneuRALFDfLvyt+7nOzMAiP8xzElRziXQJnQ2c1gsfl3zDZPnEJw0uhM7FjXObQfAMAAAAAAAAAAAAAAAAAAAAAAAAAAAAAAAAAAAAAAAAAAAAAAAAAAAAAAAAAAAAAAAAAAAAAAAAAAAAAAAAAAAAAAAAAAAAAAAAAAADz2UgRr2gGAOaT0SIOFfGtpgB9DIAZFwPeLmJTEQeLOFvEzSL+V8QDzQPAfPByEQeK+KeIf4v4W5OAPgZApYVFrCwLATuLOFnEhSL+KosB/1bEOU0HwFy2uIj9RTyecgEzgAF9DIDeLiSKALnYqfkAmIsWFbGviEcVFzADGNDHAOgtPjb2Z3mOH59mkWCF5gNgLnmpiD1FPMxcwAxgQB8DoJ44B8H6Im5nzv0PNRUAc0V8bu6LIu6HelVuAxjQxwCYnp2Zc/9ZTQTAi7agiN3TGLgYwIA+BsDMfJw593+qiQB4UeJtb5+Hzgy7M5lUxwAG9DEApudg5ty/XBMB8CIGLvFWt7vlxSguwXMldJblOVbEVQMY0McAGIjzifP+Pc0DwIvwZ3khulbEriJe6fGa7wxgQB8DoHGPE+f905oHgBfhQMgvrbPUAAb0MQAatTxz3t+qiQCYy/40gAF9DIDGpFY2iI+mjWoiAOayiwYwoI8B0JjUfATXNA8Ac90FAxjQxwBCZynXbypii+apJU5qO5445x/WRAAYwIA+po8B88HCxLnqG81Ty9rMOX+9JgLAAAb0MX0MUCRoh4OJNox3GIxoIgAMYEAf08cARYJ2uJJowwuaBwADGEAfAxQJ2mFR6KxeUNWGn2kiAAxgAH0MUCRoh82Z8/1yTQSAAQygjwGKBO1wMtF+dzUPAAYwgD4GKBK0x61E+53SPAAYwAD6GKBI0A5vZM71mzURAAYwgD4GKBK0w45E28XJDF/WRAAYwAD6GKBI0A7nEm33m+YBwAAG0MdgblpZxN5yUHeziPEinpb/e6OIE0Ws7vG+FUV8Ug6WzxTxQ+hMRhff974iQev9nWi7QzW3saSI7UV8X8RYEf+Ux+bTcvs/F/FVEWs1NwAGMKCPATMXB1/7irid6Y/dEYsIo13buJh47euKBK22OnMsrcu8Py6NeKYsBtQ9PmOBa6umB8AABvQxYHrFgSOh82v/1GfEz5eDrNeKGClfv6yIPUU8LF93tYgF5X8br+jDY0PUXooEM7Mv0W7jXcfXVC8VcbQ8Hv+dYcTi1WK7AAADGNDHgLSdRTzq0edOloWBlFgs+Kt8/YEiViX68FFFgtb7JdFu5yveE1dD+KOP4sDUOQ8UCgAwgAF9DOjh1SIu9+hrcdA/nWe515Xvi4WGXYk+/J4iQavFO01SdwLs7PGeNeHZ3SpNxUW7AgADGNDHgP+KA/YHPfrZlSJemcH2xsr3Vw3o4jPkI4oErbYpc45/a8rr3w3PT3IY70TYFv57h0s8XreEzmSFdQsFH9kdABjAgD4GdFT92h8HWS/NcJvfZfrvpSFrQ0WC6fs60WZ3prx25ZQCQVxNY3WNHNtqFglu2R0AGMCAPgaEcKyif/3aR4Eg2pvpv7sVCVrvZqLNvut6XXwM5n7XfzsepncXypc1CwXr7RIADGBAH4M2+yZULxE32ue2D2T67zuKBK32aub42NTVrr+H9DwFObGgcLdGkeBruwUAAxjQx6Ctqu4geBw6s8f360Si7z4cwvZUJJie1GMAcTLDxT2Oox195DtUo0hw2W4BwAAG9DFoo90h/wtuv04ncpxVJGi9s4n2ulK+ZmPXv+3vM9+HNYoErikAGMCAPgat80GiT51qMM/FRJ5tigSt9yjRXgdDZ4WCyZUxzjWQb0mNIsFTuwUAAxjQx6BN3gzPLyE3GXFiuNEGc91J9N3XFAlabVXm3L6miPPh2aoDixvIOaJIAIABDOhjwH8HSWNhdn7dXxA6z5W3aak5RYL69iTaajx0HnmZnJtgVYN5c0WCcbsGAAMY0MegLY4k+tJvDedal8j1rSJB6/2UaKtLRdwr///hBnPWuZPgrl0DgAEM6GPQBiszfWl1w/l2JXJtnuXPvqHG4HBY4uQ8OBbjXSZPE5/hSfm/t8vCS1MW12i/C04VABjAgD4GbZB6zODSLPfd0Vn+7IoEc8sHNT/Lhobzvlcj5wmnCgAMYEAfg2H3WaYfrWo4X7yt+0lFrrEX8PkVCeaWr2p8jh8HkHdbjbxbnC4AMIABfQyG2aLQWbWgqg/9MoCcqV9sjysStL5IMFbjc6wYQN5TNfK+6pQBgAEM6GMwzPaE2b2lO5QD1ap8GxUJWl0kWFrjM5wdUO5bmbxjThcAGMCAPgbDLE4Q9yDRf24NKOfjinxxObuFL6AdFAnmjq01PsPyAeR9q0befU4ZABjAgD4Gw2xHpv/sGUDOjxL5rr6gdlAkmDvOZv7+nwaUd1+NtnvdKQMAAxjQx2CYXU30nfir/tIB5Pw1kfPokLf3wsRn/8bhOOF+5py+bkB5b7yg4gQABjAGMKCPwZyQu7368gByrszk/FCRoNXezhwfNweUd03I30Wwzu4BwAAG9DEYZgcyfeezAeQ8E9J3LixQJGi13Zlj8osB5f0+k/d3uwYAAxjQx2DYXcv0nWUN58vduXC1BW2uSJD2Q5j9x1+WldtOHZvr7RoADGBAH4Nh9nKm39weQM5zmZzHFAlabaSIp4n2+XlAeY9njstLThcAGMCAPgbDbnOm35xpOF9uLoIYGxUJWi23wsSOAeRclilMjBfxhtMFAAYwoI/BsDs0ywOy65l88XbvRYoErXY4c3wsGUDOM5njcrdTBQAGMKCPgX4TwvsN5tpVbvNBEY8r8t1oSbsrElRLzZFxZQD53s30gV+cJgAwgAF9DNpiLNNvRhvK82bZBydXS6jK960iQauLBLk5Mg40nC/Of/BHIl8saC11mgDAAAb0MWiLfzL9ZqShAfFkMeJ0EVsS+bYoErS6SLA1czxuaDjf/pB+tOFdpwgADGBAH4M2eZLpN004VW7rVhGLQ+dugap8r2W2tViRYKidygzaRxrMtSqklzz82OkBAAMY0MegbXIrDfTri3I7sRjxTvlvN0L1rd0pcRLFe0W8pUgwtO4l2uVag3niYw23Ern2OjUAYAAD+hi00Xim3/Qzk3z3reOflv+2KJHrXGJbk0s1xr93lSLBUFqeORZPN5jrYiLPQacFAGbLDwYwoI/BHPNXpt98OMPtbgzP1p0/MeXfq3LtqdjW+13b2jwk7a5I8LzPM8firobyHEzk2OeUAMBsumkAA/oYzDG5O3C+nsE2t3e9/3L473PkhxO5PuixrXXh2d0O+4eo3RUJpn8sbmogx87E9rc7HQAwm+Ltlf/LXPyanpAH9DF9DHL2ZfpNXP2g7hJwC4o43vXe66Hz7HfdgeDUSQnXhmfLJp4esnZXJPiveG7OPfqyvs8cn1Rs92ED2waAadsR8pNDNXEBBH1MH4PpWFmj3/wa8qsKxKXiutebj3f2vNLjdanHG7qLeJu7Bo2XywKEIsHwWlvjOFzax/b3VGzztyKWOQ0AMNviF6vbNQcwP2su0Mdgll2v0XfuhM4z4693vS/+/21FXJny2rGKAkGUWnIx3i0QbynvXgbvehieZQ8VCap9WuMYnMlxEN9zJvS+s+xAcHcZAC9ArHr/WnPw0v3lwEUL9DGYLRum2YdSEX/1H03kms62/kwUGxQJhstHNY6H/5vBcX2nx3ZiUWuFbg/AbIpfjj4sL/L/zPBLVryoxQr3e+UXCUAfg0E62UCB4EiNPE9qbuvGEBcIFAl6t8eVzDHxXc1txUcXfu7x/vgIzBZdHYDZEJ/DvF/Eo2l8+ZluPCm3f98FDn1MH4MBiM/8/zjD/hPnIlhTM8/vod4cCKMtGBQrEjzfJkfDs+Uue8X58HxxN95RFgvHsUh1q8d74iMrHwd3kAEwi5q8TbNObNPk6GP6GAzI/swgbWpxYPs0B1+7QnoFkkMtGcwpElSLd5B8GerNlVEVseAbV9pYpUsDAAD0J/4yuzd0btmOSxDGO23iSgP3QmcJw/19Dr52h84vvpPbjcWGY0W80aI2ViSoZ0norHQR7xI4GzqrETwuj53J4ycuYXgpdCa+jMscmm8AAAAARQIAAABg/lEkAAAAACbEIsGTijiueQAAAAAAAAAAAAAAAAAAAAAAAAAAAAAAAAAAAAAAAAAAAAAAAAAAAAAAAAAAAAAAAAAAAAAAAAAAAADmowVFfFMRWzQPAAAAtMfCIv6tiG80DwAAALSHIgEAAAAwQZEAAAAAmKBIAAAAAExQJAAAAAAmKBIAAAAAExQJAAAAgAmKBAAAAMAERQIAAABggiIBAAAAMEGRAAAAAJigSAAAAABMUCQAAAAAJigSAAAAABMUCQAAAIAJigQAAADABEUCAAAAYIIiAQAAADBBkQAAAACYoEgAAAAATFAkAAAAACYoEgAAAAyxf8XAQ5FA/xL6GAAAGMQIRQL9S+hjAABgECMUCXDs62MAAGAQI17AAGZDi9rzpP4lFAkAAMAgxgBGkUCRQCgSAACAQYwBjCKBIoFQJAAAAFAkmL9FAgAAAFAkUCQAAAAARQJFAgAAAFAkUCQAAACAtliYGLx/o3kAAACgPRQJAAAAgAmKBAAAAMAERQIAAABggiIBAAAAMEGRAAAAAJigSAAAAABMUCQAAAAAJigSAAAAABMUCQAAAIAJigQAAADABEUCAAAAYIIiAQAAADBBkQAAAACYoEgAAAAATFAkAAAAACYoEgAAAAATFAkAAACACYoEAAAAwARFAgAAAGCCIgEAAAAwQZEAAAAAmKBIAAAAAExQJAAAAAAmKBIAAAAAE2KR4ElFHNc889ZIEa9oBgAAAGiPWAx4u4hNRRws4mwRN4v4XxEPNA8AAAAMl3i3x8qyELCziJNFXCjir7IYUPW4yDlNBwAAAMPjQqIIkIudmg8AAACGx6Ei/iziURHj0ywSrNB8AAAAMLziHATri7idKRA81FQAAADQDvFRglSR4KwmAgAAgHb4OKSLBJ9qIgAAAGiHuNxhqkiwXBMBAABAO5wP1QWCe5oHAAAA2uNxqC4SnNY8AAAA0A7xUYLUowZbNREAAAC0Q2plg/8VMaqJAAAAoB1S8xFc0zwAAADQDiNFjIfqIsFhTQQAAADtsDak5yNYr4kAAACgHQ6G6gJBvMNgRBMBAABAO1wJ1UWCC5oHAAAA2mFR6KxeUFUk+EwTAQAAQDtsDun5CJZrIgAAAGiHk6G6QHBX8wAAAEB73ArVRYJTmgcAAADa4Y2QftRgsyYCAACAdtgRqgsEcTLDlzURAAAAtMO5UF0k+E3zAAAA893KIvaWg5+bRYwX8bT83xtFnChidY/3rSjikyK+KeJMET+EzqRt8X3va1aG1N+JIsGhmttYUsT2Ir4vYqyIf8o+97Tc/s9FfFXEWs0NAADMhjhI2VfE7ZB+vro7YhFhtGsbFxOvfV0TM4RWZ/rIusz749KIZ8piQN1+Fwt3WzU9AAAwqOLAkdD5tX/qs9Tny8HIa0WMlK9fVsSeIh6Wr7taxILyv41XDGrGNDNDal9iMD/e1W+meqmIo2U/+3eGEYtyi+0CAACgKTuLeNRj8HGyLAykxGLBX+XrDxSxKjGYOaqpGVK/JI778xXviash/NFHcWDqnAcKBQAAQF9eLeJyjwFHHPRP55nndeX7YqFhV2Ig854mZwjFO2hSdwLs7PGeNeHZXThNxUW7AgAAmKk4YH/QY6BxpYhXZrC9sfL9VQOf+Kz1iGZnCG3KDN7fmvL6d8PzkxzGOxG2hf/euRP74ZbQmaywbqHgI7sDAACYrqpf++Ng5KUZbvO7zODlkmZnSH2dOO7vTHntyikFgrhKyOoaObbVLBLcsjsAAIDpOFYxuPi1jwJBtDczeNmt6RlSNxPH/Xddr4uP99zv+m/Hw/TurvmyZqFgvV0CAADU8U2oXkpttM9tH8gMXN7R/AyhVzPH/abydQuL+D2k5ynIiQWFuzWKBF/bLQAAQE7VHQSPQ2eW9X6dSAxaHmp+hlTqMYA4meHiHv1jRx/5DtUoEly2WwAAgJTdIf9LZ79OJ3KctQsYUmcTx/2V8jUbu/5tf5/5PqxRJPjbbgEAAKp8kBhMnGowz8VEnm12A0PqUeK4Pxg6KxRMrvhxroF8S2oUCZ7aLQAAQC9vhueXWpuMOIHaaIO57iQGLa/ZFQyhVZnB+poizodnqw4sbiDniCIBAAAw08HEWJidX/cXhM7z15Zko032JPrXeOg8yjM5N8GqBvPmigTjdg0AADDVkcQg4reGc61L5PrWrmBI/ZQ47i8Vca/8/4cbzFnnToK7dg0AANBtZWYQsbrhfLsSuTbbHQyhePfM08Rx/6T839uhs/xhUxbXKBJcsHsAAIBuqccMLg0g34VEvlG7gyH0QY3BeowNDed9r0bOE3YPAAAw6bPMAGJVw/ni7c9PKnKN2R0Mqa9qDNZ/HEDebTXybrF7AACAaFHorFpQNXj4ZQA5U79sHrdLGFJjNQbrKwaQ91SNvK/aPQAAQLQnzO6tz9HJRL6NdglDaGmNgfrZAeW+lcnr7h0AAGBCnEjtQWLwcGtAOR9X5IvLvi20WxhCW2sUCZYPIO9bNfLus3sAAIBoR2bwsGcAOT9K5LtqlzCkzmb62k8DyruvRpHgdbsHAAAI5aC8auAQf9VfOoCcvyZyHrVLGFL3MwP1dQPKeyO8mOIEAAAwz+RuQ748gJwrMzk/tFsYQm9njvubA8q7JuTvIlhn9wAAANGBzODhswHkPBPSdy4ssFsYQrszfe2LAeX9PpP3d7sGAACYdC0zgFjWcL7cnQvmI2BY/RBm/7GeZeW2U31uvV0DAABEL2cGD7cHkPNcJucxu4UhNFLE08Rx//OA8h7P9LdLdg0AADBpc2YAcabhfLm5CGJstFsYQhsyx/2OAeSMdxGkChPjRbxh1wAAAJMOzfLA5XomX7wtepHdwhA6nDnulwwg55lMf9tttwAAAN0uZAYR7zeYa1e5zQdFPK7Id8MuYUil5v64MoB872b69i92CQAAMNVYZiAx2lCeN4v4OzxbLaEq37d2CUMoN/fHgYbzxfkP/kjki4W6pXYLAAAw1T+ZwctIAzkWdhUjThexJZFvi13CENqa6WcbGs63P6QfbXjXLgEAAHp5khm8NOFUua1bRSwOnbsFqvK9ltnWYruMeehUZtA+0mCuVSG95OHHdgcAAFAlt9JAv74otxOLEe+U/3YjVN8CnRInUbxXxFt2G/PMvUQfu9ZgnvhYw61Err12BQAAkDKeKRL0M+N69y3Wn5b/tiiR61xiW5NLNca/d5XdxjyyPNPHTjeY62Iiz0G7AgAAyPkrM4D5cIbb3Rierc9+Ysq/V+XaU7Gt97u2tdkuY575PNPHdjWU52Aixz67AQAAqCO3BOLXM9jm9q73Xw7/fd46tVb8Bz22tS48u9thv93FEPaxTQ3k2JnY/na7AAAAqGtfZgATVz+ou1TagiKOd733eug8I113wDR1UsK14dmyiaftKuahWCDLPdKzvs8cn1Rs92ED2wYAAFpmZchPXvhryK8qEJdU616X/WYRr/R4Xerxhu47DjZ3Da4ulwUImG/W1uhfS/vY/p6Kbf5WxDLNDwAAzMT1GgOZO6HzbPXrXe+L/39bEVemvHasokAQpZZcjHcLxFuvu5eLux4se8j89WmNvjWT4zu+50zovZzigdDskooAAEDLbKgxkKkb8Vf/0USu6Wzrz0SxAeaDj2oc5/83g/56p8d2YrFuhSYHAACacLKBAsGRGnme1NzWDQUChsDC8PydNlPju5rbio8u/Nzj/fHRni2aGgAAaFJ85v/HGRYH4lwEa2rm+T3UmwNh1C5hiAoFR8OzZTx7xfki3itfOynOVRCXII3Ft1s93hMfxfk4eLQAAAAYoP2ZwczU4sD2aQ5SdiW2F5+nPmTQw5CKd8Z8GerNAVIV90NnBZFVmhMAAJgt8RfMvaFza3NcgjA+IhBXGrgXOksY7u9zkLI7dH4ZndxuLDYcK+INTU9LLAmdFTziXQJnQ2c1gsdln5jsF3EJw0uhM6FnXObQfAMAUPp/fiJbnBVQlKMAAAHLdEVYdE1hdGhNTAA8bWF0aCB4bWxucz0iaHR0cDovL3d3dy53My5vcmcvMTk5OC9NYXRoL01hdGhNTCI+PG1zdHlsZSBtYXRoc2l6ZT0iMTZweCI+PG1pPmE8L21pPjxtbz46PC9tbz48bWk+YjwvbWk+PG1vPiYjeEEwOzwvbW8+PG1vPj08L21vPjxtbz4mI3hBMDs8L21vPjxtZnJhYz48bW4+MTwvbW4+PG1yb3c+PG1zdHlsZSBkaXNwbGF5c3R5bGU9InRydWUiPjxtZnJhYz48bW4+MTwvbW4+PG1pPmE8L21pPjwvbWZyYWM+PC9tc3R5bGU+PG1vPis8L21vPjxtc3R5bGUgZGlzcGxheXN0eWxlPSJ0cnVlIj48bWZyYWM+PG1uPjE8L21uPjxtaT5iPC9taT48L21mcmFjPjwvbXN0eWxlPjwvbXJvdz48L21mcmFjPjxtbz49PC9tbz48bWZyYWM+PG1yb3c+PG1pPmE8L21pPjxtaT5iPC9taT48L21yb3c+PG1yb3c+PG1pPmE8L21pPjxtbz4rPC9tbz48bWk+YjwvbWk+PC9tcm93PjwvbWZyYWM+PC9tc3R5bGU+PC9tYXRoPmGZaTgAAAAASUVORK5CYII=\&quot;,\&quot;slideId\&quot;:722,\&quot;accessibleText\&quot;:\&quot;a colon b space equals space fraction numerator 1 over denominator 1 over a plus 1 over b end fraction equals fraction numerator a b over denominator a plus b end fraction\&quot;,\&quot;imageHeight\&quot;:40.432432432432435},{\&quot;mathml\&quot;:\&quot;&lt;math style=\\\&quot;font-family:stix;font-size:16px;\\\&quot; xmlns=\\\&quot;http://www.w3.org/1998/Math/MathML\\\&quot;&gt;&lt;mstyle mathsize=\\\&quot;16px\\\&quot;&gt;&lt;mfrac&gt;&lt;mi&gt;p&lt;/mi&gt;&lt;mi&gt;q&lt;/mi&gt;&lt;/mfrac&gt;&lt;mo&gt;:&lt;/mo&gt;&lt;mfrac&gt;&lt;mi&gt;r&lt;/mi&gt;&lt;mi&gt;s&lt;/mi&gt;&lt;/mfrac&gt;&lt;mo&gt;=&lt;/mo&gt;&lt;mfrac&gt;&lt;mn&gt;1&lt;/mn&gt;&lt;mrow&gt;&lt;mstyle displaystyle=\\\&quot;true\\\&quot;&gt;&lt;mfrac&gt;&lt;mi&gt;q&lt;/mi&gt;&lt;mi&gt;p&lt;/mi&gt;&lt;/mfrac&gt;&lt;/mstyle&gt;&lt;mo&gt;+&lt;/mo&gt;&lt;mstyle displaystyle=\\\&quot;true\\\&quot;&gt;&lt;mfrac&gt;&lt;mi&gt;s&lt;/mi&gt;&lt;mi&gt;r&lt;/mi&gt;&lt;/mfrac&gt;&lt;/mstyle&gt;&lt;/mrow&gt;&lt;/mfrac&gt;&lt;mo&gt;=&lt;/mo&gt;&lt;mfrac&gt;&lt;mrow&gt;&lt;mi&gt;p&lt;/mi&gt;&lt;mi&gt;r&lt;/mi&gt;&lt;/mrow&gt;&lt;mrow&gt;&lt;mi&gt;p&lt;/mi&gt;&lt;mi&gt;s&lt;/mi&gt;&lt;mo&gt;+&lt;/mo&gt;&lt;mi&gt;q&lt;/mi&gt;&lt;mi&gt;r&lt;/mi&gt;&lt;/mrow&gt;&lt;/mfrac&gt;&lt;/mstyle&gt;&lt;/math&gt;\&quot;,\&quot;base64Image\&quot;:\&quot;iVBORw0KGgoAAAANSUhEUgAABHsAAAF5CAYAAAAPoSZCAAAACXBIWXMAAA7EAAAOxAGVKw4bAAAABGJhU0UAAACNUy1tAwAAL1BJREFUeNrt3QHkVef/OPBHkkxiJkm+Yr4mM4mZZDIxM5NJTGYyE5OvyWTka5JkzFcmXxOZSSZjksxkZJKZiUky+RhfSZKMZDIfif2f53/P/XW7+9zznHvvubfPOff14m2fPruf83w+zznPc87zPuc8TwgAAIM9HeNwjOOqAgAAAKC5VsY4GON+jL9i/KFKAAAAAJpnRYwDMe6FTpKnG5I9AAAAAA3yVIyPY9wNjyd5JHsAAAAAGmR5jI9i/B4WTvJI9gAAAAA0wLIY+2LcDuVJHskeAAAAgEVsaYwPQ/Ukj2QPAAAAwCK0JMYHMW6G4ZI8kj0AAAAAi0hK8uyJcSN0kjYPY/wY44sYR2L8FCR7AAAAABrjWugka36JsTfGqgU+82WQ7AEAAABohIMxns98ZnWQ7AEAAABole4TQJI9AAAAAC1wNkj2AAAAALTGmSDZAwAAANAakj0AAAAALSLZAwAAANAikj0AAAAALSLZAwAAANAikj0AAAAALSLZAwAAANAikj0AAAAALSLZAwAAANAikj0AAAAALSLZAwAAANAikj0AAAAALSLZAwDAVK2N8UaMXTGOxPg6xsXiwnN3hZ/fFONgcSF7O8Z8jIfFf28V398f45+qeiYsi/F6jPdifBnjfIx7Q/z8hhjHYtyM8aA4ptJx+bSqBRpMsgcAY0DjEKj9oN8aY0eMj2KcjPFtcfA+zFx8birZ5r4Y1zM/3x/fBkmftlgS46UYO2N8VnTodwbs9x8qbO+ZGF+VHDtzxWcAmkiyBwBjQOMQqM3hIRtib9wZsM3toZPtHHW792O8adc0zuYYB0In63+twkmiNw5mtr2lpIPujWN2A9BQkj0AGAMah0BtUgZ1dxHvh87jbFcrNowTfdtaUTSwv2qKN+yeVg1UymJryXbfHqLDTo9TLrErgBb2oZI9ABgDGofA2PZVOKC393w+vdN5re9gP1l8pvtIWzr41xfbvl1h+3djrLErGiNl1NM7sKuLTv+5GO/G+G2MjnHXCB32ersCaCDJHgCMAUcbAxqHwJDmMg1jWfG51JhuhccfYcs10FUxfq3QYI7bDY23pjheBu3jcwN+blsYLTv/kioHGkiyBwBjwHrHgMYhMMClCg1jXXiUoU3vaL48xPafD/nH4lLjNLt5810s2cf/XuDzqaP8s+czF2IcDfn3ZR/2nIAAmkSyBwBjwPrHgMYh0GdJKM+C/qtogP8r/p06hVUjlPNtyGdI37E7Gu98yf7d3PfZNT0njwd9+39z5li5qKqBhpLsAcAYsP4xoHEI9HkxczA/GzrL1KWvfwyddyNH8W6Fhv6V3dF4dwfs2z/D4+/Jpq9/Dgu/E9x1rORY2aKqgYaS7AHAGLD+MaBxCPR5v+RATpNwHSy+Tu9crhyjnE0VGvovdkejLS3Zt2f7Pnuk5/99NGB7y8PfH8dMSzV6AgxoMskeAIwB6x0DGofAAsqWz+tmPO+Fzvua41heoaHftzsa7dWSfbtvwOdOV9humjgtLRf5Vng02z9AU0n2AGAMWO8Y0DgEFnC3QgN8u6aycuXM2x2NdiDkZ6xP7/52Z/O/qdMEZpBkDwDGgPWOAY1DoM+GCo3vXI3l5cp6YJc02g9h8HuyXcd7vv+6KgNmkGQPAMaA9Y4BjUOgz74KjW/9FBu6J3uaK70nO2hpxe4jki/3fO+kKgNmlGQPAMaA9Y0BjUNgAecyDe9MzcmAXEO/a5c01psl+/WD4jNXe/azxyaBWSXZA4AxYH1jQOMQ6JOWnHuQaXhbayzvmQoN/YLd0lhHS/ZrelR0d8+/96guYIZJ9gBgDFjfGNA4BPq8mml0N2ou77UKDf1ru6Wx5sLgTH3K6N8s/n1FVQEzTrIHAGPA+saAxiHQ55NMo/uk5vJ2Vmjo++2WRlqb6bw/DJO5UwDQRJI9ABgD1jMGNA6BBfycaXTP11ze4QoNfZvd0ki7S/ZpelTyevH1WVUFINkDgDFgTWNA4xDosyIMnrE8xdUJlHk608jT77PUrmmksn17qGf/rldVAJI9ABgD1jQGNA6BPjsyje7ABMq8F0zO3EZpkrf7A/bp7zEuF19/oaoA/j/JHgCMAccfAxqHwAKOZRpd3ZnP9SH/+N4+u6WRtpTs09vhUTZ9naoC+P8kewAwBhx/DGgcAguYK2kYcxMob1+Fhr7WbmmkQxX27XHVBPB/JHsAMAYcfwxoHAJ91oTpzsCeXMyU+b3d0liXKnSy3pEFeESyBwBjwPHHgMYh0GdXpkFsqrm8fwSrcLXVygr7ViIP4HGSPQAYA443BjQOgQV8XdIg7kygvAOZRjhnlzTWzgqd7CuqCeAxkj0AGAMah0Dt7pQ0iBM1l5VmSL+RaYS77JLGOpHZt7+pIoC/kewBwBjQOARqtSHTKHbUXN47mfKu2iWNdjuzf/+tigD+RrIHAGNA4xCo1d6SBpGWpVtZc3m/ZhrhVruktSeNdDxZYQ3g7yR7ADAGNA6BWp0taRQ/1VxWbhKwU3ZHo+WWUjyvigAWJNkDgDGgcQjUJr07+aCkURyusazlMW6G8knAnrFLGu37TCf7rioCWJBkDwDGgMYhUJtXMo3itRrL+mSKZTF9SzMnjQdFZw/A30n2AGAMaBwCtTmUaRRLaipnY+i8JzmN7DFPxpuZjvyMKgIYSLIHAGNA4xCozcWSRvFjTWWkLOpcSTnn7IZW+G+mk31HFQEM9G2Q7AHAGNA4BGqwLJRnWo/UVM4XJWVcjrHCrmiFss7co5MAo/ehkj0AGAMah0Bl2zMXljtqKOO9ku2nRrnKbmiFtZlj6awqAhjoqcyFd3fJ2CWqCgBjQOMQyMk97rZuzO1vDYMnykqNfLVd0Bq7g9nvASbVh3Zjq6oCwBjQOARyfi1pFPNjbvulGPcGbPunYIn1tjkdyu9GP62KABaUHmP/X6iW7DmvugAwBjQOgTKrMxeUN8fY9ssx7g7Y7snQeU+U9kivFdwvOZYuqiKAgefii6FaoqcbnwevcwFgDGgcAgPszDT0qyNuN810Ph8WzhLvVu2ttCVzLO1TRQD/J91h3BY6SZv7YbhETzeuxzgY47XgBgoAszsGNA6BBZwK+Ykgh5k4a2WMLwds65cY61V5ax3KHEvPqiJghqU7nbdD527nfBgtuZOL+WL7qZy3VDkAMzIGNA6BBdyucPH4bYylme2kO4p7B2wvfW+Pqm69SyXH0BXVA8y4V8NkEjyDYpcqB2BGxoDGIdBn/RAXjamRpMf9VhY/m96LTBnStCRfyuL+scDP3InxcehMOkm7rcwcP5+oIgAAMAY0DoHJ+yDTMD4Nw08YmR75+z7G28HEkbMk997vZlUEAADGgMYhMHmnMw2juzzdczH2xzgTOpnaP0NnXoD03xvF94+EToZ3uWoFAAAwBgSmb0nRUAc18l9VEQAAgDEg0By55emOqyIAAABjQKA5DmQa+g5VBAAAYAwINMeFUO1dTQAAAIwBgUVuaejMmD6okV9VRQAAAMaAQHO8Gcozup+rIgAAAGNAoDmOBu9qAgAAGAMaA0JrXC1p5OnRvpWqCAAAwBgQaIanQ3lG97IqAgAAMAYEmuOtTEM/qooAAACMAYHmOJFp6NtVEQAAgDEg0BzXMw19hSoCAAAwBgSa4blMI7+qigAAAIwBgebYn2noJ1URAACAMSDQHHOZhv6+KgIAADAGBJphT6aRp9irmgAAAIwBgcVvW4z5Cg39WjA5FwAAgDEgsOi8UDTulMn9oUID741bMT6LsTPGGzFejfG8KgUAADAGBJ6cr4ds3LkwaRcAAIAxIPAEbQ6drGxdsUmVAgAAGAMCAAAAAAAAAAAAAAAAAAAAAAAAjGpt6CxreD3GfIw/YpyKsVHVAAAAADRLmiH/blh4acOHMd5VRQAAAADNsDrG72HhRE9vvKKqAAAAABa/T0M+0ZPiF1UFAAAAsPhdCtWSPSlWqC4AAACAxW3QXD0LxRbVBQAAALC4DfNkzzOqCwAAAGBxOxSqJXquqaqZ92qonhhsepyxuwFwznTOBICmWhnjRoUT+XZV5cLVhSsAOGc6ZwJAMzwX41bJSXy/KsKFKwA4ZzpnAkCzPB06y7DPxXgY488YZ2NsUjW4cAUA50znTAAAF64uXAFwznTOBADAhasLVwCcM50zAQBw4erCFQDnTOdMAGr3l5h4OH7ErB0X+k4hhBDOmThnCiHEEzzPqVgXKI4fxwWOfSGEcM7EOVMIISR7hAsUx4/jwoWrEEII50ycM4UQQrLHjnPyFi5cHftCCCGcM50zhRBCSPbYcU7ejgsc+0II4ZyJc6YQQjjP6XxdoDh5Oy5w7AshhHMmzplCCOE8BwAAAAAAAAAAAAAAAAAAAAAAAAAAAAAAAAAAAAAAAABQr1dj/DUjccbuBsA50zkTAMCFqwtXAHDOBADAhasLVwCcM50zAQBw4erCFQDnTOdMAABcuLpwBcA50zkTAAAXrgDgnOmcCQDgwtWFKwDOmc6ZAAAAAAAAAAAAAMAja2N8FuN6jPkYf8Q4FWOjqgEAAABols0x7oaF38N+GONdVQQAAADQDKtj/B7yk++9oqoAAAAAFr9PQ7WVFn5RVQAAAACL36VQfWnNFaoLAAAAYHEbNFfPQrFFdQEAAAAsbsM82fOM6gIAAABY3A6FaomeK6oKAAAAYPFbGeNGyCd7XlNVAAAAAM3wXIxbYXCi5wNVBAAAANAsT8c4HGMuxnyMP2J8E+NFVQMAAAAAAAAAAAAAAAAAAAAAAAAAAAAAAAAAAAAAAAAAAAAAAAAAAAAAAAAAAAAAAAAAAAAAAAAAAAAAAAAAAAAAAAAAAAAAAAAAAAAAAAAAAAAAAAAAAAAAAAAAAAAAAAAAAAAAAAAAAAAAAAAAAAAAAAAAAAAAAAAAAAC03MYY+2J8HeNqjD9jPIgxH+Nm8f03VdNMWhNjd4yvYvwS44/iuHhYHCfpeydi7IzxdMl2DsX4K8ZqVQr6aXAeAwCYjHSxciDG/4qLlyrxc4xVfds4XxLPqubG+mcxeHw4xPGRPnshxsFi0PlKjNdifFr8/3nVCvppcB4DAKjf2hifh84d4f6LnCsx9sZYH2NJEelu8n96Pp/uKC8rtrWn5ILpd1XdWHsGHB/p6YH9MV4ojo1kaYzNoXPH83bmIvqKqgX9NDiPAQDUZ3no3KmaX+DiJd01zj3+vyHGneLzB4rvXSi5IPpKlTfSgQH782yMpzI/uyJ07qIOOia+Vr2gnwbnMQCAemyKMTfgwuVYMcCoup3u3eD0mkDZo9Fvq/bGeWPAvrw2xDGSnBiwnSOqGPTT4DwG0Bjp6cfPB8RbqgeerP0DLvbTneN3Rthe9wKo7M5XKu9pVd8o6XH2QfOCvDfktpYVF9b929mpmkE/Dc5jAI2xrORa4nPVA09GehT52wEN826Ml0fc7raQn+DwJ9XfOGX79ZkRtvfaAtt5XTWDfhqcxwAaQ7IHFpm0+sqVkgHES2Ns+5kKg4hDdkHjnCjZn6O62red5aoZ9NPgPAbQGJI9sIikVVyuD2iQf4bOihPjeKrCIGKT3dA4V0r255IRt/lRePx1FEA/Dc5jAM0h2QOLxJoYN0oa5LaaBillAwhL+TbTnyX7dNRXSdb3bOOSKgb9NDiPATSKZA8sAmnVld9KGuPHNZXzRmYQYVnSZirbp/8ZY7v3HBegnwbnMYBGkuyBJyy9Q/5zSUP8rsaydmUuqCzl20xld0TTUwArRtzumWIbn6hi9NP6aXAeA2gUyR54wk6VNMI7YbRVKAYpmwDRUr7NdSEzODw84naPBsvVgn4anMcAmkiyB56gvZmLm+01l1d2Z/pnu6OxPs0cR2mAuGGE7b4SOo++b1DF6Kf10+A8BtAokj3whLwQOqtDDGqA30ygsT8MlvJto00hv3pPmmtkhaoC/TQ4jwHMBMkeeEIN79eSxpfeXV9bc5nbg6V822yuwoXyadUE+mlwHoOZl85faUGANE/ckdB5Au5ijD9i7K7w8+l8dDB05sW6HTo3Rh4W/71VfH9/jH9O8W9aU/zuX8X4pfhbur/Xn8X30qvS6bXOsleiDxX9zeqWXMtI9kzPxhj7ivZ0tTjuHhTH4c3i+28ugmPi9RjvxfgyxvnQWcygqvSk7LHi73lQtP8jwTQDjzmYuZiZxN3bsnkg7toljfdBhYvkv4pjD9BPg/MYtFca0G2NsSPGRzFOxvi2GJg9DKPdWFhWDGSvV2yr3UjlTjLp889iEP1wiN8pffZC0Z+kwXd65fO18OiV0vkWHQeSPZOVkoIHYvxviOMvvZa/qm8b50vi2RF+ryUxXgqd5OZnoZOAvTPg9/mhwvbS/JRflfxNc6HeOSwb69lQ/lrAOKtOlO3s34OlfNt+Ur9VsYPZpbpAPw3OY9BKh4dMxvQvOrCQ9OTpzTG2ez9M5omGPaHzdEF/eel3TU8WvVCcX5OlMTaHzs2a25nf94pkDxlrizp8MOD4SXM+ri+OvxTpqZ//9Hz+arF/usdx2TVnFenYPlBcL14LwyU/czdRtpQkinrjmMOik90uq6QDEyhzW7CU7yzYE6rfzXhNdYF+GpzHoHXSky67i3g/dF7VuFqxbZ3o29aKYvD4V03xRo1/54EBZZyN8VTmZ3N/V1tusEj21G95kRxZ6KZgeronl9Tc0JM46V5Plq1I+VXF3+vMGO1ya8l23w7VE0cpkbVklg+O3ASE6aBZOYFyzwRL+c6Kqifz9B7zC6oL9NPgPAYzYV+FdtW7wmR6cuFa30DuZPGZ7usaaWC3vtj27QrbT68kr6nhb3ljwPavFYPxqga9Pn1EsocB14iD5pc7NsSx173WTE/trMokU6re7EtP9qS5eNIrYSmZ+VyMd0NncYNREzS7wvCJo/WzfICcz1TOJBpd7gCylG+7vDhEY7wRHn9fFNBPg/MYtNdcZtDXfa0kDRRv9Q1kc0ma1BZ/rdBuj4/5N6SB6aD5Ud4bIRlybYHt7GzJ/pbsqc/+Addq6SbgOyNsr5toLHvCrI6bfWvCwq+adePcgJ/bFkZ7SuilWT1ANlaonI0TKPdJTDLKk/XpEA3yguoC/TQ4j8FMuFRh0LcuPHpKJ8198/IQ238+5F/5eDDmALZsEDrKBLGvLbCd11uyvyV7xpeekhn0ev/dIdvHsMmUn2r6Gy6WlPHvBT6fEjZ/9p1nj4b8vD0Pw6OE8cw5nqmcqxMoc2mFnWIp3/ZZFqo/Bp/iY1UG+mlwHoNWWxLK7/D/q0jCdJ+aSYmhUZ6c+7ZCm31njL+jbOXKUfX3N8tbss8le8aTXom6EgYnesZ5iuWZCu2krpt9ZU+tb+77bHoSqJvsfdDXVjdnft+Ls3qgpA5jPkx/ws9/hfx7s7RTevz2j1B9okvzHjDr9NPgPAZtlntFMq1E+UPx9Y9h9FUn363QZr8a4++4UrLdUSeH/Sg8/lpOW0j2jC7NWXV9QN39uUCSZFhPVWgndd3su1vyd/S2mfT1z2HhOby6jpX8vltm9WCpMrnRizWXmXbWjUyZlvJttzdC9buil1UXM04/Dc5j0Gbvl7SfNG9N95XiNO/OOAsRbKrQXn8ZY/t/lmx31Fdq1vds41KL9rlkz2jWZK7PttVQxtpMG/m9pr9laUkZZ/s+e6Tn/300YHvp5mj/a2H3w3hP6zVebim0Sdy53Vuho7WUb/sdGuJCeafqQj+tnwbnMWilsolgu3fz74XOnD3jWF6hrd4fY/tl2/3PGNu9F9p3k0WyZ3jp1cWyFazqem04dzOjruPw1ZIy9g343OkK200Jr90x3gqjzZXVGrn3Y1N8U3OZ6bHLKhMoPaM9z4QLFS+S51QV+mn9NDiPQSvdDdO7wZArZ5xXpcqe7Pk9jP76Wfemzyct2ueSPcNJicqfS+rsuxrL2jWltngg5FfOSnN1dVffu+naczivVOjw9tVcZpVVLCzlOzvWVDzBz/S7luin9dPgPAYttaFC2zlXY3m5sh6Mse1c8vfwiNs9Gtr3hKBkz3BOldTXnZqTIGUTjdex5HrXD2HwfD1dvQuUvO4wGE6Vx/S311je+vBoycOyyUYt5TtbqkyWl+KIqkI/rZ8G5zFolX0V2s76Gsub5JM9uZsl6fy6YYTtphs/X4/4s4uVZE9914Lbay6v7Amium72Le253uyP7qtaL/d876TDYHinKnR4z9dY3o/h0dJnZa8lbLZrGmNTcfLZNMFOpRs/qm700/ppcB6DVjmXaTdnaixraYV2enfM/iS3/TTnygq7XbKnorSaY9nNt28msF8ehsnf7HuzpIwPis9c7WmTXt8awQ8VOqSlNZXVzUimSc/2BUv5tkV39YRxJwTbHCY7YR7op/XT4DwGi0uVeem21ljeMxXa6YUxy5irUMbpRbxPXg3VJ55venyxyNtHSrz8WvL7p9ed1tZc5vYwnSXXj5aUkZ5g293z7z26ytHcq9AI6tCbkUyDibL3AC3l2yxfhPqyypdC/tFX0E/rp8F5DNohl1i4UXN5r1U4p457jvugYqLhoGSPZE/GwczvP4lX6suu/+q82TdXUka6iXmz+PcV3eTo5qcwiFjRszPTawFLMoMXS/k2S3d1gJs1bCt3cpxX3ein9dPgPAat8UmmzdS9+tTOCufU/WOWkZ7GuFUx2bBLskeyZ4BnM9eA46zuNsiSYruTvtm3NlPGh2EyT/bNnIcVGsGSMcv4LjzK0v0jlK8sYynf5rncs//+Mea2Xsgci7dVN/pp/TQ4j0Fr5Oa6er7m8g5XOKduq6GcPRWTDemc+ppkj2TPAr7N/O4HJlDmtjCdJdd3l5SR2s714uuzusjxPKjQCNaNsf3epdJ2FN/7LFjKt016M87vj7mtJWF6E/SBflo/Dc5j8OSsCOU3NK5OoMzTFZIvdc2Dd7ViwuGP0EkUS/ZI9nTlJvpO562VEyj3TJjOkutl7fBQT3nrdZPjqTIXxI4Rt32kZxv/7fn+9WAp37bon0X/XA3bnORjtaCf1k+D8xgsDjvC9J9cyJ1TL9RY1otDJB3S3ESrJHskewrnM7/3JFYrWxXKk6913exLN0Xuh8Gvpl0OzZhPqRHOVWgEx0fYgV+Gx5cZ7WbIN2bKspRvs7wc/p7xHecR+GWZ4+M5VY5+Wj8NzmPQCscy7aXuu/rrK5xP99Vc5qdDJB4uLJL9ItnzZG2s8HtvnEC505oMeksof9W5ey5ep4sc35EKB1Na0q3q/Az/KAYN3Z9Nd4dXVTyILOXbPAstzXd4jO1tLTk+zqtu9NP6aXAeg9YoW6J8bgLl7atwPq17GeuUAK76OleKj2do/5clxz+f4XZxPHOMTOL1xnTD706YzpLrh0L9NzEZYEvFjue7UP7+anrnNj1q2ftIVjpg/tn3ucvBUr5tstCqI+kYWDPi9srmCdmoutFP66fBeQxaYU2Y7ipcycVMmd9P6G9NT/T9EapP2PzCjBwDkj1/tzzkV2GdxOuN/8qUWefNvksV2oG5emo0V7Hz+SXG6z2DiadCZ8bu1Bj7339N79tt6CtnXZjO7N5Mz4kB+/KbEbb1TNGRmCME9NPgPAbttitM5ymCrn+E6azCNcgbofrTPZdn5BiQ7Bm+XaR4seYy06v9NzJl1nWzb2WFv+/7QK22h3rffbwVFl4m8cPMz1nKt3nKZmwfdhLK74KVS0A/Dc5jMAu+Lml7dyZQ3oHM+W1uCn9zlddXurFzBo4ByZ7hzkmTep1+b4Xjsa6bfTsrlPWK7rF+X9U0gEizdK8eUMaFYCnftvktczykSemWZLaRBo/fD/j5Y6oY9NPgPAatUzY/yImay6ry5MKuKf3dFyqeq+dm4BiQ7Pn7cfogc1x8U3OZK0J+rp6Hob6bfScyZf2ma5yM9Mj/6TEGD+ndwgMlF0RPh/Kl3Dze3EzzfcfAvfD390zTySrNifBcX+eeHpU9GhZeei89dfCW6gX9NDiPQetsyJyvdtRc3jth+hPeDpLmKrpb8by9RbJnprwSFudqcXXe7LudKevfusfJ2jtEB9SdxDA1xtzM9bn3Dy3l2zwrevbfh30DyHQ8vBfyE+H1x/9ifBQ684wA+mlwHoN2nsfKniJYWXN5v2ba7dYp//3vVuxPjrT8OJDsqd4uurG9xvLWh0c3+comha7rZl8uyfsw1L8aHgtYXlz0n4pxLXSW9J0v/psm9PyuaIDpYFtacZtnS3bsH6q8kV4tjov/VGjYaXWSS8Wgc76I9PWV0HlnO2WprVIC+mlwHoP2Kzvf/FRzWbkbGaeG3N6mos2PO4H0zxUG9j+2/DiQ7HncqQrHxPM1lvdjsc10U6Ps9bG6bvbty/xt53WNzbQ0cwBZyhdAPw1A++XmJTlcY1npxsjNUD4R9LBzkbxf/OzHY/5um0O1J3PbTLLncT9UOCaW1lTW3p5jrCwJU+eE0N9n/rZ3dY/NlFtFxlK+APppANovNy/JazWW9ckEyvoi1DdR7qWQf62lzSR7Hncv5JM9dXghPHptKyV9yiZNrutmX+6mYvp/y3WPzXQyWMoXQD8NwKw7lBnwLampnPRaZdmiA6M+QdRdGvtmDb/jByG/sEKbSfY8bj5MPtmT5qqbC49e30rtrSzJVNfNvjczf9cZXWMz5Q6gX1QRgH4agJlQNul5XXPULO8Z0C4U58bY9uWe7fxjzN/zhcwA+HbLjwXJnsc9DPlkz7jJ0O/Co9ez0vFb9qRdnUuu/zfzd72ja2ymrZkdaylfAP00AO23LDOgrWv1qS9KykjJmhVjbLv36Yv3x/w9l4TZftpBsudxD0I+2bNujO0f79nOjuJ7n4XpLLlelnz1CleDHQ2W8gXQTwMw63Lzw+2ooYz3SrafBpyrakxOnKvh9y2rj/0tPx4kex5XZc6eUdvIkZ5t/Lfn+9fD5G/2rc38TWd1jc1VdgBZyhdAPw3AbMi9yrFuzO2nJ1UHPR2REj2rx9z+y+Hvr7mM8yrXskx9PNfy40Gy53HnQj7Zc3zIbaanx74Mj78q2V3Ra2OYzs2+3cEqXK30YmbHWsoXQD8NwGz4NUxuMuKXwuAnI34K9cw9stCTSeMsFV/2GvX5GTgeJHsedyTkkz1/DnEsp0Tkjz0/m27u9T7ZdjBMZ8n106F8XqCndY3NdDBYyhdAPw3ArFudOd+Ms7rVy8XgdKHtniySCnVYaPWs+zHWjLi9svlSNs7AMSHZ87gtIZ/sSZEmWV5asp00J9WB4tjs/sydGP/s+9zlMPmbfUv6fo/+uKhrbK7LwVK+APppAGbdzsz55uqI202r+Cy0ZHX63u6a/4YTA373b0bYVjq/DkpQzcrCCJI9fzcXqiV80kqpr4dHSZ+nYmwr6q3/CbffY2zoK2ddmM7NvlwCa5+usZnWVThAAdBPA9B+pzLnnPQ6xzCTJ68Mj89F0n/+Wj+Bv+FMqG8y5e/CbK7A1Uuy5+9yk5gPG7diPL9AOR+G6dzsO5Qp51ldYzPlDiBL+QLopwGYDbcrDEy/DeWvp3QTBHsHbC99b88E/4bfMr//p6Hz2kqZNIj+fsDPH5uxY0KyZ2FfhXoSPWnp9EGTkl8I01ly/VJJOVd0i811IVjKF0A/DcCsWz/EADUNANMrXyuLn03Jk3T3Py05nZ7k+WOBn0nzkXwcOnOVTFLv62Lp63vh76+Qpddw0tw+z/UlNdIrNkfDwvOXpKcv3prB40KyZ2Ep4Xk6jJ7kScfkgTA48ZgmRH4YJn+zb2Xm9/xE19hMqzIHkKV8AfTTAMyGD0L+iZiLQw5o0zksPSHzdsg/TVOHFT1lf9hX5toY743wN/wvxkehM9/KLJLsKZeeYLs7xPF0v6i3tZnt7grTudm3M7ip2Eq5d/O+UUUA+mkAZkLuKYXu0svpaZg0902atyY9rZOWmZ4v/nuj+H5anjo95bN8yn/Dq8Xv8p/M59JEuGmVrUvF4Hu+iPR1emoprXKUJqXd6LCQ7KkgHecpOZPmvLrW1ybSxMvfFXWV5vpZWnGbZ4ObfYzo+bDwjPi9cUo1Aein+T9Li4u1heIt1QM02JJiYDrofPOrKppZkj1P5nrjQZj8kuu00Buhk4XPPWKWMobrVBeAfhoXvECr5ZZePq6KnPuc+6Ymt9rX26qIrpSp3xQ67xP+FIZ7RzUNNtIjjKtVI4B+2gWvC16glQ5kzjU7VNFMn/vmB8RR1TMRJ8N0llynwX4MC8+EP2qkbV2OcS7GYdULoJ+ewQteyR6gjXIrPz6timAq0g3AeyVt8RdVRJLe5ftuQmEQAaCfnjWSPUAbpflBylZ+vKqKYGq2hvLE6yFVBABQL8keoI3ezAwu9W8wPUeDpdABAKZKsgeYxcGl+Xpgeq4HS64DAEyVZA/QRldL+rb0etdKVQRT8WIoT7xach0AYAIke4C2eTozuLysimBqDgZLrgMATJ1kD9A2b2UGl5bWhum5HCy5DgAwdZI9QNucyAwut6simIp1mbZoyXUAgAmR7AHa5npmgLlCFcFUfBgsuQ4A8ERI9gBt8lxmcHlVFcHUXAiWXAcAeCIke4A22Z8ZXJ5URTAVq0Jn5TtLrgMAPAGSPUCbzIXyZM/7qgim4lCmLX6jigAAJkeyB2iLPZnBZYq9qgkm7vkY85m2eEo1AQBMjmQP0AbbKgwuU1wLJmiGSXojxp0KbTG9xrVOdQEATIZkD9BEL4ROgic9zfNDhYFlb9yK8VmMncXA9NXQeRIBGN6SGJtC56m5n4ZsiykptC/GatUIAFAvyR6gib4eclCZCxM3w3B+DJ2nc+pqg2lbl2Oci3FY9QIAjEeyB2iitGTzzhpjkyqFoaSE63cTCskeAIAxSfYAAAAAtIhkDwAAAECLSPYAAADAIveXmHi0iWSP9qXdAAAAGIwatEr2aF9CsgcAAMBg1KBVskf70m4AAAAwGJ3RQeurM1SfX2hf2g0AAAAGo5I9kj3al3YDAAAg2SMkeyR7tC/JHgAAAJg+yR4AAACAFpHsAQAAAGgRyR4AAACAFpHsAQAAAGBoy8LgJMznqgcAAACgWSR7AAAAAFpEsgcAAACgRSR7AAAAAFpEsgcAAACgRSR7AAAAAFpEsgcAAACgRSR7AAAAAFpEsgcAAACgRSR7AAAAAFpEsgcAAACgRSR7AAAAAFpEsgcAAACgRSR7AAAAAFpEsgcAAACgRSR7AAAAAFpEsgcAAACgRSR7AAAAAFpEsgcAAACgRSR7AAAAAFpEsgcAAACgRSR7AAAAAFpEsgcAAACgRSR7AAAAAFpEsgcAAACgRVKyZ35AHFU9AAAAAAAAAAAAAAAAAAAAAAAAAAAAAAAAAAAAAAAAAAAAAAAAAAAAAAAAAAAAAAAAAAAAAAAAAAAAAAAAAAAAAAAAAAAAAAAAAAAAAAAAAAAAAAAAAAAAAAAAAAAAAAAAAAAAAAAAAAAAAAAAAAC03doYb8TYFeNIjK9jXIzxR4zdFX5+U4yDMc7EuB1jPsbD4r+3iu/vj/FPVQ1hWYzXY7wX48sY52PcG+LnN8Q4FuNmjAdFm0vt9mlVCwAAMFuDy60xdsT4KMbJGN8Wg8SUlPmrJDaVbHNfjOuZn++PVK6kD7NgSYyXYuyM8VnoJD3vDGgXP1TY3jMxvippW3PFZwAAAGi5w2G4ZExv3Bmwze2h81TBqNu9H+NNu4aW2RzjQOg8GXct5BOpvXEws+0tYXCiqDeO2Q0AAADtl56i2V3E+6Hz2sjVigPQE33bWlEMZP+qKd6we2iRM2O0ha0l2307VE8cpde6ltgVAAAAs2lfhYHj9p7Pp3l9rvUNKk8Wn+m+OpIGmeuLbd+usP27MdbYFbREerInzcWzOnQSo8/FeDfGb2H0BM2uMHziaL1dAQAAMLvmMgPQZcXn0qD1Vnj8VZFckmZVjF8rDEyP2w203JqiPQ1qA+cG/Ny2MNpTQi+pcgAAgNl1qcIAdF149JROmqfn5SG2/3zIv36SBsFWEaLtLpa0gX8v8PmUsPmz5zMXYhwN+Xl7UntbproBAABmU3ptpOxpg3+FThLmf8W/U2Jo1QjlfBvyTyK8Y3fQcudLjv/NfZ9NTwJ1E6wP+trH5kxbuqiqAQAAZteLmUHjs6GzHHT6+sfQmYNkFO+GfLLnK7uDlrs74NhPT+/0zteTvv45LDxvVtexkra0RVUDAADMrvdLBoxpIuaDxddp3p2VY5SzKeSTPb/YHbTY0pJj/2zfZ4/0/L+PBmxvefj7a2H3gyfkAAAAZl7ZEurdJwvuhc6cPeNYHvLJnvt2By32asmxv2/A505X2G6awHl3jLfCoxXxAAAAmGF3Qz4J83ZNZeXKmbc7aLEDIb9yVpofq7viXZoIXfIGAACAoWwI+QTMuRrLy5X1wC6hxX4Ig+fr6Tre8/3XVRkAAADD2hfyCZj1NZbnyR5mVZqv5+GA4777qtbLPd87qcoAAAAYxblQnnw5U/NgN5fsuWuX0FJvlhz3HxSfudrTDry+BQAAwNDS0s4PQnnyZWuN5T0T8smeC3YLLXW05LhPr1Pu7vn3HtUFAADAKMpWBkpxo+byXgv5ZM/XdgstNRcGP82Wnnq7Wfz7iqoCAABgVJ+E8sTLJzWXtzPkkz377RZaaG0oT3B+GCbzNB0AAAAz5udQnnh5vubyDod8smeb3UIL7S455tMrW9eLr8+qKgAAAEa1IgxeGSjF1QmUeTqUJ3rS77PUrqGFyo79Qz3H/3pVBQAAwKh2hPLEy4EJlHkvmJyZ2ZMmQr8/4Jj/Pcbl4usvVBUAAADjOBbKEy91P2GwPuRf4dpnt9BCW0qO+dvh0VM961QVAAAA45grGYDOTaC8fSGf7Flrt9BChyoc+8dVEwAAAONYE6a7CldyMVPm93YLLXUp5JM95uoBAABgLLsyA89NNZf3j2AVLmbTygrHvkQnAAAAY/u6ZOB5ZwLlHcgMdufsElpqZ8gne15RTQAAAIzrTsnA80TNZaWViG5kBru77BJa6kTm2P9NFQEAADCuDZnB546ay3snU95Vu4QWu505/v+tigAAABjX3pKBZ1r+eWXN5f2aGexutUtoqVxiNbU3K9ABAAAwtrMlg8+fai4rNxH0KbuDFtuXOf7PqyIAAADGlebPeVAy+DxcY1nLY9wM5RNBP2OX0GLfh/Jkz7uqCAAAgHG9khl8vlZjWZ9MsSxYbJaG8sRq+n/LVRMAAADjOpQZfC6pqZyNoTMfyTSeIILF6M1Qnuw8o4oAAACow8WSweePNZWRnlaYKynnnN3ADPhvKE/2vKOKAAAAGNeyUP60zZGayvmipIzLMVbYFcyAsoSnV7gAAACoxfZQ/qTBjhrKeK9k+2nwu8puYAaszbS1s6oIAACAOuReK1k35va3hsET0qZEz2q7gBmxO1iFCwAAgCn4tWTwOT/mtl+KcW/Atn8KllhntpwuaWvpVcqnVREAAADjWh3KnzS4Oca2X45xd8B2T4bOXEEwK9KKdvdL2tpFVQQAAEAddobyZM/VEbebVhSaDws/KbRbtTODtmTa2j5VBAAAQB1OZQag6dWSYSZPXhnjywHb+iXGelXOjDqUaWvPqiIAAADqcDszAE3xbYylme2kV7L2Dthe+t4eVc2Mu1TSxq6oHgAAAOqwPuQTPb2D0fTK18riZ9P8I+lJhLQse3qS548FfuZOjI9jrFDVzLiVmfb1iSoCAACgDh9kBqCfhs6ksX8NEem1r+9jvB06CSEgPzfWZlUEAABAHU5nBqDdZaCfi7E/xpnQeVrnz9CZaDn990bx/SOh85TPctUKAAAAMH3pqZuUrBmU6PlVFQEAAAA0R24Z6OOqCAAAAKA5DoTyZM8OVQQAAADQHBdCtfl6AAAAAFjklobOqlmDEj1XVREAAABAc7wZyp/q+VwVAQAAADTH0WC+HgAAAIDWSK9pDUr0pNe7VqoiAAAAgGZIEy+XPdVzWRUBAAAANMdboTzZc1QVAQAAADTHiVCe7NmuigAAAACa43ooT/asUEUAAAAAzfBcKE/0XFVFAAAAAM2xP5Qne06qIgAAAIDmmAvlyZ73VREAAABAM+wJ5YmeFHtVEwAAAMDity3GfMgne64FEzQDAAAALDovhE6CJz3N80PIJ3l641aMz2LsjPFGjFdjPK9KAQAAAJ6cr8NwCZ5cmLgZAAAA4AnaHDpP5tQVm1QpAAAsLv8PnPJuSuyZsPIAAAHzdEVYdE1hdGhNTAA8bWF0aCB4bWxucz0iaHR0cDovL3d3dy53My5vcmcvMTk5OC9NYXRoL01hdGhNTCI+PG1zdHlsZSBtYXRoc2l6ZT0iMTZweCI+PG1mcmFjPjxtaT5wPC9taT48bWk+cTwvbWk+PC9tZnJhYz48bW8+OjwvbW8+PG1mcmFjPjxtaT5yPC9taT48bWk+czwvbWk+PC9tZnJhYz48bW8+PTwvbW8+PG1mcmFjPjxtbj4xPC9tbj48bXJvdz48bXN0eWxlIGRpc3BsYXlzdHlsZT0idHJ1ZSI+PG1mcmFjPjxtaT5xPC9taT48bWk+cDwvbWk+PC9tZnJhYz48L21zdHlsZT48bW8+KzwvbW8+PG1zdHlsZSBkaXNwbGF5c3R5bGU9InRydWUiPjxtZnJhYz48bWk+czwvbWk+PG1pPnI8L21pPjwvbWZyYWM+PC9tc3R5bGU+PC9tcm93PjwvbWZyYWM+PG1vPj08L21vPjxtZnJhYz48bXJvdz48bWk+cDwvbWk+PG1pPnI8L21pPjwvbXJvdz48bXJvdz48bWk+cDwvbWk+PG1pPnM8L21pPjxtbz4rPC9tbz48bWk+cTwvbWk+PG1pPnI8L21pPjwvbXJvdz48L21mcmFjPjwvbXN0eWxlPjwvbWF0aD4DvZvPAAAAAElFTkSuQmCC\&quot;,\&quot;slideId\&quot;:722,\&quot;accessibleText\&quot;:\&quot;p over q colon r over s equals fraction numerator 1 over denominator q over p plus s over r end fraction equals fraction numerator p r over denominator p s plus q r end fraction\&quot;,\&quot;imageHeight\&quot;:40.75675675675676},{\&quot;mathml\&quot;:\&quot;&lt;math style=\\\&quot;font-family:stix;font-size:16px;\\\&quot; xmlns=\\\&quot;http://www.w3.org/1998/Math/MathML\\\&quot;&gt;&lt;mstyle mathsize=\\\&quot;16px\\\&quot;&gt;&lt;mfrac&gt;&lt;mi&gt;a&lt;/mi&gt;&lt;mi&gt;b&lt;/mi&gt;&lt;/mfrac&gt;&lt;mo&gt;:&lt;/mo&gt;&lt;mfrac&gt;&lt;mi&gt;c&lt;/mi&gt;&lt;mi&gt;d&lt;/mi&gt;&lt;/mfrac&gt;&lt;mo&gt;=&lt;/mo&gt;&lt;mfrac&gt;&lt;mn&gt;1&lt;/mn&gt;&lt;mrow&gt;&lt;mstyle displaystyle=\\\&quot;true\\\&quot;&gt;&lt;mfrac&gt;&lt;mi&gt;b&lt;/mi&gt;&lt;mi&gt;a&lt;/mi&gt;&lt;/mfrac&gt;&lt;/mstyle&gt;&lt;mo&gt;+&lt;/mo&gt;&lt;mstyle displaystyle=\\\&quot;true\\\&quot;&gt;&lt;mfrac&gt;&lt;mi&gt;d&lt;/mi&gt;&lt;mi&gt;c&lt;/mi&gt;&lt;/mfrac&gt;&lt;/mstyle&gt;&lt;/mrow&gt;&lt;/mfrac&gt;&lt;/mstyle&gt;&lt;/math&gt;\&quot;,\&quot;base64Image\&quot;:\&quot;iVBORw0KGgoAAAANSUhEUgAAAtkAAAFlCAYAAAA+rfQNAAAACXBIWXMAAA7EAAAOxAGVKw4bAAAABGJhU0UAAACNUy1tAwAAHpxJREFUeNrt3QHEldf/APAjSZJ4JZmZmMlkJvKTTBLJJElkJsnEJDOZmJ8kk5GZyWRMkiSRSWZmTJJkRiZJEklmJpEkeSX2P+d3n/f/3r3ufc5z7/vc933ufT8fvn4//d57zs855znne5/7POeEAAAweGMxjsb4XlMAAMD0LIlxJMbzGP/EeKZJAACgP4tjHI7xtEiu/5FkAwBAfxbFOBTjyZTkWpINAAA9WhjjYIzHXZJrSTYAAFS0IMZnMf7OJNeSbAAAyJgf40APybUkGwAAupgX45MYf/aYXEuyAQCgQ3K9L8bDIll+FeNajJMxvo5xXZINAAC9uVMkyTdifBpjWYe/OSXJBgCA6tKBMqsyf7Nckg0AAPW7I8kGAIB6XZJkAwBAvS5KsgEAQJINAACSbAAAkGRLsgEAQJINAACSbAAAkGQDAACSbAAAkGQDAIAkGwAAkGQDAIAkGwAAJNlAM6yO8XmMCzHuxngR42Xxn7difBdjbYfPrYqxJ8aJGGdj/BjjYfG59zXrnPV2MS5Ox/gpxuO2MTUe40mMSzG+iPGO5gIk2ZJsGCVLYxyKcT9zcbdHSsLH2sq4VPK3KzTxnLIyxrEYD3oYTxNxtfiiByDJlmTDUCfXKRl6MeUifhXjhxgfxHg9xrzi79+IcTC07kamv7seY37xv73oMiHc1MxzxroYv3QYA3+H1i8cO2IsbxtPC2JsDa1fSKaOv481JyDJlmTDMNoXWj/VT72ATxaJdZmUbP9Z/P2RGGtKJoSvNPXIeyt0/iUjPW60qy2p7mZ5l7GzR9MCkmxJNgyL12Jc7nDhpqR5fQ/lbCg+lxL1T0smhM2afKR9FlrPVk+9E32oQnI9YWWXsfOiwhc+AEk2MOtSwvuow0V7LcayPsq7WXz+cZfJ4GUPiRbDZWmXL2tpfL3XR6LulxAASTYMpW53m3+NsbDPMk9lJoOfNPtISi8mPgydn71e2Ud5V0rG0G3NDUiyJdnQVF+H7js5LJxGuZ9nJoMDmn7kbC4m+U4T/5o+ykt3xF+VjKFxTQ5IsiXZ0EQnulyo6aW0sWmWfSQzGbyr+UfKttB6BKhTX2/ts8wPM2PohWYHJNmSbGiabnewn8Z4s4byvyuZCB5r/pGyJXS/43xsGuXuziwoP2t6QJItyYYmOVBykW6vqY4zJXWc1wUjI73IWLYP+nRebl0Ryh8XWav5AUm2JBuaYkvJBXq6xnrKTnncrRtGQkqCu+0ek5LjOh4J6vRs/7gxBEiyJdnQJG+Fzi+mTez+MFZjXWXHZtvfePilExlvlvTxtzXWle6Wp4OQzsU4XCT3AJJsSTY0wrxMUlTnncF0nHq3n/nv6YqRcKJkLD0PrZ1BAJBkw8g7VnJh/lZzXRtK6vpeVwy9jZmJ/qgmApBkw1ywOnNh1v0CWdlR6jt0x1BLj4ncL+nftI3fMs0EIMmGuaDsMZGfZngiGNMdQ+1QZpI/pYkAJNkwF+zPXJRraq4vPfs9Hrpv6cbwGgvdX5ydiHWaCUCSDaNuUWjtGtLtgrwygDo3l9R3XJcMtdxd7PuaCECSDXPBwcwFuWkAdZ4sqW+bLhla6ReKR5nx9I1mApBkw6ibn0mK7g2ozqeh++EkC3TL0NqWmdxTbNZMAJJsGHV7MxfjwQHU+WFJfdd1yVC7kBlPaVeReZoJQJINo+56yYWY7iovH0CdV0vq/EqXDK15RRJdNrlf0UwAkmwYdSszF+LlAdSZ24t7q24ZWrnDZ1Kc1EwAkmwYdUcyF+L+AdR5NpTfOZ+vW4bWfysk2bs1E4AkG0bdjcyF+EbN9eXunHsee7idr5Bkb9FMAJJsGGVLwszvZZx7Ke5r3TLUfquQZL+pmQAk2TDKdmQuwrM115d7Ftv+2MPvWYU+XqiZACTZMMqOZi7CvTXX90emvvQ89iLdMtReVUiyAZBkw5y+CN+vsa5PizLToTfdDqG5pUsk2QBIsmHY3cxchGM11fNWmHyMYH9Jfd/rkqE3LskGkGTDXPc8cxHWcSrfgrZk/kyMnSX17dQlQ+9phSTbFo0AkmwYabm7jnU4XZR1L8bi0Lpb3a2+1zNlLdZljXe5QpL9jmYCkGTDKBv0z/qfFeWkZP7d4t9udanrUaas9BLmX6G1zzbNdbbCuNoxgHrTF7C0feA3we4lAD9KsmF2vchchEunUfYHbeV8XPzbopK6LpSUNbHVYPr/u0a3NdpHFZLs4wNIsK8WZV/RBQDhriQbZtefmYtwa5/lpr2uXxZlfDfl37vVdbBLWe+3lbVDlzXemxWS7Ac11pdezr3eVu5SXQDMcemGVm6np/S/z9NUMDi5Z7a+7aPM9juZl6dcxF+G3o7a3hAm77Yf1l1D4/cwM0erLw+Te68/ibFK0wP87/HKfyrERk0Fg3MocwE+LxKZKtKOEcfbPpuSnyU9JPVTX2pcHya3/Tujq4bKrgqT+50wvV1G1obWM/oTjxGt1+wA/1tL71dMsn/VXDA4VY45vxryu3q8F+N222fSs2DLOvxd2eMp7Xe8d4TJO9iXgy3fhtHtCmPr5DS+HE78FJpeqt2suQH+d1PsasUEeyJOBI+NwMD8Eao9Q/tJjBVtn0v/fXeMa1P+9maXBDuE8i0D093q7WFyy7+Ju+G27RtOa0K10x/TC69LKpaZxsed8O8Xd/zcCcxl6b2UrUWynDv7omyNP1LcsFigSaE+m/q8KDvF5VB+SmQvZd0pSdYZDlWfC0zbNx4NrUc+2n+1WFYsHl8Wi0D7Zx6GyW0hAeaK9Mvx36H1HkqVE3b7ifGi/FSPQ+Jgmk7WcFEeq1BP1QnhlgR7ZOwbwAJwyfgA5qg6b4xVid2aHKYn3T38uc8LMD17u65iPVV2nUjPk43pkpGSdol5UMNkn57p/1BzAgDDJm2T97KH5Dpt19fLCxOfhvI9O48GL2CMqvScXzoB9GGfX+Q+CV6ABQCGWHo7+fPQ2tonvViWHvFIO32k7dIuFon4dE5dPBDjXlu5KYH6OrQOMWFuWFuMox+KsfC8GA/jxX9PL8+eL8aKva8BAAAAAAAAAAAAAAAAAAAAAAAAAAAAAAAAAAAAAAAAAAAAAAAAAAAAAAAAAAAAAAAAAAAAAAAAAAAAAAAAAAAAAAAAAAAAZtHrMb6J8SDGeIxnMc7FWK1pAACgd+tiPInxT4d4FWOPJgIAgOqWx3jcJcFujw2aCgAAqjlWIcFOcUNTAQBANb9XTLJTLNZcAACQ96SHJHu95gIAgLxe7mQv1VwAAJD3RcUE+46mogebevjyNuxxUXcDAFMtifGwQiKxXVMhyZZkAwDVrYzxV0kS8bkmQpItyQYAejcWWtv53Q2tA2hexLgUY62mQZItyQYAQJItyQYAQJItyQYAAEm2JBuAgftHzEgYQ8IYMtcKIYSYQ2ushpUgGUPGEK4TIYSwxpr4dZ7kwRjCdSKEEEKSLSQPwhiSZAshhJBkCwmSMWQM4ToRQghrrIlfgiR5MIZwnQghhLDGAgAAAAAAAAAAAAAAAAAAAAAAAADA8NoU5s6+qBd1NwAAkmxJNgAAkmxJNgAASLIBAECSLckGAECSLckGAECSLckGAAAAAAAAgCZ5PcY3MR7EGI/xLMa5GKs1DQAA9G5djCeh8/Omr2Ls0UQAAFDd8hiPQ/7lrg2aCgAAqjkWqu2gcENTAQBANb+H6luVLdZcAACQ96SHJHu95gIAgLxe7mQv1VwAAJD3RcUE+6amAgCAapbEeFghyd6sqQAAoLqVMf4qSbA/0UQAANC7sRhHY9wNkyc+XoixRtMAAAAAAAAAAMNrXoxlmoEhYayCeR2sezRu0n0nxvbQ2qLufGg9a/wqxiPNQwPH6+oYO2N8HeNijOfBri5gXgfrHrNgQdFBacLdF+Nk0Ul/FpNut50yLmg6ZsGiGBuL8bq3bbzey4xXBwBhXjevg3WPGXMxVD+lcGrs03zMoI8zk0lZ3NJ8mNfN62DdYyalrebuxHgS40WPHbhK8zGDtsb4oxir4z2O1ROaD/O6eR2se8ym9GxP+knifqbzHmsqZtmCtgkoN9ls11yY183rYN2jCfZlOu+8JqIh3s2M1fRT22LNBOZ1sO7RBLsyHfixJqIhFmbG6u+aCMzrYN2jKb7IdODbmoiGWJQZq19pIjCvg3WPpvihpPP+0jw0yMbMZLNVE4F5Hax7NMXTks47o3lokP2h/Lm0+ZoIzOtg3aMJ3s58Q/pAE9EgF0rG6jXNA+Z1sO7RFPsy35DGNBEN8qxkvB7VPGBeB+seTVH23N4NzUOD/CeU353brInAvA7WPZogHVpQdkLYl5qIBjlUMlZfFuMZzOvmdbDuMevWZ74hbdRENMiVkrH6q+YB8zpY92iKsn1UX/iGRIOk06xelYzXw5oIzOtg3aMprpV03kXNQ4PsCOV359ZqIjCvg3WPJliU+Ya0XxPRIKdKxupzzQPmdbDuMSzfkBy5S5P8VTJWz2seMK+DdY+mOFnSeQ81Dw2SO1jjI00E5nWw7tEU90o677TmoUE+y0w2r2siMK+DdY8meDPTeTs0EQ3yS8lYvat5wLwO1j2aYm8oP3J3iSaiIeaH1ob73cbrt5oIzOtg3aMpLpR03m+ahwbZHsrvzm3TRGBeB+seTfGspPOOVixjaWg9eH8uxs3Q2k7mZRGp/HQS0TehdfoYLIvxQWg9F3o5xtMY423jJZ1qlTbWH5vyuROh/EjZ+ZoWzOtg3aMJ1ma+IW3IfD698Xo2lP+U0en5oQ80/Zwzr1iw00TyquJYeRTj3bYyyl7kuqyJwbwO1j2a4lDo78jdhTG+6mHQdIpLoXVMKKMtjZWDMf7uMAZuxDgQY3XbWEsL/PG2v3kQY0GMtzLj6XNNDeZ1sO7RFFdKOu+HLp9Jb63fnsYkPPXZQBPy6NoTOm+g/3uM9zKfbX8OLb3EtS8zltZobjCvg3WPJpifuWOxr8Nn1sV4XNNE3H7ng9GyIsbV0Pku2r4eyvm6LTG4VDKGnmhyMK+DdY+myL2xunLK36dvYFNfpkl3THaHf2+Enh7u3xlaL8VUnZA/1B0jI42H5x36OH2zf7fHsl4rPpvGXdnzoY6UBfM6WPdojG9LOu/BlL9dPWUivhVaL9dUGXhVJuN7umPopTto3Y5xflhMHP24V2H87NL8YF4H6x5Ncbek805N+VbV/vB+ejh/Xg/1/LfihLxRlwyttNXXtdD9Tek3p1H2TxXGzmu6AMzrYN2jCV7LdN724u/S262/h/Ln+XLmFd/ocgPGqUXDO5buhO47GUz3xYzcZHNbF4B5Hax7NEXZz33ppZmJN8O/C/9+07VfRytMxvZ7HM6J5kFJn9axb+4vmXFzXDeAeR2sezTF+ZLOu1b8zba2fzs8zfq2VpiMn+mWoZJehLo3A5PAk8y42aorwLwO1j2aoqwDvygG0sSWThdqqG9phcn4pW4ZGumO2I2SvkwvUNV11Ot4cKQsmNfBumfdGwJrMpNi2jP1hzD5dngdhwrMMxmPlB8z/biqpnoWZcbMr7oCzOtg3aMpDobyI3cn9ll9Feo9TSg3Gb/QNUPhcKYfD9dY15ZMXQd1B5jXwbpHU5Q9UJ/eaJ04DvTLGuuscsfjoa5pvA2ZPkzbh9X5M9beTH2rdQmY18G6RxOkgVB2gtDEc0D3Q2ubp7osrjAZX9Q9jTYW489MH26puc6zJXU91iVgXgfrHk2R+xliIjbVXO/mCnV+p3sa7WSm/64MoM6ygzXO6RIwr4N1j6b4psKk+PMA6q1yDO9O3dNY71XovzU117k8U9+HugXM62DdoyluVhg0qwZQ7+ngiNBRHjeDeNs591zaUt0C5nWw7tEEuW9IKc4PqO57mXpv6p7G2lVh3GwYQL1l2yX9oVvAvA7WPZrigwqD5u0B1LuyQr2HdE9j3Z2FhTTtE1r2ItdXugXM62DdoynOZwbNLwOq91CFyXiF7mmk7RX6bv8A6s39ZLZJ14B5Hax7NMXfYeZ/+khuzdIiwPRdDfnT3JYMoN7rofxwi3m6BszrYN2jCd4J+c3UB2FdmJ3nmpi+tyr03aUB1Ls62HcXzOtg3bPuDYkDmQ78bED1nsvU+7uuaawjFSabXQOo92yY+Z/pwLxuXgfrHn0pe2P1VWi9oV63N4qyywbORl3TWH9k+i717VjNda6oMGbe1jVgXgfrHk2QnuMpe2P11wHVezwzaH7SNY1VZVuwQWwndCpT531dA+Z1sO7RFJsyHbh3QHc7yhaA9BD/m7qmsXZWmGxO1Vzn2xW+zZ/UNWBeB+seTfFlKP/pYxAnCOWeLzqgWxrteJj559J+qlDndl0D5nWw7tEUN0o679oA6nsvM2Cu6JLGu1jhwq9zz84dFepLicMCXQPmdbDu0QRLMh14pOb60nOCt0vqexQG8zIO9bpb4eKv605Zeonk7wr1XdUtYF4H6x5NkTtyt+4ThA5nvpG9p0uGwvMKF39dG+P/ECaf55zJxAHM6+Z1sO7Rt9OZybHOE4TWhPIH+HfpjqHxssJkU4f9RVnpp+/cCXLrdQuY18G6R1P8VdJ5N2qsJ/18ea+krs91xVB5NQOTzYZiUkuRO+2qypGy6W7bheD5Nczr5nWw7jFgb2c68EyNdV0qqecLXTF0XlSYbF6bRvmrYjwpyvlvjC2Zun7MlPdRGNwLX2BeN69j3bPu8S+fZDrw05rq+aKkjkO6YSjdrDDZ7Oiz7HdC60Wp9snhs0xdB0vK21z8TZq83tB1mNfN62DdY9By29HUsffivpLyP9IFQ+tchcnmUh/lpufLHofJHQkm7gqcD/0d07wuTL6ssk23YV43r4N1j0FLz/G86LMDq9rTpdzHNZTN7Pq4wmSTYk0PZaZv7RPPvL0K/36h43qmnvkdylsdJn96O6bLMK+b18G6x0xYX2GgTGdf04Ndyvwt+OliFCwP1V4CSS9g5Y5RfrcYF2U7EjwLvW2b9F7bRHNed2FeN6+DdY8mfSNb3Ee56TOdjtZNA/NIqHfrKGbX6Yrf6p8Vff9222ffirE3tE6Bq3L0cm7rpGPF2Eq7HaQdDcaLf78cY6GuwrxuXgfrHjPlwwqD5D89lpkOOHgQOh/hu0qTj5zXK3zT7jU+7lLXqz7K+iXGIt2Eed28DtY9ZtKCYpIs66xTFctKP1H+2uHz6QjSnZp6pO2saZJJz3NuLqnnaY/lnQn2BcW8bl4H6x6zOCF/Fcp/kvihGATtHZeeS9oaWj9VdDqI4I/QerbIT4hzQ7p7Nj6NiSbt9ZnbW7TqT3Tpjep9ugTzunkdrHs0wbLQ2vj8j2kMmL9jHA+9vVXL6Eg/G1/pccykv99Qsfz0LNuTTHnpmdEVugLM62Ddo4mWhtZm6uluRno7Nb39+rT4xpYibQ+VfuL4KbR+mtgTPJfHpLR90NFifLSPm/RNO23kf674xt3PpLCyGHPPijLTf/4cWi98mGTAvA7WPQAAAAAAAAAAAAAAAAAAAAAAAAAAAAAAAAAAAAAAAAAAAAAAAAAAAAAAAAAAGC3zY5zoEjs1DwAA9G5BjH+6xAnNAwAAkmwAAJBkAwCAJBsAAJBkAwCAJBsAACTZAACAJBsAACTZAAAgyQYAAEm2JBsAACTZAAAgyQYAAEk2AAAgyQYAAEk2AABIsgEAAEk2AABIsgEAQJINAABIsgEAQJINADDj/hEzEpJs15hwjQEgARASAEm2a8w1BgASAAmAJNs15hoDAAmABKBmm+ZQe550jQlJNgASACHJlmQLSTYAkmwhyZZku8ZcYwAAkmwAAJBkS7IBAJBkS7IBAJBkS7IBAKD57JMNAACSbAAAkGQDAIAkW5INAACSbAAAkGQDAIAkGwAAkGQDAIAkGwAAJNkAAIAkGwAAJNkAACDJBgAASbYkGwAAJNkAACDJBgAASbYkGwAAJNkAACDJBgAASTYAACDJBgAASTYAAEiyAQAASTYAAEiyAQBgqJLs8S5xXPMAAAAAAAAAAAAAAAAAAAAAAAAAAAAAAAAAAAAAAAAAAAAAAAAAAAAAAAAAAAAAAAAAAAAAAAAAAAAAAAAAAAAAAAAAAAAAtKyO8XmMCzHuxngR42Xxn7difBdjbYfPrYqxJ8aJGGdj/BjjYfG59zUrdPR2cd2cjvFTjMdt19x4jCcxLsX4IsY7mgsAhsvSGIdi3I/xT8VISfhYWxmXSv52hSaG/7cyxrEYD3q43ibiavFFGABoeHKdFvsXUxbyVzF+iPFBjNdjzCv+/o0YB0Prblv6u+sx5hf/24suScFNzQz/sy7GLx2ukb9D6xegHTGWt11vC2JsDa1fkKZenx9rTgBopn2h9VP01AX/ZJFYl0nJ9p/F3x+JsSZ0v/P2laZmjnsrdP6lJz2Otastqe5meZdra4+mBYDmeC3G5Q4Ldkqa1/dQzobicylR/7Qkyd6syZnDPgutZ6un3ok+VCG5nrCyy7X1osIXYgBgBqSE91GHxfpajGV9lHez+PzjLknAyx4SCRglS7t8mU3X33t9JOp+KQKAhup2t/nXGAv7LPNUKH9J6yfNzhyUXkx8GDo/e72yj/KulFxjtzU3AMyer0P3nQoWTqPczzNJ9gFNzxyTfi161uFaSP+2po/y0h3xVyXX2LgmB4DZcaLL4pxeuhqbZtlHMkn2u5qfOWRbaD0i1ela2NpnmR9mrrEXmh0AZl63O9hPY7xZQ/nflSz+jzU/c8iW0P2O87FplLs7k2T/rOkBYGYdKFmYt9dUx5mSOs7rAuaI9CJj2T7x03n5d0Uof1xkreYHgJmzpWRRPl1jPWWnPO7WDcwBKQnutrtOSo7reGSq07sP464xAJhZ6eCLZ10W/bS7wViNdZUdC23/XkZdOpHxZsk18G2NdaW75emgqHMxDhfJPQAwQ+ZlFv0673yl49S7/Yx9T1cwB5woudaeh9bOIADACDhWsuj/VnNdG0rq+l5XMOI2hvIXEo9qIgAYDaszi37dL0iVHaW+Q3cwwtJjIvdLxn/axm+ZZgKA0VD2mMggTl68WFLfmO5ghB3KfKE9pYkAYDTszyz6a2quLz37PR66b1kGoyp9gXyWud7WaSYAGH6LQmvXkG4L/pUB1Lm5pL7juoQRlruLfV8TAcBoOJhZ9DcNoM6TJfVt0yWMqPQLzqPM9faNZgKA4Tc/s+jfG1CdT0P3wzcW6BZG1LZMgp1is2YCgOG3N7PgHxxAnR+W1HddlzDCLmSut7SryDzNBADD73rJgp/uKi8fQJ1XS+r8SpcwouYVSXRZkn1FMwHA8FuZWfAvD6DO3F7cW3ULIyp3+EyKk5oJAIbfkcyCv38AdZ4N5XfO5+sWRtR/KyTZuzUTAAy/G5kF/42a68vdOfc8NqPsfIUke4tmAoDhtiTM/F69uZe+vtYtjLDfKiTZb2omABhuOzKL/dma68s9i21/bEbdswrXwELNBADD7Whmsd9bc31/ZOpLz2Mv0i2MsFcVkmwAYMhdzCz279dY16dFmenQm26H0NzSJUiyAYBhdzOz2I/VVM9bYfJn8v0l9X2vSxhx45JsABh9zzOLfR2nzi1oS+bPxNhZUt9OXcKIe1ohybaFJQAMudxdtTqcLsq6F2NxaN2t7lbf65myFusyhtzlCkn2O5oJAIbboH+2/qwoJyXz7xb/dqtLXY8yZaWXMP8KrX22YVidrXDd7RhAvekLato+8Jtg9xIAGLgXmcV+6TTK/qCtnI+Lf1tUUteFkrImthpM/3/X6DaG2EcVkuzjA0iwrxZlX9EFADB4f2YW+619lpv2un5ZlPHdlH/vVtfBLmW931bWDl3GkHuzQpL9oMb60svL19vKXaoLAGDwclv4fdtHme136tLzp+0vT34ZejtKekOYvNt+WHcxIn4PM3O0+vIwuTf9kxirND0AzIxDmYX+ebFQV5F2RDje9tm0uC/pIamf+lLj+jC57d8ZXcUI2VUhyb4TprfLyNrQeodh4jGr9ZodAGZOlWPOr4b8rh7vxbjd9pm7MZZ1+Luyx1Pa73jvCJN3sC8HW5oxem5XuPZOTuPL88ShN+ml482aGwBmXu6o84lnOT+JsaLtc+m/745xbcrf3uySYIdQvmVgulu9PUxu+TdxN9y2fYyiNaHa6Y/pheAlFctM18+dts+mX4I2amoAmB2bKiz0VSPddS47JbKXsu6UJOswCvZWvBbS9pZHQ+uRj/ZfddL1kV5O/rL4Itz+mYdhcttMAGCWnKwhwT5WoZ7ximXdkmAzR+yr8UvuRFxy/QBAM6S7Yz/3uaCnZ0vXVaynyq4K6RnwMV3CHJJ20XlQQ3Kd3nn4UHMCQPOkbfJe9pBcp+365vVQ/qcl5aXnU4/2WB6MigWhdULqwz6/6H4SvCAMAI2Wtuz7PMavofXiVHrEI+30kbYDu1gk4tM5dfFAjHtt5aYE4evQOqQDaG2/l66zH4pr5XlxvYwX/z29XHy+uJbsfV2j/wMi9uPRJsoheAAAAXp0RVh0TWF0aE1MADxtYXRoIHhtbG5zPSJodHRwOi8vd3d3LnczLm9yZy8xOTk4L01hdGgvTWF0aE1MIj48bXN0eWxlIG1hdGhzaXplPSIxNnB4Ij48bWZyYWM+PG1pPmE8L21pPjxtaT5iPC9taT48L21mcmFjPjxtbz46PC9tbz48bWZyYWM+PG1pPmM8L21pPjxtaT5kPC9taT48L21mcmFjPjxtbz49PC9tbz48bWZyYWM+PG1uPjE8L21uPjxtcm93Pjxtc3R5bGUgZGlzcGxheXN0eWxlPSJ0cnVlIj48bWZyYWM+PG1pPmI8L21pPjxtaT5hPC9taT48L21mcmFjPjwvbXN0eWxlPjxtbz4rPC9tbz48bXN0eWxlIGRpc3BsYXlzdHlsZT0idHJ1ZSI+PG1mcmFjPjxtaT5kPC9taT48bWk+YzwvbWk+PC9tZnJhYz48L21zdHlsZT48L21yb3c+PC9tZnJhYz48L21zdHlsZT48L21hdGg+Pf0ceAAAAABJRU5ErkJggg==\&quot;,\&quot;slideId\&quot;:729,\&quot;accessibleText\&quot;:\&quot;a over b colon c over d equals fraction numerator 1 over denominator b over a plus d over c end fraction\&quot;,\&quot;imageHeight\&quot;:38.5945945945946},{\&quot;mathml\&quot;:\&quot;&lt;math style=\\\&quot;font-family:stix;font-size:16px;\\\&quot; xmlns=\\\&quot;http://www.w3.org/1998/Math/MathML\\\&quot;&gt;&lt;mstyle mathsize=\\\&quot;16px\\\&quot;&gt;&lt;mfrac&gt;&lt;mi&gt;a&lt;/mi&gt;&lt;mi&gt;b&lt;/mi&gt;&lt;/mfrac&gt;&lt;mo&gt;+&lt;/mo&gt;&lt;mfrac&gt;&lt;mi&gt;c&lt;/mi&gt;&lt;mi&gt;d&lt;/mi&gt;&lt;/mfrac&gt;&lt;mo&gt;=&lt;/mo&gt;&lt;mfrac&gt;&lt;mn&gt;1&lt;/mn&gt;&lt;mrow&gt;&lt;mstyle displaystyle=\\\&quot;true\\\&quot;&gt;&lt;mfrac&gt;&lt;mi&gt;b&lt;/mi&gt;&lt;mi&gt;a&lt;/mi&gt;&lt;/mfrac&gt;&lt;/mstyle&gt;&lt;mo&gt;:&lt;/mo&gt;&lt;mstyle displaystyle=\\\&quot;true\\\&quot;&gt;&lt;mfrac&gt;&lt;mi&gt;d&lt;/mi&gt;&lt;mi&gt;c&lt;/mi&gt;&lt;/mfrac&gt;&lt;/mstyle&gt;&lt;/mrow&gt;&lt;/mfrac&gt;&lt;/mstyle&gt;&lt;/math&gt;\&quot;,\&quot;base64Image\&quot;:\&quot;iVBORw0KGgoAAAANSUhEUgAAAtkAAAFlCAYAAAA+rfQNAAAACXBIWXMAAA7EAAAOxAGVKw4bAAAABGJhU0UAAACNUy1tAwAAHodJREFUeNrt3QHEldf/APAjSZJ4JZmZmMlkJvKXTBKTSSaRmclMTDKTiZkkk5GZyWRMkkkiSWZmTJJkRiaZJJLMzESS5JXY/5z/fd7/e/e69znPfd/n3t7nuZ8PX7+ffu895+ec55zzvc99nnNCAAAYPxMxDsf4TlMAAMDcLItxKMbjGP/GeKRJAABgdpbGOBjjYZFc/yvJBgCA2VkS40CMBzOSa0k2AAAMaHGM/THu90muJdkAAFDRohifxPg7k1xLsgEAIGNhjH0DJNeSbAAA6GNBjI9i/Dlgci3JBgCAHsn1nhj3imT5WYwrMY7H+CrGVUk2AAAM5maRJF+L8XGMFT3+5oQkGwAAqksHyqzJ/M1KSTYAANTvpiQbAADqdUGSDQAA9TovyQYAAEk2AABIsgEAQJItyQYAAEk2AABIsgEAQJINAABIsgEAQJINAACSbAAAQJINAACSbAAAkGTDuFob49MYZ2PcivEkxtPiP2/E+DbG+h6fWxPj/RjHYpyK8UOMe8Xn3tKs0NOrxbg5GePHGPe7xtxkjAcxLsT4PMZrmguQZEOzLI9xIMadzGDqjpSET3SVcaHkb1dpYvh/q2MciXF3gPE2FZeLL8IAkmyY58l1WuyfzBg0z2Kci/FOjBdjLCj+/qUY+0Pnblv6u6sxFhb/25M+A/C6Zob/syHGzz3GyN+h8wvQjhgru8bbohjbQucXpJnj80PNCUiyYX7aEzo/Rc8cMMeLxLpMSrb/LP7+UIx1JQPwS03NmHsl9P6lJz2O9V5XUt3Pyj5j631NC0iyYf54IcbFHgMlJc0bByhnU/G5lKh/XDIAt2hyxtgnofNs9cw70QcqJNdTVvcZW08qfCEGkGTDCKSE958eg+RKjBWzKO968fn7fQbf0wESCWiT5X2+zKbx98YsEnW/FAGSbJin+t1t/iXG4lmWeSIz+H7U7Iyh9GLivdD72evVsyjvUskY+0NzA5JseH6+Cv13Klg8h3I/zQy+fZqeMbOlWHR6LUTrZlFeuiP+rGSMTWpyQJINz8exPgMjvXQ1MceyD2UG3+uanzHydug8ItVrLGybZZnvZsbYE80OSLJh9PrdwX4Y4+Uayv+2ZODd1/yMka2h/x3nI3Mod1dmgftJ0wOSbBitfSWDYntNdXxfUscZXcCYSC8ylu0TP5eXf1eF8sdF1mt+QJINo7O1ZECcrLGeslMed+kGxkBKgvvtrpOS4zoemer17sOkMQZIsmG0Xgm9X7ya2t1gosa6yo6Ftn8vbZdOZLxeMga+qbGudLc8HRR1OsbBIrkHkGTDiCzILPp13vlKx6n3+xn7tq5gDBwrGWuPQ2dnEABJNrTAkZKB8GvNdW0qqes7XUHLbc4sPIc1ESDJhnZYmxkIdb8gVXaU+g7dQYulx0TulFz/aRu/FZoJkGRDO5Q9JvLjiAfehO6gxQ5kFp0TmgiQZEM77M0MgnU115ee/Z4M/bcsg7aaCP1fLJ6KDZoJkGRD8y0JnV1D+g2AS0Ooc0tJfUd1CS2Wu4t9RxMBkmxoh/2ZAfDmEOo8XlLf27qElkq/4PyTGW9fayZAkg3NtzCz6N8eUp0PQ//DNxbpFlrq7cxik2KLZgIk2dB8uzMX//4h1PluSX1XdQktdjYz3tKuIgs0EyDJhua7WnLhp7vKK4dQ5+WSOr/UJbTUgiKJLltsLmkmQJINzbc6c+FfHEKdub24t+kWWip3+EyK45oJkGRD8x3KXPh7h1DnqVB+53yhbqGlPquQZO/STIAkG5rvWubCf6nm+nJ3zj2PTZudqZBkb9VMgCQbmm1ZGP1evbmXvr7SLbTYrxWS7Jc1EyDJhmbbkbnoT9VcX+5ZbPtj03aPKoyBxZoJkGRDsx3OXPS7a67v90x96XnsJbqFFntWIckGkGRDyy/6t2qs6+OizHToTb9DaG7oEiTZAJJsaLrrmYt+oqZ6XgnTP5PvLanvO11Cy01KsgFJtiSb9nucuejrOHVuUVcy/32MnSX17dQltNzDCkm2LSwBSTY0XO6uWh1OFmXdjrE0dO5W96vvxUxZS3UZDXexQpL9mmYCJNnQbMP+2fqTopyUzL9e/NuNPnX9kykrvYT5V+jssw1NdarCuNsxhHrTF9S0feDXwe4lwOj9IMlm3DzJXPTL51D2O13lfFj825KSus6WlDW11WD6/7tOt9FgH1RIso8OIcG+XJR9SRcAz8EtSTbj5s/MRb9tluWmva6fFmV8O+Pf+9W1v09Zb3WVtUOX0XAvV0iy79ZYX3p5+WpXuct1ATBi6QZbbmel9L8v0FS0Se4ZqW9mUWb3nbqLMwbNF2Gwo6Q3hem77Qd1Fy3xWxjN0eorw/Te9A9irNH0wHOwu8Kcl2KzpqJNDmQu+MfFQl1F2hHhaNdn0+K+bICkfuZLjRvD9LZ/3+sqWuS9CovNzTC3XUbWh847DFOPWW3U7MBzkNb2OxWT7F80F21S5ZjzyyG/q8cbMf7o+kx69mpFj78rezyl+473jjB9B/tisKUZ7fNHhbF3fA5fnqd+mk0vHW/R3MBzsDJMvw9SNY4Fj43QIr+Has+IfhRjVdfn0n/fFePKjL+93ifBDqF8y8B0t3p7mN7yb+puuG37aKN1odrpj+mF4GUVy0zj52b474tEfn4FRim9B7KtSJZzZ3GU5RyHihsEizQpTfbmLAdBr7gYyk+JHKSsmyXJOrRB1ecU0/aWh0PnkY/uX3VWFIvZF8Wi1P2Ze2F620yAYUm/ZP8dOu99VDnRdjYxWZSf6nFoHY1zvIZBcKRCPVUH4A0JNmNizxAWpAvGDzAidd6oqxK7NDlNk+6O/TTLCz49W7qhYj1VdlVIz29N6BLGSNpF524Ni0965+FdzQkA80/aJu/pAMl12q5vkBcUPg7le2QeDl54YDyl5w7TCan3ZvlF96PgBWEAmNfS28Cfhs5WOunFqfSIR9rpI20Hdr5IxOdy6uK+GLe7yk0Jwlehc0gH0Nl+L42zc8VYeVyMl8niv6eXi88UY8ne1wAAAAAAAAAAAAAAAAAAAAAAAAAAAAAAAAAAAAAAAAAAAAAAAAAAAAAAAAAAMG1hjGN9YqfmAQCAwS2K8W+fOKZ5AABAkg0AAJJsAACQZAMAAJJsAACQZAMAgCQbAACQZAMAgCQbAAAk2QAAIMmWZAMAgCQbAAAk2QAAIMkGAAAk2QAAIMmG5+PNkuu/bXFedwOAJBsk2ZJsAJBkgyRbkg0ASLJBkg0ASLJBki3JBgBJNkiyJdkAIMmWZCPJlmQDMNO/YiQhyTbGhDGGcSKEGKM1RMNKACTZkgdjDONECGENMbHpPEm25EFIso0TIYSQZIvRGKdnRY9LHoQkW5IthBCSbCHJlmQLSTbGiRBCki0k2ZJsY8wYwzgRQlhDQJINAACSbEk2AACSbEk2AACSbEk2AADMf/bJBgAASTYAAEiyAQBAki3JZkyM07sP53U3AEiyQZItyQYASTZIsiXZAIAkGyTZAIAkGyTZkmwAkGSDJFuSDQCSbEk2kmxJNgAgyQYAAEk2AABIsgEAAEk2AABIsgEAQJINAABIsgEAQJINAACSbAAAQJINAACSbAAAkGQDAIAkW5INAACSbAAAkGQDAFCzBTFWaIZ5k2RP9omjmocKjGWw7mFe5zlMKq/F2B7j8xhnYtyK8SzGP5oHGjee18bYGeOrGOdjPA6dXz22aB6w7mFep16Lig5KE8qeGMeLTvqzmFT6PYpwVtPBvLMkxuZiPO/uGs+3M+N5uabDumfdw7xOfc6XdE4u9mg+mDc+zEy2ZXFD82Hds+5hXqdeh2PcjPEgxpMBO3CN5oN5Y1uM34uxPDngWPaCLNY96x7mdYYsPduTfpK4k+m8+5oK5rVFXRN0bjLerrmw7ln3MK8zGnsynXdGE0EjvJ4Zy+mnyKWaCax7mNcZjfcyHfihJoJGWJwZy79pIrDuYV5ndD7PdOCrmggaYUlmLH+picC6h3md0TlX0nl/aR5ojM2ZyXibJgLrHuZ1RudhSed9r3mgMfaG8uf2FmoisO5hXmc0Xs18Q3pHE0FjnC0Zy1c0D1j3MK8zOnsy35AmNBE0xqOS8XxY84B1D/M6o1P2XNo1zQON8T+h/O7cFk0E1j3M64xG2pS/7ASsLzQRNMaBkrH8tBjvYN2z7mFeZwQ2Zr4hbdZE0BiXSsbyL5oHrHuY1xmdsn1Cn/iGBI2RTvt6VjKeD2oisO5hXmd0rpR03nnNA42xI5TfnVuvicC6h3md0ViS+Ya0VxNBY5woGcuPNQ9Y9zCvM3++ITlSFprjr5KxfEbzgHUP8zqjc7yk8+5pHmiM3MEaH2gisO5hXmd0bpd03knNA43xSWYyflETgXUP8zqj8XKm83ZoImiMn0vG8i3NA9Y9zOuMzu5QfqTsMk0EjbAwdA4k6Deev9FEYN3DvM7onC3pvF81DzTG9lB+d+5tTQTWPczrjM6jks47XLGM5aHz4P3pGNdDZzuZp0Wk8tNJRF+HzulaQLkVMd4JnedCL8Z4GGOyazylU7/SwQMTMz53LJQfubtQ04J1D/M6o7E+8w1pU+bz6Y3XU6H8p4xezw+9o+nhPxYUC3aaaJ9VHEv/xHi9q4yyF7kuamKw7mFeZ3QOhNkdKbs4xpcDXDS94kLoHBMK4yyNpf0x/u4xRq7F2BdjbddYTAv80a6/uRtjUYxXMuPtU00N1j3M64zOpZLOO9fnM+mt7D/mMMnMfPbNhMO4ej/0PmDgtxhvZD7b/ZxeeolrT2asrdPcYN3DvM5oLMx8I9/T4zMbYtyvaaLp/mYP42RVjMuh9120PQOU81VXYnChZIw90ORg3cO8zujk3lhdPePv0zewmS+LpDsCu8J/N0JPD/fvDJ2XPqpOOO/qDsZEGi+Pe4yBdOfj9QHLeqH4bBqXZc+HOnIXrHuY1xmhb0o67+6Mv107Y6K5ETovj1S58KpMNrd1By2X7qD1O8b5XjGxzsbtCuPrPc0P1j3M64zOrZLOOzHjW1X3w/vp4fwFA9TzWcUJZ7MuoaXSVl9XQv83yV+eQ9k/VhhbL+gCsO5hXmc0Xsh03vbi79Lbrb+F8ufVchYU3+hyF4xTi2jrWLsZ+u9kMNcXV3KT8R+6AKx7mNcZnbKfs9JLIVNvPn8b/vum62wdrjDZ2O+RNk7Ed0uu+Tr2zf05M66O6gaw7mFeZ3TOlHTeleJv3u76t4NzrG9bhcnmkW6hRdKLULdHMEk+yIyrbboCrHuY1xmdsg78vLiQprYsOltDfcsrTDZPdQstke6IXSu51tMLVHUdhTsZHLkL1j3M68wL6zKDPu0Jei5Mv/1cx6b5C0w2jJEfMtf5mprqWZIZU7/oCrDuYV5ndPaH8iNlp/YRfRbqPU0oN9k80TW0wMHMdX6wxrq2ZurarzvAuod5ndEpe6A+vdE6dRzoFzXWWeUb/T1dQ8NtylzjafuwOn/m252pb60uAese5nVGI10IZScITT0HdCd0tjGqy9IKk8153UODTcT4M3ONb625zlMldd3XJWDdw7zO6GwN1TbIf7PmerdUqPNb3UODHc9c35eGUGfZwRqndQlY9zCvMzpfVxj0Pw2h3irHzO7UPTTUGxWu73U117kyU9+7ugWse5jXGZ3rFS6aNUOo92RwRCjjO66G8TZ47rm95boFrHuY1xmNlRUG/Jkh1X07U+913UNDvVdhXG0aQr1l20n9rlvAuod5ndF5p8JF8+oQ6l1dod4DuoeGuvUcFtK0j2rZi1xf6haw7mFeZ3TOZC6an4dU74EKk80q3UMDba9wbe8dQr25nxTf1DVg3cO8zuj8HUb/00dy4zlNcjBsl0P+NLdlQ6j3aig/3GKBrgHrHuZ1RuO1kN9MfRg2hOfzXBMM2ysVru0LQ6h3bbDvLlj3MK8zb+zLdOAnQ6r3dKbe33QNDXWowmT83hDqPRVG/zMmWPese+Z18zp9lL2x+ix03sCu20tF2WUXzmZdQ0P9nrm207U/UXOdqyqMqVd1DVj3MK8zGuk5nrI3Vn8ZUr1HMxfNj7qGhqqyLdgwtls6kanzjq4B6x7mdUbnzUwH7h7St/myCS49xP+yrqGhdlaYjE/UXOerFe52HNc1YN3DvM7ofBHKf/oYxglCueeL9ukWGix3t2oYz+39WKHO7boGrHuY1xmdayWdd2UI9b2RuWAu6RIa7nyFibHOPU13VKgvJQ6LdA1Y9zCvMxrLMh14qOb60nNwf5TU908YzssmMEq508BS1HWnLL1k83eF+i7rFrDuYV5ndHJHytZ9gtDBzDeyN3QJLfC4wuRY18EB58L085yjTBzAumfdM6+b1ylxMjP46zxBaF0of4D/Pd1BSzytMBnXYW9RVvrpO3eC3EbdAtY9zOuMzl8lnXetxnrSz3O3S+r6VFfQIrm3weuYjDcVk36K3GlgVY7cTXfbzgbP92Hds+5hXmfOXs104Pc11nWhpJ7PdQUtk/uJL8ULcyh/TYwHRTmfxdiaqeuHTHkfhOG98AXWPeueed28PnY+ynTgxzXV83lJHQd0Ay10vcJkvGOWZb8WOi9KdU+en2Tq2l9S3pbib9Lk/pKuw7pn3cO8ztzltqOpY+/FPSXlf6ALaKnTFSbjC7MoNz1/dz9M70gwddfkTJjdMc0bwvTLPG/rNqx71j3M68xdeo7nySw7sKr3+5R7v4ayYT77sMJknGLdAGWmuxpTzwQ+C/994eVqpp6FPcpbG6Z/mjyiy7DuWfcwr1OPjRUulLns27m/T5m/Bj9d0H4rQ7WXZNILWLljlF8vxk3ZjgSPwmDbSr3RNRGf0V1Y96x7mNcZ7TeypbMoN32m19Gx6cI8FOrdGgnms5MV73o8KsbGq12ffSXG7tA5Ba7K0cu5raWOFGMv7XaQdjSYLP79YozFugrrnnUP8zr1ebfCRfI/A5aZNvC/G3ofUbtGkzNmXqxwJ2LQ+LBPXc9mUdbPMZboJqx71j3M69RrUTEJlHXWiYplpZ/gfunx+XQE6U5NzRjbWdMknJ7n3FJSz8MBy/s+2DcV6551D/M6Q51wvgzlP0mcKy6C7o5LzyVtC52fKnpttP976Dxb5Ccy6Nw9m5zDRJz2Qs3tvVr1J8z0xvkeXYJ1z7qHeZ3RWBE6G5//PocL5u8YR8Ngb9XCuEg/G18acEylv99Usfz0rN+DTHnpmdFVugKse5jXeT6Wh85m6unbeno7Nb39+rD4xpYibX+UfuL4MXR+mng/eO4MqkrbKx0uxk/3uEp3ItJBB6eLOxKzmTRXF2PyUVFm+s+fQueFGJMwWPcwrwMAAAAAAAAAAAAAAAAAAAAAAAAAAAAAAAAAAAAAAAAAAAAAAAAAAAAAAAAAAAAAAAAAAAAAAAAAAAAAAAAAAAAAAAAAAACQ8WKMr2PcjTEZ41GM0zHWahoAABjchhgPYvzbI57FeF8TAQBAdStj3O+TYHfHJk0FAADVHKmQYKe4pqkAAKCa3yom2SmWai4AAMh7MECSvVFzAQBA3iB3spdrLgAAyPu8YoJ9U1MBAEA1y2Lcq5Bkb9dUAABQ3eoYf5Uk2J9qIgAAGNxE6Gzndyt0DqB5EuNCjPWaBgAAAAAAAAAAAACG7l8xknANCdcQAEiyhQTJNeQaAgAkSBIk15BrCACQIEmQXEPCNQQAEiQhQXINuYYAAAmSBMk15BoCAAAAAAAAAAAAAAAAAAAAAAAAAAAAAAAAAAAAAAAAAAAAAAAAAAAAAAAAAAAAAIB+XozxdYy7MSZjPIpxOsZaTQMAAIPbEONBjH97xLMY72siAACobmWM+30S7O7YpKkAAKCaIxUS7BTXNBUAAFTzW8UkO8VSzQUAAHkPBkiyN2ouAADIG+RO9nLNBQAAeZ9XTLCvayoAAKhmWYx7FZLsLZoKAACqWx3jr5IE+yNNBAAAg5uIcTjGrTB94uPZGOs0DQAAAAAAAAAAAAAAAAAAAAAAAAAAAAAAAAAAAAAAAAAAAAAAAAAAAAAAAAAAAAAAAAAAAAAAAAAAAAAAAAAAAAAAAAAAAAAAAAAAAAAAAIzE2hifxjgb41aMJzGeFv95I8a3Mdb3+NyaGO/HOBbjVIwfYtwrPveWZh1brxbXxckYP8a433VNTcZ4EONCjM9jvKa5AIA2WR7jQIw7Mf6tGCkJn+gq40LJ367SxGNldYwjMe4OcD1NxeXiix4AQKOT65QMPZmR6DyLcS7GOzFejLGg+PuXYuwPnbuR6e+uxlhY/G9P+iRN1zXz2NgQ4+ce18DfofMLx44YK7uup0UxtoXOLyQzr78PNScA0ER7Quen+pkJ0fEisS6Tku0/i78/FGNd6H9n8ktN3XqvhN6/ZKTHjd7rSqr7Wdnn2nlf0wIATfFCjIs9EpqUNG8coJxNxedSov5xSZK9RZO32ieh82z1zDvRByok11NW97l2nlT4wgcA8NylhPefHsnMlRgrZlHe9eLz9/skSU8HSLRoluV9vqyl6+uNWSTqfgkBABqp393mX2IsnmWZJ0L5S2w/avZWSi8m3gu9n71ePYvyLpVcQ39obgBgvvoq9N/JYfEcyv00k2Tv0/Stk34NedSjr9O/rZtFeemO+LOSa2hSkwMA89GxPslLeiltYo5lH8ok2a9r/lZ5O3QeAerV19tmWea7mWvoiWYHAOabfnewH8Z4uYbyvy1Jju5r/lbZGvrfcT4yh3J3ZZLsnzQ9ADCf7CtJXLbXVMf3JXWc0QWtkV5kLNsHfS4vt64K5Y+LrNf8AMB8sbUkaTlZYz1lpzzu0g2tkJLgfrvHpOS4jkeCej3bP+kaAgDmk3QwyKM+SVHa/WGixrrKjs22v3HzpRMZr5f08Tc11pXulqeDkE7HOFgk9wAA88KCTFJU553BdJx6v5/5b+uKVjhWci09Dp2dQQAAWu9ISVL0a811bSqp6ztd0XibQ/kLiYc1EQAwDtZmkqK6XyArO0p9h+5otPSYyJ2S/k3b+K3QTADAOCh7TGQYJy+eL6lvQnc02oHMF7YTmggAGAd7M0nRuprrS89+T4b+W7rRXOkL0qPM9bRBMwEAbbckdHYN6ZcQXRpCnVtK6juqSxotdxf7jiYCAMbB/kxS9OYQ6jxeUt/buqSx0i8U/2Sup681EwDQdgszSdHtIdX5MPQ/nGSRbmmstzMJdootmgkAaLvdmYRo/xDqfLekvqu6pNHOZq6ntKvIAs0EALTd1ZKEKN1VXjmEOi+X1PmlLmmsBUUSXZZkX9JMAEDbrc4kRBeHUGduL+5tuqWxcofPpDiumQCAtjuUSYj2DqHOU6H8zvlC3dJYn1VIsndpJgCg7a5lEqKXaq4vd+fc89jNdqZCkr1VMwEAbbYsjH4v49xLcV/plkb7tUKS/bJmAgDabEcmGTpVc325Z7Htj918jyr08WLNBAC02eFMMrS75vp+z9SXnsdeolsa7VmFJBsAoNXOZ5Kht2qs6+OizHToTb9DaG7oEkk2AEDTXc8kQxM11fNKmH6MYG9Jfd/pksablGQDAOPucSYZquNUvkVdyfz3MXaW1LdTlzTewwpJti0aAYBWy911rMPJoqzbMZaGzt3qfvW9mClrqS6b9y5WSLJf00wAQJsN+2f9T4pyUjL/evFvN/rU9U+mrPQS5l+hs88289epCtfVjiHUm76Ape0Dvw52LwEAnrMnmWRo+RzKfqernA+Lf1tSUtfZkrKmthpM/3/X6bZ57YMKSfbRISTYl4uyL+kCAOB5+zOTDG2bZblpr+unRRnfzvj3fnXt71PWW11l7dBl897LFZLsuzXWl17OvdpV7nJdAAA8b7kt/L6ZRZnddzLT87ndL09+EQY7antTmL7bflB3NcZvYTRHq68M03uvP4ixRtMDAPPBgUwi9LhIZKpIO0Yc7fpsSn6WDZDUz3ypcWOY3vbve13VKO9VSLJvhrntMrI+dJ7Rn3qMaKNmBwDmiyrHnF8O+V093ojxR9dnbsVY0ePvyh5P6b7jvSNM38G+GGz51kR/VLi2js/hy+HUoTfppdotmhsAmG9yR51PPev6UYxVXZ9L/31XjCsz/vZ6nwQ7hPItA9Pd6u1hesu/qbvhtu1rpnWh2umP6YXXZRXLTNfHza7Ppl86NmtqAGA+erNCIlQ10l3nslMiBynrZkmyTjPsrtjXafvGw6HzyEf3rxap/9PLt18UX/S6P3MvTG8LCQAwLx2vIcE+UqGeyYpl3ZBgt8aeGr/ETcUF1wcA0ATp7uFPs0x40rO3GyrWU2XXifQM+IQuaZW0S8zdGpLr9Ez/u5oTAGiatE3e0wGS67Rd34IByv+4pLz0/O7hAcujORaFzgmg92b5Re6j4AVYAKDB0pZ9n8b4JXReLEuPeKSdPtJ2aeeLRHwupy7ui3G7q9yUQH0VOoeYMB7WF9fRueJaeFxcD5PFf08vz54prhV7X9fofwHnkjVyc3hn0AAAAXp0RVh0TWF0aE1MADxtYXRoIHhtbG5zPSJodHRwOi8vd3d3LnczLm9yZy8xOTk4L01hdGgvTWF0aE1MIj48bXN0eWxlIG1hdGhzaXplPSIxNnB4Ij48bWZyYWM+PG1pPmE8L21pPjxtaT5iPC9taT48L21mcmFjPjxtbz4rPC9tbz48bWZyYWM+PG1pPmM8L21pPjxtaT5kPC9taT48L21mcmFjPjxtbz49PC9tbz48bWZyYWM+PG1uPjE8L21uPjxtcm93Pjxtc3R5bGUgZGlzcGxheXN0eWxlPSJ0cnVlIj48bWZyYWM+PG1pPmI8L21pPjxtaT5hPC9taT48L21mcmFjPjwvbXN0eWxlPjxtbz46PC9tbz48bXN0eWxlIGRpc3BsYXlzdHlsZT0idHJ1ZSI+PG1mcmFjPjxtaT5kPC9taT48bWk+YzwvbWk+PC9tZnJhYz48L21zdHlsZT48L21yb3c+PC9tZnJhYz48L21zdHlsZT48L21hdGg+lscYQgAAAABJRU5ErkJggg==\&quot;,\&quot;slideId\&quot;:729,\&quot;accessibleText\&quot;:\&quot;a over b plus c over d equals fraction numerator 1 over denominator b over a colon d over c end fraction\&quot;,\&quot;imageHeight\&quot;:38.5945945945946},{\&quot;mathml\&quot;:\&quot;&lt;math style=\\\&quot;font-family:stix;font-size:16px;\\\&quot; xmlns=\\\&quot;http://www.w3.org/1998/Math/MathML\\\&quot;&gt;&lt;mstyle mathsize=\\\&quot;16px\\\&quot;&gt;&lt;mfrac&gt;&lt;mi&gt;a&lt;/mi&gt;&lt;mi&gt;b&lt;/mi&gt;&lt;/mfrac&gt;&lt;mo&gt;:&lt;/mo&gt;&lt;mfrac&gt;&lt;mi&gt;c&lt;/mi&gt;&lt;mi&gt;d&lt;/mi&gt;&lt;/mfrac&gt;&lt;mo&gt;=&lt;/mo&gt;&lt;mfrac&gt;&lt;mn&gt;1&lt;/mn&gt;&lt;mrow&gt;&lt;mstyle displaystyle=\\\&quot;true\\\&quot;&gt;&lt;mfrac&gt;&lt;mi&gt;b&lt;/mi&gt;&lt;mi&gt;a&lt;/mi&gt;&lt;/mfrac&gt;&lt;/mstyle&gt;&lt;mo&gt;+&lt;/mo&gt;&lt;mstyle displaystyle=\\\&quot;true\\\&quot;&gt;&lt;mfrac&gt;&lt;mi&gt;d&lt;/mi&gt;&lt;mi&gt;c&lt;/mi&gt;&lt;/mfrac&gt;&lt;/mstyle&gt;&lt;/mrow&gt;&lt;/mfrac&gt;&lt;mo&gt;=&lt;/mo&gt;&lt;mfrac&gt;&lt;mrow&gt;&lt;mi&gt;a&lt;/mi&gt;&lt;mi&gt;c&lt;/mi&gt;&lt;/mrow&gt;&lt;mrow&gt;&lt;mi&gt;b&lt;/mi&gt;&lt;mi&gt;c&lt;/mi&gt;&lt;mo&gt;+&lt;/mo&gt;&lt;mi&gt;a&lt;/mi&gt;&lt;mi&gt;d&lt;/mi&gt;&lt;/mrow&gt;&lt;/mfrac&gt;&lt;/mstyle&gt;&lt;/math&gt;\&quot;,\&quot;base64Image\&quot;:\&quot;iVBORw0KGgoAAAANSUhEUgAABKQAAAFlCAYAAADVrzBmAAAACXBIWXMAAA7EAAAOxAGVKw4bAAAABGJhU0UAAACNUy1tAwAAMzdJREFUeNrt3Q/k1df/OPDjLZkkkmQykUkyE/nKTBKTSZJIZjITk5lJYj6STEZmJpPxkcnMRCaZmTFJMjMmmZlEkplJJEneEvu9zue+3r9u7917zuve+3rd7p/Hg6fP7PO+r7N7Xq9zXq/zvOd1TggAAM1bWsSxIv6rKgAAAABo0pIijhbxoIh/irivSgAAAABowuIijhRxL7QSUXMhIQUAAABArRYVcbiIu+HpRJSEFAAAAAC1eq6IQ0XcCZ0TURJSAAAAANRiYREHi/g7pBNRElIAAAAADGRBEQdC9USUhBQAAAAAfZkp4r0i/gy9JaIkpAAAAADoSUxE7S/iVmgllh4XcbmIU0V8UsRPQUIKAAAAgBr9EVoJpV+LeL+I5R3+5osgIQUAAABATY4WsS7zNyuChBQAAAAAQzY3k0pCCgAAAIChOB8kpAAAAAAYonNBQgoAAACAIZKQAgAAAGCoJKQAAAAAGCoJKQAAAACGSkIKAAAAgKGSkAIAAABgqCSkAAAAABgqCSkAAAAAhkpCCgAAAIChkpACAAAAYKgkpAAAAAAYKgkpAAAAAIZKQgoAgKm1vogPijhbxLUiHhbxqPzf34r4vIiNHT63roi3ijhZxFdFfFvErfJzr6vWqbW2vC5OF/FdEXfarqnZIu4Wcb6ID4t4SXUBU05CCgDjzvEadxrvwICWFXG4iBuZB+H2iB3H0rZjnE/87SpVPFXWFHG8iJs9XE9zcam8OQFMIwkpAIw7R3/cabwDNXUIsSE9nNdIHhfxTRF7ilhZxEz59y8UcSi0sr7x734qYkH5/z3s0uCuquap8UoRP3S4Bv4OrV8wdhWxou16WljE9tD6BWT+9feO6gSmkIQUAMadozvuNN6BmuwPremD8xvTqbIzSIkdxJ/l3x8tYkPi4fljVT3xXgydf6mIU2/fbOuQu1nR5dp5S9UCU0ZCCgDjztEbdxrvQE2eL+JCh8YQG/qmHo6zufxc7FzeT3QMW1X5RDsYWu9Gz8/4H67QMc9Z0+XaeVjhJgUwSSSkADDuHK1xp/EO1CQ20tsdGsLlIpb3cbyr5efvdGlgj3popIyXZV1uMPH6erWPTt4MOwAJKQCMO0dl3Gm8AzXqlk3+sYjn+jzmF5kH5+9U+0SKi/DdCp3fnV7Tx/EuJq6h31U3MEUkpAAw7nz2407jHajRJ6H7Cv/PDXDcDzIdwwFVP3G2lgOiToOkDX0cL/7y8DhxDc2qcmCKSEgBYNz5bMedxjtQo5NdLvy4ANvSAY99NNMxvKz6J8qO0JoO2+lcb+/zmG9krqGHqh2YIhJSABh3Prtxp/EO1KhbhvpeEatrOP7niYZ1R/VPlG2he2b/+ADH3ZvpoL9X9cAUkZACwLjz2Yw7jXegRgcSF/3Omsr4MlHGGadgYsRF+x52Oc9xgcFBFhBcFdJTWDeqfmCKSEgBYNw5/HGn8Q7UaFvigj9dYznnE+XsdRomQuxAu+1mETvWOqbHdnonfNY1BEwhCSkAjDuHO+403oEavRg6L8I2tyvA0hrLupnoGFY6FWNvYXiyxWqn+KzGsuKvEqeK+LqII+WNAWDaSEgBYNw5vHGn8Q7UaCbToOrMwC4I3aceXncqJsLJxLX0ILR2jACgPhJSABh3Dm/cabwDNTqeaFA/11zW5kRZ/3Uqxt6WzKDomCoCqJ2EFADGncMZdxrvQI3WZxpU3YulvZ8oa5fTMdbi1NUbifMbt0JdrpoAaichBYBxZ/PjTuMdqFlqyuR3Q35oXup0jLXDmZvMF6oIoBESUgAYdzY/7jTegRq9m2lQG2ouL74zPBu6b4vJ+Foaui9OOBevqCaARkhIAWDc2ey403gHarQotHYx6NaYLjZQ5tZEeSeckrGW+7XghioCaIyEFADGnc2OO413oEaHMg3qtQbKPJUob4dTMrbiLxC3M9fTp6oJoDESUgAYdzY37jTegRotyDSo6w2Vea9LeXE7zoVOy9jakemcY2xVTQCNkZACwLizuXGn8Q7UaF+mMR1qoMw3EuX95JSMtbOZ6ynuNjGjmgAaIyEFgHFnc+NO4x2o0U+JxhSzxisaKPNSosyPnZKxNVN2wKkO+qJqAmiUhBQAxp3NjDuNd6BGazKN6UIDZa7PlLndaRlbW0J++uop1QTQKAkpAIw7mxl3Gu9AjY5mGtO7DZT5VUhnxhc4LWPrPxU66L2qCaBRElIAGHc2M+403oEa/ZppTC/UXF4uM279qPF2pkIHvU01ATRKQgoA485mxp3GO1CTJZmGdKOBMnMLwH3itIy1nyt00KtVE0CjJKQAMO5sZtxpvAM12ZVpSF/VXN76Co13h9My1u5XOMfPqSaARklIAWDc2cy403gHanIs05D21VzelUx58T3eRU7LWHtcoYMGoFkSUgAYdzYz7jTegSE9sL5eY1nvl8e8XcS9LuX95pSMPR00wOjf3yWkADDuNN6BZ+pqpiEtramcF8OTqY3vJsr7r1My9mZ10AAj/+AvIQWAcafxDjxTDzINaaaGMha2dUBfFrE7Ud5up2Ts3avQQS9QTQCNkpACwLizmXGn8Q7UJJfdrcPp8ljXi1gcWtnobuWtzBxrsVM28i5U6KBfUk0AjZKQAsC4s5lxp/EO1KTpqYYHy+PEDujl8t/91qWs25ljxYXu/ipijdM20r6qcF3taqDceNOIW7B+GuxqAfBtkJACwLiziXGn8Q7U5GGmIS0b4Nh72o7zTvnvFiXKOps41tw2ofG/d4PTNtLertBBn2igc75UHvuiUwAQrgUJKQCMO5sYdxrvQE3+zDSk7X0ed0cRj8pjfD7v33cr61CXY73edqxdTtnIW12hg75ZY3lxAcSf2o67zCkAplx8CM/tABT//xlVBYBxZ8/jTuMdqElujYnP+jhme8b4wrwH3o8SZW3rcKzN4Uk2/YjTNTZ+qdBJb6uhnBVFXCmPd7eIdaoe4H+vGvxTIbaoKgCMO/sadxrvQA0OZxrRg7IRVBF3EjjR9tnYcJb00BHNXzhuU3iyZeeXTtVYebNCB/1HGGz3iY2h9W733JTaTaod4H/30huhWkLqR9UFgHFnX+NO4x2owfoKDelSyO9u92oRv7d9Jq5dsbzD36WmarZntHeFJxnqC8G2mePo9wrX1qkBbmhzr6PEhQu3qm6A/z3IXwrVklFzcTJ4dQ8A485+xp3GO1CDK6HaO7DvFbGq7XPxn/cWcXne317t0imEkN7uM2ajd4Yn23XOZbsXO0VjaUPIr2Eyt6jgkorHjNfHH+HpRXm9cgJMs7iuRFx3IyaWHoTeklHt9/ij5cPuQlUKgHGn8Q4My2t9PsB2igvlw3E3vRzrj0QHw3iouo5J3Hr1WGhNQ23/VWJ5OdD6qLw5tX/mVniypSvAtIi/DP8dWutIzNZ4/26P2fL4sZzdqhwA407jHWjSqRo6heMVyqn68PxbkIyaFPsbGCydd30AHuaHEntVOQDGncY70KSYpf2+z8YS3519pWI5VXYjiO8OL3VKJkrcteJmDR1zfBf8DdUJAADGnSM07jTegRrELS4f9dAhxK02e1kM9f3E8eL7t8eCxVUnVVyX5GBoTT3t5+bzXrC4PQAAGHeO5rjTeAdqEHfp+SC0toOOi6jF6Y5x54G45eS5svPYMMDxDxRxve24sfF9UsRqVT81NpbX0TfltfCgvB5my3+OCxSeKa+VdaoLAACMO8do3Gm8AwAAAAAAAAAAAAAAAAAAAAAAAAAAAAAAAAAAAAAAAAAAAAAAAAAAAAAAAAAAAAAAAAAAAAAAAAAAAAAAAAAAAAAAAAAAAAAAAAAAAAAAAAAAAAAAAAAAAAAAAAAAAAAAAAAAAAAAAAAAAAAAAAAAwNhaWcSnRdwsYraI+0V8XcR6VQMAAABA3V4p4m4R/3SIx0W8pYoAAAAAqMuKIu6Ezsmo9tisqgAAAACow/GQT0bF+FVVAQAAAFCHX0K1hFSMxaoLAAAAgEF1WzuqU2xSXQAAAAAMqpcZUstUFwAAAACD+jBUS0b9oarowWuheqJz3OOc0w2Ae6x7LADQmyVF3KrwQLBTVeFh2cMyAO6x7rEAQF3WFPFX4mHgA1WEh2UPywC4x7rHAgB1W1rE8SKuFfG4iIdFnC9io6rBw7KHZQDcY91jAQDwsOxhGQD3WPdYAADwsAwA7rHusQAAeFj2sAyAe6x7LAAT6x8xlHANCdeQvlYIIYR7LO6xQgjhXqkD96DjGnINoZ0IIYTAPVYIIYSElJPnIUB4WNZOhBBCuMfiHiuEEBJSwoOOa8g1hHYihBDusbjHCiGEe6UO3MnzEOAaQjsRQgjhHovrVwghJKSEhJRwDaGdCCGEeyzusUII4V4JAAAAAAAAAAAAAAAAAAAAAAAAAAAAAAAAAAAAAAAAAABAJa8V8c+UxDmnGwD3WPdYAAA8LHtYBsA91j0WAAAPyx6WAcA91j0WAAAPyx6WAXCPdY8FAMDDsodlAHCPdY8FAMDDsodlANxj3WMBAPCw7GEZAPdY91gAAAAAAAAAAAAAgFG1sohPi7hZxGwR94v4uoj1qgYAAACAur1SxN3Q+d39x0W8pYoAAAAAqMuKIu6E/KKSm1UVAAAAAHU4HqrtcvKrqgIAAACgDr+E6lvvLlZdAAAAAAyq29pRnWKT6gIAAABgUL3MkFqmugAAAAAY1IehWjLqqqoCAAAAoA5LirgV8gmpraoKAAAAgLqsKeKv0D0Z9Z4qAgAAAKBuS4s4VsS1ImaLuF/E2SI2qBoAAAAAAAAAAAAAAAAA/m2miOWqgTHhWgX9OrjvAQCM2QDlpSJ2FvFhEWdCa22kx0XcVj2M4PW6vojdRXxSxLkiHgS7G4J+Hdz3AABGzsLyYSYOTvYXcap8oPmzHKB02zHurKrjGVhUxJbyet3Xdr1ez1yvy1Qd+nX9OrjvAQCMhnOJB5lc7Fd9DNE7mQfvVPym+tCv69fBfQ8AYHQcK+KPIu4W8bDHh511qo8h2l7ElfJane3xWj2p+tCv69fBfQ8AYHTFtQjitPAbmQedO6qKZ2xh28N67sF8p+pCv65fB/c9AIDRtz/zoHNGFTEiXs5cq/F1h8WqCfTr4L4HADD63sw87LyjihgRz2Wu1V9UEejXwX0PAGA8fJh52FmrihgRizLX6seqCPTr4L4HADAevkk86PylehghWzIP5ttVEejXwX0PAGA83Es86Hypehgh74b0OhoLVBHo18F9DwBg9K0N6V/e9qgiRsjZxLV6WfWAfh3c9wAAxkNqJ6b4y9tSVcQIuZ+4Xo+pHtCvg/seAMB4SK0z8qvqYYT8X0jP+tiqikC/Du57AACjb6aIh4kHnY9UESPkcOJafVRez6Bf16+D+x4AwIjbFNK/vG1RRYyQi4lr9UfVA/p1cN8DuogJ3OWqARgCfU1FHyYedB4Gv7wxOhaH1to33a7XI6oI9OvgvgdTL97nXipiZ3lPPFPEtbI93VY9QM39zfoidhfxSRHningQvFZf2eXEg8451cMI2RXSsz42qiLQr4P7HkyFheUgMCad4kYep8p73J8hncg9q+qAHi0KrTcMYn+zr62/uZ7pb5apunzFpirwXVXECPkica0+UD2gXwf3PZgK50I6WZuK/aoPqOidzHN1Kn5TfXm5X97WqiJGyF+Ja/WM6gH9OrjvwVQ4VsQfRdwN6U08OsU61QdUtL2IK2VfM9tjX3NS9eWdSlTgLdXDCFmbafBvqyLQr4P7HkyluIZLfJ3mRqbd3FFVwADiq8JzSapcQmqn6sq7nqjA06qHEXIw0+BXqiLQr4P7Hky1/Zl2Y2YhUIeXM31NfM1vsWpKW52pxF2qiBHyQ+JavaZ6QL8O7nsw9d7M3AffUUVADZ7L9DW/qKK8fSGd0VuiihgRC4p4lLheP1NFoF8H9z2Yeh8G6ygCzVuU6Ws+VkV5ZxMV+LPqYYTszDT4HaoI9OvgvgdT75tEu/lL9QA12ZK5T29XRXn3ExV4rOIxloXWoppfF3E1tLYgflRGPP6PRXxaxCbVTWF5EXtCax2bC0XcC63dCuaul4tFHCli6bzPnUxcq/GzC1Qt6NfBfQ+m3r1E2/lS9QA1eTek30pwn87YGNIZvc2Zz8fprl+F9HTyTusd7FH1U2emHNxeLBtnlWvldmgtFDcntUjzBVUM+nVw34Opl9uZ0v0KqEvqrYTLqifvcKICH5YPU53Exbs+7uEBq1OcD1acnwbxWjlUxN8droFfizhQxPq2ay0+RJxo+5ubobWt5ouZ6+kDVQ36dXDfg6mX2mEv3uOWqiKgJnW8lTDVLiYq8Jsun4m7N/0+wIBl/lomBi+T663Qek+/024Dr2Y+275uxr6Q3753g+oG/Tq478HUS60f9avqAWryf5n79FZVlBbfZ0z9Er6/w2deKeJOTYOW9l/UmSyrirgUOs/O2N/DcT5pG0SfT1xDd1U56NfBfQ+m3kzZ7rq1nY9U0cQ+/5zsErtVDw1JvZXwKHR/K4FSbueWNfP+Pv6yN39KWvwlfm8RK9v+bnnZ8H/sYfDyhtMxMeL18CB03tHk5R6P9Xz52fshvZ7NGdUO+nVw34Optylzb9qiiibSwsQ5P6l6aEjqrYQfVU/eZ4kKvDnvb9fPG7T8FloL51Z5SKsycLnudIy9+MvEqS7n91b5kN2P6xWunzdVP+jXwX0Ppt6Hob91FBlvElIMW1yeIvVWwhFVlHctUYFftP1dfKBqX5jzRI+d+X8qDl78YjG+4vbwl0P3HYNWD3Ds7ypcO887BaBfB/c9mHqXE+3mnOqZWBJSDNuuzH16oypKez5TgTvbGvcvIb3+SE4c5Nyq8HD1mdMyttfSH6H7L1GDLrqaezD/3SkA/Tq478HUWxTSMxbeVUUTS0KKYfsicc09UD15qVcuYkc+t0PS5+HpHV/6dazCwOWC0zKWD+U3E+d0Tw1l/JC5bk44DaBfB/c9mHq5GQtrVdHEkpBi2P4K1nkcyJlEBV4u/2ZHqO8dyO0VBi73nZaxEhc5vj6EB+a7metmu1MB+nVw34OpdyrRbm6pnokmIcUwrc3cp99WRYM97HxYPnTNbQN+tobyllUYuDxyWsZGnGnxa+JcxsWRF9RU1mzmmlngdIB+Hdz3YOqlEsanVc9Ek5BimA5mnn9XqqK0DZkKfKWIb8KTXZIW11DmjIHLRPk2cx7X1VTOosw1YztN0K+D+x6wOtN2dqmiiSYhxTClXq2/pnryDoX0dqg7w5M1RzbUWG5u4PLQqRkLRzLnsc4tLrdlyjrkdIB+Hdz3YOrtC+l1FJeoookmIcWwxFnKj4INfQaSyujFnV3mFuj6qMYyq/yS7t3u0bc5cw6vhXpfJdiXKW+9UwL6dXDfg6l3NtFuflY9E09CimHZmblP71BFabmM3ty6BTfKhl2XxRUGLuecnpG2tIg/M+dwW81lfpUo645TAvp1cN8DQmsTjW5t51jFY8S1EeNixF8XcTW0tm5/VEY8fnxl9tMiNo3Yd48LLL8VWutkfVf2FQ/L/+74DBDXmDwfWutJvjSh519CanjiDyMfhFYS+FrbtRb/N66nGHdz3tjhc+vK6/Rkea+Lr8LfKj/3+jP4HnFt1T1lu4m7Qt8r28tce78YWjOgl8773MlgnceB5KaCz8VrNZe7tUKZnzs9I+1U5vxdbKDMa4nyvnZKQL8O7nsw9TZm2urmzOfXlgPkRxXvp3OzI/c8w++8pojjRdzs4b95Li6FyZttKSHVrJisPRxaP25Wvc5iwqo9mXM+8berhvQ94uz+t8v79+OK3+N2ES+3HSO1ecIFl0repxUq/fsGyt1bodzdTs/IerXC+dtQc5krMuW94bSAfh3c92DqHQ7ptQxnunzuuSI+7mFg2iniIHvxEL9r3KSk02v6f5eJl11lXzLTlqjZHlozV+avq/XOBF0DElLNiImo42U7mn/9xM1yYlJ2Zdv19kJorXU4t6vzT+HJjKGHXc7P1SF8j+fK/66/O5Qfd9A9EFpJ2rnvEZPUJ9r+5mZ5jb2Y6Q8+cMnkXa3Qsa5roNzTFcp93ukZ2+umiV1/cutoLHNaQL8O7nsw9S4m2s03XT4Td+X7PfSfiJq/RlXTSak4EO40wyTO1HozdE+6zemW8H5rQq4BCan67Q+t1z3n12ecPbwy89mYmJp75f1oSO8G/XHD3yNe4391KPeX0PrxKaV9vah9ZZ0M84eqiZP75S3GmYbKvp4p96rTM7LerHDdbG6g3NQW21ecFtCvg/seTL04+yI1w2l/h8/EWUZ3Qj3JqPaZUk05GJ6sB9k+QyXODJupeIw1ofsMspUTcB1ISNUn/ph4oUM9xgRTL+unzW0KEpNa7yfOz9aGvkd8DfBSl2t+fw/H+SQ8SW6nXju869LJ21OhM13bQLlrKpR72OkZWdeewaBzUUi/x/+x0wL6dXDfg6mX2/Fqzby/jzMi5i+AHmdY7Z2XmIkLHsfXzn8M1ZNSdb9Wu6xLYuB2yM/smO/ghPcvElL12FpeX/Pr8HLZJno1N9u4WwI43vdmGvgesT0/6FBenCn1co/Her787P3MffqMyyfvTKYT/aGhcg9X6MBXOT1jeZOP8W4D5eZeW3jNqQH9OrjvwdT7LNFubs772/Xh6WRUXFdpY8XBbZWE1PUav1f8b70VOq8VtaaP46Vea/x9Aq4DCanBdZvFFJOyz/V5zC8ybea7mr9DnDHZbUOS2J76XUrieoX2/6ZLKO/vMPzp5yH8exG9YQ2YGNylzLmLWeIlDZT7U+hvcUrQr+vXwX0PpkdqRuMXbX/3/Lx75oke29V/QrWk1JYavlOcpXK/w7Hjv+tnjZo40yr1WuPsBFwHElKD+SR035HxuQGO+0GmvRyo8TvE6/xy6L5T3uoBjv1dsG7qwF4K+a1Lm/BKeDbrMDC4F8OzeV9+fabMc04N6NfBfQ+m3vOZtrOzLVnxS0ivK5UTk1e3KvQRnw34nXaE7q8Fbe/zmG9k/psfTsC1ICHVv5OJ58ilAx77aObae7nGvuCPxPU96GLjuYTU7y6jvAOZSjzYULlfZ8r9xakZWbkOpKmpiV+F4b8qAfp1/Tq478F4Sb1KF2cEze1893l4eqesfh2r0EdcGOD420L3mUzHG6qnGN9PwLUgIdWfbjOj7oXBZhSFDm1vftyp6TvEZNTNRDl7aijjh0wbOuFSyvs202GvaKDMF0J6emhd01ppxpXMuYvndmnNZa6qcM2sdWpAvw7uezD1UusoXi7/ZkfbvzsyYHnbQz4hdb/PY8dFyh+G7hspzDTYz2ycgGtBQqp3qR82d9ZUxpeh2UXA40LrqfWd6koU3c20++0up7TYgaVWhP+xoXJPhOEuYkZ9qmwl38QW1LmF7244NaBfB/c9IDNI/LAcrM7t7nW2hvKWVegnHvVx3FWh+y5kMZFUx2tNndbyiWtH7Z2Qa0FCqjfbEvV1usZyzifKGfTaizMgf00cP653uqCm7zGbafMLXFJpr2U6zn0NlPlCZrAUfwFY7dSMrN0Vbrhf1Fzm2pD/lfiUUwP6dXDfg6m3IdN24nqH34Qnu98trqHMmVB/QiomUq6G5takavdq2afEV+/jbLFJ2g1XQqq6uF7i/S51FRf+r3MmcOpVupUDHvvbTDtcV9N3WJRp8z+6pPI+Cunp58saKDO3HsIBp2Wk5WZBNLGORpXdC3Y6NaBfB/c9mHqHQvoHkp1t98QNNZaba7O9LhB+MnGsBw3dzyeRhFQ1MamaSoDWOWNuQej+o8v1AY99JNMOj9T4PbZlyjrksspLTWW73EB5r2ZO2kWnZOSdq3DDfa3G8nZVKO9xebMB9OvgvgfTLbXIcEz2/lX+80c1D+Zz7fZWD8fbkjnWMae5Mgmpao4n6unnmsvanCjrvw0dd253wDpfoduXKW+9yyptSaYCj9ZcXuyof0+Udzs0s9Au9bpW4YZb1y82cVro3xXKu+S0gH4d3Pdg6sXBZuoV8rn1Xm6EepO6iyu023M9JFBuhPQrR8sn4Fy9VqHOJiVG/RXr9Zn//roXt38/UdauAe6ff2a+x7aav0fqDYE7gaw9YXi/9kWp6XPxl75XnZKx8KBCpztTU1lz7/c/HPIgG/Tr+nVw34Pxsy1USxDUfT/cWqHMzyse63AY7pp1z4qE1OhIvarXxKY0qZnH/a5TdSoMf8Z+6gerr3XHeaczA4mZGsvaENKLc77pdIyNRxU63Tq8Wx4rvn70W6a8TU4L6NfBfQ+m3qcV2uv3DZS7t0K5uyscJw7G74f8ouyTQEJqNLyb+W/fUHN58Vm02850V/s85qsVzkHd3yO3A+8buuO8vxIV+GuN5cRXSK4nyvrAqRgrj0PzD+abywFAjNwU0ocVBtlxFkfc0td6G+jX9evgvgeT62qF9rqugXJPVyj3+QrHyc2OujFB50pC6tmLu8SlXhNvYlZRajbhiYbafRO73eXWj7LpQMbaTAV+WWNZ5xPlfOhUjJ3cawRVb7jdxIeEu+Vx/hPyU6+/zRzv7dDcYs6gX9ev477nvgejYUWFtnqmobKvZ8qtMvMjJppvZ47z6QSdLwmpZ+9QGO6rrSGkX63b0cfx3qxQ/5sb+B7fJsq7ojvOey9z0t6vqZwPE2UcdhrGUpVfnvpdjO6lthvx3IP0wdD/dppzGfj4oP+CU4d+Xb8O7nswsfZUaKtrGyh3TYVyq9wfd1Q4ztYJOl8SUs/WgpBOgF5vqMx7od7dY3Mbj1xt4HvEmWWp1/k/1h3n5bYw3llDGfsTx3/bKRhbX1fodM/3cdy4Hsad8GRnrrlfm89kytrS5Xjx/fq5hWh3OG3o1/Xr4L4HEy3Xdn5oqNzDFfqIVRWOczZzjDgAnpmg8yUh9WzlXjk71ECZbyTK+6mP4+2sUPfvPoO6ey2QFDuy3PTzLQOW8Vbovv3hFqdgrL1TsePtZeG4+Gvw3Bodj8PTi7X+lClnQYfjxfU35l5/OO6UoV/Xr4P7Hky8v8PwX9uJcpsQVEmEzYT8BgoXneK+LEzU6ckprpfUvSbel1Y0UOalUO+sokshn8RdMuS6q7LO49TbVOGhapALsNu7qD8H08cnwYpQbYHXuLjy6syxXi6vi9TOXLmdRuY3+FfbHsrPOF3o1/Xr4L4HE++lTLu51lC5r4R61q/ZEsZ7p7ZRJiH1b7nXTC80UGZuw47tPR7vxdDM7OVBv8c5TS6vyi99i/s4bvzMV6FzhvVokCmcJFV2EvmnfKiO537tvM4jTnO82OHvD3QoK/dr0fHy2orZ77iz12xbR/qcU4V+Xb8O7nsw8Q5k2s3BhsrNvdL7S8Xj/KdC/7LXae6LhNS/HQ3Df83tq5CekbWg5u/Q6Qefpr9HU3U3cd6ocPL+r8djxvckb3Y4Tlygc50qnzgrQ/4X3F7jnS5lPe7jWHFq9CKnCf26fh3c92AqfBuG//rRCxXaa9VX2s9UaOfbnOa+SEj926+Za63u2e+5GVn9rB91JXPM2DaX1vw9VlVo82s1uWqN8nKmIr+oeKz4msiPofO02N2qeqLtrumBPK4/k9ox5F6Px/sy9LdDA+jX9evgvgfjJ7f+0o8NlXsi0za/6+FYP1do66ud6r6fkSSknliSuc5uNFBmbsH+T3o83ooK7eVKA9/ji2dQdxPdMD/OdN7flA9MC+ed/Ph+Z5wufr3LiX8zeI1jWsRZGbMDPJTHX7Oez5RR9TWJuLPQfqcE/bp+Hdz3YKrkdmvb10CZL2Tut3Fh414SSFVmYHolt//nIwmpJ3ZlrrOvai5vfYVru9edYav8QPRFzd8jznzKzY6yzlsflofWO8tXQv8PV3FHi/gLwQbVOZXiqzsXe7xm4t9X3ekkrr1xt0LHucqpAP06uO/B1PkopF/bWdZAmbl1ZA70eLwqr+rSHwmppx0Lw03gVnm1rtdXzk+E4a8f9V2FMndqboOJnXXMmMZfyeN7zHHqaJw2PltGzPTfKU9GnB7+VrCOCE+sLzu47+ZdN/EX3Kuhtejj/j4foNeU19z98pjxf78PrcVcPZCDfh3c92B6pdbDudxAea+GfAK6VxJSzZGQetq5zHX2eo1lvV8e83bo/jr6bw18hxiv1fg9dlUo73Hw+jwAAMDUyK2Hc7Tm8uLr678nyosD734WUK/yKjD9kZB62tXMdVbXQuBxtu/cq6jvJsr7bx/HvlahvdQ1MzLWx98VyrukqQEAAEyPPWF4sySiIyE9Q+LVPo9bZTODBU53XySknvYgc53N1FTnc4mvONs3tebT7ga+Q13fI/omPFkXbpjJbwAAAEZYahOAx6HeDTk2hPSrdYOsWXOhwgD7Jae7LxJST8vNxquzXcbNchaH1iyobuWtzBxrcYd/9ygMZ0bh3Myu+Frwb5nyNmlqAAAA0+OvxADx1xrLWRI670Q7Fx8MePzcIukxdjVQf3GwH9eX/DRM7i5+ElJPazqRc7A8Tkx8vVz+u27JnNuZY+0r2/iaef9+GGuuxY1IHpWR2ykwzp7KJb/j7MqzwTpTAAAAY29tZpD4ZY1lnU+U82ENx3+7wgD7RM31F5NRl0L/C7GPCwmpp+VePRtk7aX2V2jfKf/dokRZZxPHmltIPP73bujxO8R4foDvETf4mdvtNu5cvS1T1rcV2/flAAAAwNh7LzNIfL+mcj5MlHG4pjJWVxhg36yx7uJCzT+1HXfZBF8nElJP+zNznW3v87g7wpNX6T6f9++7lXWoy7FebztWp5mBV0NzMwrjq7G3w9MJpIOZsg4ljre1/JuY4HpBtw0AADD+clu/76yhjP2J479d8/f5pcIge1sN5cRdAK+0DZLXTfh1IiHVW7v5rI9jts/wi+uhtb++9lGP13N8VW5uBtSRLuV9XaGtnO/je8R1oO6EJ68Tzs2yOpMpa0uX470SnizAvkOXDQAAMP5mQv61nS0DlvFWl+PeqeHYnbxZYZD9Rxhst72N4cm6Ww/DdCzELCH1tMOZaywmUFZUPFa8Fk+0fTYmOpfM+5tUAmz+guXxerwf8q/cvlOhrcTY0EO9xFlQc2tTPZ7XNn4Kve+AGdedmnvt77guGwAAYDJsqjAYXTHA8Q91OWZcALzJ125+r/C9Tg2QiJgbcMcFp7dOybUiIfW09RWusbi22OLMcV6dd71eK2J5h79LvSLYPpMqvmI3l2SOs6xSidcVodrC5jH5ujrzPV4u23Vqx8z7mXJmOtTNXDLqjO4aAABgclSZIbG4j+PGz3Ta8S4Ofo+G/E5ag9pQcaAdF4NeUvGY8dXFP9o+GwfXW6boWpGQ+rcrodqaZXGdtlVtn4v/vDe01lZq/9u4ptPyLmXNhvTGA/H6PB2enmVVpe2eDtVmSd0v2+7ats++GFo7+F3s8PcHOpT1KFPG8bJviG3yg7bvHBNrzwUAAAAmxhsVBqL/1+MxXysH4fOPEwffw1xnaV/FgXZc4+ZYaM0Wa59NEhMDcWHqjzp8n1uhNSNkmkhIdb7W/6kpYtJlaaKsXo71R+ie2JpvZcjPXOo13ulS1uM+jvVDaO0wCAAAwIQlGS5nBoRfVDxWTOj82OHz8RWk3c/o++2veaA9t8jz8im9ViSk/u1UDddUlbWRZise67c+rs/dNbWNuC5c6hXWez0e78vyugMAAGBCEw0fh/TrNN+UA832wWFcf2Z7OZi+3uEz8ZWhuIbMzDP+fnG3sZs1DLbjGj5vTPl1IiH1b3FW3fd9XlNx7ahXKpZTZffIuGbV0j6/R7y2ZwdoH9+GJ7vpdVP19cC4IPx+XTMAAMB0iLMq/hOqrYvTLf4Ord3CNozYd4vJlLj7160+kwbvhcF25ZsEElJpR0J+jaT2a+rt0Fuy9v3E8eKrcMfC4Mnf+ErtxR7bR/z7zRWPH9ecups5Xlx7bpXLCQAAYDotC63duuLsp7i7Vdw9K75uM1tG3MUrvp7zXWi9VvNWGO76UIPYWCYP4qyvOLPrQdv3iv98tfzOB8boOw2DhFRenDUYF+OOr67eb2srcZe6c+V1N0iy9kB5zc4dNya2Pgn5HfB6FXcQPFa273sd2sfXoTWDqZ/E0Zqyz5irn/i/35f1JhEFAEy8BeXDc6fYrXoA4F8kpAAAwEM1ALh3AgCAh2oAmOx752yXOKF6AACg2kO1hBQAAAAAQyMhBQAAAMBQSUgBAAAAMFQSUgAAAAAMlYQUAAAAAEMlIQUAAADAUElIAQAAADBUElIAAAAADJWEFAAAAABDJSEFAAAAwFBJSAEAAAAwVBJSAAAAAAyVhBQAAAAAQyUhBQAAAMBQSUgBAAAAMFQSUgAAAAAMlYQUAAAAAEMlIQUAAADAUElIAQAAADBUElIAAADAQP4RQ4lJIiGljWljAAAAGCwbLA+VhJQ2po0BAABgsGywPFQSUtqYNgYAAIDBssHy/7w2RfV5ShsTElIAAAASUkJCSkJKG5OQAgAAwGBZQkpCShvTxgAAAIDmSEgBAAAAMFQSUgAAAAAMlYQUAAAAAEMlIQUAAADARFoYuieKTqoeAAAAAOomIQUAAADAUElIAQAAADBUElIAAAAADJWEFAAAAABDJSEFAAAAwFBJSAEAAAAwVBJSAAAAAAyVhBQAAAAAQyUhBQAAAMBQSUgBAAAAMFQSUgAAAAAMlYQUAAAAAEMlIQUAAADAUElIAQAAADBUElIAAAAADJWEFAAAAABDJSEFAAAAwFBJSAEAAAAwVBJSAAAAAAyVhBQAAAAAQyUhBQAAAMBQSUgBAAAAMFQSUgAAAAAMlYQUAAAAAEMVE1KzXeKE6gEAAAAAAAAAAAAAAAAAAAAAAAAAAAAAAAAAAAAAAAAAAAAAAAAAAAAAAAAAAAAAAAAAAAAAAAAAAAAAAAAAAAAAAAAAAAAAAAAAAAAAAAAAAAAAAAAAAAAAAAAAAAAAAAAAAAAAAAAAAAAAAAAAAAAAAGDarC/igyLOFnGtiIdFPCr/97ciPi9iY4fPrSvirSJOFvFVEd8Wcav83OuqFTpaW7ab00V8V8SdtjY3W8TdIs4X8WERL6kuAAAAJsmyIg4XcaOIfypGTFgtbTvG+cTfrlLF8P+tKeJ4ETd7aG9zcSm0ksYAAAAwtpaVA+OH8wa9j4v4pog9RawsYqb8+xeKOBRaszji3/1UxILy/3vYZQB9VTXD/7xSxA8d2sjfoTWzcFcRK9ra28IitofWzMT57fMd1QkAAMA42h9arwPNHxyfCq0kVEpMTP1Z/v3RIjaE7jM6PlbVTLkXQ+cZhPGV2DfDkwRUNyu6tK23VC0AAADj4vkiLnQY3MYE06YejrO5/FxMar0fuiektqpyptjB0FoLav4Mp/iK7EzFY6zp0rbirMSVqhgAAIBRF5NDtzsMbC8XsbyP410tP3+ny4D5UQ+Dbpgk8XXYTonf2P5e7fFYB4MZiAAAAIypbrOYfiziuT6P+UVIL8D8nWpnCsVFx2+FzmtFrenjeBcTbex31Q0AAMCo+iR037HruQGO+0FIJ6QOqHqmTJyFeL9DW4j/bkMfx4szrR4n2tisKgcAAGAUnewykI0LKi8d8NhHQzoh9bLqZ4rsCK3XVDu1he19HvONTBt7qNoBAAAYNd1mRt0rYnUNx/88MVC+o/qZIttC95lMxwc47t6QTkh9r+oBAAAYJQcSg9idNZXxZaKMM04BUyIuUv6wSzuIC/8PsrD/qpB+ZW+j6gcAAGBUbEsMYE/XWM75RDl7nQamQEwYddtlMiaS6nhttdNabbPaGAAAAKPkxdB5UeW5Xb6W1ljWzdA9IbXSqWDCLQytGVDd2sBnNZYVZ2GdKuLrIo6EViIMAAAARsJMZoBc54yKBaH7q0TXnQqmwMlEW3sQWjvkAQAAwMQ7nhgg/1xzWZsTZf3XqWDCbQnpxcaPqSIAAACmwfrMALnuxY/fT5S1y+lggsVX9W4krv9HRSxXTQAAAEyD1Kt63zVQ3rlEeUudDibY4ZBO/n6higAAAJgG72YGyBtqLi+uVTUbum9zD5MqJlvvZ9rbK6oJAACASbcotHbP6zY4vthAmVsT5Z1wSphgudlRN1QRAAAA0+BQZoD8WgNlnkqUt8MpYULFmYG3M+3tU9UEAADApFuQGSBfb6jMe13KexxaCz7DJNoR0smoGFtVEwAAAJNuX2ZwfKiBMt9IlPeTU8IEO5tpb3F3vRnVBAAAwKT7KTE4jrOVVjRQ5qVEmR87JUyomGh6FNIJqYuqCQAAgEm3JjM4vtBAmeszZW53WphQW0L+db1TqgkAAIBJdzQzOH63gTK/CukZWQucFibUf0I+IbVXNQEAADDpfs0Mjl+oubzcjCzrRzHJzoR8QmqbagIAAGCSLckMjG80UGZuQedPnBYm2M8hn5BarZoAAACYZLsyA+Ovai4vt3ZUjB1OCxPsfoU28JxqAgAAYJIdywyM99Vc3pVMeXH9qEVOCxPsccgnpAAAAGCincsMjF+vsaz3y2PeLuJel/J+c0qYcBJSAAAATL2rmYHx0prKeTE8eVXp3UR5/3VKmHCzQUIKAACAKfcgMzCeqaGMheFJ4uvLInYnytvtlDDh7oV8QmqBagIAAGCS5WZr1OF0eazrRSwOrVlQ3cpbmTnWYqeMMXch5BNSL6kmAAAAJlnTrw4dLI8TE18vl//uty5l3c4cKy6w/lcRa5w2xthXFdrdrgbKjcncn4v4NNjFDwAAgGfsYWZgvGyAY+9pO8475b9blCjrbOJYu8q/if+9G5w2xtjbIZ+QOlFzmTEZdak89kWnAAAAgGftz8zAeHufx91RxKPyGJ/P+/fdyjrU5Vivtx1rl1PGmFsd8gmpmzWWFzcm+KntuMucAgAAAJ61c5mB8Wd9HLN9BkhcL6d9YfSPEmVt63CszeHJLK4jThcT4peQT0ptq6GcFUVcKY93t4h1qh4AAIBRcDgzKH5QDmqriDuDnWj7bBwIL5n3N6kE2PwFyzcVcT882Z0PJsWbIZ+Q+iMMttvextBac23uVddNqh0AAIBRsb7CwDiuPZPb3e7VIn5v+8y1IpZ3+LvUK4LtM6l2hSczoy4MODCHUfR7hbZ3qs9jx0Tz4/BkQ4GtqhsAAIBRcyVUW9PmvSJWtX0u/vPeIi7P+9uroXMyKpSD425lxFlQO4s4HZ6eZbXYKWICxcX5H1doe3Gx/yUVjxnbzx9tn40zDLeoagAAAEbRaxUGxVUjzmZamiirl2PFgfVyp4cJtq9iW7hdxLHQeu2ufbZgbB9x44G4NtvNeZ+5VcTLqhgAAIBRdioMnow6XqGc2YrH+i1IRjEd9of6EsJzcV77AQAAYBzEWRff9zn4jWvhvFKxnCq7i8U1q5Y6JUyRuJvkzTB4Iiqu0faG6gQAAGDcHCniUaieiHo7PL0Yec77iePF9XSO9Xg8mBQLizgYWq/a9ZMUjmu8WfwfAACAsbWiiA+K+DG0FkWOr9nFHe/iFvLnQitptWGA4x8o4nrbceNg+pMiVqt6+J+NZTv7pmwrD8r2Mlv+c9w44EzZltapLgBgWP4fbX3kcKEzVTMAAAHzdEVYdE1hdGhNTAA8bWF0aCB4bWxucz0iaHR0cDovL3d3dy53My5vcmcvMTk5OC9NYXRoL01hdGhNTCI+PG1zdHlsZSBtYXRoc2l6ZT0iMTZweCI+PG1mcmFjPjxtaT5hPC9taT48bWk+YjwvbWk+PC9tZnJhYz48bW8+OjwvbW8+PG1mcmFjPjxtaT5jPC9taT48bWk+ZDwvbWk+PC9tZnJhYz48bW8+PTwvbW8+PG1mcmFjPjxtbj4xPC9tbj48bXJvdz48bXN0eWxlIGRpc3BsYXlzdHlsZT0idHJ1ZSI+PG1mcmFjPjxtaT5iPC9taT48bWk+YTwvbWk+PC9tZnJhYz48L21zdHlsZT48bW8+KzwvbW8+PG1zdHlsZSBkaXNwbGF5c3R5bGU9InRydWUiPjxtZnJhYz48bWk+ZDwvbWk+PG1pPmM8L21pPjwvbWZyYWM+PC9tc3R5bGU+PC9tcm93PjwvbWZyYWM+PG1vPj08L21vPjxtZnJhYz48bXJvdz48bWk+YTwvbWk+PG1pPmM8L21pPjwvbXJvdz48bXJvdz48bWk+YjwvbWk+PG1pPmM8L21pPjxtbz4rPC9tbz48bWk+YTwvbWk+PG1pPmQ8L21pPjwvbXJvdz48L21mcmFjPjwvbXN0eWxlPjwvbWF0aD4MMnmCAAAAAElFTkSuQmCC\&quot;,\&quot;slideId\&quot;:708,\&quot;accessibleText\&quot;:\&quot;a over b colon c over d equals fraction numerator 1 over denominator b over a plus d over c end fraction equals fraction numerator a c over denominator b c plus a d end fraction\&quot;,\&quot;imageHeight\&quot;:38.5945945945946},{\&quot;mathml\&quot;:\&quot;&lt;math style=\\\&quot;font-family:stix;font-size:16px;\\\&quot; xmlns=\\\&quot;http://www.w3.org/1998/Math/MathML\\\&quot;&gt;&lt;mstyle mathsize=\\\&quot;16px\\\&quot;&gt;&lt;mfrac&gt;&lt;mi&gt;a&lt;/mi&gt;&lt;mi&gt;b&lt;/mi&gt;&lt;/mfrac&gt;&lt;mo&gt;+&lt;/mo&gt;&lt;mfrac&gt;&lt;mi&gt;c&lt;/mi&gt;&lt;mi&gt;d&lt;/mi&gt;&lt;/mfrac&gt;&lt;mo&gt;=&lt;/mo&gt;&lt;mfrac&gt;&lt;mrow&gt;&lt;mi&gt;a&lt;/mi&gt;&lt;mi&gt;d&lt;/mi&gt;&lt;mo&gt;+&lt;/mo&gt;&lt;mi&gt;b&lt;/mi&gt;&lt;mi&gt;c&lt;/mi&gt;&lt;/mrow&gt;&lt;mrow&gt;&lt;mi&gt;b&lt;/mi&gt;&lt;mi&gt;d&lt;/mi&gt;&lt;/mrow&gt;&lt;/mfrac&gt;&lt;/mstyle&gt;&lt;/math&gt;\&quot;,\&quot;base64Image\&quot;:\&quot;iVBORw0KGgoAAAANSUhEUgAAAxMAAADXCAYAAABhywxvAAAACXBIWXMAAA7EAAAOxAGVKw4bAAAABGJhU0UAAACOyiQ8uQAAHpdJREFUeNrt3QHkVlf/APAjySQxmcxMZCaZibxmMonJK5lEMpmZSOY1mZhJJhmTmcyMvyRJIkkmM2YymRlJZiYxMzNJJEmS2P8ez/3p+f16nnPu8/zufeo+9/PheF/5PffsOfecc8/3PPecEwIAwJP3nCIgYYE6AgBAHBSuKdK2In1epLNFulukf4u0UfGoH0V6pUhbinSgSKeKdLVID4t0Q/EAAEy/xUXaUA4IdxbpSBk0XCsHhf8OScsUXScsKgPKWD9299WPvzP147SiAwCYXrsyg8FU+lXxdcLZMevHv2XgAQDAlNpcpMtFulWk+yMOFL9SfJ1wsEi/l3Xk3oh1ZLXiAwDojkV9AUZuoLhFcXVSXCMRX4n7I1M/bioqAIBuejUzUIyvRi1RTJ22O1NHTikiAIBueiYzUPxFEXXejkwd2aWIAAC6aXFmoHhIEXXegUwdWaWIAAC6aUNmoLhZEXXemUT9+EfxAAB01/shvV5ioSLqvNuJOnJc8QAAdNfpxEDxouLpvFUh/cvVdkUEANBddxIDxYOKp/NSOznFX66eVUQAAN30n5Cedd6oiDovtV7ikuIBAOiufYmB4oPQO7SsreJaj6+GpG1ufSXx/qdOwv5UEQEAdNeFxEDx+5Z/t0WJ7/aVW1/JGyH9y9UGRQQA0E3xVOuHiYHifsFE56XOl4i/WCxQRAAA3bQ1pGedXxNMdN7FRBmeVTwAAN11NDFQvDsF308wMT/xZPTUL1fvKyIAgO76JzFQPCWY6LzcL1erFBEAQDflDiJ7TzDReUcS5feX4gEA6K4PM8HEC4KJzruWKL9jigcAoLu+SwwUr07JdxRMjG9lJtjcqogAALopHub2IDFQ/FIw0Xk7E2UXF2UvVUQAAN20JaRnnd8STHTe6UTZ/ax4AIAuW1Okj8oBU3ylJx6+9aD831+L9HUYfMbC6iK9Ww5ETxTpm9BbiBo/998n8D2eK9L20Ht//Yci3S7S/fK73Am9063jwXPPzvncV4mBYvzsQsFE591JlN3BitdYFnoL+U8W6UrobTf8oK9+xhPWvwi9U7afJqvKdh7b1fki3ezrI2L7ulWkc6F3oN8rqgoAdEMc2Owr0h8hPSvfn07PGYifS/ztigl9jwXlAC0GCg8rfo8bRXq17xqphbU/TNE9F0yM57VMfVpfYTB+IqRfpRu0Tmf7E/zOLxfpsyL9OcJ/80z6sZygYIKmZUYI2sAMC4KI3iDhXnj8ve8z5QDmhXKQHr1YpL1lW4l/91N4NFN/b8hg4soEvscz5X/X9QH5XyrSnvL5uqCv7R/u+5s/y8H1S5mB0UeCic7blyi3e311bFAdPTRCkDsoxefRkgl+19fD4M0Irpd1JC40X973nWOd2lyOV+f2J7tUHTNCMC3MsEDP7jJgnlvPj4T81qcxqPi7/PtPirQ20W4ONfw94oTAoAPmfinSusxn+9dH7CzLJNUHrBVMdN6FRLmdGfKZuPvTb/MIIuauyWg6oHhpyLgyTnLvSARMM5YP+W9/V/UxIwRtZoYFep4Pvdd15raFGByM8n72+vJzMSD5IDH42djQ91hRBviDZod3j3Cdz/sGgqmJuVtTVg8EE6NbGNK/LOwe8uy5WVMg0f8LRVPiGSv3Bzz39lUIIma8HIb/cvOCamRGCNrGDAs8Egf2NwbU54uht2B5VFfKzw8bLD0YYQAyindCb8Hq3PziLxSvjhFcxc/eCen32E8JJjovt9PXy3P+fl14fLH2hbL+9o/1YtvbFnqLrqsGFG/X/N2WDZlkuBHyv/ANCkiMS80IwVQwwwKPDHtWxAHMM2Ne82hmwHO+5u8QZ4aPDMnrr/IZO45rFQZvOwQTnfdlosz+nPO3a+YEEvFX7tcqBspVgolrNX6vNWX7GfTL/ctjXC/1KthvqpEZIWgDMyww2+dh+DqgZ+Zx3Y8yA549Nbfri2H4jkwr53Ht8xUGb89PWZ0QTIzuaqLMjvb93fNh9mYAh0ccj31cMaDYUNPYdNBWt/Hf1o7ZTlOvgt1Xjbo9IwRtYIYFZht2bkIcGD07z2t/knkOvVrTd4iDs9/D8F8J57swOhdMTGNbF0yMXgdTdWRLX7n+EtLrKHIWDHmO1X0aezyAcdirfZvHvObbmf/me6pSd2eEoA3MsEC15088wG1lDdf/OtE+btY4iEvtvlbH/vvfZZ6nhwUTnZd6/Sg+J5YMaBM755HfwQrBxHzOPdmUeL591lA5xfStqtTNGSFoAzMsMNuekJ9Fna/jodkFy/EV4GsTGOTfyrT1zVNYPwQTozmVKK+Lfc+hmX/bP8/8NlcIJu6Mee11Ib0L6HxekV8R0pNwr6lK3ZsRgjYwwwKPt4lh9fZYjfmktlJ9Z57XjjO9lxLXjwtaF9b0Pe4n8nlQYz6CifZKBZwHysB3Zg3r6RryW1YhmHgw5mB/2Frb+BytYyJ60Jsz92voE8wItXBGCNrADAvMFrdDvjOkzsa1Q8/WmFfq9aP57nb2TWYQtbqm77A4M2D7fkrriWCiurWZOhLPkjgTHu2yVMehcgsaCCYWhUeb9zSxBmPusznuvHYy9H6lcYByB2eEoA3MsMDjA5ArE3o2pA7wmu+2lfszg6j9NX6PTZm89gomOm9vSL/uuqXvuVPnKem5YGLUV22/SlwrntuyzK02I1TnjBC04UFohgVm+yzRJn6uOa/1ibz+r6Hrzqw5rPO1o52Z/NYIJjovtUA/7gT2T/n/P615YiAXTPw1wvU2ZK510G02I9TUQSbwtDLDArOtyQwW6n4tL3Vg6tYxrxkn3P7OfI9NNX+PE+HpWn/4Zqh+CnLb05EWtKs43kqdjD6z3uaPMkCry5IK5Xd2hMDxj5B+Xeo5XagZobpmhKANzLDA41KTWU2cO3Q2kd+4v8IfybTtCw18j9RBZCcFE50PJjZV/C5v1pzvxgp5fl3xWvsy1zmq+zQjVNeMELSBGRZ43PuZZ9DamvOLv8QP2wHpypjXXFdh8FT391ieye9twUTng4kvKnyPJnb2e6dCvtsqXCcG9ndCfgE5ZoRqmRGCNjDDArPF3Yiuh8nO5qdmTcc9++FKmPyuSrn1Ek/idUnBRHvGdzNpdQP5HquQ7/M1PDP/0IWaEaprRgjawAwLPG5vmOzrFyGkX0d6a4zr7agwcFrfwPdIbT97+QndT8HE02N5he/Q1Fb81zL5VhnvxfHijcx1vtCFmhFq6jRQeBqZYYHZFmYGC9cayvN2GL4l8ziLUK/WMHAa5/mdWlh7SDDR+WBie4XvsKqBfF+ukO++Ctd5q8J1NupGzQjVMSMEbWCGBR6Xe02niTMS3k7k99MY19tSYcDz/hMouzef0D0VTDw9TmX++79rKN99Fcquyhblp0P+0LsFulEzQnXMCEEbmGGBx/2UaA/xmbC8gTx/DPXO5v9YYcCzdMJld68DgyznTORdD5N/9S76tYYgZkFI//LW1NszdHBGCNrCDAvMlnsV4ocG8sztXLh5xOu9VGGS4NwT+B5nO1B/BBNpr4T84YlNeD3Us35oQ5iOBfBTbxpmhKANzLDA4z4Jk3816ETmubew5u8Q044Jf4+myk4w0S57MnXkw4byPZnJ95eK1/m4Qtt6x21+sqZhRgjawgwLPO5Spk28OOHn3ji/jl/OXDMGKHVvd76ivO6kF9UKJtrlmzD5CeMXK9TNDRWvlVvv0cRp8tQ8m9KGGSFoCzMsMNvSMPmdzXKvGn4+4vWqbLvZxPasR4Nd4QQTablfw79vKN/Dmbo5yrllP1doXyt1pU/WNMwIQVuYYYHZtmbaw4ma81tToQ2OupvgtgrXrPsQyviLQ27mtyu/cgomhsvtqLWzgTxfzAQw90Yc/N+p0L6e0ZWaEZrPjBC0iRkWmO3ghAc7VV5HWjziNQ+Hya+XOF8hzy2Cic4HE59m6noTJ6Pn1vHsGfF6DyvUdcwIOV+CzjDDArOdzbSH/9aY1wflNeNW6MO2Jv+1ge9Q91kPWyvk16Ut1gUTw6XePrnYQH7rQv0bjAgmzAg1PiMEbaJThNmuZNpDXYuWX+oL5t9P5Pd/Y1z7aoV2XdcMcCyP6xXy+7FDdUgwMVju7ZNPas4vrs/4LZFfDOLHWex933PTjFDTM0IgmID2uptpD3WcubKoL2g5HtJrHLY18B3q+h7RmfDovfNJDhQFE+2zPUz2ZPT9IT1ZvG7M696u0L5s3GNGaF4zQtAmZlhgtDZRh2Plta4VaUn5rBmW3wuZay0Z8G8PJtSuZ56f8dWV3MnCbwgmOh9MHMsM7us8HHVtSE+WzWfN0A8V2tcrulIzQvOZEYI2McMCszU9CP+wvE4MWl4t/23YQPxG5lrx1d9/Qm9Xwn6T+MVxfRm0xJRbf3ivwvM7ziKfDtOxrkIwMdg/iXK5VGM+S8tAfVheH83z+icqtK+tDZRfnDiIm6Z8EaxlnPoZIWgTMywwW+51nfmsNeh/zWNX+W+LE3mdTlxra99Afe2I3yGm5+fxPVYX6VZ5nXhWzaZMXt9krvdeaG4BrmDi6bAqU0eO15jXuUQ+B2q4/nsV2tfhBgKJH8P4i8bNCLVsRgjaxAwLzPZ3pj1sHvO6cWfAmdePvp7z78Py2jvkWv/tu9ag9nmlwXb9Svl87B/8f5jJa2/iehvLv4nByYtTUocEE4/7X6aOfFBTPgcSeeyrKY+VFdrXnzWWXXzF/6e+6y4LTP2MELSJGRaYLbcRyJfzbGfx18D+V35S++4POjByfd+zcv+Q/E5WaNfnxvgecd3DzfBowm3m143c4Zcbhlzv9fDo9eZp2oZdMDF6u6rjDJLdieu/V/P3+SVM5sDXuNvU5b6Ae7UuuhszQtAmZlhgtn2Z9nA3VN9OcmGYfYBcHBQsHWGQtWTAYH5m85DUayG7KrTrmEaZDIu/PsysxXgYZi+o/imMvu5qTXj0qtRnU1aHBBOzLQj5yeIN88zj3SHXvVnDtQfZUaF9/R7mt+bwtfBoncm90K1NDDo/IwRtY4YFZg9yq5yZkFszF7ed7N/jPp798NyAv0tNovU/r7b2PX9+yAxSlodqi7D/CfkT7uMrwT+H9E44ucMvFwwom5lA4tQU1iHBxONBcK4uLp/H9fcOuWast02+Ovdbhe91ZB6TGjNtOL6av1HX3K0ZIWgbMyww2+VQ7Re7+B74ir7Pxf//TuitJej/2ytDAokQ0huPxGdNfP3j2JxnWZXNP46Far9OxOdaPANiVd9n4/bpcV3ghQF/v2dAXrmtaD8rA4r4DP6o7zvHoGga10wJJmar8kvZOBvaxM8MWvf3sKzTCxr+XrntZ/tfm19a8Zpbyudtf/vcEOjcjBC0kRkWeOTNigPxKik+M1JnJI1yrd8TQclcL4T8Lwajpl1D8no4xrW+C711i9NIMDHb2xXqw3/GaKN/DrhODOQn+av3zor1Pa4xOhh6E2n9Y8jYnuMr/J8O+D5/hUebBdHBGSFoGzMsMNuRGgbfVdYC3K94rV9HCCRmbKspiLiZmQS4PeL1jofpOE9CMFG9PC5m6sTRiteKg/HvB3z+anhyZ4Ptrjlon9kg4blAp2eEoI3MsMAjsW5/O+azJ/7S93rFfKqsWfox8yxLeXuEgGXYGRG5MymqvlJ1txx4dWHwLJh4vEwOhfQrcWfKoLU/0FxePldiYD7oILo4yRtf1V3whL/f+jD4l5JR099lm8WMELSWGRaYbX/IrwnoDyLeG3Fg80Hieg/LwH2+A6X42seFEdvthXKAVEVcY3Erc734bvuKDg2cBRODxWfBx6HaWyjD0vXQWxO79im873HXs7/GnID4X/AavRkhmBJmWGC2ODsaFw7H1yvi63pxIiquo4ubCpwtA475DGziouZrfdeNz7HPQ36npVGtKYOT86H3atL9MsVfDOIrwSfLCYVxBv3xANfjfeVzp3yOf9ShIEIwMZq4NXhckxonf+OuXj/PqZexLdws62usW++G9uwC+FrZL5wp2/bdAe3tVNn27WxoRgim9mFohgVAMAGtNy0zQtBWZlgABBMAAMAEgon7Q9JhxQMAAAAAAAAAAAAAAAAAAAAAAAAAAAAAAAAAAAAAAAAAAAAAAAAAAAAAAAAApC0s0ldD0jbFAwAADLOoSP8OSV8pHgAAQDABAAAIJgAAAMEEAAAgmAAAAAQTggkAAEAwAQAACCYAAADBBAAAIJgAAAAEE4IJAABAMAEAAAgmAAAAwQQAACCYAAAABBOCCbrozUT9n7Z01u0GAAQTIJgQTAAAggkQTAgmAADBBAgmBBMAgGBCMIFgQjABACCYAMGEYAIAEEyAYEIwAUCT/pUmkgQT2pikjaGdSJIkTd2zUsEa6AgmDJK0MbQTSZIkz0oduIGOYMIgSRtDO5EkSZIEE27e6Lr0LvcRgyRJMCGYkCRJkgQTbp5gQjAhCSZQhyVJkgQTkmBCMKGNCSbQTiRJkjwraSPBBAAAIJgQTAAAgGBCMAEAAIIJwQQAADA+50wAAACCCQAAQDABAAAIJuCp1aW1SWfdbgBAMAGCCcEEACCYAMGEYAIAEEyAYEIwAQAIJgQTCCYEEwAAggkQTAgmAADBBAgmBBMAgGACAAAQTAAAAIIJwQQAACCYAAAABBMAAIBgAgAAEEwAAACCCcEEAAAgmAAAAAQTAACAYAIAABBMAAAACCYAAADBBAAAIJgAAIAhFhTpOcXw1AQT94ekw4qHCrRlwDhBfwyNdQavFGlLkQ4U6VSRrhbpYZFuKB5oXXteU6RtRfq8SGeLdDf0fsXaqHgA4wT9MYxjUVmhY0ewu0hHykr9d9kZDHuF5rSig6fO4iJtKNvzzr72fC3TnpcpOsA4QX8MozqbqMy5tFvxwVNjV+bhlEq/Kj7AOEF/DOM4WKTfi3SrSPdGrPCrFR88NTYX6XLZlu+P2JYt1AeME/THUIv4Dl/8Se6PTGW/qajgqbao74GWe3htUVyAcYL+GOq0O1PZTykiaIVXM205/hS/RDEBxgn6Y6jTjkyF36WIoBWeybTlXxQRYJygP4a6HchU+FWKCFphcaYtH1JEgHGC/hjqdiZR2f9RPNAaGzIPr82KCDBO0B9D3W4nKvtxxQOt8X5Iv5+7UBEBxgn6Y6jTqkzkvF0RQWucTrTli4oHME7QH0Pddmci52cVEbTGnUR7Pqh4AOME/THULfUe5CXFA63xn5CePdyoiADjBP0x1CkeRpM64fJTRQStsS/Rlh+U7R3AOEF/DLV5IxM5b1BE0BoXEm35e8UDGCfoj6FuqX2j74mcoTXiKaoPE+15vyICjBP0x1C3i4nKflbxQGtsDenZw9cUEWCcoD+GOi3ORM7vKyJojaOJtnxX8QDGCfpjmHTkvEoRQWv8k2jLpxQPYJygP4a6HUlU9r8UD7RG7kCp9xQRYJygP4a6XUtU9mOKB1rjw8zD6wVFBBgn6I+hTiszlX2rIoLW+C7Rlq8qHsA4QX8MdduZqOxxsdVSRQStsDD0DkAa1p6/VESAcYL+GOp2OlHZf1Y80BpbQnr28C1FBBgn6I+hbncSlf1gxWssC72FRCeLdCX0tjt7UKZ4/XjC4xehd3omkPZckbaH3nvIPxTpdpHu97WneJpqPOjo2Tmf+yrRluNnFypawDhBfwx1ei0TOa/PfD7uVHAipH/KG/Se4HZFD7MsKB+08cH0sGJbulGkV/uukVog+YMiBowT9MdQt32Jyn6vbFCDPFOkQyM0skHpXOgdMw9dFtvS3iJdH9BGLhVpT5HW9LXF+GA+3Pc3fxZpUZFeyrS3jxQ1YJygP4a6XUhU9jNDPhN3dfhtHp3D3HctBRR01bth8IFGvxRpXeaz/e/jxsWRuzNtba3iBowT9MdQp4WZGYPdAz7zepFu1tRB9M88QJesKNKPYfAs3+4RrvN53wP9XKKN3VLkgHGC/hjqlttp4OU5fx8j87mLsOKMxTth9sErcbHSttBbTFW1o3jb7aAjYnu5O6ANxBmxV0e81vPlZ2O7TL2PfEqxA8YJ+mOo25eJyv7nnL9dM6eD+DX0FmVVaahVOolrbgdTLs7wHRlS//8qH0TjuFahfe1Q/IBxgv4Y6nY1UdmPzom2+xcjxcVGC0bI5+OKHcUGt4QpFbdEvBiG7wCych7XPl+hbT3vFgDGCfpjqNPzmcq+pfy7uCvBLyH9fmTOgjLSzzUwp0EyrW3t9zB8J5T5LsTLPbx+cwsA4wT9MdQt9bNiXGw1s3PC12H2DgXjOlihk7DvMtP4MP4zUefr2Ef9u0y7Ouw2AMYJ+mOo26lEZb9Y/s1bff+2f575ba7QSdxxW5gicYHhtQk8VG5l2tVmtwLo+DhBfwwNSFX4A2XDm9na7XQN+S2r0Ek8cFuYEnHG7lKirseFiQtryut+pk0tdDuADo8T9MfQgLWZxhr3iD4THu2eUMdhMQsEE3TIN5l6vrqmfBZn2tT3bgXQ8XGC/hgasDdR2eMCpJl9pR+Gek9pzHUS99wapsD+TD3fX2NemzJ57XU7gA6PE/TH0JDUAqG4E8HMcfKf1phnlRmHv9waWm59po7HbRbr/Jl7Zya/NW4J0NFxgv4YGhIbTupkxpn3/f4Ive3e6rKkQidx1u2hxZ4t0t+ZOr6p5jxPJPK66ZYAHR0n6I+hQZtCtYNh3qw5340V8vza7aHFjmTq94UG8kwdKHXSLQE6Ok7QH0ODvqjQWL9tIN93KuS7ze2hpdZVqN9ra85zeSa/t90WoIPjBP0xNOxKhUa2uoF8jwVHzNPddtXELh6593OXuS1AB8cJ+mNo0PIKDfVUQ3lfy+R7xe2hpXZUaFfrG8g3td3hZbcF6OA4QX8MDdteoZGtaiDflyvku8/toaWuPoFAOe5nnlogechtATo4TtAfQ8NOZRrZdw3lu69CJ7HC7aGFtlSo2+83kG/uJ/U33RqgY+ME/TFMwPUw+Z/+ol+fUOcETfsx5E9rXdpAvj+F9KFOC9waoGPjBP0xNOyVkD+8pQmvhyfz/iI07aUKdftcA/muCc5rAYwT9McwYXsyFf7DhvI9mcn3F7eGlvqkwsNrRwP5ngiT/xkfME54mscJ+mOYgNROAw9DbweHur1YXjvV0Da4NbTU5UzdjnX/2ZrzXFGhTa1ya4COjRP0x9Cw+L5eaqeB7xvK93CmkZ13a2ipKtsnNrEd4NFMnn+4NUDHxgn6Y5iANzMVfmdDsw2pjikuSlrp1tBS2yo8vI7WnGec4crNgh1xa4COjRP0xzABn4b0T39NnMyYe49wj9tCi+Vm05p4P/d8hTy3uDVAx8YJ+mOYgEuJyn6xgfzWZRrYBbeEljtb4UFS597iWyvkFx/4i9waoGPjBP0xNGxppsJ/UnN+8b3L3xL53QjNLOKCScqdshpTXTN5cdHg9Qr5/ei2AB0cJ+iPoWHbw2RPZtyfidTXuSVMgbsVHiZ1HVR0Jjx6f3iSD3zAOKEN4wT9MTTsWKbR1nky49qQXpC0w+1gSjyo8PCqw/vlteIrCLkTYt9wW4AOjhP0x9CwfxKV/VKN+cSfSa8l8vrIrWCK5HbxqOPhtb58SMaUO2X1XoUHfpwNPB28xwtM1zhBfwwNWpWp8MdrzOtcIp8DbgVTJvcTd0zPz+P6q4t0q7zOx0XalMnrm8z13gvNLaQEjBOe5DhBfwwN+l+mwn9QUz4HEnnscxuYQlcqPLy2jnntV0JvAWL/w+bDTF57E9fbWP5NfBi+6NYBUzZO0B9Dg3LbpdWxB/LuxPXfcwuYUicrPLzOjXHd+J7tzfBoR5OZ2bRTmbw2DLne6+HR4sS33DZgCscJ+mNoSHxf796YFb6qd4dc92YN14an2a4KD6+Y1o5wzTjbNfPu78MwewHfT5l8Fg64Xnyvd+an+c/cMmBKxwn6Y2jIGxUa1nzOe9g75Jo/Bz/dMf2Wh2qL/uLCxpWZa71atpvUjiZ3wmjbHq7re3CdcruAKR4n6I+hIVUi9SVjXDd+5kQYvH3cJ6HeLeTgaXYsVJsNu1O2jVV9n32pSDtD75TXuX+/Z0Beua0PPyvbXtwtJe6Icr/89x+K9IxbBUz5OEF/DA14u0Kj+s+I14wH1/w54DpxUdJqRU7HvBDyM1Sjpl1D8no4xrW+K9JitwnowDhBfwwNWFQ23lTlPlrxWvGn0O8HfD4eYb9NUdNh22p6aMX3hzcm8rk94vWOB/uXA90aJ+iPoaGO4lBI/yR3pmw0/RU9vn+4OfR+qht0wMzl0HuH0CtN0Jvduz+PB1fckzy3B3rVn/DjTiG73RKgo+ME/TE05LnQO2jl8jwa2PUiHQ6j7YYAXRF/vr8wYpuKf7++4vXjO723MteL7yivcCuAjo8T9MfQsGWhd3hLnE2IuwrEXQtul5F8THGbuPgT3/nQ+2nu3WA9BFQVt/87WLaf/nYVZ6jiwUpxP/TdYz5kXi7b5J3ymvF/vw29BX4eWoBxgv6YKfX/06jk8j/Pz/gAAAEpdEVYdE1hdGhNTAA8bWF0aCB4bWxucz0iaHR0cDovL3d3dy53My5vcmcvMTk5OC9NYXRoL01hdGhNTCI+PG1zdHlsZSBtYXRoc2l6ZT0iMTZweCI+PG1mcmFjPjxtaT5hPC9taT48bWk+YjwvbWk+PC9tZnJhYz48bW8+KzwvbW8+PG1mcmFjPjxtaT5jPC9taT48bWk+ZDwvbWk+PC9tZnJhYz48bW8+PTwvbW8+PG1mcmFjPjxtcm93PjxtaT5hPC9taT48bWk+ZDwvbWk+PG1vPis8L21vPjxtaT5iPC9taT48bWk+YzwvbWk+PC9tcm93Pjxtcm93PjxtaT5iPC9taT48bWk+ZDwvbWk+PC9tcm93PjwvbWZyYWM+PC9tc3R5bGU+PC9tYXRoPlsaQVAAAAAASUVORK5CYII=\&quot;,\&quot;slideId\&quot;:708,\&quot;accessibleText\&quot;:\&quot;a over b plus c over d equals fraction numerator a d plus b c over denominator b d end fraction\&quot;,\&quot;imageHeight\&quot;:23.243243243243242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23000</TotalTime>
  <Words>2585</Words>
  <Application>Microsoft Macintosh PowerPoint</Application>
  <PresentationFormat>On-screen Show (4:3)</PresentationFormat>
  <Paragraphs>373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Chalkboard</vt:lpstr>
      <vt:lpstr>Comic Sans MS</vt:lpstr>
      <vt:lpstr>Lucida Grande</vt:lpstr>
      <vt:lpstr>Monotype Sorts</vt:lpstr>
      <vt:lpstr>Palatino</vt:lpstr>
      <vt:lpstr>Wingdings</vt:lpstr>
      <vt:lpstr>Office Theme</vt:lpstr>
      <vt:lpstr>1_Custom Design</vt:lpstr>
      <vt:lpstr>Custom Design</vt:lpstr>
      <vt:lpstr> School Arithmetic is to Mathematics,  as  Making Sounds is to Music: some pedagogically supported transitions  from arithmetic to mathematics</vt:lpstr>
      <vt:lpstr>Throat Clearing</vt:lpstr>
      <vt:lpstr>Outline</vt:lpstr>
      <vt:lpstr>Analogy</vt:lpstr>
      <vt:lpstr>Tunes</vt:lpstr>
      <vt:lpstr>Attention Conjecture </vt:lpstr>
      <vt:lpstr>Think Of A Number (ThOANs)</vt:lpstr>
      <vt:lpstr>Differing Sums of Products</vt:lpstr>
      <vt:lpstr>Differing Sums &amp; Products</vt:lpstr>
      <vt:lpstr>Extended Differing Sums &amp; Products</vt:lpstr>
      <vt:lpstr>Rhind Mathematical Papyrus problem 28</vt:lpstr>
      <vt:lpstr>Rhind Mathematical Papyrus problem 28</vt:lpstr>
      <vt:lpstr>Tracking Arithmetic as</vt:lpstr>
      <vt:lpstr>Hexagon Surrounds</vt:lpstr>
      <vt:lpstr>Hexagon Surrounds</vt:lpstr>
      <vt:lpstr>Motivating Algebraic Manipulation</vt:lpstr>
      <vt:lpstr>Some Pedagogical Actions</vt:lpstr>
      <vt:lpstr>General Hexagon Count</vt:lpstr>
      <vt:lpstr>Sundaram’s Grid</vt:lpstr>
      <vt:lpstr>Recall: School Arithmetic is to Mathematics, as Making Sounds is to Music: </vt:lpstr>
      <vt:lpstr>Rate (Rational) Reasoning</vt:lpstr>
      <vt:lpstr>Summary</vt:lpstr>
      <vt:lpstr>Attention Conjecture </vt:lpstr>
      <vt:lpstr>Fundamental Steps To Algebra</vt:lpstr>
      <vt:lpstr>Remarks on Maths Education Research</vt:lpstr>
      <vt:lpstr>Useful Constructs?</vt:lpstr>
      <vt:lpstr>Taking Things Further</vt:lpstr>
      <vt:lpstr>Series &amp; Parallel Arithmetics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349</cp:revision>
  <cp:lastPrinted>2023-01-27T14:39:02Z</cp:lastPrinted>
  <dcterms:created xsi:type="dcterms:W3CDTF">2017-06-17T10:17:52Z</dcterms:created>
  <dcterms:modified xsi:type="dcterms:W3CDTF">2023-01-28T14:45:09Z</dcterms:modified>
</cp:coreProperties>
</file>